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</p:sldIdLst>
  <p:sldSz cx="13004800" cy="9753600"/>
  <p:notesSz cx="7077075" cy="9363075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</p:spPr>
        <p:txBody>
          <a:bodyPr lIns="93936" tIns="46968" rIns="93936" bIns="46968"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43610" y="4447461"/>
            <a:ext cx="5189855" cy="4213384"/>
          </a:xfrm>
          <a:prstGeom prst="rect">
            <a:avLst/>
          </a:prstGeom>
        </p:spPr>
        <p:txBody>
          <a:bodyPr lIns="93936" tIns="46968" rIns="93936" bIns="46968"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from philpot 3rd ed appendix A p820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statics and mechanics beer johnson p7.35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Philpot 824</a:t>
            </a:r>
          </a:p>
          <a:p>
            <a:pPr lvl="0">
              <a:defRPr sz="1800"/>
            </a:pPr>
            <a:r>
              <a:rPr sz="2500"/>
              <a:t>statics and machics beer and johnston p289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Philpot Appendix 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Mechanics of Materials Engr 350 - Lecture 2</a:t>
            </a:r>
            <a:r>
              <a:rPr lang="en-US" sz="4200" dirty="0"/>
              <a:t>6</a:t>
            </a:r>
            <a:r>
              <a:rPr sz="4200" dirty="0"/>
              <a:t> </a:t>
            </a:r>
            <a:r>
              <a:rPr lang="en-US" sz="4200" dirty="0"/>
              <a:t/>
            </a:r>
            <a:br>
              <a:rPr lang="en-US" sz="4200" dirty="0"/>
            </a:br>
            <a:r>
              <a:rPr lang="en-US" sz="4200" dirty="0"/>
              <a:t>More </a:t>
            </a:r>
            <a:r>
              <a:rPr sz="4200" dirty="0"/>
              <a:t>Bending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12357277" y="9194800"/>
            <a:ext cx="222937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10</a:t>
            </a:fld>
            <a:endParaRPr sz="1400"/>
          </a:p>
        </p:txBody>
      </p:sp>
      <p:pic>
        <p:nvPicPr>
          <p:cNvPr id="15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23" y="216428"/>
            <a:ext cx="7316480" cy="8063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04459" y="3601715"/>
            <a:ext cx="6862578" cy="5058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xfrm>
            <a:off x="12357277" y="9194800"/>
            <a:ext cx="222937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11</a:t>
            </a:fld>
            <a:endParaRPr sz="1400"/>
          </a:p>
        </p:txBody>
      </p:sp>
      <p:pic>
        <p:nvPicPr>
          <p:cNvPr id="16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025" y="1395937"/>
            <a:ext cx="6350001" cy="386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525" y="224778"/>
            <a:ext cx="6223001" cy="111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24044" y="169641"/>
            <a:ext cx="2133601" cy="265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Review centroids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09328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The centroid is the geometric center of an area and can be determined with the following formula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for composite areas use the formula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747474"/>
              </a:solidFill>
            </a:endParaRPr>
          </a:p>
          <a:p>
            <a:pPr marL="0" lvl="0" indent="0"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	along with the centroids of common areas, Table A.1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2</a:t>
            </a:fld>
            <a:endParaRPr sz="1400"/>
          </a:p>
        </p:txBody>
      </p:sp>
      <p:pic>
        <p:nvPicPr>
          <p:cNvPr id="4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4569" y="3496733"/>
            <a:ext cx="4430062" cy="1590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3150" y="6287032"/>
            <a:ext cx="4152900" cy="1079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Centroids example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Determine the centroid location y_bar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3</a:t>
            </a:fld>
            <a:endParaRPr sz="1400"/>
          </a:p>
        </p:txBody>
      </p:sp>
      <p:pic>
        <p:nvPicPr>
          <p:cNvPr id="55" name="pasted-image.png"/>
          <p:cNvPicPr/>
          <p:nvPr/>
        </p:nvPicPr>
        <p:blipFill>
          <a:blip r:embed="rId3">
            <a:extLst/>
          </a:blip>
          <a:srcRect l="17839" t="8807" r="9499" b="2083"/>
          <a:stretch>
            <a:fillRect/>
          </a:stretch>
        </p:blipFill>
        <p:spPr>
          <a:xfrm>
            <a:off x="1012807" y="3336410"/>
            <a:ext cx="2897555" cy="2817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34955" y="1199536"/>
            <a:ext cx="3508163" cy="911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49813" y="4901630"/>
            <a:ext cx="199424" cy="19924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8" name="Table 58"/>
          <p:cNvGraphicFramePr/>
          <p:nvPr>
            <p:extLst>
              <p:ext uri="{D42A27DB-BD31-4B8C-83A1-F6EECF244321}">
                <p14:modId xmlns:p14="http://schemas.microsoft.com/office/powerpoint/2010/main" val="1140582838"/>
              </p:ext>
            </p:extLst>
          </p:nvPr>
        </p:nvGraphicFramePr>
        <p:xfrm>
          <a:off x="4410783" y="3185453"/>
          <a:ext cx="7538908" cy="3690909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110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4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1902"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ym typeface="Times New Roman"/>
                        </a:rPr>
                        <a:t>A</a:t>
                      </a:r>
                      <a:r>
                        <a:rPr sz="2800" baseline="-5999" dirty="0">
                          <a:sym typeface="Times New Roman"/>
                        </a:rPr>
                        <a:t>i</a:t>
                      </a:r>
                      <a:endParaRPr sz="2800" baseline="-5999" dirty="0">
                        <a:solidFill>
                          <a:srgbClr val="44444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 err="1">
                          <a:sym typeface="Times New Roman"/>
                        </a:rPr>
                        <a:t>y</a:t>
                      </a:r>
                      <a:r>
                        <a:rPr sz="2800" baseline="-5999" dirty="0" err="1">
                          <a:sym typeface="Times New Roman"/>
                        </a:rPr>
                        <a:t>i</a:t>
                      </a:r>
                      <a:endParaRPr sz="2800" baseline="-5999" dirty="0">
                        <a:solidFill>
                          <a:srgbClr val="44444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 err="1">
                          <a:sym typeface="Times New Roman"/>
                        </a:rPr>
                        <a:t>y</a:t>
                      </a:r>
                      <a:r>
                        <a:rPr sz="2800" baseline="-5999" dirty="0" err="1">
                          <a:sym typeface="Times New Roman"/>
                        </a:rPr>
                        <a:t>i</a:t>
                      </a:r>
                      <a:r>
                        <a:rPr sz="2800" dirty="0">
                          <a:sym typeface="Times New Roman"/>
                        </a:rPr>
                        <a:t>*A</a:t>
                      </a:r>
                      <a:r>
                        <a:rPr sz="2800" baseline="-5999" dirty="0">
                          <a:sym typeface="Times New Roman"/>
                        </a:rPr>
                        <a:t>i</a:t>
                      </a:r>
                      <a:endParaRPr sz="2800" baseline="-5999" dirty="0">
                        <a:solidFill>
                          <a:srgbClr val="44444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669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ym typeface="Times New Roman"/>
                        </a:rPr>
                        <a:t>1</a:t>
                      </a:r>
                      <a:endParaRPr sz="2800" dirty="0">
                        <a:solidFill>
                          <a:srgbClr val="44444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669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ym typeface="Times New Roman"/>
                        </a:rPr>
                        <a:t>2</a:t>
                      </a:r>
                      <a:endParaRPr sz="2800" dirty="0">
                        <a:solidFill>
                          <a:srgbClr val="44444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anchor="ctr" horzOverflow="overflow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669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ym typeface="Times New Roman"/>
                        </a:rPr>
                        <a:t>𝛴</a:t>
                      </a:r>
                      <a:endParaRPr sz="2800" dirty="0">
                        <a:solidFill>
                          <a:srgbClr val="44444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anchor="ctr" horzOverflow="overflow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Moment of inertia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Also known as the second moment of an area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4</a:t>
            </a:fld>
            <a:endParaRPr sz="1400"/>
          </a:p>
        </p:txBody>
      </p:sp>
      <p:pic>
        <p:nvPicPr>
          <p:cNvPr id="6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7300" y="2931088"/>
            <a:ext cx="1595086" cy="711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95726" y="2931039"/>
            <a:ext cx="1717102" cy="711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73193" y="2898513"/>
            <a:ext cx="4754709" cy="6183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 Parallel axis theorem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571500" y="3205978"/>
            <a:ext cx="11861800" cy="403742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States that the moment of inertia for an area about an axis is equal to the area’s moment of inertia about a parallel axis passing through the centroid plus the product of the area and the square of the distance between the two axes.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For composite sections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5</a:t>
            </a:fld>
            <a:endParaRPr sz="1400"/>
          </a:p>
        </p:txBody>
      </p:sp>
      <p:pic>
        <p:nvPicPr>
          <p:cNvPr id="7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7968" y="2376383"/>
            <a:ext cx="2552701" cy="66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6308" y="7412594"/>
            <a:ext cx="3619501" cy="64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Moment of inertia for composite sections example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Determine the moment of inertia for the composite section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6</a:t>
            </a:fld>
            <a:endParaRPr sz="1400"/>
          </a:p>
        </p:txBody>
      </p:sp>
      <p:pic>
        <p:nvPicPr>
          <p:cNvPr id="82" name="pasted-image.png"/>
          <p:cNvPicPr/>
          <p:nvPr/>
        </p:nvPicPr>
        <p:blipFill>
          <a:blip r:embed="rId2">
            <a:extLst/>
          </a:blip>
          <a:srcRect l="17839" t="8807" r="9499" b="2083"/>
          <a:stretch>
            <a:fillRect/>
          </a:stretch>
        </p:blipFill>
        <p:spPr>
          <a:xfrm>
            <a:off x="1067445" y="3582280"/>
            <a:ext cx="2897554" cy="281788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3" name="Table 83"/>
          <p:cNvGraphicFramePr/>
          <p:nvPr>
            <p:extLst>
              <p:ext uri="{D42A27DB-BD31-4B8C-83A1-F6EECF244321}">
                <p14:modId xmlns:p14="http://schemas.microsoft.com/office/powerpoint/2010/main" val="2111534024"/>
              </p:ext>
            </p:extLst>
          </p:nvPr>
        </p:nvGraphicFramePr>
        <p:xfrm>
          <a:off x="4650916" y="3261093"/>
          <a:ext cx="7953462" cy="3643733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82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7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668"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 err="1">
                          <a:sym typeface="Times New Roman"/>
                        </a:rPr>
                        <a:t>I</a:t>
                      </a:r>
                      <a:r>
                        <a:rPr sz="2800" baseline="-5999" dirty="0" err="1">
                          <a:sym typeface="Times New Roman"/>
                        </a:rPr>
                        <a:t>ci</a:t>
                      </a:r>
                      <a:endParaRPr sz="2800" baseline="-5999" dirty="0">
                        <a:solidFill>
                          <a:srgbClr val="44444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ym typeface="Times New Roman"/>
                        </a:rPr>
                        <a:t>d</a:t>
                      </a:r>
                      <a:r>
                        <a:rPr sz="2800" baseline="-5999" dirty="0">
                          <a:sym typeface="Times New Roman"/>
                        </a:rPr>
                        <a:t>i</a:t>
                      </a:r>
                      <a:endParaRPr sz="2800" baseline="-5999" dirty="0">
                        <a:solidFill>
                          <a:srgbClr val="44444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ym typeface="Times New Roman"/>
                        </a:rPr>
                        <a:t>d</a:t>
                      </a:r>
                      <a:r>
                        <a:rPr sz="2800" baseline="-5999" dirty="0">
                          <a:sym typeface="Times New Roman"/>
                        </a:rPr>
                        <a:t>i</a:t>
                      </a:r>
                      <a:r>
                        <a:rPr sz="2800" baseline="31999" dirty="0">
                          <a:sym typeface="Times New Roman"/>
                        </a:rPr>
                        <a:t>2</a:t>
                      </a:r>
                      <a:r>
                        <a:rPr sz="2800" dirty="0">
                          <a:sym typeface="Times New Roman"/>
                        </a:rPr>
                        <a:t>A</a:t>
                      </a:r>
                      <a:r>
                        <a:rPr sz="2800" baseline="-5999" dirty="0">
                          <a:sym typeface="Times New Roman"/>
                        </a:rPr>
                        <a:t>i</a:t>
                      </a:r>
                      <a:endParaRPr sz="2800" baseline="-5999" dirty="0">
                        <a:solidFill>
                          <a:srgbClr val="44444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 err="1">
                          <a:sym typeface="Times New Roman"/>
                        </a:rPr>
                        <a:t>I</a:t>
                      </a:r>
                      <a:r>
                        <a:rPr sz="2800" baseline="-5999" dirty="0" err="1">
                          <a:sym typeface="Times New Roman"/>
                        </a:rPr>
                        <a:t>z</a:t>
                      </a:r>
                      <a:r>
                        <a:rPr sz="2800" dirty="0">
                          <a:sym typeface="Times New Roman"/>
                        </a:rPr>
                        <a:t>=I</a:t>
                      </a:r>
                      <a:r>
                        <a:rPr sz="2800" baseline="-5999" dirty="0">
                          <a:sym typeface="Times New Roman"/>
                        </a:rPr>
                        <a:t>ci</a:t>
                      </a:r>
                      <a:r>
                        <a:rPr sz="2800" dirty="0">
                          <a:sym typeface="Times New Roman"/>
                        </a:rPr>
                        <a:t>+d</a:t>
                      </a:r>
                      <a:r>
                        <a:rPr sz="2800" baseline="-5999" dirty="0">
                          <a:sym typeface="Times New Roman"/>
                        </a:rPr>
                        <a:t>i</a:t>
                      </a:r>
                      <a:r>
                        <a:rPr sz="2800" baseline="31999" dirty="0">
                          <a:sym typeface="Times New Roman"/>
                        </a:rPr>
                        <a:t>2</a:t>
                      </a:r>
                      <a:r>
                        <a:rPr sz="2800" dirty="0">
                          <a:sym typeface="Times New Roman"/>
                        </a:rPr>
                        <a:t>A</a:t>
                      </a:r>
                      <a:r>
                        <a:rPr sz="2800" baseline="-5999" dirty="0">
                          <a:sym typeface="Times New Roman"/>
                        </a:rPr>
                        <a:t>i</a:t>
                      </a:r>
                      <a:endParaRPr sz="2800" baseline="-5999" dirty="0">
                        <a:solidFill>
                          <a:srgbClr val="44444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355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ym typeface="Times New Roman"/>
                        </a:rPr>
                        <a:t>1</a:t>
                      </a:r>
                      <a:endParaRPr sz="2800" dirty="0">
                        <a:solidFill>
                          <a:srgbClr val="44444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355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ym typeface="Times New Roman"/>
                        </a:rPr>
                        <a:t>2</a:t>
                      </a:r>
                      <a:endParaRPr sz="2800" dirty="0">
                        <a:solidFill>
                          <a:srgbClr val="44444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anchor="ctr" horzOverflow="overflow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355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ym typeface="Times New Roman"/>
                        </a:rPr>
                        <a:t>𝛴</a:t>
                      </a:r>
                      <a:endParaRPr sz="2800" dirty="0">
                        <a:solidFill>
                          <a:srgbClr val="44444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anchor="ctr" horzOverflow="overflow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86469" y="5194873"/>
            <a:ext cx="199423" cy="199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ng"/>
          <p:cNvPicPr/>
          <p:nvPr/>
        </p:nvPicPr>
        <p:blipFill rotWithShape="1">
          <a:blip r:embed="rId4">
            <a:extLst/>
          </a:blip>
          <a:srcRect b="73642"/>
          <a:stretch/>
        </p:blipFill>
        <p:spPr>
          <a:xfrm>
            <a:off x="571500" y="7197782"/>
            <a:ext cx="6700111" cy="2296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175220" y="419943"/>
            <a:ext cx="12369454" cy="26222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4200"/>
              <a:t>Example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7</a:t>
            </a:fld>
            <a:endParaRPr sz="1400"/>
          </a:p>
        </p:txBody>
      </p:sp>
      <p:pic>
        <p:nvPicPr>
          <p:cNvPr id="8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944" y="1046681"/>
            <a:ext cx="3929117" cy="163095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63089" y="284096"/>
            <a:ext cx="1898449" cy="2336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51121" y="394912"/>
            <a:ext cx="4680564" cy="1841846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7401190" y="423474"/>
            <a:ext cx="1009543" cy="2998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 flipV="1">
            <a:off x="685343" y="4077131"/>
            <a:ext cx="1" cy="5347490"/>
          </a:xfrm>
          <a:prstGeom prst="line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94" name="Shape 94"/>
          <p:cNvSpPr/>
          <p:nvPr/>
        </p:nvSpPr>
        <p:spPr>
          <a:xfrm>
            <a:off x="694932" y="4951563"/>
            <a:ext cx="3308652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95" name="Shape 95"/>
          <p:cNvSpPr/>
          <p:nvPr/>
        </p:nvSpPr>
        <p:spPr>
          <a:xfrm>
            <a:off x="694932" y="7547276"/>
            <a:ext cx="3308652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96" name="Shape 96"/>
          <p:cNvSpPr/>
          <p:nvPr/>
        </p:nvSpPr>
        <p:spPr>
          <a:xfrm>
            <a:off x="673291" y="3214525"/>
            <a:ext cx="3377335" cy="173643"/>
          </a:xfrm>
          <a:prstGeom prst="rect">
            <a:avLst/>
          </a:prstGeom>
          <a:solidFill>
            <a:srgbClr val="325D6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algn="l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44957" y="3095664"/>
            <a:ext cx="618097" cy="41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/>
              <a:t>FBD</a:t>
            </a:r>
          </a:p>
        </p:txBody>
      </p:sp>
      <p:sp>
        <p:nvSpPr>
          <p:cNvPr id="98" name="Shape 98"/>
          <p:cNvSpPr/>
          <p:nvPr/>
        </p:nvSpPr>
        <p:spPr>
          <a:xfrm>
            <a:off x="217778" y="4745881"/>
            <a:ext cx="272454" cy="41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/>
              <a:t>V</a:t>
            </a:r>
          </a:p>
        </p:txBody>
      </p:sp>
      <p:sp>
        <p:nvSpPr>
          <p:cNvPr id="99" name="Shape 99"/>
          <p:cNvSpPr/>
          <p:nvPr/>
        </p:nvSpPr>
        <p:spPr>
          <a:xfrm>
            <a:off x="187375" y="7335244"/>
            <a:ext cx="333261" cy="41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/>
              <a:t>M</a:t>
            </a:r>
          </a:p>
        </p:txBody>
      </p:sp>
      <p:sp>
        <p:nvSpPr>
          <p:cNvPr id="100" name="Shape 100"/>
          <p:cNvSpPr/>
          <p:nvPr/>
        </p:nvSpPr>
        <p:spPr>
          <a:xfrm>
            <a:off x="4022333" y="2661957"/>
            <a:ext cx="1" cy="545851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2556419" y="2661957"/>
            <a:ext cx="1" cy="545851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2" name="Shape 102"/>
          <p:cNvSpPr/>
          <p:nvPr/>
        </p:nvSpPr>
        <p:spPr>
          <a:xfrm flipV="1">
            <a:off x="686268" y="3379749"/>
            <a:ext cx="1" cy="545851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103" name="pasted-image.png"/>
          <p:cNvPicPr/>
          <p:nvPr/>
        </p:nvPicPr>
        <p:blipFill>
          <a:blip r:embed="rId2">
            <a:extLst/>
          </a:blip>
          <a:srcRect l="9457" t="31749" r="54089" b="51075"/>
          <a:stretch>
            <a:fillRect/>
          </a:stretch>
        </p:blipFill>
        <p:spPr>
          <a:xfrm>
            <a:off x="646535" y="2912613"/>
            <a:ext cx="1432278" cy="280128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 flipV="1">
            <a:off x="3238529" y="3379749"/>
            <a:ext cx="1" cy="545851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5" name="Shape 105"/>
          <p:cNvSpPr/>
          <p:nvPr/>
        </p:nvSpPr>
        <p:spPr>
          <a:xfrm flipV="1">
            <a:off x="2556419" y="3780003"/>
            <a:ext cx="1" cy="5837038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06" name="Shape 106"/>
          <p:cNvSpPr/>
          <p:nvPr/>
        </p:nvSpPr>
        <p:spPr>
          <a:xfrm flipV="1">
            <a:off x="3238529" y="3780003"/>
            <a:ext cx="1" cy="5837038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07" name="Shape 107"/>
          <p:cNvSpPr/>
          <p:nvPr/>
        </p:nvSpPr>
        <p:spPr>
          <a:xfrm flipV="1">
            <a:off x="3997663" y="3832357"/>
            <a:ext cx="1" cy="5837039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08" name="Shape 108"/>
          <p:cNvSpPr/>
          <p:nvPr/>
        </p:nvSpPr>
        <p:spPr>
          <a:xfrm flipV="1">
            <a:off x="1756225" y="3767303"/>
            <a:ext cx="1" cy="5837038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graphicFrame>
        <p:nvGraphicFramePr>
          <p:cNvPr id="109" name="Table 109"/>
          <p:cNvGraphicFramePr/>
          <p:nvPr/>
        </p:nvGraphicFramePr>
        <p:xfrm>
          <a:off x="4449785" y="3210947"/>
          <a:ext cx="3149409" cy="15748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840"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*A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284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284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284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284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𝛴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0" name="Table 110"/>
          <p:cNvGraphicFramePr/>
          <p:nvPr/>
        </p:nvGraphicFramePr>
        <p:xfrm>
          <a:off x="4414796" y="6520133"/>
          <a:ext cx="3736859" cy="167231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5625"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sz="1400" baseline="31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</a:t>
                      </a: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=I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</a:t>
                      </a: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+d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sz="1400" baseline="31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338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338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338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338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𝛴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12357277" y="9194800"/>
            <a:ext cx="222937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8</a:t>
            </a:fld>
            <a:endParaRPr sz="1400"/>
          </a:p>
        </p:txBody>
      </p:sp>
      <p:sp>
        <p:nvSpPr>
          <p:cNvPr id="113" name="Shape 113"/>
          <p:cNvSpPr/>
          <p:nvPr/>
        </p:nvSpPr>
        <p:spPr>
          <a:xfrm>
            <a:off x="7211867" y="496320"/>
            <a:ext cx="1009544" cy="2998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309" y="512179"/>
            <a:ext cx="7516186" cy="8369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8410" y="3975413"/>
            <a:ext cx="6712096" cy="48860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png"/>
          <p:cNvPicPr/>
          <p:nvPr/>
        </p:nvPicPr>
        <p:blipFill>
          <a:blip r:embed="rId2">
            <a:extLst/>
          </a:blip>
          <a:srcRect l="9457" t="31749" r="54089" b="51075"/>
          <a:stretch>
            <a:fillRect/>
          </a:stretch>
        </p:blipFill>
        <p:spPr>
          <a:xfrm>
            <a:off x="2073184" y="2682816"/>
            <a:ext cx="1432277" cy="280128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175220" y="419943"/>
            <a:ext cx="12369454" cy="23503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4200"/>
              <a:t>Practice problem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9</a:t>
            </a:fld>
            <a:endParaRPr sz="1400"/>
          </a:p>
        </p:txBody>
      </p:sp>
      <p:pic>
        <p:nvPicPr>
          <p:cNvPr id="12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4214" y="328837"/>
            <a:ext cx="4774790" cy="1902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81098" y="483659"/>
            <a:ext cx="2001689" cy="2111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9817" y="958194"/>
            <a:ext cx="4179855" cy="1538012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7398280" y="257557"/>
            <a:ext cx="1009543" cy="2998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 flipV="1">
            <a:off x="685343" y="4077131"/>
            <a:ext cx="1" cy="5347490"/>
          </a:xfrm>
          <a:prstGeom prst="line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694932" y="4951563"/>
            <a:ext cx="3308652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694932" y="7547276"/>
            <a:ext cx="3308652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673291" y="3024025"/>
            <a:ext cx="3377335" cy="173643"/>
          </a:xfrm>
          <a:prstGeom prst="rect">
            <a:avLst/>
          </a:prstGeom>
          <a:solidFill>
            <a:srgbClr val="325D6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algn="l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44957" y="2905164"/>
            <a:ext cx="618097" cy="41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/>
              <a:t>FBD</a:t>
            </a:r>
          </a:p>
        </p:txBody>
      </p:sp>
      <p:sp>
        <p:nvSpPr>
          <p:cNvPr id="135" name="Shape 135"/>
          <p:cNvSpPr/>
          <p:nvPr/>
        </p:nvSpPr>
        <p:spPr>
          <a:xfrm>
            <a:off x="217778" y="4745881"/>
            <a:ext cx="272454" cy="41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/>
              <a:t>V</a:t>
            </a:r>
          </a:p>
        </p:txBody>
      </p:sp>
      <p:sp>
        <p:nvSpPr>
          <p:cNvPr id="136" name="Shape 136"/>
          <p:cNvSpPr/>
          <p:nvPr/>
        </p:nvSpPr>
        <p:spPr>
          <a:xfrm>
            <a:off x="187375" y="7335244"/>
            <a:ext cx="333261" cy="41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/>
              <a:t>M</a:t>
            </a:r>
          </a:p>
        </p:txBody>
      </p:sp>
      <p:sp>
        <p:nvSpPr>
          <p:cNvPr id="137" name="Shape 137"/>
          <p:cNvSpPr/>
          <p:nvPr/>
        </p:nvSpPr>
        <p:spPr>
          <a:xfrm>
            <a:off x="4022333" y="2471457"/>
            <a:ext cx="1" cy="545851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2047910" y="2473443"/>
            <a:ext cx="1" cy="545851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9" name="Shape 139"/>
          <p:cNvSpPr/>
          <p:nvPr/>
        </p:nvSpPr>
        <p:spPr>
          <a:xfrm flipH="1">
            <a:off x="685343" y="2417160"/>
            <a:ext cx="1" cy="545851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0" name="Shape 140"/>
          <p:cNvSpPr/>
          <p:nvPr/>
        </p:nvSpPr>
        <p:spPr>
          <a:xfrm flipV="1">
            <a:off x="3475946" y="3189249"/>
            <a:ext cx="1" cy="545851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1" name="Shape 141"/>
          <p:cNvSpPr/>
          <p:nvPr/>
        </p:nvSpPr>
        <p:spPr>
          <a:xfrm flipV="1">
            <a:off x="2066834" y="3832357"/>
            <a:ext cx="1" cy="5837039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42" name="Shape 142"/>
          <p:cNvSpPr/>
          <p:nvPr/>
        </p:nvSpPr>
        <p:spPr>
          <a:xfrm flipV="1">
            <a:off x="3441975" y="3832357"/>
            <a:ext cx="1" cy="5837039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43" name="Shape 143"/>
          <p:cNvSpPr/>
          <p:nvPr/>
        </p:nvSpPr>
        <p:spPr>
          <a:xfrm flipV="1">
            <a:off x="3997663" y="3832357"/>
            <a:ext cx="1" cy="5837039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44" name="Shape 144"/>
          <p:cNvSpPr/>
          <p:nvPr/>
        </p:nvSpPr>
        <p:spPr>
          <a:xfrm flipV="1">
            <a:off x="1500088" y="3832357"/>
            <a:ext cx="1" cy="5837039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graphicFrame>
        <p:nvGraphicFramePr>
          <p:cNvPr id="145" name="Table 145"/>
          <p:cNvGraphicFramePr/>
          <p:nvPr/>
        </p:nvGraphicFramePr>
        <p:xfrm>
          <a:off x="4449785" y="3210947"/>
          <a:ext cx="3149409" cy="15748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840"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*A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284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284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284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284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𝛴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6" name="Table 146"/>
          <p:cNvGraphicFramePr/>
          <p:nvPr/>
        </p:nvGraphicFramePr>
        <p:xfrm>
          <a:off x="4414796" y="6520133"/>
          <a:ext cx="3736859" cy="167231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5625"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sz="1400" baseline="31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</a:t>
                      </a: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=I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</a:t>
                      </a: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+d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sz="1400" baseline="31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r>
                        <a:rPr sz="1400" baseline="-5999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338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338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338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338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𝛴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7" name="Shape 147"/>
          <p:cNvSpPr/>
          <p:nvPr/>
        </p:nvSpPr>
        <p:spPr>
          <a:xfrm flipV="1">
            <a:off x="1500088" y="3189249"/>
            <a:ext cx="1" cy="545851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8" name="Shape 148"/>
          <p:cNvSpPr/>
          <p:nvPr/>
        </p:nvSpPr>
        <p:spPr>
          <a:xfrm flipV="1">
            <a:off x="2570739" y="3832357"/>
            <a:ext cx="1" cy="5837039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208</Words>
  <Application>Microsoft Office PowerPoint</Application>
  <PresentationFormat>Custom</PresentationFormat>
  <Paragraphs>87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Avenir Roman</vt:lpstr>
      <vt:lpstr>Helvetica</vt:lpstr>
      <vt:lpstr>Helvetica Neue</vt:lpstr>
      <vt:lpstr>Helvetica Neue Light</vt:lpstr>
      <vt:lpstr>Times New Roman</vt:lpstr>
      <vt:lpstr>ModernPortfolio</vt:lpstr>
      <vt:lpstr>Mechanics of Materials Engr 350 - Lecture 26  More Bending</vt:lpstr>
      <vt:lpstr>Review centroids</vt:lpstr>
      <vt:lpstr>Centroids example</vt:lpstr>
      <vt:lpstr>Moment of inertia</vt:lpstr>
      <vt:lpstr> Parallel axis theorem</vt:lpstr>
      <vt:lpstr>Moment of inertia for composite sections example</vt:lpstr>
      <vt:lpstr>Example</vt:lpstr>
      <vt:lpstr>PowerPoint Presentation</vt:lpstr>
      <vt:lpstr>Practice problem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Mechanics of Materials Engr 350 - Lecture 22 Bending examples</dc:title>
  <dc:creator>Dan Cordon</dc:creator>
  <cp:lastModifiedBy>Cordon, Daniel (dcordon@uidaho.edu)</cp:lastModifiedBy>
  <cp:revision>5</cp:revision>
  <cp:lastPrinted>2019-03-29T17:57:25Z</cp:lastPrinted>
  <dcterms:modified xsi:type="dcterms:W3CDTF">2019-03-29T17:57:42Z</dcterms:modified>
</cp:coreProperties>
</file>