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1" r:id="rId5"/>
    <p:sldId id="262" r:id="rId6"/>
    <p:sldId id="263" r:id="rId7"/>
    <p:sldId id="265" r:id="rId8"/>
    <p:sldId id="266" r:id="rId9"/>
    <p:sldId id="268" r:id="rId10"/>
    <p:sldId id="269" r:id="rId11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Neue Light"/>
      </a:defRPr>
    </a:lvl1pPr>
    <a:lvl2pPr indent="228600" algn="ctr" defTabSz="584200">
      <a:defRPr sz="3600">
        <a:latin typeface="+mn-lt"/>
        <a:ea typeface="+mn-ea"/>
        <a:cs typeface="+mn-cs"/>
        <a:sym typeface="Helvetica Neue Light"/>
      </a:defRPr>
    </a:lvl2pPr>
    <a:lvl3pPr indent="457200" algn="ctr" defTabSz="584200">
      <a:defRPr sz="3600">
        <a:latin typeface="+mn-lt"/>
        <a:ea typeface="+mn-ea"/>
        <a:cs typeface="+mn-cs"/>
        <a:sym typeface="Helvetica Neue Light"/>
      </a:defRPr>
    </a:lvl3pPr>
    <a:lvl4pPr indent="685800" algn="ctr" defTabSz="584200">
      <a:defRPr sz="3600">
        <a:latin typeface="+mn-lt"/>
        <a:ea typeface="+mn-ea"/>
        <a:cs typeface="+mn-cs"/>
        <a:sym typeface="Helvetica Neue Light"/>
      </a:defRPr>
    </a:lvl4pPr>
    <a:lvl5pPr indent="914400" algn="ctr" defTabSz="584200">
      <a:defRPr sz="3600">
        <a:latin typeface="+mn-lt"/>
        <a:ea typeface="+mn-ea"/>
        <a:cs typeface="+mn-cs"/>
        <a:sym typeface="Helvetica Neue Light"/>
      </a:defRPr>
    </a:lvl5pPr>
    <a:lvl6pPr indent="1143000" algn="ctr" defTabSz="584200">
      <a:defRPr sz="3600">
        <a:latin typeface="+mn-lt"/>
        <a:ea typeface="+mn-ea"/>
        <a:cs typeface="+mn-cs"/>
        <a:sym typeface="Helvetica Neue Light"/>
      </a:defRPr>
    </a:lvl6pPr>
    <a:lvl7pPr indent="1371600" algn="ctr" defTabSz="584200">
      <a:defRPr sz="3600">
        <a:latin typeface="+mn-lt"/>
        <a:ea typeface="+mn-ea"/>
        <a:cs typeface="+mn-cs"/>
        <a:sym typeface="Helvetica Neue Light"/>
      </a:defRPr>
    </a:lvl7pPr>
    <a:lvl8pPr indent="1600200" algn="ctr" defTabSz="584200">
      <a:defRPr sz="3600">
        <a:latin typeface="+mn-lt"/>
        <a:ea typeface="+mn-ea"/>
        <a:cs typeface="+mn-cs"/>
        <a:sym typeface="Helvetica Neue Light"/>
      </a:defRPr>
    </a:lvl8pPr>
    <a:lvl9pPr indent="1828800" algn="ctr" defTabSz="584200">
      <a:defRPr sz="3600"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71500" y="4749800"/>
            <a:ext cx="11868094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 rot="5400000">
            <a:off x="6832536" y="8686863"/>
            <a:ext cx="14225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71500" y="4864100"/>
            <a:ext cx="5334476" cy="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571500" y="1968500"/>
            <a:ext cx="5073394" cy="133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9055098" y="508000"/>
            <a:ext cx="128" cy="7975631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9055096" y="4464050"/>
            <a:ext cx="3448503" cy="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342900" indent="-342900" defTabSz="584200">
        <a:buSzPct val="75000"/>
        <a:buFont typeface="Helvetica Neue"/>
        <a:buChar char="•"/>
        <a:defRPr sz="27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1pPr>
      <a:lvl2pPr marL="800100" indent="-342900" defTabSz="584200">
        <a:buSzPct val="75000"/>
        <a:buFont typeface="Helvetica Neue"/>
        <a:buChar char="•"/>
        <a:defRPr sz="27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2pPr>
      <a:lvl3pPr marL="1257300" indent="-342900" defTabSz="584200">
        <a:buSzPct val="75000"/>
        <a:buFont typeface="Helvetica Neue"/>
        <a:buChar char="•"/>
        <a:defRPr sz="27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3pPr>
      <a:lvl4pPr marL="1714500" indent="-342900" defTabSz="584200">
        <a:buSzPct val="75000"/>
        <a:buFont typeface="Helvetica Neue"/>
        <a:buChar char="•"/>
        <a:defRPr sz="27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4pPr>
      <a:lvl5pPr marL="2171700" indent="-342900" defTabSz="584200">
        <a:buSzPct val="75000"/>
        <a:buFont typeface="Helvetica Neue"/>
        <a:buChar char="•"/>
        <a:defRPr sz="27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5pPr>
      <a:lvl6pPr marL="2628900" indent="-342900" defTabSz="584200">
        <a:buSzPct val="75000"/>
        <a:buFont typeface="Helvetica Neue"/>
        <a:buChar char="•"/>
        <a:defRPr sz="27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6pPr>
      <a:lvl7pPr marL="3086100" indent="-342900" defTabSz="584200">
        <a:buSzPct val="75000"/>
        <a:buFont typeface="Helvetica Neue"/>
        <a:buChar char="•"/>
        <a:defRPr sz="27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7pPr>
      <a:lvl8pPr marL="3543300" indent="-342900" defTabSz="584200">
        <a:buSzPct val="75000"/>
        <a:buFont typeface="Helvetica Neue"/>
        <a:buChar char="•"/>
        <a:defRPr sz="27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8pPr>
      <a:lvl9pPr marL="4000500" indent="-342900" defTabSz="584200">
        <a:buSzPct val="75000"/>
        <a:buFont typeface="Helvetica Neue"/>
        <a:buChar char="•"/>
        <a:defRPr sz="27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eb.mst.edu/~mecmovie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Mechanics of Materials </a:t>
            </a:r>
            <a:r>
              <a:rPr sz="4200" dirty="0" err="1"/>
              <a:t>Engr</a:t>
            </a:r>
            <a:r>
              <a:rPr sz="4200" dirty="0"/>
              <a:t> 350 </a:t>
            </a:r>
            <a:r>
              <a:rPr lang="en-US" sz="4200" dirty="0" smtClean="0"/>
              <a:t>– Lecture 27</a:t>
            </a:r>
            <a:r>
              <a:rPr sz="4200" dirty="0" smtClean="0"/>
              <a:t> </a:t>
            </a:r>
            <a:endParaRPr sz="4200" dirty="0"/>
          </a:p>
          <a:p>
            <a:pPr lvl="0">
              <a:defRPr sz="1800"/>
            </a:pPr>
            <a:r>
              <a:rPr sz="4200" dirty="0"/>
              <a:t>Shear Stress In Beams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Example Problem</a:t>
            </a:r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12357277" y="9194800"/>
            <a:ext cx="222937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10</a:t>
            </a:fld>
            <a:endParaRPr sz="1400"/>
          </a:p>
        </p:txBody>
      </p:sp>
      <p:pic>
        <p:nvPicPr>
          <p:cNvPr id="22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62582" y="427315"/>
            <a:ext cx="6972301" cy="839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pasted-image.png"/>
          <p:cNvPicPr/>
          <p:nvPr/>
        </p:nvPicPr>
        <p:blipFill>
          <a:blip r:embed="rId3">
            <a:extLst/>
          </a:blip>
          <a:srcRect r="30251"/>
          <a:stretch>
            <a:fillRect/>
          </a:stretch>
        </p:blipFill>
        <p:spPr>
          <a:xfrm>
            <a:off x="218782" y="3164165"/>
            <a:ext cx="5429998" cy="2921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571500" y="1944345"/>
            <a:ext cx="11861800" cy="6667501"/>
          </a:xfrm>
          <a:prstGeom prst="rect">
            <a:avLst/>
          </a:prstGeom>
        </p:spPr>
        <p:txBody>
          <a:bodyPr/>
          <a:lstStyle>
            <a:lvl1pPr marL="457200" indent="-457200">
              <a:defRPr sz="2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747474"/>
                </a:solidFill>
              </a:rPr>
              <a:t>Consider </a:t>
            </a:r>
            <a:r>
              <a:rPr lang="en-US" sz="2200" dirty="0" smtClean="0">
                <a:solidFill>
                  <a:srgbClr val="747474"/>
                </a:solidFill>
              </a:rPr>
              <a:t>the</a:t>
            </a:r>
            <a:r>
              <a:rPr sz="2200" dirty="0" smtClean="0">
                <a:solidFill>
                  <a:srgbClr val="747474"/>
                </a:solidFill>
              </a:rPr>
              <a:t> </a:t>
            </a:r>
            <a:r>
              <a:rPr sz="2200" dirty="0">
                <a:solidFill>
                  <a:srgbClr val="747474"/>
                </a:solidFill>
              </a:rPr>
              <a:t>segment of beam </a:t>
            </a:r>
            <a:r>
              <a:rPr lang="en-US" sz="2200" dirty="0" smtClean="0">
                <a:solidFill>
                  <a:srgbClr val="747474"/>
                </a:solidFill>
              </a:rPr>
              <a:t>in textbook</a:t>
            </a:r>
            <a:r>
              <a:rPr sz="2200" dirty="0" smtClean="0">
                <a:solidFill>
                  <a:srgbClr val="747474"/>
                </a:solidFill>
              </a:rPr>
              <a:t> </a:t>
            </a:r>
            <a:r>
              <a:rPr sz="2200" dirty="0">
                <a:solidFill>
                  <a:srgbClr val="747474"/>
                </a:solidFill>
              </a:rPr>
              <a:t>problem </a:t>
            </a:r>
            <a:r>
              <a:rPr sz="2200" dirty="0" smtClean="0">
                <a:solidFill>
                  <a:srgbClr val="747474"/>
                </a:solidFill>
              </a:rPr>
              <a:t>8.21</a:t>
            </a:r>
            <a:r>
              <a:rPr lang="en-US" sz="2200" dirty="0" smtClean="0">
                <a:solidFill>
                  <a:srgbClr val="747474"/>
                </a:solidFill>
              </a:rPr>
              <a:t> from 2 </a:t>
            </a:r>
            <a:r>
              <a:rPr lang="en-US" sz="2200" dirty="0" err="1" smtClean="0">
                <a:solidFill>
                  <a:srgbClr val="747474"/>
                </a:solidFill>
              </a:rPr>
              <a:t>ft</a:t>
            </a:r>
            <a:r>
              <a:rPr lang="en-US" sz="2200" dirty="0" smtClean="0">
                <a:solidFill>
                  <a:srgbClr val="747474"/>
                </a:solidFill>
              </a:rPr>
              <a:t> to 4 </a:t>
            </a:r>
            <a:r>
              <a:rPr lang="en-US" sz="2200" dirty="0" err="1" smtClean="0">
                <a:solidFill>
                  <a:srgbClr val="747474"/>
                </a:solidFill>
              </a:rPr>
              <a:t>ft</a:t>
            </a:r>
            <a:endParaRPr sz="2200" dirty="0">
              <a:solidFill>
                <a:srgbClr val="747474"/>
              </a:solidFill>
            </a:endParaRPr>
          </a:p>
        </p:txBody>
      </p:sp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Bending stresses and equilibrium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2</a:t>
            </a:fld>
            <a:endParaRPr sz="1400"/>
          </a:p>
        </p:txBody>
      </p:sp>
      <p:sp>
        <p:nvSpPr>
          <p:cNvPr id="47" name="Shape 47"/>
          <p:cNvSpPr/>
          <p:nvPr/>
        </p:nvSpPr>
        <p:spPr>
          <a:xfrm flipV="1">
            <a:off x="991833" y="3266638"/>
            <a:ext cx="1" cy="709622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48" name="Shape 48"/>
          <p:cNvSpPr/>
          <p:nvPr/>
        </p:nvSpPr>
        <p:spPr>
          <a:xfrm flipV="1">
            <a:off x="1327988" y="3266638"/>
            <a:ext cx="1" cy="709622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pic>
        <p:nvPicPr>
          <p:cNvPr id="49" name="pasted-image.png"/>
          <p:cNvPicPr/>
          <p:nvPr/>
        </p:nvPicPr>
        <p:blipFill>
          <a:blip r:embed="rId2">
            <a:extLst/>
          </a:blip>
          <a:srcRect t="11053"/>
          <a:stretch>
            <a:fillRect/>
          </a:stretch>
        </p:blipFill>
        <p:spPr>
          <a:xfrm>
            <a:off x="443905" y="2740187"/>
            <a:ext cx="5904674" cy="2276681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 flipV="1">
            <a:off x="1196245" y="5560000"/>
            <a:ext cx="1" cy="916588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51" name="Shape 51"/>
          <p:cNvSpPr/>
          <p:nvPr/>
        </p:nvSpPr>
        <p:spPr>
          <a:xfrm flipV="1">
            <a:off x="1630442" y="5560000"/>
            <a:ext cx="1" cy="916588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52" name="Shape 52"/>
          <p:cNvSpPr/>
          <p:nvPr/>
        </p:nvSpPr>
        <p:spPr>
          <a:xfrm>
            <a:off x="869823" y="5938527"/>
            <a:ext cx="1242370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3" name="Shape 53"/>
          <p:cNvSpPr/>
          <p:nvPr/>
        </p:nvSpPr>
        <p:spPr>
          <a:xfrm flipV="1">
            <a:off x="1191120" y="7405894"/>
            <a:ext cx="1" cy="916588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54" name="Shape 54"/>
          <p:cNvSpPr/>
          <p:nvPr/>
        </p:nvSpPr>
        <p:spPr>
          <a:xfrm flipV="1">
            <a:off x="1638644" y="7405894"/>
            <a:ext cx="1" cy="916588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55" name="Shape 55"/>
          <p:cNvSpPr/>
          <p:nvPr/>
        </p:nvSpPr>
        <p:spPr>
          <a:xfrm>
            <a:off x="869823" y="7685998"/>
            <a:ext cx="1242370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6" name="Shape 56"/>
          <p:cNvSpPr/>
          <p:nvPr/>
        </p:nvSpPr>
        <p:spPr>
          <a:xfrm flipH="1">
            <a:off x="869824" y="5222764"/>
            <a:ext cx="1" cy="3513128"/>
          </a:xfrm>
          <a:prstGeom prst="line">
            <a:avLst/>
          </a:pr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7" name="Shape 57"/>
          <p:cNvSpPr/>
          <p:nvPr/>
        </p:nvSpPr>
        <p:spPr>
          <a:xfrm>
            <a:off x="330263" y="5592740"/>
            <a:ext cx="429737" cy="691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900"/>
            </a:lvl1pPr>
          </a:lstStyle>
          <a:p>
            <a:pPr lvl="0">
              <a:defRPr sz="1800"/>
            </a:pPr>
            <a:r>
              <a:rPr sz="2900"/>
              <a:t>V</a:t>
            </a:r>
          </a:p>
        </p:txBody>
      </p:sp>
      <p:sp>
        <p:nvSpPr>
          <p:cNvPr id="58" name="Shape 58"/>
          <p:cNvSpPr/>
          <p:nvPr/>
        </p:nvSpPr>
        <p:spPr>
          <a:xfrm>
            <a:off x="276031" y="7288745"/>
            <a:ext cx="538201" cy="691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900"/>
            </a:lvl1pPr>
          </a:lstStyle>
          <a:p>
            <a:pPr lvl="0">
              <a:defRPr sz="1800"/>
            </a:pPr>
            <a:r>
              <a:rPr sz="2900"/>
              <a:t>M</a:t>
            </a:r>
          </a:p>
        </p:txBody>
      </p:sp>
      <p:sp>
        <p:nvSpPr>
          <p:cNvPr id="59" name="Shape 59"/>
          <p:cNvSpPr/>
          <p:nvPr/>
        </p:nvSpPr>
        <p:spPr>
          <a:xfrm>
            <a:off x="9345604" y="3498013"/>
            <a:ext cx="1612555" cy="1218474"/>
          </a:xfrm>
          <a:prstGeom prst="rect">
            <a:avLst/>
          </a:prstGeom>
          <a:solidFill>
            <a:srgbClr val="CBCBCB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l">
              <a:defRPr sz="2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" name="Shape 60"/>
          <p:cNvSpPr/>
          <p:nvPr/>
        </p:nvSpPr>
        <p:spPr>
          <a:xfrm flipV="1">
            <a:off x="1148989" y="3566944"/>
            <a:ext cx="1" cy="91658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61" name="Shape 61"/>
          <p:cNvSpPr/>
          <p:nvPr/>
        </p:nvSpPr>
        <p:spPr>
          <a:xfrm flipV="1">
            <a:off x="1583186" y="3566944"/>
            <a:ext cx="1" cy="91658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62" name="Shape 62"/>
          <p:cNvSpPr/>
          <p:nvPr/>
        </p:nvSpPr>
        <p:spPr>
          <a:xfrm>
            <a:off x="930282" y="3134656"/>
            <a:ext cx="424715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sz="2200"/>
              <a:t>2ft</a:t>
            </a:r>
          </a:p>
        </p:txBody>
      </p:sp>
      <p:sp>
        <p:nvSpPr>
          <p:cNvPr id="63" name="Shape 63"/>
          <p:cNvSpPr/>
          <p:nvPr/>
        </p:nvSpPr>
        <p:spPr>
          <a:xfrm>
            <a:off x="1424435" y="3134656"/>
            <a:ext cx="424715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sz="2200"/>
              <a:t>4ft</a:t>
            </a:r>
          </a:p>
        </p:txBody>
      </p:sp>
      <p:sp>
        <p:nvSpPr>
          <p:cNvPr id="81" name="Shape 81"/>
          <p:cNvSpPr/>
          <p:nvPr/>
        </p:nvSpPr>
        <p:spPr>
          <a:xfrm>
            <a:off x="11053384" y="3639030"/>
            <a:ext cx="307934" cy="9233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47" h="21600" extrusionOk="0">
                <a:moveTo>
                  <a:pt x="0" y="21600"/>
                </a:moveTo>
                <a:cubicBezTo>
                  <a:pt x="20497" y="15100"/>
                  <a:pt x="21600" y="7900"/>
                  <a:pt x="3310" y="0"/>
                </a:cubicBezTo>
              </a:path>
            </a:pathLst>
          </a:custGeom>
          <a:ln w="50800">
            <a:solidFill/>
            <a:miter lim="400000"/>
            <a:head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65" name="Shape 65"/>
          <p:cNvSpPr/>
          <p:nvPr/>
        </p:nvSpPr>
        <p:spPr>
          <a:xfrm>
            <a:off x="7443096" y="2962547"/>
            <a:ext cx="1327874" cy="863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900"/>
            </a:lvl1pPr>
          </a:lstStyle>
          <a:p>
            <a:pPr lvl="0">
              <a:defRPr sz="1800"/>
            </a:pPr>
            <a:r>
              <a:rPr sz="2900" dirty="0"/>
              <a:t>M=</a:t>
            </a:r>
          </a:p>
        </p:txBody>
      </p:sp>
      <p:sp>
        <p:nvSpPr>
          <p:cNvPr id="66" name="Shape 66"/>
          <p:cNvSpPr/>
          <p:nvPr/>
        </p:nvSpPr>
        <p:spPr>
          <a:xfrm>
            <a:off x="11193326" y="3182813"/>
            <a:ext cx="1327873" cy="863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900"/>
            </a:lvl1pPr>
          </a:lstStyle>
          <a:p>
            <a:pPr lvl="0">
              <a:defRPr sz="1800"/>
            </a:pPr>
            <a:r>
              <a:rPr sz="2900" dirty="0" smtClean="0"/>
              <a:t>M=</a:t>
            </a:r>
            <a:r>
              <a:rPr lang="el-GR" sz="2900" dirty="0" smtClean="0"/>
              <a:t>Δ</a:t>
            </a:r>
            <a:r>
              <a:rPr lang="en-US" sz="2900" dirty="0" smtClean="0"/>
              <a:t>M</a:t>
            </a:r>
            <a:endParaRPr sz="2900" dirty="0"/>
          </a:p>
        </p:txBody>
      </p:sp>
      <p:sp>
        <p:nvSpPr>
          <p:cNvPr id="68" name="Shape 68"/>
          <p:cNvSpPr/>
          <p:nvPr/>
        </p:nvSpPr>
        <p:spPr>
          <a:xfrm>
            <a:off x="6782775" y="4969698"/>
            <a:ext cx="2759516" cy="1122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sz="2200" dirty="0"/>
              <a:t>Bending stress distribution resulting from moment</a:t>
            </a:r>
          </a:p>
        </p:txBody>
      </p:sp>
      <p:sp>
        <p:nvSpPr>
          <p:cNvPr id="69" name="Shape 69"/>
          <p:cNvSpPr/>
          <p:nvPr/>
        </p:nvSpPr>
        <p:spPr>
          <a:xfrm>
            <a:off x="8952690" y="2505966"/>
            <a:ext cx="237805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Bending moment</a:t>
            </a:r>
          </a:p>
        </p:txBody>
      </p:sp>
      <p:sp>
        <p:nvSpPr>
          <p:cNvPr id="70" name="Shape 70"/>
          <p:cNvSpPr/>
          <p:nvPr/>
        </p:nvSpPr>
        <p:spPr>
          <a:xfrm>
            <a:off x="6104369" y="3818691"/>
            <a:ext cx="216366" cy="286943"/>
          </a:xfrm>
          <a:prstGeom prst="rect">
            <a:avLst/>
          </a:prstGeom>
          <a:solidFill>
            <a:srgbClr val="CBCBCB"/>
          </a:solidFill>
          <a:ln w="25400">
            <a:solidFill>
              <a:srgbClr val="3C3C3C"/>
            </a:solidFill>
            <a:miter lim="400000"/>
          </a:ln>
        </p:spPr>
        <p:txBody>
          <a:bodyPr lIns="0" tIns="0" rIns="0" bIns="0" anchor="ctr"/>
          <a:lstStyle/>
          <a:p>
            <a:pPr lvl="0" algn="l">
              <a:defRPr sz="2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5869960" y="4286570"/>
            <a:ext cx="792785" cy="312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end view</a:t>
            </a:r>
          </a:p>
        </p:txBody>
      </p:sp>
      <p:sp>
        <p:nvSpPr>
          <p:cNvPr id="72" name="Shape 72"/>
          <p:cNvSpPr/>
          <p:nvPr/>
        </p:nvSpPr>
        <p:spPr>
          <a:xfrm>
            <a:off x="6091669" y="3729319"/>
            <a:ext cx="241766" cy="1"/>
          </a:xfrm>
          <a:prstGeom prst="line">
            <a:avLst/>
          </a:prstGeom>
          <a:ln>
            <a:solidFill/>
            <a:miter lim="400000"/>
            <a:headEnd type="triangle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3" name="Shape 73"/>
          <p:cNvSpPr/>
          <p:nvPr/>
        </p:nvSpPr>
        <p:spPr>
          <a:xfrm flipV="1">
            <a:off x="6333202" y="3619189"/>
            <a:ext cx="1" cy="157988"/>
          </a:xfrm>
          <a:prstGeom prst="line">
            <a:avLst/>
          </a:prstGeom>
          <a:ln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4" name="Shape 74"/>
          <p:cNvSpPr/>
          <p:nvPr/>
        </p:nvSpPr>
        <p:spPr>
          <a:xfrm flipV="1">
            <a:off x="6095077" y="3619189"/>
            <a:ext cx="1" cy="157988"/>
          </a:xfrm>
          <a:prstGeom prst="line">
            <a:avLst/>
          </a:prstGeom>
          <a:ln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5" name="Shape 75"/>
          <p:cNvSpPr/>
          <p:nvPr/>
        </p:nvSpPr>
        <p:spPr>
          <a:xfrm>
            <a:off x="6067721" y="3485801"/>
            <a:ext cx="292837" cy="262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"/>
            </a:lvl1pPr>
          </a:lstStyle>
          <a:p>
            <a:pPr lvl="0">
              <a:defRPr sz="1800"/>
            </a:pPr>
            <a:r>
              <a:rPr sz="1100"/>
              <a:t>4in</a:t>
            </a:r>
          </a:p>
        </p:txBody>
      </p:sp>
      <p:sp>
        <p:nvSpPr>
          <p:cNvPr id="76" name="Shape 76"/>
          <p:cNvSpPr/>
          <p:nvPr/>
        </p:nvSpPr>
        <p:spPr>
          <a:xfrm>
            <a:off x="6443298" y="3838999"/>
            <a:ext cx="1" cy="241765"/>
          </a:xfrm>
          <a:prstGeom prst="line">
            <a:avLst/>
          </a:prstGeom>
          <a:ln>
            <a:solidFill/>
            <a:miter lim="400000"/>
            <a:headEnd type="triangle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7" name="Shape 77"/>
          <p:cNvSpPr/>
          <p:nvPr/>
        </p:nvSpPr>
        <p:spPr>
          <a:xfrm flipV="1">
            <a:off x="6364315" y="3810917"/>
            <a:ext cx="157966" cy="2654"/>
          </a:xfrm>
          <a:prstGeom prst="line">
            <a:avLst/>
          </a:prstGeom>
          <a:ln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8" name="Shape 78"/>
          <p:cNvSpPr/>
          <p:nvPr/>
        </p:nvSpPr>
        <p:spPr>
          <a:xfrm flipV="1">
            <a:off x="6367490" y="4106192"/>
            <a:ext cx="157966" cy="2654"/>
          </a:xfrm>
          <a:prstGeom prst="line">
            <a:avLst/>
          </a:prstGeom>
          <a:ln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9" name="Shape 79"/>
          <p:cNvSpPr/>
          <p:nvPr/>
        </p:nvSpPr>
        <p:spPr>
          <a:xfrm>
            <a:off x="6434992" y="3820501"/>
            <a:ext cx="292837" cy="262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"/>
            </a:lvl1pPr>
          </a:lstStyle>
          <a:p>
            <a:pPr lvl="0">
              <a:defRPr sz="1800"/>
            </a:pPr>
            <a:r>
              <a:rPr sz="1100"/>
              <a:t>6in</a:t>
            </a:r>
          </a:p>
        </p:txBody>
      </p:sp>
      <p:sp>
        <p:nvSpPr>
          <p:cNvPr id="82" name="Shape 82"/>
          <p:cNvSpPr/>
          <p:nvPr/>
        </p:nvSpPr>
        <p:spPr>
          <a:xfrm>
            <a:off x="8922113" y="3654662"/>
            <a:ext cx="307934" cy="9233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47" h="21600" extrusionOk="0">
                <a:moveTo>
                  <a:pt x="16247" y="21600"/>
                </a:moveTo>
                <a:cubicBezTo>
                  <a:pt x="-4250" y="15100"/>
                  <a:pt x="-5353" y="7900"/>
                  <a:pt x="12937" y="0"/>
                </a:cubicBezTo>
              </a:path>
            </a:pathLst>
          </a:custGeom>
          <a:ln w="50800">
            <a:solidFill/>
            <a:miter lim="400000"/>
            <a:headEnd type="triangle"/>
          </a:ln>
        </p:spPr>
        <p:txBody>
          <a:bodyPr/>
          <a:lstStyle/>
          <a:p>
            <a:pPr lvl="0"/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669" y="6492749"/>
            <a:ext cx="4579506" cy="24879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Bending stress distribution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747474"/>
                </a:solidFill>
              </a:rPr>
              <a:t>Consider the top 2” of the beam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747474"/>
                </a:solidFill>
              </a:rPr>
              <a:t>Recall that if a body is in equilibrium</a:t>
            </a:r>
          </a:p>
          <a:p>
            <a:pPr marL="0" lvl="2" indent="457200"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747474"/>
                </a:solidFill>
              </a:rPr>
              <a:t>any portion of that body must also </a:t>
            </a:r>
          </a:p>
          <a:p>
            <a:pPr marL="0" lvl="2" indent="457200"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747474"/>
                </a:solidFill>
              </a:rPr>
              <a:t>be in equilibrium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7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7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7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7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7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700" dirty="0">
              <a:solidFill>
                <a:srgbClr val="747474"/>
              </a:solidFill>
            </a:endParaRPr>
          </a:p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747474"/>
                </a:solidFill>
              </a:rPr>
              <a:t>Since the </a:t>
            </a:r>
            <a:r>
              <a:rPr lang="en-US" sz="2700" dirty="0" smtClean="0">
                <a:solidFill>
                  <a:srgbClr val="747474"/>
                </a:solidFill>
              </a:rPr>
              <a:t>axial forces</a:t>
            </a:r>
            <a:r>
              <a:rPr sz="2700" dirty="0" smtClean="0">
                <a:solidFill>
                  <a:srgbClr val="747474"/>
                </a:solidFill>
              </a:rPr>
              <a:t> </a:t>
            </a:r>
            <a:r>
              <a:rPr sz="2700" dirty="0">
                <a:solidFill>
                  <a:srgbClr val="747474"/>
                </a:solidFill>
              </a:rPr>
              <a:t>on each side of a segment of a beam that is </a:t>
            </a:r>
            <a:r>
              <a:rPr lang="en-US" sz="2700" u="sng" dirty="0" smtClean="0">
                <a:solidFill>
                  <a:srgbClr val="747474"/>
                </a:solidFill>
              </a:rPr>
              <a:t>NOT </a:t>
            </a:r>
            <a:r>
              <a:rPr lang="en-US" sz="2700" dirty="0" smtClean="0">
                <a:solidFill>
                  <a:srgbClr val="747474"/>
                </a:solidFill>
              </a:rPr>
              <a:t>in pure bending </a:t>
            </a:r>
            <a:r>
              <a:rPr sz="2700" dirty="0" smtClean="0">
                <a:solidFill>
                  <a:srgbClr val="747474"/>
                </a:solidFill>
              </a:rPr>
              <a:t>are </a:t>
            </a:r>
            <a:r>
              <a:rPr sz="2700" dirty="0">
                <a:solidFill>
                  <a:srgbClr val="747474"/>
                </a:solidFill>
              </a:rPr>
              <a:t>not equal, another force must be present in order to maintain equilibrium</a:t>
            </a:r>
            <a:r>
              <a:rPr sz="2700" dirty="0" smtClean="0">
                <a:solidFill>
                  <a:srgbClr val="747474"/>
                </a:solidFill>
              </a:rPr>
              <a:t>.</a:t>
            </a:r>
            <a:endParaRPr lang="en-US" sz="2700" dirty="0" smtClean="0">
              <a:solidFill>
                <a:srgbClr val="747474"/>
              </a:solidFill>
            </a:endParaRPr>
          </a:p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lang="en-US" dirty="0"/>
          </a:p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en-US" sz="2700" dirty="0" smtClean="0">
                <a:solidFill>
                  <a:srgbClr val="747474"/>
                </a:solidFill>
              </a:rPr>
              <a:t>This is the transverse shear force</a:t>
            </a:r>
            <a:endParaRPr sz="2700" dirty="0">
              <a:solidFill>
                <a:srgbClr val="747474"/>
              </a:solidFill>
            </a:endParaRP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3</a:t>
            </a:fld>
            <a:endParaRPr sz="1400"/>
          </a:p>
        </p:txBody>
      </p:sp>
      <p:sp>
        <p:nvSpPr>
          <p:cNvPr id="123" name="Shape 123"/>
          <p:cNvSpPr/>
          <p:nvPr/>
        </p:nvSpPr>
        <p:spPr>
          <a:xfrm>
            <a:off x="8236890" y="930904"/>
            <a:ext cx="4510709" cy="12515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2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6624211" y="185230"/>
            <a:ext cx="2759516" cy="1465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200"/>
              <a:t>Bending stress distribution resulting from moment</a:t>
            </a:r>
          </a:p>
          <a:p>
            <a:pPr lvl="0">
              <a:defRPr sz="1800"/>
            </a:pPr>
            <a:r>
              <a:rPr sz="2200"/>
              <a:t>(repeated)</a:t>
            </a:r>
          </a:p>
        </p:txBody>
      </p:sp>
      <p:sp>
        <p:nvSpPr>
          <p:cNvPr id="125" name="Shape 125"/>
          <p:cNvSpPr/>
          <p:nvPr/>
        </p:nvSpPr>
        <p:spPr>
          <a:xfrm>
            <a:off x="7127302" y="3796832"/>
            <a:ext cx="3813933" cy="703594"/>
          </a:xfrm>
          <a:prstGeom prst="rect">
            <a:avLst/>
          </a:prstGeom>
          <a:solidFill>
            <a:srgbClr val="CBCBCB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l">
              <a:defRPr sz="2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 flipV="1">
            <a:off x="7313923" y="1273849"/>
            <a:ext cx="2370797" cy="2370797"/>
          </a:xfrm>
          <a:prstGeom prst="line">
            <a:avLst/>
          </a:prstGeom>
          <a:ln w="25400">
            <a:solidFill>
              <a:srgbClr val="ABABAB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7" name="Shape 127"/>
          <p:cNvSpPr/>
          <p:nvPr/>
        </p:nvSpPr>
        <p:spPr>
          <a:xfrm flipV="1">
            <a:off x="11146704" y="715886"/>
            <a:ext cx="749179" cy="2928760"/>
          </a:xfrm>
          <a:prstGeom prst="line">
            <a:avLst/>
          </a:prstGeom>
          <a:ln w="25400">
            <a:solidFill>
              <a:srgbClr val="ABABAB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30" name="Group 130"/>
          <p:cNvGrpSpPr/>
          <p:nvPr/>
        </p:nvGrpSpPr>
        <p:grpSpPr>
          <a:xfrm>
            <a:off x="10426633" y="598317"/>
            <a:ext cx="1493238" cy="1122197"/>
            <a:chOff x="0" y="0"/>
            <a:chExt cx="1493237" cy="1122195"/>
          </a:xfrm>
        </p:grpSpPr>
        <p:sp>
          <p:nvSpPr>
            <p:cNvPr id="128" name="Shape 128"/>
            <p:cNvSpPr/>
            <p:nvPr/>
          </p:nvSpPr>
          <p:spPr>
            <a:xfrm>
              <a:off x="233" y="0"/>
              <a:ext cx="1485139" cy="1122196"/>
            </a:xfrm>
            <a:prstGeom prst="rect">
              <a:avLst/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l">
                <a:defRPr sz="2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0" y="273977"/>
              <a:ext cx="149323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Transverse shear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747474"/>
                </a:solidFill>
              </a:rPr>
              <a:t>Transverse shear is also called axial or horizontal shear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7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747474"/>
                </a:solidFill>
              </a:rPr>
              <a:t>The </a:t>
            </a:r>
            <a:r>
              <a:rPr sz="2700" u="sng" dirty="0">
                <a:solidFill>
                  <a:srgbClr val="747474"/>
                </a:solidFill>
              </a:rPr>
              <a:t>difference in bending moment </a:t>
            </a:r>
            <a:r>
              <a:rPr sz="2700" dirty="0">
                <a:solidFill>
                  <a:srgbClr val="747474"/>
                </a:solidFill>
              </a:rPr>
              <a:t>from the left side of the beam to the right side of the beam is what creates the need for the transverse shear force.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7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747474"/>
                </a:solidFill>
              </a:rPr>
              <a:t>If the bending moment were constant along a beam segment, there would be no horizontal shear force within the material</a:t>
            </a:r>
            <a:r>
              <a:rPr sz="2700" dirty="0" smtClean="0">
                <a:solidFill>
                  <a:srgbClr val="747474"/>
                </a:solidFill>
              </a:rPr>
              <a:t>.</a:t>
            </a:r>
            <a:endParaRPr lang="en-US" sz="2700" dirty="0" smtClean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700" dirty="0" smtClean="0">
                <a:solidFill>
                  <a:srgbClr val="747474"/>
                </a:solidFill>
                <a:hlinkClick r:id="rId2"/>
              </a:rPr>
              <a:t>Pop out to MM Module 9.1</a:t>
            </a:r>
            <a:endParaRPr sz="2700" dirty="0">
              <a:solidFill>
                <a:srgbClr val="747474"/>
              </a:solidFill>
            </a:endParaRPr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4</a:t>
            </a:fld>
            <a:endParaRPr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429" y="5622966"/>
            <a:ext cx="5885542" cy="390566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Shape 150"/>
              <p:cNvSpPr/>
              <p:nvPr/>
            </p:nvSpPr>
            <p:spPr>
              <a:xfrm>
                <a:off x="462815" y="5029054"/>
                <a:ext cx="8652200" cy="453637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0" tIns="0" rIns="0" bIns="0">
                <a:normAutofit/>
              </a:bodyPr>
              <a:lstStyle/>
              <a:p>
                <a:pPr marL="342900" lvl="0" indent="-342900" algn="l">
                  <a:buSzPct val="75000"/>
                  <a:buFont typeface="Helvetica Neue"/>
                  <a:buChar char="•"/>
                  <a:defRPr sz="1800"/>
                </a:pPr>
                <a:endParaRPr lang="en-US" sz="2700" dirty="0" smtClean="0">
                  <a:solidFill>
                    <a:srgbClr val="747474"/>
                  </a:solidFill>
                </a:endParaRPr>
              </a:p>
              <a:p>
                <a:pPr marL="342900" lvl="0" indent="-342900" algn="l">
                  <a:buSzPct val="75000"/>
                  <a:buFont typeface="Helvetica Neue"/>
                  <a:buChar char="•"/>
                  <a:defRPr sz="1800"/>
                </a:pPr>
                <a:r>
                  <a:rPr lang="en-US" sz="2700" dirty="0">
                    <a:solidFill>
                      <a:srgbClr val="747474"/>
                    </a:solidFill>
                  </a:rPr>
                  <a:t>A section of the beam has internal shear and bending moments, which result in bending stresses.</a:t>
                </a:r>
              </a:p>
              <a:p>
                <a:pPr marL="342900" lvl="0" indent="-342900" algn="l">
                  <a:buSzPct val="75000"/>
                  <a:buFont typeface="Helvetica Neue"/>
                  <a:buChar char="•"/>
                  <a:defRPr sz="1800"/>
                </a:pPr>
                <a:endParaRPr lang="en-US" sz="2700" dirty="0">
                  <a:solidFill>
                    <a:srgbClr val="747474"/>
                  </a:solidFill>
                </a:endParaRPr>
              </a:p>
              <a:p>
                <a:pPr lvl="0" algn="l">
                  <a:defRPr sz="1800"/>
                </a:pPr>
                <a:endParaRPr lang="en-US" sz="2700" dirty="0">
                  <a:solidFill>
                    <a:srgbClr val="747474"/>
                  </a:solidFill>
                </a:endParaRPr>
              </a:p>
              <a:p>
                <a:pPr marL="342900" lvl="0" indent="-342900" algn="l">
                  <a:buSzPct val="75000"/>
                  <a:buFont typeface="Helvetica Neue"/>
                  <a:buChar char="•"/>
                  <a:defRPr sz="1800"/>
                </a:pPr>
                <a:endParaRPr lang="en-US" sz="2700" dirty="0">
                  <a:solidFill>
                    <a:srgbClr val="747474"/>
                  </a:solidFill>
                </a:endParaRPr>
              </a:p>
              <a:p>
                <a:pPr marL="342900" lvl="0" indent="-342900" algn="l">
                  <a:buSzPct val="75000"/>
                  <a:buFont typeface="Helvetica Neue"/>
                  <a:buChar char="•"/>
                  <a:defRPr sz="1800"/>
                </a:pPr>
                <a:r>
                  <a:rPr lang="en-US" sz="2700" dirty="0">
                    <a:solidFill>
                      <a:srgbClr val="747474"/>
                    </a:solidFill>
                  </a:rPr>
                  <a:t>The area above the point y</a:t>
                </a:r>
                <a:r>
                  <a:rPr lang="en-US" sz="2700" baseline="-5999" dirty="0">
                    <a:solidFill>
                      <a:srgbClr val="747474"/>
                    </a:solidFill>
                  </a:rPr>
                  <a:t>1</a:t>
                </a:r>
                <a:r>
                  <a:rPr lang="en-US" sz="2700" dirty="0">
                    <a:solidFill>
                      <a:srgbClr val="747474"/>
                    </a:solidFill>
                  </a:rPr>
                  <a:t> (called A’) has some distribution of bending stresses on it. Recall that </a:t>
                </a:r>
                <a:r>
                  <a:rPr lang="en-US" sz="2700" dirty="0" smtClean="0">
                    <a:solidFill>
                      <a:srgbClr val="747474"/>
                    </a:solidFill>
                  </a:rPr>
                  <a:t>the bending stress equation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70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70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ar-AE" sz="27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7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7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𝑀𝑦</m:t>
                        </m:r>
                      </m:num>
                      <m:den>
                        <m:r>
                          <a:rPr lang="en-US" sz="27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</m:oMath>
                </a14:m>
                <a:endParaRPr sz="2700" dirty="0">
                  <a:solidFill>
                    <a:srgbClr val="747474"/>
                  </a:solidFill>
                </a:endParaRPr>
              </a:p>
            </p:txBody>
          </p:sp>
        </mc:Choice>
        <mc:Fallback>
          <p:sp>
            <p:nvSpPr>
              <p:cNvPr id="150" name="Shape 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15" y="5029054"/>
                <a:ext cx="8652200" cy="4536370"/>
              </a:xfrm>
              <a:prstGeom prst="rect">
                <a:avLst/>
              </a:prstGeom>
              <a:blipFill>
                <a:blip r:embed="rId2"/>
                <a:stretch>
                  <a:fillRect l="-1691" r="-126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Deriving the shear stress formula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105821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Consider a beam with arbitrary loadings and cross-sectional profile as shown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5</a:t>
            </a:fld>
            <a:endParaRPr sz="1400"/>
          </a:p>
        </p:txBody>
      </p:sp>
      <p:pic>
        <p:nvPicPr>
          <p:cNvPr id="15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579" y="2752099"/>
            <a:ext cx="4742756" cy="2182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17504" y="2656882"/>
            <a:ext cx="2769792" cy="26302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8" name="Group 158"/>
          <p:cNvGrpSpPr/>
          <p:nvPr/>
        </p:nvGrpSpPr>
        <p:grpSpPr>
          <a:xfrm>
            <a:off x="10401113" y="3367339"/>
            <a:ext cx="554561" cy="2182999"/>
            <a:chOff x="0" y="0"/>
            <a:chExt cx="554560" cy="2182997"/>
          </a:xfrm>
        </p:grpSpPr>
        <p:sp>
          <p:nvSpPr>
            <p:cNvPr id="156" name="Shape 156"/>
            <p:cNvSpPr/>
            <p:nvPr/>
          </p:nvSpPr>
          <p:spPr>
            <a:xfrm>
              <a:off x="0" y="0"/>
              <a:ext cx="554561" cy="616863"/>
            </a:xfrm>
            <a:prstGeom prst="rect">
              <a:avLst/>
            </a:prstGeom>
            <a:solidFill>
              <a:srgbClr val="FFE978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l">
                <a:defRPr sz="2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0" y="616177"/>
              <a:ext cx="554561" cy="1566821"/>
            </a:xfrm>
            <a:prstGeom prst="rect">
              <a:avLst/>
            </a:prstGeom>
            <a:solidFill>
              <a:srgbClr val="DDB98D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l">
                <a:defRPr sz="23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61" name="Group 161"/>
          <p:cNvGrpSpPr/>
          <p:nvPr/>
        </p:nvGrpSpPr>
        <p:grpSpPr>
          <a:xfrm>
            <a:off x="10261375" y="6678748"/>
            <a:ext cx="554562" cy="2182999"/>
            <a:chOff x="0" y="0"/>
            <a:chExt cx="554560" cy="2182997"/>
          </a:xfrm>
        </p:grpSpPr>
        <p:sp>
          <p:nvSpPr>
            <p:cNvPr id="159" name="Shape 159"/>
            <p:cNvSpPr/>
            <p:nvPr/>
          </p:nvSpPr>
          <p:spPr>
            <a:xfrm>
              <a:off x="0" y="0"/>
              <a:ext cx="554561" cy="616863"/>
            </a:xfrm>
            <a:prstGeom prst="rect">
              <a:avLst/>
            </a:prstGeom>
            <a:solidFill>
              <a:srgbClr val="FFE978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l">
                <a:defRPr sz="2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0" y="616177"/>
              <a:ext cx="554561" cy="1566821"/>
            </a:xfrm>
            <a:prstGeom prst="rect">
              <a:avLst/>
            </a:prstGeom>
            <a:solidFill>
              <a:srgbClr val="DDB98D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l">
                <a:defRPr sz="23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4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20722" y="3054971"/>
            <a:ext cx="2489201" cy="302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285140" y="6481197"/>
            <a:ext cx="4724401" cy="2578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462815" y="5029054"/>
            <a:ext cx="8652200" cy="4536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342900" lvl="0" indent="-342900" algn="l">
              <a:buSzPct val="75000"/>
              <a:buFont typeface="Helvetica Neue"/>
              <a:buChar char="•"/>
              <a:defRPr sz="1800"/>
            </a:pPr>
            <a:endParaRPr sz="2700">
              <a:solidFill>
                <a:srgbClr val="747474"/>
              </a:solidFill>
            </a:endParaRPr>
          </a:p>
          <a:p>
            <a:pPr marL="342900" lvl="0" indent="-342900" algn="l">
              <a:buSzPct val="75000"/>
              <a:buFont typeface="Helvetica Neue"/>
              <a:buChar char="•"/>
              <a:defRPr sz="1800"/>
            </a:pPr>
            <a:r>
              <a:rPr sz="2700">
                <a:solidFill>
                  <a:srgbClr val="747474"/>
                </a:solidFill>
              </a:rPr>
              <a:t>A section of the beam has internal shear and bending moments, which result in bending stresses.</a:t>
            </a:r>
          </a:p>
          <a:p>
            <a:pPr marL="342900" lvl="0" indent="-342900" algn="l">
              <a:buSzPct val="75000"/>
              <a:buFont typeface="Helvetica Neue"/>
              <a:buChar char="•"/>
              <a:defRPr sz="1800"/>
            </a:pPr>
            <a:endParaRPr sz="2700">
              <a:solidFill>
                <a:srgbClr val="747474"/>
              </a:solidFill>
            </a:endParaRPr>
          </a:p>
          <a:p>
            <a:pPr lvl="0" algn="l">
              <a:defRPr sz="1800"/>
            </a:pPr>
            <a:endParaRPr sz="2700">
              <a:solidFill>
                <a:srgbClr val="747474"/>
              </a:solidFill>
            </a:endParaRPr>
          </a:p>
          <a:p>
            <a:pPr marL="342900" lvl="0" indent="-342900" algn="l">
              <a:buSzPct val="75000"/>
              <a:buFont typeface="Helvetica Neue"/>
              <a:buChar char="•"/>
              <a:defRPr sz="1800"/>
            </a:pPr>
            <a:endParaRPr sz="2700">
              <a:solidFill>
                <a:srgbClr val="747474"/>
              </a:solidFill>
            </a:endParaRPr>
          </a:p>
          <a:p>
            <a:pPr marL="342900" lvl="0" indent="-342900" algn="l">
              <a:buSzPct val="75000"/>
              <a:buFont typeface="Helvetica Neue"/>
              <a:buChar char="•"/>
              <a:defRPr sz="1800"/>
            </a:pPr>
            <a:r>
              <a:rPr sz="2700">
                <a:solidFill>
                  <a:srgbClr val="747474"/>
                </a:solidFill>
              </a:rPr>
              <a:t>The area above the point y</a:t>
            </a:r>
            <a:r>
              <a:rPr sz="2700" baseline="-5999">
                <a:solidFill>
                  <a:srgbClr val="747474"/>
                </a:solidFill>
              </a:rPr>
              <a:t>1</a:t>
            </a:r>
            <a:r>
              <a:rPr sz="2700">
                <a:solidFill>
                  <a:srgbClr val="747474"/>
                </a:solidFill>
              </a:rPr>
              <a:t> (called A’) has some distribution of bending stresses on it. Recall the stresses are given by __sigma=my/I___.</a:t>
            </a:r>
          </a:p>
        </p:txBody>
      </p:sp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Deriving the shear stress formula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105821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Consider a beam with arbitrary loadings and cross-sectional profile as shown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12357277" y="9194800"/>
            <a:ext cx="222937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6</a:t>
            </a:fld>
            <a:endParaRPr sz="1400"/>
          </a:p>
        </p:txBody>
      </p:sp>
      <p:pic>
        <p:nvPicPr>
          <p:cNvPr id="16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579" y="2752099"/>
            <a:ext cx="4742756" cy="2182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7504" y="2656882"/>
            <a:ext cx="2769792" cy="26302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1" name="Group 171"/>
          <p:cNvGrpSpPr/>
          <p:nvPr/>
        </p:nvGrpSpPr>
        <p:grpSpPr>
          <a:xfrm>
            <a:off x="10261375" y="6678748"/>
            <a:ext cx="554562" cy="2182999"/>
            <a:chOff x="0" y="0"/>
            <a:chExt cx="554560" cy="2182997"/>
          </a:xfrm>
        </p:grpSpPr>
        <p:sp>
          <p:nvSpPr>
            <p:cNvPr id="169" name="Shape 169"/>
            <p:cNvSpPr/>
            <p:nvPr/>
          </p:nvSpPr>
          <p:spPr>
            <a:xfrm>
              <a:off x="0" y="0"/>
              <a:ext cx="554561" cy="616863"/>
            </a:xfrm>
            <a:prstGeom prst="rect">
              <a:avLst/>
            </a:prstGeom>
            <a:solidFill>
              <a:srgbClr val="FFE978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l">
                <a:defRPr sz="2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0" y="616177"/>
              <a:ext cx="554561" cy="1566821"/>
            </a:xfrm>
            <a:prstGeom prst="rect">
              <a:avLst/>
            </a:prstGeom>
            <a:solidFill>
              <a:srgbClr val="DDB98D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l">
                <a:defRPr sz="23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72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620722" y="3054971"/>
            <a:ext cx="2489201" cy="302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85140" y="6481197"/>
            <a:ext cx="4724401" cy="2578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Shear stress formula continued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47474"/>
                </a:solidFill>
              </a:rPr>
              <a:t>We can apply equilibrium to the section above y</a:t>
            </a:r>
            <a:r>
              <a:rPr sz="2700" baseline="-5999">
                <a:solidFill>
                  <a:srgbClr val="747474"/>
                </a:solidFill>
              </a:rPr>
              <a:t>1</a:t>
            </a:r>
            <a:r>
              <a:rPr sz="2700">
                <a:solidFill>
                  <a:srgbClr val="747474"/>
                </a:solidFill>
              </a:rPr>
              <a:t> (A’)</a:t>
            </a: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xfrm>
            <a:off x="12357277" y="9194800"/>
            <a:ext cx="222937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7</a:t>
            </a:fld>
            <a:endParaRPr sz="1400"/>
          </a:p>
        </p:txBody>
      </p:sp>
      <p:pic>
        <p:nvPicPr>
          <p:cNvPr id="18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7322" y="2748211"/>
            <a:ext cx="5003801" cy="92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6130" y="3877569"/>
            <a:ext cx="5740401" cy="78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7389" y="4696322"/>
            <a:ext cx="2044701" cy="812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45390" y="2748211"/>
            <a:ext cx="5638801" cy="295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26589" y="5540475"/>
            <a:ext cx="2146301" cy="86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90711" y="6389136"/>
            <a:ext cx="1397001" cy="78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asted-image.pn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9581767" y="3820831"/>
            <a:ext cx="3436583" cy="274296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Shear stress formula part III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" name="Shape 194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71500" y="2222500"/>
                <a:ext cx="11861800" cy="5081198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700" dirty="0" smtClean="0">
                    <a:solidFill>
                      <a:srgbClr val="747474"/>
                    </a:solidFill>
                  </a:rPr>
                  <a:t>We have developed an expression for the shear force. Since stress is defined as a force divided by the area over which it acts, the transverse shear stress is found by dividing the shear force by the area </a:t>
                </a:r>
                <a:br>
                  <a:rPr lang="en-US" sz="2700" dirty="0" smtClean="0">
                    <a:solidFill>
                      <a:srgbClr val="747474"/>
                    </a:solidFill>
                  </a:rPr>
                </a:br>
                <a:r>
                  <a:rPr lang="en-US" sz="2700" dirty="0" smtClean="0">
                    <a:solidFill>
                      <a:srgbClr val="747474"/>
                    </a:solidFill>
                  </a:rPr>
                  <a:t>(</a:t>
                </a:r>
                <a:r>
                  <a:rPr lang="en-US" sz="2700" dirty="0">
                    <a:solidFill>
                      <a:srgbClr val="747474"/>
                    </a:solidFill>
                  </a:rPr>
                  <a:t>area=t*𝛥x </a:t>
                </a:r>
                <a:r>
                  <a:rPr lang="en-US" sz="2700" u="sng" dirty="0">
                    <a:solidFill>
                      <a:srgbClr val="747474"/>
                    </a:solidFill>
                  </a:rPr>
                  <a:t>not</a:t>
                </a:r>
                <a:r>
                  <a:rPr lang="en-US" sz="2700" dirty="0">
                    <a:solidFill>
                      <a:srgbClr val="747474"/>
                    </a:solidFill>
                  </a:rPr>
                  <a:t> A’)</a:t>
                </a: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en-US" sz="2700" dirty="0">
                  <a:solidFill>
                    <a:srgbClr val="747474"/>
                  </a:solidFill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en-US" sz="2700" b="1" dirty="0">
                  <a:solidFill>
                    <a:srgbClr val="747474"/>
                  </a:solidFill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en-US" sz="2700" b="1" dirty="0">
                  <a:solidFill>
                    <a:srgbClr val="747474"/>
                  </a:solidFill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en-US" sz="2700" dirty="0">
                  <a:solidFill>
                    <a:srgbClr val="747474"/>
                  </a:solidFill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en-US" sz="2700" dirty="0">
                  <a:solidFill>
                    <a:srgbClr val="747474"/>
                  </a:solidFill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en-US" sz="2700" dirty="0">
                  <a:solidFill>
                    <a:srgbClr val="747474"/>
                  </a:solidFill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en-US" sz="2700" dirty="0" smtClean="0">
                  <a:solidFill>
                    <a:srgbClr val="747474"/>
                  </a:solidFill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en-US" sz="2700" dirty="0">
                  <a:solidFill>
                    <a:srgbClr val="747474"/>
                  </a:solidFill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700" dirty="0">
                    <a:solidFill>
                      <a:srgbClr val="747474"/>
                    </a:solidFill>
                  </a:rPr>
                  <a:t>Recall from V and M diagrams </a:t>
                </a:r>
                <a:r>
                  <a:rPr lang="en-US" sz="2700" dirty="0" smtClean="0">
                    <a:solidFill>
                      <a:srgbClr val="747474"/>
                    </a:solidFill>
                  </a:rPr>
                  <a:t>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70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7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7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27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7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sz="2700" dirty="0">
                  <a:solidFill>
                    <a:srgbClr val="747474"/>
                  </a:solidFill>
                </a:endParaRPr>
              </a:p>
            </p:txBody>
          </p:sp>
        </mc:Choice>
        <mc:Fallback>
          <p:sp>
            <p:nvSpPr>
              <p:cNvPr id="194" name="Shape 19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1500" y="2222500"/>
                <a:ext cx="11861800" cy="5081198"/>
              </a:xfrm>
              <a:prstGeom prst="rect">
                <a:avLst/>
              </a:prstGeom>
              <a:blipFill>
                <a:blip r:embed="rId3"/>
                <a:stretch>
                  <a:fillRect l="-1233" t="-2881" b="-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8</a:t>
            </a:fld>
            <a:endParaRPr sz="1400"/>
          </a:p>
        </p:txBody>
      </p:sp>
      <p:pic>
        <p:nvPicPr>
          <p:cNvPr id="6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79124" y="4132721"/>
            <a:ext cx="3403601" cy="82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93689" y="5725591"/>
            <a:ext cx="1511301" cy="83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20639" y="5320173"/>
            <a:ext cx="2057401" cy="228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roup 207"/>
          <p:cNvGrpSpPr/>
          <p:nvPr/>
        </p:nvGrpSpPr>
        <p:grpSpPr>
          <a:xfrm>
            <a:off x="7598595" y="6966549"/>
            <a:ext cx="2959101" cy="2565401"/>
            <a:chOff x="-914400" y="-876300"/>
            <a:chExt cx="2959100" cy="2565400"/>
          </a:xfrm>
        </p:grpSpPr>
        <p:pic>
          <p:nvPicPr>
            <p:cNvPr id="11" name="pasted-image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231900" cy="9017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" name="Picture 11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914400" y="-876300"/>
              <a:ext cx="2959100" cy="25654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Example Problem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9394010" cy="149315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747474"/>
                </a:solidFill>
              </a:rPr>
              <a:t>For the </a:t>
            </a:r>
            <a:r>
              <a:rPr sz="2700" u="sng" dirty="0">
                <a:solidFill>
                  <a:srgbClr val="747474"/>
                </a:solidFill>
              </a:rPr>
              <a:t>cross section </a:t>
            </a:r>
            <a:r>
              <a:rPr lang="en-US" sz="2700" u="sng" dirty="0" smtClean="0">
                <a:solidFill>
                  <a:srgbClr val="747474"/>
                </a:solidFill>
              </a:rPr>
              <a:t>at </a:t>
            </a:r>
            <a:r>
              <a:rPr sz="2700" u="sng" dirty="0" smtClean="0">
                <a:solidFill>
                  <a:srgbClr val="747474"/>
                </a:solidFill>
              </a:rPr>
              <a:t>a-a </a:t>
            </a:r>
            <a:r>
              <a:rPr sz="2700" dirty="0">
                <a:solidFill>
                  <a:srgbClr val="747474"/>
                </a:solidFill>
              </a:rPr>
              <a:t>determine the magnitude of the shear stress </a:t>
            </a:r>
            <a:r>
              <a:rPr sz="2700" u="sng" dirty="0">
                <a:solidFill>
                  <a:srgbClr val="747474"/>
                </a:solidFill>
              </a:rPr>
              <a:t>at point H</a:t>
            </a:r>
            <a:r>
              <a:rPr sz="2700" dirty="0">
                <a:solidFill>
                  <a:srgbClr val="747474"/>
                </a:solidFill>
              </a:rPr>
              <a:t>. The value of Q at point H is 108 </a:t>
            </a:r>
            <a:r>
              <a:rPr sz="2700" dirty="0" smtClean="0">
                <a:solidFill>
                  <a:srgbClr val="747474"/>
                </a:solidFill>
              </a:rPr>
              <a:t>in</a:t>
            </a:r>
            <a:r>
              <a:rPr sz="2700" baseline="31999" dirty="0" smtClean="0">
                <a:solidFill>
                  <a:srgbClr val="747474"/>
                </a:solidFill>
              </a:rPr>
              <a:t>3</a:t>
            </a:r>
            <a:r>
              <a:rPr lang="en-US" sz="2700" baseline="31999" dirty="0" smtClean="0">
                <a:solidFill>
                  <a:srgbClr val="747474"/>
                </a:solidFill>
              </a:rPr>
              <a:t/>
            </a:r>
            <a:br>
              <a:rPr lang="en-US" sz="2700" baseline="31999" dirty="0" smtClean="0">
                <a:solidFill>
                  <a:srgbClr val="747474"/>
                </a:solidFill>
              </a:rPr>
            </a:br>
            <a:r>
              <a:rPr lang="en-US" sz="2700" dirty="0" smtClean="0">
                <a:solidFill>
                  <a:srgbClr val="747474"/>
                </a:solidFill>
              </a:rPr>
              <a:t>The max value of Q is 168.75 in</a:t>
            </a:r>
            <a:r>
              <a:rPr lang="en-US" sz="2700" baseline="30000" dirty="0" smtClean="0">
                <a:solidFill>
                  <a:srgbClr val="747474"/>
                </a:solidFill>
              </a:rPr>
              <a:t>3</a:t>
            </a:r>
            <a:endParaRPr sz="2700" baseline="31999" dirty="0">
              <a:solidFill>
                <a:srgbClr val="747474"/>
              </a:solidFill>
            </a:endParaRPr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9</a:t>
            </a:fld>
            <a:endParaRPr sz="1400"/>
          </a:p>
        </p:txBody>
      </p:sp>
      <p:pic>
        <p:nvPicPr>
          <p:cNvPr id="212" name="pasted-image.png"/>
          <p:cNvPicPr/>
          <p:nvPr/>
        </p:nvPicPr>
        <p:blipFill>
          <a:blip r:embed="rId2">
            <a:extLst/>
          </a:blip>
          <a:srcRect t="35268" b="38059"/>
          <a:stretch>
            <a:fillRect/>
          </a:stretch>
        </p:blipFill>
        <p:spPr>
          <a:xfrm>
            <a:off x="103756" y="3434550"/>
            <a:ext cx="5380853" cy="21603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asted-image.png"/>
          <p:cNvPicPr/>
          <p:nvPr/>
        </p:nvPicPr>
        <p:blipFill>
          <a:blip r:embed="rId2">
            <a:extLst/>
          </a:blip>
          <a:srcRect l="30019" t="66427" r="27247"/>
          <a:stretch>
            <a:fillRect/>
          </a:stretch>
        </p:blipFill>
        <p:spPr>
          <a:xfrm>
            <a:off x="10165419" y="180287"/>
            <a:ext cx="2299405" cy="27192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7" name="Group 217"/>
          <p:cNvGrpSpPr/>
          <p:nvPr/>
        </p:nvGrpSpPr>
        <p:grpSpPr>
          <a:xfrm>
            <a:off x="279537" y="5690945"/>
            <a:ext cx="4527576" cy="1948905"/>
            <a:chOff x="0" y="0"/>
            <a:chExt cx="4527574" cy="1948903"/>
          </a:xfrm>
        </p:grpSpPr>
        <p:sp>
          <p:nvSpPr>
            <p:cNvPr id="214" name="Shape 214"/>
            <p:cNvSpPr/>
            <p:nvPr/>
          </p:nvSpPr>
          <p:spPr>
            <a:xfrm flipV="1">
              <a:off x="619721" y="974451"/>
              <a:ext cx="3907854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 flipH="1">
              <a:off x="631653" y="0"/>
              <a:ext cx="1" cy="194890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-1" y="707623"/>
              <a:ext cx="385421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 dirty="0"/>
                <a:t>V</a:t>
              </a:r>
            </a:p>
          </p:txBody>
        </p:sp>
      </p:grpSp>
      <p:sp>
        <p:nvSpPr>
          <p:cNvPr id="11" name="Shape 214"/>
          <p:cNvSpPr/>
          <p:nvPr/>
        </p:nvSpPr>
        <p:spPr>
          <a:xfrm flipV="1">
            <a:off x="906517" y="8356307"/>
            <a:ext cx="3907856" cy="1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/>
            <a:endParaRPr/>
          </a:p>
        </p:txBody>
      </p:sp>
      <p:sp>
        <p:nvSpPr>
          <p:cNvPr id="12" name="Shape 215"/>
          <p:cNvSpPr/>
          <p:nvPr/>
        </p:nvSpPr>
        <p:spPr>
          <a:xfrm flipH="1">
            <a:off x="918449" y="7381855"/>
            <a:ext cx="1" cy="1948906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/>
            <a:endParaRPr/>
          </a:p>
        </p:txBody>
      </p:sp>
      <p:sp>
        <p:nvSpPr>
          <p:cNvPr id="13" name="Shape 216"/>
          <p:cNvSpPr/>
          <p:nvPr/>
        </p:nvSpPr>
        <p:spPr>
          <a:xfrm>
            <a:off x="235849" y="8084754"/>
            <a:ext cx="48731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pPr lvl="0">
              <a:defRPr sz="1800"/>
            </a:pPr>
            <a:r>
              <a:rPr lang="en-US" sz="3600" dirty="0" smtClean="0"/>
              <a:t>M</a:t>
            </a:r>
            <a:endParaRPr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hape 210"/>
              <p:cNvSpPr txBox="1">
                <a:spLocks/>
              </p:cNvSpPr>
              <p:nvPr/>
            </p:nvSpPr>
            <p:spPr>
              <a:xfrm>
                <a:off x="5950857" y="4097720"/>
                <a:ext cx="6513967" cy="85165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0" tIns="0" rIns="0" bIns="0">
                <a:normAutofit/>
              </a:bodyPr>
              <a:lstStyle>
                <a:lvl1pPr marL="3429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1pPr>
                <a:lvl2pPr marL="8001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2pPr>
                <a:lvl3pPr marL="12573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3pPr>
                <a:lvl4pPr marL="17145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4pPr>
                <a:lvl5pPr marL="21717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5pPr>
                <a:lvl6pPr marL="26289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6pPr>
                <a:lvl7pPr marL="30861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7pPr>
                <a:lvl8pPr marL="35433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8pPr>
                <a:lvl9pPr marL="4000500" indent="-342900" defTabSz="584200">
                  <a:buSzPct val="75000"/>
                  <a:buFont typeface="Helvetica Neue"/>
                  <a:buChar char="•"/>
                  <a:defRPr sz="27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9pPr>
              </a:lstStyle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Remember, 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I</a:t>
                </a:r>
                <a:r>
                  <a:rPr lang="en-US" sz="2800" baseline="-250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z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for a rectangle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baseline="31999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Shape 2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857" y="4097720"/>
                <a:ext cx="6513967" cy="851652"/>
              </a:xfrm>
              <a:prstGeom prst="rect">
                <a:avLst/>
              </a:prstGeom>
              <a:blipFill>
                <a:blip r:embed="rId3"/>
                <a:stretch>
                  <a:fillRect l="-327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432</Words>
  <Application>Microsoft Office PowerPoint</Application>
  <PresentationFormat>Custom</PresentationFormat>
  <Paragraphs>83</Paragraphs>
  <Slides>10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Avenir Roman</vt:lpstr>
      <vt:lpstr>Cambria Math</vt:lpstr>
      <vt:lpstr>Helvetica</vt:lpstr>
      <vt:lpstr>Helvetica Neue</vt:lpstr>
      <vt:lpstr>Helvetica Neue Light</vt:lpstr>
      <vt:lpstr>ModernPortfolio</vt:lpstr>
      <vt:lpstr>Mechanics of Materials Engr 350 – Lecture 27  Shear Stress In Beams</vt:lpstr>
      <vt:lpstr>Bending stresses and equilibrium</vt:lpstr>
      <vt:lpstr>Bending stress distribution</vt:lpstr>
      <vt:lpstr>Transverse shear</vt:lpstr>
      <vt:lpstr>Deriving the shear stress formula</vt:lpstr>
      <vt:lpstr>Deriving the shear stress formula</vt:lpstr>
      <vt:lpstr>Shear stress formula continued</vt:lpstr>
      <vt:lpstr>Shear stress formula part III</vt:lpstr>
      <vt:lpstr>Example Problem</vt:lpstr>
      <vt:lpstr>Example Problem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Mechanics of Materials Engr 350 -  Shear Stress In Beams</dc:title>
  <dc:creator>Cordon, Daniel (dcordon@uidaho.edu)</dc:creator>
  <cp:lastModifiedBy>Cordon, Daniel (dcordon@uidaho.edu)</cp:lastModifiedBy>
  <cp:revision>7</cp:revision>
  <dcterms:modified xsi:type="dcterms:W3CDTF">2019-04-01T18:05:35Z</dcterms:modified>
</cp:coreProperties>
</file>