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8" r:id="rId3"/>
    <p:sldId id="260" r:id="rId4"/>
    <p:sldId id="262" r:id="rId5"/>
    <p:sldId id="264" r:id="rId6"/>
    <p:sldId id="265" r:id="rId7"/>
    <p:sldId id="266" r:id="rId8"/>
    <p:sldId id="267" r:id="rId9"/>
    <p:sldId id="269" r:id="rId10"/>
    <p:sldId id="271" r:id="rId11"/>
    <p:sldId id="272" r:id="rId12"/>
    <p:sldId id="275" r:id="rId13"/>
    <p:sldId id="273" r:id="rId14"/>
    <p:sldId id="274" r:id="rId15"/>
  </p:sldIdLst>
  <p:sldSz cx="13004800" cy="9753600"/>
  <p:notesSz cx="6858000" cy="9144000"/>
  <p:defaultTextStyle>
    <a:lvl1pPr algn="ctr" defTabSz="584200">
      <a:defRPr sz="3600">
        <a:latin typeface="+mn-lt"/>
        <a:ea typeface="+mn-ea"/>
        <a:cs typeface="+mn-cs"/>
        <a:sym typeface="Helvetica Neue Light"/>
      </a:defRPr>
    </a:lvl1pPr>
    <a:lvl2pPr indent="228600" algn="ctr" defTabSz="584200">
      <a:defRPr sz="3600">
        <a:latin typeface="+mn-lt"/>
        <a:ea typeface="+mn-ea"/>
        <a:cs typeface="+mn-cs"/>
        <a:sym typeface="Helvetica Neue Light"/>
      </a:defRPr>
    </a:lvl2pPr>
    <a:lvl3pPr indent="457200" algn="ctr" defTabSz="584200">
      <a:defRPr sz="3600">
        <a:latin typeface="+mn-lt"/>
        <a:ea typeface="+mn-ea"/>
        <a:cs typeface="+mn-cs"/>
        <a:sym typeface="Helvetica Neue Light"/>
      </a:defRPr>
    </a:lvl3pPr>
    <a:lvl4pPr indent="685800" algn="ctr" defTabSz="584200">
      <a:defRPr sz="3600">
        <a:latin typeface="+mn-lt"/>
        <a:ea typeface="+mn-ea"/>
        <a:cs typeface="+mn-cs"/>
        <a:sym typeface="Helvetica Neue Light"/>
      </a:defRPr>
    </a:lvl4pPr>
    <a:lvl5pPr indent="914400" algn="ctr" defTabSz="584200">
      <a:defRPr sz="3600">
        <a:latin typeface="+mn-lt"/>
        <a:ea typeface="+mn-ea"/>
        <a:cs typeface="+mn-cs"/>
        <a:sym typeface="Helvetica Neue Light"/>
      </a:defRPr>
    </a:lvl5pPr>
    <a:lvl6pPr indent="1143000" algn="ctr" defTabSz="584200">
      <a:defRPr sz="3600">
        <a:latin typeface="+mn-lt"/>
        <a:ea typeface="+mn-ea"/>
        <a:cs typeface="+mn-cs"/>
        <a:sym typeface="Helvetica Neue Light"/>
      </a:defRPr>
    </a:lvl6pPr>
    <a:lvl7pPr indent="1371600" algn="ctr" defTabSz="584200">
      <a:defRPr sz="3600">
        <a:latin typeface="+mn-lt"/>
        <a:ea typeface="+mn-ea"/>
        <a:cs typeface="+mn-cs"/>
        <a:sym typeface="Helvetica Neue Light"/>
      </a:defRPr>
    </a:lvl7pPr>
    <a:lvl8pPr indent="1600200" algn="ctr" defTabSz="584200">
      <a:defRPr sz="3600">
        <a:latin typeface="+mn-lt"/>
        <a:ea typeface="+mn-ea"/>
        <a:cs typeface="+mn-cs"/>
        <a:sym typeface="Helvetica Neue Light"/>
      </a:defRPr>
    </a:lvl8pPr>
    <a:lvl9pPr indent="1828800" algn="ctr" defTabSz="584200">
      <a:defRPr sz="3600">
        <a:latin typeface="+mn-lt"/>
        <a:ea typeface="+mn-ea"/>
        <a:cs typeface="+mn-cs"/>
        <a:sym typeface="Helvetica Neue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325D6B"/>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rgbClr val="A9A584"/>
              </a:solidFill>
              <a:prstDash val="solid"/>
              <a:miter lim="400000"/>
            </a:ln>
          </a:right>
          <a:top>
            <a:ln w="12700" cap="flat">
              <a:solidFill>
                <a:srgbClr val="A9A584"/>
              </a:solidFill>
              <a:prstDash val="solid"/>
              <a:miter lim="400000"/>
            </a:ln>
          </a:top>
          <a:bottom>
            <a:ln w="12700" cap="flat">
              <a:solidFill>
                <a:srgbClr val="A9A584"/>
              </a:solidFill>
              <a:prstDash val="solid"/>
              <a:miter lim="400000"/>
            </a:ln>
          </a:bottom>
          <a:insideH>
            <a:ln w="12700" cap="flat">
              <a:solidFill>
                <a:srgbClr val="A9A584"/>
              </a:solidFill>
              <a:prstDash val="solid"/>
              <a:miter lim="400000"/>
            </a:ln>
          </a:insideH>
          <a:insideV>
            <a:ln w="12700" cap="flat">
              <a:solidFill>
                <a:srgbClr val="A9A584"/>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rgbClr val="A9A584"/>
              </a:solidFill>
              <a:prstDash val="solid"/>
              <a:miter lim="400000"/>
            </a:ln>
          </a:left>
          <a:right>
            <a:ln w="12700" cap="flat">
              <a:solidFill>
                <a:srgbClr val="A9A584"/>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rgbClr val="A9A584"/>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rgbClr val="A9A584"/>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1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7" name="Shape 7"/>
          <p:cNvSpPr/>
          <p:nvPr/>
        </p:nvSpPr>
        <p:spPr>
          <a:xfrm>
            <a:off x="571500" y="4749800"/>
            <a:ext cx="11868094"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8" name="Shape 8"/>
          <p:cNvSpPr>
            <a:spLocks noGrp="1"/>
          </p:cNvSpPr>
          <p:nvPr>
            <p:ph type="title"/>
          </p:nvPr>
        </p:nvSpPr>
        <p:spPr>
          <a:xfrm>
            <a:off x="571500" y="1320800"/>
            <a:ext cx="11861800" cy="3175000"/>
          </a:xfrm>
          <a:prstGeom prst="rect">
            <a:avLst/>
          </a:prstGeom>
        </p:spPr>
        <p:txBody>
          <a:bodyPr/>
          <a:lstStyle/>
          <a:p>
            <a:pPr lvl="0">
              <a:defRPr sz="1800"/>
            </a:pPr>
            <a:r>
              <a:rPr sz="4200"/>
              <a:t>Title Text</a:t>
            </a:r>
          </a:p>
        </p:txBody>
      </p:sp>
      <p:sp>
        <p:nvSpPr>
          <p:cNvPr id="9" name="Shape 9"/>
          <p:cNvSpPr>
            <a:spLocks noGrp="1"/>
          </p:cNvSpPr>
          <p:nvPr>
            <p:ph type="body" idx="1"/>
          </p:nvPr>
        </p:nvSpPr>
        <p:spPr>
          <a:xfrm>
            <a:off x="571500" y="5016500"/>
            <a:ext cx="11861800" cy="1016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1" name="Shape 11"/>
          <p:cNvSpPr/>
          <p:nvPr/>
        </p:nvSpPr>
        <p:spPr>
          <a:xfrm rot="5400000">
            <a:off x="6832536" y="8686863"/>
            <a:ext cx="1422529"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2" name="Shape 12"/>
          <p:cNvSpPr>
            <a:spLocks noGrp="1"/>
          </p:cNvSpPr>
          <p:nvPr>
            <p:ph type="title"/>
          </p:nvPr>
        </p:nvSpPr>
        <p:spPr>
          <a:xfrm>
            <a:off x="1409700" y="7785100"/>
            <a:ext cx="5791200" cy="1701800"/>
          </a:xfrm>
          <a:prstGeom prst="rect">
            <a:avLst/>
          </a:prstGeom>
        </p:spPr>
        <p:txBody>
          <a:bodyPr anchor="ctr"/>
          <a:lstStyle>
            <a:lvl1pPr algn="r"/>
          </a:lstStyle>
          <a:p>
            <a:pPr lvl="0">
              <a:defRPr sz="1800"/>
            </a:pPr>
            <a:r>
              <a:rPr sz="4200"/>
              <a:t>Title Text</a:t>
            </a:r>
          </a:p>
        </p:txBody>
      </p:sp>
      <p:sp>
        <p:nvSpPr>
          <p:cNvPr id="13" name="Shape 13"/>
          <p:cNvSpPr>
            <a:spLocks noGrp="1"/>
          </p:cNvSpPr>
          <p:nvPr>
            <p:ph type="body" idx="1"/>
          </p:nvPr>
        </p:nvSpPr>
        <p:spPr>
          <a:xfrm>
            <a:off x="7848600" y="8470900"/>
            <a:ext cx="4953000" cy="508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15" name="Shape 15"/>
          <p:cNvSpPr>
            <a:spLocks noGrp="1"/>
          </p:cNvSpPr>
          <p:nvPr>
            <p:ph type="title"/>
          </p:nvPr>
        </p:nvSpPr>
        <p:spPr>
          <a:xfrm>
            <a:off x="571500" y="3289300"/>
            <a:ext cx="11861800" cy="3175000"/>
          </a:xfrm>
          <a:prstGeom prst="rect">
            <a:avLst/>
          </a:prstGeom>
        </p:spPr>
        <p:txBody>
          <a:bodyPr anchor="ctr"/>
          <a:lstStyle/>
          <a:p>
            <a:pPr lvl="0">
              <a:defRPr sz="1800"/>
            </a:pPr>
            <a:r>
              <a:rPr sz="42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17" name="Shape 17"/>
          <p:cNvSpPr/>
          <p:nvPr/>
        </p:nvSpPr>
        <p:spPr>
          <a:xfrm>
            <a:off x="571500" y="4864100"/>
            <a:ext cx="5334476" cy="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8" name="Shape 18"/>
          <p:cNvSpPr>
            <a:spLocks noGrp="1"/>
          </p:cNvSpPr>
          <p:nvPr>
            <p:ph type="title"/>
          </p:nvPr>
        </p:nvSpPr>
        <p:spPr>
          <a:xfrm>
            <a:off x="571500" y="1435100"/>
            <a:ext cx="5334000" cy="3175000"/>
          </a:xfrm>
          <a:prstGeom prst="rect">
            <a:avLst/>
          </a:prstGeom>
        </p:spPr>
        <p:txBody>
          <a:bodyPr/>
          <a:lstStyle/>
          <a:p>
            <a:pPr lvl="0">
              <a:defRPr sz="1800"/>
            </a:pPr>
            <a:r>
              <a:rPr sz="4200"/>
              <a:t>Title Text</a:t>
            </a:r>
          </a:p>
        </p:txBody>
      </p:sp>
      <p:sp>
        <p:nvSpPr>
          <p:cNvPr id="19" name="Shape 19"/>
          <p:cNvSpPr>
            <a:spLocks noGrp="1"/>
          </p:cNvSpPr>
          <p:nvPr>
            <p:ph type="body" idx="1"/>
          </p:nvPr>
        </p:nvSpPr>
        <p:spPr>
          <a:xfrm>
            <a:off x="571500" y="5130800"/>
            <a:ext cx="5334000" cy="3175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42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4200"/>
              <a:t>Title Text</a:t>
            </a:r>
          </a:p>
        </p:txBody>
      </p:sp>
      <p:sp>
        <p:nvSpPr>
          <p:cNvPr id="24" name="Shape 24"/>
          <p:cNvSpPr>
            <a:spLocks noGrp="1"/>
          </p:cNvSpPr>
          <p:nvPr>
            <p:ph type="body" idx="1"/>
          </p:nvPr>
        </p:nvSpPr>
        <p:spPr>
          <a:prstGeom prst="rect">
            <a:avLst/>
          </a:prstGeom>
        </p:spPr>
        <p:txBody>
          <a:bodyPr/>
          <a:lstStyle/>
          <a:p>
            <a:pPr lvl="0">
              <a:defRPr sz="1800">
                <a:solidFill>
                  <a:srgbClr val="000000"/>
                </a:solidFill>
              </a:defRPr>
            </a:pPr>
            <a:r>
              <a:rPr sz="2700">
                <a:solidFill>
                  <a:srgbClr val="747474"/>
                </a:solidFill>
              </a:rPr>
              <a:t>Body Level One</a:t>
            </a:r>
          </a:p>
          <a:p>
            <a:pPr lvl="1">
              <a:defRPr sz="1800">
                <a:solidFill>
                  <a:srgbClr val="000000"/>
                </a:solidFill>
              </a:defRPr>
            </a:pPr>
            <a:r>
              <a:rPr sz="2700">
                <a:solidFill>
                  <a:srgbClr val="747474"/>
                </a:solidFill>
              </a:rPr>
              <a:t>Body Level Two</a:t>
            </a:r>
          </a:p>
          <a:p>
            <a:pPr lvl="2">
              <a:defRPr sz="1800">
                <a:solidFill>
                  <a:srgbClr val="000000"/>
                </a:solidFill>
              </a:defRPr>
            </a:pPr>
            <a:r>
              <a:rPr sz="2700">
                <a:solidFill>
                  <a:srgbClr val="747474"/>
                </a:solidFill>
              </a:rPr>
              <a:t>Body Level Three</a:t>
            </a:r>
          </a:p>
          <a:p>
            <a:pPr lvl="3">
              <a:defRPr sz="1800">
                <a:solidFill>
                  <a:srgbClr val="000000"/>
                </a:solidFill>
              </a:defRPr>
            </a:pPr>
            <a:r>
              <a:rPr sz="2700">
                <a:solidFill>
                  <a:srgbClr val="747474"/>
                </a:solidFill>
              </a:rPr>
              <a:t>Body Level Four</a:t>
            </a:r>
          </a:p>
          <a:p>
            <a:pPr lvl="4">
              <a:defRPr sz="1800">
                <a:solidFill>
                  <a:srgbClr val="000000"/>
                </a:solidFill>
              </a:defRPr>
            </a:pPr>
            <a:r>
              <a:rPr sz="2700">
                <a:solidFill>
                  <a:srgbClr val="747474"/>
                </a:solidFill>
              </a:rPr>
              <a:t>Body Level Five</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27" name="Shape 27"/>
          <p:cNvSpPr/>
          <p:nvPr/>
        </p:nvSpPr>
        <p:spPr>
          <a:xfrm>
            <a:off x="571500" y="1968500"/>
            <a:ext cx="5073394" cy="133"/>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28" name="Shape 28"/>
          <p:cNvSpPr>
            <a:spLocks noGrp="1"/>
          </p:cNvSpPr>
          <p:nvPr>
            <p:ph type="title"/>
          </p:nvPr>
        </p:nvSpPr>
        <p:spPr>
          <a:xfrm>
            <a:off x="571500" y="330200"/>
            <a:ext cx="5080000" cy="1397000"/>
          </a:xfrm>
          <a:prstGeom prst="rect">
            <a:avLst/>
          </a:prstGeom>
        </p:spPr>
        <p:txBody>
          <a:bodyPr/>
          <a:lstStyle/>
          <a:p>
            <a:pPr lvl="0">
              <a:defRPr sz="1800"/>
            </a:pPr>
            <a:r>
              <a:rPr sz="4200"/>
              <a:t>Title Text</a:t>
            </a:r>
          </a:p>
        </p:txBody>
      </p:sp>
      <p:sp>
        <p:nvSpPr>
          <p:cNvPr id="29" name="Shape 29"/>
          <p:cNvSpPr>
            <a:spLocks noGrp="1"/>
          </p:cNvSpPr>
          <p:nvPr>
            <p:ph type="body" idx="1"/>
          </p:nvPr>
        </p:nvSpPr>
        <p:spPr>
          <a:xfrm>
            <a:off x="571500" y="2222500"/>
            <a:ext cx="5080000" cy="6667500"/>
          </a:xfrm>
          <a:prstGeom prst="rect">
            <a:avLst/>
          </a:prstGeom>
        </p:spPr>
        <p:txBody>
          <a:bodyPr/>
          <a:lstStyle>
            <a:lvl1pPr marL="330200" indent="-330200">
              <a:spcBef>
                <a:spcPts val="3000"/>
              </a:spcBef>
              <a:buFontTx/>
              <a:defRPr sz="2600">
                <a:latin typeface="Helvetica Neue"/>
                <a:ea typeface="Helvetica Neue"/>
                <a:cs typeface="Helvetica Neue"/>
                <a:sym typeface="Helvetica Neue"/>
              </a:defRPr>
            </a:lvl1pPr>
            <a:lvl2pPr marL="660400" indent="-330200">
              <a:spcBef>
                <a:spcPts val="3000"/>
              </a:spcBef>
              <a:buFontTx/>
              <a:defRPr sz="2600">
                <a:latin typeface="Helvetica Neue"/>
                <a:ea typeface="Helvetica Neue"/>
                <a:cs typeface="Helvetica Neue"/>
                <a:sym typeface="Helvetica Neue"/>
              </a:defRPr>
            </a:lvl2pPr>
            <a:lvl3pPr marL="990600" indent="-330200">
              <a:spcBef>
                <a:spcPts val="3000"/>
              </a:spcBef>
              <a:buFontTx/>
              <a:defRPr sz="2600">
                <a:latin typeface="Helvetica Neue"/>
                <a:ea typeface="Helvetica Neue"/>
                <a:cs typeface="Helvetica Neue"/>
                <a:sym typeface="Helvetica Neue"/>
              </a:defRPr>
            </a:lvl3pPr>
            <a:lvl4pPr marL="1320800" indent="-330200">
              <a:spcBef>
                <a:spcPts val="3000"/>
              </a:spcBef>
              <a:buFontTx/>
              <a:defRPr sz="2600">
                <a:latin typeface="Helvetica Neue"/>
                <a:ea typeface="Helvetica Neue"/>
                <a:cs typeface="Helvetica Neue"/>
                <a:sym typeface="Helvetica Neue"/>
              </a:defRPr>
            </a:lvl4pPr>
            <a:lvl5pPr marL="1651000" indent="-330200">
              <a:spcBef>
                <a:spcPts val="3000"/>
              </a:spcBef>
              <a:buFontTx/>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31" name="Shape 31"/>
          <p:cNvSpPr>
            <a:spLocks noGrp="1"/>
          </p:cNvSpPr>
          <p:nvPr>
            <p:ph type="body" idx="1"/>
          </p:nvPr>
        </p:nvSpPr>
        <p:spPr>
          <a:xfrm>
            <a:off x="889000" y="889000"/>
            <a:ext cx="11214100" cy="7962900"/>
          </a:xfrm>
          <a:prstGeom prst="rect">
            <a:avLst/>
          </a:prstGeom>
        </p:spPr>
        <p:txBody>
          <a:bodyPr/>
          <a:lstStyle/>
          <a:p>
            <a:pPr lvl="0">
              <a:defRPr sz="1800">
                <a:solidFill>
                  <a:srgbClr val="000000"/>
                </a:solidFill>
              </a:defRPr>
            </a:pPr>
            <a:r>
              <a:rPr sz="2700">
                <a:solidFill>
                  <a:srgbClr val="747474"/>
                </a:solidFill>
              </a:rPr>
              <a:t>Body Level One</a:t>
            </a:r>
          </a:p>
          <a:p>
            <a:pPr lvl="1">
              <a:defRPr sz="1800">
                <a:solidFill>
                  <a:srgbClr val="000000"/>
                </a:solidFill>
              </a:defRPr>
            </a:pPr>
            <a:r>
              <a:rPr sz="2700">
                <a:solidFill>
                  <a:srgbClr val="747474"/>
                </a:solidFill>
              </a:rPr>
              <a:t>Body Level Two</a:t>
            </a:r>
          </a:p>
          <a:p>
            <a:pPr lvl="2">
              <a:defRPr sz="1800">
                <a:solidFill>
                  <a:srgbClr val="000000"/>
                </a:solidFill>
              </a:defRPr>
            </a:pPr>
            <a:r>
              <a:rPr sz="2700">
                <a:solidFill>
                  <a:srgbClr val="747474"/>
                </a:solidFill>
              </a:rPr>
              <a:t>Body Level Three</a:t>
            </a:r>
          </a:p>
          <a:p>
            <a:pPr lvl="3">
              <a:defRPr sz="1800">
                <a:solidFill>
                  <a:srgbClr val="000000"/>
                </a:solidFill>
              </a:defRPr>
            </a:pPr>
            <a:r>
              <a:rPr sz="2700">
                <a:solidFill>
                  <a:srgbClr val="747474"/>
                </a:solidFill>
              </a:rPr>
              <a:t>Body Level Four</a:t>
            </a:r>
          </a:p>
          <a:p>
            <a:pPr lvl="4">
              <a:defRPr sz="1800">
                <a:solidFill>
                  <a:srgbClr val="000000"/>
                </a:solidFill>
              </a:defRPr>
            </a:pPr>
            <a:r>
              <a:rPr sz="2700">
                <a:solidFill>
                  <a:srgbClr val="747474"/>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33" name="Shape 33"/>
          <p:cNvSpPr/>
          <p:nvPr/>
        </p:nvSpPr>
        <p:spPr>
          <a:xfrm>
            <a:off x="9055098" y="508000"/>
            <a:ext cx="128" cy="7975631"/>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4" name="Shape 34"/>
          <p:cNvSpPr/>
          <p:nvPr/>
        </p:nvSpPr>
        <p:spPr>
          <a:xfrm>
            <a:off x="9055096" y="4464050"/>
            <a:ext cx="3448503" cy="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5" name="Shape 35"/>
          <p:cNvSpPr>
            <a:spLocks noGrp="1"/>
          </p:cNvSpPr>
          <p:nvPr>
            <p:ph type="body" idx="1"/>
          </p:nvPr>
        </p:nvSpPr>
        <p:spPr>
          <a:xfrm>
            <a:off x="520700" y="8661400"/>
            <a:ext cx="8369300" cy="9398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571500" y="1968500"/>
            <a:ext cx="11868106"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 name="Shape 3"/>
          <p:cNvSpPr>
            <a:spLocks noGrp="1"/>
          </p:cNvSpPr>
          <p:nvPr>
            <p:ph type="title"/>
          </p:nvPr>
        </p:nvSpPr>
        <p:spPr>
          <a:xfrm>
            <a:off x="571500" y="330200"/>
            <a:ext cx="11861800" cy="1397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a:bodyPr>
          <a:lstStyle/>
          <a:p>
            <a:pPr lvl="0">
              <a:defRPr sz="1800"/>
            </a:pPr>
            <a:r>
              <a:rPr sz="4200"/>
              <a:t>Title Text</a:t>
            </a:r>
          </a:p>
        </p:txBody>
      </p:sp>
      <p:sp>
        <p:nvSpPr>
          <p:cNvPr id="4" name="Shape 4"/>
          <p:cNvSpPr>
            <a:spLocks noGrp="1"/>
          </p:cNvSpPr>
          <p:nvPr>
            <p:ph type="body" idx="1"/>
          </p:nvPr>
        </p:nvSpPr>
        <p:spPr>
          <a:xfrm>
            <a:off x="571500" y="2222500"/>
            <a:ext cx="11861800" cy="66675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r>
              <a:rPr sz="2700">
                <a:solidFill>
                  <a:srgbClr val="747474"/>
                </a:solidFill>
              </a:rPr>
              <a:t>Body Level One</a:t>
            </a:r>
          </a:p>
          <a:p>
            <a:pPr lvl="1">
              <a:defRPr sz="1800">
                <a:solidFill>
                  <a:srgbClr val="000000"/>
                </a:solidFill>
              </a:defRPr>
            </a:pPr>
            <a:r>
              <a:rPr sz="2700">
                <a:solidFill>
                  <a:srgbClr val="747474"/>
                </a:solidFill>
              </a:rPr>
              <a:t>Body Level Two</a:t>
            </a:r>
          </a:p>
          <a:p>
            <a:pPr lvl="2">
              <a:defRPr sz="1800">
                <a:solidFill>
                  <a:srgbClr val="000000"/>
                </a:solidFill>
              </a:defRPr>
            </a:pPr>
            <a:r>
              <a:rPr sz="2700">
                <a:solidFill>
                  <a:srgbClr val="747474"/>
                </a:solidFill>
              </a:rPr>
              <a:t>Body Level Three</a:t>
            </a:r>
          </a:p>
          <a:p>
            <a:pPr lvl="3">
              <a:defRPr sz="1800">
                <a:solidFill>
                  <a:srgbClr val="000000"/>
                </a:solidFill>
              </a:defRPr>
            </a:pPr>
            <a:r>
              <a:rPr sz="2700">
                <a:solidFill>
                  <a:srgbClr val="747474"/>
                </a:solidFill>
              </a:rPr>
              <a:t>Body Level Four</a:t>
            </a:r>
          </a:p>
          <a:p>
            <a:pPr lvl="4">
              <a:defRPr sz="1800">
                <a:solidFill>
                  <a:srgbClr val="000000"/>
                </a:solidFill>
              </a:defRPr>
            </a:pPr>
            <a:r>
              <a:rPr sz="2700">
                <a:solidFill>
                  <a:srgbClr val="747474"/>
                </a:solidFill>
              </a:rPr>
              <a:t>Body Level Five</a:t>
            </a:r>
          </a:p>
        </p:txBody>
      </p:sp>
      <p:sp>
        <p:nvSpPr>
          <p:cNvPr id="5" name="Shape 5"/>
          <p:cNvSpPr>
            <a:spLocks noGrp="1"/>
          </p:cNvSpPr>
          <p:nvPr>
            <p:ph type="sldNum" sz="quarter" idx="2"/>
          </p:nvPr>
        </p:nvSpPr>
        <p:spPr>
          <a:xfrm>
            <a:off x="12268199" y="9194800"/>
            <a:ext cx="312015" cy="299822"/>
          </a:xfrm>
          <a:prstGeom prst="rect">
            <a:avLst/>
          </a:prstGeom>
          <a:ln w="12700">
            <a:miter lim="400000"/>
          </a:ln>
        </p:spPr>
        <p:txBody>
          <a:bodyPr wrap="none" lIns="0" tIns="0" rIns="0" bIns="0">
            <a:spAutoFit/>
          </a:bodyPr>
          <a:lstStyle>
            <a:lvl1pPr algn="r">
              <a:defRPr sz="1400">
                <a:latin typeface="Helvetica Neue"/>
                <a:ea typeface="Helvetica Neue"/>
                <a:cs typeface="Helvetica Neue"/>
                <a:sym typeface="Helvetica Neue"/>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defTabSz="584200">
        <a:defRPr sz="4200">
          <a:latin typeface="+mn-lt"/>
          <a:ea typeface="+mn-ea"/>
          <a:cs typeface="+mn-cs"/>
          <a:sym typeface="Helvetica Neue Light"/>
        </a:defRPr>
      </a:lvl1pPr>
      <a:lvl2pPr indent="228600" defTabSz="584200">
        <a:defRPr sz="4200">
          <a:latin typeface="+mn-lt"/>
          <a:ea typeface="+mn-ea"/>
          <a:cs typeface="+mn-cs"/>
          <a:sym typeface="Helvetica Neue Light"/>
        </a:defRPr>
      </a:lvl2pPr>
      <a:lvl3pPr indent="457200" defTabSz="584200">
        <a:defRPr sz="4200">
          <a:latin typeface="+mn-lt"/>
          <a:ea typeface="+mn-ea"/>
          <a:cs typeface="+mn-cs"/>
          <a:sym typeface="Helvetica Neue Light"/>
        </a:defRPr>
      </a:lvl3pPr>
      <a:lvl4pPr indent="685800" defTabSz="584200">
        <a:defRPr sz="4200">
          <a:latin typeface="+mn-lt"/>
          <a:ea typeface="+mn-ea"/>
          <a:cs typeface="+mn-cs"/>
          <a:sym typeface="Helvetica Neue Light"/>
        </a:defRPr>
      </a:lvl4pPr>
      <a:lvl5pPr indent="914400" defTabSz="584200">
        <a:defRPr sz="4200">
          <a:latin typeface="+mn-lt"/>
          <a:ea typeface="+mn-ea"/>
          <a:cs typeface="+mn-cs"/>
          <a:sym typeface="Helvetica Neue Light"/>
        </a:defRPr>
      </a:lvl5pPr>
      <a:lvl6pPr indent="1143000" defTabSz="584200">
        <a:defRPr sz="4200">
          <a:latin typeface="+mn-lt"/>
          <a:ea typeface="+mn-ea"/>
          <a:cs typeface="+mn-cs"/>
          <a:sym typeface="Helvetica Neue Light"/>
        </a:defRPr>
      </a:lvl6pPr>
      <a:lvl7pPr indent="1371600" defTabSz="584200">
        <a:defRPr sz="4200">
          <a:latin typeface="+mn-lt"/>
          <a:ea typeface="+mn-ea"/>
          <a:cs typeface="+mn-cs"/>
          <a:sym typeface="Helvetica Neue Light"/>
        </a:defRPr>
      </a:lvl7pPr>
      <a:lvl8pPr indent="1600200" defTabSz="584200">
        <a:defRPr sz="4200">
          <a:latin typeface="+mn-lt"/>
          <a:ea typeface="+mn-ea"/>
          <a:cs typeface="+mn-cs"/>
          <a:sym typeface="Helvetica Neue Light"/>
        </a:defRPr>
      </a:lvl8pPr>
      <a:lvl9pPr indent="1828800" defTabSz="584200">
        <a:defRPr sz="4200">
          <a:latin typeface="+mn-lt"/>
          <a:ea typeface="+mn-ea"/>
          <a:cs typeface="+mn-cs"/>
          <a:sym typeface="Helvetica Neue Light"/>
        </a:defRPr>
      </a:lvl9pPr>
    </p:titleStyle>
    <p:bodyStyle>
      <a:lvl1pPr marL="342900" indent="-342900" defTabSz="584200">
        <a:buSzPct val="75000"/>
        <a:buFont typeface="Helvetica Neue"/>
        <a:buChar char="•"/>
        <a:defRPr sz="2700">
          <a:solidFill>
            <a:srgbClr val="747474"/>
          </a:solidFill>
          <a:latin typeface="+mn-lt"/>
          <a:ea typeface="+mn-ea"/>
          <a:cs typeface="+mn-cs"/>
          <a:sym typeface="Helvetica Neue Light"/>
        </a:defRPr>
      </a:lvl1pPr>
      <a:lvl2pPr marL="800100" indent="-342900" defTabSz="584200">
        <a:buSzPct val="75000"/>
        <a:buFont typeface="Helvetica Neue"/>
        <a:buChar char="•"/>
        <a:defRPr sz="2700">
          <a:solidFill>
            <a:srgbClr val="747474"/>
          </a:solidFill>
          <a:latin typeface="+mn-lt"/>
          <a:ea typeface="+mn-ea"/>
          <a:cs typeface="+mn-cs"/>
          <a:sym typeface="Helvetica Neue Light"/>
        </a:defRPr>
      </a:lvl2pPr>
      <a:lvl3pPr marL="1257300" indent="-342900" defTabSz="584200">
        <a:buSzPct val="75000"/>
        <a:buFont typeface="Helvetica Neue"/>
        <a:buChar char="•"/>
        <a:defRPr sz="2700">
          <a:solidFill>
            <a:srgbClr val="747474"/>
          </a:solidFill>
          <a:latin typeface="+mn-lt"/>
          <a:ea typeface="+mn-ea"/>
          <a:cs typeface="+mn-cs"/>
          <a:sym typeface="Helvetica Neue Light"/>
        </a:defRPr>
      </a:lvl3pPr>
      <a:lvl4pPr marL="1714500" indent="-342900" defTabSz="584200">
        <a:buSzPct val="75000"/>
        <a:buFont typeface="Helvetica Neue"/>
        <a:buChar char="•"/>
        <a:defRPr sz="2700">
          <a:solidFill>
            <a:srgbClr val="747474"/>
          </a:solidFill>
          <a:latin typeface="+mn-lt"/>
          <a:ea typeface="+mn-ea"/>
          <a:cs typeface="+mn-cs"/>
          <a:sym typeface="Helvetica Neue Light"/>
        </a:defRPr>
      </a:lvl4pPr>
      <a:lvl5pPr marL="2171700" indent="-342900" defTabSz="584200">
        <a:buSzPct val="75000"/>
        <a:buFont typeface="Helvetica Neue"/>
        <a:buChar char="•"/>
        <a:defRPr sz="2700">
          <a:solidFill>
            <a:srgbClr val="747474"/>
          </a:solidFill>
          <a:latin typeface="+mn-lt"/>
          <a:ea typeface="+mn-ea"/>
          <a:cs typeface="+mn-cs"/>
          <a:sym typeface="Helvetica Neue Light"/>
        </a:defRPr>
      </a:lvl5pPr>
      <a:lvl6pPr marL="2628900" indent="-342900" defTabSz="584200">
        <a:buSzPct val="75000"/>
        <a:buFont typeface="Helvetica Neue"/>
        <a:buChar char="•"/>
        <a:defRPr sz="2700">
          <a:solidFill>
            <a:srgbClr val="747474"/>
          </a:solidFill>
          <a:latin typeface="+mn-lt"/>
          <a:ea typeface="+mn-ea"/>
          <a:cs typeface="+mn-cs"/>
          <a:sym typeface="Helvetica Neue Light"/>
        </a:defRPr>
      </a:lvl6pPr>
      <a:lvl7pPr marL="3086100" indent="-342900" defTabSz="584200">
        <a:buSzPct val="75000"/>
        <a:buFont typeface="Helvetica Neue"/>
        <a:buChar char="•"/>
        <a:defRPr sz="2700">
          <a:solidFill>
            <a:srgbClr val="747474"/>
          </a:solidFill>
          <a:latin typeface="+mn-lt"/>
          <a:ea typeface="+mn-ea"/>
          <a:cs typeface="+mn-cs"/>
          <a:sym typeface="Helvetica Neue Light"/>
        </a:defRPr>
      </a:lvl7pPr>
      <a:lvl8pPr marL="3543300" indent="-342900" defTabSz="584200">
        <a:buSzPct val="75000"/>
        <a:buFont typeface="Helvetica Neue"/>
        <a:buChar char="•"/>
        <a:defRPr sz="2700">
          <a:solidFill>
            <a:srgbClr val="747474"/>
          </a:solidFill>
          <a:latin typeface="+mn-lt"/>
          <a:ea typeface="+mn-ea"/>
          <a:cs typeface="+mn-cs"/>
          <a:sym typeface="Helvetica Neue Light"/>
        </a:defRPr>
      </a:lvl8pPr>
      <a:lvl9pPr marL="4000500" indent="-342900" defTabSz="584200">
        <a:buSzPct val="75000"/>
        <a:buFont typeface="Helvetica Neue"/>
        <a:buChar char="•"/>
        <a:defRPr sz="2700">
          <a:solidFill>
            <a:srgbClr val="747474"/>
          </a:solidFill>
          <a:latin typeface="+mn-lt"/>
          <a:ea typeface="+mn-ea"/>
          <a:cs typeface="+mn-cs"/>
          <a:sym typeface="Helvetica Neue Light"/>
        </a:defRPr>
      </a:lvl9pPr>
    </p:bodyStyle>
    <p:otherStyle>
      <a:lvl1pPr algn="r" defTabSz="584200">
        <a:defRPr sz="1400">
          <a:solidFill>
            <a:schemeClr val="tx1"/>
          </a:solidFill>
          <a:latin typeface="+mn-lt"/>
          <a:ea typeface="+mn-ea"/>
          <a:cs typeface="+mn-cs"/>
          <a:sym typeface="Helvetica Neue"/>
        </a:defRPr>
      </a:lvl1pPr>
      <a:lvl2pPr indent="228600" algn="r" defTabSz="584200">
        <a:defRPr sz="1400">
          <a:solidFill>
            <a:schemeClr val="tx1"/>
          </a:solidFill>
          <a:latin typeface="+mn-lt"/>
          <a:ea typeface="+mn-ea"/>
          <a:cs typeface="+mn-cs"/>
          <a:sym typeface="Helvetica Neue"/>
        </a:defRPr>
      </a:lvl2pPr>
      <a:lvl3pPr indent="457200" algn="r" defTabSz="584200">
        <a:defRPr sz="1400">
          <a:solidFill>
            <a:schemeClr val="tx1"/>
          </a:solidFill>
          <a:latin typeface="+mn-lt"/>
          <a:ea typeface="+mn-ea"/>
          <a:cs typeface="+mn-cs"/>
          <a:sym typeface="Helvetica Neue"/>
        </a:defRPr>
      </a:lvl3pPr>
      <a:lvl4pPr indent="685800" algn="r" defTabSz="584200">
        <a:defRPr sz="1400">
          <a:solidFill>
            <a:schemeClr val="tx1"/>
          </a:solidFill>
          <a:latin typeface="+mn-lt"/>
          <a:ea typeface="+mn-ea"/>
          <a:cs typeface="+mn-cs"/>
          <a:sym typeface="Helvetica Neue"/>
        </a:defRPr>
      </a:lvl4pPr>
      <a:lvl5pPr indent="914400" algn="r" defTabSz="584200">
        <a:defRPr sz="1400">
          <a:solidFill>
            <a:schemeClr val="tx1"/>
          </a:solidFill>
          <a:latin typeface="+mn-lt"/>
          <a:ea typeface="+mn-ea"/>
          <a:cs typeface="+mn-cs"/>
          <a:sym typeface="Helvetica Neue"/>
        </a:defRPr>
      </a:lvl5pPr>
      <a:lvl6pPr indent="1143000" algn="r" defTabSz="584200">
        <a:defRPr sz="1400">
          <a:solidFill>
            <a:schemeClr val="tx1"/>
          </a:solidFill>
          <a:latin typeface="+mn-lt"/>
          <a:ea typeface="+mn-ea"/>
          <a:cs typeface="+mn-cs"/>
          <a:sym typeface="Helvetica Neue"/>
        </a:defRPr>
      </a:lvl6pPr>
      <a:lvl7pPr indent="1371600" algn="r" defTabSz="584200">
        <a:defRPr sz="1400">
          <a:solidFill>
            <a:schemeClr val="tx1"/>
          </a:solidFill>
          <a:latin typeface="+mn-lt"/>
          <a:ea typeface="+mn-ea"/>
          <a:cs typeface="+mn-cs"/>
          <a:sym typeface="Helvetica Neue"/>
        </a:defRPr>
      </a:lvl7pPr>
      <a:lvl8pPr indent="1600200" algn="r" defTabSz="584200">
        <a:defRPr sz="1400">
          <a:solidFill>
            <a:schemeClr val="tx1"/>
          </a:solidFill>
          <a:latin typeface="+mn-lt"/>
          <a:ea typeface="+mn-ea"/>
          <a:cs typeface="+mn-cs"/>
          <a:sym typeface="Helvetica Neue"/>
        </a:defRPr>
      </a:lvl8pPr>
      <a:lvl9pPr indent="1828800" algn="r" defTabSz="584200">
        <a:defRPr sz="1400">
          <a:solidFill>
            <a:schemeClr val="tx1"/>
          </a:solidFill>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eb.mst.edu/~mecmovie/"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a:pPr>
            <a:r>
              <a:rPr sz="4200" dirty="0"/>
              <a:t>Mechanics of Materials Engr 350 </a:t>
            </a:r>
            <a:r>
              <a:rPr lang="en-US" sz="4200" dirty="0"/>
              <a:t>–</a:t>
            </a:r>
            <a:r>
              <a:rPr sz="4200" dirty="0"/>
              <a:t> </a:t>
            </a:r>
            <a:r>
              <a:rPr lang="en-US" sz="4200" dirty="0"/>
              <a:t>Lecture 29</a:t>
            </a:r>
            <a:br>
              <a:rPr lang="en-US" sz="4200" dirty="0"/>
            </a:br>
            <a:r>
              <a:rPr sz="4200" dirty="0"/>
              <a:t>Beam Deflections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pPr lvl="0">
              <a:defRPr sz="1800"/>
            </a:pPr>
            <a:r>
              <a:rPr sz="4200"/>
              <a:t>Continuity conditions</a:t>
            </a:r>
          </a:p>
        </p:txBody>
      </p:sp>
      <p:sp>
        <p:nvSpPr>
          <p:cNvPr id="148" name="Shape 148"/>
          <p:cNvSpPr>
            <a:spLocks noGrp="1"/>
          </p:cNvSpPr>
          <p:nvPr>
            <p:ph type="body" idx="1"/>
          </p:nvPr>
        </p:nvSpPr>
        <p:spPr>
          <a:prstGeom prst="rect">
            <a:avLst/>
          </a:prstGeom>
        </p:spPr>
        <p:txBody>
          <a:bodyPr/>
          <a:lstStyle>
            <a:lvl1pPr>
              <a:defRPr sz="2400"/>
            </a:lvl1pPr>
          </a:lstStyle>
          <a:p>
            <a:pPr lvl="0">
              <a:defRPr sz="1800">
                <a:solidFill>
                  <a:srgbClr val="000000"/>
                </a:solidFill>
              </a:defRPr>
            </a:pPr>
            <a:r>
              <a:rPr sz="2400">
                <a:solidFill>
                  <a:srgbClr val="747474"/>
                </a:solidFill>
              </a:rPr>
              <a:t>In beams, different sections can have different moment and shear equations, so we must write different deflection equations in each section. Since the beam is continuous, there is not an abrupt change in the the deflection or slope of the beam and this fact can be used as a “boundary condition” to solve for constants for the specific section.</a:t>
            </a:r>
          </a:p>
        </p:txBody>
      </p:sp>
      <p:sp>
        <p:nvSpPr>
          <p:cNvPr id="149" name="Shape 149"/>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10</a:t>
            </a:fld>
            <a:endParaRPr sz="1400"/>
          </a:p>
        </p:txBody>
      </p:sp>
      <p:pic>
        <p:nvPicPr>
          <p:cNvPr id="150" name="pasted-image.png"/>
          <p:cNvPicPr/>
          <p:nvPr/>
        </p:nvPicPr>
        <p:blipFill>
          <a:blip r:embed="rId2">
            <a:extLst/>
          </a:blip>
          <a:stretch>
            <a:fillRect/>
          </a:stretch>
        </p:blipFill>
        <p:spPr>
          <a:xfrm>
            <a:off x="739022" y="4143866"/>
            <a:ext cx="4254501" cy="4851401"/>
          </a:xfrm>
          <a:prstGeom prst="rect">
            <a:avLst/>
          </a:prstGeom>
          <a:ln w="12700">
            <a:miter lim="400000"/>
          </a:ln>
        </p:spPr>
      </p:pic>
      <p:pic>
        <p:nvPicPr>
          <p:cNvPr id="151" name="pasted-image.png"/>
          <p:cNvPicPr/>
          <p:nvPr/>
        </p:nvPicPr>
        <p:blipFill>
          <a:blip r:embed="rId3">
            <a:extLst/>
          </a:blip>
          <a:stretch>
            <a:fillRect/>
          </a:stretch>
        </p:blipFill>
        <p:spPr>
          <a:xfrm>
            <a:off x="6366627" y="4175616"/>
            <a:ext cx="4216401" cy="478790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prstGeom prst="rect">
            <a:avLst/>
          </a:prstGeom>
        </p:spPr>
        <p:txBody>
          <a:bodyPr/>
          <a:lstStyle/>
          <a:p>
            <a:pPr lvl="0">
              <a:defRPr sz="1800"/>
            </a:pPr>
            <a:r>
              <a:rPr sz="4200"/>
              <a:t>Symmetry conditions</a:t>
            </a:r>
          </a:p>
        </p:txBody>
      </p:sp>
      <p:sp>
        <p:nvSpPr>
          <p:cNvPr id="154" name="Shape 154"/>
          <p:cNvSpPr>
            <a:spLocks noGrp="1"/>
          </p:cNvSpPr>
          <p:nvPr>
            <p:ph type="body" idx="1"/>
          </p:nvPr>
        </p:nvSpPr>
        <p:spPr>
          <a:xfrm>
            <a:off x="571500" y="2222500"/>
            <a:ext cx="5894000" cy="6667500"/>
          </a:xfrm>
          <a:prstGeom prst="rect">
            <a:avLst/>
          </a:prstGeom>
        </p:spPr>
        <p:txBody>
          <a:bodyPr/>
          <a:lstStyle/>
          <a:p>
            <a:pPr lvl="0">
              <a:defRPr sz="1800">
                <a:solidFill>
                  <a:srgbClr val="000000"/>
                </a:solidFill>
              </a:defRPr>
            </a:pPr>
            <a:r>
              <a:rPr sz="2700">
                <a:solidFill>
                  <a:srgbClr val="747474"/>
                </a:solidFill>
              </a:rPr>
              <a:t>Sometimes symmetry exists in a beam</a:t>
            </a:r>
          </a:p>
          <a:p>
            <a:pPr lvl="0">
              <a:defRPr sz="1800">
                <a:solidFill>
                  <a:srgbClr val="000000"/>
                </a:solidFill>
              </a:defRPr>
            </a:pPr>
            <a:endParaRPr sz="2700">
              <a:solidFill>
                <a:srgbClr val="747474"/>
              </a:solidFill>
            </a:endParaRPr>
          </a:p>
          <a:p>
            <a:pPr lvl="0">
              <a:defRPr sz="1800">
                <a:solidFill>
                  <a:srgbClr val="000000"/>
                </a:solidFill>
              </a:defRPr>
            </a:pPr>
            <a:endParaRPr sz="2700">
              <a:solidFill>
                <a:srgbClr val="747474"/>
              </a:solidFill>
            </a:endParaRPr>
          </a:p>
          <a:p>
            <a:pPr lvl="0">
              <a:defRPr sz="1800">
                <a:solidFill>
                  <a:srgbClr val="000000"/>
                </a:solidFill>
              </a:defRPr>
            </a:pPr>
            <a:r>
              <a:rPr sz="2700">
                <a:solidFill>
                  <a:srgbClr val="747474"/>
                </a:solidFill>
              </a:rPr>
              <a:t>In this case, the slope at the mid-span must be zero</a:t>
            </a:r>
          </a:p>
          <a:p>
            <a:pPr lvl="0">
              <a:defRPr sz="1800">
                <a:solidFill>
                  <a:srgbClr val="000000"/>
                </a:solidFill>
              </a:defRPr>
            </a:pPr>
            <a:endParaRPr sz="2700">
              <a:solidFill>
                <a:srgbClr val="747474"/>
              </a:solidFill>
            </a:endParaRPr>
          </a:p>
          <a:p>
            <a:pPr lvl="0">
              <a:defRPr sz="1800">
                <a:solidFill>
                  <a:srgbClr val="000000"/>
                </a:solidFill>
              </a:defRPr>
            </a:pPr>
            <a:endParaRPr sz="2700">
              <a:solidFill>
                <a:srgbClr val="747474"/>
              </a:solidFill>
            </a:endParaRPr>
          </a:p>
          <a:p>
            <a:pPr lvl="0">
              <a:defRPr sz="1800">
                <a:solidFill>
                  <a:srgbClr val="000000"/>
                </a:solidFill>
              </a:defRPr>
            </a:pPr>
            <a:r>
              <a:rPr sz="2700">
                <a:solidFill>
                  <a:srgbClr val="747474"/>
                </a:solidFill>
              </a:rPr>
              <a:t>Remember, only one constant of integration can be determined from each boundary, continuity, or symmetry condition.</a:t>
            </a:r>
          </a:p>
        </p:txBody>
      </p:sp>
      <p:sp>
        <p:nvSpPr>
          <p:cNvPr id="155" name="Shape 15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11</a:t>
            </a:fld>
            <a:endParaRPr sz="1400"/>
          </a:p>
        </p:txBody>
      </p:sp>
      <p:pic>
        <p:nvPicPr>
          <p:cNvPr id="156" name="pasted-image.png"/>
          <p:cNvPicPr/>
          <p:nvPr/>
        </p:nvPicPr>
        <p:blipFill>
          <a:blip r:embed="rId2">
            <a:extLst/>
          </a:blip>
          <a:stretch>
            <a:fillRect/>
          </a:stretch>
        </p:blipFill>
        <p:spPr>
          <a:xfrm>
            <a:off x="7364101" y="1974721"/>
            <a:ext cx="4965701" cy="580390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pPr lvl="0">
              <a:defRPr sz="1800"/>
            </a:pPr>
            <a:r>
              <a:rPr lang="en-US" sz="4200" dirty="0"/>
              <a:t>Homework for Tonight</a:t>
            </a:r>
            <a:endParaRPr sz="4200" dirty="0"/>
          </a:p>
        </p:txBody>
      </p:sp>
      <p:sp>
        <p:nvSpPr>
          <p:cNvPr id="159" name="Shape 159"/>
          <p:cNvSpPr>
            <a:spLocks noGrp="1"/>
          </p:cNvSpPr>
          <p:nvPr>
            <p:ph type="body" idx="1"/>
          </p:nvPr>
        </p:nvSpPr>
        <p:spPr>
          <a:prstGeom prst="rect">
            <a:avLst/>
          </a:prstGeom>
        </p:spPr>
        <p:txBody>
          <a:bodyPr>
            <a:normAutofit/>
          </a:bodyPr>
          <a:lstStyle/>
          <a:p>
            <a:pPr marL="0" lvl="0" indent="0" defTabSz="228600">
              <a:spcBef>
                <a:spcPts val="600"/>
              </a:spcBef>
              <a:buSzTx/>
              <a:buFontTx/>
              <a:buNone/>
              <a:defRPr sz="1800">
                <a:solidFill>
                  <a:srgbClr val="000000"/>
                </a:solidFill>
              </a:defRPr>
            </a:pPr>
            <a:r>
              <a:rPr lang="en-US" sz="2800" dirty="0">
                <a:latin typeface="Helvetica Neue Light"/>
                <a:ea typeface="Times New Roman"/>
                <a:cs typeface="Times New Roman"/>
                <a:sym typeface="Times New Roman"/>
              </a:rPr>
              <a:t>All about boundary conditions</a:t>
            </a:r>
          </a:p>
          <a:p>
            <a:pPr defTabSz="228600">
              <a:spcBef>
                <a:spcPts val="600"/>
              </a:spcBef>
              <a:buSzTx/>
              <a:defRPr sz="1800">
                <a:solidFill>
                  <a:srgbClr val="000000"/>
                </a:solidFill>
              </a:defRPr>
            </a:pPr>
            <a:r>
              <a:rPr lang="en-US" sz="2800" dirty="0">
                <a:latin typeface="Helvetica Neue Light"/>
                <a:ea typeface="Times New Roman"/>
                <a:cs typeface="Times New Roman"/>
                <a:sym typeface="Times New Roman"/>
                <a:hlinkClick r:id="rId2"/>
              </a:rPr>
              <a:t>MM Module 10.1 </a:t>
            </a:r>
            <a:r>
              <a:rPr lang="en-US" sz="2800" dirty="0">
                <a:latin typeface="Helvetica Neue Light"/>
                <a:ea typeface="Times New Roman"/>
                <a:cs typeface="Times New Roman"/>
                <a:sym typeface="Times New Roman"/>
              </a:rPr>
              <a:t>has a beam boundary condition game </a:t>
            </a:r>
          </a:p>
          <a:p>
            <a:pPr defTabSz="228600">
              <a:spcBef>
                <a:spcPts val="600"/>
              </a:spcBef>
              <a:buSzTx/>
              <a:defRPr sz="1800">
                <a:solidFill>
                  <a:srgbClr val="000000"/>
                </a:solidFill>
              </a:defRPr>
            </a:pPr>
            <a:r>
              <a:rPr lang="en-US" sz="2800" dirty="0">
                <a:latin typeface="Helvetica Neue Light"/>
                <a:ea typeface="Times New Roman"/>
                <a:cs typeface="Times New Roman"/>
                <a:sym typeface="Times New Roman"/>
              </a:rPr>
              <a:t>14-15 beam boundary conditions</a:t>
            </a:r>
          </a:p>
          <a:p>
            <a:pPr defTabSz="228600">
              <a:spcBef>
                <a:spcPts val="600"/>
              </a:spcBef>
              <a:buSzTx/>
              <a:defRPr sz="1800">
                <a:solidFill>
                  <a:srgbClr val="000000"/>
                </a:solidFill>
              </a:defRPr>
            </a:pPr>
            <a:r>
              <a:rPr lang="en-US" sz="2800" dirty="0">
                <a:latin typeface="Helvetica Neue Light"/>
                <a:ea typeface="Times New Roman"/>
                <a:cs typeface="Times New Roman"/>
                <a:sym typeface="Times New Roman"/>
              </a:rPr>
              <a:t>Type in name and print result</a:t>
            </a:r>
          </a:p>
          <a:p>
            <a:pPr defTabSz="228600">
              <a:spcBef>
                <a:spcPts val="600"/>
              </a:spcBef>
              <a:buSzTx/>
              <a:defRPr sz="1800">
                <a:solidFill>
                  <a:srgbClr val="000000"/>
                </a:solidFill>
              </a:defRPr>
            </a:pPr>
            <a:endParaRPr lang="en-US" sz="2800" dirty="0">
              <a:latin typeface="Helvetica Neue Light"/>
              <a:ea typeface="Times New Roman"/>
              <a:cs typeface="Times New Roman"/>
              <a:sym typeface="Times New Roman"/>
            </a:endParaRPr>
          </a:p>
          <a:p>
            <a:pPr marL="0" indent="0" defTabSz="228600">
              <a:spcBef>
                <a:spcPts val="600"/>
              </a:spcBef>
              <a:buSzTx/>
              <a:buNone/>
              <a:defRPr sz="1800">
                <a:solidFill>
                  <a:srgbClr val="000000"/>
                </a:solidFill>
              </a:defRPr>
            </a:pPr>
            <a:r>
              <a:rPr lang="en-US" sz="2800" dirty="0">
                <a:latin typeface="Helvetica Neue Light"/>
                <a:ea typeface="Times New Roman"/>
                <a:cs typeface="Times New Roman"/>
                <a:sym typeface="Times New Roman"/>
              </a:rPr>
              <a:t>Tips: </a:t>
            </a:r>
          </a:p>
          <a:p>
            <a:pPr defTabSz="228600">
              <a:spcBef>
                <a:spcPts val="600"/>
              </a:spcBef>
              <a:buSzTx/>
              <a:defRPr sz="1800">
                <a:solidFill>
                  <a:srgbClr val="000000"/>
                </a:solidFill>
              </a:defRPr>
            </a:pPr>
            <a:r>
              <a:rPr lang="en-US" sz="2800" dirty="0">
                <a:latin typeface="Helvetica Neue Light"/>
                <a:ea typeface="Times New Roman"/>
                <a:cs typeface="Times New Roman"/>
                <a:sym typeface="Times New Roman"/>
              </a:rPr>
              <a:t>Try printing from the machine before you play the game.</a:t>
            </a:r>
          </a:p>
          <a:p>
            <a:pPr defTabSz="228600">
              <a:spcBef>
                <a:spcPts val="600"/>
              </a:spcBef>
              <a:buSzTx/>
              <a:defRPr sz="1800">
                <a:solidFill>
                  <a:srgbClr val="000000"/>
                </a:solidFill>
              </a:defRPr>
            </a:pPr>
            <a:r>
              <a:rPr lang="en-US" sz="2800" dirty="0">
                <a:latin typeface="Helvetica Neue Light"/>
                <a:ea typeface="Times New Roman"/>
                <a:cs typeface="Times New Roman"/>
                <a:sym typeface="Times New Roman"/>
              </a:rPr>
              <a:t>If that doesn’t work, see if you can print/save a PDF, then print that file elsewhere  </a:t>
            </a:r>
            <a:endParaRPr sz="2800" dirty="0">
              <a:latin typeface="Helvetica Neue Light"/>
              <a:ea typeface="Times New Roman"/>
              <a:cs typeface="Times New Roman"/>
              <a:sym typeface="Times New Roman"/>
            </a:endParaRPr>
          </a:p>
        </p:txBody>
      </p:sp>
      <p:sp>
        <p:nvSpPr>
          <p:cNvPr id="160" name="Shape 16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12</a:t>
            </a:fld>
            <a:endParaRPr sz="1400"/>
          </a:p>
        </p:txBody>
      </p:sp>
    </p:spTree>
    <p:extLst>
      <p:ext uri="{BB962C8B-B14F-4D97-AF65-F5344CB8AC3E}">
        <p14:creationId xmlns:p14="http://schemas.microsoft.com/office/powerpoint/2010/main" val="334270970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pPr lvl="0">
              <a:defRPr sz="1800"/>
            </a:pPr>
            <a:r>
              <a:rPr sz="4200"/>
              <a:t>Procedure for double integration method</a:t>
            </a:r>
          </a:p>
        </p:txBody>
      </p:sp>
      <p:sp>
        <p:nvSpPr>
          <p:cNvPr id="159" name="Shape 159"/>
          <p:cNvSpPr>
            <a:spLocks noGrp="1"/>
          </p:cNvSpPr>
          <p:nvPr>
            <p:ph type="body" idx="1"/>
          </p:nvPr>
        </p:nvSpPr>
        <p:spPr>
          <a:prstGeom prst="rect">
            <a:avLst/>
          </a:prstGeom>
        </p:spPr>
        <p:txBody>
          <a:bodyPr/>
          <a:lstStyle/>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1. Sketch: 	Sketch the beam including supports, loads, and the x–v coordinate system. Sketch the approximate shape of the elastic curve.</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2. Support reactions: Determine the beam reactions by considering the equilibrium of the entire beam. Show these reactions in their proper direction on the beam sketch.</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3. Equilibrium: For each segment to be considered, draw a FBD that cuts through the beam segment at some distance x from the origin. Show all loads acting on the FBD. From the FBD, derive the bending-moment equation, taking care to note the interval for which it is applicable ____________________</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4. Integration:	For each segment, set the bending-moment equation equal to ____________ Integrate this differential equation twice, obtaining a slope equation __________, a deflection equation ______, and two constants of integration.</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5. Boundary and continuity conditions:	List the boundary conditions that are applicable for the bending-moment equation.</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6. Evaluate constants: Use the boundary and continuity conditions to evaluate all constants of integration.</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7. Elastic curve and slope equations:	 Replace the constants of integration in step 4 with the values obtained from the boundary and continuity conditions in step 6.</a:t>
            </a:r>
          </a:p>
          <a:p>
            <a:pPr marL="0" lvl="0" indent="0" defTabSz="228600">
              <a:spcBef>
                <a:spcPts val="600"/>
              </a:spcBef>
              <a:buSzTx/>
              <a:buFontTx/>
              <a:buNone/>
              <a:defRPr sz="1800">
                <a:solidFill>
                  <a:srgbClr val="000000"/>
                </a:solidFill>
              </a:defRPr>
            </a:pPr>
            <a:r>
              <a:rPr sz="2250">
                <a:latin typeface="Times New Roman"/>
                <a:ea typeface="Times New Roman"/>
                <a:cs typeface="Times New Roman"/>
                <a:sym typeface="Times New Roman"/>
              </a:rPr>
              <a:t>8. Deflections and slopes at specific points:	Calculate the deflection at specific points when required.</a:t>
            </a:r>
          </a:p>
        </p:txBody>
      </p:sp>
      <p:sp>
        <p:nvSpPr>
          <p:cNvPr id="160" name="Shape 16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13</a:t>
            </a:fld>
            <a:endParaRPr sz="140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xfrm>
            <a:off x="571500" y="-304800"/>
            <a:ext cx="11861800" cy="1397000"/>
          </a:xfrm>
          <a:prstGeom prst="rect">
            <a:avLst/>
          </a:prstGeom>
        </p:spPr>
        <p:txBody>
          <a:bodyPr/>
          <a:lstStyle/>
          <a:p>
            <a:pPr lvl="0">
              <a:defRPr sz="1800"/>
            </a:pPr>
            <a:r>
              <a:rPr sz="4200"/>
              <a:t>Example problem</a:t>
            </a:r>
          </a:p>
        </p:txBody>
      </p:sp>
      <p:sp>
        <p:nvSpPr>
          <p:cNvPr id="163" name="Shape 163"/>
          <p:cNvSpPr>
            <a:spLocks noGrp="1"/>
          </p:cNvSpPr>
          <p:nvPr>
            <p:ph type="body" idx="1"/>
          </p:nvPr>
        </p:nvSpPr>
        <p:spPr>
          <a:xfrm>
            <a:off x="8787090" y="318678"/>
            <a:ext cx="4054833" cy="2203543"/>
          </a:xfrm>
          <a:prstGeom prst="rect">
            <a:avLst/>
          </a:prstGeom>
        </p:spPr>
        <p:txBody>
          <a:bodyPr/>
          <a:lstStyle/>
          <a:p>
            <a:pPr marL="0" lvl="0" indent="0" defTabSz="457200">
              <a:spcBef>
                <a:spcPts val="1200"/>
              </a:spcBef>
              <a:buSzTx/>
              <a:buFontTx/>
              <a:buNone/>
              <a:defRPr sz="1800">
                <a:solidFill>
                  <a:srgbClr val="000000"/>
                </a:solidFill>
              </a:defRPr>
            </a:pPr>
            <a:r>
              <a:rPr sz="1500">
                <a:latin typeface="Times New Roman"/>
                <a:ea typeface="Times New Roman"/>
                <a:cs typeface="Times New Roman"/>
                <a:sym typeface="Times New Roman"/>
              </a:rPr>
              <a:t>For the beam and loading shown, use the double-integration method to determine</a:t>
            </a:r>
          </a:p>
          <a:p>
            <a:pPr marL="0" lvl="0" indent="0" defTabSz="457200">
              <a:spcBef>
                <a:spcPts val="1200"/>
              </a:spcBef>
              <a:buSzTx/>
              <a:buFontTx/>
              <a:buNone/>
              <a:defRPr sz="1800">
                <a:solidFill>
                  <a:srgbClr val="000000"/>
                </a:solidFill>
              </a:defRPr>
            </a:pPr>
            <a:r>
              <a:rPr sz="1500">
                <a:latin typeface="Times New Roman"/>
                <a:ea typeface="Times New Roman"/>
                <a:cs typeface="Times New Roman"/>
                <a:sym typeface="Times New Roman"/>
              </a:rPr>
              <a:t>(a) the equation of the elastic curve for the beam. (b) the maximum deflection. (c) the slope at A.</a:t>
            </a:r>
          </a:p>
          <a:p>
            <a:pPr marL="0" lvl="0" indent="0" defTabSz="457200">
              <a:spcBef>
                <a:spcPts val="1200"/>
              </a:spcBef>
              <a:buSzTx/>
              <a:buFontTx/>
              <a:buNone/>
              <a:defRPr sz="1800">
                <a:solidFill>
                  <a:srgbClr val="000000"/>
                </a:solidFill>
              </a:defRPr>
            </a:pPr>
            <a:r>
              <a:rPr sz="1500">
                <a:latin typeface="Times New Roman"/>
                <a:ea typeface="Times New Roman"/>
                <a:cs typeface="Times New Roman"/>
                <a:sym typeface="Times New Roman"/>
              </a:rPr>
              <a:t>Assume that EI is constant for the beam.</a:t>
            </a:r>
          </a:p>
        </p:txBody>
      </p:sp>
      <p:sp>
        <p:nvSpPr>
          <p:cNvPr id="164" name="Shape 16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14</a:t>
            </a:fld>
            <a:endParaRPr sz="1400"/>
          </a:p>
        </p:txBody>
      </p:sp>
      <p:pic>
        <p:nvPicPr>
          <p:cNvPr id="165" name="pasted-image.png"/>
          <p:cNvPicPr/>
          <p:nvPr/>
        </p:nvPicPr>
        <p:blipFill>
          <a:blip r:embed="rId2">
            <a:extLst/>
          </a:blip>
          <a:stretch>
            <a:fillRect/>
          </a:stretch>
        </p:blipFill>
        <p:spPr>
          <a:xfrm>
            <a:off x="81778" y="1180189"/>
            <a:ext cx="4564096" cy="156392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pPr lvl="0">
              <a:defRPr sz="1800"/>
            </a:pPr>
            <a:r>
              <a:rPr sz="4200"/>
              <a:t>Deflection</a:t>
            </a:r>
          </a:p>
        </p:txBody>
      </p:sp>
      <p:sp>
        <p:nvSpPr>
          <p:cNvPr id="51" name="Shape 51"/>
          <p:cNvSpPr>
            <a:spLocks noGrp="1"/>
          </p:cNvSpPr>
          <p:nvPr>
            <p:ph type="body" idx="1"/>
          </p:nvPr>
        </p:nvSpPr>
        <p:spPr>
          <a:xfrm>
            <a:off x="571500" y="2228850"/>
            <a:ext cx="11861800" cy="6667500"/>
          </a:xfrm>
          <a:prstGeom prst="rect">
            <a:avLst/>
          </a:prstGeom>
        </p:spPr>
        <p:txBody>
          <a:bodyPr/>
          <a:lstStyle/>
          <a:p>
            <a:pPr lvl="0">
              <a:defRPr sz="1800">
                <a:solidFill>
                  <a:srgbClr val="000000"/>
                </a:solidFill>
              </a:defRPr>
            </a:pPr>
            <a:r>
              <a:rPr sz="2700">
                <a:solidFill>
                  <a:srgbClr val="747474"/>
                </a:solidFill>
              </a:rPr>
              <a:t>Just like axial loadings cause a member to stretch, loads on a beam cause it to deflect</a:t>
            </a:r>
          </a:p>
          <a:p>
            <a:pPr lvl="0">
              <a:defRPr sz="1800">
                <a:solidFill>
                  <a:srgbClr val="000000"/>
                </a:solidFill>
              </a:defRPr>
            </a:pPr>
            <a:endParaRPr sz="2700">
              <a:solidFill>
                <a:srgbClr val="747474"/>
              </a:solidFill>
            </a:endParaRPr>
          </a:p>
          <a:p>
            <a:pPr lvl="0">
              <a:defRPr sz="1800">
                <a:solidFill>
                  <a:srgbClr val="000000"/>
                </a:solidFill>
              </a:defRPr>
            </a:pPr>
            <a:r>
              <a:rPr sz="2700">
                <a:solidFill>
                  <a:srgbClr val="747474"/>
                </a:solidFill>
              </a:rPr>
              <a:t>Beam deflections depend on the</a:t>
            </a:r>
          </a:p>
          <a:p>
            <a:pPr lvl="2">
              <a:defRPr sz="1800">
                <a:solidFill>
                  <a:srgbClr val="000000"/>
                </a:solidFill>
              </a:defRPr>
            </a:pPr>
            <a:r>
              <a:rPr sz="2700">
                <a:solidFill>
                  <a:srgbClr val="747474"/>
                </a:solidFill>
              </a:rPr>
              <a:t>The stiffness of the material</a:t>
            </a:r>
          </a:p>
          <a:p>
            <a:pPr lvl="2">
              <a:defRPr sz="1800">
                <a:solidFill>
                  <a:srgbClr val="000000"/>
                </a:solidFill>
              </a:defRPr>
            </a:pPr>
            <a:r>
              <a:rPr sz="2700">
                <a:solidFill>
                  <a:srgbClr val="747474"/>
                </a:solidFill>
              </a:rPr>
              <a:t>Beam cross-sectional dimensions</a:t>
            </a:r>
          </a:p>
          <a:p>
            <a:pPr lvl="2">
              <a:defRPr sz="1800">
                <a:solidFill>
                  <a:srgbClr val="000000"/>
                </a:solidFill>
              </a:defRPr>
            </a:pPr>
            <a:r>
              <a:rPr sz="2700">
                <a:solidFill>
                  <a:srgbClr val="747474"/>
                </a:solidFill>
              </a:rPr>
              <a:t>Loading state</a:t>
            </a:r>
          </a:p>
          <a:p>
            <a:pPr lvl="1">
              <a:defRPr sz="1800">
                <a:solidFill>
                  <a:srgbClr val="000000"/>
                </a:solidFill>
              </a:defRPr>
            </a:pPr>
            <a:endParaRPr sz="2700">
              <a:solidFill>
                <a:srgbClr val="747474"/>
              </a:solidFill>
            </a:endParaRPr>
          </a:p>
          <a:p>
            <a:pPr lvl="1">
              <a:defRPr sz="1800">
                <a:solidFill>
                  <a:srgbClr val="000000"/>
                </a:solidFill>
              </a:defRPr>
            </a:pPr>
            <a:endParaRPr sz="2700">
              <a:solidFill>
                <a:srgbClr val="747474"/>
              </a:solidFill>
            </a:endParaRPr>
          </a:p>
          <a:p>
            <a:pPr lvl="1">
              <a:defRPr sz="1800">
                <a:solidFill>
                  <a:srgbClr val="000000"/>
                </a:solidFill>
              </a:defRPr>
            </a:pPr>
            <a:endParaRPr sz="2700">
              <a:solidFill>
                <a:srgbClr val="747474"/>
              </a:solidFill>
            </a:endParaRPr>
          </a:p>
          <a:p>
            <a:pPr lvl="0">
              <a:defRPr sz="1800">
                <a:solidFill>
                  <a:srgbClr val="000000"/>
                </a:solidFill>
              </a:defRPr>
            </a:pPr>
            <a:r>
              <a:rPr sz="2700">
                <a:solidFill>
                  <a:srgbClr val="747474"/>
                </a:solidFill>
              </a:rPr>
              <a:t>We will first consider the integration method for determining the shape of the deformed beam.</a:t>
            </a:r>
          </a:p>
        </p:txBody>
      </p:sp>
      <p:sp>
        <p:nvSpPr>
          <p:cNvPr id="52" name="Shape 52"/>
          <p:cNvSpPr>
            <a:spLocks noGrp="1"/>
          </p:cNvSpPr>
          <p:nvPr>
            <p:ph type="sldNum" sz="quarter" idx="2"/>
          </p:nvPr>
        </p:nvSpPr>
        <p:spPr>
          <a:xfrm>
            <a:off x="12357277" y="9194800"/>
            <a:ext cx="222937"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2</a:t>
            </a:fld>
            <a:endParaRPr sz="1400"/>
          </a:p>
        </p:txBody>
      </p:sp>
      <p:pic>
        <p:nvPicPr>
          <p:cNvPr id="53" name="pasted-image.png"/>
          <p:cNvPicPr/>
          <p:nvPr/>
        </p:nvPicPr>
        <p:blipFill>
          <a:blip r:embed="rId2">
            <a:extLst/>
          </a:blip>
          <a:stretch>
            <a:fillRect/>
          </a:stretch>
        </p:blipFill>
        <p:spPr>
          <a:xfrm>
            <a:off x="8784058" y="508128"/>
            <a:ext cx="3162301" cy="1206501"/>
          </a:xfrm>
          <a:prstGeom prst="rect">
            <a:avLst/>
          </a:prstGeom>
          <a:ln w="12700">
            <a:miter lim="400000"/>
          </a:ln>
        </p:spPr>
      </p:pic>
      <p:pic>
        <p:nvPicPr>
          <p:cNvPr id="54" name="pasted-image.png"/>
          <p:cNvPicPr/>
          <p:nvPr/>
        </p:nvPicPr>
        <p:blipFill>
          <a:blip r:embed="rId3">
            <a:extLst/>
          </a:blip>
          <a:stretch>
            <a:fillRect/>
          </a:stretch>
        </p:blipFill>
        <p:spPr>
          <a:xfrm>
            <a:off x="6940750" y="3416526"/>
            <a:ext cx="5314951" cy="262812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prstGeom prst="rect">
            <a:avLst/>
          </a:prstGeom>
        </p:spPr>
        <p:txBody>
          <a:bodyPr/>
          <a:lstStyle/>
          <a:p>
            <a:pPr lvl="0">
              <a:defRPr sz="1800"/>
            </a:pPr>
            <a:r>
              <a:rPr sz="4200"/>
              <a:t>Beam deflections by integration</a:t>
            </a:r>
          </a:p>
        </p:txBody>
      </p:sp>
      <p:sp>
        <p:nvSpPr>
          <p:cNvPr id="65" name="Shape 65"/>
          <p:cNvSpPr>
            <a:spLocks noGrp="1"/>
          </p:cNvSpPr>
          <p:nvPr>
            <p:ph type="body" idx="1"/>
          </p:nvPr>
        </p:nvSpPr>
        <p:spPr>
          <a:xfrm>
            <a:off x="571500" y="2222500"/>
            <a:ext cx="8682808" cy="6667500"/>
          </a:xfrm>
          <a:prstGeom prst="rect">
            <a:avLst/>
          </a:prstGeom>
        </p:spPr>
        <p:txBody>
          <a:bodyPr>
            <a:normAutofit/>
          </a:bodyPr>
          <a:lstStyle/>
          <a:p>
            <a:pPr>
              <a:lnSpc>
                <a:spcPct val="110000"/>
              </a:lnSpc>
              <a:defRPr sz="1800">
                <a:solidFill>
                  <a:srgbClr val="000000"/>
                </a:solidFill>
              </a:defRPr>
            </a:pPr>
            <a:r>
              <a:rPr sz="2700" u="sng" dirty="0">
                <a:solidFill>
                  <a:srgbClr val="747474"/>
                </a:solidFill>
              </a:rPr>
              <a:t>x coordinate</a:t>
            </a:r>
            <a:r>
              <a:rPr sz="2700" dirty="0">
                <a:solidFill>
                  <a:srgbClr val="747474"/>
                </a:solidFill>
              </a:rPr>
              <a:t>:</a:t>
            </a:r>
            <a:r>
              <a:rPr lang="en-US" sz="2700" dirty="0">
                <a:solidFill>
                  <a:srgbClr val="747474"/>
                </a:solidFill>
              </a:rPr>
              <a:t> measures position along the beam</a:t>
            </a:r>
            <a:br>
              <a:rPr lang="en-US" sz="2700" dirty="0">
                <a:solidFill>
                  <a:srgbClr val="747474"/>
                </a:solidFill>
              </a:rPr>
            </a:br>
            <a:r>
              <a:rPr lang="en-US" sz="2700" dirty="0">
                <a:solidFill>
                  <a:srgbClr val="747474"/>
                </a:solidFill>
              </a:rPr>
              <a:t>(usually start from left end)</a:t>
            </a:r>
            <a:endParaRPr sz="2700" dirty="0">
              <a:solidFill>
                <a:srgbClr val="747474"/>
              </a:solidFill>
            </a:endParaRPr>
          </a:p>
          <a:p>
            <a:pPr>
              <a:lnSpc>
                <a:spcPct val="110000"/>
              </a:lnSpc>
              <a:defRPr sz="1800">
                <a:solidFill>
                  <a:srgbClr val="000000"/>
                </a:solidFill>
              </a:defRPr>
            </a:pPr>
            <a:r>
              <a:rPr sz="2700" u="sng" dirty="0">
                <a:solidFill>
                  <a:srgbClr val="747474"/>
                </a:solidFill>
              </a:rPr>
              <a:t>y coordinate</a:t>
            </a:r>
            <a:r>
              <a:rPr sz="2700" dirty="0">
                <a:solidFill>
                  <a:srgbClr val="747474"/>
                </a:solidFill>
              </a:rPr>
              <a:t>:</a:t>
            </a:r>
            <a:r>
              <a:rPr lang="en-US" sz="2700" dirty="0">
                <a:solidFill>
                  <a:srgbClr val="747474"/>
                </a:solidFill>
              </a:rPr>
              <a:t> measures vertical position within beam</a:t>
            </a:r>
            <a:br>
              <a:rPr lang="en-US" sz="2700" dirty="0">
                <a:solidFill>
                  <a:srgbClr val="747474"/>
                </a:solidFill>
              </a:rPr>
            </a:br>
            <a:r>
              <a:rPr lang="en-US" sz="2700" dirty="0">
                <a:solidFill>
                  <a:srgbClr val="747474"/>
                </a:solidFill>
              </a:rPr>
              <a:t>(almost always from neutral axis, upward)</a:t>
            </a:r>
            <a:endParaRPr sz="2700" dirty="0">
              <a:solidFill>
                <a:srgbClr val="747474"/>
              </a:solidFill>
            </a:endParaRPr>
          </a:p>
          <a:p>
            <a:pPr>
              <a:lnSpc>
                <a:spcPct val="110000"/>
              </a:lnSpc>
              <a:defRPr sz="1800">
                <a:solidFill>
                  <a:srgbClr val="000000"/>
                </a:solidFill>
              </a:defRPr>
            </a:pPr>
            <a:r>
              <a:rPr sz="2700" i="1" u="sng" dirty="0">
                <a:solidFill>
                  <a:srgbClr val="747474"/>
                </a:solidFill>
                <a:latin typeface="Arno Pro Caption"/>
                <a:ea typeface="Arno Pro Caption"/>
                <a:cs typeface="Arno Pro Caption"/>
                <a:sym typeface="Arno Pro Caption"/>
              </a:rPr>
              <a:t>v</a:t>
            </a:r>
            <a:r>
              <a:rPr sz="2700" u="sng" dirty="0">
                <a:solidFill>
                  <a:srgbClr val="747474"/>
                </a:solidFill>
              </a:rPr>
              <a:t> coordinate</a:t>
            </a:r>
            <a:r>
              <a:rPr sz="2700" dirty="0">
                <a:solidFill>
                  <a:srgbClr val="747474"/>
                </a:solidFill>
              </a:rPr>
              <a:t>: </a:t>
            </a:r>
            <a:r>
              <a:rPr lang="en-US" sz="2700" dirty="0">
                <a:solidFill>
                  <a:srgbClr val="747474"/>
                </a:solidFill>
              </a:rPr>
              <a:t>measures displacement of the neutral axis</a:t>
            </a:r>
            <a:br>
              <a:rPr lang="en-US" sz="2700" dirty="0">
                <a:solidFill>
                  <a:srgbClr val="747474"/>
                </a:solidFill>
              </a:rPr>
            </a:br>
            <a:r>
              <a:rPr lang="en-US" sz="2700" dirty="0">
                <a:solidFill>
                  <a:srgbClr val="747474"/>
                </a:solidFill>
              </a:rPr>
              <a:t>(measured from x-axis to neutral surface)</a:t>
            </a:r>
            <a:endParaRPr sz="2700" dirty="0">
              <a:solidFill>
                <a:srgbClr val="747474"/>
              </a:solidFill>
            </a:endParaRPr>
          </a:p>
          <a:p>
            <a:pPr marL="457200" lvl="0" indent="-457200">
              <a:lnSpc>
                <a:spcPct val="150000"/>
              </a:lnSpc>
              <a:defRPr sz="1800">
                <a:solidFill>
                  <a:srgbClr val="000000"/>
                </a:solidFill>
              </a:defRPr>
            </a:pPr>
            <a:endParaRPr sz="2700" dirty="0">
              <a:solidFill>
                <a:srgbClr val="747474"/>
              </a:solidFill>
            </a:endParaRPr>
          </a:p>
          <a:p>
            <a:pPr marL="457200" lvl="0" indent="-457200">
              <a:defRPr sz="1800">
                <a:solidFill>
                  <a:srgbClr val="000000"/>
                </a:solidFill>
              </a:defRPr>
            </a:pPr>
            <a:r>
              <a:rPr sz="2700" dirty="0">
                <a:solidFill>
                  <a:srgbClr val="747474"/>
                </a:solidFill>
              </a:rPr>
              <a:t>The x and y coordinates are the same as those used in the derivation of the flexure formula </a:t>
            </a:r>
          </a:p>
          <a:p>
            <a:pPr marL="457200" lvl="0" indent="-457200">
              <a:defRPr sz="1800">
                <a:solidFill>
                  <a:srgbClr val="000000"/>
                </a:solidFill>
              </a:defRPr>
            </a:pPr>
            <a:endParaRPr sz="2700" dirty="0">
              <a:solidFill>
                <a:srgbClr val="747474"/>
              </a:solidFill>
            </a:endParaRPr>
          </a:p>
          <a:p>
            <a:pPr marL="457200" lvl="0" indent="-457200">
              <a:defRPr sz="1800">
                <a:solidFill>
                  <a:srgbClr val="000000"/>
                </a:solidFill>
              </a:defRPr>
            </a:pPr>
            <a:endParaRPr sz="2700" dirty="0">
              <a:solidFill>
                <a:srgbClr val="747474"/>
              </a:solidFill>
            </a:endParaRPr>
          </a:p>
          <a:p>
            <a:pPr marL="457200" lvl="0" indent="-457200">
              <a:defRPr sz="1800">
                <a:solidFill>
                  <a:srgbClr val="000000"/>
                </a:solidFill>
              </a:defRPr>
            </a:pPr>
            <a:endParaRPr sz="2700" dirty="0">
              <a:solidFill>
                <a:srgbClr val="747474"/>
              </a:solidFill>
            </a:endParaRPr>
          </a:p>
          <a:p>
            <a:pPr marL="457200" lvl="0" indent="-457200">
              <a:defRPr sz="1800">
                <a:solidFill>
                  <a:srgbClr val="000000"/>
                </a:solidFill>
              </a:defRPr>
            </a:pPr>
            <a:r>
              <a:rPr sz="2700" dirty="0">
                <a:solidFill>
                  <a:srgbClr val="747474"/>
                </a:solidFill>
              </a:rPr>
              <a:t>Recall the moment curvature relationship developed before (L21/sect 8.4)</a:t>
            </a:r>
          </a:p>
        </p:txBody>
      </p:sp>
      <p:sp>
        <p:nvSpPr>
          <p:cNvPr id="66" name="Shape 66"/>
          <p:cNvSpPr>
            <a:spLocks noGrp="1"/>
          </p:cNvSpPr>
          <p:nvPr>
            <p:ph type="sldNum" sz="quarter" idx="2"/>
          </p:nvPr>
        </p:nvSpPr>
        <p:spPr>
          <a:xfrm>
            <a:off x="12357277" y="9194800"/>
            <a:ext cx="222937"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3</a:t>
            </a:fld>
            <a:endParaRPr sz="1400"/>
          </a:p>
        </p:txBody>
      </p:sp>
      <p:pic>
        <p:nvPicPr>
          <p:cNvPr id="67" name="pasted-image.png"/>
          <p:cNvPicPr/>
          <p:nvPr/>
        </p:nvPicPr>
        <p:blipFill>
          <a:blip r:embed="rId2">
            <a:extLst/>
          </a:blip>
          <a:stretch>
            <a:fillRect/>
          </a:stretch>
        </p:blipFill>
        <p:spPr>
          <a:xfrm>
            <a:off x="8554143" y="530369"/>
            <a:ext cx="4076013" cy="1314306"/>
          </a:xfrm>
          <a:prstGeom prst="rect">
            <a:avLst/>
          </a:prstGeom>
          <a:ln w="12700">
            <a:miter lim="400000"/>
          </a:ln>
        </p:spPr>
      </p:pic>
      <p:pic>
        <p:nvPicPr>
          <p:cNvPr id="71" name="pasted-image.png"/>
          <p:cNvPicPr/>
          <p:nvPr/>
        </p:nvPicPr>
        <p:blipFill>
          <a:blip r:embed="rId3">
            <a:extLst/>
          </a:blip>
          <a:stretch>
            <a:fillRect/>
          </a:stretch>
        </p:blipFill>
        <p:spPr>
          <a:xfrm>
            <a:off x="4322353" y="6580849"/>
            <a:ext cx="1181101" cy="749301"/>
          </a:xfrm>
          <a:prstGeom prst="rect">
            <a:avLst/>
          </a:prstGeom>
          <a:ln w="12700">
            <a:miter lim="400000"/>
          </a:ln>
        </p:spPr>
      </p:pic>
      <p:pic>
        <p:nvPicPr>
          <p:cNvPr id="72" name="pasted-image.png"/>
          <p:cNvPicPr/>
          <p:nvPr/>
        </p:nvPicPr>
        <p:blipFill>
          <a:blip r:embed="rId4">
            <a:extLst/>
          </a:blip>
          <a:srcRect t="3549"/>
          <a:stretch>
            <a:fillRect/>
          </a:stretch>
        </p:blipFill>
        <p:spPr>
          <a:xfrm>
            <a:off x="9141338" y="5047188"/>
            <a:ext cx="3305605" cy="4379281"/>
          </a:xfrm>
          <a:prstGeom prst="rect">
            <a:avLst/>
          </a:prstGeom>
          <a:ln w="12700">
            <a:miter lim="400000"/>
          </a:ln>
        </p:spPr>
      </p:pic>
      <p:pic>
        <p:nvPicPr>
          <p:cNvPr id="73" name="pasted-image.png"/>
          <p:cNvPicPr/>
          <p:nvPr/>
        </p:nvPicPr>
        <p:blipFill>
          <a:blip r:embed="rId5">
            <a:extLst/>
          </a:blip>
          <a:stretch>
            <a:fillRect/>
          </a:stretch>
        </p:blipFill>
        <p:spPr>
          <a:xfrm>
            <a:off x="4144552" y="8470899"/>
            <a:ext cx="1536701" cy="838201"/>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prstGeom prst="rect">
            <a:avLst/>
          </a:prstGeom>
        </p:spPr>
        <p:txBody>
          <a:bodyPr/>
          <a:lstStyle/>
          <a:p>
            <a:pPr lvl="0">
              <a:defRPr sz="1800"/>
            </a:pPr>
            <a:r>
              <a:rPr sz="4200"/>
              <a:t>Differentiating the elastic curve</a:t>
            </a:r>
          </a:p>
        </p:txBody>
      </p:sp>
      <p:sp>
        <p:nvSpPr>
          <p:cNvPr id="80" name="Shape 80"/>
          <p:cNvSpPr>
            <a:spLocks noGrp="1"/>
          </p:cNvSpPr>
          <p:nvPr>
            <p:ph type="body" idx="1"/>
          </p:nvPr>
        </p:nvSpPr>
        <p:spPr>
          <a:prstGeom prst="rect">
            <a:avLst/>
          </a:prstGeom>
        </p:spPr>
        <p:txBody>
          <a:bodyPr/>
          <a:lstStyle/>
          <a:p>
            <a:pPr marL="457200" lvl="0" indent="-457200">
              <a:defRPr sz="1800">
                <a:solidFill>
                  <a:srgbClr val="000000"/>
                </a:solidFill>
              </a:defRPr>
            </a:pPr>
            <a:r>
              <a:rPr sz="2700">
                <a:solidFill>
                  <a:srgbClr val="747474"/>
                </a:solidFill>
              </a:rPr>
              <a:t>From calculus</a:t>
            </a:r>
          </a:p>
          <a:p>
            <a:pPr marL="457200" lvl="0" indent="-457200">
              <a:defRPr sz="1800">
                <a:solidFill>
                  <a:srgbClr val="000000"/>
                </a:solidFill>
              </a:defRPr>
            </a:pPr>
            <a:endParaRPr sz="2700">
              <a:solidFill>
                <a:srgbClr val="747474"/>
              </a:solidFill>
            </a:endParaRPr>
          </a:p>
          <a:p>
            <a:pPr marL="457200" lvl="0" indent="-457200">
              <a:defRPr sz="1800">
                <a:solidFill>
                  <a:srgbClr val="000000"/>
                </a:solidFill>
              </a:defRPr>
            </a:pPr>
            <a:endParaRPr sz="2700">
              <a:solidFill>
                <a:srgbClr val="747474"/>
              </a:solidFill>
            </a:endParaRPr>
          </a:p>
          <a:p>
            <a:pPr marL="457200" lvl="0" indent="-457200">
              <a:defRPr sz="1800">
                <a:solidFill>
                  <a:srgbClr val="000000"/>
                </a:solidFill>
              </a:defRPr>
            </a:pPr>
            <a:endParaRPr sz="2700">
              <a:solidFill>
                <a:srgbClr val="747474"/>
              </a:solidFill>
            </a:endParaRPr>
          </a:p>
          <a:p>
            <a:pPr marL="457200" lvl="0" indent="-457200">
              <a:defRPr sz="1800">
                <a:solidFill>
                  <a:srgbClr val="000000"/>
                </a:solidFill>
              </a:defRPr>
            </a:pPr>
            <a:endParaRPr sz="2700">
              <a:solidFill>
                <a:srgbClr val="747474"/>
              </a:solidFill>
            </a:endParaRPr>
          </a:p>
          <a:p>
            <a:pPr marL="457200" lvl="0" indent="-457200">
              <a:defRPr sz="1800">
                <a:solidFill>
                  <a:srgbClr val="000000"/>
                </a:solidFill>
              </a:defRPr>
            </a:pPr>
            <a:endParaRPr sz="2700">
              <a:solidFill>
                <a:srgbClr val="747474"/>
              </a:solidFill>
            </a:endParaRPr>
          </a:p>
          <a:p>
            <a:pPr marL="457200" lvl="0" indent="-457200">
              <a:defRPr sz="1800">
                <a:solidFill>
                  <a:srgbClr val="000000"/>
                </a:solidFill>
              </a:defRPr>
            </a:pPr>
            <a:endParaRPr sz="2700">
              <a:solidFill>
                <a:srgbClr val="747474"/>
              </a:solidFill>
            </a:endParaRPr>
          </a:p>
          <a:p>
            <a:pPr marL="457200" lvl="0" indent="-457200">
              <a:defRPr sz="1800">
                <a:solidFill>
                  <a:srgbClr val="000000"/>
                </a:solidFill>
              </a:defRPr>
            </a:pPr>
            <a:r>
              <a:rPr sz="2700">
                <a:solidFill>
                  <a:srgbClr val="747474"/>
                </a:solidFill>
              </a:rPr>
              <a:t>substituting the expression for the moment-curvature relationship we reach</a:t>
            </a:r>
          </a:p>
        </p:txBody>
      </p:sp>
      <p:sp>
        <p:nvSpPr>
          <p:cNvPr id="81" name="Shape 81"/>
          <p:cNvSpPr>
            <a:spLocks noGrp="1"/>
          </p:cNvSpPr>
          <p:nvPr>
            <p:ph type="sldNum" sz="quarter" idx="2"/>
          </p:nvPr>
        </p:nvSpPr>
        <p:spPr>
          <a:xfrm>
            <a:off x="12357277" y="9194800"/>
            <a:ext cx="222937"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4</a:t>
            </a:fld>
            <a:endParaRPr sz="1400"/>
          </a:p>
        </p:txBody>
      </p:sp>
      <p:pic>
        <p:nvPicPr>
          <p:cNvPr id="82" name="pasted-image.png"/>
          <p:cNvPicPr/>
          <p:nvPr/>
        </p:nvPicPr>
        <p:blipFill>
          <a:blip r:embed="rId2">
            <a:extLst/>
          </a:blip>
          <a:stretch>
            <a:fillRect/>
          </a:stretch>
        </p:blipFill>
        <p:spPr>
          <a:xfrm>
            <a:off x="5213349" y="2284100"/>
            <a:ext cx="2578101" cy="876300"/>
          </a:xfrm>
          <a:prstGeom prst="rect">
            <a:avLst/>
          </a:prstGeom>
          <a:ln w="25400">
            <a:solidFill>
              <a:srgbClr val="763A34"/>
            </a:solidFill>
            <a:miter lim="400000"/>
          </a:ln>
        </p:spPr>
      </p:pic>
      <p:pic>
        <p:nvPicPr>
          <p:cNvPr id="83" name="pasted-image.png"/>
          <p:cNvPicPr/>
          <p:nvPr/>
        </p:nvPicPr>
        <p:blipFill>
          <a:blip r:embed="rId3">
            <a:extLst/>
          </a:blip>
          <a:stretch>
            <a:fillRect/>
          </a:stretch>
        </p:blipFill>
        <p:spPr>
          <a:xfrm>
            <a:off x="2673348" y="3313170"/>
            <a:ext cx="7658101" cy="558801"/>
          </a:xfrm>
          <a:prstGeom prst="rect">
            <a:avLst/>
          </a:prstGeom>
          <a:ln w="25400">
            <a:solidFill>
              <a:srgbClr val="763A34"/>
            </a:solidFill>
            <a:miter lim="400000"/>
          </a:ln>
        </p:spPr>
      </p:pic>
      <p:pic>
        <p:nvPicPr>
          <p:cNvPr id="84" name="pasted-image.png"/>
          <p:cNvPicPr/>
          <p:nvPr/>
        </p:nvPicPr>
        <p:blipFill>
          <a:blip r:embed="rId4">
            <a:extLst/>
          </a:blip>
          <a:stretch>
            <a:fillRect/>
          </a:stretch>
        </p:blipFill>
        <p:spPr>
          <a:xfrm>
            <a:off x="5753097" y="4114799"/>
            <a:ext cx="1498601" cy="762001"/>
          </a:xfrm>
          <a:prstGeom prst="rect">
            <a:avLst/>
          </a:prstGeom>
          <a:ln w="25400">
            <a:solidFill>
              <a:srgbClr val="763A34"/>
            </a:solidFill>
            <a:miter lim="400000"/>
          </a:ln>
        </p:spPr>
      </p:pic>
      <p:pic>
        <p:nvPicPr>
          <p:cNvPr id="85" name="pasted-image.png"/>
          <p:cNvPicPr/>
          <p:nvPr/>
        </p:nvPicPr>
        <p:blipFill>
          <a:blip r:embed="rId5">
            <a:extLst/>
          </a:blip>
          <a:stretch>
            <a:fillRect/>
          </a:stretch>
        </p:blipFill>
        <p:spPr>
          <a:xfrm>
            <a:off x="5695382" y="5948260"/>
            <a:ext cx="1625601" cy="736601"/>
          </a:xfrm>
          <a:prstGeom prst="rect">
            <a:avLst/>
          </a:prstGeom>
          <a:ln w="12700">
            <a:miter lim="400000"/>
          </a:ln>
        </p:spPr>
      </p:pic>
      <p:pic>
        <p:nvPicPr>
          <p:cNvPr id="86" name="pasted-image.png"/>
          <p:cNvPicPr/>
          <p:nvPr/>
        </p:nvPicPr>
        <p:blipFill>
          <a:blip r:embed="rId6">
            <a:extLst/>
          </a:blip>
          <a:stretch>
            <a:fillRect/>
          </a:stretch>
        </p:blipFill>
        <p:spPr>
          <a:xfrm>
            <a:off x="3884821" y="7007181"/>
            <a:ext cx="5600701" cy="304801"/>
          </a:xfrm>
          <a:prstGeom prst="rect">
            <a:avLst/>
          </a:prstGeom>
          <a:ln w="12700">
            <a:miter lim="400000"/>
          </a:ln>
        </p:spPr>
      </p:pic>
      <p:sp>
        <p:nvSpPr>
          <p:cNvPr id="87" name="Shape 87"/>
          <p:cNvSpPr/>
          <p:nvPr/>
        </p:nvSpPr>
        <p:spPr>
          <a:xfrm>
            <a:off x="3433035" y="7807282"/>
            <a:ext cx="6138724" cy="86177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defRPr sz="1700">
                <a:solidFill>
                  <a:srgbClr val="FFFFFF"/>
                </a:solidFill>
              </a:defRPr>
            </a:lvl1pPr>
          </a:lstStyle>
          <a:p>
            <a:pPr lvl="0">
              <a:defRPr sz="1800">
                <a:solidFill>
                  <a:srgbClr val="000000"/>
                </a:solidFill>
              </a:defRPr>
            </a:pPr>
            <a:r>
              <a:rPr lang="en-US" sz="2800" dirty="0">
                <a:solidFill>
                  <a:schemeClr val="bg2">
                    <a:lumMod val="50000"/>
                  </a:schemeClr>
                </a:solidFill>
              </a:rPr>
              <a:t>N</a:t>
            </a:r>
            <a:r>
              <a:rPr sz="2800" dirty="0">
                <a:solidFill>
                  <a:schemeClr val="bg2">
                    <a:lumMod val="50000"/>
                  </a:schemeClr>
                </a:solidFill>
              </a:rPr>
              <a:t>otice that M is a function of x </a:t>
            </a:r>
            <a:r>
              <a:rPr lang="en-US" sz="2800" dirty="0">
                <a:solidFill>
                  <a:schemeClr val="bg2">
                    <a:lumMod val="50000"/>
                  </a:schemeClr>
                </a:solidFill>
              </a:rPr>
              <a:t/>
            </a:r>
            <a:br>
              <a:rPr lang="en-US" sz="2800" dirty="0">
                <a:solidFill>
                  <a:schemeClr val="bg2">
                    <a:lumMod val="50000"/>
                  </a:schemeClr>
                </a:solidFill>
              </a:rPr>
            </a:br>
            <a:r>
              <a:rPr sz="2800" dirty="0">
                <a:solidFill>
                  <a:schemeClr val="bg2">
                    <a:lumMod val="50000"/>
                  </a:schemeClr>
                </a:solidFill>
              </a:rPr>
              <a:t>(most of the time it is)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prstGeom prst="rect">
            <a:avLst/>
          </a:prstGeom>
        </p:spPr>
        <p:txBody>
          <a:bodyPr/>
          <a:lstStyle/>
          <a:p>
            <a:pPr lvl="0">
              <a:defRPr sz="1800"/>
            </a:pPr>
            <a:r>
              <a:rPr sz="4200"/>
              <a:t>Beam relationships</a:t>
            </a:r>
          </a:p>
        </p:txBody>
      </p:sp>
      <mc:AlternateContent xmlns:mc="http://schemas.openxmlformats.org/markup-compatibility/2006" xmlns:a14="http://schemas.microsoft.com/office/drawing/2010/main">
        <mc:Choice Requires="a14">
          <p:sp>
            <p:nvSpPr>
              <p:cNvPr id="96" name="Shape 96"/>
              <p:cNvSpPr>
                <a:spLocks noGrp="1"/>
              </p:cNvSpPr>
              <p:nvPr>
                <p:ph type="body" idx="1"/>
              </p:nvPr>
            </p:nvSpPr>
            <p:spPr>
              <a:xfrm>
                <a:off x="571500" y="2222500"/>
                <a:ext cx="11861800" cy="7200900"/>
              </a:xfrm>
              <a:prstGeom prst="rect">
                <a:avLst/>
              </a:prstGeom>
            </p:spPr>
            <p:txBody>
              <a:bodyPr>
                <a:normAutofit lnSpcReduction="10000"/>
              </a:bodyPr>
              <a:lstStyle/>
              <a:p>
                <a:pPr lvl="0">
                  <a:defRPr sz="1800">
                    <a:solidFill>
                      <a:srgbClr val="000000"/>
                    </a:solidFill>
                  </a:defRPr>
                </a:pPr>
                <a:r>
                  <a:rPr lang="en-US" sz="2800" dirty="0">
                    <a:solidFill>
                      <a:schemeClr val="bg2">
                        <a:lumMod val="50000"/>
                      </a:schemeClr>
                    </a:solidFill>
                  </a:rPr>
                  <a:t>Moment sign conventions: </a:t>
                </a:r>
              </a:p>
              <a:p>
                <a:pPr lvl="0">
                  <a:defRPr sz="1800">
                    <a:solidFill>
                      <a:srgbClr val="000000"/>
                    </a:solidFill>
                  </a:defRPr>
                </a:pPr>
                <a:endParaRPr lang="en-US" sz="2800" dirty="0">
                  <a:solidFill>
                    <a:schemeClr val="bg2">
                      <a:lumMod val="50000"/>
                    </a:schemeClr>
                  </a:solidFill>
                </a:endParaRPr>
              </a:p>
              <a:p>
                <a:pPr lvl="0">
                  <a:defRPr sz="1800">
                    <a:solidFill>
                      <a:srgbClr val="000000"/>
                    </a:solidFill>
                  </a:defRPr>
                </a:pPr>
                <a:endParaRPr lang="en-US" sz="2800" dirty="0">
                  <a:solidFill>
                    <a:schemeClr val="bg2">
                      <a:lumMod val="50000"/>
                    </a:schemeClr>
                  </a:solidFill>
                </a:endParaRPr>
              </a:p>
              <a:p>
                <a:pPr lvl="0">
                  <a:defRPr sz="1800">
                    <a:solidFill>
                      <a:srgbClr val="000000"/>
                    </a:solidFill>
                  </a:defRPr>
                </a:pPr>
                <a:r>
                  <a:rPr lang="en-US" sz="2800" dirty="0">
                    <a:solidFill>
                      <a:schemeClr val="bg2">
                        <a:lumMod val="50000"/>
                      </a:schemeClr>
                    </a:solidFill>
                  </a:rPr>
                  <a:t>Deflection: </a:t>
                </a:r>
                <a:r>
                  <a:rPr lang="el-GR" sz="2800" dirty="0">
                    <a:solidFill>
                      <a:schemeClr val="bg2">
                        <a:lumMod val="50000"/>
                      </a:schemeClr>
                    </a:solidFill>
                    <a:latin typeface="Times New Roman" panose="02020603050405020304" pitchFamily="18" charset="0"/>
                    <a:cs typeface="Times New Roman" panose="02020603050405020304" pitchFamily="18" charset="0"/>
                  </a:rPr>
                  <a:t>ν</a:t>
                </a:r>
                <a:endParaRPr lang="el-GR" sz="2800" dirty="0">
                  <a:solidFill>
                    <a:schemeClr val="bg2">
                      <a:lumMod val="50000"/>
                    </a:schemeClr>
                  </a:solidFill>
                </a:endParaRPr>
              </a:p>
              <a:p>
                <a:pPr lvl="0">
                  <a:defRPr sz="1800">
                    <a:solidFill>
                      <a:srgbClr val="000000"/>
                    </a:solidFill>
                  </a:defRPr>
                </a:pPr>
                <a:endParaRPr lang="el-GR" sz="2800" dirty="0">
                  <a:solidFill>
                    <a:schemeClr val="bg2">
                      <a:lumMod val="50000"/>
                    </a:schemeClr>
                  </a:solidFill>
                </a:endParaRPr>
              </a:p>
              <a:p>
                <a:pPr lvl="0">
                  <a:defRPr sz="1800">
                    <a:solidFill>
                      <a:srgbClr val="000000"/>
                    </a:solidFill>
                  </a:defRPr>
                </a:pPr>
                <a:endParaRPr lang="el-GR" sz="2800" dirty="0">
                  <a:solidFill>
                    <a:schemeClr val="bg2">
                      <a:lumMod val="50000"/>
                    </a:schemeClr>
                  </a:solidFill>
                </a:endParaRPr>
              </a:p>
              <a:p>
                <a:pPr lvl="0">
                  <a:defRPr sz="1800">
                    <a:solidFill>
                      <a:srgbClr val="000000"/>
                    </a:solidFill>
                  </a:defRPr>
                </a:pPr>
                <a:r>
                  <a:rPr lang="en-US" sz="2800" dirty="0">
                    <a:solidFill>
                      <a:schemeClr val="bg2">
                        <a:lumMod val="50000"/>
                      </a:schemeClr>
                    </a:solidFill>
                  </a:rPr>
                  <a:t>Slope: </a:t>
                </a:r>
                <a14:m>
                  <m:oMath xmlns:m="http://schemas.openxmlformats.org/officeDocument/2006/math">
                    <m:f>
                      <m:fPr>
                        <m:ctrlPr>
                          <a:rPr lang="ar-AE" sz="2800" i="1" smtClean="0">
                            <a:solidFill>
                              <a:schemeClr val="bg2">
                                <a:lumMod val="50000"/>
                              </a:schemeClr>
                            </a:solidFill>
                            <a:latin typeface="Cambria Math" panose="02040503050406030204" pitchFamily="18" charset="0"/>
                          </a:rPr>
                        </m:ctrlPr>
                      </m:fPr>
                      <m:num>
                        <m:r>
                          <a:rPr lang="ar-AE" sz="2800" b="0" i="1" smtClean="0">
                            <a:solidFill>
                              <a:schemeClr val="bg2">
                                <a:lumMod val="50000"/>
                              </a:schemeClr>
                            </a:solidFill>
                            <a:latin typeface="Cambria Math" panose="02040503050406030204" pitchFamily="18" charset="0"/>
                          </a:rPr>
                          <m:t>𝑑</m:t>
                        </m:r>
                        <m:r>
                          <a:rPr lang="en-US" sz="2800" b="0" i="1" smtClean="0">
                            <a:solidFill>
                              <a:schemeClr val="bg2">
                                <a:lumMod val="50000"/>
                              </a:schemeClr>
                            </a:solidFill>
                            <a:latin typeface="Cambria Math" panose="02040503050406030204" pitchFamily="18" charset="0"/>
                          </a:rPr>
                          <m:t>𝜈</m:t>
                        </m:r>
                      </m:num>
                      <m:den>
                        <m:r>
                          <a:rPr lang="en-US" sz="2800" b="0" i="1" smtClean="0">
                            <a:solidFill>
                              <a:schemeClr val="bg2">
                                <a:lumMod val="50000"/>
                              </a:schemeClr>
                            </a:solidFill>
                            <a:latin typeface="Cambria Math" panose="02040503050406030204" pitchFamily="18" charset="0"/>
                          </a:rPr>
                          <m:t>𝑑𝑥</m:t>
                        </m:r>
                      </m:den>
                    </m:f>
                    <m:r>
                      <a:rPr lang="en-US" sz="2800" b="0" i="1" smtClean="0">
                        <a:solidFill>
                          <a:schemeClr val="bg2">
                            <a:lumMod val="50000"/>
                          </a:schemeClr>
                        </a:solidFill>
                        <a:latin typeface="Cambria Math" panose="02040503050406030204" pitchFamily="18" charset="0"/>
                      </a:rPr>
                      <m:t>=</m:t>
                    </m:r>
                    <m:r>
                      <a:rPr lang="en-US" sz="2800" b="0" i="1" smtClean="0">
                        <a:solidFill>
                          <a:schemeClr val="bg2">
                            <a:lumMod val="50000"/>
                          </a:schemeClr>
                        </a:solidFill>
                        <a:latin typeface="Cambria Math" panose="02040503050406030204" pitchFamily="18" charset="0"/>
                      </a:rPr>
                      <m:t>𝜃</m:t>
                    </m:r>
                  </m:oMath>
                </a14:m>
                <a:endParaRPr lang="ar-AE" sz="2800" dirty="0">
                  <a:solidFill>
                    <a:schemeClr val="bg2">
                      <a:lumMod val="50000"/>
                    </a:schemeClr>
                  </a:solidFill>
                </a:endParaRPr>
              </a:p>
              <a:p>
                <a:pPr lvl="0">
                  <a:defRPr sz="1800">
                    <a:solidFill>
                      <a:srgbClr val="000000"/>
                    </a:solidFill>
                  </a:defRPr>
                </a:pPr>
                <a:endParaRPr lang="ar-AE" sz="2800" dirty="0">
                  <a:solidFill>
                    <a:schemeClr val="bg2">
                      <a:lumMod val="50000"/>
                    </a:schemeClr>
                  </a:solidFill>
                </a:endParaRPr>
              </a:p>
              <a:p>
                <a:pPr lvl="0">
                  <a:defRPr sz="1800">
                    <a:solidFill>
                      <a:srgbClr val="000000"/>
                    </a:solidFill>
                  </a:defRPr>
                </a:pPr>
                <a:endParaRPr lang="ar-AE" sz="2800" dirty="0">
                  <a:solidFill>
                    <a:schemeClr val="bg2">
                      <a:lumMod val="50000"/>
                    </a:schemeClr>
                  </a:solidFill>
                </a:endParaRPr>
              </a:p>
              <a:p>
                <a:pPr lvl="0">
                  <a:defRPr sz="1800">
                    <a:solidFill>
                      <a:srgbClr val="000000"/>
                    </a:solidFill>
                  </a:defRPr>
                </a:pPr>
                <a:r>
                  <a:rPr lang="en-US" sz="2800" dirty="0">
                    <a:solidFill>
                      <a:schemeClr val="bg2">
                        <a:lumMod val="50000"/>
                      </a:schemeClr>
                    </a:solidFill>
                  </a:rPr>
                  <a:t>Moment: </a:t>
                </a:r>
                <a14:m>
                  <m:oMath xmlns:m="http://schemas.openxmlformats.org/officeDocument/2006/math">
                    <m:r>
                      <a:rPr lang="en-US" sz="2800" b="0" i="1" smtClean="0">
                        <a:solidFill>
                          <a:schemeClr val="bg2">
                            <a:lumMod val="50000"/>
                          </a:schemeClr>
                        </a:solidFill>
                        <a:latin typeface="Cambria Math" panose="02040503050406030204" pitchFamily="18" charset="0"/>
                      </a:rPr>
                      <m:t>𝐸𝐼</m:t>
                    </m:r>
                    <m:f>
                      <m:fPr>
                        <m:ctrlPr>
                          <a:rPr lang="en-US" sz="2800" b="0" i="1" smtClean="0">
                            <a:solidFill>
                              <a:schemeClr val="bg2">
                                <a:lumMod val="50000"/>
                              </a:schemeClr>
                            </a:solidFill>
                            <a:latin typeface="Cambria Math" panose="02040503050406030204" pitchFamily="18" charset="0"/>
                          </a:rPr>
                        </m:ctrlPr>
                      </m:fPr>
                      <m:num>
                        <m:sSup>
                          <m:sSupPr>
                            <m:ctrlPr>
                              <a:rPr lang="en-US" sz="2800" b="0" i="1" smtClean="0">
                                <a:solidFill>
                                  <a:schemeClr val="bg2">
                                    <a:lumMod val="50000"/>
                                  </a:schemeClr>
                                </a:solidFill>
                                <a:latin typeface="Cambria Math" panose="02040503050406030204" pitchFamily="18" charset="0"/>
                              </a:rPr>
                            </m:ctrlPr>
                          </m:sSupPr>
                          <m:e>
                            <m:r>
                              <a:rPr lang="en-US" sz="2800" b="0" i="1" smtClean="0">
                                <a:solidFill>
                                  <a:schemeClr val="bg2">
                                    <a:lumMod val="50000"/>
                                  </a:schemeClr>
                                </a:solidFill>
                                <a:latin typeface="Cambria Math" panose="02040503050406030204" pitchFamily="18" charset="0"/>
                              </a:rPr>
                              <m:t>𝑑</m:t>
                            </m:r>
                          </m:e>
                          <m:sup>
                            <m:r>
                              <a:rPr lang="en-US" sz="2800" b="0" i="1" smtClean="0">
                                <a:solidFill>
                                  <a:schemeClr val="bg2">
                                    <a:lumMod val="50000"/>
                                  </a:schemeClr>
                                </a:solidFill>
                                <a:latin typeface="Cambria Math" panose="02040503050406030204" pitchFamily="18" charset="0"/>
                              </a:rPr>
                              <m:t>2</m:t>
                            </m:r>
                          </m:sup>
                        </m:sSup>
                        <m:r>
                          <a:rPr lang="en-US" sz="2800" b="0" i="1" smtClean="0">
                            <a:solidFill>
                              <a:schemeClr val="bg2">
                                <a:lumMod val="50000"/>
                              </a:schemeClr>
                            </a:solidFill>
                            <a:latin typeface="Cambria Math" panose="02040503050406030204" pitchFamily="18" charset="0"/>
                          </a:rPr>
                          <m:t>𝜈</m:t>
                        </m:r>
                      </m:num>
                      <m:den>
                        <m:sSup>
                          <m:sSupPr>
                            <m:ctrlPr>
                              <a:rPr lang="en-US" sz="2800" b="0" i="1" smtClean="0">
                                <a:solidFill>
                                  <a:schemeClr val="bg2">
                                    <a:lumMod val="50000"/>
                                  </a:schemeClr>
                                </a:solidFill>
                                <a:latin typeface="Cambria Math" panose="02040503050406030204" pitchFamily="18" charset="0"/>
                              </a:rPr>
                            </m:ctrlPr>
                          </m:sSupPr>
                          <m:e>
                            <m:r>
                              <a:rPr lang="en-US" sz="2800" b="0" i="1" smtClean="0">
                                <a:solidFill>
                                  <a:schemeClr val="bg2">
                                    <a:lumMod val="50000"/>
                                  </a:schemeClr>
                                </a:solidFill>
                                <a:latin typeface="Cambria Math" panose="02040503050406030204" pitchFamily="18" charset="0"/>
                              </a:rPr>
                              <m:t>𝑑𝑥</m:t>
                            </m:r>
                          </m:e>
                          <m:sup>
                            <m:r>
                              <a:rPr lang="en-US" sz="2800" b="0" i="1" smtClean="0">
                                <a:solidFill>
                                  <a:schemeClr val="bg2">
                                    <a:lumMod val="50000"/>
                                  </a:schemeClr>
                                </a:solidFill>
                                <a:latin typeface="Cambria Math" panose="02040503050406030204" pitchFamily="18" charset="0"/>
                              </a:rPr>
                              <m:t>2</m:t>
                            </m:r>
                          </m:sup>
                        </m:sSup>
                      </m:den>
                    </m:f>
                    <m:r>
                      <a:rPr lang="en-US" sz="2800" b="0" i="1" smtClean="0">
                        <a:solidFill>
                          <a:schemeClr val="bg2">
                            <a:lumMod val="50000"/>
                          </a:schemeClr>
                        </a:solidFill>
                        <a:latin typeface="Cambria Math" panose="02040503050406030204" pitchFamily="18" charset="0"/>
                      </a:rPr>
                      <m:t>=</m:t>
                    </m:r>
                    <m:r>
                      <a:rPr lang="en-US" sz="2800" b="0" i="1" smtClean="0">
                        <a:solidFill>
                          <a:schemeClr val="bg2">
                            <a:lumMod val="50000"/>
                          </a:schemeClr>
                        </a:solidFill>
                        <a:latin typeface="Cambria Math" panose="02040503050406030204" pitchFamily="18" charset="0"/>
                      </a:rPr>
                      <m:t>𝑀</m:t>
                    </m:r>
                  </m:oMath>
                </a14:m>
                <a:endParaRPr lang="en-US" sz="2800" dirty="0">
                  <a:solidFill>
                    <a:schemeClr val="bg2">
                      <a:lumMod val="50000"/>
                    </a:schemeClr>
                  </a:solidFill>
                </a:endParaRPr>
              </a:p>
              <a:p>
                <a:pPr lvl="0">
                  <a:defRPr sz="1800">
                    <a:solidFill>
                      <a:srgbClr val="000000"/>
                    </a:solidFill>
                  </a:defRPr>
                </a:pPr>
                <a:endParaRPr lang="en-US" sz="2800" dirty="0">
                  <a:solidFill>
                    <a:schemeClr val="bg2">
                      <a:lumMod val="50000"/>
                    </a:schemeClr>
                  </a:solidFill>
                </a:endParaRPr>
              </a:p>
              <a:p>
                <a:pPr lvl="0">
                  <a:defRPr sz="1800">
                    <a:solidFill>
                      <a:srgbClr val="000000"/>
                    </a:solidFill>
                  </a:defRPr>
                </a:pPr>
                <a:endParaRPr lang="en-US" sz="2800" dirty="0">
                  <a:solidFill>
                    <a:schemeClr val="bg2">
                      <a:lumMod val="50000"/>
                    </a:schemeClr>
                  </a:solidFill>
                </a:endParaRPr>
              </a:p>
              <a:p>
                <a:pPr lvl="0">
                  <a:defRPr sz="1800">
                    <a:solidFill>
                      <a:srgbClr val="000000"/>
                    </a:solidFill>
                  </a:defRPr>
                </a:pPr>
                <a:r>
                  <a:rPr lang="en-US" sz="2800" dirty="0">
                    <a:solidFill>
                      <a:schemeClr val="bg2">
                        <a:lumMod val="50000"/>
                      </a:schemeClr>
                    </a:solidFill>
                  </a:rPr>
                  <a:t>Shear: </a:t>
                </a:r>
                <a14:m>
                  <m:oMath xmlns:m="http://schemas.openxmlformats.org/officeDocument/2006/math">
                    <m:f>
                      <m:fPr>
                        <m:ctrlPr>
                          <a:rPr lang="en-US" sz="2800" i="1" smtClean="0">
                            <a:solidFill>
                              <a:schemeClr val="bg2">
                                <a:lumMod val="50000"/>
                              </a:schemeClr>
                            </a:solidFill>
                            <a:latin typeface="Cambria Math" panose="02040503050406030204" pitchFamily="18" charset="0"/>
                          </a:rPr>
                        </m:ctrlPr>
                      </m:fPr>
                      <m:num>
                        <m:r>
                          <a:rPr lang="en-US" sz="2800" b="0" i="1" smtClean="0">
                            <a:solidFill>
                              <a:schemeClr val="bg2">
                                <a:lumMod val="50000"/>
                              </a:schemeClr>
                            </a:solidFill>
                            <a:latin typeface="Cambria Math" panose="02040503050406030204" pitchFamily="18" charset="0"/>
                          </a:rPr>
                          <m:t>𝑑𝑀</m:t>
                        </m:r>
                      </m:num>
                      <m:den>
                        <m:r>
                          <a:rPr lang="en-US" sz="2800" b="0" i="1" smtClean="0">
                            <a:solidFill>
                              <a:schemeClr val="bg2">
                                <a:lumMod val="50000"/>
                              </a:schemeClr>
                            </a:solidFill>
                            <a:latin typeface="Cambria Math" panose="02040503050406030204" pitchFamily="18" charset="0"/>
                          </a:rPr>
                          <m:t>𝑑𝑥</m:t>
                        </m:r>
                      </m:den>
                    </m:f>
                    <m:r>
                      <a:rPr lang="en-US" sz="2800" b="0" i="1" smtClean="0">
                        <a:solidFill>
                          <a:schemeClr val="bg2">
                            <a:lumMod val="50000"/>
                          </a:schemeClr>
                        </a:solidFill>
                        <a:latin typeface="Cambria Math" panose="02040503050406030204" pitchFamily="18" charset="0"/>
                      </a:rPr>
                      <m:t>=</m:t>
                    </m:r>
                    <m:r>
                      <a:rPr lang="en-US" sz="2800" b="0" i="1" smtClean="0">
                        <a:solidFill>
                          <a:schemeClr val="bg2">
                            <a:lumMod val="50000"/>
                          </a:schemeClr>
                        </a:solidFill>
                        <a:latin typeface="Cambria Math" panose="02040503050406030204" pitchFamily="18" charset="0"/>
                      </a:rPr>
                      <m:t>𝐸𝐼</m:t>
                    </m:r>
                    <m:f>
                      <m:fPr>
                        <m:ctrlPr>
                          <a:rPr lang="en-US" sz="2800" b="0" i="1" smtClean="0">
                            <a:solidFill>
                              <a:schemeClr val="bg2">
                                <a:lumMod val="50000"/>
                              </a:schemeClr>
                            </a:solidFill>
                            <a:latin typeface="Cambria Math" panose="02040503050406030204" pitchFamily="18" charset="0"/>
                          </a:rPr>
                        </m:ctrlPr>
                      </m:fPr>
                      <m:num>
                        <m:sSup>
                          <m:sSupPr>
                            <m:ctrlPr>
                              <a:rPr lang="en-US" sz="2800" b="0" i="1" smtClean="0">
                                <a:solidFill>
                                  <a:schemeClr val="bg2">
                                    <a:lumMod val="50000"/>
                                  </a:schemeClr>
                                </a:solidFill>
                                <a:latin typeface="Cambria Math" panose="02040503050406030204" pitchFamily="18" charset="0"/>
                              </a:rPr>
                            </m:ctrlPr>
                          </m:sSupPr>
                          <m:e>
                            <m:r>
                              <a:rPr lang="en-US" sz="2800" b="0" i="1" smtClean="0">
                                <a:solidFill>
                                  <a:schemeClr val="bg2">
                                    <a:lumMod val="50000"/>
                                  </a:schemeClr>
                                </a:solidFill>
                                <a:latin typeface="Cambria Math" panose="02040503050406030204" pitchFamily="18" charset="0"/>
                              </a:rPr>
                              <m:t>𝑑</m:t>
                            </m:r>
                          </m:e>
                          <m:sup>
                            <m:r>
                              <a:rPr lang="en-US" sz="2800" b="0" i="1" smtClean="0">
                                <a:solidFill>
                                  <a:schemeClr val="bg2">
                                    <a:lumMod val="50000"/>
                                  </a:schemeClr>
                                </a:solidFill>
                                <a:latin typeface="Cambria Math" panose="02040503050406030204" pitchFamily="18" charset="0"/>
                              </a:rPr>
                              <m:t>3</m:t>
                            </m:r>
                          </m:sup>
                        </m:sSup>
                        <m:r>
                          <a:rPr lang="en-US" sz="2800" b="0" i="1" smtClean="0">
                            <a:solidFill>
                              <a:schemeClr val="bg2">
                                <a:lumMod val="50000"/>
                              </a:schemeClr>
                            </a:solidFill>
                            <a:latin typeface="Cambria Math" panose="02040503050406030204" pitchFamily="18" charset="0"/>
                          </a:rPr>
                          <m:t>𝜈</m:t>
                        </m:r>
                      </m:num>
                      <m:den>
                        <m:sSup>
                          <m:sSupPr>
                            <m:ctrlPr>
                              <a:rPr lang="en-US" sz="2800" b="0" i="1" smtClean="0">
                                <a:solidFill>
                                  <a:schemeClr val="bg2">
                                    <a:lumMod val="50000"/>
                                  </a:schemeClr>
                                </a:solidFill>
                                <a:latin typeface="Cambria Math" panose="02040503050406030204" pitchFamily="18" charset="0"/>
                              </a:rPr>
                            </m:ctrlPr>
                          </m:sSupPr>
                          <m:e>
                            <m:r>
                              <a:rPr lang="en-US" sz="2800" b="0" i="1" smtClean="0">
                                <a:solidFill>
                                  <a:schemeClr val="bg2">
                                    <a:lumMod val="50000"/>
                                  </a:schemeClr>
                                </a:solidFill>
                                <a:latin typeface="Cambria Math" panose="02040503050406030204" pitchFamily="18" charset="0"/>
                              </a:rPr>
                              <m:t>𝑑𝑥</m:t>
                            </m:r>
                          </m:e>
                          <m:sup>
                            <m:r>
                              <a:rPr lang="en-US" sz="2800" b="0" i="1" smtClean="0">
                                <a:solidFill>
                                  <a:schemeClr val="bg2">
                                    <a:lumMod val="50000"/>
                                  </a:schemeClr>
                                </a:solidFill>
                                <a:latin typeface="Cambria Math" panose="02040503050406030204" pitchFamily="18" charset="0"/>
                              </a:rPr>
                              <m:t>3</m:t>
                            </m:r>
                          </m:sup>
                        </m:sSup>
                      </m:den>
                    </m:f>
                    <m:r>
                      <a:rPr lang="en-US" sz="2800" b="0" i="1" smtClean="0">
                        <a:solidFill>
                          <a:schemeClr val="bg2">
                            <a:lumMod val="50000"/>
                          </a:schemeClr>
                        </a:solidFill>
                        <a:latin typeface="Cambria Math" panose="02040503050406030204" pitchFamily="18" charset="0"/>
                      </a:rPr>
                      <m:t>=</m:t>
                    </m:r>
                    <m:r>
                      <a:rPr lang="en-US" sz="2800" b="0" i="1" smtClean="0">
                        <a:solidFill>
                          <a:schemeClr val="bg2">
                            <a:lumMod val="50000"/>
                          </a:schemeClr>
                        </a:solidFill>
                        <a:latin typeface="Cambria Math" panose="02040503050406030204" pitchFamily="18" charset="0"/>
                      </a:rPr>
                      <m:t>𝑉</m:t>
                    </m:r>
                  </m:oMath>
                </a14:m>
                <a:r>
                  <a:rPr lang="en-US" sz="2800" dirty="0">
                    <a:solidFill>
                      <a:schemeClr val="bg2">
                        <a:lumMod val="50000"/>
                      </a:schemeClr>
                    </a:solidFill>
                  </a:rPr>
                  <a:t> (if </a:t>
                </a:r>
                <a:r>
                  <a:rPr lang="en-US" sz="2800" i="1" dirty="0">
                    <a:solidFill>
                      <a:schemeClr val="bg2">
                        <a:lumMod val="50000"/>
                      </a:schemeClr>
                    </a:solidFill>
                  </a:rPr>
                  <a:t>EI </a:t>
                </a:r>
                <a:r>
                  <a:rPr lang="en-US" sz="2800" dirty="0">
                    <a:solidFill>
                      <a:schemeClr val="bg2">
                        <a:lumMod val="50000"/>
                      </a:schemeClr>
                    </a:solidFill>
                  </a:rPr>
                  <a:t>is a constant)</a:t>
                </a:r>
              </a:p>
              <a:p>
                <a:pPr lvl="0">
                  <a:defRPr sz="1800">
                    <a:solidFill>
                      <a:srgbClr val="000000"/>
                    </a:solidFill>
                  </a:defRPr>
                </a:pPr>
                <a:endParaRPr lang="en-US" sz="2800" dirty="0">
                  <a:solidFill>
                    <a:schemeClr val="bg2">
                      <a:lumMod val="50000"/>
                    </a:schemeClr>
                  </a:solidFill>
                </a:endParaRPr>
              </a:p>
              <a:p>
                <a:pPr lvl="0">
                  <a:defRPr sz="1800">
                    <a:solidFill>
                      <a:srgbClr val="000000"/>
                    </a:solidFill>
                  </a:defRPr>
                </a:pPr>
                <a:endParaRPr lang="en-US" sz="2800" dirty="0">
                  <a:solidFill>
                    <a:schemeClr val="bg2">
                      <a:lumMod val="50000"/>
                    </a:schemeClr>
                  </a:solidFill>
                </a:endParaRPr>
              </a:p>
              <a:p>
                <a:pPr>
                  <a:defRPr sz="1800">
                    <a:solidFill>
                      <a:srgbClr val="000000"/>
                    </a:solidFill>
                  </a:defRPr>
                </a:pPr>
                <a:r>
                  <a:rPr lang="en-US" sz="2800" dirty="0">
                    <a:solidFill>
                      <a:schemeClr val="bg2">
                        <a:lumMod val="50000"/>
                      </a:schemeClr>
                    </a:solidFill>
                  </a:rPr>
                  <a:t>Load: </a:t>
                </a:r>
                <a14:m>
                  <m:oMath xmlns:m="http://schemas.openxmlformats.org/officeDocument/2006/math">
                    <m:f>
                      <m:fPr>
                        <m:ctrlPr>
                          <a:rPr lang="en-US" sz="2800" i="1">
                            <a:solidFill>
                              <a:schemeClr val="bg2">
                                <a:lumMod val="50000"/>
                              </a:schemeClr>
                            </a:solidFill>
                            <a:latin typeface="Cambria Math" panose="02040503050406030204" pitchFamily="18" charset="0"/>
                          </a:rPr>
                        </m:ctrlPr>
                      </m:fPr>
                      <m:num>
                        <m:r>
                          <a:rPr lang="en-US" sz="2800" i="1">
                            <a:solidFill>
                              <a:schemeClr val="bg2">
                                <a:lumMod val="50000"/>
                              </a:schemeClr>
                            </a:solidFill>
                            <a:latin typeface="Cambria Math" panose="02040503050406030204" pitchFamily="18" charset="0"/>
                          </a:rPr>
                          <m:t>𝑑</m:t>
                        </m:r>
                        <m:r>
                          <a:rPr lang="en-US" sz="2800" b="0" i="1" smtClean="0">
                            <a:solidFill>
                              <a:schemeClr val="bg2">
                                <a:lumMod val="50000"/>
                              </a:schemeClr>
                            </a:solidFill>
                            <a:latin typeface="Cambria Math" panose="02040503050406030204" pitchFamily="18" charset="0"/>
                          </a:rPr>
                          <m:t>𝑉</m:t>
                        </m:r>
                      </m:num>
                      <m:den>
                        <m:r>
                          <a:rPr lang="en-US" sz="2800" i="1">
                            <a:solidFill>
                              <a:schemeClr val="bg2">
                                <a:lumMod val="50000"/>
                              </a:schemeClr>
                            </a:solidFill>
                            <a:latin typeface="Cambria Math" panose="02040503050406030204" pitchFamily="18" charset="0"/>
                          </a:rPr>
                          <m:t>𝑑𝑥</m:t>
                        </m:r>
                      </m:den>
                    </m:f>
                    <m:r>
                      <a:rPr lang="en-US" sz="2800" i="1">
                        <a:solidFill>
                          <a:schemeClr val="bg2">
                            <a:lumMod val="50000"/>
                          </a:schemeClr>
                        </a:solidFill>
                        <a:latin typeface="Cambria Math" panose="02040503050406030204" pitchFamily="18" charset="0"/>
                      </a:rPr>
                      <m:t>=</m:t>
                    </m:r>
                    <m:r>
                      <a:rPr lang="en-US" sz="2800" i="1">
                        <a:solidFill>
                          <a:schemeClr val="bg2">
                            <a:lumMod val="50000"/>
                          </a:schemeClr>
                        </a:solidFill>
                        <a:latin typeface="Cambria Math" panose="02040503050406030204" pitchFamily="18" charset="0"/>
                      </a:rPr>
                      <m:t>𝐸𝐼</m:t>
                    </m:r>
                    <m:f>
                      <m:fPr>
                        <m:ctrlPr>
                          <a:rPr lang="en-US" sz="2800" i="1">
                            <a:solidFill>
                              <a:schemeClr val="bg2">
                                <a:lumMod val="50000"/>
                              </a:schemeClr>
                            </a:solidFill>
                            <a:latin typeface="Cambria Math" panose="02040503050406030204" pitchFamily="18" charset="0"/>
                          </a:rPr>
                        </m:ctrlPr>
                      </m:fPr>
                      <m:num>
                        <m:sSup>
                          <m:sSupPr>
                            <m:ctrlPr>
                              <a:rPr lang="en-US" sz="2800" i="1">
                                <a:solidFill>
                                  <a:schemeClr val="bg2">
                                    <a:lumMod val="50000"/>
                                  </a:schemeClr>
                                </a:solidFill>
                                <a:latin typeface="Cambria Math" panose="02040503050406030204" pitchFamily="18" charset="0"/>
                              </a:rPr>
                            </m:ctrlPr>
                          </m:sSupPr>
                          <m:e>
                            <m:r>
                              <a:rPr lang="en-US" sz="2800" i="1">
                                <a:solidFill>
                                  <a:schemeClr val="bg2">
                                    <a:lumMod val="50000"/>
                                  </a:schemeClr>
                                </a:solidFill>
                                <a:latin typeface="Cambria Math" panose="02040503050406030204" pitchFamily="18" charset="0"/>
                              </a:rPr>
                              <m:t>𝑑</m:t>
                            </m:r>
                          </m:e>
                          <m:sup>
                            <m:r>
                              <a:rPr lang="en-US" sz="2800" b="0" i="1" smtClean="0">
                                <a:solidFill>
                                  <a:schemeClr val="bg2">
                                    <a:lumMod val="50000"/>
                                  </a:schemeClr>
                                </a:solidFill>
                                <a:latin typeface="Cambria Math" panose="02040503050406030204" pitchFamily="18" charset="0"/>
                              </a:rPr>
                              <m:t>4</m:t>
                            </m:r>
                          </m:sup>
                        </m:sSup>
                        <m:r>
                          <a:rPr lang="en-US" sz="2800" i="1">
                            <a:solidFill>
                              <a:schemeClr val="bg2">
                                <a:lumMod val="50000"/>
                              </a:schemeClr>
                            </a:solidFill>
                            <a:latin typeface="Cambria Math" panose="02040503050406030204" pitchFamily="18" charset="0"/>
                          </a:rPr>
                          <m:t>𝜈</m:t>
                        </m:r>
                      </m:num>
                      <m:den>
                        <m:sSup>
                          <m:sSupPr>
                            <m:ctrlPr>
                              <a:rPr lang="en-US" sz="2800" i="1">
                                <a:solidFill>
                                  <a:schemeClr val="bg2">
                                    <a:lumMod val="50000"/>
                                  </a:schemeClr>
                                </a:solidFill>
                                <a:latin typeface="Cambria Math" panose="02040503050406030204" pitchFamily="18" charset="0"/>
                              </a:rPr>
                            </m:ctrlPr>
                          </m:sSupPr>
                          <m:e>
                            <m:r>
                              <a:rPr lang="en-US" sz="2800" i="1">
                                <a:solidFill>
                                  <a:schemeClr val="bg2">
                                    <a:lumMod val="50000"/>
                                  </a:schemeClr>
                                </a:solidFill>
                                <a:latin typeface="Cambria Math" panose="02040503050406030204" pitchFamily="18" charset="0"/>
                              </a:rPr>
                              <m:t>𝑑𝑥</m:t>
                            </m:r>
                          </m:e>
                          <m:sup>
                            <m:r>
                              <a:rPr lang="en-US" sz="2800" b="0" i="1" smtClean="0">
                                <a:solidFill>
                                  <a:schemeClr val="bg2">
                                    <a:lumMod val="50000"/>
                                  </a:schemeClr>
                                </a:solidFill>
                                <a:latin typeface="Cambria Math" panose="02040503050406030204" pitchFamily="18" charset="0"/>
                              </a:rPr>
                              <m:t>4</m:t>
                            </m:r>
                          </m:sup>
                        </m:sSup>
                      </m:den>
                    </m:f>
                    <m:r>
                      <a:rPr lang="en-US" sz="2800" i="1">
                        <a:solidFill>
                          <a:schemeClr val="bg2">
                            <a:lumMod val="50000"/>
                          </a:schemeClr>
                        </a:solidFill>
                        <a:latin typeface="Cambria Math" panose="02040503050406030204" pitchFamily="18" charset="0"/>
                      </a:rPr>
                      <m:t>=</m:t>
                    </m:r>
                    <m:r>
                      <a:rPr lang="en-US" sz="2800" b="0" i="1" smtClean="0">
                        <a:solidFill>
                          <a:schemeClr val="bg2">
                            <a:lumMod val="50000"/>
                          </a:schemeClr>
                        </a:solidFill>
                        <a:latin typeface="Cambria Math" panose="02040503050406030204" pitchFamily="18" charset="0"/>
                      </a:rPr>
                      <m:t>𝑤</m:t>
                    </m:r>
                  </m:oMath>
                </a14:m>
                <a:r>
                  <a:rPr lang="en-US" sz="2800" dirty="0">
                    <a:solidFill>
                      <a:schemeClr val="bg2">
                        <a:lumMod val="50000"/>
                      </a:schemeClr>
                    </a:solidFill>
                  </a:rPr>
                  <a:t> (if </a:t>
                </a:r>
                <a:r>
                  <a:rPr lang="en-US" sz="2800" i="1" dirty="0">
                    <a:solidFill>
                      <a:schemeClr val="bg2">
                        <a:lumMod val="50000"/>
                      </a:schemeClr>
                    </a:solidFill>
                  </a:rPr>
                  <a:t>EI </a:t>
                </a:r>
                <a:r>
                  <a:rPr lang="en-US" sz="2800" dirty="0">
                    <a:solidFill>
                      <a:schemeClr val="bg2">
                        <a:lumMod val="50000"/>
                      </a:schemeClr>
                    </a:solidFill>
                  </a:rPr>
                  <a:t>is a constant)</a:t>
                </a:r>
              </a:p>
              <a:p>
                <a:pPr lvl="0">
                  <a:defRPr sz="1800">
                    <a:solidFill>
                      <a:srgbClr val="000000"/>
                    </a:solidFill>
                  </a:defRPr>
                </a:pPr>
                <a:endParaRPr sz="2700" dirty="0">
                  <a:solidFill>
                    <a:srgbClr val="747474"/>
                  </a:solidFill>
                </a:endParaRPr>
              </a:p>
            </p:txBody>
          </p:sp>
        </mc:Choice>
        <mc:Fallback xmlns="">
          <p:sp>
            <p:nvSpPr>
              <p:cNvPr id="96" name="Shape 96"/>
              <p:cNvSpPr>
                <a:spLocks noGrp="1" noRot="1" noChangeAspect="1" noMove="1" noResize="1" noEditPoints="1" noAdjustHandles="1" noChangeArrowheads="1" noChangeShapeType="1" noTextEdit="1"/>
              </p:cNvSpPr>
              <p:nvPr>
                <p:ph type="body" idx="1"/>
              </p:nvPr>
            </p:nvSpPr>
            <p:spPr>
              <a:xfrm>
                <a:off x="571500" y="2222500"/>
                <a:ext cx="11861800" cy="7200900"/>
              </a:xfrm>
              <a:prstGeom prst="rect">
                <a:avLst/>
              </a:prstGeom>
              <a:blipFill>
                <a:blip r:embed="rId2"/>
                <a:stretch>
                  <a:fillRect l="-1285" t="-2117"/>
                </a:stretch>
              </a:blipFill>
            </p:spPr>
            <p:txBody>
              <a:bodyPr/>
              <a:lstStyle/>
              <a:p>
                <a:r>
                  <a:rPr lang="en-US">
                    <a:noFill/>
                  </a:rPr>
                  <a:t> </a:t>
                </a:r>
              </a:p>
            </p:txBody>
          </p:sp>
        </mc:Fallback>
      </mc:AlternateContent>
      <p:sp>
        <p:nvSpPr>
          <p:cNvPr id="97" name="Shape 97"/>
          <p:cNvSpPr>
            <a:spLocks noGrp="1"/>
          </p:cNvSpPr>
          <p:nvPr>
            <p:ph type="sldNum" sz="quarter" idx="2"/>
          </p:nvPr>
        </p:nvSpPr>
        <p:spPr>
          <a:xfrm>
            <a:off x="12357277" y="9194800"/>
            <a:ext cx="222937"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5</a:t>
            </a:fld>
            <a:endParaRPr sz="1400"/>
          </a:p>
        </p:txBody>
      </p:sp>
      <p:pic>
        <p:nvPicPr>
          <p:cNvPr id="98" name="pasted-image.png"/>
          <p:cNvPicPr/>
          <p:nvPr/>
        </p:nvPicPr>
        <p:blipFill>
          <a:blip r:embed="rId3">
            <a:extLst/>
          </a:blip>
          <a:stretch>
            <a:fillRect/>
          </a:stretch>
        </p:blipFill>
        <p:spPr>
          <a:xfrm>
            <a:off x="5831832" y="2151278"/>
            <a:ext cx="1828854" cy="1126244"/>
          </a:xfrm>
          <a:prstGeom prst="rect">
            <a:avLst/>
          </a:prstGeom>
          <a:ln w="12700">
            <a:miter lim="400000"/>
          </a:ln>
        </p:spPr>
      </p:pic>
      <p:pic>
        <p:nvPicPr>
          <p:cNvPr id="99" name="pasted-image.png"/>
          <p:cNvPicPr/>
          <p:nvPr/>
        </p:nvPicPr>
        <p:blipFill>
          <a:blip r:embed="rId4">
            <a:extLst/>
          </a:blip>
          <a:stretch>
            <a:fillRect/>
          </a:stretch>
        </p:blipFill>
        <p:spPr>
          <a:xfrm>
            <a:off x="8460740" y="2222500"/>
            <a:ext cx="1854494" cy="1016305"/>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prstGeom prst="rect">
            <a:avLst/>
          </a:prstGeom>
        </p:spPr>
        <p:txBody>
          <a:bodyPr/>
          <a:lstStyle/>
          <a:p>
            <a:pPr lvl="0">
              <a:defRPr sz="1800"/>
            </a:pPr>
            <a:r>
              <a:rPr sz="4200"/>
              <a:t>Relationships between beam diagrams</a:t>
            </a:r>
          </a:p>
        </p:txBody>
      </p:sp>
      <p:sp>
        <p:nvSpPr>
          <p:cNvPr id="104" name="Shape 104"/>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6</a:t>
            </a:fld>
            <a:endParaRPr sz="1400"/>
          </a:p>
        </p:txBody>
      </p:sp>
      <p:pic>
        <p:nvPicPr>
          <p:cNvPr id="105" name="pasted-image.png"/>
          <p:cNvPicPr/>
          <p:nvPr/>
        </p:nvPicPr>
        <p:blipFill>
          <a:blip r:embed="rId2">
            <a:extLst/>
          </a:blip>
          <a:stretch>
            <a:fillRect/>
          </a:stretch>
        </p:blipFill>
        <p:spPr>
          <a:xfrm>
            <a:off x="687698" y="2142937"/>
            <a:ext cx="6016759" cy="6839326"/>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7" name="Shape 107"/>
          <p:cNvSpPr>
            <a:spLocks noGrp="1"/>
          </p:cNvSpPr>
          <p:nvPr>
            <p:ph type="title"/>
          </p:nvPr>
        </p:nvSpPr>
        <p:spPr>
          <a:prstGeom prst="rect">
            <a:avLst/>
          </a:prstGeom>
        </p:spPr>
        <p:txBody>
          <a:bodyPr/>
          <a:lstStyle/>
          <a:p>
            <a:pPr lvl="0">
              <a:defRPr sz="1800"/>
            </a:pPr>
            <a:r>
              <a:rPr sz="4200"/>
              <a:t>Relationships between beam diagrams</a:t>
            </a:r>
          </a:p>
        </p:txBody>
      </p:sp>
      <p:sp>
        <p:nvSpPr>
          <p:cNvPr id="108" name="Shape 108"/>
          <p:cNvSpPr>
            <a:spLocks noGrp="1"/>
          </p:cNvSpPr>
          <p:nvPr>
            <p:ph type="sldNum" sz="quarter" idx="2"/>
          </p:nvPr>
        </p:nvSpPr>
        <p:spPr>
          <a:xfrm>
            <a:off x="12357277" y="9194800"/>
            <a:ext cx="222937"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7</a:t>
            </a:fld>
            <a:endParaRPr sz="1400"/>
          </a:p>
        </p:txBody>
      </p:sp>
      <p:pic>
        <p:nvPicPr>
          <p:cNvPr id="109" name="pasted-image.png"/>
          <p:cNvPicPr/>
          <p:nvPr/>
        </p:nvPicPr>
        <p:blipFill>
          <a:blip r:embed="rId2">
            <a:extLst/>
          </a:blip>
          <a:stretch>
            <a:fillRect/>
          </a:stretch>
        </p:blipFill>
        <p:spPr>
          <a:xfrm>
            <a:off x="161604" y="2155463"/>
            <a:ext cx="6016759" cy="6839326"/>
          </a:xfrm>
          <a:prstGeom prst="rect">
            <a:avLst/>
          </a:prstGeom>
          <a:ln w="12700">
            <a:miter lim="400000"/>
          </a:ln>
        </p:spPr>
      </p:pic>
      <p:sp>
        <p:nvSpPr>
          <p:cNvPr id="110" name="Shape 110"/>
          <p:cNvSpPr>
            <a:spLocks noGrp="1"/>
          </p:cNvSpPr>
          <p:nvPr>
            <p:ph type="body" idx="1"/>
          </p:nvPr>
        </p:nvSpPr>
        <p:spPr>
          <a:xfrm>
            <a:off x="6050071" y="2679928"/>
            <a:ext cx="6671145" cy="6112584"/>
          </a:xfrm>
          <a:prstGeom prst="rect">
            <a:avLst/>
          </a:prstGeom>
          <a:noFill/>
        </p:spPr>
        <p:txBody>
          <a:bodyPr/>
          <a:lstStyle/>
          <a:p>
            <a:pPr defTabSz="525779">
              <a:buSzTx/>
              <a:defRPr sz="1800">
                <a:solidFill>
                  <a:srgbClr val="000000"/>
                </a:solidFill>
              </a:defRPr>
            </a:pPr>
            <a:r>
              <a:rPr lang="en-US" sz="3239" dirty="0">
                <a:solidFill>
                  <a:schemeClr val="bg2">
                    <a:lumMod val="50000"/>
                  </a:schemeClr>
                </a:solidFill>
              </a:rPr>
              <a:t>If you know the deflection curve:</a:t>
            </a:r>
          </a:p>
          <a:p>
            <a:pPr defTabSz="525779">
              <a:buSzTx/>
              <a:defRPr sz="1800">
                <a:solidFill>
                  <a:srgbClr val="000000"/>
                </a:solidFill>
              </a:defRPr>
            </a:pPr>
            <a:r>
              <a:rPr lang="en-US" sz="3239" dirty="0">
                <a:solidFill>
                  <a:schemeClr val="bg2">
                    <a:lumMod val="50000"/>
                  </a:schemeClr>
                </a:solidFill>
              </a:rPr>
              <a:t>D</a:t>
            </a:r>
            <a:r>
              <a:rPr sz="3239" dirty="0">
                <a:solidFill>
                  <a:schemeClr val="bg2">
                    <a:lumMod val="50000"/>
                  </a:schemeClr>
                </a:solidFill>
              </a:rPr>
              <a:t>erivative of deflection to get slope</a:t>
            </a:r>
          </a:p>
          <a:p>
            <a:pPr defTabSz="525779">
              <a:buSzTx/>
              <a:defRPr sz="1800">
                <a:solidFill>
                  <a:srgbClr val="000000"/>
                </a:solidFill>
              </a:defRPr>
            </a:pPr>
            <a:r>
              <a:rPr sz="3239" dirty="0">
                <a:solidFill>
                  <a:schemeClr val="bg2">
                    <a:lumMod val="50000"/>
                  </a:schemeClr>
                </a:solidFill>
              </a:rPr>
              <a:t>Derivative of slope to get moment</a:t>
            </a:r>
          </a:p>
          <a:p>
            <a:pPr defTabSz="525779">
              <a:buSzTx/>
              <a:defRPr sz="1800">
                <a:solidFill>
                  <a:srgbClr val="000000"/>
                </a:solidFill>
              </a:defRPr>
            </a:pPr>
            <a:r>
              <a:rPr sz="3239" dirty="0">
                <a:solidFill>
                  <a:schemeClr val="bg2">
                    <a:lumMod val="50000"/>
                  </a:schemeClr>
                </a:solidFill>
              </a:rPr>
              <a:t>Derivative of moment to get shear</a:t>
            </a:r>
          </a:p>
          <a:p>
            <a:pPr marL="0" lvl="0" indent="0" defTabSz="525779">
              <a:buSzTx/>
              <a:buFontTx/>
              <a:buNone/>
              <a:defRPr sz="1800">
                <a:solidFill>
                  <a:srgbClr val="000000"/>
                </a:solidFill>
              </a:defRPr>
            </a:pPr>
            <a:endParaRPr sz="3239" dirty="0">
              <a:solidFill>
                <a:schemeClr val="bg2">
                  <a:lumMod val="50000"/>
                </a:schemeClr>
              </a:solidFill>
            </a:endParaRPr>
          </a:p>
          <a:p>
            <a:pPr marL="0" lvl="0" indent="0" defTabSz="525779">
              <a:buSzTx/>
              <a:buFontTx/>
              <a:buNone/>
              <a:defRPr sz="1800">
                <a:solidFill>
                  <a:srgbClr val="000000"/>
                </a:solidFill>
              </a:defRPr>
            </a:pPr>
            <a:endParaRPr sz="3239" dirty="0">
              <a:solidFill>
                <a:schemeClr val="bg2">
                  <a:lumMod val="50000"/>
                </a:schemeClr>
              </a:solidFill>
            </a:endParaRPr>
          </a:p>
          <a:p>
            <a:pPr defTabSz="525779">
              <a:buSzTx/>
              <a:defRPr sz="1800">
                <a:solidFill>
                  <a:srgbClr val="000000"/>
                </a:solidFill>
              </a:defRPr>
            </a:pPr>
            <a:r>
              <a:rPr lang="en-US" sz="3239" dirty="0">
                <a:solidFill>
                  <a:schemeClr val="bg2">
                    <a:lumMod val="50000"/>
                  </a:schemeClr>
                </a:solidFill>
              </a:rPr>
              <a:t>Only one problem: </a:t>
            </a:r>
            <a:r>
              <a:rPr sz="3239" dirty="0">
                <a:solidFill>
                  <a:schemeClr val="bg2">
                    <a:lumMod val="50000"/>
                  </a:schemeClr>
                </a:solidFill>
              </a:rPr>
              <a:t>we can’t measure deflection easily</a:t>
            </a:r>
            <a:r>
              <a:rPr lang="en-US" sz="3239" dirty="0">
                <a:solidFill>
                  <a:schemeClr val="bg2">
                    <a:lumMod val="50000"/>
                  </a:schemeClr>
                </a:solidFill>
              </a:rPr>
              <a:t> </a:t>
            </a:r>
            <a:r>
              <a:rPr lang="en-US" sz="3239" dirty="0">
                <a:solidFill>
                  <a:schemeClr val="bg2">
                    <a:lumMod val="50000"/>
                  </a:schemeClr>
                </a:solidFill>
                <a:sym typeface="Wingdings" panose="05000000000000000000" pitchFamily="2" charset="2"/>
              </a:rPr>
              <a:t> </a:t>
            </a:r>
          </a:p>
          <a:p>
            <a:pPr defTabSz="525779">
              <a:buSzTx/>
              <a:defRPr sz="1800">
                <a:solidFill>
                  <a:srgbClr val="000000"/>
                </a:solidFill>
              </a:defRPr>
            </a:pPr>
            <a:r>
              <a:rPr lang="en-US" sz="3239" dirty="0">
                <a:solidFill>
                  <a:schemeClr val="bg2">
                    <a:lumMod val="50000"/>
                  </a:schemeClr>
                </a:solidFill>
                <a:sym typeface="Wingdings" panose="05000000000000000000" pitchFamily="2" charset="2"/>
              </a:rPr>
              <a:t>U</a:t>
            </a:r>
            <a:r>
              <a:rPr sz="3239" dirty="0">
                <a:solidFill>
                  <a:schemeClr val="bg2">
                    <a:lumMod val="50000"/>
                  </a:schemeClr>
                </a:solidFill>
              </a:rPr>
              <a:t>sually start from shear and INTEGRATE!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prstGeom prst="rect">
            <a:avLst/>
          </a:prstGeom>
        </p:spPr>
        <p:txBody>
          <a:bodyPr/>
          <a:lstStyle/>
          <a:p>
            <a:pPr lvl="0">
              <a:defRPr sz="1800"/>
            </a:pPr>
            <a:r>
              <a:rPr sz="4200"/>
              <a:t>Deflections by integration of the moment equation</a:t>
            </a:r>
          </a:p>
        </p:txBody>
      </p:sp>
      <p:sp>
        <p:nvSpPr>
          <p:cNvPr id="113" name="Shape 113"/>
          <p:cNvSpPr>
            <a:spLocks noGrp="1"/>
          </p:cNvSpPr>
          <p:nvPr>
            <p:ph type="body" idx="1"/>
          </p:nvPr>
        </p:nvSpPr>
        <p:spPr>
          <a:prstGeom prst="rect">
            <a:avLst/>
          </a:prstGeom>
        </p:spPr>
        <p:txBody>
          <a:bodyPr/>
          <a:lstStyle/>
          <a:p>
            <a:pPr lvl="0">
              <a:defRPr sz="1800">
                <a:solidFill>
                  <a:srgbClr val="000000"/>
                </a:solidFill>
              </a:defRPr>
            </a:pPr>
            <a:r>
              <a:rPr sz="2700" dirty="0">
                <a:solidFill>
                  <a:srgbClr val="747474"/>
                </a:solidFill>
              </a:rPr>
              <a:t>If the beam meets all of several assumptions, the moment equation can be integrated to give the deflections of the beam</a:t>
            </a:r>
          </a:p>
          <a:p>
            <a:pPr lvl="1">
              <a:defRPr sz="1800">
                <a:solidFill>
                  <a:srgbClr val="000000"/>
                </a:solidFill>
              </a:defRPr>
            </a:pPr>
            <a:r>
              <a:rPr sz="2700" dirty="0">
                <a:solidFill>
                  <a:srgbClr val="747474"/>
                </a:solidFill>
              </a:rPr>
              <a:t>These assumptions are</a:t>
            </a:r>
          </a:p>
          <a:p>
            <a:pPr marL="1428750" lvl="2" indent="-514350">
              <a:buFont typeface="+mj-lt"/>
              <a:buAutoNum type="alphaLcPeriod"/>
              <a:defRPr sz="1800">
                <a:solidFill>
                  <a:srgbClr val="000000"/>
                </a:solidFill>
              </a:defRPr>
            </a:pPr>
            <a:r>
              <a:rPr sz="2700" dirty="0">
                <a:solidFill>
                  <a:srgbClr val="747474"/>
                </a:solidFill>
              </a:rPr>
              <a:t>Beam deflections are small</a:t>
            </a:r>
          </a:p>
          <a:p>
            <a:pPr marL="1428750" lvl="2" indent="-514350">
              <a:buFont typeface="+mj-lt"/>
              <a:buAutoNum type="alphaLcPeriod"/>
              <a:defRPr sz="1800">
                <a:solidFill>
                  <a:srgbClr val="000000"/>
                </a:solidFill>
              </a:defRPr>
            </a:pPr>
            <a:r>
              <a:rPr sz="2700" dirty="0">
                <a:solidFill>
                  <a:srgbClr val="747474"/>
                </a:solidFill>
              </a:rPr>
              <a:t>Planes remain plane</a:t>
            </a:r>
          </a:p>
          <a:p>
            <a:pPr marL="1428750" lvl="2" indent="-514350">
              <a:buFont typeface="+mj-lt"/>
              <a:buAutoNum type="alphaLcPeriod"/>
              <a:defRPr sz="1800">
                <a:solidFill>
                  <a:srgbClr val="000000"/>
                </a:solidFill>
              </a:defRPr>
            </a:pPr>
            <a:r>
              <a:rPr sz="2700" dirty="0">
                <a:solidFill>
                  <a:srgbClr val="747474"/>
                </a:solidFill>
              </a:rPr>
              <a:t>E &amp; I are constant (constant material, prismatic)</a:t>
            </a:r>
          </a:p>
          <a:p>
            <a:pPr lvl="2">
              <a:defRPr sz="1800">
                <a:solidFill>
                  <a:srgbClr val="000000"/>
                </a:solidFill>
              </a:defRPr>
            </a:pPr>
            <a:endParaRPr sz="2700" dirty="0">
              <a:solidFill>
                <a:srgbClr val="747474"/>
              </a:solidFill>
            </a:endParaRPr>
          </a:p>
          <a:p>
            <a:pPr lvl="0">
              <a:defRPr sz="1800">
                <a:solidFill>
                  <a:srgbClr val="000000"/>
                </a:solidFill>
              </a:defRPr>
            </a:pPr>
            <a:r>
              <a:rPr sz="2700" dirty="0">
                <a:solidFill>
                  <a:srgbClr val="747474"/>
                </a:solidFill>
              </a:rPr>
              <a:t>Boundary conditions</a:t>
            </a:r>
          </a:p>
          <a:p>
            <a:pPr marL="971550" lvl="1" indent="-514350">
              <a:buFont typeface="+mj-lt"/>
              <a:buAutoNum type="alphaLcPeriod"/>
              <a:defRPr sz="1800">
                <a:solidFill>
                  <a:srgbClr val="000000"/>
                </a:solidFill>
              </a:defRPr>
            </a:pPr>
            <a:r>
              <a:rPr sz="2700" dirty="0">
                <a:solidFill>
                  <a:srgbClr val="747474"/>
                </a:solidFill>
              </a:rPr>
              <a:t>Specific values of </a:t>
            </a:r>
            <a:r>
              <a:rPr lang="en-US" sz="2700" u="sng" dirty="0">
                <a:solidFill>
                  <a:srgbClr val="747474"/>
                </a:solidFill>
              </a:rPr>
              <a:t>deflection</a:t>
            </a:r>
            <a:r>
              <a:rPr sz="2700" u="sng" dirty="0">
                <a:solidFill>
                  <a:srgbClr val="747474"/>
                </a:solidFill>
              </a:rPr>
              <a:t> </a:t>
            </a:r>
            <a:r>
              <a:rPr sz="2700" dirty="0">
                <a:solidFill>
                  <a:srgbClr val="747474"/>
                </a:solidFill>
              </a:rPr>
              <a:t>or </a:t>
            </a:r>
            <a:r>
              <a:rPr lang="en-US" sz="2700" u="sng" dirty="0">
                <a:solidFill>
                  <a:srgbClr val="747474"/>
                </a:solidFill>
              </a:rPr>
              <a:t>slope </a:t>
            </a:r>
            <a:r>
              <a:rPr sz="2700" dirty="0">
                <a:solidFill>
                  <a:srgbClr val="747474"/>
                </a:solidFill>
              </a:rPr>
              <a:t>that are known.</a:t>
            </a:r>
          </a:p>
          <a:p>
            <a:pPr marL="971550" lvl="1" indent="-514350">
              <a:buFont typeface="+mj-lt"/>
              <a:buAutoNum type="alphaLcPeriod"/>
              <a:defRPr sz="1800">
                <a:solidFill>
                  <a:srgbClr val="000000"/>
                </a:solidFill>
              </a:defRPr>
            </a:pPr>
            <a:r>
              <a:rPr sz="2700" dirty="0">
                <a:solidFill>
                  <a:srgbClr val="747474"/>
                </a:solidFill>
              </a:rPr>
              <a:t>When a beam is analyzed in sections, the boundary conditions are known at the ends of the section. (Bounds of section considered, not necessarily the beam)</a:t>
            </a:r>
          </a:p>
          <a:p>
            <a:pPr marL="971550" lvl="1" indent="-514350">
              <a:buFont typeface="+mj-lt"/>
              <a:buAutoNum type="alphaLcPeriod"/>
              <a:defRPr sz="1800">
                <a:solidFill>
                  <a:srgbClr val="000000"/>
                </a:solidFill>
              </a:defRPr>
            </a:pPr>
            <a:r>
              <a:rPr sz="2700" dirty="0">
                <a:solidFill>
                  <a:srgbClr val="747474"/>
                </a:solidFill>
              </a:rPr>
              <a:t>One BC can be used only </a:t>
            </a:r>
            <a:r>
              <a:rPr lang="en-US" sz="2700" dirty="0">
                <a:solidFill>
                  <a:srgbClr val="747474"/>
                </a:solidFill>
              </a:rPr>
              <a:t>once </a:t>
            </a:r>
            <a:r>
              <a:rPr sz="2700" dirty="0">
                <a:solidFill>
                  <a:srgbClr val="747474"/>
                </a:solidFill>
              </a:rPr>
              <a:t>to determine a constant of integration</a:t>
            </a:r>
          </a:p>
        </p:txBody>
      </p:sp>
      <p:sp>
        <p:nvSpPr>
          <p:cNvPr id="114" name="Shape 114"/>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8</a:t>
            </a:fld>
            <a:endParaRPr sz="140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prstGeom prst="rect">
            <a:avLst/>
          </a:prstGeom>
        </p:spPr>
        <p:txBody>
          <a:bodyPr/>
          <a:lstStyle/>
          <a:p>
            <a:pPr lvl="0">
              <a:defRPr sz="1800"/>
            </a:pPr>
            <a:r>
              <a:rPr sz="4200"/>
              <a:t>Boundary conditions continued</a:t>
            </a:r>
          </a:p>
        </p:txBody>
      </p:sp>
      <mc:AlternateContent xmlns:mc="http://schemas.openxmlformats.org/markup-compatibility/2006" xmlns:a14="http://schemas.microsoft.com/office/drawing/2010/main">
        <mc:Choice Requires="a14">
          <p:sp>
            <p:nvSpPr>
              <p:cNvPr id="124" name="Shape 124"/>
              <p:cNvSpPr>
                <a:spLocks noGrp="1"/>
              </p:cNvSpPr>
              <p:nvPr>
                <p:ph type="body" idx="1"/>
              </p:nvPr>
            </p:nvSpPr>
            <p:spPr>
              <a:prstGeom prst="rect">
                <a:avLst/>
              </a:prstGeom>
            </p:spPr>
            <p:txBody>
              <a:bodyPr/>
              <a:lstStyle/>
              <a:p>
                <a:pPr lvl="0"/>
                <a:r>
                  <a:rPr lang="en-US" dirty="0"/>
                  <a:t>At a pinned or roller support we know that </a:t>
                </a:r>
                <a14:m>
                  <m:oMath xmlns:m="http://schemas.openxmlformats.org/officeDocument/2006/math">
                    <m:r>
                      <a:rPr lang="en-US" b="0" i="1" smtClean="0">
                        <a:latin typeface="Cambria Math" panose="02040503050406030204" pitchFamily="18" charset="0"/>
                      </a:rPr>
                      <m:t>𝜈</m:t>
                    </m:r>
                    <m:r>
                      <a:rPr lang="en-US" b="0" i="1" smtClean="0">
                        <a:latin typeface="Cambria Math" panose="02040503050406030204" pitchFamily="18" charset="0"/>
                      </a:rPr>
                      <m:t>=</m:t>
                    </m:r>
                    <m:r>
                      <a:rPr lang="en-US" b="0" i="1" smtClean="0">
                        <a:latin typeface="Cambria Math" panose="02040503050406030204" pitchFamily="18" charset="0"/>
                      </a:rPr>
                      <m:t>0</m:t>
                    </m:r>
                  </m:oMath>
                </a14:m>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r>
                  <a:rPr lang="en-US" dirty="0"/>
                  <a:t>At the fixed end of a cantilever beam, we know two things</a:t>
                </a:r>
                <a:br>
                  <a:rPr lang="en-US" dirty="0"/>
                </a:br>
                <a14:m>
                  <m:oMath xmlns:m="http://schemas.openxmlformats.org/officeDocument/2006/math">
                    <m:r>
                      <a:rPr lang="en-US" b="0" i="1" smtClean="0">
                        <a:latin typeface="Cambria Math" panose="02040503050406030204" pitchFamily="18" charset="0"/>
                      </a:rPr>
                      <m:t>𝜈</m:t>
                    </m:r>
                    <m:r>
                      <a:rPr lang="en-US" b="0" i="1" smtClean="0">
                        <a:latin typeface="Cambria Math" panose="02040503050406030204" pitchFamily="18" charset="0"/>
                      </a:rPr>
                      <m:t>=</m:t>
                    </m:r>
                    <m:r>
                      <a:rPr lang="en-US" b="0" i="1" smtClean="0">
                        <a:latin typeface="Cambria Math" panose="02040503050406030204" pitchFamily="18" charset="0"/>
                      </a:rPr>
                      <m:t>0</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f>
                      <m:fPr>
                        <m:ctrlPr>
                          <a:rPr lang="en-US" i="1" smtClean="0">
                            <a:latin typeface="Cambria Math" panose="02040503050406030204" pitchFamily="18" charset="0"/>
                          </a:rPr>
                        </m:ctrlPr>
                      </m:fPr>
                      <m:num>
                        <m:r>
                          <a:rPr lang="en-US" b="0" i="1" smtClean="0">
                            <a:latin typeface="Cambria Math" panose="02040503050406030204" pitchFamily="18" charset="0"/>
                          </a:rPr>
                          <m:t>𝑑</m:t>
                        </m:r>
                        <m:r>
                          <a:rPr lang="en-US" b="0" i="1" smtClean="0">
                            <a:latin typeface="Cambria Math" panose="02040503050406030204" pitchFamily="18" charset="0"/>
                          </a:rPr>
                          <m:t>𝜈</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r>
                      <a:rPr lang="en-US" b="0" i="1" smtClean="0">
                        <a:latin typeface="Cambria Math" panose="02040503050406030204" pitchFamily="18" charset="0"/>
                      </a:rPr>
                      <m:t>0</m:t>
                    </m:r>
                  </m:oMath>
                </a14:m>
                <a:endParaRPr lang="en-US" b="0" dirty="0"/>
              </a:p>
              <a:p>
                <a:pPr lvl="0"/>
                <a:endParaRPr lang="en-US" dirty="0"/>
              </a:p>
              <a:p>
                <a:pPr lvl="0"/>
                <a:endParaRPr lang="en-US" dirty="0"/>
              </a:p>
              <a:p>
                <a:pPr lvl="0"/>
                <a:r>
                  <a:rPr lang="en-US" dirty="0"/>
                  <a:t>At the free end of a cantilever beam we know two things</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r>
                        <a:rPr lang="en-US" i="1">
                          <a:latin typeface="Cambria Math" panose="02040503050406030204" pitchFamily="18" charset="0"/>
                        </a:rPr>
                        <m:t>=</m:t>
                      </m:r>
                      <m:r>
                        <a:rPr lang="en-US" i="1">
                          <a:latin typeface="Cambria Math" panose="02040503050406030204" pitchFamily="18" charset="0"/>
                        </a:rPr>
                        <m:t>0</m:t>
                      </m:r>
                      <m:r>
                        <a:rPr lang="en-US" i="1">
                          <a:latin typeface="Cambria Math" panose="02040503050406030204" pitchFamily="18" charset="0"/>
                        </a:rPr>
                        <m:t>,   </m:t>
                      </m:r>
                      <m:r>
                        <a:rPr lang="en-US" i="1">
                          <a:latin typeface="Cambria Math" panose="02040503050406030204" pitchFamily="18" charset="0"/>
                        </a:rPr>
                        <m:t>𝑎𝑛𝑑</m:t>
                      </m:r>
                      <m:r>
                        <a:rPr lang="en-US" i="1">
                          <a:latin typeface="Cambria Math" panose="02040503050406030204" pitchFamily="18" charset="0"/>
                        </a:rPr>
                        <m:t>         </m:t>
                      </m:r>
                      <m:r>
                        <a:rPr lang="en-US" b="0" i="1" smtClean="0">
                          <a:latin typeface="Cambria Math" panose="02040503050406030204" pitchFamily="18" charset="0"/>
                        </a:rPr>
                        <m:t>𝑀</m:t>
                      </m:r>
                      <m:r>
                        <a:rPr lang="en-US" i="1">
                          <a:latin typeface="Cambria Math" panose="02040503050406030204" pitchFamily="18" charset="0"/>
                        </a:rPr>
                        <m:t>=</m:t>
                      </m:r>
                      <m:r>
                        <a:rPr lang="en-US" i="1">
                          <a:latin typeface="Cambria Math" panose="02040503050406030204" pitchFamily="18" charset="0"/>
                        </a:rPr>
                        <m:t>0</m:t>
                      </m:r>
                    </m:oMath>
                  </m:oMathPara>
                </a14:m>
                <a:endParaRPr lang="en-US" dirty="0"/>
              </a:p>
              <a:p>
                <a:pPr lvl="0"/>
                <a:endParaRPr dirty="0"/>
              </a:p>
            </p:txBody>
          </p:sp>
        </mc:Choice>
        <mc:Fallback xmlns="">
          <p:sp>
            <p:nvSpPr>
              <p:cNvPr id="124" name="Shape 124"/>
              <p:cNvSpPr>
                <a:spLocks noGrp="1" noRot="1" noChangeAspect="1" noMove="1" noResize="1" noEditPoints="1" noAdjustHandles="1" noChangeArrowheads="1" noChangeShapeType="1" noTextEdit="1"/>
              </p:cNvSpPr>
              <p:nvPr>
                <p:ph type="body" idx="1"/>
              </p:nvPr>
            </p:nvSpPr>
            <p:spPr>
              <a:prstGeom prst="rect">
                <a:avLst/>
              </a:prstGeom>
              <a:blipFill>
                <a:blip r:embed="rId2"/>
                <a:stretch>
                  <a:fillRect l="-1233" t="-1555"/>
                </a:stretch>
              </a:blipFill>
            </p:spPr>
            <p:txBody>
              <a:bodyPr/>
              <a:lstStyle/>
              <a:p>
                <a:r>
                  <a:rPr lang="en-US">
                    <a:noFill/>
                  </a:rPr>
                  <a:t> </a:t>
                </a:r>
              </a:p>
            </p:txBody>
          </p:sp>
        </mc:Fallback>
      </mc:AlternateContent>
      <p:sp>
        <p:nvSpPr>
          <p:cNvPr id="125" name="Shape 125"/>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9</a:t>
            </a:fld>
            <a:endParaRPr sz="1400"/>
          </a:p>
        </p:txBody>
      </p:sp>
      <p:pic>
        <p:nvPicPr>
          <p:cNvPr id="126" name="pasted-image.png"/>
          <p:cNvPicPr/>
          <p:nvPr/>
        </p:nvPicPr>
        <p:blipFill>
          <a:blip r:embed="rId3">
            <a:extLst/>
          </a:blip>
          <a:srcRect b="36119"/>
          <a:stretch>
            <a:fillRect/>
          </a:stretch>
        </p:blipFill>
        <p:spPr>
          <a:xfrm>
            <a:off x="8489037" y="2101246"/>
            <a:ext cx="1943101" cy="770722"/>
          </a:xfrm>
          <a:prstGeom prst="rect">
            <a:avLst/>
          </a:prstGeom>
          <a:ln w="12700">
            <a:miter lim="400000"/>
          </a:ln>
        </p:spPr>
      </p:pic>
      <p:pic>
        <p:nvPicPr>
          <p:cNvPr id="127" name="pasted-image.png"/>
          <p:cNvPicPr/>
          <p:nvPr/>
        </p:nvPicPr>
        <p:blipFill>
          <a:blip r:embed="rId4">
            <a:extLst/>
          </a:blip>
          <a:srcRect b="41982"/>
          <a:stretch>
            <a:fillRect/>
          </a:stretch>
        </p:blipFill>
        <p:spPr>
          <a:xfrm>
            <a:off x="8489037" y="3337253"/>
            <a:ext cx="1879601" cy="699976"/>
          </a:xfrm>
          <a:prstGeom prst="rect">
            <a:avLst/>
          </a:prstGeom>
          <a:ln w="12700">
            <a:miter lim="400000"/>
          </a:ln>
        </p:spPr>
      </p:pic>
      <p:pic>
        <p:nvPicPr>
          <p:cNvPr id="128" name="pasted-image.png"/>
          <p:cNvPicPr/>
          <p:nvPr/>
        </p:nvPicPr>
        <p:blipFill>
          <a:blip r:embed="rId5">
            <a:extLst/>
          </a:blip>
          <a:srcRect b="36755"/>
          <a:stretch>
            <a:fillRect/>
          </a:stretch>
        </p:blipFill>
        <p:spPr>
          <a:xfrm>
            <a:off x="11019295" y="2084825"/>
            <a:ext cx="1816101" cy="787143"/>
          </a:xfrm>
          <a:prstGeom prst="rect">
            <a:avLst/>
          </a:prstGeom>
          <a:ln w="12700">
            <a:miter lim="400000"/>
          </a:ln>
        </p:spPr>
      </p:pic>
      <p:pic>
        <p:nvPicPr>
          <p:cNvPr id="129" name="pasted-image.png"/>
          <p:cNvPicPr/>
          <p:nvPr/>
        </p:nvPicPr>
        <p:blipFill>
          <a:blip r:embed="rId6">
            <a:extLst/>
          </a:blip>
          <a:srcRect b="40915"/>
          <a:stretch>
            <a:fillRect/>
          </a:stretch>
        </p:blipFill>
        <p:spPr>
          <a:xfrm>
            <a:off x="10943095" y="3334562"/>
            <a:ext cx="1892301" cy="705357"/>
          </a:xfrm>
          <a:prstGeom prst="rect">
            <a:avLst/>
          </a:prstGeom>
          <a:ln w="12700">
            <a:miter lim="400000"/>
          </a:ln>
        </p:spPr>
      </p:pic>
      <p:pic>
        <p:nvPicPr>
          <p:cNvPr id="130" name="pasted-image.png"/>
          <p:cNvPicPr/>
          <p:nvPr/>
        </p:nvPicPr>
        <p:blipFill>
          <a:blip r:embed="rId7">
            <a:extLst/>
          </a:blip>
          <a:srcRect b="29545"/>
          <a:stretch>
            <a:fillRect/>
          </a:stretch>
        </p:blipFill>
        <p:spPr>
          <a:xfrm>
            <a:off x="10009644" y="5298635"/>
            <a:ext cx="1866901" cy="1100573"/>
          </a:xfrm>
          <a:prstGeom prst="rect">
            <a:avLst/>
          </a:prstGeom>
          <a:ln w="12700">
            <a:miter lim="400000"/>
          </a:ln>
        </p:spPr>
      </p:pic>
      <p:pic>
        <p:nvPicPr>
          <p:cNvPr id="131" name="pasted-image.png"/>
          <p:cNvPicPr/>
          <p:nvPr/>
        </p:nvPicPr>
        <p:blipFill>
          <a:blip r:embed="rId8">
            <a:extLst/>
          </a:blip>
          <a:srcRect b="37408"/>
          <a:stretch>
            <a:fillRect/>
          </a:stretch>
        </p:blipFill>
        <p:spPr>
          <a:xfrm flipH="1">
            <a:off x="10009643" y="7652354"/>
            <a:ext cx="1866901" cy="707476"/>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59</TotalTime>
  <Words>530</Words>
  <Application>Microsoft Office PowerPoint</Application>
  <PresentationFormat>Custom</PresentationFormat>
  <Paragraphs>129</Paragraphs>
  <Slides>14</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Arno Pro Caption</vt:lpstr>
      <vt:lpstr>Avenir Roman</vt:lpstr>
      <vt:lpstr>Cambria Math</vt:lpstr>
      <vt:lpstr>Helvetica</vt:lpstr>
      <vt:lpstr>Helvetica Neue</vt:lpstr>
      <vt:lpstr>Helvetica Neue Light</vt:lpstr>
      <vt:lpstr>Times New Roman</vt:lpstr>
      <vt:lpstr>Wingdings</vt:lpstr>
      <vt:lpstr>ModernPortfolio</vt:lpstr>
      <vt:lpstr>Mechanics of Materials Engr 350 – Lecture 29 Beam Deflections</vt:lpstr>
      <vt:lpstr>Deflection</vt:lpstr>
      <vt:lpstr>Beam deflections by integration</vt:lpstr>
      <vt:lpstr>Differentiating the elastic curve</vt:lpstr>
      <vt:lpstr>Beam relationships</vt:lpstr>
      <vt:lpstr>Relationships between beam diagrams</vt:lpstr>
      <vt:lpstr>Relationships between beam diagrams</vt:lpstr>
      <vt:lpstr>Deflections by integration of the moment equation</vt:lpstr>
      <vt:lpstr>Boundary conditions continued</vt:lpstr>
      <vt:lpstr>Continuity conditions</vt:lpstr>
      <vt:lpstr>Symmetry conditions</vt:lpstr>
      <vt:lpstr>Homework for Tonight</vt:lpstr>
      <vt:lpstr>Procedure for double integration method</vt:lpstr>
      <vt:lpstr>Example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Materials Engr 350 – Lecture 29 Beam Deflections</dc:title>
  <dc:creator>Dan Cordon</dc:creator>
  <cp:lastModifiedBy>Cordon, Daniel (dcordon@uidaho.edu)</cp:lastModifiedBy>
  <cp:revision>8</cp:revision>
  <dcterms:modified xsi:type="dcterms:W3CDTF">2019-04-05T20:52:50Z</dcterms:modified>
</cp:coreProperties>
</file>