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64" r:id="rId3"/>
    <p:sldId id="266" r:id="rId4"/>
    <p:sldId id="267" r:id="rId5"/>
    <p:sldId id="269" r:id="rId6"/>
    <p:sldId id="271" r:id="rId7"/>
    <p:sldId id="272" r:id="rId8"/>
    <p:sldId id="273" r:id="rId9"/>
    <p:sldId id="275" r:id="rId10"/>
    <p:sldId id="277" r:id="rId11"/>
    <p:sldId id="276" r:id="rId12"/>
    <p:sldId id="274" r:id="rId13"/>
  </p:sldIdLst>
  <p:sldSz cx="13004800" cy="9753600"/>
  <p:notesSz cx="6858000" cy="9144000"/>
  <p:defaultTextStyle>
    <a:lvl1pPr algn="ctr" defTabSz="584200">
      <a:defRPr sz="3600">
        <a:latin typeface="+mn-lt"/>
        <a:ea typeface="+mn-ea"/>
        <a:cs typeface="+mn-cs"/>
        <a:sym typeface="Helvetica Neue Light"/>
      </a:defRPr>
    </a:lvl1pPr>
    <a:lvl2pPr indent="228600" algn="ctr" defTabSz="584200">
      <a:defRPr sz="3600">
        <a:latin typeface="+mn-lt"/>
        <a:ea typeface="+mn-ea"/>
        <a:cs typeface="+mn-cs"/>
        <a:sym typeface="Helvetica Neue Light"/>
      </a:defRPr>
    </a:lvl2pPr>
    <a:lvl3pPr indent="457200" algn="ctr" defTabSz="584200">
      <a:defRPr sz="3600">
        <a:latin typeface="+mn-lt"/>
        <a:ea typeface="+mn-ea"/>
        <a:cs typeface="+mn-cs"/>
        <a:sym typeface="Helvetica Neue Light"/>
      </a:defRPr>
    </a:lvl3pPr>
    <a:lvl4pPr indent="685800" algn="ctr" defTabSz="584200">
      <a:defRPr sz="3600">
        <a:latin typeface="+mn-lt"/>
        <a:ea typeface="+mn-ea"/>
        <a:cs typeface="+mn-cs"/>
        <a:sym typeface="Helvetica Neue Light"/>
      </a:defRPr>
    </a:lvl4pPr>
    <a:lvl5pPr indent="914400" algn="ctr" defTabSz="584200">
      <a:defRPr sz="3600">
        <a:latin typeface="+mn-lt"/>
        <a:ea typeface="+mn-ea"/>
        <a:cs typeface="+mn-cs"/>
        <a:sym typeface="Helvetica Neue Light"/>
      </a:defRPr>
    </a:lvl5pPr>
    <a:lvl6pPr indent="1143000" algn="ctr" defTabSz="584200">
      <a:defRPr sz="3600">
        <a:latin typeface="+mn-lt"/>
        <a:ea typeface="+mn-ea"/>
        <a:cs typeface="+mn-cs"/>
        <a:sym typeface="Helvetica Neue Light"/>
      </a:defRPr>
    </a:lvl6pPr>
    <a:lvl7pPr indent="1371600" algn="ctr" defTabSz="584200">
      <a:defRPr sz="3600">
        <a:latin typeface="+mn-lt"/>
        <a:ea typeface="+mn-ea"/>
        <a:cs typeface="+mn-cs"/>
        <a:sym typeface="Helvetica Neue Light"/>
      </a:defRPr>
    </a:lvl7pPr>
    <a:lvl8pPr indent="1600200" algn="ctr" defTabSz="584200">
      <a:defRPr sz="3600">
        <a:latin typeface="+mn-lt"/>
        <a:ea typeface="+mn-ea"/>
        <a:cs typeface="+mn-cs"/>
        <a:sym typeface="Helvetica Neue Light"/>
      </a:defRPr>
    </a:lvl8pPr>
    <a:lvl9pPr indent="1828800" algn="ctr" defTabSz="584200">
      <a:defRPr sz="3600">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37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71500" y="4749800"/>
            <a:ext cx="11868094"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8" name="Shape 8"/>
          <p:cNvSpPr>
            <a:spLocks noGrp="1"/>
          </p:cNvSpPr>
          <p:nvPr>
            <p:ph type="title"/>
          </p:nvPr>
        </p:nvSpPr>
        <p:spPr>
          <a:xfrm>
            <a:off x="571500" y="1320800"/>
            <a:ext cx="11861800" cy="3175000"/>
          </a:xfrm>
          <a:prstGeom prst="rect">
            <a:avLst/>
          </a:prstGeom>
        </p:spPr>
        <p:txBody>
          <a:bodyPr/>
          <a:lstStyle/>
          <a:p>
            <a:pPr lvl="0">
              <a:defRPr sz="1800"/>
            </a:pPr>
            <a:r>
              <a:rPr sz="4200"/>
              <a:t>Title Text</a:t>
            </a:r>
          </a:p>
        </p:txBody>
      </p:sp>
      <p:sp>
        <p:nvSpPr>
          <p:cNvPr id="9" name="Shape 9"/>
          <p:cNvSpPr>
            <a:spLocks noGrp="1"/>
          </p:cNvSpPr>
          <p:nvPr>
            <p:ph type="body" idx="1"/>
          </p:nvPr>
        </p:nvSpPr>
        <p:spPr>
          <a:xfrm>
            <a:off x="571500" y="5016500"/>
            <a:ext cx="11861800" cy="10160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 name="Shape 11"/>
          <p:cNvSpPr/>
          <p:nvPr/>
        </p:nvSpPr>
        <p:spPr>
          <a:xfrm rot="5400000">
            <a:off x="6832536" y="8686863"/>
            <a:ext cx="142252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12"/>
          <p:cNvSpPr>
            <a:spLocks noGrp="1"/>
          </p:cNvSpPr>
          <p:nvPr>
            <p:ph type="title"/>
          </p:nvPr>
        </p:nvSpPr>
        <p:spPr>
          <a:xfrm>
            <a:off x="1409700" y="7785100"/>
            <a:ext cx="5791200" cy="1701800"/>
          </a:xfrm>
          <a:prstGeom prst="rect">
            <a:avLst/>
          </a:prstGeom>
        </p:spPr>
        <p:txBody>
          <a:bodyPr anchor="ctr"/>
          <a:lstStyle>
            <a:lvl1pPr algn="r"/>
          </a:lstStyle>
          <a:p>
            <a:pPr lvl="0">
              <a:defRPr sz="1800"/>
            </a:pPr>
            <a:r>
              <a:rPr sz="4200"/>
              <a:t>Title Text</a:t>
            </a:r>
          </a:p>
        </p:txBody>
      </p:sp>
      <p:sp>
        <p:nvSpPr>
          <p:cNvPr id="13" name="Shape 13"/>
          <p:cNvSpPr>
            <a:spLocks noGrp="1"/>
          </p:cNvSpPr>
          <p:nvPr>
            <p:ph type="body" idx="1"/>
          </p:nvPr>
        </p:nvSpPr>
        <p:spPr>
          <a:xfrm>
            <a:off x="7848600" y="8470900"/>
            <a:ext cx="4953000" cy="5080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5" name="Shape 15"/>
          <p:cNvSpPr>
            <a:spLocks noGrp="1"/>
          </p:cNvSpPr>
          <p:nvPr>
            <p:ph type="title"/>
          </p:nvPr>
        </p:nvSpPr>
        <p:spPr>
          <a:xfrm>
            <a:off x="571500" y="3289300"/>
            <a:ext cx="11861800" cy="3175000"/>
          </a:xfrm>
          <a:prstGeom prst="rect">
            <a:avLst/>
          </a:prstGeom>
        </p:spPr>
        <p:txBody>
          <a:bodyPr anchor="ctr"/>
          <a:lstStyle/>
          <a:p>
            <a:pPr lvl="0">
              <a:defRPr sz="1800"/>
            </a:pPr>
            <a:r>
              <a:rPr sz="42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7" name="Shape 17"/>
          <p:cNvSpPr/>
          <p:nvPr/>
        </p:nvSpPr>
        <p:spPr>
          <a:xfrm>
            <a:off x="571500" y="4864100"/>
            <a:ext cx="5334476"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18"/>
          <p:cNvSpPr>
            <a:spLocks noGrp="1"/>
          </p:cNvSpPr>
          <p:nvPr>
            <p:ph type="title"/>
          </p:nvPr>
        </p:nvSpPr>
        <p:spPr>
          <a:xfrm>
            <a:off x="571500" y="1435100"/>
            <a:ext cx="5334000" cy="3175000"/>
          </a:xfrm>
          <a:prstGeom prst="rect">
            <a:avLst/>
          </a:prstGeom>
        </p:spPr>
        <p:txBody>
          <a:bodyPr/>
          <a:lstStyle/>
          <a:p>
            <a:pPr lvl="0">
              <a:defRPr sz="1800"/>
            </a:pPr>
            <a:r>
              <a:rPr sz="4200"/>
              <a:t>Title Text</a:t>
            </a:r>
          </a:p>
        </p:txBody>
      </p:sp>
      <p:sp>
        <p:nvSpPr>
          <p:cNvPr id="19" name="Shape 19"/>
          <p:cNvSpPr>
            <a:spLocks noGrp="1"/>
          </p:cNvSpPr>
          <p:nvPr>
            <p:ph type="body" idx="1"/>
          </p:nvPr>
        </p:nvSpPr>
        <p:spPr>
          <a:xfrm>
            <a:off x="571500" y="5130800"/>
            <a:ext cx="5334000" cy="31750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2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pPr>
            <a:r>
              <a:rPr sz="4200"/>
              <a:t>Title Text</a:t>
            </a:r>
          </a:p>
        </p:txBody>
      </p:sp>
      <p:sp>
        <p:nvSpPr>
          <p:cNvPr id="24" name="Shape 24"/>
          <p:cNvSpPr>
            <a:spLocks noGrp="1"/>
          </p:cNvSpPr>
          <p:nvPr>
            <p:ph type="body" idx="1"/>
          </p:nvPr>
        </p:nvSpPr>
        <p:spPr>
          <a:prstGeom prst="rect">
            <a:avLst/>
          </a:prstGeom>
        </p:spPr>
        <p:txBody>
          <a:bodyPr/>
          <a:lstStyle/>
          <a:p>
            <a:pPr lvl="0">
              <a:defRPr sz="1800">
                <a:solidFill>
                  <a:srgbClr val="000000"/>
                </a:solidFill>
              </a:defRPr>
            </a:pPr>
            <a:r>
              <a:rPr sz="2700">
                <a:solidFill>
                  <a:srgbClr val="747474"/>
                </a:solidFill>
              </a:rPr>
              <a:t>Body Level One</a:t>
            </a:r>
          </a:p>
          <a:p>
            <a:pPr lvl="1">
              <a:defRPr sz="1800">
                <a:solidFill>
                  <a:srgbClr val="000000"/>
                </a:solidFill>
              </a:defRPr>
            </a:pPr>
            <a:r>
              <a:rPr sz="2700">
                <a:solidFill>
                  <a:srgbClr val="747474"/>
                </a:solidFill>
              </a:rPr>
              <a:t>Body Level Two</a:t>
            </a:r>
          </a:p>
          <a:p>
            <a:pPr lvl="2">
              <a:defRPr sz="1800">
                <a:solidFill>
                  <a:srgbClr val="000000"/>
                </a:solidFill>
              </a:defRPr>
            </a:pPr>
            <a:r>
              <a:rPr sz="2700">
                <a:solidFill>
                  <a:srgbClr val="747474"/>
                </a:solidFill>
              </a:rPr>
              <a:t>Body Level Three</a:t>
            </a:r>
          </a:p>
          <a:p>
            <a:pPr lvl="3">
              <a:defRPr sz="1800">
                <a:solidFill>
                  <a:srgbClr val="000000"/>
                </a:solidFill>
              </a:defRPr>
            </a:pPr>
            <a:r>
              <a:rPr sz="2700">
                <a:solidFill>
                  <a:srgbClr val="747474"/>
                </a:solidFill>
              </a:rPr>
              <a:t>Body Level Four</a:t>
            </a:r>
          </a:p>
          <a:p>
            <a:pPr lvl="4">
              <a:defRPr sz="1800">
                <a:solidFill>
                  <a:srgbClr val="000000"/>
                </a:solidFill>
              </a:defRPr>
            </a:pPr>
            <a:r>
              <a:rPr sz="2700">
                <a:solidFill>
                  <a:srgbClr val="747474"/>
                </a:solidFill>
              </a:rPr>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27" name="Shape 27"/>
          <p:cNvSpPr/>
          <p:nvPr/>
        </p:nvSpPr>
        <p:spPr>
          <a:xfrm>
            <a:off x="571500" y="1968500"/>
            <a:ext cx="5073394" cy="133"/>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8" name="Shape 28"/>
          <p:cNvSpPr>
            <a:spLocks noGrp="1"/>
          </p:cNvSpPr>
          <p:nvPr>
            <p:ph type="title"/>
          </p:nvPr>
        </p:nvSpPr>
        <p:spPr>
          <a:xfrm>
            <a:off x="571500" y="330200"/>
            <a:ext cx="5080000" cy="1397000"/>
          </a:xfrm>
          <a:prstGeom prst="rect">
            <a:avLst/>
          </a:prstGeom>
        </p:spPr>
        <p:txBody>
          <a:bodyPr/>
          <a:lstStyle/>
          <a:p>
            <a:pPr lvl="0">
              <a:defRPr sz="1800"/>
            </a:pPr>
            <a:r>
              <a:rPr sz="4200"/>
              <a:t>Title Text</a:t>
            </a:r>
          </a:p>
        </p:txBody>
      </p:sp>
      <p:sp>
        <p:nvSpPr>
          <p:cNvPr id="29" name="Shape 29"/>
          <p:cNvSpPr>
            <a:spLocks noGrp="1"/>
          </p:cNvSpPr>
          <p:nvPr>
            <p:ph type="body"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1" name="Shape 31"/>
          <p:cNvSpPr>
            <a:spLocks noGrp="1"/>
          </p:cNvSpPr>
          <p:nvPr>
            <p:ph type="body" idx="1"/>
          </p:nvPr>
        </p:nvSpPr>
        <p:spPr>
          <a:xfrm>
            <a:off x="889000" y="889000"/>
            <a:ext cx="11214100" cy="7962900"/>
          </a:xfrm>
          <a:prstGeom prst="rect">
            <a:avLst/>
          </a:prstGeom>
        </p:spPr>
        <p:txBody>
          <a:bodyPr/>
          <a:lstStyle/>
          <a:p>
            <a:pPr lvl="0">
              <a:defRPr sz="1800">
                <a:solidFill>
                  <a:srgbClr val="000000"/>
                </a:solidFill>
              </a:defRPr>
            </a:pPr>
            <a:r>
              <a:rPr sz="2700">
                <a:solidFill>
                  <a:srgbClr val="747474"/>
                </a:solidFill>
              </a:rPr>
              <a:t>Body Level One</a:t>
            </a:r>
          </a:p>
          <a:p>
            <a:pPr lvl="1">
              <a:defRPr sz="1800">
                <a:solidFill>
                  <a:srgbClr val="000000"/>
                </a:solidFill>
              </a:defRPr>
            </a:pPr>
            <a:r>
              <a:rPr sz="2700">
                <a:solidFill>
                  <a:srgbClr val="747474"/>
                </a:solidFill>
              </a:rPr>
              <a:t>Body Level Two</a:t>
            </a:r>
          </a:p>
          <a:p>
            <a:pPr lvl="2">
              <a:defRPr sz="1800">
                <a:solidFill>
                  <a:srgbClr val="000000"/>
                </a:solidFill>
              </a:defRPr>
            </a:pPr>
            <a:r>
              <a:rPr sz="2700">
                <a:solidFill>
                  <a:srgbClr val="747474"/>
                </a:solidFill>
              </a:rPr>
              <a:t>Body Level Three</a:t>
            </a:r>
          </a:p>
          <a:p>
            <a:pPr lvl="3">
              <a:defRPr sz="1800">
                <a:solidFill>
                  <a:srgbClr val="000000"/>
                </a:solidFill>
              </a:defRPr>
            </a:pPr>
            <a:r>
              <a:rPr sz="2700">
                <a:solidFill>
                  <a:srgbClr val="747474"/>
                </a:solidFill>
              </a:rPr>
              <a:t>Body Level Four</a:t>
            </a:r>
          </a:p>
          <a:p>
            <a:pPr lvl="4">
              <a:defRPr sz="1800">
                <a:solidFill>
                  <a:srgbClr val="000000"/>
                </a:solidFill>
              </a:defRPr>
            </a:pPr>
            <a:r>
              <a:rPr sz="2700">
                <a:solidFill>
                  <a:srgbClr val="747474"/>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33" name="Shape 33"/>
          <p:cNvSpPr/>
          <p:nvPr/>
        </p:nvSpPr>
        <p:spPr>
          <a:xfrm>
            <a:off x="9055098" y="508000"/>
            <a:ext cx="128" cy="7975631"/>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4" name="Shape 34"/>
          <p:cNvSpPr/>
          <p:nvPr/>
        </p:nvSpPr>
        <p:spPr>
          <a:xfrm>
            <a:off x="9055096" y="4464050"/>
            <a:ext cx="3448503" cy="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5" name="Shape 35"/>
          <p:cNvSpPr>
            <a:spLocks noGrp="1"/>
          </p:cNvSpPr>
          <p:nvPr>
            <p:ph type="body" idx="1"/>
          </p:nvPr>
        </p:nvSpPr>
        <p:spPr>
          <a:xfrm>
            <a:off x="520700" y="8661400"/>
            <a:ext cx="8369300" cy="939800"/>
          </a:xfrm>
          <a:prstGeom prst="rect">
            <a:avLst/>
          </a:prstGeom>
        </p:spPr>
        <p:txBody>
          <a:bodyPr/>
          <a:lstStyle>
            <a:lvl1pPr marL="0" indent="0">
              <a:buSzTx/>
              <a:buFontTx/>
              <a:buNone/>
              <a:defRPr sz="2600">
                <a:latin typeface="Helvetica Neue"/>
                <a:ea typeface="Helvetica Neue"/>
                <a:cs typeface="Helvetica Neue"/>
                <a:sym typeface="Helvetica Neue"/>
              </a:defRPr>
            </a:lvl1pPr>
            <a:lvl2pPr marL="0" indent="228600">
              <a:buSzTx/>
              <a:buFontTx/>
              <a:buNone/>
              <a:defRPr sz="2600">
                <a:latin typeface="Helvetica Neue"/>
                <a:ea typeface="Helvetica Neue"/>
                <a:cs typeface="Helvetica Neue"/>
                <a:sym typeface="Helvetica Neue"/>
              </a:defRPr>
            </a:lvl2pPr>
            <a:lvl3pPr marL="0" indent="457200">
              <a:buSzTx/>
              <a:buFontTx/>
              <a:buNone/>
              <a:defRPr sz="2600">
                <a:latin typeface="Helvetica Neue"/>
                <a:ea typeface="Helvetica Neue"/>
                <a:cs typeface="Helvetica Neue"/>
                <a:sym typeface="Helvetica Neue"/>
              </a:defRPr>
            </a:lvl3pPr>
            <a:lvl4pPr marL="0" indent="685800">
              <a:buSzTx/>
              <a:buFontTx/>
              <a:buNone/>
              <a:defRPr sz="2600">
                <a:latin typeface="Helvetica Neue"/>
                <a:ea typeface="Helvetica Neue"/>
                <a:cs typeface="Helvetica Neue"/>
                <a:sym typeface="Helvetica Neue"/>
              </a:defRPr>
            </a:lvl4pPr>
            <a:lvl5pPr marL="0" indent="914400">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pPr>
            <a:r>
              <a:rPr sz="4200"/>
              <a:t>Title Text</a:t>
            </a:r>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sz="2700">
                <a:solidFill>
                  <a:srgbClr val="747474"/>
                </a:solidFill>
              </a:rPr>
              <a:t>Body Level One</a:t>
            </a:r>
          </a:p>
          <a:p>
            <a:pPr lvl="1">
              <a:defRPr sz="1800">
                <a:solidFill>
                  <a:srgbClr val="000000"/>
                </a:solidFill>
              </a:defRPr>
            </a:pPr>
            <a:r>
              <a:rPr sz="2700">
                <a:solidFill>
                  <a:srgbClr val="747474"/>
                </a:solidFill>
              </a:rPr>
              <a:t>Body Level Two</a:t>
            </a:r>
          </a:p>
          <a:p>
            <a:pPr lvl="2">
              <a:defRPr sz="1800">
                <a:solidFill>
                  <a:srgbClr val="000000"/>
                </a:solidFill>
              </a:defRPr>
            </a:pPr>
            <a:r>
              <a:rPr sz="2700">
                <a:solidFill>
                  <a:srgbClr val="747474"/>
                </a:solidFill>
              </a:rPr>
              <a:t>Body Level Three</a:t>
            </a:r>
          </a:p>
          <a:p>
            <a:pPr lvl="3">
              <a:defRPr sz="1800">
                <a:solidFill>
                  <a:srgbClr val="000000"/>
                </a:solidFill>
              </a:defRPr>
            </a:pPr>
            <a:r>
              <a:rPr sz="2700">
                <a:solidFill>
                  <a:srgbClr val="747474"/>
                </a:solidFill>
              </a:rPr>
              <a:t>Body Level Four</a:t>
            </a:r>
          </a:p>
          <a:p>
            <a:pPr lvl="4">
              <a:defRPr sz="1800">
                <a:solidFill>
                  <a:srgbClr val="000000"/>
                </a:solidFill>
              </a:defRPr>
            </a:pPr>
            <a:r>
              <a:rPr sz="2700">
                <a:solidFill>
                  <a:srgbClr val="747474"/>
                </a:solidFill>
              </a:rPr>
              <a:t>Body Level Five</a:t>
            </a:r>
          </a:p>
        </p:txBody>
      </p:sp>
      <p:sp>
        <p:nvSpPr>
          <p:cNvPr id="5" name="Shape 5"/>
          <p:cNvSpPr>
            <a:spLocks noGrp="1"/>
          </p:cNvSpPr>
          <p:nvPr>
            <p:ph type="sldNum" sz="quarter" idx="2"/>
          </p:nvPr>
        </p:nvSpPr>
        <p:spPr>
          <a:xfrm>
            <a:off x="12268199" y="9194800"/>
            <a:ext cx="312015" cy="299822"/>
          </a:xfrm>
          <a:prstGeom prst="rect">
            <a:avLst/>
          </a:prstGeom>
          <a:ln w="12700">
            <a:miter lim="400000"/>
          </a:ln>
        </p:spPr>
        <p:txBody>
          <a:bodyPr wrap="none" lIns="0" tIns="0" rIns="0" bIns="0">
            <a:spAutoFit/>
          </a:bodyPr>
          <a:lstStyle>
            <a:lvl1pPr algn="r">
              <a:defRPr sz="1400">
                <a:latin typeface="Helvetica Neue"/>
                <a:ea typeface="Helvetica Neue"/>
                <a:cs typeface="Helvetica Neue"/>
                <a:sym typeface="Helvetica Neu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584200">
        <a:defRPr sz="4200">
          <a:latin typeface="+mn-lt"/>
          <a:ea typeface="+mn-ea"/>
          <a:cs typeface="+mn-cs"/>
          <a:sym typeface="Helvetica Neue Light"/>
        </a:defRPr>
      </a:lvl1pPr>
      <a:lvl2pPr indent="228600" defTabSz="584200">
        <a:defRPr sz="4200">
          <a:latin typeface="+mn-lt"/>
          <a:ea typeface="+mn-ea"/>
          <a:cs typeface="+mn-cs"/>
          <a:sym typeface="Helvetica Neue Light"/>
        </a:defRPr>
      </a:lvl2pPr>
      <a:lvl3pPr indent="457200" defTabSz="584200">
        <a:defRPr sz="4200">
          <a:latin typeface="+mn-lt"/>
          <a:ea typeface="+mn-ea"/>
          <a:cs typeface="+mn-cs"/>
          <a:sym typeface="Helvetica Neue Light"/>
        </a:defRPr>
      </a:lvl3pPr>
      <a:lvl4pPr indent="685800" defTabSz="584200">
        <a:defRPr sz="4200">
          <a:latin typeface="+mn-lt"/>
          <a:ea typeface="+mn-ea"/>
          <a:cs typeface="+mn-cs"/>
          <a:sym typeface="Helvetica Neue Light"/>
        </a:defRPr>
      </a:lvl4pPr>
      <a:lvl5pPr indent="914400" defTabSz="584200">
        <a:defRPr sz="4200">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342900" indent="-342900" defTabSz="584200">
        <a:buSzPct val="75000"/>
        <a:buFont typeface="Helvetica Neue"/>
        <a:buChar char="•"/>
        <a:defRPr sz="2700">
          <a:solidFill>
            <a:srgbClr val="747474"/>
          </a:solidFill>
          <a:latin typeface="+mn-lt"/>
          <a:ea typeface="+mn-ea"/>
          <a:cs typeface="+mn-cs"/>
          <a:sym typeface="Helvetica Neue Light"/>
        </a:defRPr>
      </a:lvl1pPr>
      <a:lvl2pPr marL="800100" indent="-342900" defTabSz="584200">
        <a:buSzPct val="75000"/>
        <a:buFont typeface="Helvetica Neue"/>
        <a:buChar char="•"/>
        <a:defRPr sz="2700">
          <a:solidFill>
            <a:srgbClr val="747474"/>
          </a:solidFill>
          <a:latin typeface="+mn-lt"/>
          <a:ea typeface="+mn-ea"/>
          <a:cs typeface="+mn-cs"/>
          <a:sym typeface="Helvetica Neue Light"/>
        </a:defRPr>
      </a:lvl2pPr>
      <a:lvl3pPr marL="1257300" indent="-342900" defTabSz="584200">
        <a:buSzPct val="75000"/>
        <a:buFont typeface="Helvetica Neue"/>
        <a:buChar char="•"/>
        <a:defRPr sz="2700">
          <a:solidFill>
            <a:srgbClr val="747474"/>
          </a:solidFill>
          <a:latin typeface="+mn-lt"/>
          <a:ea typeface="+mn-ea"/>
          <a:cs typeface="+mn-cs"/>
          <a:sym typeface="Helvetica Neue Light"/>
        </a:defRPr>
      </a:lvl3pPr>
      <a:lvl4pPr marL="1714500" indent="-342900" defTabSz="584200">
        <a:buSzPct val="75000"/>
        <a:buFont typeface="Helvetica Neue"/>
        <a:buChar char="•"/>
        <a:defRPr sz="2700">
          <a:solidFill>
            <a:srgbClr val="747474"/>
          </a:solidFill>
          <a:latin typeface="+mn-lt"/>
          <a:ea typeface="+mn-ea"/>
          <a:cs typeface="+mn-cs"/>
          <a:sym typeface="Helvetica Neue Light"/>
        </a:defRPr>
      </a:lvl4pPr>
      <a:lvl5pPr marL="2171700" indent="-342900" defTabSz="584200">
        <a:buSzPct val="75000"/>
        <a:buFont typeface="Helvetica Neue"/>
        <a:buChar char="•"/>
        <a:defRPr sz="2700">
          <a:solidFill>
            <a:srgbClr val="747474"/>
          </a:solidFill>
          <a:latin typeface="+mn-lt"/>
          <a:ea typeface="+mn-ea"/>
          <a:cs typeface="+mn-cs"/>
          <a:sym typeface="Helvetica Neue Light"/>
        </a:defRPr>
      </a:lvl5pPr>
      <a:lvl6pPr marL="2628900" indent="-342900" defTabSz="584200">
        <a:buSzPct val="75000"/>
        <a:buFont typeface="Helvetica Neue"/>
        <a:buChar char="•"/>
        <a:defRPr sz="2700">
          <a:solidFill>
            <a:srgbClr val="747474"/>
          </a:solidFill>
          <a:latin typeface="+mn-lt"/>
          <a:ea typeface="+mn-ea"/>
          <a:cs typeface="+mn-cs"/>
          <a:sym typeface="Helvetica Neue Light"/>
        </a:defRPr>
      </a:lvl6pPr>
      <a:lvl7pPr marL="3086100" indent="-342900" defTabSz="584200">
        <a:buSzPct val="75000"/>
        <a:buFont typeface="Helvetica Neue"/>
        <a:buChar char="•"/>
        <a:defRPr sz="2700">
          <a:solidFill>
            <a:srgbClr val="747474"/>
          </a:solidFill>
          <a:latin typeface="+mn-lt"/>
          <a:ea typeface="+mn-ea"/>
          <a:cs typeface="+mn-cs"/>
          <a:sym typeface="Helvetica Neue Light"/>
        </a:defRPr>
      </a:lvl7pPr>
      <a:lvl8pPr marL="3543300" indent="-342900" defTabSz="584200">
        <a:buSzPct val="75000"/>
        <a:buFont typeface="Helvetica Neue"/>
        <a:buChar char="•"/>
        <a:defRPr sz="2700">
          <a:solidFill>
            <a:srgbClr val="747474"/>
          </a:solidFill>
          <a:latin typeface="+mn-lt"/>
          <a:ea typeface="+mn-ea"/>
          <a:cs typeface="+mn-cs"/>
          <a:sym typeface="Helvetica Neue Light"/>
        </a:defRPr>
      </a:lvl8pPr>
      <a:lvl9pPr marL="4000500" indent="-342900" defTabSz="584200">
        <a:buSzPct val="75000"/>
        <a:buFont typeface="Helvetica Neue"/>
        <a:buChar char="•"/>
        <a:defRPr sz="2700">
          <a:solidFill>
            <a:srgbClr val="747474"/>
          </a:solidFill>
          <a:latin typeface="+mn-lt"/>
          <a:ea typeface="+mn-ea"/>
          <a:cs typeface="+mn-cs"/>
          <a:sym typeface="Helvetica Neue Light"/>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4200" dirty="0"/>
              <a:t>Mechanics of Materials Engr 350 </a:t>
            </a:r>
            <a:r>
              <a:rPr lang="en-US" sz="4200" dirty="0"/>
              <a:t>–</a:t>
            </a:r>
            <a:r>
              <a:rPr sz="4200" dirty="0"/>
              <a:t> </a:t>
            </a:r>
            <a:r>
              <a:rPr lang="en-US" sz="4200" dirty="0"/>
              <a:t>Lecture 30</a:t>
            </a:r>
            <a:br>
              <a:rPr lang="en-US" sz="4200" dirty="0"/>
            </a:br>
            <a:r>
              <a:rPr sz="4200" dirty="0"/>
              <a:t>Beam Deflection</a:t>
            </a:r>
            <a:r>
              <a:rPr lang="en-US" sz="4200" dirty="0"/>
              <a:t> Integration Method</a:t>
            </a:r>
            <a:endParaRPr sz="4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571500" y="-304800"/>
            <a:ext cx="11861800" cy="1397000"/>
          </a:xfrm>
          <a:prstGeom prst="rect">
            <a:avLst/>
          </a:prstGeom>
        </p:spPr>
        <p:txBody>
          <a:bodyPr/>
          <a:lstStyle/>
          <a:p>
            <a:pPr lvl="0">
              <a:defRPr sz="1800"/>
            </a:pPr>
            <a:r>
              <a:rPr sz="4200" dirty="0"/>
              <a:t>Example </a:t>
            </a:r>
            <a:r>
              <a:rPr lang="en-US" sz="4200" dirty="0"/>
              <a:t>P</a:t>
            </a:r>
            <a:r>
              <a:rPr sz="4200" dirty="0"/>
              <a:t>roblem</a:t>
            </a:r>
            <a:r>
              <a:rPr lang="en-US" sz="4200" dirty="0"/>
              <a:t> 1</a:t>
            </a:r>
            <a:endParaRPr sz="4200" dirty="0"/>
          </a:p>
        </p:txBody>
      </p:sp>
      <p:sp>
        <p:nvSpPr>
          <p:cNvPr id="163" name="Shape 163"/>
          <p:cNvSpPr>
            <a:spLocks noGrp="1"/>
          </p:cNvSpPr>
          <p:nvPr>
            <p:ph type="body" idx="1"/>
          </p:nvPr>
        </p:nvSpPr>
        <p:spPr>
          <a:xfrm>
            <a:off x="504455" y="1325579"/>
            <a:ext cx="6748115" cy="1292362"/>
          </a:xfrm>
          <a:prstGeom prst="rect">
            <a:avLst/>
          </a:prstGeom>
        </p:spPr>
        <p:txBody>
          <a:bodyPr>
            <a:normAutofit/>
          </a:bodyPr>
          <a:lstStyle/>
          <a:p>
            <a:pPr marL="0" lvl="0" indent="0" defTabSz="457200">
              <a:spcBef>
                <a:spcPts val="1200"/>
              </a:spcBef>
              <a:buSzTx/>
              <a:buFontTx/>
              <a:buNone/>
              <a:defRPr sz="1800">
                <a:solidFill>
                  <a:srgbClr val="000000"/>
                </a:solidFill>
              </a:defRPr>
            </a:pPr>
            <a:r>
              <a:rPr lang="en-US" sz="1600" dirty="0">
                <a:latin typeface="+mj-lt"/>
                <a:ea typeface="Times New Roman"/>
                <a:cs typeface="Times New Roman"/>
                <a:sym typeface="Times New Roman"/>
              </a:rPr>
              <a:t>For the beam and loading shown, and assuming EI is constant, use the double-integration method to determine:</a:t>
            </a:r>
          </a:p>
          <a:p>
            <a:pPr marL="0" lvl="0" indent="0" defTabSz="457200">
              <a:spcBef>
                <a:spcPts val="1200"/>
              </a:spcBef>
              <a:buSzTx/>
              <a:buFontTx/>
              <a:buNone/>
              <a:defRPr sz="1800">
                <a:solidFill>
                  <a:srgbClr val="000000"/>
                </a:solidFill>
              </a:defRPr>
            </a:pPr>
            <a:r>
              <a:rPr lang="en-US" sz="1600" dirty="0">
                <a:latin typeface="+mj-lt"/>
                <a:ea typeface="Times New Roman"/>
                <a:cs typeface="Times New Roman"/>
                <a:sym typeface="Times New Roman"/>
              </a:rPr>
              <a:t>(a) the equation of the elastic curve for the beam. </a:t>
            </a:r>
            <a:br>
              <a:rPr lang="en-US" sz="1600" dirty="0">
                <a:latin typeface="+mj-lt"/>
                <a:ea typeface="Times New Roman"/>
                <a:cs typeface="Times New Roman"/>
                <a:sym typeface="Times New Roman"/>
              </a:rPr>
            </a:br>
            <a:r>
              <a:rPr lang="en-US" sz="1600" dirty="0">
                <a:latin typeface="+mj-lt"/>
                <a:ea typeface="Times New Roman"/>
                <a:cs typeface="Times New Roman"/>
                <a:sym typeface="Times New Roman"/>
              </a:rPr>
              <a:t>(b) the deflection and slope at A.</a:t>
            </a:r>
          </a:p>
        </p:txBody>
      </p:sp>
      <p:sp>
        <p:nvSpPr>
          <p:cNvPr id="164" name="Shape 16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10</a:t>
            </a:fld>
            <a:endParaRPr sz="1400"/>
          </a:p>
        </p:txBody>
      </p:sp>
      <p:pic>
        <p:nvPicPr>
          <p:cNvPr id="2" name="Picture 1">
            <a:extLst>
              <a:ext uri="{FF2B5EF4-FFF2-40B4-BE49-F238E27FC236}">
                <a16:creationId xmlns:a16="http://schemas.microsoft.com/office/drawing/2014/main" id="{317576EC-B000-4607-8755-305320F03879}"/>
              </a:ext>
            </a:extLst>
          </p:cNvPr>
          <p:cNvPicPr>
            <a:picLocks noChangeAspect="1"/>
          </p:cNvPicPr>
          <p:nvPr/>
        </p:nvPicPr>
        <p:blipFill>
          <a:blip r:embed="rId2"/>
          <a:stretch>
            <a:fillRect/>
          </a:stretch>
        </p:blipFill>
        <p:spPr>
          <a:xfrm>
            <a:off x="8547077" y="258978"/>
            <a:ext cx="4152581" cy="2168372"/>
          </a:xfrm>
          <a:prstGeom prst="rect">
            <a:avLst/>
          </a:prstGeom>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1AC164A-3931-4529-B47B-D7AC51759573}"/>
                  </a:ext>
                </a:extLst>
              </p:cNvPr>
              <p:cNvSpPr/>
              <p:nvPr/>
            </p:nvSpPr>
            <p:spPr>
              <a:xfrm>
                <a:off x="305142" y="3151781"/>
                <a:ext cx="12128158" cy="5911811"/>
              </a:xfrm>
              <a:prstGeom prst="rect">
                <a:avLst/>
              </a:prstGeom>
            </p:spPr>
            <p:txBody>
              <a:bodyPr wrap="square">
                <a:spAutoFit/>
              </a:bodyPr>
              <a:lstStyle/>
              <a:p>
                <a:pPr marL="457200" lvl="0" indent="-457200" algn="l" defTabSz="228600">
                  <a:spcBef>
                    <a:spcPts val="600"/>
                  </a:spcBef>
                  <a:buSzTx/>
                  <a:buFont typeface="+mj-lt"/>
                  <a:buAutoNum type="arabicPeriod" startAt="4"/>
                  <a:defRPr sz="1800">
                    <a:solidFill>
                      <a:srgbClr val="000000"/>
                    </a:solidFill>
                  </a:defRPr>
                </a:pPr>
                <a:r>
                  <a:rPr lang="en-US" sz="1800" u="sng" dirty="0">
                    <a:solidFill>
                      <a:schemeClr val="bg2">
                        <a:lumMod val="50000"/>
                      </a:schemeClr>
                    </a:solidFill>
                    <a:ea typeface="Times New Roman"/>
                    <a:cs typeface="Times New Roman"/>
                    <a:sym typeface="Times New Roman"/>
                  </a:rPr>
                  <a:t>Integration:</a:t>
                </a:r>
                <a:r>
                  <a:rPr lang="en-US" sz="1800" dirty="0">
                    <a:solidFill>
                      <a:schemeClr val="bg2">
                        <a:lumMod val="50000"/>
                      </a:schemeClr>
                    </a:solidFill>
                    <a:ea typeface="Times New Roman"/>
                    <a:cs typeface="Times New Roman"/>
                    <a:sym typeface="Times New Roman"/>
                  </a:rPr>
                  <a:t>	For each segment, set the bending-moment equation equal to </a:t>
                </a:r>
                <a14:m>
                  <m:oMath xmlns:m="http://schemas.openxmlformats.org/officeDocument/2006/math">
                    <m:r>
                      <a:rPr lang="en-US" sz="1800" i="1">
                        <a:solidFill>
                          <a:schemeClr val="bg2">
                            <a:lumMod val="50000"/>
                          </a:schemeClr>
                        </a:solidFill>
                        <a:latin typeface="Cambria Math" panose="02040503050406030204" pitchFamily="18" charset="0"/>
                      </a:rPr>
                      <m:t>𝑀</m:t>
                    </m:r>
                    <m:r>
                      <a:rPr lang="en-US" sz="1800" i="1">
                        <a:solidFill>
                          <a:schemeClr val="bg2">
                            <a:lumMod val="50000"/>
                          </a:schemeClr>
                        </a:solidFill>
                        <a:latin typeface="Cambria Math" panose="02040503050406030204" pitchFamily="18" charset="0"/>
                      </a:rPr>
                      <m:t>=</m:t>
                    </m:r>
                    <m:r>
                      <a:rPr lang="en-US" sz="1800" i="1">
                        <a:solidFill>
                          <a:schemeClr val="bg2">
                            <a:lumMod val="50000"/>
                          </a:schemeClr>
                        </a:solidFill>
                        <a:latin typeface="Cambria Math" panose="02040503050406030204" pitchFamily="18" charset="0"/>
                      </a:rPr>
                      <m:t>𝐸𝐼</m:t>
                    </m:r>
                    <m:f>
                      <m:fPr>
                        <m:ctrlPr>
                          <a:rPr lang="ar-AE" sz="1800" i="1">
                            <a:solidFill>
                              <a:schemeClr val="bg2">
                                <a:lumMod val="50000"/>
                              </a:schemeClr>
                            </a:solidFill>
                            <a:latin typeface="Cambria Math" panose="02040503050406030204" pitchFamily="18" charset="0"/>
                          </a:rPr>
                        </m:ctrlPr>
                      </m:fPr>
                      <m:num>
                        <m:sSup>
                          <m:sSupPr>
                            <m:ctrlPr>
                              <a:rPr lang="ar-AE" sz="1800" i="1">
                                <a:solidFill>
                                  <a:schemeClr val="bg2">
                                    <a:lumMod val="50000"/>
                                  </a:schemeClr>
                                </a:solidFill>
                                <a:latin typeface="Cambria Math" panose="02040503050406030204" pitchFamily="18" charset="0"/>
                              </a:rPr>
                            </m:ctrlPr>
                          </m:sSupPr>
                          <m:e>
                            <m:r>
                              <a:rPr lang="ar-AE" sz="1800" i="1">
                                <a:solidFill>
                                  <a:schemeClr val="bg2">
                                    <a:lumMod val="50000"/>
                                  </a:schemeClr>
                                </a:solidFill>
                                <a:latin typeface="Cambria Math" panose="02040503050406030204" pitchFamily="18" charset="0"/>
                              </a:rPr>
                              <m:t>𝑑</m:t>
                            </m:r>
                          </m:e>
                          <m:sup>
                            <m:r>
                              <a:rPr lang="ar-AE" sz="1800" i="1">
                                <a:solidFill>
                                  <a:schemeClr val="bg2">
                                    <a:lumMod val="50000"/>
                                  </a:schemeClr>
                                </a:solidFill>
                                <a:latin typeface="Cambria Math" panose="02040503050406030204" pitchFamily="18" charset="0"/>
                              </a:rPr>
                              <m:t>2</m:t>
                            </m:r>
                          </m:sup>
                        </m:sSup>
                        <m:r>
                          <a:rPr lang="ar-AE" sz="1800" i="1">
                            <a:solidFill>
                              <a:schemeClr val="bg2">
                                <a:lumMod val="50000"/>
                              </a:schemeClr>
                            </a:solidFill>
                            <a:latin typeface="Cambria Math" panose="02040503050406030204" pitchFamily="18" charset="0"/>
                          </a:rPr>
                          <m:t>𝜈</m:t>
                        </m:r>
                      </m:num>
                      <m:den>
                        <m:sSup>
                          <m:sSupPr>
                            <m:ctrlPr>
                              <a:rPr lang="ar-AE" sz="1800" i="1">
                                <a:solidFill>
                                  <a:schemeClr val="bg2">
                                    <a:lumMod val="50000"/>
                                  </a:schemeClr>
                                </a:solidFill>
                                <a:latin typeface="Cambria Math" panose="02040503050406030204" pitchFamily="18" charset="0"/>
                              </a:rPr>
                            </m:ctrlPr>
                          </m:sSupPr>
                          <m:e>
                            <m:r>
                              <a:rPr lang="ar-AE" sz="1800" i="1">
                                <a:solidFill>
                                  <a:schemeClr val="bg2">
                                    <a:lumMod val="50000"/>
                                  </a:schemeClr>
                                </a:solidFill>
                                <a:latin typeface="Cambria Math" panose="02040503050406030204" pitchFamily="18" charset="0"/>
                              </a:rPr>
                              <m:t>𝑑𝑥</m:t>
                            </m:r>
                          </m:e>
                          <m:sup>
                            <m:r>
                              <a:rPr lang="ar-AE" sz="1800" i="1">
                                <a:solidFill>
                                  <a:schemeClr val="bg2">
                                    <a:lumMod val="50000"/>
                                  </a:schemeClr>
                                </a:solidFill>
                                <a:latin typeface="Cambria Math" panose="02040503050406030204" pitchFamily="18" charset="0"/>
                              </a:rPr>
                              <m:t>2</m:t>
                            </m:r>
                          </m:sup>
                        </m:sSup>
                      </m:den>
                    </m:f>
                  </m:oMath>
                </a14:m>
                <a:r>
                  <a:rPr lang="ar-AE" sz="1800" dirty="0">
                    <a:solidFill>
                      <a:schemeClr val="bg2">
                        <a:lumMod val="50000"/>
                      </a:schemeClr>
                    </a:solidFill>
                    <a:ea typeface="Times New Roman"/>
                    <a:cs typeface="Times New Roman"/>
                    <a:sym typeface="Times New Roman"/>
                  </a:rPr>
                  <a:t> </a:t>
                </a:r>
                <a:r>
                  <a:rPr lang="en-US" sz="1800" dirty="0">
                    <a:solidFill>
                      <a:schemeClr val="bg2">
                        <a:lumMod val="50000"/>
                      </a:schemeClr>
                    </a:solidFill>
                    <a:ea typeface="Times New Roman"/>
                    <a:cs typeface="Times New Roman"/>
                    <a:sym typeface="Times New Roman"/>
                  </a:rPr>
                  <a:t>Integrate this differential equation twice, obtaining a slope equation </a:t>
                </a:r>
                <a14:m>
                  <m:oMath xmlns:m="http://schemas.openxmlformats.org/officeDocument/2006/math">
                    <m:r>
                      <a:rPr lang="en-US" sz="1800" i="1">
                        <a:solidFill>
                          <a:schemeClr val="bg2">
                            <a:lumMod val="50000"/>
                          </a:schemeClr>
                        </a:solidFill>
                        <a:latin typeface="Cambria Math" panose="02040503050406030204" pitchFamily="18" charset="0"/>
                      </a:rPr>
                      <m:t>𝜃</m:t>
                    </m:r>
                    <m:r>
                      <a:rPr lang="en-US" sz="1800" i="1">
                        <a:solidFill>
                          <a:schemeClr val="bg2">
                            <a:lumMod val="50000"/>
                          </a:schemeClr>
                        </a:solidFill>
                        <a:latin typeface="Cambria Math" panose="02040503050406030204" pitchFamily="18" charset="0"/>
                      </a:rPr>
                      <m:t>=</m:t>
                    </m:r>
                    <m:f>
                      <m:fPr>
                        <m:ctrlPr>
                          <a:rPr lang="ar-AE" sz="1800" i="1">
                            <a:solidFill>
                              <a:schemeClr val="bg2">
                                <a:lumMod val="50000"/>
                              </a:schemeClr>
                            </a:solidFill>
                            <a:latin typeface="Cambria Math" panose="02040503050406030204" pitchFamily="18" charset="0"/>
                          </a:rPr>
                        </m:ctrlPr>
                      </m:fPr>
                      <m:num>
                        <m:r>
                          <a:rPr lang="ar-AE" sz="1800" i="1">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ar-AE" sz="1800" i="1">
                            <a:solidFill>
                              <a:schemeClr val="bg2">
                                <a:lumMod val="50000"/>
                              </a:schemeClr>
                            </a:solidFill>
                            <a:latin typeface="Cambria Math" panose="02040503050406030204" pitchFamily="18" charset="0"/>
                          </a:rPr>
                          <m:t>𝑑𝑥</m:t>
                        </m:r>
                      </m:den>
                    </m:f>
                  </m:oMath>
                </a14:m>
                <a:r>
                  <a:rPr lang="ar-AE" sz="1800" dirty="0">
                    <a:solidFill>
                      <a:schemeClr val="bg2">
                        <a:lumMod val="50000"/>
                      </a:schemeClr>
                    </a:solidFill>
                    <a:ea typeface="Times New Roman"/>
                    <a:cs typeface="Times New Roman"/>
                    <a:sym typeface="Times New Roman"/>
                  </a:rPr>
                  <a:t>, </a:t>
                </a:r>
                <a:r>
                  <a:rPr lang="en-US" sz="1800" dirty="0">
                    <a:solidFill>
                      <a:schemeClr val="bg2">
                        <a:lumMod val="50000"/>
                      </a:schemeClr>
                    </a:solidFill>
                    <a:ea typeface="Times New Roman"/>
                    <a:cs typeface="Times New Roman"/>
                    <a:sym typeface="Times New Roman"/>
                  </a:rPr>
                  <a:t>a deflection equation </a:t>
                </a:r>
                <a:r>
                  <a:rPr lang="el-GR" sz="1800" dirty="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a:t>ν, </a:t>
                </a:r>
                <a:r>
                  <a:rPr lang="en-US" sz="1800" dirty="0">
                    <a:solidFill>
                      <a:schemeClr val="bg2">
                        <a:lumMod val="50000"/>
                      </a:schemeClr>
                    </a:solidFill>
                    <a:ea typeface="Times New Roman"/>
                    <a:cs typeface="Times New Roman"/>
                    <a:sym typeface="Times New Roman"/>
                  </a:rPr>
                  <a:t>and two constants of integration.</a:t>
                </a:r>
              </a:p>
              <a:p>
                <a:pPr lvl="4" algn="l" defTabSz="228600">
                  <a:spcBef>
                    <a:spcPts val="600"/>
                  </a:spcBef>
                  <a:defRPr sz="1800">
                    <a:solidFill>
                      <a:srgbClr val="000000"/>
                    </a:solidFill>
                  </a:defRPr>
                </a:pPr>
                <a:r>
                  <a:rPr lang="en-US" sz="1800" dirty="0">
                    <a:solidFill>
                      <a:schemeClr val="bg2">
                        <a:lumMod val="50000"/>
                      </a:schemeClr>
                    </a:solidFill>
                  </a:rPr>
                  <a:t> </a:t>
                </a:r>
                <a14:m>
                  <m:oMath xmlns:m="http://schemas.openxmlformats.org/officeDocument/2006/math">
                    <m:r>
                      <a:rPr lang="en-US" sz="1800" i="1">
                        <a:solidFill>
                          <a:schemeClr val="bg2">
                            <a:lumMod val="50000"/>
                          </a:schemeClr>
                        </a:solidFill>
                        <a:latin typeface="Cambria Math" panose="02040503050406030204" pitchFamily="18" charset="0"/>
                      </a:rPr>
                      <m:t>𝐸𝐼</m:t>
                    </m:r>
                    <m:f>
                      <m:fPr>
                        <m:ctrlPr>
                          <a:rPr lang="ar-AE" sz="1800" i="1">
                            <a:solidFill>
                              <a:schemeClr val="bg2">
                                <a:lumMod val="50000"/>
                              </a:schemeClr>
                            </a:solidFill>
                            <a:latin typeface="Cambria Math" panose="02040503050406030204" pitchFamily="18" charset="0"/>
                          </a:rPr>
                        </m:ctrlPr>
                      </m:fPr>
                      <m:num>
                        <m:sSup>
                          <m:sSupPr>
                            <m:ctrlPr>
                              <a:rPr lang="ar-AE" sz="1800" i="1">
                                <a:solidFill>
                                  <a:schemeClr val="bg2">
                                    <a:lumMod val="50000"/>
                                  </a:schemeClr>
                                </a:solidFill>
                                <a:latin typeface="Cambria Math" panose="02040503050406030204" pitchFamily="18" charset="0"/>
                              </a:rPr>
                            </m:ctrlPr>
                          </m:sSupPr>
                          <m:e>
                            <m:r>
                              <a:rPr lang="ar-AE" sz="1800" i="1">
                                <a:solidFill>
                                  <a:schemeClr val="bg2">
                                    <a:lumMod val="50000"/>
                                  </a:schemeClr>
                                </a:solidFill>
                                <a:latin typeface="Cambria Math" panose="02040503050406030204" pitchFamily="18" charset="0"/>
                              </a:rPr>
                              <m:t>𝑑</m:t>
                            </m:r>
                          </m:e>
                          <m:sup>
                            <m:r>
                              <a:rPr lang="ar-AE" sz="1800" i="1">
                                <a:solidFill>
                                  <a:schemeClr val="bg2">
                                    <a:lumMod val="50000"/>
                                  </a:schemeClr>
                                </a:solidFill>
                                <a:latin typeface="Cambria Math" panose="02040503050406030204" pitchFamily="18" charset="0"/>
                              </a:rPr>
                              <m:t>2</m:t>
                            </m:r>
                          </m:sup>
                        </m:sSup>
                        <m:r>
                          <a:rPr lang="ar-AE" sz="1800" i="1">
                            <a:solidFill>
                              <a:schemeClr val="bg2">
                                <a:lumMod val="50000"/>
                              </a:schemeClr>
                            </a:solidFill>
                            <a:latin typeface="Cambria Math" panose="02040503050406030204" pitchFamily="18" charset="0"/>
                          </a:rPr>
                          <m:t>𝜈</m:t>
                        </m:r>
                      </m:num>
                      <m:den>
                        <m:sSup>
                          <m:sSupPr>
                            <m:ctrlPr>
                              <a:rPr lang="ar-AE" sz="1800" i="1">
                                <a:solidFill>
                                  <a:schemeClr val="bg2">
                                    <a:lumMod val="50000"/>
                                  </a:schemeClr>
                                </a:solidFill>
                                <a:latin typeface="Cambria Math" panose="02040503050406030204" pitchFamily="18" charset="0"/>
                              </a:rPr>
                            </m:ctrlPr>
                          </m:sSupPr>
                          <m:e>
                            <m:r>
                              <a:rPr lang="ar-AE" sz="1800" i="1">
                                <a:solidFill>
                                  <a:schemeClr val="bg2">
                                    <a:lumMod val="50000"/>
                                  </a:schemeClr>
                                </a:solidFill>
                                <a:latin typeface="Cambria Math" panose="02040503050406030204" pitchFamily="18" charset="0"/>
                              </a:rPr>
                              <m:t>𝑑𝑥</m:t>
                            </m:r>
                          </m:e>
                          <m:sup>
                            <m:r>
                              <a:rPr lang="ar-AE" sz="1800" i="1">
                                <a:solidFill>
                                  <a:schemeClr val="bg2">
                                    <a:lumMod val="50000"/>
                                  </a:schemeClr>
                                </a:solidFill>
                                <a:latin typeface="Cambria Math" panose="02040503050406030204" pitchFamily="18" charset="0"/>
                              </a:rPr>
                              <m:t>2</m:t>
                            </m:r>
                          </m:sup>
                        </m:sSup>
                      </m:den>
                    </m:f>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𝑃𝑥</m:t>
                    </m:r>
                  </m:oMath>
                </a14:m>
                <a:endParaRPr lang="en-US" sz="1800" b="0" dirty="0">
                  <a:solidFill>
                    <a:schemeClr val="bg2">
                      <a:lumMod val="50000"/>
                    </a:schemeClr>
                  </a:solidFill>
                </a:endParaRPr>
              </a:p>
              <a:p>
                <a:pPr lvl="4" algn="l" defTabSz="228600">
                  <a:spcBef>
                    <a:spcPts val="600"/>
                  </a:spcBef>
                  <a:defRPr sz="1800">
                    <a:solidFill>
                      <a:srgbClr val="000000"/>
                    </a:solidFill>
                  </a:defRPr>
                </a:pPr>
                <a:r>
                  <a:rPr lang="en-US" sz="1800" dirty="0">
                    <a:solidFill>
                      <a:schemeClr val="bg2">
                        <a:lumMod val="50000"/>
                      </a:schemeClr>
                    </a:solidFill>
                  </a:rPr>
                  <a:t> </a:t>
                </a:r>
                <a14:m>
                  <m:oMath xmlns:m="http://schemas.openxmlformats.org/officeDocument/2006/math">
                    <m:r>
                      <a:rPr lang="en-US" sz="1800" i="1">
                        <a:solidFill>
                          <a:schemeClr val="bg2">
                            <a:lumMod val="50000"/>
                          </a:schemeClr>
                        </a:solidFill>
                        <a:latin typeface="Cambria Math" panose="02040503050406030204" pitchFamily="18" charset="0"/>
                      </a:rPr>
                      <m:t>𝐸𝐼</m:t>
                    </m:r>
                    <m:f>
                      <m:fPr>
                        <m:ctrlPr>
                          <a:rPr lang="ar-AE" sz="1800" i="1">
                            <a:solidFill>
                              <a:schemeClr val="bg2">
                                <a:lumMod val="50000"/>
                              </a:schemeClr>
                            </a:solidFill>
                            <a:latin typeface="Cambria Math" panose="02040503050406030204" pitchFamily="18" charset="0"/>
                          </a:rPr>
                        </m:ctrlPr>
                      </m:fPr>
                      <m:num>
                        <m:r>
                          <a:rPr lang="en-US" sz="1800" b="0" i="1" smtClean="0">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en-US" sz="1800" b="0" i="1" smtClean="0">
                            <a:solidFill>
                              <a:schemeClr val="bg2">
                                <a:lumMod val="50000"/>
                              </a:schemeClr>
                            </a:solidFill>
                            <a:latin typeface="Cambria Math" panose="02040503050406030204" pitchFamily="18" charset="0"/>
                          </a:rPr>
                          <m:t>𝑑𝑥</m:t>
                        </m:r>
                      </m:den>
                    </m:f>
                    <m:r>
                      <a:rPr lang="en-US" sz="1800" i="1">
                        <a:solidFill>
                          <a:schemeClr val="bg2">
                            <a:lumMod val="50000"/>
                          </a:schemeClr>
                        </a:solidFill>
                        <a:latin typeface="Cambria Math" panose="02040503050406030204" pitchFamily="18" charset="0"/>
                      </a:rPr>
                      <m:t>=−</m:t>
                    </m:r>
                    <m:f>
                      <m:fPr>
                        <m:ctrlPr>
                          <a:rPr lang="en-US" sz="1800" i="1" smtClean="0">
                            <a:solidFill>
                              <a:schemeClr val="bg2">
                                <a:lumMod val="50000"/>
                              </a:schemeClr>
                            </a:solidFill>
                            <a:latin typeface="Cambria Math" panose="02040503050406030204" pitchFamily="18" charset="0"/>
                          </a:rPr>
                        </m:ctrlPr>
                      </m:fPr>
                      <m:num>
                        <m:r>
                          <a:rPr lang="en-US" sz="1800" b="0" i="1" smtClean="0">
                            <a:solidFill>
                              <a:schemeClr val="bg2">
                                <a:lumMod val="50000"/>
                              </a:schemeClr>
                            </a:solidFill>
                            <a:latin typeface="Cambria Math" panose="02040503050406030204" pitchFamily="18" charset="0"/>
                          </a:rPr>
                          <m:t>𝑃</m:t>
                        </m:r>
                        <m:sSup>
                          <m:sSupPr>
                            <m:ctrlPr>
                              <a:rPr lang="en-US" sz="1800" b="0" i="1" smtClean="0">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𝑥</m:t>
                            </m:r>
                          </m:e>
                          <m:sup>
                            <m:r>
                              <a:rPr lang="en-US" sz="1800" b="0" i="1" smtClean="0">
                                <a:solidFill>
                                  <a:schemeClr val="bg2">
                                    <a:lumMod val="50000"/>
                                  </a:schemeClr>
                                </a:solidFill>
                                <a:latin typeface="Cambria Math" panose="02040503050406030204" pitchFamily="18" charset="0"/>
                              </a:rPr>
                              <m:t>2</m:t>
                            </m:r>
                          </m:sup>
                        </m:sSup>
                      </m:num>
                      <m:den>
                        <m:r>
                          <a:rPr lang="en-US" sz="1800" b="0" i="1" smtClean="0">
                            <a:solidFill>
                              <a:schemeClr val="bg2">
                                <a:lumMod val="50000"/>
                              </a:schemeClr>
                            </a:solidFill>
                            <a:latin typeface="Cambria Math" panose="02040503050406030204" pitchFamily="18" charset="0"/>
                          </a:rPr>
                          <m:t>2</m:t>
                        </m:r>
                      </m:den>
                    </m:f>
                    <m:r>
                      <a:rPr lang="en-US" sz="1800" b="0" i="1" smtClean="0">
                        <a:solidFill>
                          <a:schemeClr val="bg2">
                            <a:lumMod val="50000"/>
                          </a:schemeClr>
                        </a:solidFill>
                        <a:latin typeface="Cambria Math" panose="02040503050406030204" pitchFamily="18" charset="0"/>
                      </a:rPr>
                      <m:t>+</m:t>
                    </m:r>
                    <m:sSub>
                      <m:sSubPr>
                        <m:ctrlPr>
                          <a:rPr lang="en-US" sz="1800" b="0" i="1" smtClean="0">
                            <a:solidFill>
                              <a:schemeClr val="bg2">
                                <a:lumMod val="50000"/>
                              </a:schemeClr>
                            </a:solidFill>
                            <a:latin typeface="Cambria Math" panose="02040503050406030204" pitchFamily="18" charset="0"/>
                          </a:rPr>
                        </m:ctrlPr>
                      </m:sSubPr>
                      <m:e>
                        <m:r>
                          <a:rPr lang="en-US" sz="1800" b="0" i="1" smtClean="0">
                            <a:solidFill>
                              <a:schemeClr val="bg2">
                                <a:lumMod val="50000"/>
                              </a:schemeClr>
                            </a:solidFill>
                            <a:latin typeface="Cambria Math" panose="02040503050406030204" pitchFamily="18" charset="0"/>
                          </a:rPr>
                          <m:t>𝐶</m:t>
                        </m:r>
                      </m:e>
                      <m:sub>
                        <m:r>
                          <a:rPr lang="en-US" sz="1800" b="0" i="1" smtClean="0">
                            <a:solidFill>
                              <a:schemeClr val="bg2">
                                <a:lumMod val="50000"/>
                              </a:schemeClr>
                            </a:solidFill>
                            <a:latin typeface="Cambria Math" panose="02040503050406030204" pitchFamily="18" charset="0"/>
                          </a:rPr>
                          <m:t>1</m:t>
                        </m:r>
                      </m:sub>
                    </m:sSub>
                  </m:oMath>
                </a14:m>
                <a:endParaRPr lang="en-US" sz="1800" dirty="0">
                  <a:solidFill>
                    <a:schemeClr val="bg2">
                      <a:lumMod val="50000"/>
                    </a:schemeClr>
                  </a:solidFill>
                </a:endParaRPr>
              </a:p>
              <a:p>
                <a:pPr lvl="4" algn="l" defTabSz="228600">
                  <a:spcBef>
                    <a:spcPts val="600"/>
                  </a:spcBef>
                  <a:defRPr sz="1800">
                    <a:solidFill>
                      <a:srgbClr val="000000"/>
                    </a:solidFill>
                  </a:defRPr>
                </a:pPr>
                <a:r>
                  <a:rPr lang="en-US" sz="1800" dirty="0">
                    <a:solidFill>
                      <a:schemeClr val="bg2">
                        <a:lumMod val="50000"/>
                      </a:schemeClr>
                    </a:solidFill>
                  </a:rPr>
                  <a:t> </a:t>
                </a:r>
                <a14:m>
                  <m:oMath xmlns:m="http://schemas.openxmlformats.org/officeDocument/2006/math">
                    <m:r>
                      <a:rPr lang="en-US" sz="1800" i="1">
                        <a:solidFill>
                          <a:schemeClr val="bg2">
                            <a:lumMod val="50000"/>
                          </a:schemeClr>
                        </a:solidFill>
                        <a:latin typeface="Cambria Math" panose="02040503050406030204" pitchFamily="18" charset="0"/>
                      </a:rPr>
                      <m:t>𝐸𝐼</m:t>
                    </m:r>
                    <m:r>
                      <a:rPr lang="en-US" sz="1800" b="0" i="1" smtClean="0">
                        <a:solidFill>
                          <a:schemeClr val="bg2">
                            <a:lumMod val="50000"/>
                          </a:schemeClr>
                        </a:solidFill>
                        <a:latin typeface="Cambria Math" panose="02040503050406030204" pitchFamily="18" charset="0"/>
                      </a:rPr>
                      <m:t>𝑣</m:t>
                    </m:r>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𝑥</m:t>
                            </m:r>
                          </m:e>
                          <m:sup>
                            <m:r>
                              <a:rPr lang="en-US" sz="1800" b="0" i="1" smtClean="0">
                                <a:solidFill>
                                  <a:schemeClr val="bg2">
                                    <a:lumMod val="50000"/>
                                  </a:schemeClr>
                                </a:solidFill>
                                <a:latin typeface="Cambria Math" panose="02040503050406030204" pitchFamily="18" charset="0"/>
                              </a:rPr>
                              <m:t>3</m:t>
                            </m:r>
                          </m:sup>
                        </m:sSup>
                      </m:num>
                      <m:den>
                        <m:r>
                          <a:rPr lang="en-US" sz="1800" b="0" i="1" smtClean="0">
                            <a:solidFill>
                              <a:schemeClr val="bg2">
                                <a:lumMod val="50000"/>
                              </a:schemeClr>
                            </a:solidFill>
                            <a:latin typeface="Cambria Math" panose="02040503050406030204" pitchFamily="18" charset="0"/>
                          </a:rPr>
                          <m:t>6</m:t>
                        </m:r>
                      </m:den>
                    </m:f>
                    <m:r>
                      <a:rPr lang="en-US" sz="1800" i="1">
                        <a:solidFill>
                          <a:schemeClr val="bg2">
                            <a:lumMod val="50000"/>
                          </a:schemeClr>
                        </a:solidFill>
                        <a:latin typeface="Cambria Math" panose="02040503050406030204" pitchFamily="18" charset="0"/>
                      </a:rPr>
                      <m:t>+</m:t>
                    </m:r>
                    <m:sSub>
                      <m:sSubPr>
                        <m:ctrlPr>
                          <a:rPr lang="en-US" sz="1800" i="1">
                            <a:solidFill>
                              <a:schemeClr val="bg2">
                                <a:lumMod val="50000"/>
                              </a:schemeClr>
                            </a:solidFill>
                            <a:latin typeface="Cambria Math" panose="02040503050406030204" pitchFamily="18" charset="0"/>
                          </a:rPr>
                        </m:ctrlPr>
                      </m:sSubPr>
                      <m:e>
                        <m:r>
                          <a:rPr lang="en-US" sz="1800" i="1">
                            <a:solidFill>
                              <a:schemeClr val="bg2">
                                <a:lumMod val="50000"/>
                              </a:schemeClr>
                            </a:solidFill>
                            <a:latin typeface="Cambria Math" panose="02040503050406030204" pitchFamily="18" charset="0"/>
                          </a:rPr>
                          <m:t>𝐶</m:t>
                        </m:r>
                      </m:e>
                      <m:sub>
                        <m:r>
                          <a:rPr lang="en-US" sz="1800" i="1">
                            <a:solidFill>
                              <a:schemeClr val="bg2">
                                <a:lumMod val="50000"/>
                              </a:schemeClr>
                            </a:solidFill>
                            <a:latin typeface="Cambria Math" panose="02040503050406030204" pitchFamily="18" charset="0"/>
                          </a:rPr>
                          <m:t>1</m:t>
                        </m:r>
                      </m:sub>
                    </m:sSub>
                    <m:r>
                      <a:rPr lang="en-US" sz="1800" b="0" i="1" smtClean="0">
                        <a:solidFill>
                          <a:schemeClr val="bg2">
                            <a:lumMod val="50000"/>
                          </a:schemeClr>
                        </a:solidFill>
                        <a:latin typeface="Cambria Math" panose="02040503050406030204" pitchFamily="18" charset="0"/>
                      </a:rPr>
                      <m:t>𝑥</m:t>
                    </m:r>
                    <m:r>
                      <a:rPr lang="en-US" sz="1800" b="0" i="1" smtClean="0">
                        <a:solidFill>
                          <a:schemeClr val="bg2">
                            <a:lumMod val="50000"/>
                          </a:schemeClr>
                        </a:solidFill>
                        <a:latin typeface="Cambria Math" panose="02040503050406030204" pitchFamily="18" charset="0"/>
                      </a:rPr>
                      <m:t>+</m:t>
                    </m:r>
                    <m:sSub>
                      <m:sSubPr>
                        <m:ctrlPr>
                          <a:rPr lang="en-US" sz="1800" b="0" i="1" smtClean="0">
                            <a:solidFill>
                              <a:schemeClr val="bg2">
                                <a:lumMod val="50000"/>
                              </a:schemeClr>
                            </a:solidFill>
                            <a:latin typeface="Cambria Math" panose="02040503050406030204" pitchFamily="18" charset="0"/>
                          </a:rPr>
                        </m:ctrlPr>
                      </m:sSubPr>
                      <m:e>
                        <m:r>
                          <a:rPr lang="en-US" sz="1800" b="0" i="1" smtClean="0">
                            <a:solidFill>
                              <a:schemeClr val="bg2">
                                <a:lumMod val="50000"/>
                              </a:schemeClr>
                            </a:solidFill>
                            <a:latin typeface="Cambria Math" panose="02040503050406030204" pitchFamily="18" charset="0"/>
                          </a:rPr>
                          <m:t>𝐶</m:t>
                        </m:r>
                      </m:e>
                      <m:sub>
                        <m:r>
                          <a:rPr lang="en-US" sz="1800" b="0" i="1" smtClean="0">
                            <a:solidFill>
                              <a:schemeClr val="bg2">
                                <a:lumMod val="50000"/>
                              </a:schemeClr>
                            </a:solidFill>
                            <a:latin typeface="Cambria Math" panose="02040503050406030204" pitchFamily="18" charset="0"/>
                          </a:rPr>
                          <m:t>2</m:t>
                        </m:r>
                      </m:sub>
                    </m:sSub>
                  </m:oMath>
                </a14:m>
                <a:endParaRPr lang="en-US" sz="1800" dirty="0">
                  <a:solidFill>
                    <a:schemeClr val="bg2">
                      <a:lumMod val="50000"/>
                    </a:schemeClr>
                  </a:solidFill>
                </a:endParaRPr>
              </a:p>
              <a:p>
                <a:pPr marL="457200" lvl="0" indent="-457200" algn="l" defTabSz="228600">
                  <a:spcBef>
                    <a:spcPts val="600"/>
                  </a:spcBef>
                  <a:buSzTx/>
                  <a:buFont typeface="+mj-lt"/>
                  <a:buAutoNum type="arabicPeriod" startAt="4"/>
                  <a:defRPr sz="1800">
                    <a:solidFill>
                      <a:srgbClr val="000000"/>
                    </a:solidFill>
                  </a:defRPr>
                </a:pPr>
                <a:r>
                  <a:rPr lang="en-US" sz="1800" u="sng" dirty="0">
                    <a:solidFill>
                      <a:schemeClr val="bg2">
                        <a:lumMod val="50000"/>
                      </a:schemeClr>
                    </a:solidFill>
                    <a:ea typeface="Times New Roman"/>
                    <a:cs typeface="Times New Roman"/>
                    <a:sym typeface="Times New Roman"/>
                  </a:rPr>
                  <a:t>Boundary and continuity conditions:</a:t>
                </a:r>
                <a:r>
                  <a:rPr lang="en-US" sz="1800" dirty="0">
                    <a:solidFill>
                      <a:schemeClr val="bg2">
                        <a:lumMod val="50000"/>
                      </a:schemeClr>
                    </a:solidFill>
                    <a:ea typeface="Times New Roman"/>
                    <a:cs typeface="Times New Roman"/>
                    <a:sym typeface="Times New Roman"/>
                  </a:rPr>
                  <a:t>	List the boundary conditions that are applicable for the bending-moment equation. If the beam is being cut in to segments, list the continuity conditions as well.</a:t>
                </a:r>
              </a:p>
              <a:p>
                <a:pPr marL="976313" lvl="4" indent="0" algn="l" defTabSz="228600">
                  <a:spcBef>
                    <a:spcPts val="600"/>
                  </a:spcBef>
                  <a:defRPr sz="1800">
                    <a:solidFill>
                      <a:srgbClr val="000000"/>
                    </a:solidFill>
                  </a:defRPr>
                </a:pPr>
                <a:r>
                  <a:rPr lang="en-US" sz="1800" i="1" dirty="0">
                    <a:solidFill>
                      <a:schemeClr val="bg2">
                        <a:lumMod val="50000"/>
                      </a:schemeClr>
                    </a:solidFill>
                    <a:ea typeface="Times New Roman"/>
                    <a:cs typeface="Times New Roman"/>
                    <a:sym typeface="Times New Roman"/>
                  </a:rPr>
                  <a:t>At x = 0 we don’t know the slope or the deflection. But at x = L we know both! Additionally, the single moment equation applies over the whole length from </a:t>
                </a:r>
                <a14:m>
                  <m:oMath xmlns:m="http://schemas.openxmlformats.org/officeDocument/2006/math">
                    <m:r>
                      <a:rPr lang="en-US" sz="1800" b="0" i="1" smtClean="0">
                        <a:solidFill>
                          <a:schemeClr val="bg2">
                            <a:lumMod val="50000"/>
                          </a:schemeClr>
                        </a:solidFill>
                        <a:latin typeface="Cambria Math" panose="02040503050406030204" pitchFamily="18" charset="0"/>
                        <a:ea typeface="Times New Roman"/>
                        <a:cs typeface="Times New Roman"/>
                        <a:sym typeface="Times New Roman"/>
                      </a:rPr>
                      <m:t>0</m:t>
                    </m:r>
                    <m:r>
                      <a:rPr lang="en-US" sz="1800" b="0" i="1" smtClean="0">
                        <a:solidFill>
                          <a:schemeClr val="bg2">
                            <a:lumMod val="50000"/>
                          </a:schemeClr>
                        </a:solidFill>
                        <a:latin typeface="Cambria Math" panose="02040503050406030204" pitchFamily="18" charset="0"/>
                        <a:ea typeface="Times New Roman"/>
                        <a:cs typeface="Times New Roman"/>
                        <a:sym typeface="Times New Roman"/>
                      </a:rPr>
                      <m:t>≤</m:t>
                    </m:r>
                    <m:r>
                      <a:rPr lang="en-US" sz="1800" b="0" i="1" smtClean="0">
                        <a:solidFill>
                          <a:schemeClr val="bg2">
                            <a:lumMod val="50000"/>
                          </a:schemeClr>
                        </a:solidFill>
                        <a:latin typeface="Cambria Math" panose="02040503050406030204" pitchFamily="18" charset="0"/>
                        <a:ea typeface="Times New Roman"/>
                        <a:cs typeface="Times New Roman"/>
                        <a:sym typeface="Times New Roman"/>
                      </a:rPr>
                      <m:t>𝑥</m:t>
                    </m:r>
                    <m:r>
                      <a:rPr lang="en-US" sz="1800" b="0" i="1" smtClean="0">
                        <a:solidFill>
                          <a:schemeClr val="bg2">
                            <a:lumMod val="50000"/>
                          </a:schemeClr>
                        </a:solidFill>
                        <a:latin typeface="Cambria Math" panose="02040503050406030204" pitchFamily="18" charset="0"/>
                        <a:ea typeface="Times New Roman"/>
                        <a:cs typeface="Times New Roman"/>
                        <a:sym typeface="Times New Roman"/>
                      </a:rPr>
                      <m:t>≤</m:t>
                    </m:r>
                    <m:r>
                      <a:rPr lang="en-US" sz="1800" b="0" i="1" smtClean="0">
                        <a:solidFill>
                          <a:schemeClr val="bg2">
                            <a:lumMod val="50000"/>
                          </a:schemeClr>
                        </a:solidFill>
                        <a:latin typeface="Cambria Math" panose="02040503050406030204" pitchFamily="18" charset="0"/>
                        <a:ea typeface="Times New Roman"/>
                        <a:cs typeface="Times New Roman"/>
                        <a:sym typeface="Times New Roman"/>
                      </a:rPr>
                      <m:t>𝐿</m:t>
                    </m:r>
                  </m:oMath>
                </a14:m>
                <a:endParaRPr lang="en-US" sz="1800" b="0" i="1" dirty="0">
                  <a:solidFill>
                    <a:schemeClr val="bg2">
                      <a:lumMod val="50000"/>
                    </a:schemeClr>
                  </a:solidFill>
                  <a:ea typeface="Times New Roman"/>
                  <a:cs typeface="Times New Roman"/>
                  <a:sym typeface="Times New Roman"/>
                </a:endParaRPr>
              </a:p>
              <a:p>
                <a:pPr lvl="4" algn="l" defTabSz="228600">
                  <a:spcBef>
                    <a:spcPts val="600"/>
                  </a:spcBef>
                  <a:defRPr sz="1800">
                    <a:solidFill>
                      <a:srgbClr val="000000"/>
                    </a:solidFill>
                  </a:defRPr>
                </a:pPr>
                <a:r>
                  <a:rPr lang="en-US" sz="1800" i="1" dirty="0">
                    <a:solidFill>
                      <a:schemeClr val="bg2">
                        <a:lumMod val="50000"/>
                      </a:schemeClr>
                    </a:solidFill>
                  </a:rPr>
                  <a:t>At x = L, </a:t>
                </a:r>
                <a14:m>
                  <m:oMath xmlns:m="http://schemas.openxmlformats.org/officeDocument/2006/math">
                    <m:f>
                      <m:fPr>
                        <m:ctrlPr>
                          <a:rPr lang="ar-AE"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en-US" sz="1800" i="1">
                            <a:solidFill>
                              <a:schemeClr val="bg2">
                                <a:lumMod val="50000"/>
                              </a:schemeClr>
                            </a:solidFill>
                            <a:latin typeface="Cambria Math" panose="02040503050406030204" pitchFamily="18" charset="0"/>
                          </a:rPr>
                          <m:t>𝑑𝑥</m:t>
                        </m:r>
                      </m:den>
                    </m:f>
                    <m:r>
                      <a:rPr lang="en-US" sz="1800" i="1">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0</m:t>
                    </m:r>
                  </m:oMath>
                </a14:m>
                <a:r>
                  <a:rPr lang="en-US" sz="1800" i="1" dirty="0">
                    <a:solidFill>
                      <a:schemeClr val="bg2">
                        <a:lumMod val="50000"/>
                      </a:schemeClr>
                    </a:solidFill>
                    <a:ea typeface="Times New Roman"/>
                    <a:cs typeface="Times New Roman"/>
                    <a:sym typeface="Times New Roman"/>
                  </a:rPr>
                  <a:t>, and </a:t>
                </a:r>
                <a14:m>
                  <m:oMath xmlns:m="http://schemas.openxmlformats.org/officeDocument/2006/math">
                    <m:r>
                      <a:rPr lang="en-US" sz="1800" b="0" i="1" smtClean="0">
                        <a:solidFill>
                          <a:schemeClr val="bg2">
                            <a:lumMod val="50000"/>
                          </a:schemeClr>
                        </a:solidFill>
                        <a:latin typeface="Cambria Math" panose="02040503050406030204" pitchFamily="18" charset="0"/>
                        <a:ea typeface="Times New Roman"/>
                        <a:cs typeface="Times New Roman"/>
                        <a:sym typeface="Times New Roman"/>
                      </a:rPr>
                      <m:t>𝑣</m:t>
                    </m:r>
                    <m:r>
                      <a:rPr lang="en-US" sz="1800" b="0" i="1" smtClean="0">
                        <a:solidFill>
                          <a:schemeClr val="bg2">
                            <a:lumMod val="50000"/>
                          </a:schemeClr>
                        </a:solidFill>
                        <a:latin typeface="Cambria Math" panose="02040503050406030204" pitchFamily="18" charset="0"/>
                        <a:ea typeface="Times New Roman"/>
                        <a:cs typeface="Times New Roman"/>
                        <a:sym typeface="Times New Roman"/>
                      </a:rPr>
                      <m:t>=</m:t>
                    </m:r>
                    <m:r>
                      <a:rPr lang="en-US" sz="1800" b="0" i="1" smtClean="0">
                        <a:solidFill>
                          <a:schemeClr val="bg2">
                            <a:lumMod val="50000"/>
                          </a:schemeClr>
                        </a:solidFill>
                        <a:latin typeface="Cambria Math" panose="02040503050406030204" pitchFamily="18" charset="0"/>
                        <a:ea typeface="Times New Roman"/>
                        <a:cs typeface="Times New Roman"/>
                        <a:sym typeface="Times New Roman"/>
                      </a:rPr>
                      <m:t>0</m:t>
                    </m:r>
                  </m:oMath>
                </a14:m>
                <a:endParaRPr lang="en-US" sz="1800" i="1"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4"/>
                  <a:defRPr sz="1800">
                    <a:solidFill>
                      <a:srgbClr val="000000"/>
                    </a:solidFill>
                  </a:defRPr>
                </a:pPr>
                <a:r>
                  <a:rPr lang="en-US" sz="1800" u="sng" dirty="0">
                    <a:solidFill>
                      <a:schemeClr val="bg2">
                        <a:lumMod val="50000"/>
                      </a:schemeClr>
                    </a:solidFill>
                    <a:ea typeface="Times New Roman"/>
                    <a:cs typeface="Times New Roman"/>
                    <a:sym typeface="Times New Roman"/>
                  </a:rPr>
                  <a:t>Evaluate constants: </a:t>
                </a:r>
                <a:r>
                  <a:rPr lang="en-US" sz="1800" dirty="0">
                    <a:solidFill>
                      <a:schemeClr val="bg2">
                        <a:lumMod val="50000"/>
                      </a:schemeClr>
                    </a:solidFill>
                    <a:ea typeface="Times New Roman"/>
                    <a:cs typeface="Times New Roman"/>
                    <a:sym typeface="Times New Roman"/>
                  </a:rPr>
                  <a:t>Use the boundary and continuity conditions to evaluate all constants of integration.</a:t>
                </a:r>
              </a:p>
              <a:p>
                <a:pPr lvl="4" algn="l" defTabSz="228600">
                  <a:spcBef>
                    <a:spcPts val="600"/>
                  </a:spcBef>
                  <a:defRPr sz="1800">
                    <a:solidFill>
                      <a:srgbClr val="000000"/>
                    </a:solidFill>
                  </a:defRPr>
                </a:pPr>
                <a14:m>
                  <m:oMath xmlns:m="http://schemas.openxmlformats.org/officeDocument/2006/math">
                    <m:r>
                      <a:rPr lang="en-US" sz="1800" i="1">
                        <a:solidFill>
                          <a:schemeClr val="bg2">
                            <a:lumMod val="50000"/>
                          </a:schemeClr>
                        </a:solidFill>
                        <a:latin typeface="Cambria Math" panose="02040503050406030204" pitchFamily="18" charset="0"/>
                      </a:rPr>
                      <m:t>𝐸𝐼</m:t>
                    </m:r>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0</m:t>
                    </m:r>
                    <m:r>
                      <a:rPr lang="en-US" sz="1800" b="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𝐿</m:t>
                            </m:r>
                            <m:r>
                              <a:rPr lang="en-US" sz="1800" b="0" i="1" smtClean="0">
                                <a:solidFill>
                                  <a:schemeClr val="bg2">
                                    <a:lumMod val="50000"/>
                                  </a:schemeClr>
                                </a:solidFill>
                                <a:latin typeface="Cambria Math" panose="02040503050406030204" pitchFamily="18" charset="0"/>
                              </a:rPr>
                              <m:t>)</m:t>
                            </m:r>
                          </m:e>
                          <m:sup>
                            <m:r>
                              <a:rPr lang="en-US" sz="1800" i="1">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den>
                    </m:f>
                    <m:r>
                      <a:rPr lang="en-US" sz="1800" i="1">
                        <a:solidFill>
                          <a:schemeClr val="bg2">
                            <a:lumMod val="50000"/>
                          </a:schemeClr>
                        </a:solidFill>
                        <a:latin typeface="Cambria Math" panose="02040503050406030204" pitchFamily="18" charset="0"/>
                      </a:rPr>
                      <m:t>+</m:t>
                    </m:r>
                    <m:sSub>
                      <m:sSubPr>
                        <m:ctrlPr>
                          <a:rPr lang="en-US" sz="1800" i="1">
                            <a:solidFill>
                              <a:schemeClr val="bg2">
                                <a:lumMod val="50000"/>
                              </a:schemeClr>
                            </a:solidFill>
                            <a:latin typeface="Cambria Math" panose="02040503050406030204" pitchFamily="18" charset="0"/>
                          </a:rPr>
                        </m:ctrlPr>
                      </m:sSubPr>
                      <m:e>
                        <m:r>
                          <a:rPr lang="en-US" sz="1800" i="1">
                            <a:solidFill>
                              <a:schemeClr val="bg2">
                                <a:lumMod val="50000"/>
                              </a:schemeClr>
                            </a:solidFill>
                            <a:latin typeface="Cambria Math" panose="02040503050406030204" pitchFamily="18" charset="0"/>
                          </a:rPr>
                          <m:t>𝐶</m:t>
                        </m:r>
                      </m:e>
                      <m:sub>
                        <m:r>
                          <a:rPr lang="en-US" sz="1800" i="1">
                            <a:solidFill>
                              <a:schemeClr val="bg2">
                                <a:lumMod val="50000"/>
                              </a:schemeClr>
                            </a:solidFill>
                            <a:latin typeface="Cambria Math" panose="02040503050406030204" pitchFamily="18" charset="0"/>
                          </a:rPr>
                          <m:t>1</m:t>
                        </m:r>
                      </m:sub>
                    </m:sSub>
                  </m:oMath>
                </a14:m>
                <a:r>
                  <a:rPr lang="en-US" sz="1800" dirty="0">
                    <a:solidFill>
                      <a:schemeClr val="bg2">
                        <a:lumMod val="50000"/>
                      </a:schemeClr>
                    </a:solidFill>
                    <a:ea typeface="Times New Roman"/>
                    <a:cs typeface="Times New Roman"/>
                    <a:sym typeface="Times New Roman"/>
                  </a:rPr>
                  <a:t>, so </a:t>
                </a:r>
                <a14:m>
                  <m:oMath xmlns:m="http://schemas.openxmlformats.org/officeDocument/2006/math">
                    <m:r>
                      <a:rPr lang="en-US" sz="1800" b="0" i="0" smtClean="0">
                        <a:solidFill>
                          <a:schemeClr val="bg2">
                            <a:lumMod val="50000"/>
                          </a:schemeClr>
                        </a:solidFill>
                        <a:latin typeface="Cambria Math" panose="02040503050406030204" pitchFamily="18" charset="0"/>
                      </a:rPr>
                      <m:t> </m:t>
                    </m:r>
                    <m:sSub>
                      <m:sSubPr>
                        <m:ctrlPr>
                          <a:rPr lang="en-US" sz="1800" i="1">
                            <a:solidFill>
                              <a:schemeClr val="bg2">
                                <a:lumMod val="50000"/>
                              </a:schemeClr>
                            </a:solidFill>
                            <a:latin typeface="Cambria Math" panose="02040503050406030204" pitchFamily="18" charset="0"/>
                          </a:rPr>
                        </m:ctrlPr>
                      </m:sSubPr>
                      <m:e>
                        <m:r>
                          <a:rPr lang="en-US" sz="1800" i="1">
                            <a:solidFill>
                              <a:schemeClr val="bg2">
                                <a:lumMod val="50000"/>
                              </a:schemeClr>
                            </a:solidFill>
                            <a:latin typeface="Cambria Math" panose="02040503050406030204" pitchFamily="18" charset="0"/>
                          </a:rPr>
                          <m:t>𝐶</m:t>
                        </m:r>
                      </m:e>
                      <m:sub>
                        <m:r>
                          <a:rPr lang="en-US" sz="1800" i="1">
                            <a:solidFill>
                              <a:schemeClr val="bg2">
                                <a:lumMod val="50000"/>
                              </a:schemeClr>
                            </a:solidFill>
                            <a:latin typeface="Cambria Math" panose="02040503050406030204" pitchFamily="18" charset="0"/>
                          </a:rPr>
                          <m:t>1</m:t>
                        </m:r>
                      </m:sub>
                    </m:sSub>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den>
                    </m:f>
                  </m:oMath>
                </a14:m>
                <a:endParaRPr lang="en-US" sz="1800" dirty="0">
                  <a:solidFill>
                    <a:schemeClr val="bg2">
                      <a:lumMod val="50000"/>
                    </a:schemeClr>
                  </a:solidFill>
                  <a:ea typeface="Times New Roman"/>
                  <a:cs typeface="Times New Roman"/>
                  <a:sym typeface="Times New Roman"/>
                </a:endParaRPr>
              </a:p>
              <a:p>
                <a:pPr lvl="4" algn="l" defTabSz="228600">
                  <a:spcBef>
                    <a:spcPts val="600"/>
                  </a:spcBef>
                  <a:defRPr sz="1800">
                    <a:solidFill>
                      <a:srgbClr val="000000"/>
                    </a:solidFill>
                  </a:defRPr>
                </a:pPr>
                <a14:m>
                  <m:oMath xmlns:m="http://schemas.openxmlformats.org/officeDocument/2006/math">
                    <m:r>
                      <a:rPr lang="en-US" sz="1800" i="1">
                        <a:solidFill>
                          <a:schemeClr val="bg2">
                            <a:lumMod val="50000"/>
                          </a:schemeClr>
                        </a:solidFill>
                        <a:latin typeface="Cambria Math" panose="02040503050406030204" pitchFamily="18" charset="0"/>
                      </a:rPr>
                      <m:t>𝐸𝐼</m:t>
                    </m:r>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0</m:t>
                    </m:r>
                    <m:r>
                      <a:rPr lang="en-US" sz="1800" b="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d>
                              <m:dPr>
                                <m:ctrlPr>
                                  <a:rPr lang="en-US" sz="1800" b="0" i="1" smtClean="0">
                                    <a:solidFill>
                                      <a:schemeClr val="bg2">
                                        <a:lumMod val="50000"/>
                                      </a:schemeClr>
                                    </a:solidFill>
                                    <a:latin typeface="Cambria Math" panose="02040503050406030204" pitchFamily="18" charset="0"/>
                                  </a:rPr>
                                </m:ctrlPr>
                              </m:dPr>
                              <m:e>
                                <m:r>
                                  <a:rPr lang="en-US" sz="1800" b="0" i="1" smtClean="0">
                                    <a:solidFill>
                                      <a:schemeClr val="bg2">
                                        <a:lumMod val="50000"/>
                                      </a:schemeClr>
                                    </a:solidFill>
                                    <a:latin typeface="Cambria Math" panose="02040503050406030204" pitchFamily="18" charset="0"/>
                                  </a:rPr>
                                  <m:t>𝐿</m:t>
                                </m:r>
                              </m:e>
                            </m:d>
                          </m:e>
                          <m:sup>
                            <m:r>
                              <a:rPr lang="en-US" sz="1800" i="1">
                                <a:solidFill>
                                  <a:schemeClr val="bg2">
                                    <a:lumMod val="50000"/>
                                  </a:schemeClr>
                                </a:solidFill>
                                <a:latin typeface="Cambria Math" panose="02040503050406030204" pitchFamily="18" charset="0"/>
                              </a:rPr>
                              <m:t>3</m:t>
                            </m:r>
                          </m:sup>
                        </m:sSup>
                      </m:num>
                      <m:den>
                        <m:r>
                          <a:rPr lang="en-US" sz="1800" i="1">
                            <a:solidFill>
                              <a:schemeClr val="bg2">
                                <a:lumMod val="50000"/>
                              </a:schemeClr>
                            </a:solidFill>
                            <a:latin typeface="Cambria Math" panose="02040503050406030204" pitchFamily="18" charset="0"/>
                          </a:rPr>
                          <m:t>6</m:t>
                        </m:r>
                      </m:den>
                    </m:f>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den>
                    </m:f>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𝐿</m:t>
                    </m:r>
                    <m:r>
                      <a:rPr lang="en-US" sz="1800" b="0" i="1" smtClean="0">
                        <a:solidFill>
                          <a:schemeClr val="bg2">
                            <a:lumMod val="50000"/>
                          </a:schemeClr>
                        </a:solidFill>
                        <a:latin typeface="Cambria Math" panose="02040503050406030204" pitchFamily="18" charset="0"/>
                      </a:rPr>
                      <m:t>)+</m:t>
                    </m:r>
                    <m:sSub>
                      <m:sSubPr>
                        <m:ctrlPr>
                          <a:rPr lang="en-US" sz="1800" i="1">
                            <a:solidFill>
                              <a:schemeClr val="bg2">
                                <a:lumMod val="50000"/>
                              </a:schemeClr>
                            </a:solidFill>
                            <a:latin typeface="Cambria Math" panose="02040503050406030204" pitchFamily="18" charset="0"/>
                          </a:rPr>
                        </m:ctrlPr>
                      </m:sSubPr>
                      <m:e>
                        <m:r>
                          <a:rPr lang="en-US" sz="1800" i="1">
                            <a:solidFill>
                              <a:schemeClr val="bg2">
                                <a:lumMod val="50000"/>
                              </a:schemeClr>
                            </a:solidFill>
                            <a:latin typeface="Cambria Math" panose="02040503050406030204" pitchFamily="18" charset="0"/>
                          </a:rPr>
                          <m:t>𝐶</m:t>
                        </m:r>
                      </m:e>
                      <m:sub>
                        <m:r>
                          <a:rPr lang="en-US" sz="1800" i="1">
                            <a:solidFill>
                              <a:schemeClr val="bg2">
                                <a:lumMod val="50000"/>
                              </a:schemeClr>
                            </a:solidFill>
                            <a:latin typeface="Cambria Math" panose="02040503050406030204" pitchFamily="18" charset="0"/>
                          </a:rPr>
                          <m:t>2</m:t>
                        </m:r>
                      </m:sub>
                    </m:sSub>
                  </m:oMath>
                </a14:m>
                <a:r>
                  <a:rPr lang="en-US" sz="1800" dirty="0">
                    <a:solidFill>
                      <a:schemeClr val="bg2">
                        <a:lumMod val="50000"/>
                      </a:schemeClr>
                    </a:solidFill>
                    <a:ea typeface="Times New Roman"/>
                    <a:cs typeface="Times New Roman"/>
                    <a:sym typeface="Times New Roman"/>
                  </a:rPr>
                  <a:t>, so  </a:t>
                </a:r>
                <a14:m>
                  <m:oMath xmlns:m="http://schemas.openxmlformats.org/officeDocument/2006/math">
                    <m:sSub>
                      <m:sSubPr>
                        <m:ctrlPr>
                          <a:rPr lang="en-US" sz="1800" i="1">
                            <a:solidFill>
                              <a:schemeClr val="bg2">
                                <a:lumMod val="50000"/>
                              </a:schemeClr>
                            </a:solidFill>
                            <a:latin typeface="Cambria Math" panose="02040503050406030204" pitchFamily="18" charset="0"/>
                          </a:rPr>
                        </m:ctrlPr>
                      </m:sSubPr>
                      <m:e>
                        <m:r>
                          <a:rPr lang="en-US" sz="1800" i="1">
                            <a:solidFill>
                              <a:schemeClr val="bg2">
                                <a:lumMod val="50000"/>
                              </a:schemeClr>
                            </a:solidFill>
                            <a:latin typeface="Cambria Math" panose="02040503050406030204" pitchFamily="18" charset="0"/>
                          </a:rPr>
                          <m:t>𝐶</m:t>
                        </m:r>
                      </m:e>
                      <m:sub>
                        <m:r>
                          <a:rPr lang="en-US" sz="1800" i="1">
                            <a:solidFill>
                              <a:schemeClr val="bg2">
                                <a:lumMod val="50000"/>
                              </a:schemeClr>
                            </a:solidFill>
                            <a:latin typeface="Cambria Math" panose="02040503050406030204" pitchFamily="18" charset="0"/>
                          </a:rPr>
                          <m:t>2</m:t>
                        </m:r>
                      </m:sub>
                    </m:sSub>
                    <m:r>
                      <a:rPr lang="en-US" sz="1800" b="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b="0" i="1" smtClean="0">
                                <a:solidFill>
                                  <a:schemeClr val="bg2">
                                    <a:lumMod val="50000"/>
                                  </a:schemeClr>
                                </a:solidFill>
                                <a:latin typeface="Cambria Math" panose="02040503050406030204" pitchFamily="18" charset="0"/>
                              </a:rPr>
                              <m:t>3</m:t>
                            </m:r>
                          </m:sup>
                        </m:sSup>
                      </m:num>
                      <m:den>
                        <m:r>
                          <a:rPr lang="en-US" sz="1800" b="0" i="1" smtClean="0">
                            <a:solidFill>
                              <a:schemeClr val="bg2">
                                <a:lumMod val="50000"/>
                              </a:schemeClr>
                            </a:solidFill>
                            <a:latin typeface="Cambria Math" panose="02040503050406030204" pitchFamily="18" charset="0"/>
                          </a:rPr>
                          <m:t>3</m:t>
                        </m:r>
                      </m:den>
                    </m:f>
                  </m:oMath>
                </a14:m>
                <a:endParaRPr lang="en-US" sz="1800"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4"/>
                  <a:defRPr sz="1800">
                    <a:solidFill>
                      <a:srgbClr val="000000"/>
                    </a:solidFill>
                  </a:defRPr>
                </a:pPr>
                <a:endParaRPr lang="en-US" i="1" dirty="0">
                  <a:solidFill>
                    <a:schemeClr val="bg2">
                      <a:lumMod val="50000"/>
                    </a:schemeClr>
                  </a:solidFill>
                  <a:ea typeface="Times New Roman"/>
                  <a:cs typeface="Times New Roman"/>
                  <a:sym typeface="Times New Roman"/>
                </a:endParaRPr>
              </a:p>
            </p:txBody>
          </p:sp>
        </mc:Choice>
        <mc:Fallback>
          <p:sp>
            <p:nvSpPr>
              <p:cNvPr id="4" name="Rectangle 3">
                <a:extLst>
                  <a:ext uri="{FF2B5EF4-FFF2-40B4-BE49-F238E27FC236}">
                    <a16:creationId xmlns:a16="http://schemas.microsoft.com/office/drawing/2014/main" id="{71AC164A-3931-4529-B47B-D7AC51759573}"/>
                  </a:ext>
                </a:extLst>
              </p:cNvPr>
              <p:cNvSpPr>
                <a:spLocks noRot="1" noChangeAspect="1" noMove="1" noResize="1" noEditPoints="1" noAdjustHandles="1" noChangeArrowheads="1" noChangeShapeType="1" noTextEdit="1"/>
              </p:cNvSpPr>
              <p:nvPr/>
            </p:nvSpPr>
            <p:spPr>
              <a:xfrm>
                <a:off x="305142" y="3151781"/>
                <a:ext cx="12128158" cy="5911811"/>
              </a:xfrm>
              <a:prstGeom prst="rect">
                <a:avLst/>
              </a:prstGeom>
              <a:blipFill>
                <a:blip r:embed="rId3"/>
                <a:stretch>
                  <a:fillRect l="-402"/>
                </a:stretch>
              </a:blipFill>
            </p:spPr>
            <p:txBody>
              <a:bodyPr/>
              <a:lstStyle/>
              <a:p>
                <a:r>
                  <a:rPr lang="en-US">
                    <a:noFill/>
                  </a:rPr>
                  <a:t> </a:t>
                </a:r>
              </a:p>
            </p:txBody>
          </p:sp>
        </mc:Fallback>
      </mc:AlternateContent>
    </p:spTree>
    <p:extLst>
      <p:ext uri="{BB962C8B-B14F-4D97-AF65-F5344CB8AC3E}">
        <p14:creationId xmlns:p14="http://schemas.microsoft.com/office/powerpoint/2010/main" val="40709387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571500" y="-304800"/>
            <a:ext cx="11861800" cy="1397000"/>
          </a:xfrm>
          <a:prstGeom prst="rect">
            <a:avLst/>
          </a:prstGeom>
        </p:spPr>
        <p:txBody>
          <a:bodyPr/>
          <a:lstStyle/>
          <a:p>
            <a:pPr lvl="0">
              <a:defRPr sz="1800"/>
            </a:pPr>
            <a:r>
              <a:rPr sz="4200" dirty="0"/>
              <a:t>Example </a:t>
            </a:r>
            <a:r>
              <a:rPr lang="en-US" sz="4200" dirty="0"/>
              <a:t>P</a:t>
            </a:r>
            <a:r>
              <a:rPr sz="4200" dirty="0"/>
              <a:t>roblem</a:t>
            </a:r>
            <a:r>
              <a:rPr lang="en-US" sz="4200" dirty="0"/>
              <a:t> 1</a:t>
            </a:r>
            <a:endParaRPr sz="4200" dirty="0"/>
          </a:p>
        </p:txBody>
      </p:sp>
      <p:sp>
        <p:nvSpPr>
          <p:cNvPr id="163" name="Shape 163"/>
          <p:cNvSpPr>
            <a:spLocks noGrp="1"/>
          </p:cNvSpPr>
          <p:nvPr>
            <p:ph type="body" idx="1"/>
          </p:nvPr>
        </p:nvSpPr>
        <p:spPr>
          <a:xfrm>
            <a:off x="504455" y="1325579"/>
            <a:ext cx="6748115" cy="1292362"/>
          </a:xfrm>
          <a:prstGeom prst="rect">
            <a:avLst/>
          </a:prstGeom>
        </p:spPr>
        <p:txBody>
          <a:bodyPr>
            <a:normAutofit/>
          </a:bodyPr>
          <a:lstStyle/>
          <a:p>
            <a:pPr marL="0" lvl="0" indent="0" defTabSz="457200">
              <a:spcBef>
                <a:spcPts val="1200"/>
              </a:spcBef>
              <a:buSzTx/>
              <a:buFontTx/>
              <a:buNone/>
              <a:defRPr sz="1800">
                <a:solidFill>
                  <a:srgbClr val="000000"/>
                </a:solidFill>
              </a:defRPr>
            </a:pPr>
            <a:r>
              <a:rPr lang="en-US" sz="1600" dirty="0">
                <a:latin typeface="+mj-lt"/>
                <a:ea typeface="Times New Roman"/>
                <a:cs typeface="Times New Roman"/>
                <a:sym typeface="Times New Roman"/>
              </a:rPr>
              <a:t>For the beam and loading shown, and assuming EI is constant, use the double-integration method to determine:</a:t>
            </a:r>
          </a:p>
          <a:p>
            <a:pPr marL="0" lvl="0" indent="0" defTabSz="457200">
              <a:spcBef>
                <a:spcPts val="1200"/>
              </a:spcBef>
              <a:buSzTx/>
              <a:buFontTx/>
              <a:buNone/>
              <a:defRPr sz="1800">
                <a:solidFill>
                  <a:srgbClr val="000000"/>
                </a:solidFill>
              </a:defRPr>
            </a:pPr>
            <a:r>
              <a:rPr lang="en-US" sz="1600" dirty="0">
                <a:latin typeface="+mj-lt"/>
                <a:ea typeface="Times New Roman"/>
                <a:cs typeface="Times New Roman"/>
                <a:sym typeface="Times New Roman"/>
              </a:rPr>
              <a:t>(a) the equation of the elastic curve for the beam. </a:t>
            </a:r>
            <a:br>
              <a:rPr lang="en-US" sz="1600" dirty="0">
                <a:latin typeface="+mj-lt"/>
                <a:ea typeface="Times New Roman"/>
                <a:cs typeface="Times New Roman"/>
                <a:sym typeface="Times New Roman"/>
              </a:rPr>
            </a:br>
            <a:r>
              <a:rPr lang="en-US" sz="1600" dirty="0">
                <a:latin typeface="+mj-lt"/>
                <a:ea typeface="Times New Roman"/>
                <a:cs typeface="Times New Roman"/>
                <a:sym typeface="Times New Roman"/>
              </a:rPr>
              <a:t>(b) the deflection and slope at A.</a:t>
            </a:r>
          </a:p>
        </p:txBody>
      </p:sp>
      <p:sp>
        <p:nvSpPr>
          <p:cNvPr id="164" name="Shape 16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11</a:t>
            </a:fld>
            <a:endParaRPr sz="1400"/>
          </a:p>
        </p:txBody>
      </p:sp>
      <p:pic>
        <p:nvPicPr>
          <p:cNvPr id="2" name="Picture 1">
            <a:extLst>
              <a:ext uri="{FF2B5EF4-FFF2-40B4-BE49-F238E27FC236}">
                <a16:creationId xmlns:a16="http://schemas.microsoft.com/office/drawing/2014/main" id="{317576EC-B000-4607-8755-305320F03879}"/>
              </a:ext>
            </a:extLst>
          </p:cNvPr>
          <p:cNvPicPr>
            <a:picLocks noChangeAspect="1"/>
          </p:cNvPicPr>
          <p:nvPr/>
        </p:nvPicPr>
        <p:blipFill>
          <a:blip r:embed="rId2"/>
          <a:stretch>
            <a:fillRect/>
          </a:stretch>
        </p:blipFill>
        <p:spPr>
          <a:xfrm>
            <a:off x="8547077" y="258978"/>
            <a:ext cx="4152581" cy="2168372"/>
          </a:xfrm>
          <a:prstGeom prst="rect">
            <a:avLst/>
          </a:prstGeom>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1AC164A-3931-4529-B47B-D7AC51759573}"/>
                  </a:ext>
                </a:extLst>
              </p:cNvPr>
              <p:cNvSpPr/>
              <p:nvPr/>
            </p:nvSpPr>
            <p:spPr>
              <a:xfrm>
                <a:off x="305142" y="3151781"/>
                <a:ext cx="12128158" cy="4822474"/>
              </a:xfrm>
              <a:prstGeom prst="rect">
                <a:avLst/>
              </a:prstGeom>
            </p:spPr>
            <p:txBody>
              <a:bodyPr wrap="square">
                <a:spAutoFit/>
              </a:bodyPr>
              <a:lstStyle/>
              <a:p>
                <a:pPr marL="457200" lvl="0" indent="-457200" algn="l" defTabSz="228600">
                  <a:spcBef>
                    <a:spcPts val="600"/>
                  </a:spcBef>
                  <a:buSzTx/>
                  <a:buFont typeface="+mj-lt"/>
                  <a:buAutoNum type="arabicPeriod" startAt="7"/>
                  <a:defRPr sz="1800">
                    <a:solidFill>
                      <a:srgbClr val="000000"/>
                    </a:solidFill>
                  </a:defRPr>
                </a:pPr>
                <a:r>
                  <a:rPr lang="en-US" sz="1800" u="sng" dirty="0">
                    <a:solidFill>
                      <a:schemeClr val="bg2">
                        <a:lumMod val="50000"/>
                      </a:schemeClr>
                    </a:solidFill>
                    <a:ea typeface="Times New Roman"/>
                    <a:cs typeface="Times New Roman"/>
                    <a:sym typeface="Times New Roman"/>
                  </a:rPr>
                  <a:t>Elastic curve and slope equations:</a:t>
                </a:r>
                <a:r>
                  <a:rPr lang="en-US" sz="1800" dirty="0">
                    <a:solidFill>
                      <a:schemeClr val="bg2">
                        <a:lumMod val="50000"/>
                      </a:schemeClr>
                    </a:solidFill>
                    <a:ea typeface="Times New Roman"/>
                    <a:cs typeface="Times New Roman"/>
                    <a:sym typeface="Times New Roman"/>
                  </a:rPr>
                  <a:t>	 Replace the constants of integration in step 4 with the values obtained from the boundary and continuity conditions in step 6.</a:t>
                </a:r>
              </a:p>
              <a:p>
                <a:pPr lvl="3" algn="l" defTabSz="228600">
                  <a:spcBef>
                    <a:spcPts val="600"/>
                  </a:spcBef>
                  <a:defRPr sz="1800">
                    <a:solidFill>
                      <a:srgbClr val="000000"/>
                    </a:solidFill>
                  </a:defRPr>
                </a:pPr>
                <a:r>
                  <a:rPr lang="en-US" sz="1800" i="1" dirty="0">
                    <a:solidFill>
                      <a:schemeClr val="bg2">
                        <a:lumMod val="50000"/>
                      </a:schemeClr>
                    </a:solidFill>
                  </a:rPr>
                  <a:t>Elastic curve equation: </a:t>
                </a:r>
                <a14:m>
                  <m:oMath xmlns:m="http://schemas.openxmlformats.org/officeDocument/2006/math">
                    <m:r>
                      <a:rPr lang="en-US" sz="1800" i="1">
                        <a:solidFill>
                          <a:schemeClr val="bg2">
                            <a:lumMod val="50000"/>
                          </a:schemeClr>
                        </a:solidFill>
                        <a:latin typeface="Cambria Math" panose="02040503050406030204" pitchFamily="18" charset="0"/>
                      </a:rPr>
                      <m:t>𝐸𝐼𝑣</m:t>
                    </m:r>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𝑥</m:t>
                            </m:r>
                          </m:e>
                          <m:sup>
                            <m:r>
                              <a:rPr lang="en-US" sz="1800" i="1">
                                <a:solidFill>
                                  <a:schemeClr val="bg2">
                                    <a:lumMod val="50000"/>
                                  </a:schemeClr>
                                </a:solidFill>
                                <a:latin typeface="Cambria Math" panose="02040503050406030204" pitchFamily="18" charset="0"/>
                              </a:rPr>
                              <m:t>3</m:t>
                            </m:r>
                          </m:sup>
                        </m:sSup>
                      </m:num>
                      <m:den>
                        <m:r>
                          <a:rPr lang="en-US" sz="1800" i="1">
                            <a:solidFill>
                              <a:schemeClr val="bg2">
                                <a:lumMod val="50000"/>
                              </a:schemeClr>
                            </a:solidFill>
                            <a:latin typeface="Cambria Math" panose="02040503050406030204" pitchFamily="18" charset="0"/>
                          </a:rPr>
                          <m:t>6</m:t>
                        </m:r>
                      </m:den>
                    </m:f>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den>
                    </m:f>
                    <m:r>
                      <a:rPr lang="en-US" sz="1800" i="1">
                        <a:solidFill>
                          <a:schemeClr val="bg2">
                            <a:lumMod val="50000"/>
                          </a:schemeClr>
                        </a:solidFill>
                        <a:latin typeface="Cambria Math" panose="02040503050406030204" pitchFamily="18" charset="0"/>
                      </a:rPr>
                      <m:t>𝑥</m:t>
                    </m:r>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3</m:t>
                            </m:r>
                          </m:sup>
                        </m:sSup>
                      </m:num>
                      <m:den>
                        <m:r>
                          <a:rPr lang="en-US" sz="1800" i="1">
                            <a:solidFill>
                              <a:schemeClr val="bg2">
                                <a:lumMod val="50000"/>
                              </a:schemeClr>
                            </a:solidFill>
                            <a:latin typeface="Cambria Math" panose="02040503050406030204" pitchFamily="18" charset="0"/>
                          </a:rPr>
                          <m:t>3</m:t>
                        </m:r>
                      </m:den>
                    </m:f>
                  </m:oMath>
                </a14:m>
                <a:r>
                  <a:rPr lang="en-US" sz="1800" i="1" dirty="0">
                    <a:solidFill>
                      <a:schemeClr val="bg2">
                        <a:lumMod val="50000"/>
                      </a:schemeClr>
                    </a:solidFill>
                    <a:ea typeface="Times New Roman"/>
                    <a:cs typeface="Times New Roman"/>
                    <a:sym typeface="Times New Roman"/>
                  </a:rPr>
                  <a:t>, which becomes  </a:t>
                </a:r>
                <a14:m>
                  <m:oMath xmlns:m="http://schemas.openxmlformats.org/officeDocument/2006/math">
                    <m:r>
                      <a:rPr lang="en-US" sz="1800" b="0" i="1" smtClean="0">
                        <a:solidFill>
                          <a:schemeClr val="bg2">
                            <a:lumMod val="50000"/>
                          </a:schemeClr>
                        </a:solidFill>
                        <a:latin typeface="Cambria Math" panose="02040503050406030204" pitchFamily="18" charset="0"/>
                      </a:rPr>
                      <m:t>𝑣</m:t>
                    </m:r>
                    <m:r>
                      <a:rPr lang="en-US" sz="1800" b="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num>
                      <m:den>
                        <m:r>
                          <a:rPr lang="en-US" sz="1800" b="0" i="1" smtClean="0">
                            <a:solidFill>
                              <a:schemeClr val="bg2">
                                <a:lumMod val="50000"/>
                              </a:schemeClr>
                            </a:solidFill>
                            <a:latin typeface="Cambria Math" panose="02040503050406030204" pitchFamily="18" charset="0"/>
                          </a:rPr>
                          <m:t>6</m:t>
                        </m:r>
                        <m:r>
                          <a:rPr lang="en-US" sz="1800" b="0" i="1" smtClean="0">
                            <a:solidFill>
                              <a:schemeClr val="bg2">
                                <a:lumMod val="50000"/>
                              </a:schemeClr>
                            </a:solidFill>
                            <a:latin typeface="Cambria Math" panose="02040503050406030204" pitchFamily="18" charset="0"/>
                          </a:rPr>
                          <m:t>𝐸𝐼</m:t>
                        </m:r>
                      </m:den>
                    </m:f>
                    <m:r>
                      <a:rPr lang="en-US" sz="1800" b="0" i="1" smtClean="0">
                        <a:solidFill>
                          <a:schemeClr val="bg2">
                            <a:lumMod val="50000"/>
                          </a:schemeClr>
                        </a:solidFill>
                        <a:latin typeface="Cambria Math" panose="02040503050406030204" pitchFamily="18" charset="0"/>
                      </a:rPr>
                      <m:t>(−</m:t>
                    </m:r>
                    <m:sSup>
                      <m:sSupPr>
                        <m:ctrlPr>
                          <a:rPr lang="en-US" sz="1800" b="0" i="1" smtClean="0">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𝑥</m:t>
                        </m:r>
                      </m:e>
                      <m:sup>
                        <m:r>
                          <a:rPr lang="en-US" sz="1800" b="0" i="1" smtClean="0">
                            <a:solidFill>
                              <a:schemeClr val="bg2">
                                <a:lumMod val="50000"/>
                              </a:schemeClr>
                            </a:solidFill>
                            <a:latin typeface="Cambria Math" panose="02040503050406030204" pitchFamily="18" charset="0"/>
                          </a:rPr>
                          <m:t>3</m:t>
                        </m:r>
                      </m:sup>
                    </m:sSup>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3</m:t>
                    </m:r>
                    <m:sSup>
                      <m:sSupPr>
                        <m:ctrlPr>
                          <a:rPr lang="en-US" sz="1800" b="0" i="1" smtClean="0">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𝐿</m:t>
                        </m:r>
                      </m:e>
                      <m:sup>
                        <m:r>
                          <a:rPr lang="en-US" sz="1800" b="0" i="1" smtClean="0">
                            <a:solidFill>
                              <a:schemeClr val="bg2">
                                <a:lumMod val="50000"/>
                              </a:schemeClr>
                            </a:solidFill>
                            <a:latin typeface="Cambria Math" panose="02040503050406030204" pitchFamily="18" charset="0"/>
                          </a:rPr>
                          <m:t>2</m:t>
                        </m:r>
                      </m:sup>
                    </m:sSup>
                    <m:r>
                      <a:rPr lang="en-US" sz="1800" b="0" i="1" smtClean="0">
                        <a:solidFill>
                          <a:schemeClr val="bg2">
                            <a:lumMod val="50000"/>
                          </a:schemeClr>
                        </a:solidFill>
                        <a:latin typeface="Cambria Math" panose="02040503050406030204" pitchFamily="18" charset="0"/>
                      </a:rPr>
                      <m:t>𝑥</m:t>
                    </m:r>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2</m:t>
                    </m:r>
                    <m:sSup>
                      <m:sSupPr>
                        <m:ctrlPr>
                          <a:rPr lang="en-US" sz="1800" b="0" i="1" smtClean="0">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𝐿</m:t>
                        </m:r>
                      </m:e>
                      <m:sup>
                        <m:r>
                          <a:rPr lang="en-US" sz="1800" b="0" i="1" smtClean="0">
                            <a:solidFill>
                              <a:schemeClr val="bg2">
                                <a:lumMod val="50000"/>
                              </a:schemeClr>
                            </a:solidFill>
                            <a:latin typeface="Cambria Math" panose="02040503050406030204" pitchFamily="18" charset="0"/>
                          </a:rPr>
                          <m:t>3</m:t>
                        </m:r>
                      </m:sup>
                    </m:sSup>
                    <m:r>
                      <a:rPr lang="en-US" sz="1800" b="0" i="1" smtClean="0">
                        <a:solidFill>
                          <a:schemeClr val="bg2">
                            <a:lumMod val="50000"/>
                          </a:schemeClr>
                        </a:solidFill>
                        <a:latin typeface="Cambria Math" panose="02040503050406030204" pitchFamily="18" charset="0"/>
                      </a:rPr>
                      <m:t>)</m:t>
                    </m:r>
                  </m:oMath>
                </a14:m>
                <a:endParaRPr lang="en-US" sz="1800" i="1" dirty="0">
                  <a:solidFill>
                    <a:schemeClr val="bg2">
                      <a:lumMod val="50000"/>
                    </a:schemeClr>
                  </a:solidFill>
                  <a:ea typeface="Times New Roman"/>
                  <a:cs typeface="Times New Roman"/>
                  <a:sym typeface="Times New Roman"/>
                </a:endParaRPr>
              </a:p>
              <a:p>
                <a:pPr lvl="3" algn="l" defTabSz="228600">
                  <a:spcBef>
                    <a:spcPts val="600"/>
                  </a:spcBef>
                  <a:defRPr sz="1800">
                    <a:solidFill>
                      <a:srgbClr val="000000"/>
                    </a:solidFill>
                  </a:defRPr>
                </a:pPr>
                <a:r>
                  <a:rPr lang="en-US" sz="1800" i="1" dirty="0">
                    <a:solidFill>
                      <a:schemeClr val="bg2">
                        <a:lumMod val="50000"/>
                      </a:schemeClr>
                    </a:solidFill>
                    <a:ea typeface="Times New Roman"/>
                    <a:cs typeface="Times New Roman"/>
                    <a:sym typeface="Times New Roman"/>
                  </a:rPr>
                  <a:t>Beam slope equation: </a:t>
                </a:r>
                <a14:m>
                  <m:oMath xmlns:m="http://schemas.openxmlformats.org/officeDocument/2006/math">
                    <m:r>
                      <a:rPr lang="en-US" sz="1800" i="1">
                        <a:solidFill>
                          <a:schemeClr val="bg2">
                            <a:lumMod val="50000"/>
                          </a:schemeClr>
                        </a:solidFill>
                        <a:latin typeface="Cambria Math" panose="02040503050406030204" pitchFamily="18" charset="0"/>
                      </a:rPr>
                      <m:t>𝐸𝐼</m:t>
                    </m:r>
                    <m:f>
                      <m:fPr>
                        <m:ctrlPr>
                          <a:rPr lang="ar-AE"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en-US" sz="1800" i="1">
                            <a:solidFill>
                              <a:schemeClr val="bg2">
                                <a:lumMod val="50000"/>
                              </a:schemeClr>
                            </a:solidFill>
                            <a:latin typeface="Cambria Math" panose="02040503050406030204" pitchFamily="18" charset="0"/>
                          </a:rPr>
                          <m:t>𝑑𝑥</m:t>
                        </m:r>
                      </m:den>
                    </m:f>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𝑥</m:t>
                            </m:r>
                          </m:e>
                          <m:sup>
                            <m:r>
                              <a:rPr lang="en-US" sz="1800" i="1">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den>
                    </m:f>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den>
                    </m:f>
                  </m:oMath>
                </a14:m>
                <a:r>
                  <a:rPr lang="en-US" sz="1800" i="1" dirty="0">
                    <a:solidFill>
                      <a:schemeClr val="bg2">
                        <a:lumMod val="50000"/>
                      </a:schemeClr>
                    </a:solidFill>
                    <a:ea typeface="Times New Roman"/>
                    <a:cs typeface="Times New Roman"/>
                    <a:sym typeface="Times New Roman"/>
                  </a:rPr>
                  <a:t>, which becomes   </a:t>
                </a:r>
                <a14:m>
                  <m:oMath xmlns:m="http://schemas.openxmlformats.org/officeDocument/2006/math">
                    <m:f>
                      <m:fPr>
                        <m:ctrlPr>
                          <a:rPr lang="ar-AE"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en-US" sz="1800" i="1">
                            <a:solidFill>
                              <a:schemeClr val="bg2">
                                <a:lumMod val="50000"/>
                              </a:schemeClr>
                            </a:solidFill>
                            <a:latin typeface="Cambria Math" panose="02040503050406030204" pitchFamily="18" charset="0"/>
                          </a:rPr>
                          <m:t>𝑑𝑥</m:t>
                        </m:r>
                      </m:den>
                    </m:f>
                    <m:r>
                      <a:rPr lang="en-US" sz="1800" b="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num>
                      <m:den>
                        <m:r>
                          <a:rPr lang="en-US" sz="1800" i="1">
                            <a:solidFill>
                              <a:schemeClr val="bg2">
                                <a:lumMod val="50000"/>
                              </a:schemeClr>
                            </a:solidFill>
                            <a:latin typeface="Cambria Math" panose="02040503050406030204" pitchFamily="18" charset="0"/>
                          </a:rPr>
                          <m:t>2</m:t>
                        </m:r>
                        <m:r>
                          <a:rPr lang="en-US" sz="1800" i="1">
                            <a:solidFill>
                              <a:schemeClr val="bg2">
                                <a:lumMod val="50000"/>
                              </a:schemeClr>
                            </a:solidFill>
                            <a:latin typeface="Cambria Math" panose="02040503050406030204" pitchFamily="18" charset="0"/>
                          </a:rPr>
                          <m:t>𝐸𝐼</m:t>
                        </m:r>
                      </m:den>
                    </m:f>
                    <m:r>
                      <a:rPr lang="en-US" sz="1800" i="1">
                        <a:solidFill>
                          <a:schemeClr val="bg2">
                            <a:lumMod val="50000"/>
                          </a:schemeClr>
                        </a:solidFill>
                        <a:latin typeface="Cambria Math" panose="02040503050406030204" pitchFamily="18" charset="0"/>
                      </a:rPr>
                      <m:t>(</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2</m:t>
                        </m:r>
                      </m:sup>
                    </m:sSup>
                    <m:r>
                      <a:rPr lang="en-US" sz="1800" i="1">
                        <a:solidFill>
                          <a:schemeClr val="bg2">
                            <a:lumMod val="50000"/>
                          </a:schemeClr>
                        </a:solidFill>
                        <a:latin typeface="Cambria Math" panose="02040503050406030204" pitchFamily="18" charset="0"/>
                      </a:rPr>
                      <m:t>−</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𝑥</m:t>
                        </m:r>
                      </m:e>
                      <m:sup>
                        <m:r>
                          <a:rPr lang="en-US" sz="1800" i="1">
                            <a:solidFill>
                              <a:schemeClr val="bg2">
                                <a:lumMod val="50000"/>
                              </a:schemeClr>
                            </a:solidFill>
                            <a:latin typeface="Cambria Math" panose="02040503050406030204" pitchFamily="18" charset="0"/>
                          </a:rPr>
                          <m:t>2</m:t>
                        </m:r>
                      </m:sup>
                    </m:sSup>
                    <m:r>
                      <a:rPr lang="en-US" sz="1800" i="1">
                        <a:solidFill>
                          <a:schemeClr val="bg2">
                            <a:lumMod val="50000"/>
                          </a:schemeClr>
                        </a:solidFill>
                        <a:latin typeface="Cambria Math" panose="02040503050406030204" pitchFamily="18" charset="0"/>
                      </a:rPr>
                      <m:t>)</m:t>
                    </m:r>
                  </m:oMath>
                </a14:m>
                <a:endParaRPr lang="en-US" sz="1800" i="1"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7"/>
                  <a:defRPr sz="1800">
                    <a:solidFill>
                      <a:srgbClr val="000000"/>
                    </a:solidFill>
                  </a:defRPr>
                </a:pPr>
                <a:endParaRPr lang="en-US" sz="1800" dirty="0">
                  <a:solidFill>
                    <a:schemeClr val="bg2">
                      <a:lumMod val="50000"/>
                    </a:schemeClr>
                  </a:solidFill>
                </a:endParaRPr>
              </a:p>
              <a:p>
                <a:pPr marL="457200" lvl="0" indent="-457200" algn="l" defTabSz="228600">
                  <a:spcBef>
                    <a:spcPts val="600"/>
                  </a:spcBef>
                  <a:buSzTx/>
                  <a:buFont typeface="+mj-lt"/>
                  <a:buAutoNum type="arabicPeriod" startAt="7"/>
                  <a:defRPr sz="1800">
                    <a:solidFill>
                      <a:srgbClr val="000000"/>
                    </a:solidFill>
                  </a:defRPr>
                </a:pPr>
                <a:r>
                  <a:rPr lang="en-US" sz="1800" u="sng" dirty="0">
                    <a:solidFill>
                      <a:schemeClr val="bg2">
                        <a:lumMod val="50000"/>
                      </a:schemeClr>
                    </a:solidFill>
                    <a:ea typeface="Times New Roman"/>
                    <a:cs typeface="Times New Roman"/>
                    <a:sym typeface="Times New Roman"/>
                  </a:rPr>
                  <a:t>Deflections and slopes at specific points:</a:t>
                </a:r>
                <a:r>
                  <a:rPr lang="en-US" sz="1800" dirty="0">
                    <a:solidFill>
                      <a:schemeClr val="bg2">
                        <a:lumMod val="50000"/>
                      </a:schemeClr>
                    </a:solidFill>
                    <a:ea typeface="Times New Roman"/>
                    <a:cs typeface="Times New Roman"/>
                    <a:sym typeface="Times New Roman"/>
                  </a:rPr>
                  <a:t>	Calculate the deflection at specific points when required.</a:t>
                </a:r>
              </a:p>
              <a:p>
                <a:pPr lvl="3" algn="l" defTabSz="228600">
                  <a:spcBef>
                    <a:spcPts val="600"/>
                  </a:spcBef>
                  <a:defRPr sz="1800">
                    <a:solidFill>
                      <a:srgbClr val="000000"/>
                    </a:solidFill>
                  </a:defRPr>
                </a:pPr>
                <a:r>
                  <a:rPr lang="en-US" sz="1800" i="1" dirty="0">
                    <a:solidFill>
                      <a:schemeClr val="bg2">
                        <a:lumMod val="50000"/>
                      </a:schemeClr>
                    </a:solidFill>
                    <a:ea typeface="Times New Roman"/>
                    <a:cs typeface="Times New Roman"/>
                    <a:sym typeface="Times New Roman"/>
                  </a:rPr>
                  <a:t>We want to find the specific values at point A, where x = 0. Substitute this in to the above equations to get:</a:t>
                </a:r>
              </a:p>
              <a:p>
                <a:pPr lvl="3" algn="l" defTabSz="228600">
                  <a:spcBef>
                    <a:spcPts val="600"/>
                  </a:spcBef>
                  <a:defRPr sz="1800">
                    <a:solidFill>
                      <a:srgbClr val="000000"/>
                    </a:solidFill>
                  </a:defRPr>
                </a:pPr>
                <a14:m>
                  <m:oMath xmlns:m="http://schemas.openxmlformats.org/officeDocument/2006/math">
                    <m:sSub>
                      <m:sSubPr>
                        <m:ctrlPr>
                          <a:rPr lang="en-US" sz="1800" i="1" smtClean="0">
                            <a:solidFill>
                              <a:schemeClr val="bg2">
                                <a:lumMod val="50000"/>
                              </a:schemeClr>
                            </a:solidFill>
                            <a:latin typeface="Cambria Math" panose="02040503050406030204" pitchFamily="18" charset="0"/>
                          </a:rPr>
                        </m:ctrlPr>
                      </m:sSubPr>
                      <m:e>
                        <m:r>
                          <a:rPr lang="en-US" sz="1800" b="0" i="1" smtClean="0">
                            <a:solidFill>
                              <a:schemeClr val="bg2">
                                <a:lumMod val="50000"/>
                              </a:schemeClr>
                            </a:solidFill>
                            <a:latin typeface="Cambria Math" panose="02040503050406030204" pitchFamily="18" charset="0"/>
                          </a:rPr>
                          <m:t>𝑣</m:t>
                        </m:r>
                      </m:e>
                      <m:sub>
                        <m:r>
                          <a:rPr lang="en-US" sz="1800" b="0" i="1" smtClean="0">
                            <a:solidFill>
                              <a:schemeClr val="bg2">
                                <a:lumMod val="50000"/>
                              </a:schemeClr>
                            </a:solidFill>
                            <a:latin typeface="Cambria Math" panose="02040503050406030204" pitchFamily="18" charset="0"/>
                          </a:rPr>
                          <m:t>𝐴</m:t>
                        </m:r>
                      </m:sub>
                    </m:sSub>
                    <m:r>
                      <a:rPr lang="en-US" sz="180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smtClean="0">
                            <a:solidFill>
                              <a:schemeClr val="bg2">
                                <a:lumMod val="50000"/>
                              </a:schemeClr>
                            </a:solidFill>
                            <a:latin typeface="Cambria Math" panose="02040503050406030204" pitchFamily="18" charset="0"/>
                          </a:rPr>
                          <m:t>𝑃</m:t>
                        </m:r>
                      </m:num>
                      <m:den>
                        <m:r>
                          <a:rPr lang="en-US" sz="1800" i="1" smtClean="0">
                            <a:solidFill>
                              <a:schemeClr val="bg2">
                                <a:lumMod val="50000"/>
                              </a:schemeClr>
                            </a:solidFill>
                            <a:latin typeface="Cambria Math" panose="02040503050406030204" pitchFamily="18" charset="0"/>
                          </a:rPr>
                          <m:t>6</m:t>
                        </m:r>
                        <m:r>
                          <a:rPr lang="en-US" sz="1800" i="1" smtClean="0">
                            <a:solidFill>
                              <a:schemeClr val="bg2">
                                <a:lumMod val="50000"/>
                              </a:schemeClr>
                            </a:solidFill>
                            <a:latin typeface="Cambria Math" panose="02040503050406030204" pitchFamily="18" charset="0"/>
                          </a:rPr>
                          <m:t>𝐸𝐼</m:t>
                        </m:r>
                      </m:den>
                    </m:f>
                    <m:r>
                      <a:rPr lang="en-US" sz="1800" i="1" smtClean="0">
                        <a:solidFill>
                          <a:schemeClr val="bg2">
                            <a:lumMod val="50000"/>
                          </a:schemeClr>
                        </a:solidFill>
                        <a:latin typeface="Cambria Math" panose="02040503050406030204" pitchFamily="18" charset="0"/>
                      </a:rPr>
                      <m:t>(−</m:t>
                    </m:r>
                    <m:sSup>
                      <m:sSupPr>
                        <m:ctrlPr>
                          <a:rPr lang="en-US" sz="1800" b="0" i="1" smtClean="0">
                            <a:solidFill>
                              <a:schemeClr val="bg2">
                                <a:lumMod val="50000"/>
                              </a:schemeClr>
                            </a:solidFill>
                            <a:latin typeface="Cambria Math" panose="02040503050406030204" pitchFamily="18" charset="0"/>
                          </a:rPr>
                        </m:ctrlPr>
                      </m:sSupPr>
                      <m:e>
                        <m:d>
                          <m:dPr>
                            <m:ctrlPr>
                              <a:rPr lang="en-US" sz="1800" b="0" i="1" smtClean="0">
                                <a:solidFill>
                                  <a:schemeClr val="bg2">
                                    <a:lumMod val="50000"/>
                                  </a:schemeClr>
                                </a:solidFill>
                                <a:latin typeface="Cambria Math" panose="02040503050406030204" pitchFamily="18" charset="0"/>
                              </a:rPr>
                            </m:ctrlPr>
                          </m:dPr>
                          <m:e>
                            <m:r>
                              <a:rPr lang="en-US" sz="1800" b="0" i="1" smtClean="0">
                                <a:solidFill>
                                  <a:schemeClr val="bg2">
                                    <a:lumMod val="50000"/>
                                  </a:schemeClr>
                                </a:solidFill>
                                <a:latin typeface="Cambria Math" panose="02040503050406030204" pitchFamily="18" charset="0"/>
                              </a:rPr>
                              <m:t>0</m:t>
                            </m:r>
                          </m:e>
                        </m:d>
                      </m:e>
                      <m:sup>
                        <m:r>
                          <a:rPr lang="en-US" sz="1800" b="0" i="1" smtClean="0">
                            <a:solidFill>
                              <a:schemeClr val="bg2">
                                <a:lumMod val="50000"/>
                              </a:schemeClr>
                            </a:solidFill>
                            <a:latin typeface="Cambria Math" panose="02040503050406030204" pitchFamily="18" charset="0"/>
                          </a:rPr>
                          <m:t>3</m:t>
                        </m:r>
                      </m:sup>
                    </m:sSup>
                    <m:r>
                      <a:rPr lang="en-US" sz="1800" i="1" smtClean="0">
                        <a:solidFill>
                          <a:schemeClr val="bg2">
                            <a:lumMod val="50000"/>
                          </a:schemeClr>
                        </a:solidFill>
                        <a:latin typeface="Cambria Math" panose="02040503050406030204" pitchFamily="18" charset="0"/>
                      </a:rPr>
                      <m:t> +</m:t>
                    </m:r>
                    <m:r>
                      <a:rPr lang="en-US" sz="1800" i="1" smtClean="0">
                        <a:solidFill>
                          <a:schemeClr val="bg2">
                            <a:lumMod val="50000"/>
                          </a:schemeClr>
                        </a:solidFill>
                        <a:latin typeface="Cambria Math" panose="02040503050406030204" pitchFamily="18" charset="0"/>
                      </a:rPr>
                      <m:t>3</m:t>
                    </m:r>
                    <m:sSup>
                      <m:sSupPr>
                        <m:ctrlPr>
                          <a:rPr lang="en-US" sz="1800" i="1">
                            <a:solidFill>
                              <a:schemeClr val="bg2">
                                <a:lumMod val="50000"/>
                              </a:schemeClr>
                            </a:solidFill>
                            <a:latin typeface="Cambria Math" panose="02040503050406030204" pitchFamily="18" charset="0"/>
                          </a:rPr>
                        </m:ctrlPr>
                      </m:sSupPr>
                      <m:e>
                        <m:r>
                          <a:rPr lang="en-US" sz="1800" i="1" smtClean="0">
                            <a:solidFill>
                              <a:schemeClr val="bg2">
                                <a:lumMod val="50000"/>
                              </a:schemeClr>
                            </a:solidFill>
                            <a:latin typeface="Cambria Math" panose="02040503050406030204" pitchFamily="18" charset="0"/>
                          </a:rPr>
                          <m:t>𝐿</m:t>
                        </m:r>
                      </m:e>
                      <m:sup>
                        <m:r>
                          <a:rPr lang="en-US" sz="1800" i="1" smtClean="0">
                            <a:solidFill>
                              <a:schemeClr val="bg2">
                                <a:lumMod val="50000"/>
                              </a:schemeClr>
                            </a:solidFill>
                            <a:latin typeface="Cambria Math" panose="02040503050406030204" pitchFamily="18" charset="0"/>
                          </a:rPr>
                          <m:t>2</m:t>
                        </m:r>
                      </m:sup>
                    </m:sSup>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0</m:t>
                    </m:r>
                    <m:r>
                      <a:rPr lang="en-US" sz="1800" b="0" i="1" smtClean="0">
                        <a:solidFill>
                          <a:schemeClr val="bg2">
                            <a:lumMod val="50000"/>
                          </a:schemeClr>
                        </a:solidFill>
                        <a:latin typeface="Cambria Math" panose="02040503050406030204" pitchFamily="18" charset="0"/>
                      </a:rPr>
                      <m:t>)−</m:t>
                    </m:r>
                    <m:r>
                      <a:rPr lang="en-US" sz="1800" i="1" smtClean="0">
                        <a:solidFill>
                          <a:schemeClr val="bg2">
                            <a:lumMod val="50000"/>
                          </a:schemeClr>
                        </a:solidFill>
                        <a:latin typeface="Cambria Math" panose="02040503050406030204" pitchFamily="18" charset="0"/>
                      </a:rPr>
                      <m:t>2</m:t>
                    </m:r>
                    <m:sSup>
                      <m:sSupPr>
                        <m:ctrlPr>
                          <a:rPr lang="en-US" sz="1800" i="1">
                            <a:solidFill>
                              <a:schemeClr val="bg2">
                                <a:lumMod val="50000"/>
                              </a:schemeClr>
                            </a:solidFill>
                            <a:latin typeface="Cambria Math" panose="02040503050406030204" pitchFamily="18" charset="0"/>
                          </a:rPr>
                        </m:ctrlPr>
                      </m:sSupPr>
                      <m:e>
                        <m:r>
                          <a:rPr lang="en-US" sz="1800" i="1" smtClean="0">
                            <a:solidFill>
                              <a:schemeClr val="bg2">
                                <a:lumMod val="50000"/>
                              </a:schemeClr>
                            </a:solidFill>
                            <a:latin typeface="Cambria Math" panose="02040503050406030204" pitchFamily="18" charset="0"/>
                          </a:rPr>
                          <m:t>𝐿</m:t>
                        </m:r>
                      </m:e>
                      <m:sup>
                        <m:r>
                          <a:rPr lang="en-US" sz="1800" i="1" smtClean="0">
                            <a:solidFill>
                              <a:schemeClr val="bg2">
                                <a:lumMod val="50000"/>
                              </a:schemeClr>
                            </a:solidFill>
                            <a:latin typeface="Cambria Math" panose="02040503050406030204" pitchFamily="18" charset="0"/>
                          </a:rPr>
                          <m:t>3</m:t>
                        </m:r>
                      </m:sup>
                    </m:sSup>
                    <m:r>
                      <a:rPr lang="en-US" sz="1800" i="1" smtClean="0">
                        <a:solidFill>
                          <a:schemeClr val="bg2">
                            <a:lumMod val="50000"/>
                          </a:schemeClr>
                        </a:solidFill>
                        <a:latin typeface="Cambria Math" panose="02040503050406030204" pitchFamily="18" charset="0"/>
                      </a:rPr>
                      <m:t>)</m:t>
                    </m:r>
                  </m:oMath>
                </a14:m>
                <a:r>
                  <a:rPr lang="en-US" sz="1800" i="1" dirty="0">
                    <a:solidFill>
                      <a:schemeClr val="bg2">
                        <a:lumMod val="50000"/>
                      </a:schemeClr>
                    </a:solidFill>
                    <a:ea typeface="Times New Roman"/>
                    <a:cs typeface="Times New Roman"/>
                    <a:sym typeface="Times New Roman"/>
                  </a:rPr>
                  <a:t>, which becomes   </a:t>
                </a:r>
                <a14:m>
                  <m:oMath xmlns:m="http://schemas.openxmlformats.org/officeDocument/2006/math">
                    <m:sSub>
                      <m:sSubPr>
                        <m:ctrlPr>
                          <a:rPr lang="en-US" sz="1800" i="1">
                            <a:solidFill>
                              <a:schemeClr val="bg2">
                                <a:lumMod val="50000"/>
                              </a:schemeClr>
                            </a:solidFill>
                            <a:latin typeface="Cambria Math" panose="02040503050406030204" pitchFamily="18" charset="0"/>
                          </a:rPr>
                        </m:ctrlPr>
                      </m:sSubPr>
                      <m:e>
                        <m:r>
                          <a:rPr lang="en-US" sz="1800" i="1" smtClean="0">
                            <a:solidFill>
                              <a:schemeClr val="bg2">
                                <a:lumMod val="50000"/>
                              </a:schemeClr>
                            </a:solidFill>
                            <a:latin typeface="Cambria Math" panose="02040503050406030204" pitchFamily="18" charset="0"/>
                          </a:rPr>
                          <m:t>𝑣</m:t>
                        </m:r>
                      </m:e>
                      <m:sub>
                        <m:r>
                          <a:rPr lang="en-US" sz="1800" i="1" smtClean="0">
                            <a:solidFill>
                              <a:schemeClr val="bg2">
                                <a:lumMod val="50000"/>
                              </a:schemeClr>
                            </a:solidFill>
                            <a:latin typeface="Cambria Math" panose="02040503050406030204" pitchFamily="18" charset="0"/>
                          </a:rPr>
                          <m:t>𝐴</m:t>
                        </m:r>
                      </m:sub>
                    </m:sSub>
                    <m:r>
                      <a:rPr lang="en-US" sz="1800" i="1" smtClean="0">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smtClean="0">
                            <a:solidFill>
                              <a:schemeClr val="bg2">
                                <a:lumMod val="50000"/>
                              </a:schemeClr>
                            </a:solidFill>
                            <a:latin typeface="Cambria Math" panose="02040503050406030204" pitchFamily="18" charset="0"/>
                          </a:rPr>
                          <m:t>𝑃</m:t>
                        </m:r>
                        <m:sSup>
                          <m:sSupPr>
                            <m:ctrlPr>
                              <a:rPr lang="en-US" sz="1800" b="0" i="1" smtClean="0">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𝐿</m:t>
                            </m:r>
                          </m:e>
                          <m:sup>
                            <m:r>
                              <a:rPr lang="en-US" sz="1800" b="0" i="1" smtClean="0">
                                <a:solidFill>
                                  <a:schemeClr val="bg2">
                                    <a:lumMod val="50000"/>
                                  </a:schemeClr>
                                </a:solidFill>
                                <a:latin typeface="Cambria Math" panose="02040503050406030204" pitchFamily="18" charset="0"/>
                              </a:rPr>
                              <m:t>3</m:t>
                            </m:r>
                          </m:sup>
                        </m:sSup>
                      </m:num>
                      <m:den>
                        <m:r>
                          <a:rPr lang="en-US" sz="1800" b="0" i="1" smtClean="0">
                            <a:solidFill>
                              <a:schemeClr val="bg2">
                                <a:lumMod val="50000"/>
                              </a:schemeClr>
                            </a:solidFill>
                            <a:latin typeface="Cambria Math" panose="02040503050406030204" pitchFamily="18" charset="0"/>
                          </a:rPr>
                          <m:t>3</m:t>
                        </m:r>
                        <m:r>
                          <a:rPr lang="en-US" sz="1800" i="1" smtClean="0">
                            <a:solidFill>
                              <a:schemeClr val="bg2">
                                <a:lumMod val="50000"/>
                              </a:schemeClr>
                            </a:solidFill>
                            <a:latin typeface="Cambria Math" panose="02040503050406030204" pitchFamily="18" charset="0"/>
                          </a:rPr>
                          <m:t>𝐸𝐼</m:t>
                        </m:r>
                      </m:den>
                    </m:f>
                  </m:oMath>
                </a14:m>
                <a:endParaRPr lang="en-US" sz="1800" i="1" dirty="0">
                  <a:solidFill>
                    <a:schemeClr val="bg2">
                      <a:lumMod val="50000"/>
                    </a:schemeClr>
                  </a:solidFill>
                  <a:ea typeface="Times New Roman"/>
                  <a:cs typeface="Times New Roman"/>
                  <a:sym typeface="Times New Roman"/>
                </a:endParaRPr>
              </a:p>
              <a:p>
                <a:pPr lvl="3" algn="l" defTabSz="228600">
                  <a:spcBef>
                    <a:spcPts val="600"/>
                  </a:spcBef>
                  <a:defRPr sz="1800">
                    <a:solidFill>
                      <a:srgbClr val="000000"/>
                    </a:solidFill>
                  </a:defRPr>
                </a:pPr>
                <a14:m>
                  <m:oMath xmlns:m="http://schemas.openxmlformats.org/officeDocument/2006/math">
                    <m:sSub>
                      <m:sSubPr>
                        <m:ctrlPr>
                          <a:rPr lang="en-US" sz="1800" i="1" smtClean="0">
                            <a:solidFill>
                              <a:schemeClr val="bg2">
                                <a:lumMod val="50000"/>
                              </a:schemeClr>
                            </a:solidFill>
                            <a:latin typeface="Cambria Math" panose="02040503050406030204" pitchFamily="18" charset="0"/>
                          </a:rPr>
                        </m:ctrlPr>
                      </m:sSubPr>
                      <m:e>
                        <m:f>
                          <m:fPr>
                            <m:ctrlPr>
                              <a:rPr lang="ar-AE"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en-US" sz="1800" i="1">
                                <a:solidFill>
                                  <a:schemeClr val="bg2">
                                    <a:lumMod val="50000"/>
                                  </a:schemeClr>
                                </a:solidFill>
                                <a:latin typeface="Cambria Math" panose="02040503050406030204" pitchFamily="18" charset="0"/>
                              </a:rPr>
                              <m:t>𝑑𝑥</m:t>
                            </m:r>
                          </m:den>
                        </m:f>
                      </m:e>
                      <m:sub>
                        <m:r>
                          <a:rPr lang="en-US" sz="1800" b="0" i="1" smtClean="0">
                            <a:solidFill>
                              <a:schemeClr val="bg2">
                                <a:lumMod val="50000"/>
                              </a:schemeClr>
                            </a:solidFill>
                            <a:latin typeface="Cambria Math" panose="02040503050406030204" pitchFamily="18" charset="0"/>
                          </a:rPr>
                          <m:t>𝐴</m:t>
                        </m:r>
                      </m:sub>
                    </m:sSub>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num>
                      <m:den>
                        <m:r>
                          <a:rPr lang="en-US" sz="1800" i="1">
                            <a:solidFill>
                              <a:schemeClr val="bg2">
                                <a:lumMod val="50000"/>
                              </a:schemeClr>
                            </a:solidFill>
                            <a:latin typeface="Cambria Math" panose="02040503050406030204" pitchFamily="18" charset="0"/>
                          </a:rPr>
                          <m:t>2</m:t>
                        </m:r>
                        <m:r>
                          <a:rPr lang="en-US" sz="1800" i="1">
                            <a:solidFill>
                              <a:schemeClr val="bg2">
                                <a:lumMod val="50000"/>
                              </a:schemeClr>
                            </a:solidFill>
                            <a:latin typeface="Cambria Math" panose="02040503050406030204" pitchFamily="18" charset="0"/>
                          </a:rPr>
                          <m:t>𝐸𝐼</m:t>
                        </m:r>
                      </m:den>
                    </m:f>
                    <m:r>
                      <a:rPr lang="en-US" sz="1800" i="1">
                        <a:solidFill>
                          <a:schemeClr val="bg2">
                            <a:lumMod val="50000"/>
                          </a:schemeClr>
                        </a:solidFill>
                        <a:latin typeface="Cambria Math" panose="02040503050406030204" pitchFamily="18" charset="0"/>
                      </a:rPr>
                      <m:t>(</m:t>
                    </m:r>
                    <m:sSup>
                      <m:sSupPr>
                        <m:ctrlPr>
                          <a:rPr lang="en-US" sz="1800" i="1">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i="1">
                            <a:solidFill>
                              <a:schemeClr val="bg2">
                                <a:lumMod val="50000"/>
                              </a:schemeClr>
                            </a:solidFill>
                            <a:latin typeface="Cambria Math" panose="02040503050406030204" pitchFamily="18" charset="0"/>
                          </a:rPr>
                          <m:t>2</m:t>
                        </m:r>
                      </m:sup>
                    </m:sSup>
                    <m:r>
                      <a:rPr lang="en-US" sz="1800" i="1">
                        <a:solidFill>
                          <a:schemeClr val="bg2">
                            <a:lumMod val="50000"/>
                          </a:schemeClr>
                        </a:solidFill>
                        <a:latin typeface="Cambria Math" panose="02040503050406030204" pitchFamily="18" charset="0"/>
                      </a:rPr>
                      <m:t>−</m:t>
                    </m:r>
                    <m:sSup>
                      <m:sSupPr>
                        <m:ctrlPr>
                          <a:rPr lang="en-US" sz="1800" i="1">
                            <a:solidFill>
                              <a:schemeClr val="bg2">
                                <a:lumMod val="50000"/>
                              </a:schemeClr>
                            </a:solidFill>
                            <a:latin typeface="Cambria Math" panose="02040503050406030204" pitchFamily="18" charset="0"/>
                          </a:rPr>
                        </m:ctrlPr>
                      </m:sSupPr>
                      <m:e>
                        <m:r>
                          <a:rPr lang="en-US" sz="1800" b="0" i="1" smtClean="0">
                            <a:solidFill>
                              <a:schemeClr val="bg2">
                                <a:lumMod val="50000"/>
                              </a:schemeClr>
                            </a:solidFill>
                            <a:latin typeface="Cambria Math" panose="02040503050406030204" pitchFamily="18" charset="0"/>
                          </a:rPr>
                          <m:t>(</m:t>
                        </m:r>
                        <m:r>
                          <a:rPr lang="en-US" sz="1800" b="0" i="1" smtClean="0">
                            <a:solidFill>
                              <a:schemeClr val="bg2">
                                <a:lumMod val="50000"/>
                              </a:schemeClr>
                            </a:solidFill>
                            <a:latin typeface="Cambria Math" panose="02040503050406030204" pitchFamily="18" charset="0"/>
                          </a:rPr>
                          <m:t>0</m:t>
                        </m:r>
                        <m:r>
                          <a:rPr lang="en-US" sz="1800" b="0" i="1" smtClean="0">
                            <a:solidFill>
                              <a:schemeClr val="bg2">
                                <a:lumMod val="50000"/>
                              </a:schemeClr>
                            </a:solidFill>
                            <a:latin typeface="Cambria Math" panose="02040503050406030204" pitchFamily="18" charset="0"/>
                          </a:rPr>
                          <m:t>)</m:t>
                        </m:r>
                      </m:e>
                      <m:sup>
                        <m:r>
                          <a:rPr lang="en-US" sz="1800" i="1">
                            <a:solidFill>
                              <a:schemeClr val="bg2">
                                <a:lumMod val="50000"/>
                              </a:schemeClr>
                            </a:solidFill>
                            <a:latin typeface="Cambria Math" panose="02040503050406030204" pitchFamily="18" charset="0"/>
                          </a:rPr>
                          <m:t>2</m:t>
                        </m:r>
                      </m:sup>
                    </m:sSup>
                    <m:r>
                      <a:rPr lang="en-US" sz="1800" i="1">
                        <a:solidFill>
                          <a:schemeClr val="bg2">
                            <a:lumMod val="50000"/>
                          </a:schemeClr>
                        </a:solidFill>
                        <a:latin typeface="Cambria Math" panose="02040503050406030204" pitchFamily="18" charset="0"/>
                      </a:rPr>
                      <m:t>)</m:t>
                    </m:r>
                  </m:oMath>
                </a14:m>
                <a:r>
                  <a:rPr lang="en-US" sz="1800" i="1" dirty="0">
                    <a:solidFill>
                      <a:schemeClr val="bg2">
                        <a:lumMod val="50000"/>
                      </a:schemeClr>
                    </a:solidFill>
                    <a:ea typeface="Times New Roman"/>
                    <a:cs typeface="Times New Roman"/>
                    <a:sym typeface="Times New Roman"/>
                  </a:rPr>
                  <a:t>, which becomes   </a:t>
                </a:r>
                <a14:m>
                  <m:oMath xmlns:m="http://schemas.openxmlformats.org/officeDocument/2006/math">
                    <m:sSub>
                      <m:sSubPr>
                        <m:ctrlPr>
                          <a:rPr lang="en-US" sz="1800" i="1">
                            <a:solidFill>
                              <a:schemeClr val="bg2">
                                <a:lumMod val="50000"/>
                              </a:schemeClr>
                            </a:solidFill>
                            <a:latin typeface="Cambria Math" panose="02040503050406030204" pitchFamily="18" charset="0"/>
                          </a:rPr>
                        </m:ctrlPr>
                      </m:sSubPr>
                      <m:e>
                        <m:f>
                          <m:fPr>
                            <m:ctrlPr>
                              <a:rPr lang="ar-AE"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𝑑</m:t>
                            </m:r>
                            <m:r>
                              <a:rPr lang="ar-AE" sz="1800" i="1">
                                <a:solidFill>
                                  <a:schemeClr val="bg2">
                                    <a:lumMod val="50000"/>
                                  </a:schemeClr>
                                </a:solidFill>
                                <a:latin typeface="Cambria Math" panose="02040503050406030204" pitchFamily="18" charset="0"/>
                              </a:rPr>
                              <m:t>𝜈</m:t>
                            </m:r>
                          </m:num>
                          <m:den>
                            <m:r>
                              <a:rPr lang="en-US" sz="1800" i="1">
                                <a:solidFill>
                                  <a:schemeClr val="bg2">
                                    <a:lumMod val="50000"/>
                                  </a:schemeClr>
                                </a:solidFill>
                                <a:latin typeface="Cambria Math" panose="02040503050406030204" pitchFamily="18" charset="0"/>
                              </a:rPr>
                              <m:t>𝑑𝑥</m:t>
                            </m:r>
                          </m:den>
                        </m:f>
                      </m:e>
                      <m:sub>
                        <m:r>
                          <a:rPr lang="en-US" sz="1800" i="1">
                            <a:solidFill>
                              <a:schemeClr val="bg2">
                                <a:lumMod val="50000"/>
                              </a:schemeClr>
                            </a:solidFill>
                            <a:latin typeface="Cambria Math" panose="02040503050406030204" pitchFamily="18" charset="0"/>
                          </a:rPr>
                          <m:t>𝐴</m:t>
                        </m:r>
                      </m:sub>
                    </m:sSub>
                    <m:r>
                      <a:rPr lang="en-US" sz="1800" i="1">
                        <a:solidFill>
                          <a:schemeClr val="bg2">
                            <a:lumMod val="50000"/>
                          </a:schemeClr>
                        </a:solidFill>
                        <a:latin typeface="Cambria Math" panose="02040503050406030204" pitchFamily="18" charset="0"/>
                      </a:rPr>
                      <m:t>=</m:t>
                    </m:r>
                    <m:f>
                      <m:fPr>
                        <m:ctrlPr>
                          <a:rPr lang="en-US" sz="1800" i="1">
                            <a:solidFill>
                              <a:schemeClr val="bg2">
                                <a:lumMod val="50000"/>
                              </a:schemeClr>
                            </a:solidFill>
                            <a:latin typeface="Cambria Math" panose="02040503050406030204" pitchFamily="18" charset="0"/>
                          </a:rPr>
                        </m:ctrlPr>
                      </m:fPr>
                      <m:num>
                        <m:r>
                          <a:rPr lang="en-US" sz="1800" i="1">
                            <a:solidFill>
                              <a:schemeClr val="bg2">
                                <a:lumMod val="50000"/>
                              </a:schemeClr>
                            </a:solidFill>
                            <a:latin typeface="Cambria Math" panose="02040503050406030204" pitchFamily="18" charset="0"/>
                          </a:rPr>
                          <m:t>𝑃</m:t>
                        </m:r>
                        <m:sSup>
                          <m:sSupPr>
                            <m:ctrlPr>
                              <a:rPr lang="en-US" sz="1800" b="0" i="1" smtClean="0">
                                <a:solidFill>
                                  <a:schemeClr val="bg2">
                                    <a:lumMod val="50000"/>
                                  </a:schemeClr>
                                </a:solidFill>
                                <a:latin typeface="Cambria Math" panose="02040503050406030204" pitchFamily="18" charset="0"/>
                              </a:rPr>
                            </m:ctrlPr>
                          </m:sSupPr>
                          <m:e>
                            <m:r>
                              <a:rPr lang="en-US" sz="1800" i="1">
                                <a:solidFill>
                                  <a:schemeClr val="bg2">
                                    <a:lumMod val="50000"/>
                                  </a:schemeClr>
                                </a:solidFill>
                                <a:latin typeface="Cambria Math" panose="02040503050406030204" pitchFamily="18" charset="0"/>
                              </a:rPr>
                              <m:t>𝐿</m:t>
                            </m:r>
                          </m:e>
                          <m:sup>
                            <m:r>
                              <a:rPr lang="en-US" sz="1800" b="0" i="1" smtClean="0">
                                <a:solidFill>
                                  <a:schemeClr val="bg2">
                                    <a:lumMod val="50000"/>
                                  </a:schemeClr>
                                </a:solidFill>
                                <a:latin typeface="Cambria Math" panose="02040503050406030204" pitchFamily="18" charset="0"/>
                              </a:rPr>
                              <m:t>2</m:t>
                            </m:r>
                          </m:sup>
                        </m:sSup>
                      </m:num>
                      <m:den>
                        <m:r>
                          <a:rPr lang="en-US" sz="1800" i="1">
                            <a:solidFill>
                              <a:schemeClr val="bg2">
                                <a:lumMod val="50000"/>
                              </a:schemeClr>
                            </a:solidFill>
                            <a:latin typeface="Cambria Math" panose="02040503050406030204" pitchFamily="18" charset="0"/>
                          </a:rPr>
                          <m:t>2</m:t>
                        </m:r>
                        <m:r>
                          <a:rPr lang="en-US" sz="1800" i="1">
                            <a:solidFill>
                              <a:schemeClr val="bg2">
                                <a:lumMod val="50000"/>
                              </a:schemeClr>
                            </a:solidFill>
                            <a:latin typeface="Cambria Math" panose="02040503050406030204" pitchFamily="18" charset="0"/>
                          </a:rPr>
                          <m:t>𝐸𝐼</m:t>
                        </m:r>
                      </m:den>
                    </m:f>
                  </m:oMath>
                </a14:m>
                <a:endParaRPr lang="en-US" sz="1800" i="1" dirty="0">
                  <a:solidFill>
                    <a:schemeClr val="bg2">
                      <a:lumMod val="50000"/>
                    </a:schemeClr>
                  </a:solidFill>
                  <a:ea typeface="Times New Roman"/>
                  <a:cs typeface="Times New Roman"/>
                  <a:sym typeface="Times New Roman"/>
                </a:endParaRPr>
              </a:p>
              <a:p>
                <a:pPr lvl="3" algn="l" defTabSz="228600">
                  <a:spcBef>
                    <a:spcPts val="600"/>
                  </a:spcBef>
                  <a:defRPr sz="1800">
                    <a:solidFill>
                      <a:srgbClr val="000000"/>
                    </a:solidFill>
                  </a:defRPr>
                </a:pPr>
                <a:endParaRPr lang="en-US" sz="1800" i="1"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7"/>
                  <a:defRPr sz="1800">
                    <a:solidFill>
                      <a:srgbClr val="000000"/>
                    </a:solidFill>
                  </a:defRPr>
                </a:pPr>
                <a:endParaRPr lang="en-US" sz="1800"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7"/>
                  <a:defRPr sz="1800">
                    <a:solidFill>
                      <a:srgbClr val="000000"/>
                    </a:solidFill>
                  </a:defRPr>
                </a:pPr>
                <a:endParaRPr lang="en-US" i="1" dirty="0">
                  <a:solidFill>
                    <a:schemeClr val="bg2">
                      <a:lumMod val="50000"/>
                    </a:schemeClr>
                  </a:solidFill>
                  <a:ea typeface="Times New Roman"/>
                  <a:cs typeface="Times New Roman"/>
                  <a:sym typeface="Times New Roman"/>
                </a:endParaRPr>
              </a:p>
            </p:txBody>
          </p:sp>
        </mc:Choice>
        <mc:Fallback>
          <p:sp>
            <p:nvSpPr>
              <p:cNvPr id="4" name="Rectangle 3">
                <a:extLst>
                  <a:ext uri="{FF2B5EF4-FFF2-40B4-BE49-F238E27FC236}">
                    <a16:creationId xmlns:a16="http://schemas.microsoft.com/office/drawing/2014/main" id="{71AC164A-3931-4529-B47B-D7AC51759573}"/>
                  </a:ext>
                </a:extLst>
              </p:cNvPr>
              <p:cNvSpPr>
                <a:spLocks noRot="1" noChangeAspect="1" noMove="1" noResize="1" noEditPoints="1" noAdjustHandles="1" noChangeArrowheads="1" noChangeShapeType="1" noTextEdit="1"/>
              </p:cNvSpPr>
              <p:nvPr/>
            </p:nvSpPr>
            <p:spPr>
              <a:xfrm>
                <a:off x="305142" y="3151781"/>
                <a:ext cx="12128158" cy="4822474"/>
              </a:xfrm>
              <a:prstGeom prst="rect">
                <a:avLst/>
              </a:prstGeom>
              <a:blipFill>
                <a:blip r:embed="rId3"/>
                <a:stretch>
                  <a:fillRect l="-402" t="-506"/>
                </a:stretch>
              </a:blipFill>
            </p:spPr>
            <p:txBody>
              <a:bodyPr/>
              <a:lstStyle/>
              <a:p>
                <a:r>
                  <a:rPr lang="en-US">
                    <a:noFill/>
                  </a:rPr>
                  <a:t> </a:t>
                </a:r>
              </a:p>
            </p:txBody>
          </p:sp>
        </mc:Fallback>
      </mc:AlternateContent>
    </p:spTree>
    <p:extLst>
      <p:ext uri="{BB962C8B-B14F-4D97-AF65-F5344CB8AC3E}">
        <p14:creationId xmlns:p14="http://schemas.microsoft.com/office/powerpoint/2010/main" val="41887706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571500" y="-304800"/>
            <a:ext cx="11861800" cy="1397000"/>
          </a:xfrm>
          <a:prstGeom prst="rect">
            <a:avLst/>
          </a:prstGeom>
        </p:spPr>
        <p:txBody>
          <a:bodyPr/>
          <a:lstStyle/>
          <a:p>
            <a:pPr lvl="0">
              <a:defRPr sz="1800"/>
            </a:pPr>
            <a:r>
              <a:rPr sz="4200" dirty="0"/>
              <a:t>Example </a:t>
            </a:r>
            <a:r>
              <a:rPr lang="en-US" sz="4200" dirty="0"/>
              <a:t>P</a:t>
            </a:r>
            <a:r>
              <a:rPr sz="4200" dirty="0"/>
              <a:t>roblem</a:t>
            </a:r>
            <a:r>
              <a:rPr lang="en-US" sz="4200" dirty="0"/>
              <a:t> 2</a:t>
            </a:r>
            <a:endParaRPr sz="4200" dirty="0"/>
          </a:p>
        </p:txBody>
      </p:sp>
      <p:sp>
        <p:nvSpPr>
          <p:cNvPr id="163" name="Shape 163"/>
          <p:cNvSpPr>
            <a:spLocks noGrp="1"/>
          </p:cNvSpPr>
          <p:nvPr>
            <p:ph type="body" idx="1"/>
          </p:nvPr>
        </p:nvSpPr>
        <p:spPr>
          <a:xfrm>
            <a:off x="8787090" y="318678"/>
            <a:ext cx="4054833" cy="2203543"/>
          </a:xfrm>
          <a:prstGeom prst="rect">
            <a:avLst/>
          </a:prstGeom>
        </p:spPr>
        <p:txBody>
          <a:bodyPr/>
          <a:lstStyle/>
          <a:p>
            <a:pPr marL="0" lvl="0" indent="0" defTabSz="457200">
              <a:spcBef>
                <a:spcPts val="1200"/>
              </a:spcBef>
              <a:buSzTx/>
              <a:buFontTx/>
              <a:buNone/>
              <a:defRPr sz="1800">
                <a:solidFill>
                  <a:srgbClr val="000000"/>
                </a:solidFill>
              </a:defRPr>
            </a:pPr>
            <a:r>
              <a:rPr sz="1500">
                <a:latin typeface="Times New Roman"/>
                <a:ea typeface="Times New Roman"/>
                <a:cs typeface="Times New Roman"/>
                <a:sym typeface="Times New Roman"/>
              </a:rPr>
              <a:t>For the beam and loading shown, use the double-integration method to determine</a:t>
            </a:r>
          </a:p>
          <a:p>
            <a:pPr marL="0" lvl="0" indent="0" defTabSz="457200">
              <a:spcBef>
                <a:spcPts val="1200"/>
              </a:spcBef>
              <a:buSzTx/>
              <a:buFontTx/>
              <a:buNone/>
              <a:defRPr sz="1800">
                <a:solidFill>
                  <a:srgbClr val="000000"/>
                </a:solidFill>
              </a:defRPr>
            </a:pPr>
            <a:r>
              <a:rPr sz="1500">
                <a:latin typeface="Times New Roman"/>
                <a:ea typeface="Times New Roman"/>
                <a:cs typeface="Times New Roman"/>
                <a:sym typeface="Times New Roman"/>
              </a:rPr>
              <a:t>(a) the equation of the elastic curve for the beam. (b) the maximum deflection. (c) the slope at A.</a:t>
            </a:r>
          </a:p>
          <a:p>
            <a:pPr marL="0" lvl="0" indent="0" defTabSz="457200">
              <a:spcBef>
                <a:spcPts val="1200"/>
              </a:spcBef>
              <a:buSzTx/>
              <a:buFontTx/>
              <a:buNone/>
              <a:defRPr sz="1800">
                <a:solidFill>
                  <a:srgbClr val="000000"/>
                </a:solidFill>
              </a:defRPr>
            </a:pPr>
            <a:r>
              <a:rPr sz="1500">
                <a:latin typeface="Times New Roman"/>
                <a:ea typeface="Times New Roman"/>
                <a:cs typeface="Times New Roman"/>
                <a:sym typeface="Times New Roman"/>
              </a:rPr>
              <a:t>Assume that EI is constant for the beam.</a:t>
            </a:r>
          </a:p>
        </p:txBody>
      </p:sp>
      <p:sp>
        <p:nvSpPr>
          <p:cNvPr id="164" name="Shape 16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12</a:t>
            </a:fld>
            <a:endParaRPr sz="1400"/>
          </a:p>
        </p:txBody>
      </p:sp>
      <p:pic>
        <p:nvPicPr>
          <p:cNvPr id="165" name="pasted-image.png"/>
          <p:cNvPicPr/>
          <p:nvPr/>
        </p:nvPicPr>
        <p:blipFill>
          <a:blip r:embed="rId2">
            <a:extLst/>
          </a:blip>
          <a:stretch>
            <a:fillRect/>
          </a:stretch>
        </p:blipFill>
        <p:spPr>
          <a:xfrm>
            <a:off x="81778" y="1180189"/>
            <a:ext cx="4564096" cy="156392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a:pPr>
            <a:r>
              <a:rPr sz="4200"/>
              <a:t>Beam relationships</a:t>
            </a:r>
          </a:p>
        </p:txBody>
      </p:sp>
      <mc:AlternateContent xmlns:mc="http://schemas.openxmlformats.org/markup-compatibility/2006">
        <mc:Choice xmlns:a14="http://schemas.microsoft.com/office/drawing/2010/main" Requires="a14">
          <p:sp>
            <p:nvSpPr>
              <p:cNvPr id="96" name="Shape 96"/>
              <p:cNvSpPr>
                <a:spLocks noGrp="1"/>
              </p:cNvSpPr>
              <p:nvPr>
                <p:ph type="body" idx="1"/>
              </p:nvPr>
            </p:nvSpPr>
            <p:spPr>
              <a:xfrm>
                <a:off x="571500" y="2222500"/>
                <a:ext cx="11861800" cy="7200900"/>
              </a:xfrm>
              <a:prstGeom prst="rect">
                <a:avLst/>
              </a:prstGeom>
            </p:spPr>
            <p:txBody>
              <a:bodyPr>
                <a:normAutofit lnSpcReduction="10000"/>
              </a:bodyPr>
              <a:lstStyle/>
              <a:p>
                <a:pPr lvl="0">
                  <a:defRPr sz="1800">
                    <a:solidFill>
                      <a:srgbClr val="000000"/>
                    </a:solidFill>
                  </a:defRPr>
                </a:pPr>
                <a:r>
                  <a:rPr lang="en-US" sz="2800" dirty="0">
                    <a:solidFill>
                      <a:schemeClr val="bg2">
                        <a:lumMod val="50000"/>
                      </a:schemeClr>
                    </a:solidFill>
                  </a:rPr>
                  <a:t>Moment sign conventions: </a:t>
                </a:r>
              </a:p>
              <a:p>
                <a:pPr lvl="0">
                  <a:defRPr sz="1800">
                    <a:solidFill>
                      <a:srgbClr val="000000"/>
                    </a:solidFill>
                  </a:defRPr>
                </a:pPr>
                <a:endParaRPr lang="en-US" sz="2800" dirty="0">
                  <a:solidFill>
                    <a:schemeClr val="bg2">
                      <a:lumMod val="50000"/>
                    </a:schemeClr>
                  </a:solidFill>
                </a:endParaRPr>
              </a:p>
              <a:p>
                <a:pPr lvl="0">
                  <a:defRPr sz="1800">
                    <a:solidFill>
                      <a:srgbClr val="000000"/>
                    </a:solidFill>
                  </a:defRPr>
                </a:pPr>
                <a:endParaRPr lang="en-US" sz="2800" dirty="0">
                  <a:solidFill>
                    <a:schemeClr val="bg2">
                      <a:lumMod val="50000"/>
                    </a:schemeClr>
                  </a:solidFill>
                </a:endParaRPr>
              </a:p>
              <a:p>
                <a:pPr lvl="0">
                  <a:defRPr sz="1800">
                    <a:solidFill>
                      <a:srgbClr val="000000"/>
                    </a:solidFill>
                  </a:defRPr>
                </a:pPr>
                <a:r>
                  <a:rPr lang="en-US" sz="2800" dirty="0">
                    <a:solidFill>
                      <a:schemeClr val="bg2">
                        <a:lumMod val="50000"/>
                      </a:schemeClr>
                    </a:solidFill>
                  </a:rPr>
                  <a:t>Deflection: </a:t>
                </a:r>
                <a:r>
                  <a:rPr lang="el-GR" sz="2800" dirty="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a:t>ν</a:t>
                </a:r>
                <a:endParaRPr lang="el-GR" sz="2800" dirty="0">
                  <a:solidFill>
                    <a:schemeClr val="bg2">
                      <a:lumMod val="50000"/>
                    </a:schemeClr>
                  </a:solidFill>
                  <a:latin typeface="Cambria Math" panose="02040503050406030204" pitchFamily="18" charset="0"/>
                  <a:ea typeface="Cambria Math" panose="02040503050406030204" pitchFamily="18" charset="0"/>
                </a:endParaRPr>
              </a:p>
              <a:p>
                <a:pPr lvl="0">
                  <a:defRPr sz="1800">
                    <a:solidFill>
                      <a:srgbClr val="000000"/>
                    </a:solidFill>
                  </a:defRPr>
                </a:pPr>
                <a:endParaRPr lang="el-GR" sz="2800" dirty="0">
                  <a:solidFill>
                    <a:schemeClr val="bg2">
                      <a:lumMod val="50000"/>
                    </a:schemeClr>
                  </a:solidFill>
                </a:endParaRPr>
              </a:p>
              <a:p>
                <a:pPr lvl="0">
                  <a:defRPr sz="1800">
                    <a:solidFill>
                      <a:srgbClr val="000000"/>
                    </a:solidFill>
                  </a:defRPr>
                </a:pPr>
                <a:endParaRPr lang="el-GR" sz="2800" dirty="0">
                  <a:solidFill>
                    <a:schemeClr val="bg2">
                      <a:lumMod val="50000"/>
                    </a:schemeClr>
                  </a:solidFill>
                </a:endParaRPr>
              </a:p>
              <a:p>
                <a:pPr lvl="0">
                  <a:defRPr sz="1800">
                    <a:solidFill>
                      <a:srgbClr val="000000"/>
                    </a:solidFill>
                  </a:defRPr>
                </a:pPr>
                <a:r>
                  <a:rPr lang="en-US" sz="2800" dirty="0">
                    <a:solidFill>
                      <a:schemeClr val="bg2">
                        <a:lumMod val="50000"/>
                      </a:schemeClr>
                    </a:solidFill>
                  </a:rPr>
                  <a:t>Slope: </a:t>
                </a:r>
                <a14:m>
                  <m:oMath xmlns:m="http://schemas.openxmlformats.org/officeDocument/2006/math">
                    <m:f>
                      <m:fPr>
                        <m:ctrlPr>
                          <a:rPr lang="ar-AE" sz="2800" i="1" smtClean="0">
                            <a:solidFill>
                              <a:schemeClr val="bg2">
                                <a:lumMod val="50000"/>
                              </a:schemeClr>
                            </a:solidFill>
                            <a:latin typeface="Cambria Math" panose="02040503050406030204" pitchFamily="18" charset="0"/>
                          </a:rPr>
                        </m:ctrlPr>
                      </m:fPr>
                      <m:num>
                        <m:r>
                          <a:rPr lang="ar-AE" sz="2800" b="0" i="1" smtClean="0">
                            <a:solidFill>
                              <a:schemeClr val="bg2">
                                <a:lumMod val="50000"/>
                              </a:schemeClr>
                            </a:solidFill>
                            <a:latin typeface="Cambria Math" panose="02040503050406030204" pitchFamily="18" charset="0"/>
                          </a:rPr>
                          <m:t>𝑑</m:t>
                        </m:r>
                        <m:r>
                          <a:rPr lang="en-US" sz="2800" b="0" i="1" smtClean="0">
                            <a:solidFill>
                              <a:schemeClr val="bg2">
                                <a:lumMod val="50000"/>
                              </a:schemeClr>
                            </a:solidFill>
                            <a:latin typeface="Cambria Math" panose="02040503050406030204" pitchFamily="18" charset="0"/>
                          </a:rPr>
                          <m:t>𝜈</m:t>
                        </m:r>
                      </m:num>
                      <m:den>
                        <m:r>
                          <a:rPr lang="en-US" sz="2800" b="0" i="1" smtClean="0">
                            <a:solidFill>
                              <a:schemeClr val="bg2">
                                <a:lumMod val="50000"/>
                              </a:schemeClr>
                            </a:solidFill>
                            <a:latin typeface="Cambria Math" panose="02040503050406030204" pitchFamily="18" charset="0"/>
                          </a:rPr>
                          <m:t>𝑑𝑥</m:t>
                        </m:r>
                      </m:den>
                    </m:f>
                    <m:r>
                      <a:rPr lang="en-US" sz="2800" b="0" i="1" smtClean="0">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𝜃</m:t>
                    </m:r>
                  </m:oMath>
                </a14:m>
                <a:endParaRPr lang="ar-AE" sz="2800" dirty="0">
                  <a:solidFill>
                    <a:schemeClr val="bg2">
                      <a:lumMod val="50000"/>
                    </a:schemeClr>
                  </a:solidFill>
                </a:endParaRPr>
              </a:p>
              <a:p>
                <a:pPr lvl="0">
                  <a:defRPr sz="1800">
                    <a:solidFill>
                      <a:srgbClr val="000000"/>
                    </a:solidFill>
                  </a:defRPr>
                </a:pPr>
                <a:endParaRPr lang="ar-AE" sz="2800" dirty="0">
                  <a:solidFill>
                    <a:schemeClr val="bg2">
                      <a:lumMod val="50000"/>
                    </a:schemeClr>
                  </a:solidFill>
                </a:endParaRPr>
              </a:p>
              <a:p>
                <a:pPr lvl="0">
                  <a:defRPr sz="1800">
                    <a:solidFill>
                      <a:srgbClr val="000000"/>
                    </a:solidFill>
                  </a:defRPr>
                </a:pPr>
                <a:endParaRPr lang="ar-AE" sz="2800" dirty="0">
                  <a:solidFill>
                    <a:schemeClr val="bg2">
                      <a:lumMod val="50000"/>
                    </a:schemeClr>
                  </a:solidFill>
                </a:endParaRPr>
              </a:p>
              <a:p>
                <a:pPr lvl="0">
                  <a:defRPr sz="1800">
                    <a:solidFill>
                      <a:srgbClr val="000000"/>
                    </a:solidFill>
                  </a:defRPr>
                </a:pPr>
                <a:r>
                  <a:rPr lang="en-US" sz="2800" dirty="0">
                    <a:solidFill>
                      <a:schemeClr val="bg2">
                        <a:lumMod val="50000"/>
                      </a:schemeClr>
                    </a:solidFill>
                  </a:rPr>
                  <a:t>Moment: </a:t>
                </a:r>
                <a14:m>
                  <m:oMath xmlns:m="http://schemas.openxmlformats.org/officeDocument/2006/math">
                    <m:r>
                      <a:rPr lang="en-US" sz="2800" b="0" i="1" smtClean="0">
                        <a:solidFill>
                          <a:schemeClr val="bg2">
                            <a:lumMod val="50000"/>
                          </a:schemeClr>
                        </a:solidFill>
                        <a:latin typeface="Cambria Math" panose="02040503050406030204" pitchFamily="18" charset="0"/>
                      </a:rPr>
                      <m:t>𝐸𝐼</m:t>
                    </m:r>
                    <m:f>
                      <m:fPr>
                        <m:ctrlPr>
                          <a:rPr lang="en-US" sz="2800" b="0" i="1" smtClean="0">
                            <a:solidFill>
                              <a:schemeClr val="bg2">
                                <a:lumMod val="50000"/>
                              </a:schemeClr>
                            </a:solidFill>
                            <a:latin typeface="Cambria Math" panose="02040503050406030204" pitchFamily="18" charset="0"/>
                          </a:rPr>
                        </m:ctrlPr>
                      </m:fPr>
                      <m:num>
                        <m:sSup>
                          <m:sSupPr>
                            <m:ctrlPr>
                              <a:rPr lang="en-US" sz="2800" b="0" i="1" smtClean="0">
                                <a:solidFill>
                                  <a:schemeClr val="bg2">
                                    <a:lumMod val="50000"/>
                                  </a:schemeClr>
                                </a:solidFill>
                                <a:latin typeface="Cambria Math" panose="02040503050406030204" pitchFamily="18" charset="0"/>
                              </a:rPr>
                            </m:ctrlPr>
                          </m:sSupPr>
                          <m:e>
                            <m:r>
                              <a:rPr lang="en-US" sz="2800" b="0" i="1" smtClean="0">
                                <a:solidFill>
                                  <a:schemeClr val="bg2">
                                    <a:lumMod val="50000"/>
                                  </a:schemeClr>
                                </a:solidFill>
                                <a:latin typeface="Cambria Math" panose="02040503050406030204" pitchFamily="18" charset="0"/>
                              </a:rPr>
                              <m:t>𝑑</m:t>
                            </m:r>
                          </m:e>
                          <m:sup>
                            <m:r>
                              <a:rPr lang="en-US" sz="2800" b="0" i="1" smtClean="0">
                                <a:solidFill>
                                  <a:schemeClr val="bg2">
                                    <a:lumMod val="50000"/>
                                  </a:schemeClr>
                                </a:solidFill>
                                <a:latin typeface="Cambria Math" panose="02040503050406030204" pitchFamily="18" charset="0"/>
                              </a:rPr>
                              <m:t>2</m:t>
                            </m:r>
                          </m:sup>
                        </m:sSup>
                        <m:r>
                          <a:rPr lang="en-US" sz="2800" b="0" i="1" smtClean="0">
                            <a:solidFill>
                              <a:schemeClr val="bg2">
                                <a:lumMod val="50000"/>
                              </a:schemeClr>
                            </a:solidFill>
                            <a:latin typeface="Cambria Math" panose="02040503050406030204" pitchFamily="18" charset="0"/>
                          </a:rPr>
                          <m:t>𝜈</m:t>
                        </m:r>
                      </m:num>
                      <m:den>
                        <m:sSup>
                          <m:sSupPr>
                            <m:ctrlPr>
                              <a:rPr lang="en-US" sz="2800" b="0" i="1" smtClean="0">
                                <a:solidFill>
                                  <a:schemeClr val="bg2">
                                    <a:lumMod val="50000"/>
                                  </a:schemeClr>
                                </a:solidFill>
                                <a:latin typeface="Cambria Math" panose="02040503050406030204" pitchFamily="18" charset="0"/>
                              </a:rPr>
                            </m:ctrlPr>
                          </m:sSupPr>
                          <m:e>
                            <m:r>
                              <a:rPr lang="en-US" sz="2800" b="0" i="1" smtClean="0">
                                <a:solidFill>
                                  <a:schemeClr val="bg2">
                                    <a:lumMod val="50000"/>
                                  </a:schemeClr>
                                </a:solidFill>
                                <a:latin typeface="Cambria Math" panose="02040503050406030204" pitchFamily="18" charset="0"/>
                              </a:rPr>
                              <m:t>𝑑𝑥</m:t>
                            </m:r>
                          </m:e>
                          <m:sup>
                            <m:r>
                              <a:rPr lang="en-US" sz="2800" b="0" i="1" smtClean="0">
                                <a:solidFill>
                                  <a:schemeClr val="bg2">
                                    <a:lumMod val="50000"/>
                                  </a:schemeClr>
                                </a:solidFill>
                                <a:latin typeface="Cambria Math" panose="02040503050406030204" pitchFamily="18" charset="0"/>
                              </a:rPr>
                              <m:t>2</m:t>
                            </m:r>
                          </m:sup>
                        </m:sSup>
                      </m:den>
                    </m:f>
                    <m:r>
                      <a:rPr lang="en-US" sz="2800" b="0" i="1" smtClean="0">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𝑀</m:t>
                    </m:r>
                  </m:oMath>
                </a14:m>
                <a:endParaRPr lang="en-US" sz="2800" dirty="0">
                  <a:solidFill>
                    <a:schemeClr val="bg2">
                      <a:lumMod val="50000"/>
                    </a:schemeClr>
                  </a:solidFill>
                </a:endParaRPr>
              </a:p>
              <a:p>
                <a:pPr lvl="0">
                  <a:defRPr sz="1800">
                    <a:solidFill>
                      <a:srgbClr val="000000"/>
                    </a:solidFill>
                  </a:defRPr>
                </a:pPr>
                <a:endParaRPr lang="en-US" sz="2800" dirty="0">
                  <a:solidFill>
                    <a:schemeClr val="bg2">
                      <a:lumMod val="50000"/>
                    </a:schemeClr>
                  </a:solidFill>
                </a:endParaRPr>
              </a:p>
              <a:p>
                <a:pPr lvl="0">
                  <a:defRPr sz="1800">
                    <a:solidFill>
                      <a:srgbClr val="000000"/>
                    </a:solidFill>
                  </a:defRPr>
                </a:pPr>
                <a:endParaRPr lang="en-US" sz="2800" dirty="0">
                  <a:solidFill>
                    <a:schemeClr val="bg2">
                      <a:lumMod val="50000"/>
                    </a:schemeClr>
                  </a:solidFill>
                </a:endParaRPr>
              </a:p>
              <a:p>
                <a:pPr lvl="0">
                  <a:defRPr sz="1800">
                    <a:solidFill>
                      <a:srgbClr val="000000"/>
                    </a:solidFill>
                  </a:defRPr>
                </a:pPr>
                <a:r>
                  <a:rPr lang="en-US" sz="2800" dirty="0">
                    <a:solidFill>
                      <a:schemeClr val="bg2">
                        <a:lumMod val="50000"/>
                      </a:schemeClr>
                    </a:solidFill>
                  </a:rPr>
                  <a:t>Shear: </a:t>
                </a:r>
                <a14:m>
                  <m:oMath xmlns:m="http://schemas.openxmlformats.org/officeDocument/2006/math">
                    <m:f>
                      <m:fPr>
                        <m:ctrlPr>
                          <a:rPr lang="en-US" sz="2800" i="1" smtClean="0">
                            <a:solidFill>
                              <a:schemeClr val="bg2">
                                <a:lumMod val="50000"/>
                              </a:schemeClr>
                            </a:solidFill>
                            <a:latin typeface="Cambria Math" panose="02040503050406030204" pitchFamily="18" charset="0"/>
                          </a:rPr>
                        </m:ctrlPr>
                      </m:fPr>
                      <m:num>
                        <m:r>
                          <a:rPr lang="en-US" sz="2800" b="0" i="1" smtClean="0">
                            <a:solidFill>
                              <a:schemeClr val="bg2">
                                <a:lumMod val="50000"/>
                              </a:schemeClr>
                            </a:solidFill>
                            <a:latin typeface="Cambria Math" panose="02040503050406030204" pitchFamily="18" charset="0"/>
                          </a:rPr>
                          <m:t>𝑑𝑀</m:t>
                        </m:r>
                      </m:num>
                      <m:den>
                        <m:r>
                          <a:rPr lang="en-US" sz="2800" b="0" i="1" smtClean="0">
                            <a:solidFill>
                              <a:schemeClr val="bg2">
                                <a:lumMod val="50000"/>
                              </a:schemeClr>
                            </a:solidFill>
                            <a:latin typeface="Cambria Math" panose="02040503050406030204" pitchFamily="18" charset="0"/>
                          </a:rPr>
                          <m:t>𝑑𝑥</m:t>
                        </m:r>
                      </m:den>
                    </m:f>
                    <m:r>
                      <a:rPr lang="en-US" sz="2800" b="0" i="1" smtClean="0">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𝐸𝐼</m:t>
                    </m:r>
                    <m:f>
                      <m:fPr>
                        <m:ctrlPr>
                          <a:rPr lang="en-US" sz="2800" b="0" i="1" smtClean="0">
                            <a:solidFill>
                              <a:schemeClr val="bg2">
                                <a:lumMod val="50000"/>
                              </a:schemeClr>
                            </a:solidFill>
                            <a:latin typeface="Cambria Math" panose="02040503050406030204" pitchFamily="18" charset="0"/>
                          </a:rPr>
                        </m:ctrlPr>
                      </m:fPr>
                      <m:num>
                        <m:sSup>
                          <m:sSupPr>
                            <m:ctrlPr>
                              <a:rPr lang="en-US" sz="2800" b="0" i="1" smtClean="0">
                                <a:solidFill>
                                  <a:schemeClr val="bg2">
                                    <a:lumMod val="50000"/>
                                  </a:schemeClr>
                                </a:solidFill>
                                <a:latin typeface="Cambria Math" panose="02040503050406030204" pitchFamily="18" charset="0"/>
                              </a:rPr>
                            </m:ctrlPr>
                          </m:sSupPr>
                          <m:e>
                            <m:r>
                              <a:rPr lang="en-US" sz="2800" b="0" i="1" smtClean="0">
                                <a:solidFill>
                                  <a:schemeClr val="bg2">
                                    <a:lumMod val="50000"/>
                                  </a:schemeClr>
                                </a:solidFill>
                                <a:latin typeface="Cambria Math" panose="02040503050406030204" pitchFamily="18" charset="0"/>
                              </a:rPr>
                              <m:t>𝑑</m:t>
                            </m:r>
                          </m:e>
                          <m:sup>
                            <m:r>
                              <a:rPr lang="en-US" sz="2800" b="0" i="1" smtClean="0">
                                <a:solidFill>
                                  <a:schemeClr val="bg2">
                                    <a:lumMod val="50000"/>
                                  </a:schemeClr>
                                </a:solidFill>
                                <a:latin typeface="Cambria Math" panose="02040503050406030204" pitchFamily="18" charset="0"/>
                              </a:rPr>
                              <m:t>3</m:t>
                            </m:r>
                          </m:sup>
                        </m:sSup>
                        <m:r>
                          <a:rPr lang="en-US" sz="2800" b="0" i="1" smtClean="0">
                            <a:solidFill>
                              <a:schemeClr val="bg2">
                                <a:lumMod val="50000"/>
                              </a:schemeClr>
                            </a:solidFill>
                            <a:latin typeface="Cambria Math" panose="02040503050406030204" pitchFamily="18" charset="0"/>
                          </a:rPr>
                          <m:t>𝜈</m:t>
                        </m:r>
                      </m:num>
                      <m:den>
                        <m:sSup>
                          <m:sSupPr>
                            <m:ctrlPr>
                              <a:rPr lang="en-US" sz="2800" b="0" i="1" smtClean="0">
                                <a:solidFill>
                                  <a:schemeClr val="bg2">
                                    <a:lumMod val="50000"/>
                                  </a:schemeClr>
                                </a:solidFill>
                                <a:latin typeface="Cambria Math" panose="02040503050406030204" pitchFamily="18" charset="0"/>
                              </a:rPr>
                            </m:ctrlPr>
                          </m:sSupPr>
                          <m:e>
                            <m:r>
                              <a:rPr lang="en-US" sz="2800" b="0" i="1" smtClean="0">
                                <a:solidFill>
                                  <a:schemeClr val="bg2">
                                    <a:lumMod val="50000"/>
                                  </a:schemeClr>
                                </a:solidFill>
                                <a:latin typeface="Cambria Math" panose="02040503050406030204" pitchFamily="18" charset="0"/>
                              </a:rPr>
                              <m:t>𝑑𝑥</m:t>
                            </m:r>
                          </m:e>
                          <m:sup>
                            <m:r>
                              <a:rPr lang="en-US" sz="2800" b="0" i="1" smtClean="0">
                                <a:solidFill>
                                  <a:schemeClr val="bg2">
                                    <a:lumMod val="50000"/>
                                  </a:schemeClr>
                                </a:solidFill>
                                <a:latin typeface="Cambria Math" panose="02040503050406030204" pitchFamily="18" charset="0"/>
                              </a:rPr>
                              <m:t>3</m:t>
                            </m:r>
                          </m:sup>
                        </m:sSup>
                      </m:den>
                    </m:f>
                    <m:r>
                      <a:rPr lang="en-US" sz="2800" b="0" i="1" smtClean="0">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𝑉</m:t>
                    </m:r>
                  </m:oMath>
                </a14:m>
                <a:r>
                  <a:rPr lang="en-US" sz="2800" dirty="0">
                    <a:solidFill>
                      <a:schemeClr val="bg2">
                        <a:lumMod val="50000"/>
                      </a:schemeClr>
                    </a:solidFill>
                  </a:rPr>
                  <a:t> (if </a:t>
                </a:r>
                <a:r>
                  <a:rPr lang="en-US" sz="2800" i="1" dirty="0">
                    <a:solidFill>
                      <a:schemeClr val="bg2">
                        <a:lumMod val="50000"/>
                      </a:schemeClr>
                    </a:solidFill>
                  </a:rPr>
                  <a:t>EI </a:t>
                </a:r>
                <a:r>
                  <a:rPr lang="en-US" sz="2800" dirty="0">
                    <a:solidFill>
                      <a:schemeClr val="bg2">
                        <a:lumMod val="50000"/>
                      </a:schemeClr>
                    </a:solidFill>
                  </a:rPr>
                  <a:t>is a constant)</a:t>
                </a:r>
              </a:p>
              <a:p>
                <a:pPr lvl="0">
                  <a:defRPr sz="1800">
                    <a:solidFill>
                      <a:srgbClr val="000000"/>
                    </a:solidFill>
                  </a:defRPr>
                </a:pPr>
                <a:endParaRPr lang="en-US" sz="2800" dirty="0">
                  <a:solidFill>
                    <a:schemeClr val="bg2">
                      <a:lumMod val="50000"/>
                    </a:schemeClr>
                  </a:solidFill>
                </a:endParaRPr>
              </a:p>
              <a:p>
                <a:pPr lvl="0">
                  <a:defRPr sz="1800">
                    <a:solidFill>
                      <a:srgbClr val="000000"/>
                    </a:solidFill>
                  </a:defRPr>
                </a:pPr>
                <a:endParaRPr lang="en-US" sz="2800" dirty="0">
                  <a:solidFill>
                    <a:schemeClr val="bg2">
                      <a:lumMod val="50000"/>
                    </a:schemeClr>
                  </a:solidFill>
                </a:endParaRPr>
              </a:p>
              <a:p>
                <a:pPr>
                  <a:defRPr sz="1800">
                    <a:solidFill>
                      <a:srgbClr val="000000"/>
                    </a:solidFill>
                  </a:defRPr>
                </a:pPr>
                <a:r>
                  <a:rPr lang="en-US" sz="2800" dirty="0">
                    <a:solidFill>
                      <a:schemeClr val="bg2">
                        <a:lumMod val="50000"/>
                      </a:schemeClr>
                    </a:solidFill>
                  </a:rPr>
                  <a:t>Load: </a:t>
                </a:r>
                <a14:m>
                  <m:oMath xmlns:m="http://schemas.openxmlformats.org/officeDocument/2006/math">
                    <m:f>
                      <m:fPr>
                        <m:ctrlPr>
                          <a:rPr lang="en-US" sz="2800" i="1">
                            <a:solidFill>
                              <a:schemeClr val="bg2">
                                <a:lumMod val="50000"/>
                              </a:schemeClr>
                            </a:solidFill>
                            <a:latin typeface="Cambria Math" panose="02040503050406030204" pitchFamily="18" charset="0"/>
                          </a:rPr>
                        </m:ctrlPr>
                      </m:fPr>
                      <m:num>
                        <m:r>
                          <a:rPr lang="en-US" sz="2800" i="1">
                            <a:solidFill>
                              <a:schemeClr val="bg2">
                                <a:lumMod val="50000"/>
                              </a:schemeClr>
                            </a:solidFill>
                            <a:latin typeface="Cambria Math" panose="02040503050406030204" pitchFamily="18" charset="0"/>
                          </a:rPr>
                          <m:t>𝑑</m:t>
                        </m:r>
                        <m:r>
                          <a:rPr lang="en-US" sz="2800" b="0" i="1" smtClean="0">
                            <a:solidFill>
                              <a:schemeClr val="bg2">
                                <a:lumMod val="50000"/>
                              </a:schemeClr>
                            </a:solidFill>
                            <a:latin typeface="Cambria Math" panose="02040503050406030204" pitchFamily="18" charset="0"/>
                          </a:rPr>
                          <m:t>𝑉</m:t>
                        </m:r>
                      </m:num>
                      <m:den>
                        <m:r>
                          <a:rPr lang="en-US" sz="2800" i="1">
                            <a:solidFill>
                              <a:schemeClr val="bg2">
                                <a:lumMod val="50000"/>
                              </a:schemeClr>
                            </a:solidFill>
                            <a:latin typeface="Cambria Math" panose="02040503050406030204" pitchFamily="18" charset="0"/>
                          </a:rPr>
                          <m:t>𝑑𝑥</m:t>
                        </m:r>
                      </m:den>
                    </m:f>
                    <m:r>
                      <a:rPr lang="en-US" sz="2800" i="1">
                        <a:solidFill>
                          <a:schemeClr val="bg2">
                            <a:lumMod val="50000"/>
                          </a:schemeClr>
                        </a:solidFill>
                        <a:latin typeface="Cambria Math" panose="02040503050406030204" pitchFamily="18" charset="0"/>
                      </a:rPr>
                      <m:t>=</m:t>
                    </m:r>
                    <m:r>
                      <a:rPr lang="en-US" sz="2800" i="1">
                        <a:solidFill>
                          <a:schemeClr val="bg2">
                            <a:lumMod val="50000"/>
                          </a:schemeClr>
                        </a:solidFill>
                        <a:latin typeface="Cambria Math" panose="02040503050406030204" pitchFamily="18" charset="0"/>
                      </a:rPr>
                      <m:t>𝐸𝐼</m:t>
                    </m:r>
                    <m:f>
                      <m:fPr>
                        <m:ctrlPr>
                          <a:rPr lang="en-US" sz="2800" i="1">
                            <a:solidFill>
                              <a:schemeClr val="bg2">
                                <a:lumMod val="50000"/>
                              </a:schemeClr>
                            </a:solidFill>
                            <a:latin typeface="Cambria Math" panose="02040503050406030204" pitchFamily="18" charset="0"/>
                          </a:rPr>
                        </m:ctrlPr>
                      </m:fPr>
                      <m:num>
                        <m:sSup>
                          <m:sSupPr>
                            <m:ctrlPr>
                              <a:rPr lang="en-US" sz="2800" i="1">
                                <a:solidFill>
                                  <a:schemeClr val="bg2">
                                    <a:lumMod val="50000"/>
                                  </a:schemeClr>
                                </a:solidFill>
                                <a:latin typeface="Cambria Math" panose="02040503050406030204" pitchFamily="18" charset="0"/>
                              </a:rPr>
                            </m:ctrlPr>
                          </m:sSupPr>
                          <m:e>
                            <m:r>
                              <a:rPr lang="en-US" sz="2800" i="1">
                                <a:solidFill>
                                  <a:schemeClr val="bg2">
                                    <a:lumMod val="50000"/>
                                  </a:schemeClr>
                                </a:solidFill>
                                <a:latin typeface="Cambria Math" panose="02040503050406030204" pitchFamily="18" charset="0"/>
                              </a:rPr>
                              <m:t>𝑑</m:t>
                            </m:r>
                          </m:e>
                          <m:sup>
                            <m:r>
                              <a:rPr lang="en-US" sz="2800" b="0" i="1" smtClean="0">
                                <a:solidFill>
                                  <a:schemeClr val="bg2">
                                    <a:lumMod val="50000"/>
                                  </a:schemeClr>
                                </a:solidFill>
                                <a:latin typeface="Cambria Math" panose="02040503050406030204" pitchFamily="18" charset="0"/>
                              </a:rPr>
                              <m:t>4</m:t>
                            </m:r>
                          </m:sup>
                        </m:sSup>
                        <m:r>
                          <a:rPr lang="en-US" sz="2800" i="1">
                            <a:solidFill>
                              <a:schemeClr val="bg2">
                                <a:lumMod val="50000"/>
                              </a:schemeClr>
                            </a:solidFill>
                            <a:latin typeface="Cambria Math" panose="02040503050406030204" pitchFamily="18" charset="0"/>
                          </a:rPr>
                          <m:t>𝜈</m:t>
                        </m:r>
                      </m:num>
                      <m:den>
                        <m:sSup>
                          <m:sSupPr>
                            <m:ctrlPr>
                              <a:rPr lang="en-US" sz="2800" i="1">
                                <a:solidFill>
                                  <a:schemeClr val="bg2">
                                    <a:lumMod val="50000"/>
                                  </a:schemeClr>
                                </a:solidFill>
                                <a:latin typeface="Cambria Math" panose="02040503050406030204" pitchFamily="18" charset="0"/>
                              </a:rPr>
                            </m:ctrlPr>
                          </m:sSupPr>
                          <m:e>
                            <m:r>
                              <a:rPr lang="en-US" sz="2800" i="1">
                                <a:solidFill>
                                  <a:schemeClr val="bg2">
                                    <a:lumMod val="50000"/>
                                  </a:schemeClr>
                                </a:solidFill>
                                <a:latin typeface="Cambria Math" panose="02040503050406030204" pitchFamily="18" charset="0"/>
                              </a:rPr>
                              <m:t>𝑑𝑥</m:t>
                            </m:r>
                          </m:e>
                          <m:sup>
                            <m:r>
                              <a:rPr lang="en-US" sz="2800" b="0" i="1" smtClean="0">
                                <a:solidFill>
                                  <a:schemeClr val="bg2">
                                    <a:lumMod val="50000"/>
                                  </a:schemeClr>
                                </a:solidFill>
                                <a:latin typeface="Cambria Math" panose="02040503050406030204" pitchFamily="18" charset="0"/>
                              </a:rPr>
                              <m:t>4</m:t>
                            </m:r>
                          </m:sup>
                        </m:sSup>
                      </m:den>
                    </m:f>
                    <m:r>
                      <a:rPr lang="en-US" sz="2800" i="1">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𝑤</m:t>
                    </m:r>
                  </m:oMath>
                </a14:m>
                <a:r>
                  <a:rPr lang="en-US" sz="2800" dirty="0">
                    <a:solidFill>
                      <a:schemeClr val="bg2">
                        <a:lumMod val="50000"/>
                      </a:schemeClr>
                    </a:solidFill>
                  </a:rPr>
                  <a:t> (if </a:t>
                </a:r>
                <a:r>
                  <a:rPr lang="en-US" sz="2800" i="1" dirty="0">
                    <a:solidFill>
                      <a:schemeClr val="bg2">
                        <a:lumMod val="50000"/>
                      </a:schemeClr>
                    </a:solidFill>
                  </a:rPr>
                  <a:t>EI </a:t>
                </a:r>
                <a:r>
                  <a:rPr lang="en-US" sz="2800" dirty="0">
                    <a:solidFill>
                      <a:schemeClr val="bg2">
                        <a:lumMod val="50000"/>
                      </a:schemeClr>
                    </a:solidFill>
                  </a:rPr>
                  <a:t>is a constant)</a:t>
                </a:r>
              </a:p>
              <a:p>
                <a:pPr lvl="0">
                  <a:defRPr sz="1800">
                    <a:solidFill>
                      <a:srgbClr val="000000"/>
                    </a:solidFill>
                  </a:defRPr>
                </a:pPr>
                <a:endParaRPr sz="2700" dirty="0">
                  <a:solidFill>
                    <a:srgbClr val="747474"/>
                  </a:solidFill>
                </a:endParaRPr>
              </a:p>
            </p:txBody>
          </p:sp>
        </mc:Choice>
        <mc:Fallback>
          <p:sp>
            <p:nvSpPr>
              <p:cNvPr id="96" name="Shape 96"/>
              <p:cNvSpPr>
                <a:spLocks noGrp="1" noRot="1" noChangeAspect="1" noMove="1" noResize="1" noEditPoints="1" noAdjustHandles="1" noChangeArrowheads="1" noChangeShapeType="1" noTextEdit="1"/>
              </p:cNvSpPr>
              <p:nvPr>
                <p:ph type="body" idx="1"/>
              </p:nvPr>
            </p:nvSpPr>
            <p:spPr>
              <a:xfrm>
                <a:off x="571500" y="2222500"/>
                <a:ext cx="11861800" cy="7200900"/>
              </a:xfrm>
              <a:prstGeom prst="rect">
                <a:avLst/>
              </a:prstGeom>
              <a:blipFill>
                <a:blip r:embed="rId2"/>
                <a:stretch>
                  <a:fillRect l="-1285" t="-2117"/>
                </a:stretch>
              </a:blipFill>
            </p:spPr>
            <p:txBody>
              <a:bodyPr/>
              <a:lstStyle/>
              <a:p>
                <a:r>
                  <a:rPr lang="en-US">
                    <a:noFill/>
                  </a:rPr>
                  <a:t> </a:t>
                </a:r>
              </a:p>
            </p:txBody>
          </p:sp>
        </mc:Fallback>
      </mc:AlternateContent>
      <p:sp>
        <p:nvSpPr>
          <p:cNvPr id="97" name="Shape 97"/>
          <p:cNvSpPr>
            <a:spLocks noGrp="1"/>
          </p:cNvSpPr>
          <p:nvPr>
            <p:ph type="sldNum" sz="quarter" idx="2"/>
          </p:nvPr>
        </p:nvSpPr>
        <p:spPr>
          <a:xfrm>
            <a:off x="12357277" y="9194800"/>
            <a:ext cx="222937"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2</a:t>
            </a:fld>
            <a:endParaRPr sz="1400"/>
          </a:p>
        </p:txBody>
      </p:sp>
      <p:pic>
        <p:nvPicPr>
          <p:cNvPr id="98" name="pasted-image.png"/>
          <p:cNvPicPr/>
          <p:nvPr/>
        </p:nvPicPr>
        <p:blipFill>
          <a:blip r:embed="rId3">
            <a:extLst/>
          </a:blip>
          <a:stretch>
            <a:fillRect/>
          </a:stretch>
        </p:blipFill>
        <p:spPr>
          <a:xfrm>
            <a:off x="5831832" y="2151278"/>
            <a:ext cx="1828854" cy="1126244"/>
          </a:xfrm>
          <a:prstGeom prst="rect">
            <a:avLst/>
          </a:prstGeom>
          <a:ln w="12700">
            <a:miter lim="400000"/>
          </a:ln>
        </p:spPr>
      </p:pic>
      <p:pic>
        <p:nvPicPr>
          <p:cNvPr id="99" name="pasted-image.png"/>
          <p:cNvPicPr/>
          <p:nvPr/>
        </p:nvPicPr>
        <p:blipFill>
          <a:blip r:embed="rId4">
            <a:extLst/>
          </a:blip>
          <a:stretch>
            <a:fillRect/>
          </a:stretch>
        </p:blipFill>
        <p:spPr>
          <a:xfrm>
            <a:off x="8460740" y="2222500"/>
            <a:ext cx="1854494" cy="101630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pPr>
            <a:r>
              <a:rPr sz="4200"/>
              <a:t>Relationships between beam diagrams</a:t>
            </a:r>
          </a:p>
        </p:txBody>
      </p:sp>
      <p:sp>
        <p:nvSpPr>
          <p:cNvPr id="108" name="Shape 108"/>
          <p:cNvSpPr>
            <a:spLocks noGrp="1"/>
          </p:cNvSpPr>
          <p:nvPr>
            <p:ph type="sldNum" sz="quarter" idx="2"/>
          </p:nvPr>
        </p:nvSpPr>
        <p:spPr>
          <a:xfrm>
            <a:off x="12357277" y="9194800"/>
            <a:ext cx="222937"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3</a:t>
            </a:fld>
            <a:endParaRPr sz="1400"/>
          </a:p>
        </p:txBody>
      </p:sp>
      <p:pic>
        <p:nvPicPr>
          <p:cNvPr id="109" name="pasted-image.png"/>
          <p:cNvPicPr/>
          <p:nvPr/>
        </p:nvPicPr>
        <p:blipFill>
          <a:blip r:embed="rId2">
            <a:extLst/>
          </a:blip>
          <a:stretch>
            <a:fillRect/>
          </a:stretch>
        </p:blipFill>
        <p:spPr>
          <a:xfrm>
            <a:off x="161604" y="2155463"/>
            <a:ext cx="6016759" cy="6839326"/>
          </a:xfrm>
          <a:prstGeom prst="rect">
            <a:avLst/>
          </a:prstGeom>
          <a:ln w="12700">
            <a:miter lim="400000"/>
          </a:ln>
        </p:spPr>
      </p:pic>
      <p:sp>
        <p:nvSpPr>
          <p:cNvPr id="110" name="Shape 110"/>
          <p:cNvSpPr>
            <a:spLocks noGrp="1"/>
          </p:cNvSpPr>
          <p:nvPr>
            <p:ph type="body" idx="1"/>
          </p:nvPr>
        </p:nvSpPr>
        <p:spPr>
          <a:xfrm>
            <a:off x="6050071" y="2679928"/>
            <a:ext cx="6671145" cy="6112584"/>
          </a:xfrm>
          <a:prstGeom prst="rect">
            <a:avLst/>
          </a:prstGeom>
          <a:noFill/>
        </p:spPr>
        <p:txBody>
          <a:bodyPr/>
          <a:lstStyle/>
          <a:p>
            <a:pPr marL="0" indent="0" defTabSz="525779">
              <a:buSzTx/>
              <a:buNone/>
              <a:defRPr sz="1800">
                <a:solidFill>
                  <a:srgbClr val="000000"/>
                </a:solidFill>
              </a:defRPr>
            </a:pPr>
            <a:r>
              <a:rPr lang="en-US" sz="3239" dirty="0">
                <a:solidFill>
                  <a:schemeClr val="bg2">
                    <a:lumMod val="50000"/>
                  </a:schemeClr>
                </a:solidFill>
              </a:rPr>
              <a:t>If you know the deflection curve:</a:t>
            </a:r>
          </a:p>
          <a:p>
            <a:pPr defTabSz="525779">
              <a:buSzTx/>
              <a:defRPr sz="1800">
                <a:solidFill>
                  <a:srgbClr val="000000"/>
                </a:solidFill>
              </a:defRPr>
            </a:pPr>
            <a:r>
              <a:rPr lang="en-US" sz="3239" dirty="0">
                <a:solidFill>
                  <a:schemeClr val="bg2">
                    <a:lumMod val="50000"/>
                  </a:schemeClr>
                </a:solidFill>
              </a:rPr>
              <a:t>D</a:t>
            </a:r>
            <a:r>
              <a:rPr sz="3239" dirty="0">
                <a:solidFill>
                  <a:schemeClr val="bg2">
                    <a:lumMod val="50000"/>
                  </a:schemeClr>
                </a:solidFill>
              </a:rPr>
              <a:t>erivative of deflection to get slope</a:t>
            </a:r>
          </a:p>
          <a:p>
            <a:pPr defTabSz="525779">
              <a:buSzTx/>
              <a:defRPr sz="1800">
                <a:solidFill>
                  <a:srgbClr val="000000"/>
                </a:solidFill>
              </a:defRPr>
            </a:pPr>
            <a:r>
              <a:rPr sz="3239" dirty="0">
                <a:solidFill>
                  <a:schemeClr val="bg2">
                    <a:lumMod val="50000"/>
                  </a:schemeClr>
                </a:solidFill>
              </a:rPr>
              <a:t>Derivative of slope to get moment</a:t>
            </a:r>
          </a:p>
          <a:p>
            <a:pPr defTabSz="525779">
              <a:buSzTx/>
              <a:defRPr sz="1800">
                <a:solidFill>
                  <a:srgbClr val="000000"/>
                </a:solidFill>
              </a:defRPr>
            </a:pPr>
            <a:r>
              <a:rPr sz="3239" dirty="0">
                <a:solidFill>
                  <a:schemeClr val="bg2">
                    <a:lumMod val="50000"/>
                  </a:schemeClr>
                </a:solidFill>
              </a:rPr>
              <a:t>Derivative of moment to get shear</a:t>
            </a:r>
          </a:p>
          <a:p>
            <a:pPr marL="0" lvl="0" indent="0" defTabSz="525779">
              <a:buSzTx/>
              <a:buFontTx/>
              <a:buNone/>
              <a:defRPr sz="1800">
                <a:solidFill>
                  <a:srgbClr val="000000"/>
                </a:solidFill>
              </a:defRPr>
            </a:pPr>
            <a:endParaRPr sz="3239" dirty="0">
              <a:solidFill>
                <a:schemeClr val="bg2">
                  <a:lumMod val="50000"/>
                </a:schemeClr>
              </a:solidFill>
            </a:endParaRPr>
          </a:p>
          <a:p>
            <a:pPr marL="0" lvl="0" indent="0" defTabSz="525779">
              <a:buSzTx/>
              <a:buFontTx/>
              <a:buNone/>
              <a:defRPr sz="1800">
                <a:solidFill>
                  <a:srgbClr val="000000"/>
                </a:solidFill>
              </a:defRPr>
            </a:pPr>
            <a:endParaRPr sz="3239" dirty="0">
              <a:solidFill>
                <a:schemeClr val="bg2">
                  <a:lumMod val="50000"/>
                </a:schemeClr>
              </a:solidFill>
            </a:endParaRPr>
          </a:p>
          <a:p>
            <a:pPr defTabSz="525779">
              <a:buSzTx/>
              <a:defRPr sz="1800">
                <a:solidFill>
                  <a:srgbClr val="000000"/>
                </a:solidFill>
              </a:defRPr>
            </a:pPr>
            <a:r>
              <a:rPr lang="en-US" sz="3239" dirty="0">
                <a:solidFill>
                  <a:schemeClr val="bg2">
                    <a:lumMod val="50000"/>
                  </a:schemeClr>
                </a:solidFill>
              </a:rPr>
              <a:t>Only one problem: </a:t>
            </a:r>
            <a:r>
              <a:rPr sz="3239" dirty="0">
                <a:solidFill>
                  <a:schemeClr val="bg2">
                    <a:lumMod val="50000"/>
                  </a:schemeClr>
                </a:solidFill>
              </a:rPr>
              <a:t>we can’t measure deflection easily</a:t>
            </a:r>
            <a:r>
              <a:rPr lang="en-US" sz="3239" dirty="0">
                <a:solidFill>
                  <a:schemeClr val="bg2">
                    <a:lumMod val="50000"/>
                  </a:schemeClr>
                </a:solidFill>
              </a:rPr>
              <a:t> </a:t>
            </a:r>
            <a:r>
              <a:rPr lang="en-US" sz="3239" dirty="0">
                <a:solidFill>
                  <a:schemeClr val="bg2">
                    <a:lumMod val="50000"/>
                  </a:schemeClr>
                </a:solidFill>
                <a:sym typeface="Wingdings" panose="05000000000000000000" pitchFamily="2" charset="2"/>
              </a:rPr>
              <a:t> </a:t>
            </a:r>
          </a:p>
          <a:p>
            <a:pPr defTabSz="525779">
              <a:buSzTx/>
              <a:defRPr sz="1800">
                <a:solidFill>
                  <a:srgbClr val="000000"/>
                </a:solidFill>
              </a:defRPr>
            </a:pPr>
            <a:r>
              <a:rPr lang="en-US" sz="3239" dirty="0">
                <a:solidFill>
                  <a:schemeClr val="bg2">
                    <a:lumMod val="50000"/>
                  </a:schemeClr>
                </a:solidFill>
                <a:sym typeface="Wingdings" panose="05000000000000000000" pitchFamily="2" charset="2"/>
              </a:rPr>
              <a:t>U</a:t>
            </a:r>
            <a:r>
              <a:rPr sz="3239" dirty="0">
                <a:solidFill>
                  <a:schemeClr val="bg2">
                    <a:lumMod val="50000"/>
                  </a:schemeClr>
                </a:solidFill>
              </a:rPr>
              <a:t>sually start from </a:t>
            </a:r>
            <a:r>
              <a:rPr lang="en-US" sz="3239" dirty="0">
                <a:solidFill>
                  <a:schemeClr val="bg2">
                    <a:lumMod val="50000"/>
                  </a:schemeClr>
                </a:solidFill>
              </a:rPr>
              <a:t>moment diagram </a:t>
            </a:r>
            <a:r>
              <a:rPr sz="3239" dirty="0">
                <a:solidFill>
                  <a:schemeClr val="bg2">
                    <a:lumMod val="50000"/>
                  </a:schemeClr>
                </a:solidFill>
              </a:rPr>
              <a:t>and INTEGRATE</a:t>
            </a:r>
            <a:r>
              <a:rPr lang="en-US" sz="3239" dirty="0">
                <a:solidFill>
                  <a:schemeClr val="bg2">
                    <a:lumMod val="50000"/>
                  </a:schemeClr>
                </a:solidFill>
              </a:rPr>
              <a:t> to get deflection</a:t>
            </a:r>
            <a:r>
              <a:rPr sz="3239" dirty="0">
                <a:solidFill>
                  <a:schemeClr val="bg2">
                    <a:lumMod val="50000"/>
                  </a:schemeClr>
                </a:solidFill>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pPr lvl="0">
              <a:defRPr sz="1800"/>
            </a:pPr>
            <a:r>
              <a:rPr sz="4200"/>
              <a:t>Deflections by integration of the moment equation</a:t>
            </a:r>
          </a:p>
        </p:txBody>
      </p:sp>
      <p:sp>
        <p:nvSpPr>
          <p:cNvPr id="113" name="Shape 113"/>
          <p:cNvSpPr>
            <a:spLocks noGrp="1"/>
          </p:cNvSpPr>
          <p:nvPr>
            <p:ph type="body" idx="1"/>
          </p:nvPr>
        </p:nvSpPr>
        <p:spPr>
          <a:prstGeom prst="rect">
            <a:avLst/>
          </a:prstGeom>
        </p:spPr>
        <p:txBody>
          <a:bodyPr/>
          <a:lstStyle/>
          <a:p>
            <a:pPr lvl="0">
              <a:defRPr sz="1800">
                <a:solidFill>
                  <a:srgbClr val="000000"/>
                </a:solidFill>
              </a:defRPr>
            </a:pPr>
            <a:r>
              <a:rPr sz="2700" dirty="0">
                <a:solidFill>
                  <a:srgbClr val="747474"/>
                </a:solidFill>
              </a:rPr>
              <a:t>If the beam meets all of several assumptions, the moment equation can be integrated to give the deflections of the beam</a:t>
            </a:r>
          </a:p>
          <a:p>
            <a:pPr lvl="1">
              <a:defRPr sz="1800">
                <a:solidFill>
                  <a:srgbClr val="000000"/>
                </a:solidFill>
              </a:defRPr>
            </a:pPr>
            <a:r>
              <a:rPr sz="2700" dirty="0">
                <a:solidFill>
                  <a:srgbClr val="747474"/>
                </a:solidFill>
              </a:rPr>
              <a:t>These assumptions are</a:t>
            </a:r>
          </a:p>
          <a:p>
            <a:pPr marL="1428750" lvl="2" indent="-514350">
              <a:buFont typeface="+mj-lt"/>
              <a:buAutoNum type="alphaLcPeriod"/>
              <a:defRPr sz="1800">
                <a:solidFill>
                  <a:srgbClr val="000000"/>
                </a:solidFill>
              </a:defRPr>
            </a:pPr>
            <a:r>
              <a:rPr sz="2700" dirty="0">
                <a:solidFill>
                  <a:srgbClr val="747474"/>
                </a:solidFill>
              </a:rPr>
              <a:t>Beam deflections are small</a:t>
            </a:r>
          </a:p>
          <a:p>
            <a:pPr marL="1428750" lvl="2" indent="-514350">
              <a:buFont typeface="+mj-lt"/>
              <a:buAutoNum type="alphaLcPeriod"/>
              <a:defRPr sz="1800">
                <a:solidFill>
                  <a:srgbClr val="000000"/>
                </a:solidFill>
              </a:defRPr>
            </a:pPr>
            <a:r>
              <a:rPr sz="2700" dirty="0">
                <a:solidFill>
                  <a:srgbClr val="747474"/>
                </a:solidFill>
              </a:rPr>
              <a:t>Planes remain plane</a:t>
            </a:r>
          </a:p>
          <a:p>
            <a:pPr marL="1428750" lvl="2" indent="-514350">
              <a:buFont typeface="+mj-lt"/>
              <a:buAutoNum type="alphaLcPeriod"/>
              <a:defRPr sz="1800">
                <a:solidFill>
                  <a:srgbClr val="000000"/>
                </a:solidFill>
              </a:defRPr>
            </a:pPr>
            <a:r>
              <a:rPr sz="2700" dirty="0">
                <a:solidFill>
                  <a:srgbClr val="747474"/>
                </a:solidFill>
              </a:rPr>
              <a:t>E &amp; I are constant (constant material, prismatic)</a:t>
            </a:r>
          </a:p>
          <a:p>
            <a:pPr lvl="2">
              <a:defRPr sz="1800">
                <a:solidFill>
                  <a:srgbClr val="000000"/>
                </a:solidFill>
              </a:defRPr>
            </a:pPr>
            <a:endParaRPr sz="2700" dirty="0">
              <a:solidFill>
                <a:srgbClr val="747474"/>
              </a:solidFill>
            </a:endParaRPr>
          </a:p>
          <a:p>
            <a:pPr lvl="0">
              <a:defRPr sz="1800">
                <a:solidFill>
                  <a:srgbClr val="000000"/>
                </a:solidFill>
              </a:defRPr>
            </a:pPr>
            <a:r>
              <a:rPr sz="2700" dirty="0">
                <a:solidFill>
                  <a:srgbClr val="747474"/>
                </a:solidFill>
              </a:rPr>
              <a:t>Boundary conditions</a:t>
            </a:r>
          </a:p>
          <a:p>
            <a:pPr marL="971550" lvl="1" indent="-514350">
              <a:buFont typeface="+mj-lt"/>
              <a:buAutoNum type="alphaLcPeriod"/>
              <a:defRPr sz="1800">
                <a:solidFill>
                  <a:srgbClr val="000000"/>
                </a:solidFill>
              </a:defRPr>
            </a:pPr>
            <a:r>
              <a:rPr sz="2700" dirty="0">
                <a:solidFill>
                  <a:srgbClr val="747474"/>
                </a:solidFill>
              </a:rPr>
              <a:t>Specific values of </a:t>
            </a:r>
            <a:r>
              <a:rPr lang="en-US" sz="2700" u="sng" dirty="0">
                <a:solidFill>
                  <a:srgbClr val="747474"/>
                </a:solidFill>
              </a:rPr>
              <a:t>deflection</a:t>
            </a:r>
            <a:r>
              <a:rPr sz="2700" u="sng" dirty="0">
                <a:solidFill>
                  <a:srgbClr val="747474"/>
                </a:solidFill>
              </a:rPr>
              <a:t> </a:t>
            </a:r>
            <a:r>
              <a:rPr sz="2700" dirty="0">
                <a:solidFill>
                  <a:srgbClr val="747474"/>
                </a:solidFill>
              </a:rPr>
              <a:t>or </a:t>
            </a:r>
            <a:r>
              <a:rPr lang="en-US" sz="2700" u="sng" dirty="0">
                <a:solidFill>
                  <a:srgbClr val="747474"/>
                </a:solidFill>
              </a:rPr>
              <a:t>slope </a:t>
            </a:r>
            <a:r>
              <a:rPr sz="2700" dirty="0">
                <a:solidFill>
                  <a:srgbClr val="747474"/>
                </a:solidFill>
              </a:rPr>
              <a:t>that are known.</a:t>
            </a:r>
          </a:p>
          <a:p>
            <a:pPr marL="971550" lvl="1" indent="-514350">
              <a:buFont typeface="+mj-lt"/>
              <a:buAutoNum type="alphaLcPeriod"/>
              <a:defRPr sz="1800">
                <a:solidFill>
                  <a:srgbClr val="000000"/>
                </a:solidFill>
              </a:defRPr>
            </a:pPr>
            <a:r>
              <a:rPr sz="2700" dirty="0">
                <a:solidFill>
                  <a:srgbClr val="747474"/>
                </a:solidFill>
              </a:rPr>
              <a:t>When a beam is analyzed in sections, the boundary conditions are known at the ends of the section. (Bounds of section considered, not necessarily the beam)</a:t>
            </a:r>
          </a:p>
          <a:p>
            <a:pPr marL="971550" lvl="1" indent="-514350">
              <a:buFont typeface="+mj-lt"/>
              <a:buAutoNum type="alphaLcPeriod"/>
              <a:defRPr sz="1800">
                <a:solidFill>
                  <a:srgbClr val="000000"/>
                </a:solidFill>
              </a:defRPr>
            </a:pPr>
            <a:r>
              <a:rPr sz="2700" dirty="0">
                <a:solidFill>
                  <a:srgbClr val="747474"/>
                </a:solidFill>
              </a:rPr>
              <a:t>One BC can be used only </a:t>
            </a:r>
            <a:r>
              <a:rPr lang="en-US" sz="2700" dirty="0">
                <a:solidFill>
                  <a:srgbClr val="747474"/>
                </a:solidFill>
              </a:rPr>
              <a:t>once </a:t>
            </a:r>
            <a:r>
              <a:rPr sz="2700" dirty="0">
                <a:solidFill>
                  <a:srgbClr val="747474"/>
                </a:solidFill>
              </a:rPr>
              <a:t>to determine a constant of integration</a:t>
            </a:r>
          </a:p>
        </p:txBody>
      </p:sp>
      <p:sp>
        <p:nvSpPr>
          <p:cNvPr id="114" name="Shape 114"/>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4</a:t>
            </a:fld>
            <a:endParaRPr sz="14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defRPr sz="1800"/>
            </a:pPr>
            <a:r>
              <a:rPr sz="4200"/>
              <a:t>Boundary conditions continued</a:t>
            </a:r>
          </a:p>
        </p:txBody>
      </p:sp>
      <mc:AlternateContent xmlns:mc="http://schemas.openxmlformats.org/markup-compatibility/2006" xmlns:a14="http://schemas.microsoft.com/office/drawing/2010/main">
        <mc:Choice Requires="a14">
          <p:sp>
            <p:nvSpPr>
              <p:cNvPr id="124" name="Shape 124"/>
              <p:cNvSpPr>
                <a:spLocks noGrp="1"/>
              </p:cNvSpPr>
              <p:nvPr>
                <p:ph type="body" idx="1"/>
              </p:nvPr>
            </p:nvSpPr>
            <p:spPr>
              <a:prstGeom prst="rect">
                <a:avLst/>
              </a:prstGeom>
            </p:spPr>
            <p:txBody>
              <a:bodyPr/>
              <a:lstStyle/>
              <a:p>
                <a:pPr lvl="0"/>
                <a:r>
                  <a:rPr lang="en-US" dirty="0"/>
                  <a:t>At a pinned or roller support we know that </a:t>
                </a:r>
                <a14:m>
                  <m:oMath xmlns:m="http://schemas.openxmlformats.org/officeDocument/2006/math">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0</m:t>
                    </m:r>
                  </m:oMath>
                </a14:m>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At the fixed end of a cantilever beam, we know two things</a:t>
                </a:r>
                <a:br>
                  <a:rPr lang="en-US" dirty="0"/>
                </a:br>
                <a14:m>
                  <m:oMath xmlns:m="http://schemas.openxmlformats.org/officeDocument/2006/math">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𝜈</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r>
                      <a:rPr lang="en-US" b="0" i="1" smtClean="0">
                        <a:latin typeface="Cambria Math" panose="02040503050406030204" pitchFamily="18" charset="0"/>
                      </a:rPr>
                      <m:t>0</m:t>
                    </m:r>
                  </m:oMath>
                </a14:m>
                <a:endParaRPr lang="en-US" b="0" dirty="0"/>
              </a:p>
              <a:p>
                <a:pPr lvl="0"/>
                <a:endParaRPr lang="en-US" dirty="0"/>
              </a:p>
              <a:p>
                <a:pPr lvl="0"/>
                <a:endParaRPr lang="en-US" dirty="0"/>
              </a:p>
              <a:p>
                <a:pPr lvl="0"/>
                <a:r>
                  <a:rPr lang="en-US" dirty="0"/>
                  <a:t>At the free end of a cantilever beam we know two things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b="0" i="1" smtClean="0">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0</m:t>
                      </m:r>
                    </m:oMath>
                  </m:oMathPara>
                </a14:m>
                <a:endParaRPr lang="en-US" dirty="0"/>
              </a:p>
              <a:p>
                <a:pPr lvl="0"/>
                <a:endParaRPr dirty="0"/>
              </a:p>
            </p:txBody>
          </p:sp>
        </mc:Choice>
        <mc:Fallback xmlns="">
          <p:sp>
            <p:nvSpPr>
              <p:cNvPr id="124" name="Shape 124"/>
              <p:cNvSpPr>
                <a:spLocks noGrp="1" noRot="1" noChangeAspect="1" noMove="1" noResize="1" noEditPoints="1" noAdjustHandles="1" noChangeArrowheads="1" noChangeShapeType="1" noTextEdit="1"/>
              </p:cNvSpPr>
              <p:nvPr>
                <p:ph type="body" idx="1"/>
              </p:nvPr>
            </p:nvSpPr>
            <p:spPr>
              <a:prstGeom prst="rect">
                <a:avLst/>
              </a:prstGeom>
              <a:blipFill>
                <a:blip r:embed="rId2"/>
                <a:stretch>
                  <a:fillRect l="-1233" t="-1555"/>
                </a:stretch>
              </a:blipFill>
            </p:spPr>
            <p:txBody>
              <a:bodyPr/>
              <a:lstStyle/>
              <a:p>
                <a:r>
                  <a:rPr lang="en-US">
                    <a:noFill/>
                  </a:rPr>
                  <a:t> </a:t>
                </a:r>
              </a:p>
            </p:txBody>
          </p:sp>
        </mc:Fallback>
      </mc:AlternateContent>
      <p:sp>
        <p:nvSpPr>
          <p:cNvPr id="125" name="Shape 125"/>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5</a:t>
            </a:fld>
            <a:endParaRPr sz="1400"/>
          </a:p>
        </p:txBody>
      </p:sp>
      <p:pic>
        <p:nvPicPr>
          <p:cNvPr id="126" name="pasted-image.png"/>
          <p:cNvPicPr/>
          <p:nvPr/>
        </p:nvPicPr>
        <p:blipFill>
          <a:blip r:embed="rId3">
            <a:extLst/>
          </a:blip>
          <a:srcRect b="36119"/>
          <a:stretch>
            <a:fillRect/>
          </a:stretch>
        </p:blipFill>
        <p:spPr>
          <a:xfrm>
            <a:off x="8489037" y="2101246"/>
            <a:ext cx="1943101" cy="770722"/>
          </a:xfrm>
          <a:prstGeom prst="rect">
            <a:avLst/>
          </a:prstGeom>
          <a:ln w="12700">
            <a:miter lim="400000"/>
          </a:ln>
        </p:spPr>
      </p:pic>
      <p:pic>
        <p:nvPicPr>
          <p:cNvPr id="127" name="pasted-image.png"/>
          <p:cNvPicPr/>
          <p:nvPr/>
        </p:nvPicPr>
        <p:blipFill>
          <a:blip r:embed="rId4">
            <a:extLst/>
          </a:blip>
          <a:srcRect b="41982"/>
          <a:stretch>
            <a:fillRect/>
          </a:stretch>
        </p:blipFill>
        <p:spPr>
          <a:xfrm>
            <a:off x="8489037" y="3337253"/>
            <a:ext cx="1879601" cy="699976"/>
          </a:xfrm>
          <a:prstGeom prst="rect">
            <a:avLst/>
          </a:prstGeom>
          <a:ln w="12700">
            <a:miter lim="400000"/>
          </a:ln>
        </p:spPr>
      </p:pic>
      <p:pic>
        <p:nvPicPr>
          <p:cNvPr id="128" name="pasted-image.png"/>
          <p:cNvPicPr/>
          <p:nvPr/>
        </p:nvPicPr>
        <p:blipFill>
          <a:blip r:embed="rId5">
            <a:extLst/>
          </a:blip>
          <a:srcRect b="36755"/>
          <a:stretch>
            <a:fillRect/>
          </a:stretch>
        </p:blipFill>
        <p:spPr>
          <a:xfrm>
            <a:off x="11019295" y="2084825"/>
            <a:ext cx="1816101" cy="787143"/>
          </a:xfrm>
          <a:prstGeom prst="rect">
            <a:avLst/>
          </a:prstGeom>
          <a:ln w="12700">
            <a:miter lim="400000"/>
          </a:ln>
        </p:spPr>
      </p:pic>
      <p:pic>
        <p:nvPicPr>
          <p:cNvPr id="129" name="pasted-image.png"/>
          <p:cNvPicPr/>
          <p:nvPr/>
        </p:nvPicPr>
        <p:blipFill>
          <a:blip r:embed="rId6">
            <a:extLst/>
          </a:blip>
          <a:srcRect b="40915"/>
          <a:stretch>
            <a:fillRect/>
          </a:stretch>
        </p:blipFill>
        <p:spPr>
          <a:xfrm>
            <a:off x="10943095" y="3334562"/>
            <a:ext cx="1892301" cy="705357"/>
          </a:xfrm>
          <a:prstGeom prst="rect">
            <a:avLst/>
          </a:prstGeom>
          <a:ln w="12700">
            <a:miter lim="400000"/>
          </a:ln>
        </p:spPr>
      </p:pic>
      <p:pic>
        <p:nvPicPr>
          <p:cNvPr id="130" name="pasted-image.png"/>
          <p:cNvPicPr/>
          <p:nvPr/>
        </p:nvPicPr>
        <p:blipFill>
          <a:blip r:embed="rId7">
            <a:extLst/>
          </a:blip>
          <a:srcRect b="29545"/>
          <a:stretch>
            <a:fillRect/>
          </a:stretch>
        </p:blipFill>
        <p:spPr>
          <a:xfrm>
            <a:off x="10009644" y="5298635"/>
            <a:ext cx="1866901" cy="1100573"/>
          </a:xfrm>
          <a:prstGeom prst="rect">
            <a:avLst/>
          </a:prstGeom>
          <a:ln w="12700">
            <a:miter lim="400000"/>
          </a:ln>
        </p:spPr>
      </p:pic>
      <p:pic>
        <p:nvPicPr>
          <p:cNvPr id="131" name="pasted-image.png"/>
          <p:cNvPicPr/>
          <p:nvPr/>
        </p:nvPicPr>
        <p:blipFill>
          <a:blip r:embed="rId8">
            <a:extLst/>
          </a:blip>
          <a:srcRect b="37408"/>
          <a:stretch>
            <a:fillRect/>
          </a:stretch>
        </p:blipFill>
        <p:spPr>
          <a:xfrm flipH="1">
            <a:off x="10009643" y="7652354"/>
            <a:ext cx="1866901" cy="70747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pPr lvl="0">
              <a:defRPr sz="1800"/>
            </a:pPr>
            <a:r>
              <a:rPr sz="4200"/>
              <a:t>Continuity conditions</a:t>
            </a:r>
          </a:p>
        </p:txBody>
      </p:sp>
      <p:sp>
        <p:nvSpPr>
          <p:cNvPr id="148" name="Shape 148"/>
          <p:cNvSpPr>
            <a:spLocks noGrp="1"/>
          </p:cNvSpPr>
          <p:nvPr>
            <p:ph type="body" idx="1"/>
          </p:nvPr>
        </p:nvSpPr>
        <p:spPr>
          <a:prstGeom prst="rect">
            <a:avLst/>
          </a:prstGeom>
        </p:spPr>
        <p:txBody>
          <a:bodyPr/>
          <a:lstStyle>
            <a:lvl1pPr>
              <a:defRPr sz="2400"/>
            </a:lvl1pPr>
          </a:lstStyle>
          <a:p>
            <a:pPr lvl="0">
              <a:defRPr sz="1800">
                <a:solidFill>
                  <a:srgbClr val="000000"/>
                </a:solidFill>
              </a:defRPr>
            </a:pPr>
            <a:r>
              <a:rPr sz="2400">
                <a:solidFill>
                  <a:srgbClr val="747474"/>
                </a:solidFill>
              </a:rPr>
              <a:t>In beams, different sections can have different moment and shear equations, so we must write different deflection equations in each section. Since the beam is continuous, there is not an abrupt change in the the deflection or slope of the beam and this fact can be used as a “boundary condition” to solve for constants for the specific section.</a:t>
            </a:r>
          </a:p>
        </p:txBody>
      </p:sp>
      <p:sp>
        <p:nvSpPr>
          <p:cNvPr id="149" name="Shape 149"/>
          <p:cNvSpPr>
            <a:spLocks noGrp="1"/>
          </p:cNvSpPr>
          <p:nvPr>
            <p:ph type="sldNum" sz="quarter" idx="2"/>
          </p:nvPr>
        </p:nvSpPr>
        <p:spPr>
          <a:xfrm>
            <a:off x="12367056" y="9194800"/>
            <a:ext cx="213158" cy="299822"/>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6</a:t>
            </a:fld>
            <a:endParaRPr sz="1400"/>
          </a:p>
        </p:txBody>
      </p:sp>
      <p:pic>
        <p:nvPicPr>
          <p:cNvPr id="150" name="pasted-image.png"/>
          <p:cNvPicPr/>
          <p:nvPr/>
        </p:nvPicPr>
        <p:blipFill>
          <a:blip r:embed="rId2">
            <a:extLst/>
          </a:blip>
          <a:stretch>
            <a:fillRect/>
          </a:stretch>
        </p:blipFill>
        <p:spPr>
          <a:xfrm>
            <a:off x="739022" y="4143866"/>
            <a:ext cx="4254501" cy="4851401"/>
          </a:xfrm>
          <a:prstGeom prst="rect">
            <a:avLst/>
          </a:prstGeom>
          <a:ln w="12700">
            <a:miter lim="400000"/>
          </a:ln>
        </p:spPr>
      </p:pic>
      <p:pic>
        <p:nvPicPr>
          <p:cNvPr id="151" name="pasted-image.png"/>
          <p:cNvPicPr/>
          <p:nvPr/>
        </p:nvPicPr>
        <p:blipFill>
          <a:blip r:embed="rId3">
            <a:extLst/>
          </a:blip>
          <a:stretch>
            <a:fillRect/>
          </a:stretch>
        </p:blipFill>
        <p:spPr>
          <a:xfrm>
            <a:off x="6366627" y="4175616"/>
            <a:ext cx="4216401" cy="47879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pPr lvl="0">
              <a:defRPr sz="1800"/>
            </a:pPr>
            <a:r>
              <a:rPr sz="4200"/>
              <a:t>Symmetry conditions</a:t>
            </a:r>
          </a:p>
        </p:txBody>
      </p:sp>
      <p:sp>
        <p:nvSpPr>
          <p:cNvPr id="154" name="Shape 154"/>
          <p:cNvSpPr>
            <a:spLocks noGrp="1"/>
          </p:cNvSpPr>
          <p:nvPr>
            <p:ph type="body" idx="1"/>
          </p:nvPr>
        </p:nvSpPr>
        <p:spPr>
          <a:xfrm>
            <a:off x="571500" y="2222500"/>
            <a:ext cx="5894000" cy="6667500"/>
          </a:xfrm>
          <a:prstGeom prst="rect">
            <a:avLst/>
          </a:prstGeom>
        </p:spPr>
        <p:txBody>
          <a:bodyPr/>
          <a:lstStyle/>
          <a:p>
            <a:pPr lvl="0">
              <a:defRPr sz="1800">
                <a:solidFill>
                  <a:srgbClr val="000000"/>
                </a:solidFill>
              </a:defRPr>
            </a:pPr>
            <a:r>
              <a:rPr sz="2700">
                <a:solidFill>
                  <a:srgbClr val="747474"/>
                </a:solidFill>
              </a:rPr>
              <a:t>Sometimes symmetry exists in a beam</a:t>
            </a:r>
          </a:p>
          <a:p>
            <a:pPr lvl="0">
              <a:defRPr sz="1800">
                <a:solidFill>
                  <a:srgbClr val="000000"/>
                </a:solidFill>
              </a:defRPr>
            </a:pPr>
            <a:endParaRPr sz="2700">
              <a:solidFill>
                <a:srgbClr val="747474"/>
              </a:solidFill>
            </a:endParaRPr>
          </a:p>
          <a:p>
            <a:pPr lvl="0">
              <a:defRPr sz="1800">
                <a:solidFill>
                  <a:srgbClr val="000000"/>
                </a:solidFill>
              </a:defRPr>
            </a:pPr>
            <a:endParaRPr sz="2700">
              <a:solidFill>
                <a:srgbClr val="747474"/>
              </a:solidFill>
            </a:endParaRPr>
          </a:p>
          <a:p>
            <a:pPr lvl="0">
              <a:defRPr sz="1800">
                <a:solidFill>
                  <a:srgbClr val="000000"/>
                </a:solidFill>
              </a:defRPr>
            </a:pPr>
            <a:r>
              <a:rPr sz="2700">
                <a:solidFill>
                  <a:srgbClr val="747474"/>
                </a:solidFill>
              </a:rPr>
              <a:t>In this case, the slope at the mid-span must be zero</a:t>
            </a:r>
          </a:p>
          <a:p>
            <a:pPr lvl="0">
              <a:defRPr sz="1800">
                <a:solidFill>
                  <a:srgbClr val="000000"/>
                </a:solidFill>
              </a:defRPr>
            </a:pPr>
            <a:endParaRPr sz="2700">
              <a:solidFill>
                <a:srgbClr val="747474"/>
              </a:solidFill>
            </a:endParaRPr>
          </a:p>
          <a:p>
            <a:pPr lvl="0">
              <a:defRPr sz="1800">
                <a:solidFill>
                  <a:srgbClr val="000000"/>
                </a:solidFill>
              </a:defRPr>
            </a:pPr>
            <a:endParaRPr sz="2700">
              <a:solidFill>
                <a:srgbClr val="747474"/>
              </a:solidFill>
            </a:endParaRPr>
          </a:p>
          <a:p>
            <a:pPr lvl="0">
              <a:defRPr sz="1800">
                <a:solidFill>
                  <a:srgbClr val="000000"/>
                </a:solidFill>
              </a:defRPr>
            </a:pPr>
            <a:r>
              <a:rPr sz="2700">
                <a:solidFill>
                  <a:srgbClr val="747474"/>
                </a:solidFill>
              </a:rPr>
              <a:t>Remember, only one constant of integration can be determined from each boundary, continuity, or symmetry condition.</a:t>
            </a:r>
          </a:p>
        </p:txBody>
      </p:sp>
      <p:sp>
        <p:nvSpPr>
          <p:cNvPr id="155" name="Shape 15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7</a:t>
            </a:fld>
            <a:endParaRPr sz="1400"/>
          </a:p>
        </p:txBody>
      </p:sp>
      <p:pic>
        <p:nvPicPr>
          <p:cNvPr id="156" name="pasted-image.png"/>
          <p:cNvPicPr/>
          <p:nvPr/>
        </p:nvPicPr>
        <p:blipFill>
          <a:blip r:embed="rId2">
            <a:extLst/>
          </a:blip>
          <a:stretch>
            <a:fillRect/>
          </a:stretch>
        </p:blipFill>
        <p:spPr>
          <a:xfrm>
            <a:off x="7364101" y="1974721"/>
            <a:ext cx="4965701" cy="58039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pPr lvl="0">
              <a:defRPr sz="1800"/>
            </a:pPr>
            <a:r>
              <a:rPr sz="4200"/>
              <a:t>Procedure for double integration method</a:t>
            </a:r>
          </a:p>
        </p:txBody>
      </p:sp>
      <mc:AlternateContent xmlns:mc="http://schemas.openxmlformats.org/markup-compatibility/2006">
        <mc:Choice xmlns:a14="http://schemas.microsoft.com/office/drawing/2010/main" Requires="a14">
          <p:sp>
            <p:nvSpPr>
              <p:cNvPr id="159" name="Shape 159"/>
              <p:cNvSpPr>
                <a:spLocks noGrp="1"/>
              </p:cNvSpPr>
              <p:nvPr>
                <p:ph type="body" idx="1"/>
              </p:nvPr>
            </p:nvSpPr>
            <p:spPr>
              <a:xfrm>
                <a:off x="571500" y="2222500"/>
                <a:ext cx="11861800" cy="6972300"/>
              </a:xfrm>
              <a:prstGeom prst="rect">
                <a:avLst/>
              </a:prstGeom>
            </p:spPr>
            <p:txBody>
              <a:bodyPr>
                <a:normAutofit fontScale="92500" lnSpcReduction="10000"/>
              </a:bodyPr>
              <a:lstStyle/>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Sketch:</a:t>
                </a:r>
                <a:r>
                  <a:rPr lang="en-US" sz="2400" dirty="0">
                    <a:solidFill>
                      <a:schemeClr val="bg2">
                        <a:lumMod val="50000"/>
                      </a:schemeClr>
                    </a:solidFill>
                    <a:ea typeface="Times New Roman"/>
                    <a:cs typeface="Times New Roman"/>
                    <a:sym typeface="Times New Roman"/>
                  </a:rPr>
                  <a:t> 	Sketch the beam including supports, loads, and the x–v coordinate system. Sketch the approximate shape of the elastic curve.</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Support reactions: </a:t>
                </a:r>
                <a:r>
                  <a:rPr lang="en-US" sz="2400" dirty="0">
                    <a:solidFill>
                      <a:schemeClr val="bg2">
                        <a:lumMod val="50000"/>
                      </a:schemeClr>
                    </a:solidFill>
                    <a:ea typeface="Times New Roman"/>
                    <a:cs typeface="Times New Roman"/>
                    <a:sym typeface="Times New Roman"/>
                  </a:rPr>
                  <a:t>Determine the beam reactions by considering the equilibrium of the entire beam. Show these reactions in their proper direction on the beam sketch.</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Equilibrium: </a:t>
                </a:r>
                <a:r>
                  <a:rPr lang="en-US" sz="2400" dirty="0">
                    <a:solidFill>
                      <a:schemeClr val="bg2">
                        <a:lumMod val="50000"/>
                      </a:schemeClr>
                    </a:solidFill>
                    <a:ea typeface="Times New Roman"/>
                    <a:cs typeface="Times New Roman"/>
                    <a:sym typeface="Times New Roman"/>
                  </a:rPr>
                  <a:t>For each segment to be considered, draw a FBD that cuts through the beam segment at some distance x from the origin. Show all loads acting on the FBD. From the FBD, derive the bending-moment equation, taking care to note the interval for which it is applicable.</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Integration:</a:t>
                </a:r>
                <a:r>
                  <a:rPr lang="en-US" sz="2400" dirty="0">
                    <a:solidFill>
                      <a:schemeClr val="bg2">
                        <a:lumMod val="50000"/>
                      </a:schemeClr>
                    </a:solidFill>
                    <a:ea typeface="Times New Roman"/>
                    <a:cs typeface="Times New Roman"/>
                    <a:sym typeface="Times New Roman"/>
                  </a:rPr>
                  <a:t>	For each segment, set the bending-moment equation equal to </a:t>
                </a:r>
                <a14:m>
                  <m:oMath xmlns:m="http://schemas.openxmlformats.org/officeDocument/2006/math">
                    <m:r>
                      <a:rPr lang="en-US" sz="2400" b="0" i="1" smtClean="0">
                        <a:solidFill>
                          <a:schemeClr val="bg2">
                            <a:lumMod val="50000"/>
                          </a:schemeClr>
                        </a:solidFill>
                        <a:latin typeface="Cambria Math" panose="02040503050406030204" pitchFamily="18" charset="0"/>
                      </a:rPr>
                      <m:t>𝑀</m:t>
                    </m:r>
                    <m:r>
                      <a:rPr lang="en-US" sz="2400" b="0" i="1" smtClean="0">
                        <a:solidFill>
                          <a:schemeClr val="bg2">
                            <a:lumMod val="50000"/>
                          </a:schemeClr>
                        </a:solidFill>
                        <a:latin typeface="Cambria Math" panose="02040503050406030204" pitchFamily="18" charset="0"/>
                      </a:rPr>
                      <m:t>=</m:t>
                    </m:r>
                    <m:r>
                      <a:rPr lang="en-US" sz="2400" i="1">
                        <a:solidFill>
                          <a:schemeClr val="bg2">
                            <a:lumMod val="50000"/>
                          </a:schemeClr>
                        </a:solidFill>
                        <a:latin typeface="Cambria Math" panose="02040503050406030204" pitchFamily="18" charset="0"/>
                      </a:rPr>
                      <m:t>𝐸𝐼</m:t>
                    </m:r>
                    <m:f>
                      <m:fPr>
                        <m:ctrlPr>
                          <a:rPr lang="ar-AE" sz="2400" i="1">
                            <a:solidFill>
                              <a:schemeClr val="bg2">
                                <a:lumMod val="50000"/>
                              </a:schemeClr>
                            </a:solidFill>
                            <a:latin typeface="Cambria Math" panose="02040503050406030204" pitchFamily="18" charset="0"/>
                          </a:rPr>
                        </m:ctrlPr>
                      </m:fPr>
                      <m:num>
                        <m:sSup>
                          <m:sSupPr>
                            <m:ctrlPr>
                              <a:rPr lang="ar-AE" sz="2400" i="1">
                                <a:solidFill>
                                  <a:schemeClr val="bg2">
                                    <a:lumMod val="50000"/>
                                  </a:schemeClr>
                                </a:solidFill>
                                <a:latin typeface="Cambria Math" panose="02040503050406030204" pitchFamily="18" charset="0"/>
                              </a:rPr>
                            </m:ctrlPr>
                          </m:sSupPr>
                          <m:e>
                            <m:r>
                              <a:rPr lang="ar-AE" sz="2400" i="1">
                                <a:solidFill>
                                  <a:schemeClr val="bg2">
                                    <a:lumMod val="50000"/>
                                  </a:schemeClr>
                                </a:solidFill>
                                <a:latin typeface="Cambria Math" panose="02040503050406030204" pitchFamily="18" charset="0"/>
                              </a:rPr>
                              <m:t>𝑑</m:t>
                            </m:r>
                          </m:e>
                          <m:sup>
                            <m:r>
                              <a:rPr lang="ar-AE" sz="2400" i="1">
                                <a:solidFill>
                                  <a:schemeClr val="bg2">
                                    <a:lumMod val="50000"/>
                                  </a:schemeClr>
                                </a:solidFill>
                                <a:latin typeface="Cambria Math" panose="02040503050406030204" pitchFamily="18" charset="0"/>
                              </a:rPr>
                              <m:t>2</m:t>
                            </m:r>
                          </m:sup>
                        </m:sSup>
                        <m:r>
                          <a:rPr lang="ar-AE" sz="2400" i="1">
                            <a:solidFill>
                              <a:schemeClr val="bg2">
                                <a:lumMod val="50000"/>
                              </a:schemeClr>
                            </a:solidFill>
                            <a:latin typeface="Cambria Math" panose="02040503050406030204" pitchFamily="18" charset="0"/>
                          </a:rPr>
                          <m:t>𝜈</m:t>
                        </m:r>
                      </m:num>
                      <m:den>
                        <m:sSup>
                          <m:sSupPr>
                            <m:ctrlPr>
                              <a:rPr lang="ar-AE" sz="2400" i="1">
                                <a:solidFill>
                                  <a:schemeClr val="bg2">
                                    <a:lumMod val="50000"/>
                                  </a:schemeClr>
                                </a:solidFill>
                                <a:latin typeface="Cambria Math" panose="02040503050406030204" pitchFamily="18" charset="0"/>
                              </a:rPr>
                            </m:ctrlPr>
                          </m:sSupPr>
                          <m:e>
                            <m:r>
                              <a:rPr lang="ar-AE" sz="2400" i="1">
                                <a:solidFill>
                                  <a:schemeClr val="bg2">
                                    <a:lumMod val="50000"/>
                                  </a:schemeClr>
                                </a:solidFill>
                                <a:latin typeface="Cambria Math" panose="02040503050406030204" pitchFamily="18" charset="0"/>
                              </a:rPr>
                              <m:t>𝑑𝑥</m:t>
                            </m:r>
                          </m:e>
                          <m:sup>
                            <m:r>
                              <a:rPr lang="ar-AE" sz="2400" i="1">
                                <a:solidFill>
                                  <a:schemeClr val="bg2">
                                    <a:lumMod val="50000"/>
                                  </a:schemeClr>
                                </a:solidFill>
                                <a:latin typeface="Cambria Math" panose="02040503050406030204" pitchFamily="18" charset="0"/>
                              </a:rPr>
                              <m:t>2</m:t>
                            </m:r>
                          </m:sup>
                        </m:sSup>
                      </m:den>
                    </m:f>
                  </m:oMath>
                </a14:m>
                <a:r>
                  <a:rPr lang="ar-AE" sz="2400" dirty="0">
                    <a:solidFill>
                      <a:schemeClr val="bg2">
                        <a:lumMod val="50000"/>
                      </a:schemeClr>
                    </a:solidFill>
                    <a:ea typeface="Times New Roman"/>
                    <a:cs typeface="Times New Roman"/>
                    <a:sym typeface="Times New Roman"/>
                  </a:rPr>
                  <a:t> </a:t>
                </a:r>
                <a:r>
                  <a:rPr lang="en-US" sz="2400" dirty="0">
                    <a:solidFill>
                      <a:schemeClr val="bg2">
                        <a:lumMod val="50000"/>
                      </a:schemeClr>
                    </a:solidFill>
                    <a:ea typeface="Times New Roman"/>
                    <a:cs typeface="Times New Roman"/>
                    <a:sym typeface="Times New Roman"/>
                  </a:rPr>
                  <a:t>Integrate this differential equation twice, obtaining a slope equation </a:t>
                </a:r>
                <a14:m>
                  <m:oMath xmlns:m="http://schemas.openxmlformats.org/officeDocument/2006/math">
                    <m:r>
                      <a:rPr lang="en-US" sz="2400" b="0" i="1" smtClean="0">
                        <a:solidFill>
                          <a:schemeClr val="bg2">
                            <a:lumMod val="50000"/>
                          </a:schemeClr>
                        </a:solidFill>
                        <a:latin typeface="Cambria Math" panose="02040503050406030204" pitchFamily="18" charset="0"/>
                      </a:rPr>
                      <m:t>𝜃</m:t>
                    </m:r>
                    <m:r>
                      <a:rPr lang="en-US" sz="2400" b="0" i="1" smtClean="0">
                        <a:solidFill>
                          <a:schemeClr val="bg2">
                            <a:lumMod val="50000"/>
                          </a:schemeClr>
                        </a:solidFill>
                        <a:latin typeface="Cambria Math" panose="02040503050406030204" pitchFamily="18" charset="0"/>
                      </a:rPr>
                      <m:t>=</m:t>
                    </m:r>
                    <m:f>
                      <m:fPr>
                        <m:ctrlPr>
                          <a:rPr lang="ar-AE" sz="2400" i="1">
                            <a:solidFill>
                              <a:schemeClr val="bg2">
                                <a:lumMod val="50000"/>
                              </a:schemeClr>
                            </a:solidFill>
                            <a:latin typeface="Cambria Math" panose="02040503050406030204" pitchFamily="18" charset="0"/>
                          </a:rPr>
                        </m:ctrlPr>
                      </m:fPr>
                      <m:num>
                        <m:r>
                          <a:rPr lang="ar-AE" sz="2400" i="1">
                            <a:solidFill>
                              <a:schemeClr val="bg2">
                                <a:lumMod val="50000"/>
                              </a:schemeClr>
                            </a:solidFill>
                            <a:latin typeface="Cambria Math" panose="02040503050406030204" pitchFamily="18" charset="0"/>
                          </a:rPr>
                          <m:t>𝑑</m:t>
                        </m:r>
                        <m:r>
                          <a:rPr lang="ar-AE" sz="2400" i="1">
                            <a:solidFill>
                              <a:schemeClr val="bg2">
                                <a:lumMod val="50000"/>
                              </a:schemeClr>
                            </a:solidFill>
                            <a:latin typeface="Cambria Math" panose="02040503050406030204" pitchFamily="18" charset="0"/>
                          </a:rPr>
                          <m:t>𝜈</m:t>
                        </m:r>
                      </m:num>
                      <m:den>
                        <m:r>
                          <a:rPr lang="ar-AE" sz="2400" i="1">
                            <a:solidFill>
                              <a:schemeClr val="bg2">
                                <a:lumMod val="50000"/>
                              </a:schemeClr>
                            </a:solidFill>
                            <a:latin typeface="Cambria Math" panose="02040503050406030204" pitchFamily="18" charset="0"/>
                          </a:rPr>
                          <m:t>𝑑𝑥</m:t>
                        </m:r>
                      </m:den>
                    </m:f>
                  </m:oMath>
                </a14:m>
                <a:r>
                  <a:rPr lang="ar-AE" sz="2400" dirty="0">
                    <a:solidFill>
                      <a:schemeClr val="bg2">
                        <a:lumMod val="50000"/>
                      </a:schemeClr>
                    </a:solidFill>
                    <a:ea typeface="Times New Roman"/>
                    <a:cs typeface="Times New Roman"/>
                    <a:sym typeface="Times New Roman"/>
                  </a:rPr>
                  <a:t>, </a:t>
                </a:r>
                <a:r>
                  <a:rPr lang="en-US" sz="2400" dirty="0">
                    <a:solidFill>
                      <a:schemeClr val="bg2">
                        <a:lumMod val="50000"/>
                      </a:schemeClr>
                    </a:solidFill>
                    <a:ea typeface="Times New Roman"/>
                    <a:cs typeface="Times New Roman"/>
                    <a:sym typeface="Times New Roman"/>
                  </a:rPr>
                  <a:t>a deflection equation </a:t>
                </a:r>
                <a:r>
                  <a:rPr lang="el-GR" sz="2400" dirty="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a:t>ν, </a:t>
                </a:r>
                <a:r>
                  <a:rPr lang="en-US" sz="2400" dirty="0">
                    <a:solidFill>
                      <a:schemeClr val="bg2">
                        <a:lumMod val="50000"/>
                      </a:schemeClr>
                    </a:solidFill>
                    <a:ea typeface="Times New Roman"/>
                    <a:cs typeface="Times New Roman"/>
                    <a:sym typeface="Times New Roman"/>
                  </a:rPr>
                  <a:t>and two constants of integration.</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Boundary and continuity conditions:</a:t>
                </a:r>
                <a:r>
                  <a:rPr lang="en-US" sz="2400" dirty="0">
                    <a:solidFill>
                      <a:schemeClr val="bg2">
                        <a:lumMod val="50000"/>
                      </a:schemeClr>
                    </a:solidFill>
                    <a:ea typeface="Times New Roman"/>
                    <a:cs typeface="Times New Roman"/>
                    <a:sym typeface="Times New Roman"/>
                  </a:rPr>
                  <a:t>	List the boundary conditions that are applicable for the bending-moment equation. If the beam is being cut in to segments, list the continuity conditions as well.</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Evaluate constants: </a:t>
                </a:r>
                <a:r>
                  <a:rPr lang="en-US" sz="2400" dirty="0">
                    <a:solidFill>
                      <a:schemeClr val="bg2">
                        <a:lumMod val="50000"/>
                      </a:schemeClr>
                    </a:solidFill>
                    <a:ea typeface="Times New Roman"/>
                    <a:cs typeface="Times New Roman"/>
                    <a:sym typeface="Times New Roman"/>
                  </a:rPr>
                  <a:t>Use the boundary and continuity conditions to evaluate all constants of integration.</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Elastic curve and slope equations:</a:t>
                </a:r>
                <a:r>
                  <a:rPr lang="en-US" sz="2400" dirty="0">
                    <a:solidFill>
                      <a:schemeClr val="bg2">
                        <a:lumMod val="50000"/>
                      </a:schemeClr>
                    </a:solidFill>
                    <a:ea typeface="Times New Roman"/>
                    <a:cs typeface="Times New Roman"/>
                    <a:sym typeface="Times New Roman"/>
                  </a:rPr>
                  <a:t>	 Replace the constants of integration in step 4 with the values obtained from the boundary and continuity conditions in step 6.</a:t>
                </a:r>
              </a:p>
              <a:p>
                <a:pPr marL="457200" lvl="0" indent="-457200" defTabSz="228600">
                  <a:spcBef>
                    <a:spcPts val="600"/>
                  </a:spcBef>
                  <a:buSzTx/>
                  <a:buFont typeface="+mj-lt"/>
                  <a:buAutoNum type="arabicPeriod"/>
                  <a:defRPr sz="1800">
                    <a:solidFill>
                      <a:srgbClr val="000000"/>
                    </a:solidFill>
                  </a:defRPr>
                </a:pPr>
                <a:r>
                  <a:rPr lang="en-US" sz="2400" u="sng" dirty="0">
                    <a:solidFill>
                      <a:schemeClr val="bg2">
                        <a:lumMod val="50000"/>
                      </a:schemeClr>
                    </a:solidFill>
                    <a:ea typeface="Times New Roman"/>
                    <a:cs typeface="Times New Roman"/>
                    <a:sym typeface="Times New Roman"/>
                  </a:rPr>
                  <a:t>Deflections and slopes at specific points:</a:t>
                </a:r>
                <a:r>
                  <a:rPr lang="en-US" sz="2400" dirty="0">
                    <a:solidFill>
                      <a:schemeClr val="bg2">
                        <a:lumMod val="50000"/>
                      </a:schemeClr>
                    </a:solidFill>
                    <a:ea typeface="Times New Roman"/>
                    <a:cs typeface="Times New Roman"/>
                    <a:sym typeface="Times New Roman"/>
                  </a:rPr>
                  <a:t>	Calculate the deflection at specific points when required.</a:t>
                </a:r>
              </a:p>
            </p:txBody>
          </p:sp>
        </mc:Choice>
        <mc:Fallback>
          <p:sp>
            <p:nvSpPr>
              <p:cNvPr id="159" name="Shape 159"/>
              <p:cNvSpPr>
                <a:spLocks noGrp="1" noRot="1" noChangeAspect="1" noMove="1" noResize="1" noEditPoints="1" noAdjustHandles="1" noChangeArrowheads="1" noChangeShapeType="1" noTextEdit="1"/>
              </p:cNvSpPr>
              <p:nvPr>
                <p:ph type="body" idx="1"/>
              </p:nvPr>
            </p:nvSpPr>
            <p:spPr>
              <a:xfrm>
                <a:off x="571500" y="2222500"/>
                <a:ext cx="11861800" cy="6972300"/>
              </a:xfrm>
              <a:prstGeom prst="rect">
                <a:avLst/>
              </a:prstGeom>
              <a:blipFill>
                <a:blip r:embed="rId2"/>
                <a:stretch>
                  <a:fillRect l="-1439" t="-1837" r="-1490"/>
                </a:stretch>
              </a:blipFill>
            </p:spPr>
            <p:txBody>
              <a:bodyPr/>
              <a:lstStyle/>
              <a:p>
                <a:r>
                  <a:rPr lang="en-US">
                    <a:noFill/>
                  </a:rPr>
                  <a:t> </a:t>
                </a:r>
              </a:p>
            </p:txBody>
          </p:sp>
        </mc:Fallback>
      </mc:AlternateContent>
      <p:sp>
        <p:nvSpPr>
          <p:cNvPr id="160" name="Shape 16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8</a:t>
            </a:fld>
            <a:endParaRPr sz="140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571500" y="-304800"/>
            <a:ext cx="11861800" cy="1397000"/>
          </a:xfrm>
          <a:prstGeom prst="rect">
            <a:avLst/>
          </a:prstGeom>
        </p:spPr>
        <p:txBody>
          <a:bodyPr/>
          <a:lstStyle/>
          <a:p>
            <a:pPr lvl="0">
              <a:defRPr sz="1800"/>
            </a:pPr>
            <a:r>
              <a:rPr sz="4200" dirty="0"/>
              <a:t>Example </a:t>
            </a:r>
            <a:r>
              <a:rPr lang="en-US" sz="4200" dirty="0"/>
              <a:t>P</a:t>
            </a:r>
            <a:r>
              <a:rPr sz="4200" dirty="0"/>
              <a:t>roblem</a:t>
            </a:r>
            <a:r>
              <a:rPr lang="en-US" sz="4200" dirty="0"/>
              <a:t> 1</a:t>
            </a:r>
            <a:endParaRPr sz="4200" dirty="0"/>
          </a:p>
        </p:txBody>
      </p:sp>
      <p:sp>
        <p:nvSpPr>
          <p:cNvPr id="163" name="Shape 163"/>
          <p:cNvSpPr>
            <a:spLocks noGrp="1"/>
          </p:cNvSpPr>
          <p:nvPr>
            <p:ph type="body" idx="1"/>
          </p:nvPr>
        </p:nvSpPr>
        <p:spPr>
          <a:xfrm>
            <a:off x="504455" y="1325579"/>
            <a:ext cx="6748115" cy="1292362"/>
          </a:xfrm>
          <a:prstGeom prst="rect">
            <a:avLst/>
          </a:prstGeom>
        </p:spPr>
        <p:txBody>
          <a:bodyPr>
            <a:normAutofit/>
          </a:bodyPr>
          <a:lstStyle/>
          <a:p>
            <a:pPr marL="0" lvl="0" indent="0" defTabSz="457200">
              <a:spcBef>
                <a:spcPts val="1200"/>
              </a:spcBef>
              <a:buSzTx/>
              <a:buFontTx/>
              <a:buNone/>
              <a:defRPr sz="1800">
                <a:solidFill>
                  <a:srgbClr val="000000"/>
                </a:solidFill>
              </a:defRPr>
            </a:pPr>
            <a:r>
              <a:rPr lang="en-US" sz="1600" dirty="0">
                <a:latin typeface="+mj-lt"/>
                <a:ea typeface="Times New Roman"/>
                <a:cs typeface="Times New Roman"/>
                <a:sym typeface="Times New Roman"/>
              </a:rPr>
              <a:t>For the beam and loading shown, and assuming EI is constant, use the double-integration method to determine:</a:t>
            </a:r>
          </a:p>
          <a:p>
            <a:pPr marL="0" lvl="0" indent="0" defTabSz="457200">
              <a:spcBef>
                <a:spcPts val="1200"/>
              </a:spcBef>
              <a:buSzTx/>
              <a:buFontTx/>
              <a:buNone/>
              <a:defRPr sz="1800">
                <a:solidFill>
                  <a:srgbClr val="000000"/>
                </a:solidFill>
              </a:defRPr>
            </a:pPr>
            <a:r>
              <a:rPr lang="en-US" sz="1600" dirty="0">
                <a:latin typeface="+mj-lt"/>
                <a:ea typeface="Times New Roman"/>
                <a:cs typeface="Times New Roman"/>
                <a:sym typeface="Times New Roman"/>
              </a:rPr>
              <a:t>(a) the equation of the elastic curve for the beam. </a:t>
            </a:r>
            <a:br>
              <a:rPr lang="en-US" sz="1600" dirty="0">
                <a:latin typeface="+mj-lt"/>
                <a:ea typeface="Times New Roman"/>
                <a:cs typeface="Times New Roman"/>
                <a:sym typeface="Times New Roman"/>
              </a:rPr>
            </a:br>
            <a:r>
              <a:rPr lang="en-US" sz="1600" dirty="0">
                <a:latin typeface="+mj-lt"/>
                <a:ea typeface="Times New Roman"/>
                <a:cs typeface="Times New Roman"/>
                <a:sym typeface="Times New Roman"/>
              </a:rPr>
              <a:t>(b) the deflection and slope at A.</a:t>
            </a:r>
          </a:p>
        </p:txBody>
      </p:sp>
      <p:sp>
        <p:nvSpPr>
          <p:cNvPr id="164" name="Shape 16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9</a:t>
            </a:fld>
            <a:endParaRPr sz="1400"/>
          </a:p>
        </p:txBody>
      </p:sp>
      <p:pic>
        <p:nvPicPr>
          <p:cNvPr id="2" name="Picture 1">
            <a:extLst>
              <a:ext uri="{FF2B5EF4-FFF2-40B4-BE49-F238E27FC236}">
                <a16:creationId xmlns:a16="http://schemas.microsoft.com/office/drawing/2014/main" id="{317576EC-B000-4607-8755-305320F03879}"/>
              </a:ext>
            </a:extLst>
          </p:cNvPr>
          <p:cNvPicPr>
            <a:picLocks noChangeAspect="1"/>
          </p:cNvPicPr>
          <p:nvPr/>
        </p:nvPicPr>
        <p:blipFill>
          <a:blip r:embed="rId2"/>
          <a:stretch>
            <a:fillRect/>
          </a:stretch>
        </p:blipFill>
        <p:spPr>
          <a:xfrm>
            <a:off x="8547077" y="258978"/>
            <a:ext cx="4152581" cy="2168372"/>
          </a:xfrm>
          <a:prstGeom prst="rect">
            <a:avLst/>
          </a:prstGeom>
        </p:spPr>
      </p:pic>
      <p:sp>
        <p:nvSpPr>
          <p:cNvPr id="4" name="Rectangle 3">
            <a:extLst>
              <a:ext uri="{FF2B5EF4-FFF2-40B4-BE49-F238E27FC236}">
                <a16:creationId xmlns:a16="http://schemas.microsoft.com/office/drawing/2014/main" id="{71AC164A-3931-4529-B47B-D7AC51759573}"/>
              </a:ext>
            </a:extLst>
          </p:cNvPr>
          <p:cNvSpPr/>
          <p:nvPr/>
        </p:nvSpPr>
        <p:spPr>
          <a:xfrm>
            <a:off x="305142" y="3151781"/>
            <a:ext cx="12128158" cy="5724644"/>
          </a:xfrm>
          <a:prstGeom prst="rect">
            <a:avLst/>
          </a:prstGeom>
        </p:spPr>
        <p:txBody>
          <a:bodyPr wrap="square">
            <a:spAutoFit/>
          </a:bodyPr>
          <a:lstStyle/>
          <a:p>
            <a:pPr marL="457200" lvl="0" indent="-457200" algn="l" defTabSz="228600">
              <a:spcBef>
                <a:spcPts val="600"/>
              </a:spcBef>
              <a:buSzTx/>
              <a:buFont typeface="+mj-lt"/>
              <a:buAutoNum type="arabicPeriod"/>
              <a:defRPr sz="1800">
                <a:solidFill>
                  <a:srgbClr val="000000"/>
                </a:solidFill>
              </a:defRPr>
            </a:pPr>
            <a:r>
              <a:rPr lang="en-US" u="sng" dirty="0">
                <a:solidFill>
                  <a:schemeClr val="bg2">
                    <a:lumMod val="50000"/>
                  </a:schemeClr>
                </a:solidFill>
                <a:ea typeface="Times New Roman"/>
                <a:cs typeface="Times New Roman"/>
                <a:sym typeface="Times New Roman"/>
              </a:rPr>
              <a:t>Sketch:</a:t>
            </a:r>
            <a:r>
              <a:rPr lang="en-US" dirty="0">
                <a:solidFill>
                  <a:schemeClr val="bg2">
                    <a:lumMod val="50000"/>
                  </a:schemeClr>
                </a:solidFill>
                <a:ea typeface="Times New Roman"/>
                <a:cs typeface="Times New Roman"/>
                <a:sym typeface="Times New Roman"/>
              </a:rPr>
              <a:t> 	Sketch the beam including supports, loads, and the x–v coordinate system. Sketch the approximate shape of the elastic curve.</a:t>
            </a:r>
          </a:p>
          <a:p>
            <a:pPr lvl="0" algn="l" defTabSz="228600">
              <a:spcBef>
                <a:spcPts val="600"/>
              </a:spcBef>
              <a:buSzTx/>
              <a:defRPr sz="1800">
                <a:solidFill>
                  <a:srgbClr val="000000"/>
                </a:solidFill>
              </a:defRPr>
            </a:pPr>
            <a:r>
              <a:rPr lang="en-US" dirty="0">
                <a:solidFill>
                  <a:schemeClr val="bg2">
                    <a:lumMod val="50000"/>
                  </a:schemeClr>
                </a:solidFill>
                <a:ea typeface="Times New Roman"/>
                <a:cs typeface="Times New Roman"/>
                <a:sym typeface="Times New Roman"/>
              </a:rPr>
              <a:t>			</a:t>
            </a:r>
            <a:r>
              <a:rPr lang="en-US" i="1" dirty="0">
                <a:solidFill>
                  <a:schemeClr val="bg2">
                    <a:lumMod val="50000"/>
                  </a:schemeClr>
                </a:solidFill>
                <a:ea typeface="Times New Roman"/>
                <a:cs typeface="Times New Roman"/>
                <a:sym typeface="Times New Roman"/>
              </a:rPr>
              <a:t>See above</a:t>
            </a:r>
          </a:p>
          <a:p>
            <a:pPr marL="342900" lvl="0" indent="-342900" algn="l" defTabSz="228600">
              <a:spcBef>
                <a:spcPts val="600"/>
              </a:spcBef>
              <a:buSzTx/>
              <a:buFont typeface="+mj-lt"/>
              <a:buAutoNum type="arabicPeriod" startAt="2"/>
              <a:defRPr sz="1800">
                <a:solidFill>
                  <a:srgbClr val="000000"/>
                </a:solidFill>
              </a:defRPr>
            </a:pPr>
            <a:r>
              <a:rPr lang="en-US" u="sng" dirty="0">
                <a:solidFill>
                  <a:schemeClr val="bg2">
                    <a:lumMod val="50000"/>
                  </a:schemeClr>
                </a:solidFill>
                <a:ea typeface="Times New Roman"/>
                <a:cs typeface="Times New Roman"/>
                <a:sym typeface="Times New Roman"/>
              </a:rPr>
              <a:t>Support reactions: </a:t>
            </a:r>
            <a:r>
              <a:rPr lang="en-US" dirty="0">
                <a:solidFill>
                  <a:schemeClr val="bg2">
                    <a:lumMod val="50000"/>
                  </a:schemeClr>
                </a:solidFill>
                <a:ea typeface="Times New Roman"/>
                <a:cs typeface="Times New Roman"/>
                <a:sym typeface="Times New Roman"/>
              </a:rPr>
              <a:t>Determine the beam reactions by considering the equilibrium of the entire beam. Show these reactions in their proper direction on the beam sketch.</a:t>
            </a:r>
          </a:p>
          <a:p>
            <a:pPr lvl="3" algn="l" defTabSz="228600">
              <a:spcBef>
                <a:spcPts val="600"/>
              </a:spcBef>
              <a:defRPr sz="1800">
                <a:solidFill>
                  <a:srgbClr val="000000"/>
                </a:solidFill>
              </a:defRPr>
            </a:pPr>
            <a:r>
              <a:rPr lang="en-US" i="1" dirty="0">
                <a:solidFill>
                  <a:schemeClr val="bg2">
                    <a:lumMod val="50000"/>
                  </a:schemeClr>
                </a:solidFill>
                <a:ea typeface="Times New Roman"/>
                <a:cs typeface="Times New Roman"/>
                <a:sym typeface="Times New Roman"/>
              </a:rPr>
              <a:t>There are no support reactions at x = 0, but there are two important reactions at x = L. </a:t>
            </a:r>
          </a:p>
          <a:p>
            <a:pPr lvl="3" algn="l" defTabSz="228600">
              <a:spcBef>
                <a:spcPts val="600"/>
              </a:spcBef>
              <a:defRPr sz="1800">
                <a:solidFill>
                  <a:srgbClr val="000000"/>
                </a:solidFill>
              </a:defRPr>
            </a:pPr>
            <a:r>
              <a:rPr lang="en-US" i="1" dirty="0">
                <a:solidFill>
                  <a:schemeClr val="bg2">
                    <a:lumMod val="50000"/>
                  </a:schemeClr>
                </a:solidFill>
                <a:ea typeface="Times New Roman"/>
                <a:cs typeface="Times New Roman"/>
                <a:sym typeface="Times New Roman"/>
              </a:rPr>
              <a:t>R</a:t>
            </a:r>
            <a:r>
              <a:rPr lang="en-US" i="1" baseline="-25000" dirty="0">
                <a:solidFill>
                  <a:schemeClr val="bg2">
                    <a:lumMod val="50000"/>
                  </a:schemeClr>
                </a:solidFill>
                <a:ea typeface="Times New Roman"/>
                <a:cs typeface="Times New Roman"/>
                <a:sym typeface="Times New Roman"/>
              </a:rPr>
              <a:t>B</a:t>
            </a:r>
            <a:r>
              <a:rPr lang="en-US" i="1" dirty="0">
                <a:solidFill>
                  <a:schemeClr val="bg2">
                    <a:lumMod val="50000"/>
                  </a:schemeClr>
                </a:solidFill>
                <a:ea typeface="Times New Roman"/>
                <a:cs typeface="Times New Roman"/>
                <a:sym typeface="Times New Roman"/>
              </a:rPr>
              <a:t> = P, and M</a:t>
            </a:r>
            <a:r>
              <a:rPr lang="en-US" i="1" baseline="-25000" dirty="0">
                <a:solidFill>
                  <a:schemeClr val="bg2">
                    <a:lumMod val="50000"/>
                  </a:schemeClr>
                </a:solidFill>
                <a:ea typeface="Times New Roman"/>
                <a:cs typeface="Times New Roman"/>
                <a:sym typeface="Times New Roman"/>
              </a:rPr>
              <a:t>B</a:t>
            </a:r>
            <a:r>
              <a:rPr lang="en-US" i="1" dirty="0">
                <a:solidFill>
                  <a:schemeClr val="bg2">
                    <a:lumMod val="50000"/>
                  </a:schemeClr>
                </a:solidFill>
                <a:ea typeface="Times New Roman"/>
                <a:cs typeface="Times New Roman"/>
                <a:sym typeface="Times New Roman"/>
              </a:rPr>
              <a:t> = PL</a:t>
            </a:r>
          </a:p>
          <a:p>
            <a:pPr marL="342900" lvl="0" indent="-342900" algn="l" defTabSz="228600">
              <a:spcBef>
                <a:spcPts val="600"/>
              </a:spcBef>
              <a:buSzTx/>
              <a:buFont typeface="+mj-lt"/>
              <a:buAutoNum type="arabicPeriod" startAt="3"/>
              <a:defRPr sz="1800">
                <a:solidFill>
                  <a:srgbClr val="000000"/>
                </a:solidFill>
              </a:defRPr>
            </a:pPr>
            <a:r>
              <a:rPr lang="en-US" u="sng" dirty="0">
                <a:solidFill>
                  <a:schemeClr val="bg2">
                    <a:lumMod val="50000"/>
                  </a:schemeClr>
                </a:solidFill>
                <a:ea typeface="Times New Roman"/>
                <a:cs typeface="Times New Roman"/>
                <a:sym typeface="Times New Roman"/>
              </a:rPr>
              <a:t>Equilibrium: </a:t>
            </a:r>
            <a:r>
              <a:rPr lang="en-US" dirty="0">
                <a:solidFill>
                  <a:schemeClr val="bg2">
                    <a:lumMod val="50000"/>
                  </a:schemeClr>
                </a:solidFill>
                <a:ea typeface="Times New Roman"/>
                <a:cs typeface="Times New Roman"/>
                <a:sym typeface="Times New Roman"/>
              </a:rPr>
              <a:t>For each segment to be considered, draw a FBD that cuts through the beam segment at some distance x from the origin. Show all loads acting on the FBD. From the FBD, derive the bending-moment equation, taking care to note the interval for which it is applicable.</a:t>
            </a:r>
          </a:p>
          <a:p>
            <a:pPr marL="457200" lvl="0" indent="-457200" algn="l" defTabSz="228600">
              <a:spcBef>
                <a:spcPts val="600"/>
              </a:spcBef>
              <a:buSzTx/>
              <a:buFont typeface="+mj-lt"/>
              <a:buAutoNum type="arabicPeriod" startAt="3"/>
              <a:defRPr sz="1800">
                <a:solidFill>
                  <a:srgbClr val="000000"/>
                </a:solidFill>
              </a:defRPr>
            </a:pPr>
            <a:endParaRPr lang="en-US"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3"/>
              <a:defRPr sz="1800">
                <a:solidFill>
                  <a:srgbClr val="000000"/>
                </a:solidFill>
              </a:defRPr>
            </a:pPr>
            <a:endParaRPr lang="en-US"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3"/>
              <a:defRPr sz="1800">
                <a:solidFill>
                  <a:srgbClr val="000000"/>
                </a:solidFill>
              </a:defRPr>
            </a:pPr>
            <a:endParaRPr lang="en-US"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3"/>
              <a:defRPr sz="1800">
                <a:solidFill>
                  <a:srgbClr val="000000"/>
                </a:solidFill>
              </a:defRPr>
            </a:pPr>
            <a:endParaRPr lang="en-US" dirty="0">
              <a:solidFill>
                <a:schemeClr val="bg2">
                  <a:lumMod val="50000"/>
                </a:schemeClr>
              </a:solidFill>
              <a:ea typeface="Times New Roman"/>
              <a:cs typeface="Times New Roman"/>
              <a:sym typeface="Times New Roman"/>
            </a:endParaRPr>
          </a:p>
          <a:p>
            <a:pPr marL="457200" lvl="0" indent="-457200" algn="l" defTabSz="228600">
              <a:spcBef>
                <a:spcPts val="600"/>
              </a:spcBef>
              <a:buSzTx/>
              <a:buFont typeface="+mj-lt"/>
              <a:buAutoNum type="arabicPeriod" startAt="3"/>
              <a:defRPr sz="1800">
                <a:solidFill>
                  <a:srgbClr val="000000"/>
                </a:solidFill>
              </a:defRPr>
            </a:pPr>
            <a:endParaRPr lang="en-US" dirty="0">
              <a:solidFill>
                <a:schemeClr val="bg2">
                  <a:lumMod val="50000"/>
                </a:schemeClr>
              </a:solidFill>
              <a:ea typeface="Times New Roman"/>
              <a:cs typeface="Times New Roman"/>
              <a:sym typeface="Times New Roman"/>
            </a:endParaRPr>
          </a:p>
          <a:p>
            <a:pPr lvl="3" algn="l" defTabSz="228600">
              <a:spcBef>
                <a:spcPts val="600"/>
              </a:spcBef>
              <a:defRPr sz="1800">
                <a:solidFill>
                  <a:srgbClr val="000000"/>
                </a:solidFill>
              </a:defRPr>
            </a:pPr>
            <a:r>
              <a:rPr lang="en-US" i="1" dirty="0">
                <a:solidFill>
                  <a:schemeClr val="bg2">
                    <a:lumMod val="50000"/>
                  </a:schemeClr>
                </a:solidFill>
                <a:ea typeface="Times New Roman"/>
                <a:cs typeface="Times New Roman"/>
                <a:sym typeface="Times New Roman"/>
              </a:rPr>
              <a:t>The bending moment equation is:</a:t>
            </a:r>
          </a:p>
          <a:p>
            <a:pPr lvl="3" algn="l" defTabSz="228600">
              <a:spcBef>
                <a:spcPts val="600"/>
              </a:spcBef>
              <a:defRPr sz="1800">
                <a:solidFill>
                  <a:srgbClr val="000000"/>
                </a:solidFill>
              </a:defRPr>
            </a:pPr>
            <a:r>
              <a:rPr lang="en-US" i="1" dirty="0">
                <a:solidFill>
                  <a:schemeClr val="bg2">
                    <a:lumMod val="50000"/>
                  </a:schemeClr>
                </a:solidFill>
                <a:ea typeface="Times New Roman"/>
                <a:cs typeface="Times New Roman"/>
                <a:sym typeface="Times New Roman"/>
              </a:rPr>
              <a:t>M = -Px (sad beam)</a:t>
            </a:r>
          </a:p>
        </p:txBody>
      </p:sp>
      <p:pic>
        <p:nvPicPr>
          <p:cNvPr id="5" name="Picture 4">
            <a:extLst>
              <a:ext uri="{FF2B5EF4-FFF2-40B4-BE49-F238E27FC236}">
                <a16:creationId xmlns:a16="http://schemas.microsoft.com/office/drawing/2014/main" id="{B3E66703-D332-4F71-8B39-80C85E8BCFAA}"/>
              </a:ext>
            </a:extLst>
          </p:cNvPr>
          <p:cNvPicPr>
            <a:picLocks noChangeAspect="1"/>
          </p:cNvPicPr>
          <p:nvPr/>
        </p:nvPicPr>
        <p:blipFill>
          <a:blip r:embed="rId3"/>
          <a:stretch>
            <a:fillRect/>
          </a:stretch>
        </p:blipFill>
        <p:spPr>
          <a:xfrm>
            <a:off x="5356584" y="6071033"/>
            <a:ext cx="1886932" cy="2356987"/>
          </a:xfrm>
          <a:prstGeom prst="rect">
            <a:avLst/>
          </a:prstGeom>
        </p:spPr>
      </p:pic>
    </p:spTree>
    <p:extLst>
      <p:ext uri="{BB962C8B-B14F-4D97-AF65-F5344CB8AC3E}">
        <p14:creationId xmlns:p14="http://schemas.microsoft.com/office/powerpoint/2010/main" val="3536131851"/>
      </p:ext>
    </p:extLst>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126</TotalTime>
  <Words>545</Words>
  <Application>Microsoft Office PowerPoint</Application>
  <PresentationFormat>Custom</PresentationFormat>
  <Paragraphs>127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Avenir Roman</vt:lpstr>
      <vt:lpstr>Cambria Math</vt:lpstr>
      <vt:lpstr>Helvetica</vt:lpstr>
      <vt:lpstr>Helvetica Neue</vt:lpstr>
      <vt:lpstr>Helvetica Neue Light</vt:lpstr>
      <vt:lpstr>Times New Roman</vt:lpstr>
      <vt:lpstr>Wingdings</vt:lpstr>
      <vt:lpstr>ModernPortfolio</vt:lpstr>
      <vt:lpstr>Mechanics of Materials Engr 350 – Lecture 30 Beam Deflection Integration Method</vt:lpstr>
      <vt:lpstr>Beam relationships</vt:lpstr>
      <vt:lpstr>Relationships between beam diagrams</vt:lpstr>
      <vt:lpstr>Deflections by integration of the moment equation</vt:lpstr>
      <vt:lpstr>Boundary conditions continued</vt:lpstr>
      <vt:lpstr>Continuity conditions</vt:lpstr>
      <vt:lpstr>Symmetry conditions</vt:lpstr>
      <vt:lpstr>Procedure for double integration method</vt:lpstr>
      <vt:lpstr>Example Problem 1</vt:lpstr>
      <vt:lpstr>Example Problem 1</vt:lpstr>
      <vt:lpstr>Example Problem 1</vt:lpstr>
      <vt:lpstr>Example Problem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Materials Engr 350 – Lecture 29 Beam Deflections</dc:title>
  <dc:creator>Dan Cordon</dc:creator>
  <cp:lastModifiedBy>Dan Cordon</cp:lastModifiedBy>
  <cp:revision>17</cp:revision>
  <dcterms:modified xsi:type="dcterms:W3CDTF">2019-04-08T17:31:57Z</dcterms:modified>
</cp:coreProperties>
</file>