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9" r:id="rId4"/>
    <p:sldId id="261" r:id="rId5"/>
    <p:sldId id="262" r:id="rId6"/>
    <p:sldId id="263" r:id="rId7"/>
    <p:sldId id="264" r:id="rId8"/>
    <p:sldId id="265" r:id="rId9"/>
    <p:sldId id="267" r:id="rId10"/>
    <p:sldId id="269" r:id="rId11"/>
    <p:sldId id="270" r:id="rId12"/>
    <p:sldId id="271" r:id="rId13"/>
    <p:sldId id="272" r:id="rId14"/>
    <p:sldId id="273" r:id="rId15"/>
    <p:sldId id="274" r:id="rId16"/>
  </p:sldIdLst>
  <p:sldSz cx="13004800" cy="9753600"/>
  <p:notesSz cx="7077075" cy="9363075"/>
  <p:defaultTextStyle>
    <a:lvl1pPr algn="ctr" defTabSz="584200">
      <a:defRPr sz="3600">
        <a:latin typeface="+mn-lt"/>
        <a:ea typeface="+mn-ea"/>
        <a:cs typeface="+mn-cs"/>
        <a:sym typeface="Helvetica Neue Light"/>
      </a:defRPr>
    </a:lvl1pPr>
    <a:lvl2pPr indent="228600" algn="ctr" defTabSz="584200">
      <a:defRPr sz="3600">
        <a:latin typeface="+mn-lt"/>
        <a:ea typeface="+mn-ea"/>
        <a:cs typeface="+mn-cs"/>
        <a:sym typeface="Helvetica Neue Light"/>
      </a:defRPr>
    </a:lvl2pPr>
    <a:lvl3pPr indent="457200" algn="ctr" defTabSz="584200">
      <a:defRPr sz="3600">
        <a:latin typeface="+mn-lt"/>
        <a:ea typeface="+mn-ea"/>
        <a:cs typeface="+mn-cs"/>
        <a:sym typeface="Helvetica Neue Light"/>
      </a:defRPr>
    </a:lvl3pPr>
    <a:lvl4pPr indent="685800" algn="ctr" defTabSz="584200">
      <a:defRPr sz="3600">
        <a:latin typeface="+mn-lt"/>
        <a:ea typeface="+mn-ea"/>
        <a:cs typeface="+mn-cs"/>
        <a:sym typeface="Helvetica Neue Light"/>
      </a:defRPr>
    </a:lvl4pPr>
    <a:lvl5pPr indent="914400" algn="ctr" defTabSz="584200">
      <a:defRPr sz="3600">
        <a:latin typeface="+mn-lt"/>
        <a:ea typeface="+mn-ea"/>
        <a:cs typeface="+mn-cs"/>
        <a:sym typeface="Helvetica Neue Light"/>
      </a:defRPr>
    </a:lvl5pPr>
    <a:lvl6pPr indent="1143000" algn="ctr" defTabSz="584200">
      <a:defRPr sz="3600">
        <a:latin typeface="+mn-lt"/>
        <a:ea typeface="+mn-ea"/>
        <a:cs typeface="+mn-cs"/>
        <a:sym typeface="Helvetica Neue Light"/>
      </a:defRPr>
    </a:lvl6pPr>
    <a:lvl7pPr indent="1371600" algn="ctr" defTabSz="584200">
      <a:defRPr sz="3600">
        <a:latin typeface="+mn-lt"/>
        <a:ea typeface="+mn-ea"/>
        <a:cs typeface="+mn-cs"/>
        <a:sym typeface="Helvetica Neue Light"/>
      </a:defRPr>
    </a:lvl7pPr>
    <a:lvl8pPr indent="1600200" algn="ctr" defTabSz="584200">
      <a:defRPr sz="3600">
        <a:latin typeface="+mn-lt"/>
        <a:ea typeface="+mn-ea"/>
        <a:cs typeface="+mn-cs"/>
        <a:sym typeface="Helvetica Neue Light"/>
      </a:defRPr>
    </a:lvl8pPr>
    <a:lvl9pPr indent="1828800" algn="ctr" defTabSz="584200">
      <a:defRPr sz="3600">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96975" y="701675"/>
            <a:ext cx="4683125" cy="3511550"/>
          </a:xfrm>
          <a:prstGeom prst="rect">
            <a:avLst/>
          </a:prstGeom>
        </p:spPr>
        <p:txBody>
          <a:bodyPr lIns="93932" tIns="46966" rIns="93932" bIns="46966"/>
          <a:lstStyle/>
          <a:p>
            <a:pPr lvl="0"/>
            <a:endParaRPr/>
          </a:p>
        </p:txBody>
      </p:sp>
      <p:sp>
        <p:nvSpPr>
          <p:cNvPr id="40" name="Shape 40"/>
          <p:cNvSpPr>
            <a:spLocks noGrp="1"/>
          </p:cNvSpPr>
          <p:nvPr>
            <p:ph type="body" sz="quarter" idx="1"/>
          </p:nvPr>
        </p:nvSpPr>
        <p:spPr>
          <a:xfrm>
            <a:off x="943610" y="4447461"/>
            <a:ext cx="5189855" cy="4213384"/>
          </a:xfrm>
          <a:prstGeom prst="rect">
            <a:avLst/>
          </a:prstGeom>
        </p:spPr>
        <p:txBody>
          <a:bodyPr lIns="93932" tIns="46966" rIns="93932" bIns="46966"/>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71500" y="4749800"/>
            <a:ext cx="11868094"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8" name="Shape 8"/>
          <p:cNvSpPr>
            <a:spLocks noGrp="1"/>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9" name="Shape 9"/>
          <p:cNvSpPr>
            <a:spLocks noGrp="1"/>
          </p:cNvSpPr>
          <p:nvPr>
            <p:ph type="body" idx="1"/>
          </p:nvPr>
        </p:nvSpPr>
        <p:spPr>
          <a:xfrm>
            <a:off x="571500" y="5016500"/>
            <a:ext cx="11861800" cy="1016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 name="Shape 11"/>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12"/>
          <p:cNvSpPr>
            <a:spLocks noGrp="1"/>
          </p:cNvSpPr>
          <p:nvPr>
            <p:ph type="title"/>
          </p:nvPr>
        </p:nvSpPr>
        <p:spPr>
          <a:xfrm>
            <a:off x="1409700" y="7785100"/>
            <a:ext cx="5791200" cy="1701800"/>
          </a:xfrm>
          <a:prstGeom prst="rect">
            <a:avLst/>
          </a:prstGeom>
        </p:spPr>
        <p:txBody>
          <a:bodyPr anchor="ctr"/>
          <a:lstStyle>
            <a:lvl1pPr algn="r"/>
          </a:lstStyle>
          <a:p>
            <a:pPr lvl="0">
              <a:defRPr sz="1800"/>
            </a:pPr>
            <a:r>
              <a:rPr sz="4200"/>
              <a:t>Title Text</a:t>
            </a:r>
          </a:p>
        </p:txBody>
      </p:sp>
      <p:sp>
        <p:nvSpPr>
          <p:cNvPr id="13" name="Shape 13"/>
          <p:cNvSpPr>
            <a:spLocks noGrp="1"/>
          </p:cNvSpPr>
          <p:nvPr>
            <p:ph type="body" idx="1"/>
          </p:nvPr>
        </p:nvSpPr>
        <p:spPr>
          <a:xfrm>
            <a:off x="7848600" y="8470900"/>
            <a:ext cx="4953000" cy="508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5" name="Shape 15"/>
          <p:cNvSpPr>
            <a:spLocks noGrp="1"/>
          </p:cNvSpPr>
          <p:nvPr>
            <p:ph type="title"/>
          </p:nvPr>
        </p:nvSpPr>
        <p:spPr>
          <a:xfrm>
            <a:off x="571500" y="3289300"/>
            <a:ext cx="11861800" cy="3175000"/>
          </a:xfrm>
          <a:prstGeom prst="rect">
            <a:avLst/>
          </a:prstGeom>
        </p:spPr>
        <p:txBody>
          <a:bodyPr anchor="ctr"/>
          <a:lstStyle/>
          <a:p>
            <a:pPr lvl="0">
              <a:defRPr sz="1800"/>
            </a:pPr>
            <a:r>
              <a:rPr sz="42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7" name="Shape 17"/>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18"/>
          <p:cNvSpPr>
            <a:spLocks noGrp="1"/>
          </p:cNvSpPr>
          <p:nvPr>
            <p:ph type="title"/>
          </p:nvPr>
        </p:nvSpPr>
        <p:spPr>
          <a:xfrm>
            <a:off x="571500" y="1435100"/>
            <a:ext cx="5334000" cy="3175000"/>
          </a:xfrm>
          <a:prstGeom prst="rect">
            <a:avLst/>
          </a:prstGeom>
        </p:spPr>
        <p:txBody>
          <a:bodyPr/>
          <a:lstStyle/>
          <a:p>
            <a:pPr lvl="0">
              <a:defRPr sz="1800"/>
            </a:pPr>
            <a:r>
              <a:rPr sz="4200"/>
              <a:t>Title Text</a:t>
            </a:r>
          </a:p>
        </p:txBody>
      </p:sp>
      <p:sp>
        <p:nvSpPr>
          <p:cNvPr id="19" name="Shape 19"/>
          <p:cNvSpPr>
            <a:spLocks noGrp="1"/>
          </p:cNvSpPr>
          <p:nvPr>
            <p:ph type="body" idx="1"/>
          </p:nvPr>
        </p:nvSpPr>
        <p:spPr>
          <a:xfrm>
            <a:off x="571500" y="5130800"/>
            <a:ext cx="5334000" cy="3175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2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4200"/>
              <a:t>Title Text</a:t>
            </a:r>
          </a:p>
        </p:txBody>
      </p:sp>
      <p:sp>
        <p:nvSpPr>
          <p:cNvPr id="24" name="Shape 24"/>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7" name="Shape 27"/>
          <p:cNvSpPr/>
          <p:nvPr/>
        </p:nvSpPr>
        <p:spPr>
          <a:xfrm>
            <a:off x="571500" y="1968500"/>
            <a:ext cx="5073394" cy="133"/>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8" name="Shape 28"/>
          <p:cNvSpPr>
            <a:spLocks noGrp="1"/>
          </p:cNvSpPr>
          <p:nvPr>
            <p:ph type="title"/>
          </p:nvPr>
        </p:nvSpPr>
        <p:spPr>
          <a:xfrm>
            <a:off x="571500" y="330200"/>
            <a:ext cx="5080000" cy="1397000"/>
          </a:xfrm>
          <a:prstGeom prst="rect">
            <a:avLst/>
          </a:prstGeom>
        </p:spPr>
        <p:txBody>
          <a:bodyPr/>
          <a:lstStyle/>
          <a:p>
            <a:pPr lvl="0">
              <a:defRPr sz="1800"/>
            </a:pPr>
            <a:r>
              <a:rPr sz="4200"/>
              <a:t>Title Text</a:t>
            </a:r>
          </a:p>
        </p:txBody>
      </p:sp>
      <p:sp>
        <p:nvSpPr>
          <p:cNvPr id="29" name="Shape 29"/>
          <p:cNvSpPr>
            <a:spLocks noGrp="1"/>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1" name="Shape 31"/>
          <p:cNvSpPr>
            <a:spLocks noGrp="1"/>
          </p:cNvSpPr>
          <p:nvPr>
            <p:ph type="body" idx="1"/>
          </p:nvPr>
        </p:nvSpPr>
        <p:spPr>
          <a:xfrm>
            <a:off x="889000" y="889000"/>
            <a:ext cx="11214100" cy="7962900"/>
          </a:xfrm>
          <a:prstGeom prst="rect">
            <a:avLst/>
          </a:prstGeom>
        </p:spPr>
        <p:txBody>
          <a:body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33" name="Shape 33"/>
          <p:cNvSpPr/>
          <p:nvPr/>
        </p:nvSpPr>
        <p:spPr>
          <a:xfrm>
            <a:off x="9055098" y="508000"/>
            <a:ext cx="128" cy="7975631"/>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4" name="Shape 34"/>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5" name="Shape 35"/>
          <p:cNvSpPr>
            <a:spLocks noGrp="1"/>
          </p:cNvSpPr>
          <p:nvPr>
            <p:ph type="body" idx="1"/>
          </p:nvPr>
        </p:nvSpPr>
        <p:spPr>
          <a:xfrm>
            <a:off x="520700" y="8661400"/>
            <a:ext cx="8369300" cy="9398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pPr>
            <a:r>
              <a:rPr sz="4200"/>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
        <p:nvSpPr>
          <p:cNvPr id="5" name="Shape 5"/>
          <p:cNvSpPr>
            <a:spLocks noGrp="1"/>
          </p:cNvSpPr>
          <p:nvPr>
            <p:ph type="sldNum" sz="quarter" idx="2"/>
          </p:nvPr>
        </p:nvSpPr>
        <p:spPr>
          <a:xfrm>
            <a:off x="12268199" y="9194800"/>
            <a:ext cx="312015" cy="299822"/>
          </a:xfrm>
          <a:prstGeom prst="rect">
            <a:avLst/>
          </a:prstGeom>
          <a:ln w="12700">
            <a:miter lim="400000"/>
          </a:ln>
        </p:spPr>
        <p:txBody>
          <a:bodyPr wrap="none" lIns="0" tIns="0" rIns="0" bIns="0">
            <a:spAutoFit/>
          </a:bodyPr>
          <a:lstStyle>
            <a:lvl1pPr algn="r">
              <a:defRPr sz="1400">
                <a:latin typeface="Helvetica Neue"/>
                <a:ea typeface="Helvetica Neue"/>
                <a:cs typeface="Helvetica Neue"/>
                <a:sym typeface="Helvetica Neu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355600" indent="-355600" defTabSz="584200">
        <a:buSzPct val="75000"/>
        <a:buFont typeface="Helvetica Neue"/>
        <a:buChar char="•"/>
        <a:defRPr sz="2800">
          <a:solidFill>
            <a:srgbClr val="747474"/>
          </a:solidFill>
          <a:latin typeface="+mn-lt"/>
          <a:ea typeface="+mn-ea"/>
          <a:cs typeface="+mn-cs"/>
          <a:sym typeface="Helvetica Neue Light"/>
        </a:defRPr>
      </a:lvl1pPr>
      <a:lvl2pPr marL="812800" indent="-355600" defTabSz="584200">
        <a:buSzPct val="75000"/>
        <a:buFont typeface="Helvetica Neue"/>
        <a:buChar char="•"/>
        <a:defRPr sz="2800">
          <a:solidFill>
            <a:srgbClr val="747474"/>
          </a:solidFill>
          <a:latin typeface="+mn-lt"/>
          <a:ea typeface="+mn-ea"/>
          <a:cs typeface="+mn-cs"/>
          <a:sym typeface="Helvetica Neue Light"/>
        </a:defRPr>
      </a:lvl2pPr>
      <a:lvl3pPr marL="1270000" indent="-355600" defTabSz="584200">
        <a:buSzPct val="75000"/>
        <a:buFont typeface="Helvetica Neue"/>
        <a:buChar char="•"/>
        <a:defRPr sz="2800">
          <a:solidFill>
            <a:srgbClr val="747474"/>
          </a:solidFill>
          <a:latin typeface="+mn-lt"/>
          <a:ea typeface="+mn-ea"/>
          <a:cs typeface="+mn-cs"/>
          <a:sym typeface="Helvetica Neue Light"/>
        </a:defRPr>
      </a:lvl3pPr>
      <a:lvl4pPr marL="1727200" indent="-355600" defTabSz="584200">
        <a:buSzPct val="75000"/>
        <a:buFont typeface="Helvetica Neue"/>
        <a:buChar char="•"/>
        <a:defRPr sz="2800">
          <a:solidFill>
            <a:srgbClr val="747474"/>
          </a:solidFill>
          <a:latin typeface="+mn-lt"/>
          <a:ea typeface="+mn-ea"/>
          <a:cs typeface="+mn-cs"/>
          <a:sym typeface="Helvetica Neue Light"/>
        </a:defRPr>
      </a:lvl4pPr>
      <a:lvl5pPr marL="2184400" indent="-355600" defTabSz="584200">
        <a:buSzPct val="75000"/>
        <a:buFont typeface="Helvetica Neue"/>
        <a:buChar char="•"/>
        <a:defRPr sz="2800">
          <a:solidFill>
            <a:srgbClr val="747474"/>
          </a:solidFill>
          <a:latin typeface="+mn-lt"/>
          <a:ea typeface="+mn-ea"/>
          <a:cs typeface="+mn-cs"/>
          <a:sym typeface="Helvetica Neue Light"/>
        </a:defRPr>
      </a:lvl5pPr>
      <a:lvl6pPr marL="2641600" indent="-355600" defTabSz="584200">
        <a:buSzPct val="75000"/>
        <a:buFont typeface="Helvetica Neue"/>
        <a:buChar char="•"/>
        <a:defRPr sz="2800">
          <a:solidFill>
            <a:srgbClr val="747474"/>
          </a:solidFill>
          <a:latin typeface="+mn-lt"/>
          <a:ea typeface="+mn-ea"/>
          <a:cs typeface="+mn-cs"/>
          <a:sym typeface="Helvetica Neue Light"/>
        </a:defRPr>
      </a:lvl6pPr>
      <a:lvl7pPr marL="3098800" indent="-355600" defTabSz="584200">
        <a:buSzPct val="75000"/>
        <a:buFont typeface="Helvetica Neue"/>
        <a:buChar char="•"/>
        <a:defRPr sz="2800">
          <a:solidFill>
            <a:srgbClr val="747474"/>
          </a:solidFill>
          <a:latin typeface="+mn-lt"/>
          <a:ea typeface="+mn-ea"/>
          <a:cs typeface="+mn-cs"/>
          <a:sym typeface="Helvetica Neue Light"/>
        </a:defRPr>
      </a:lvl7pPr>
      <a:lvl8pPr marL="3556000" indent="-355600" defTabSz="584200">
        <a:buSzPct val="75000"/>
        <a:buFont typeface="Helvetica Neue"/>
        <a:buChar char="•"/>
        <a:defRPr sz="2800">
          <a:solidFill>
            <a:srgbClr val="747474"/>
          </a:solidFill>
          <a:latin typeface="+mn-lt"/>
          <a:ea typeface="+mn-ea"/>
          <a:cs typeface="+mn-cs"/>
          <a:sym typeface="Helvetica Neue Light"/>
        </a:defRPr>
      </a:lvl8pPr>
      <a:lvl9pPr marL="4013200" indent="-355600" defTabSz="584200">
        <a:buSzPct val="75000"/>
        <a:buFont typeface="Helvetica Neue"/>
        <a:buChar char="•"/>
        <a:defRPr sz="28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200" dirty="0"/>
              <a:t>Mechanics of Materials </a:t>
            </a:r>
            <a:r>
              <a:rPr sz="4200" dirty="0" err="1"/>
              <a:t>Engr</a:t>
            </a:r>
            <a:r>
              <a:rPr sz="4200" dirty="0"/>
              <a:t> 350 - </a:t>
            </a:r>
            <a:r>
              <a:rPr lang="en-US" sz="4200" dirty="0" smtClean="0"/>
              <a:t> Lecture 32</a:t>
            </a:r>
            <a:br>
              <a:rPr lang="en-US" sz="4200" dirty="0" smtClean="0"/>
            </a:br>
            <a:r>
              <a:rPr sz="4200" dirty="0" smtClean="0"/>
              <a:t>Thin </a:t>
            </a:r>
            <a:r>
              <a:rPr sz="4200" dirty="0"/>
              <a:t>Walled Pressure Vessels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pPr lvl="0">
              <a:defRPr sz="1800"/>
            </a:pPr>
            <a:r>
              <a:rPr sz="4200"/>
              <a:t>Stresses on the </a:t>
            </a:r>
          </a:p>
          <a:p>
            <a:pPr lvl="0">
              <a:defRPr sz="1800"/>
            </a:pPr>
            <a:r>
              <a:rPr sz="4200"/>
              <a:t>outer surface</a:t>
            </a:r>
          </a:p>
        </p:txBody>
      </p:sp>
      <p:sp>
        <p:nvSpPr>
          <p:cNvPr id="157" name="Shape 157"/>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shear stress (out-of-plane):</a:t>
            </a:r>
          </a:p>
        </p:txBody>
      </p:sp>
      <p:sp>
        <p:nvSpPr>
          <p:cNvPr id="158" name="Shape 158"/>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10</a:t>
            </a:fld>
            <a:endParaRPr sz="1400"/>
          </a:p>
        </p:txBody>
      </p:sp>
      <p:sp>
        <p:nvSpPr>
          <p:cNvPr id="159" name="Shape 159"/>
          <p:cNvSpPr/>
          <p:nvPr/>
        </p:nvSpPr>
        <p:spPr>
          <a:xfrm>
            <a:off x="7374340" y="3273002"/>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60" name="pasted-image.png"/>
          <p:cNvPicPr/>
          <p:nvPr/>
        </p:nvPicPr>
        <p:blipFill>
          <a:blip r:embed="rId2">
            <a:extLst/>
          </a:blip>
          <a:stretch>
            <a:fillRect/>
          </a:stretch>
        </p:blipFill>
        <p:spPr>
          <a:xfrm>
            <a:off x="7388261" y="636501"/>
            <a:ext cx="5071667" cy="2927748"/>
          </a:xfrm>
          <a:prstGeom prst="rect">
            <a:avLst/>
          </a:prstGeom>
          <a:ln w="12700">
            <a:miter lim="400000"/>
          </a:ln>
        </p:spPr>
      </p:pic>
      <p:sp>
        <p:nvSpPr>
          <p:cNvPr id="161" name="Shape 161"/>
          <p:cNvSpPr/>
          <p:nvPr/>
        </p:nvSpPr>
        <p:spPr>
          <a:xfrm>
            <a:off x="8050347" y="2955095"/>
            <a:ext cx="1230606" cy="527858"/>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62" name="pasted-image.png"/>
          <p:cNvPicPr/>
          <p:nvPr/>
        </p:nvPicPr>
        <p:blipFill>
          <a:blip r:embed="rId3">
            <a:extLst/>
          </a:blip>
          <a:stretch>
            <a:fillRect/>
          </a:stretch>
        </p:blipFill>
        <p:spPr>
          <a:xfrm>
            <a:off x="858099" y="3324621"/>
            <a:ext cx="7418785" cy="4463258"/>
          </a:xfrm>
          <a:prstGeom prst="rect">
            <a:avLst/>
          </a:prstGeom>
          <a:ln w="12700">
            <a:miter lim="400000"/>
          </a:ln>
        </p:spPr>
      </p:pic>
      <p:grpSp>
        <p:nvGrpSpPr>
          <p:cNvPr id="165" name="Group 165"/>
          <p:cNvGrpSpPr/>
          <p:nvPr/>
        </p:nvGrpSpPr>
        <p:grpSpPr>
          <a:xfrm>
            <a:off x="2157770" y="4105296"/>
            <a:ext cx="5884421" cy="3251189"/>
            <a:chOff x="0" y="0"/>
            <a:chExt cx="5884420" cy="3251188"/>
          </a:xfrm>
        </p:grpSpPr>
        <p:sp>
          <p:nvSpPr>
            <p:cNvPr id="163" name="Shape 163"/>
            <p:cNvSpPr/>
            <p:nvPr/>
          </p:nvSpPr>
          <p:spPr>
            <a:xfrm>
              <a:off x="10462" y="3251188"/>
              <a:ext cx="5873959" cy="1"/>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sp>
          <p:nvSpPr>
            <p:cNvPr id="164" name="Shape 164"/>
            <p:cNvSpPr/>
            <p:nvPr/>
          </p:nvSpPr>
          <p:spPr>
            <a:xfrm flipV="1">
              <a:off x="-1" y="-1"/>
              <a:ext cx="2" cy="3231533"/>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pPr lvl="0">
              <a:defRPr sz="1800"/>
            </a:pPr>
            <a:r>
              <a:rPr sz="4200"/>
              <a:t>Stresses on the </a:t>
            </a:r>
          </a:p>
          <a:p>
            <a:pPr lvl="0">
              <a:defRPr sz="1800"/>
            </a:pPr>
            <a:r>
              <a:rPr sz="4200"/>
              <a:t>outer surface</a:t>
            </a:r>
          </a:p>
        </p:txBody>
      </p:sp>
      <p:sp>
        <p:nvSpPr>
          <p:cNvPr id="168" name="Shape 168"/>
          <p:cNvSpPr>
            <a:spLocks noGrp="1"/>
          </p:cNvSpPr>
          <p:nvPr>
            <p:ph type="body" idx="1"/>
          </p:nvPr>
        </p:nvSpPr>
        <p:spPr>
          <a:prstGeom prst="rect">
            <a:avLst/>
          </a:prstGeom>
        </p:spPr>
        <p:txBody>
          <a:bodyPr/>
          <a:lstStyle/>
          <a:p>
            <a:pPr lvl="0">
              <a:defRPr sz="1800">
                <a:solidFill>
                  <a:srgbClr val="000000"/>
                </a:solidFill>
              </a:defRPr>
            </a:pPr>
            <a:r>
              <a:rPr sz="2800" dirty="0">
                <a:solidFill>
                  <a:srgbClr val="747474"/>
                </a:solidFill>
              </a:rPr>
              <a:t>Draw Mohr’s circle</a:t>
            </a: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endParaRPr sz="2800" dirty="0">
              <a:solidFill>
                <a:srgbClr val="747474"/>
              </a:solidFill>
            </a:endParaRPr>
          </a:p>
          <a:p>
            <a:pPr lvl="0">
              <a:defRPr sz="1800">
                <a:solidFill>
                  <a:srgbClr val="000000"/>
                </a:solidFill>
              </a:defRPr>
            </a:pPr>
            <a:r>
              <a:rPr sz="2800" dirty="0">
                <a:solidFill>
                  <a:srgbClr val="747474"/>
                </a:solidFill>
              </a:rPr>
              <a:t>Maximum shear stress (out-of-plane):</a:t>
            </a:r>
          </a:p>
        </p:txBody>
      </p:sp>
      <p:sp>
        <p:nvSpPr>
          <p:cNvPr id="169" name="Shape 169"/>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11</a:t>
            </a:fld>
            <a:endParaRPr sz="1400"/>
          </a:p>
        </p:txBody>
      </p:sp>
      <p:sp>
        <p:nvSpPr>
          <p:cNvPr id="170" name="Shape 170"/>
          <p:cNvSpPr/>
          <p:nvPr/>
        </p:nvSpPr>
        <p:spPr>
          <a:xfrm>
            <a:off x="7374340" y="3273002"/>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sp>
        <p:nvSpPr>
          <p:cNvPr id="171" name="Shape 171"/>
          <p:cNvSpPr/>
          <p:nvPr/>
        </p:nvSpPr>
        <p:spPr>
          <a:xfrm>
            <a:off x="1702678" y="6932720"/>
            <a:ext cx="4437648" cy="1"/>
          </a:xfrm>
          <a:prstGeom prst="line">
            <a:avLst/>
          </a:prstGeom>
          <a:ln w="38100">
            <a:solidFill/>
            <a:miter lim="400000"/>
            <a:tailEnd type="triangle"/>
          </a:ln>
        </p:spPr>
        <p:txBody>
          <a:bodyPr lIns="0" tIns="0" rIns="0" bIns="0" anchor="ctr"/>
          <a:lstStyle/>
          <a:p>
            <a:pPr lvl="0"/>
            <a:endParaRPr/>
          </a:p>
        </p:txBody>
      </p:sp>
      <p:sp>
        <p:nvSpPr>
          <p:cNvPr id="172" name="Shape 172"/>
          <p:cNvSpPr/>
          <p:nvPr/>
        </p:nvSpPr>
        <p:spPr>
          <a:xfrm flipV="1">
            <a:off x="1692215" y="3681531"/>
            <a:ext cx="1" cy="3231533"/>
          </a:xfrm>
          <a:prstGeom prst="line">
            <a:avLst/>
          </a:prstGeom>
          <a:ln w="38100">
            <a:solidFill/>
            <a:miter lim="400000"/>
            <a:tailEnd type="triangle"/>
          </a:ln>
        </p:spPr>
        <p:txBody>
          <a:bodyPr lIns="0" tIns="0" rIns="0" bIns="0" anchor="ctr"/>
          <a:lstStyle/>
          <a:p>
            <a:pPr lvl="0"/>
            <a:endParaRPr/>
          </a:p>
        </p:txBody>
      </p:sp>
      <p:pic>
        <p:nvPicPr>
          <p:cNvPr id="173" name="pasted-image.png"/>
          <p:cNvPicPr/>
          <p:nvPr/>
        </p:nvPicPr>
        <p:blipFill>
          <a:blip r:embed="rId2">
            <a:extLst/>
          </a:blip>
          <a:stretch>
            <a:fillRect/>
          </a:stretch>
        </p:blipFill>
        <p:spPr>
          <a:xfrm>
            <a:off x="7388261" y="636501"/>
            <a:ext cx="5071667" cy="2927748"/>
          </a:xfrm>
          <a:prstGeom prst="rect">
            <a:avLst/>
          </a:prstGeom>
          <a:ln w="12700">
            <a:miter lim="400000"/>
          </a:ln>
        </p:spPr>
      </p:pic>
      <p:sp>
        <p:nvSpPr>
          <p:cNvPr id="174" name="Shape 174"/>
          <p:cNvSpPr/>
          <p:nvPr/>
        </p:nvSpPr>
        <p:spPr>
          <a:xfrm>
            <a:off x="8050347" y="2955095"/>
            <a:ext cx="1230606" cy="527858"/>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75" name="pasted-image.png"/>
          <p:cNvPicPr/>
          <p:nvPr/>
        </p:nvPicPr>
        <p:blipFill>
          <a:blip r:embed="rId3">
            <a:extLst/>
          </a:blip>
          <a:stretch>
            <a:fillRect/>
          </a:stretch>
        </p:blipFill>
        <p:spPr>
          <a:xfrm>
            <a:off x="793525" y="3695918"/>
            <a:ext cx="7701328" cy="3720665"/>
          </a:xfrm>
          <a:prstGeom prst="rect">
            <a:avLst/>
          </a:prstGeom>
          <a:ln w="12700">
            <a:miter lim="400000"/>
          </a:ln>
        </p:spPr>
      </p:pic>
      <p:pic>
        <p:nvPicPr>
          <p:cNvPr id="176" name="pasted-image.png"/>
          <p:cNvPicPr/>
          <p:nvPr/>
        </p:nvPicPr>
        <p:blipFill rotWithShape="1">
          <a:blip r:embed="rId4">
            <a:extLst/>
          </a:blip>
          <a:srcRect t="20627"/>
          <a:stretch/>
        </p:blipFill>
        <p:spPr>
          <a:xfrm>
            <a:off x="2756172" y="8343547"/>
            <a:ext cx="6768307" cy="100116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pPr lvl="0">
              <a:defRPr sz="1800"/>
            </a:pPr>
            <a:r>
              <a:rPr sz="4200"/>
              <a:t>Stresses on the </a:t>
            </a:r>
          </a:p>
          <a:p>
            <a:pPr lvl="0">
              <a:defRPr sz="1800"/>
            </a:pPr>
            <a:r>
              <a:rPr sz="4200"/>
              <a:t>inner surface</a:t>
            </a:r>
          </a:p>
        </p:txBody>
      </p:sp>
      <p:sp>
        <p:nvSpPr>
          <p:cNvPr id="179" name="Shape 179"/>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shear stress (out-of-plane):</a:t>
            </a:r>
          </a:p>
        </p:txBody>
      </p:sp>
      <p:sp>
        <p:nvSpPr>
          <p:cNvPr id="180" name="Shape 180"/>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12</a:t>
            </a:fld>
            <a:endParaRPr sz="1400"/>
          </a:p>
        </p:txBody>
      </p:sp>
      <p:sp>
        <p:nvSpPr>
          <p:cNvPr id="181" name="Shape 181"/>
          <p:cNvSpPr/>
          <p:nvPr/>
        </p:nvSpPr>
        <p:spPr>
          <a:xfrm>
            <a:off x="10290392" y="2711645"/>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82" name="pasted-image.png"/>
          <p:cNvPicPr/>
          <p:nvPr/>
        </p:nvPicPr>
        <p:blipFill>
          <a:blip r:embed="rId2">
            <a:extLst/>
          </a:blip>
          <a:srcRect l="36185" r="870"/>
          <a:stretch>
            <a:fillRect/>
          </a:stretch>
        </p:blipFill>
        <p:spPr>
          <a:xfrm>
            <a:off x="7388261" y="636501"/>
            <a:ext cx="5312686" cy="2927648"/>
          </a:xfrm>
          <a:prstGeom prst="rect">
            <a:avLst/>
          </a:prstGeom>
          <a:ln w="12700">
            <a:miter lim="400000"/>
          </a:ln>
        </p:spPr>
      </p:pic>
      <p:sp>
        <p:nvSpPr>
          <p:cNvPr id="183" name="Shape 183"/>
          <p:cNvSpPr/>
          <p:nvPr/>
        </p:nvSpPr>
        <p:spPr>
          <a:xfrm>
            <a:off x="10408094" y="3030603"/>
            <a:ext cx="1401648" cy="459777"/>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84" name="pasted-image.png"/>
          <p:cNvPicPr/>
          <p:nvPr/>
        </p:nvPicPr>
        <p:blipFill>
          <a:blip r:embed="rId3">
            <a:extLst/>
          </a:blip>
          <a:stretch>
            <a:fillRect/>
          </a:stretch>
        </p:blipFill>
        <p:spPr>
          <a:xfrm>
            <a:off x="858099" y="3324621"/>
            <a:ext cx="7418785" cy="4463258"/>
          </a:xfrm>
          <a:prstGeom prst="rect">
            <a:avLst/>
          </a:prstGeom>
          <a:ln w="12700">
            <a:miter lim="400000"/>
          </a:ln>
        </p:spPr>
      </p:pic>
      <p:grpSp>
        <p:nvGrpSpPr>
          <p:cNvPr id="187" name="Group 187"/>
          <p:cNvGrpSpPr/>
          <p:nvPr/>
        </p:nvGrpSpPr>
        <p:grpSpPr>
          <a:xfrm>
            <a:off x="2157770" y="4105296"/>
            <a:ext cx="5884421" cy="3251189"/>
            <a:chOff x="0" y="0"/>
            <a:chExt cx="5884420" cy="3251188"/>
          </a:xfrm>
        </p:grpSpPr>
        <p:sp>
          <p:nvSpPr>
            <p:cNvPr id="185" name="Shape 185"/>
            <p:cNvSpPr/>
            <p:nvPr/>
          </p:nvSpPr>
          <p:spPr>
            <a:xfrm>
              <a:off x="10462" y="3251188"/>
              <a:ext cx="5873959" cy="1"/>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sp>
          <p:nvSpPr>
            <p:cNvPr id="186" name="Shape 186"/>
            <p:cNvSpPr/>
            <p:nvPr/>
          </p:nvSpPr>
          <p:spPr>
            <a:xfrm flipV="1">
              <a:off x="-1" y="-1"/>
              <a:ext cx="2" cy="3231533"/>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pPr lvl="0">
              <a:defRPr sz="1800"/>
            </a:pPr>
            <a:r>
              <a:rPr sz="4200"/>
              <a:t>Stresses on the </a:t>
            </a:r>
          </a:p>
          <a:p>
            <a:pPr lvl="0">
              <a:defRPr sz="1800"/>
            </a:pPr>
            <a:r>
              <a:rPr sz="4200"/>
              <a:t>inner surface</a:t>
            </a:r>
          </a:p>
        </p:txBody>
      </p:sp>
      <p:sp>
        <p:nvSpPr>
          <p:cNvPr id="190" name="Shape 190"/>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shear stress (out-of-plane):</a:t>
            </a:r>
          </a:p>
        </p:txBody>
      </p:sp>
      <p:sp>
        <p:nvSpPr>
          <p:cNvPr id="191" name="Shape 191"/>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13</a:t>
            </a:fld>
            <a:endParaRPr sz="1400"/>
          </a:p>
        </p:txBody>
      </p:sp>
      <p:sp>
        <p:nvSpPr>
          <p:cNvPr id="192" name="Shape 192"/>
          <p:cNvSpPr/>
          <p:nvPr/>
        </p:nvSpPr>
        <p:spPr>
          <a:xfrm>
            <a:off x="10290392" y="2711645"/>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93" name="pasted-image.png"/>
          <p:cNvPicPr/>
          <p:nvPr/>
        </p:nvPicPr>
        <p:blipFill>
          <a:blip r:embed="rId2">
            <a:extLst/>
          </a:blip>
          <a:srcRect l="36185" r="870"/>
          <a:stretch>
            <a:fillRect/>
          </a:stretch>
        </p:blipFill>
        <p:spPr>
          <a:xfrm>
            <a:off x="7388261" y="636501"/>
            <a:ext cx="5312686" cy="2927648"/>
          </a:xfrm>
          <a:prstGeom prst="rect">
            <a:avLst/>
          </a:prstGeom>
          <a:ln w="12700">
            <a:miter lim="400000"/>
          </a:ln>
        </p:spPr>
      </p:pic>
      <p:sp>
        <p:nvSpPr>
          <p:cNvPr id="194" name="Shape 194"/>
          <p:cNvSpPr/>
          <p:nvPr/>
        </p:nvSpPr>
        <p:spPr>
          <a:xfrm>
            <a:off x="10408094" y="3030603"/>
            <a:ext cx="1401648" cy="459777"/>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95" name="pasted-image.png"/>
          <p:cNvPicPr/>
          <p:nvPr/>
        </p:nvPicPr>
        <p:blipFill>
          <a:blip r:embed="rId3">
            <a:extLst/>
          </a:blip>
          <a:stretch>
            <a:fillRect/>
          </a:stretch>
        </p:blipFill>
        <p:spPr>
          <a:xfrm>
            <a:off x="574090" y="2823877"/>
            <a:ext cx="8201699" cy="4105846"/>
          </a:xfrm>
          <a:prstGeom prst="rect">
            <a:avLst/>
          </a:prstGeom>
          <a:ln w="12700">
            <a:miter lim="400000"/>
          </a:ln>
        </p:spPr>
      </p:pic>
      <p:pic>
        <p:nvPicPr>
          <p:cNvPr id="196" name="pasted-image.png"/>
          <p:cNvPicPr/>
          <p:nvPr/>
        </p:nvPicPr>
        <p:blipFill>
          <a:blip r:embed="rId4">
            <a:extLst/>
          </a:blip>
          <a:stretch>
            <a:fillRect/>
          </a:stretch>
        </p:blipFill>
        <p:spPr>
          <a:xfrm>
            <a:off x="2561053" y="7485467"/>
            <a:ext cx="8201673" cy="226854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pPr lvl="0">
              <a:defRPr sz="1800"/>
            </a:pPr>
            <a:r>
              <a:rPr lang="en-US" sz="4200" dirty="0" smtClean="0"/>
              <a:t>Practice</a:t>
            </a:r>
            <a:r>
              <a:rPr sz="4200" dirty="0" smtClean="0"/>
              <a:t> </a:t>
            </a:r>
            <a:r>
              <a:rPr lang="en-US" sz="4200" dirty="0" smtClean="0"/>
              <a:t>P</a:t>
            </a:r>
            <a:r>
              <a:rPr sz="4200" dirty="0" smtClean="0"/>
              <a:t>roblem</a:t>
            </a:r>
            <a:r>
              <a:rPr lang="en-US" sz="4200" dirty="0" smtClean="0"/>
              <a:t> 1</a:t>
            </a:r>
            <a:endParaRPr sz="4200" dirty="0"/>
          </a:p>
        </p:txBody>
      </p:sp>
      <p:sp>
        <p:nvSpPr>
          <p:cNvPr id="199" name="Shape 199"/>
          <p:cNvSpPr>
            <a:spLocks noGrp="1"/>
          </p:cNvSpPr>
          <p:nvPr>
            <p:ph type="body" idx="1"/>
          </p:nvPr>
        </p:nvSpPr>
        <p:spPr>
          <a:prstGeom prst="rect">
            <a:avLst/>
          </a:prstGeom>
        </p:spPr>
        <p:txBody>
          <a:bodyPr/>
          <a:lstStyle/>
          <a:p>
            <a:pPr lvl="0"/>
            <a:endParaRPr/>
          </a:p>
        </p:txBody>
      </p:sp>
      <p:sp>
        <p:nvSpPr>
          <p:cNvPr id="200" name="Shape 20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14</a:t>
            </a:fld>
            <a:endParaRPr sz="1400"/>
          </a:p>
        </p:txBody>
      </p:sp>
      <p:pic>
        <p:nvPicPr>
          <p:cNvPr id="201" name="pasted-image.png"/>
          <p:cNvPicPr/>
          <p:nvPr/>
        </p:nvPicPr>
        <p:blipFill>
          <a:blip r:embed="rId2">
            <a:extLst/>
          </a:blip>
          <a:srcRect b="65361"/>
          <a:stretch>
            <a:fillRect/>
          </a:stretch>
        </p:blipFill>
        <p:spPr>
          <a:xfrm>
            <a:off x="6165178" y="599325"/>
            <a:ext cx="6261101" cy="1200964"/>
          </a:xfrm>
          <a:prstGeom prst="rect">
            <a:avLst/>
          </a:prstGeom>
          <a:ln w="12700">
            <a:miter lim="400000"/>
          </a:ln>
        </p:spPr>
      </p:pic>
      <p:sp>
        <p:nvSpPr>
          <p:cNvPr id="202" name="Shape 202"/>
          <p:cNvSpPr/>
          <p:nvPr/>
        </p:nvSpPr>
        <p:spPr>
          <a:xfrm>
            <a:off x="5801576" y="453425"/>
            <a:ext cx="1401648" cy="459777"/>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203" name="pasted-image.png"/>
          <p:cNvPicPr/>
          <p:nvPr/>
        </p:nvPicPr>
        <p:blipFill>
          <a:blip r:embed="rId3">
            <a:extLst/>
          </a:blip>
          <a:stretch>
            <a:fillRect/>
          </a:stretch>
        </p:blipFill>
        <p:spPr>
          <a:xfrm>
            <a:off x="10503764" y="1677816"/>
            <a:ext cx="1540659" cy="154939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p>
            <a:pPr lvl="0">
              <a:defRPr sz="1800"/>
            </a:pPr>
            <a:r>
              <a:rPr sz="4200" dirty="0"/>
              <a:t>Practice </a:t>
            </a:r>
            <a:r>
              <a:rPr sz="4200" dirty="0" smtClean="0"/>
              <a:t>Problem</a:t>
            </a:r>
            <a:r>
              <a:rPr lang="en-US" sz="4200" dirty="0" smtClean="0"/>
              <a:t> 2</a:t>
            </a:r>
            <a:endParaRPr sz="4200" dirty="0"/>
          </a:p>
        </p:txBody>
      </p:sp>
      <p:sp>
        <p:nvSpPr>
          <p:cNvPr id="206" name="Shape 206"/>
          <p:cNvSpPr>
            <a:spLocks noGrp="1"/>
          </p:cNvSpPr>
          <p:nvPr>
            <p:ph type="body" idx="1"/>
          </p:nvPr>
        </p:nvSpPr>
        <p:spPr>
          <a:prstGeom prst="rect">
            <a:avLst/>
          </a:prstGeom>
        </p:spPr>
        <p:txBody>
          <a:bodyPr/>
          <a:lstStyle/>
          <a:p>
            <a:pPr lvl="0"/>
            <a:endParaRPr dirty="0"/>
          </a:p>
        </p:txBody>
      </p:sp>
      <p:sp>
        <p:nvSpPr>
          <p:cNvPr id="207" name="Shape 2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15</a:t>
            </a:fld>
            <a:endParaRPr sz="1400"/>
          </a:p>
        </p:txBody>
      </p:sp>
      <p:sp>
        <p:nvSpPr>
          <p:cNvPr id="208" name="Shape 208"/>
          <p:cNvSpPr/>
          <p:nvPr/>
        </p:nvSpPr>
        <p:spPr>
          <a:xfrm>
            <a:off x="7070974" y="480294"/>
            <a:ext cx="5411663" cy="14106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defRPr sz="1800"/>
            </a:pPr>
            <a:r>
              <a:rPr sz="1700" dirty="0"/>
              <a:t>A typical aluminum-alloy scuba diving tank is shown in the figure. The outside diameter of the tank is 6.5 in, and the wall thickness is 0.5 in. If the air in the tank is pressurized to 2500 PSI, </a:t>
            </a:r>
            <a:r>
              <a:rPr sz="1700" dirty="0" smtClean="0"/>
              <a:t>determine</a:t>
            </a:r>
            <a:r>
              <a:rPr lang="en-US" sz="1700" dirty="0"/>
              <a:t> </a:t>
            </a:r>
            <a:r>
              <a:rPr sz="1700" dirty="0" smtClean="0"/>
              <a:t>the </a:t>
            </a:r>
            <a:r>
              <a:rPr sz="1700" dirty="0"/>
              <a:t>longitudinal and hoop stresses in the wall of the tank.</a:t>
            </a:r>
          </a:p>
        </p:txBody>
      </p:sp>
      <p:pic>
        <p:nvPicPr>
          <p:cNvPr id="209" name="pasted-image.png"/>
          <p:cNvPicPr/>
          <p:nvPr/>
        </p:nvPicPr>
        <p:blipFill>
          <a:blip r:embed="rId2">
            <a:extLst/>
          </a:blip>
          <a:stretch>
            <a:fillRect/>
          </a:stretch>
        </p:blipFill>
        <p:spPr>
          <a:xfrm>
            <a:off x="10708054" y="2222500"/>
            <a:ext cx="1293275" cy="258654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pPr>
            <a:r>
              <a:rPr sz="4200"/>
              <a:t>Pressure vessels</a:t>
            </a:r>
          </a:p>
        </p:txBody>
      </p:sp>
      <p:sp>
        <p:nvSpPr>
          <p:cNvPr id="45" name="Shape 45"/>
          <p:cNvSpPr>
            <a:spLocks noGrp="1"/>
          </p:cNvSpPr>
          <p:nvPr>
            <p:ph type="body" idx="1"/>
          </p:nvPr>
        </p:nvSpPr>
        <p:spPr>
          <a:xfrm>
            <a:off x="571500" y="2251139"/>
            <a:ext cx="8663983" cy="6667501"/>
          </a:xfrm>
          <a:prstGeom prst="rect">
            <a:avLst/>
          </a:prstGeom>
        </p:spPr>
        <p:txBody>
          <a:bodyPr>
            <a:normAutofit/>
          </a:bodyPr>
          <a:lstStyle/>
          <a:p>
            <a:pPr marL="0" lvl="0" indent="0">
              <a:buNone/>
              <a:defRPr sz="1800">
                <a:solidFill>
                  <a:srgbClr val="000000"/>
                </a:solidFill>
              </a:defRPr>
            </a:pPr>
            <a:r>
              <a:rPr sz="2800" dirty="0">
                <a:solidFill>
                  <a:schemeClr val="bg2">
                    <a:lumMod val="50000"/>
                  </a:schemeClr>
                </a:solidFill>
              </a:rPr>
              <a:t>Structures that hold pressurized fluid</a:t>
            </a:r>
          </a:p>
          <a:p>
            <a:pPr marL="457200" lvl="0" indent="-457200">
              <a:defRPr sz="1800">
                <a:solidFill>
                  <a:srgbClr val="000000"/>
                </a:solidFill>
              </a:defRPr>
            </a:pPr>
            <a:r>
              <a:rPr sz="2800" dirty="0">
                <a:solidFill>
                  <a:schemeClr val="bg2">
                    <a:lumMod val="50000"/>
                  </a:schemeClr>
                </a:solidFill>
              </a:rPr>
              <a:t>Examples</a:t>
            </a:r>
            <a:r>
              <a:rPr sz="2800" dirty="0" smtClean="0">
                <a:solidFill>
                  <a:schemeClr val="bg2">
                    <a:lumMod val="50000"/>
                  </a:schemeClr>
                </a:solidFill>
              </a:rPr>
              <a:t>:</a:t>
            </a:r>
            <a:endParaRPr lang="en-US" sz="2800" dirty="0" smtClean="0">
              <a:solidFill>
                <a:schemeClr val="bg2">
                  <a:lumMod val="50000"/>
                </a:schemeClr>
              </a:solidFill>
            </a:endParaRPr>
          </a:p>
          <a:p>
            <a:pPr marL="914400" lvl="1" indent="-457200">
              <a:defRPr sz="1800">
                <a:solidFill>
                  <a:srgbClr val="000000"/>
                </a:solidFill>
              </a:defRPr>
            </a:pPr>
            <a:r>
              <a:rPr lang="en-US" dirty="0" smtClean="0">
                <a:solidFill>
                  <a:schemeClr val="bg2">
                    <a:lumMod val="50000"/>
                  </a:schemeClr>
                </a:solidFill>
              </a:rPr>
              <a:t>Compressed tanks</a:t>
            </a:r>
          </a:p>
          <a:p>
            <a:pPr marL="914400" lvl="1" indent="-457200">
              <a:defRPr sz="1800">
                <a:solidFill>
                  <a:srgbClr val="000000"/>
                </a:solidFill>
              </a:defRPr>
            </a:pPr>
            <a:r>
              <a:rPr lang="en-US" dirty="0" smtClean="0">
                <a:solidFill>
                  <a:schemeClr val="bg2">
                    <a:lumMod val="50000"/>
                  </a:schemeClr>
                </a:solidFill>
              </a:rPr>
              <a:t>Airplanes</a:t>
            </a:r>
          </a:p>
          <a:p>
            <a:pPr marL="914400" lvl="1" indent="-457200">
              <a:defRPr sz="1800">
                <a:solidFill>
                  <a:srgbClr val="000000"/>
                </a:solidFill>
              </a:defRPr>
            </a:pPr>
            <a:r>
              <a:rPr lang="en-US" dirty="0" smtClean="0">
                <a:solidFill>
                  <a:schemeClr val="bg2">
                    <a:lumMod val="50000"/>
                  </a:schemeClr>
                </a:solidFill>
              </a:rPr>
              <a:t>Pipelines</a:t>
            </a:r>
          </a:p>
          <a:p>
            <a:pPr marL="914400" lvl="1" indent="-457200">
              <a:defRPr sz="1800">
                <a:solidFill>
                  <a:srgbClr val="000000"/>
                </a:solidFill>
              </a:defRPr>
            </a:pPr>
            <a:r>
              <a:rPr lang="en-US" dirty="0">
                <a:solidFill>
                  <a:schemeClr val="bg2">
                    <a:lumMod val="50000"/>
                  </a:schemeClr>
                </a:solidFill>
              </a:rPr>
              <a:t>W</a:t>
            </a:r>
            <a:r>
              <a:rPr lang="en-US" dirty="0" smtClean="0">
                <a:solidFill>
                  <a:schemeClr val="bg2">
                    <a:lumMod val="50000"/>
                  </a:schemeClr>
                </a:solidFill>
              </a:rPr>
              <a:t>ater tower</a:t>
            </a:r>
          </a:p>
          <a:p>
            <a:pPr marL="914400" lvl="1" indent="-457200">
              <a:defRPr sz="1800">
                <a:solidFill>
                  <a:srgbClr val="000000"/>
                </a:solidFill>
              </a:defRPr>
            </a:pPr>
            <a:r>
              <a:rPr lang="en-US" dirty="0">
                <a:solidFill>
                  <a:schemeClr val="bg2">
                    <a:lumMod val="50000"/>
                  </a:schemeClr>
                </a:solidFill>
              </a:rPr>
              <a:t>I</a:t>
            </a:r>
            <a:r>
              <a:rPr lang="en-US" dirty="0" smtClean="0">
                <a:solidFill>
                  <a:schemeClr val="bg2">
                    <a:lumMod val="50000"/>
                  </a:schemeClr>
                </a:solidFill>
              </a:rPr>
              <a:t>nflatable boat</a:t>
            </a:r>
          </a:p>
          <a:p>
            <a:pPr marL="914400" lvl="1" indent="-457200">
              <a:defRPr sz="1800">
                <a:solidFill>
                  <a:srgbClr val="000000"/>
                </a:solidFill>
              </a:defRPr>
            </a:pPr>
            <a:r>
              <a:rPr lang="en-US" dirty="0" smtClean="0">
                <a:solidFill>
                  <a:schemeClr val="bg2">
                    <a:lumMod val="50000"/>
                  </a:schemeClr>
                </a:solidFill>
              </a:rPr>
              <a:t>Balloon</a:t>
            </a:r>
            <a:endParaRPr lang="en-US" dirty="0">
              <a:solidFill>
                <a:schemeClr val="bg2">
                  <a:lumMod val="50000"/>
                </a:schemeClr>
              </a:solidFill>
            </a:endParaRPr>
          </a:p>
          <a:p>
            <a:pPr marL="457200" lvl="0" indent="-457200">
              <a:defRPr sz="1800">
                <a:solidFill>
                  <a:srgbClr val="000000"/>
                </a:solidFill>
              </a:defRPr>
            </a:pPr>
            <a:endParaRPr sz="2800" dirty="0">
              <a:solidFill>
                <a:schemeClr val="bg2">
                  <a:lumMod val="50000"/>
                </a:schemeClr>
              </a:solidFill>
            </a:endParaRPr>
          </a:p>
          <a:p>
            <a:pPr marL="457200" lvl="0" indent="-457200">
              <a:defRPr sz="1800">
                <a:solidFill>
                  <a:srgbClr val="000000"/>
                </a:solidFill>
              </a:defRPr>
            </a:pPr>
            <a:r>
              <a:rPr sz="2800" dirty="0">
                <a:solidFill>
                  <a:schemeClr val="bg2">
                    <a:lumMod val="50000"/>
                  </a:schemeClr>
                </a:solidFill>
              </a:rPr>
              <a:t>In pressure vessels the stress varies across </a:t>
            </a:r>
            <a:r>
              <a:rPr lang="en-US" sz="2800" dirty="0" smtClean="0">
                <a:solidFill>
                  <a:schemeClr val="bg2">
                    <a:lumMod val="50000"/>
                  </a:schemeClr>
                </a:solidFill>
              </a:rPr>
              <a:t/>
            </a:r>
            <a:br>
              <a:rPr lang="en-US" sz="2800" dirty="0" smtClean="0">
                <a:solidFill>
                  <a:schemeClr val="bg2">
                    <a:lumMod val="50000"/>
                  </a:schemeClr>
                </a:solidFill>
              </a:rPr>
            </a:br>
            <a:r>
              <a:rPr sz="2800" dirty="0" smtClean="0">
                <a:solidFill>
                  <a:schemeClr val="bg2">
                    <a:lumMod val="50000"/>
                  </a:schemeClr>
                </a:solidFill>
              </a:rPr>
              <a:t>the thickness</a:t>
            </a:r>
            <a:r>
              <a:rPr lang="en-US" sz="2800" dirty="0" smtClean="0">
                <a:solidFill>
                  <a:schemeClr val="bg2">
                    <a:lumMod val="50000"/>
                  </a:schemeClr>
                </a:solidFill>
              </a:rPr>
              <a:t> </a:t>
            </a:r>
            <a:r>
              <a:rPr sz="2800" dirty="0" smtClean="0">
                <a:solidFill>
                  <a:schemeClr val="bg2">
                    <a:lumMod val="50000"/>
                  </a:schemeClr>
                </a:solidFill>
              </a:rPr>
              <a:t>of </a:t>
            </a:r>
            <a:r>
              <a:rPr sz="2800" dirty="0">
                <a:solidFill>
                  <a:schemeClr val="bg2">
                    <a:lumMod val="50000"/>
                  </a:schemeClr>
                </a:solidFill>
              </a:rPr>
              <a:t>the </a:t>
            </a:r>
            <a:r>
              <a:rPr sz="2800" dirty="0" smtClean="0">
                <a:solidFill>
                  <a:schemeClr val="bg2">
                    <a:lumMod val="50000"/>
                  </a:schemeClr>
                </a:solidFill>
              </a:rPr>
              <a:t>wall</a:t>
            </a:r>
            <a:endParaRPr lang="en-US" sz="2800" dirty="0" smtClean="0">
              <a:solidFill>
                <a:schemeClr val="bg2">
                  <a:lumMod val="50000"/>
                </a:schemeClr>
              </a:solidFill>
            </a:endParaRPr>
          </a:p>
          <a:p>
            <a:pPr marL="914400" lvl="1" indent="-457200">
              <a:defRPr sz="1800">
                <a:solidFill>
                  <a:srgbClr val="000000"/>
                </a:solidFill>
              </a:defRPr>
            </a:pPr>
            <a:r>
              <a:rPr lang="en-US" sz="1800" dirty="0">
                <a:solidFill>
                  <a:schemeClr val="bg2">
                    <a:lumMod val="50000"/>
                  </a:schemeClr>
                </a:solidFill>
              </a:rPr>
              <a:t>Normal stress actually varies from a maximum value at the inside surface to a </a:t>
            </a:r>
            <a:r>
              <a:rPr lang="en-US" sz="1800" dirty="0" smtClean="0">
                <a:solidFill>
                  <a:schemeClr val="bg2">
                    <a:lumMod val="50000"/>
                  </a:schemeClr>
                </a:solidFill>
              </a:rPr>
              <a:t>minimum </a:t>
            </a:r>
            <a:r>
              <a:rPr lang="en-US" sz="1800" dirty="0">
                <a:solidFill>
                  <a:schemeClr val="bg2">
                    <a:lumMod val="50000"/>
                  </a:schemeClr>
                </a:solidFill>
              </a:rPr>
              <a:t>value at the outside surface of the vessel wall.</a:t>
            </a:r>
          </a:p>
          <a:p>
            <a:pPr marL="914400" lvl="1" indent="-457200">
              <a:defRPr sz="1800">
                <a:solidFill>
                  <a:srgbClr val="000000"/>
                </a:solidFill>
              </a:defRPr>
            </a:pPr>
            <a:endParaRPr dirty="0">
              <a:solidFill>
                <a:schemeClr val="bg2">
                  <a:lumMod val="50000"/>
                </a:schemeClr>
              </a:solidFill>
            </a:endParaRPr>
          </a:p>
          <a:p>
            <a:pPr marL="457200" lvl="0" indent="-457200">
              <a:defRPr sz="1800">
                <a:solidFill>
                  <a:srgbClr val="000000"/>
                </a:solidFill>
              </a:defRPr>
            </a:pPr>
            <a:r>
              <a:rPr sz="2800" dirty="0" smtClean="0">
                <a:solidFill>
                  <a:schemeClr val="bg2">
                    <a:lumMod val="50000"/>
                  </a:schemeClr>
                </a:solidFill>
              </a:rPr>
              <a:t>Thin </a:t>
            </a:r>
            <a:r>
              <a:rPr sz="2800" dirty="0">
                <a:solidFill>
                  <a:schemeClr val="bg2">
                    <a:lumMod val="50000"/>
                  </a:schemeClr>
                </a:solidFill>
              </a:rPr>
              <a:t>walled </a:t>
            </a:r>
            <a:r>
              <a:rPr sz="2800" dirty="0" smtClean="0">
                <a:solidFill>
                  <a:schemeClr val="bg2">
                    <a:lumMod val="50000"/>
                  </a:schemeClr>
                </a:solidFill>
              </a:rPr>
              <a:t>if</a:t>
            </a:r>
            <a:r>
              <a:rPr lang="en-US" sz="2800" dirty="0" smtClean="0">
                <a:solidFill>
                  <a:schemeClr val="bg2">
                    <a:lumMod val="50000"/>
                  </a:schemeClr>
                </a:solidFill>
              </a:rPr>
              <a:t>:</a:t>
            </a:r>
          </a:p>
          <a:p>
            <a:pPr marL="914400" lvl="1" indent="-457200">
              <a:defRPr sz="1800">
                <a:solidFill>
                  <a:srgbClr val="000000"/>
                </a:solidFill>
              </a:defRPr>
            </a:pPr>
            <a:r>
              <a:rPr lang="en-US" sz="1800" dirty="0" smtClean="0">
                <a:solidFill>
                  <a:schemeClr val="bg2">
                    <a:lumMod val="50000"/>
                  </a:schemeClr>
                </a:solidFill>
              </a:rPr>
              <a:t>Ratio </a:t>
            </a:r>
            <a:r>
              <a:rPr lang="en-US" sz="1800" dirty="0">
                <a:solidFill>
                  <a:schemeClr val="bg2">
                    <a:lumMod val="50000"/>
                  </a:schemeClr>
                </a:solidFill>
              </a:rPr>
              <a:t>of the inside radius to the wall thickness is greater than 10:1, it can be shown that the maximum normal stress is no more than 5 percent greater than the average normal stress. Therefore, a vessel can be classified as thin walled if the ratio of the inside radius to the wall thickness is greater than about </a:t>
            </a:r>
            <a:r>
              <a:rPr lang="en-US" sz="1800" dirty="0" smtClean="0">
                <a:solidFill>
                  <a:schemeClr val="bg2">
                    <a:lumMod val="50000"/>
                  </a:schemeClr>
                </a:solidFill>
              </a:rPr>
              <a:t>10:1</a:t>
            </a:r>
            <a:endParaRPr dirty="0">
              <a:solidFill>
                <a:schemeClr val="bg2">
                  <a:lumMod val="50000"/>
                </a:schemeClr>
              </a:solidFill>
            </a:endParaRPr>
          </a:p>
        </p:txBody>
      </p:sp>
      <p:sp>
        <p:nvSpPr>
          <p:cNvPr id="46" name="Shape 46"/>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2</a:t>
            </a:fld>
            <a:endParaRPr sz="1400"/>
          </a:p>
        </p:txBody>
      </p:sp>
      <p:pic>
        <p:nvPicPr>
          <p:cNvPr id="47" name="pasted-image.png"/>
          <p:cNvPicPr/>
          <p:nvPr/>
        </p:nvPicPr>
        <p:blipFill>
          <a:blip r:embed="rId2">
            <a:extLst/>
          </a:blip>
          <a:stretch>
            <a:fillRect/>
          </a:stretch>
        </p:blipFill>
        <p:spPr>
          <a:xfrm>
            <a:off x="7778932" y="500272"/>
            <a:ext cx="3308744" cy="2406360"/>
          </a:xfrm>
          <a:prstGeom prst="rect">
            <a:avLst/>
          </a:prstGeom>
          <a:ln w="12700">
            <a:miter lim="400000"/>
          </a:ln>
        </p:spPr>
      </p:pic>
      <p:pic>
        <p:nvPicPr>
          <p:cNvPr id="48" name="pasted-image.png"/>
          <p:cNvPicPr/>
          <p:nvPr/>
        </p:nvPicPr>
        <p:blipFill>
          <a:blip r:embed="rId3">
            <a:extLst/>
          </a:blip>
          <a:stretch>
            <a:fillRect/>
          </a:stretch>
        </p:blipFill>
        <p:spPr>
          <a:xfrm>
            <a:off x="9933933" y="2626641"/>
            <a:ext cx="2741278" cy="1636200"/>
          </a:xfrm>
          <a:prstGeom prst="rect">
            <a:avLst/>
          </a:prstGeom>
          <a:ln w="12700">
            <a:miter lim="400000"/>
          </a:ln>
        </p:spPr>
      </p:pic>
      <p:pic>
        <p:nvPicPr>
          <p:cNvPr id="49" name="pasted-image.png"/>
          <p:cNvPicPr/>
          <p:nvPr/>
        </p:nvPicPr>
        <p:blipFill>
          <a:blip r:embed="rId4">
            <a:extLst/>
          </a:blip>
          <a:stretch>
            <a:fillRect/>
          </a:stretch>
        </p:blipFill>
        <p:spPr>
          <a:xfrm>
            <a:off x="9983259" y="3770350"/>
            <a:ext cx="2901163" cy="2212900"/>
          </a:xfrm>
          <a:prstGeom prst="rect">
            <a:avLst/>
          </a:prstGeom>
          <a:ln w="12700">
            <a:miter lim="400000"/>
          </a:ln>
        </p:spPr>
      </p:pic>
      <p:pic>
        <p:nvPicPr>
          <p:cNvPr id="50" name="pasted-image.png"/>
          <p:cNvPicPr/>
          <p:nvPr/>
        </p:nvPicPr>
        <p:blipFill>
          <a:blip r:embed="rId5">
            <a:extLst/>
          </a:blip>
          <a:stretch>
            <a:fillRect/>
          </a:stretch>
        </p:blipFill>
        <p:spPr>
          <a:xfrm>
            <a:off x="9444694" y="6664911"/>
            <a:ext cx="2241447" cy="2480949"/>
          </a:xfrm>
          <a:prstGeom prst="rect">
            <a:avLst/>
          </a:prstGeom>
          <a:ln w="12700">
            <a:miter lim="400000"/>
          </a:ln>
        </p:spPr>
      </p:pic>
      <p:sp>
        <p:nvSpPr>
          <p:cNvPr id="52" name="Shape 52"/>
          <p:cNvSpPr/>
          <p:nvPr/>
        </p:nvSpPr>
        <p:spPr>
          <a:xfrm>
            <a:off x="11136971" y="6335182"/>
            <a:ext cx="1098670" cy="1956986"/>
          </a:xfrm>
          <a:custGeom>
            <a:avLst/>
            <a:gdLst/>
            <a:ahLst/>
            <a:cxnLst>
              <a:cxn ang="0">
                <a:pos x="wd2" y="hd2"/>
              </a:cxn>
              <a:cxn ang="5400000">
                <a:pos x="wd2" y="hd2"/>
              </a:cxn>
              <a:cxn ang="10800000">
                <a:pos x="wd2" y="hd2"/>
              </a:cxn>
              <a:cxn ang="16200000">
                <a:pos x="wd2" y="hd2"/>
              </a:cxn>
            </a:cxnLst>
            <a:rect l="0" t="0" r="r" b="b"/>
            <a:pathLst>
              <a:path w="20687" h="21600" extrusionOk="0">
                <a:moveTo>
                  <a:pt x="20589" y="21600"/>
                </a:moveTo>
                <a:cubicBezTo>
                  <a:pt x="21600" y="12734"/>
                  <a:pt x="14737" y="5534"/>
                  <a:pt x="0" y="0"/>
                </a:cubicBezTo>
              </a:path>
            </a:pathLst>
          </a:custGeom>
          <a:ln w="812800">
            <a:solidFill>
              <a:srgbClr val="ABABAB"/>
            </a:solidFill>
            <a:miter lim="400000"/>
          </a:ln>
        </p:spPr>
        <p:txBody>
          <a:bodyPr/>
          <a:lstStyle/>
          <a:p>
            <a:pPr lvl="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571500" y="2396672"/>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l">
              <a:buSzPct val="75000"/>
              <a:defRPr sz="1800"/>
            </a:pPr>
            <a:r>
              <a:rPr sz="2800" dirty="0" smtClean="0">
                <a:solidFill>
                  <a:srgbClr val="747474"/>
                </a:solidFill>
              </a:rPr>
              <a:t>Assumptions</a:t>
            </a:r>
            <a:endParaRPr lang="en-US" sz="2800" dirty="0" smtClean="0">
              <a:solidFill>
                <a:srgbClr val="747474"/>
              </a:solidFill>
            </a:endParaRPr>
          </a:p>
          <a:p>
            <a:pPr marL="457200" lvl="6" indent="-457200" algn="l">
              <a:buFont typeface="Arial" panose="020B0604020202020204" pitchFamily="34" charset="0"/>
              <a:buChar char="•"/>
              <a:defRPr sz="1800"/>
            </a:pPr>
            <a:r>
              <a:rPr lang="en-US" sz="2800" dirty="0">
                <a:solidFill>
                  <a:schemeClr val="bg2">
                    <a:lumMod val="50000"/>
                  </a:schemeClr>
                </a:solidFill>
              </a:rPr>
              <a:t>Thin walled, as defined earlier</a:t>
            </a:r>
          </a:p>
          <a:p>
            <a:pPr marL="457200" lvl="2" indent="-457200" algn="l">
              <a:buFont typeface="Arial" panose="020B0604020202020204" pitchFamily="34" charset="0"/>
              <a:buChar char="•"/>
              <a:defRPr sz="1800"/>
            </a:pPr>
            <a:r>
              <a:rPr lang="en-US" sz="2800" dirty="0">
                <a:solidFill>
                  <a:schemeClr val="bg2">
                    <a:lumMod val="50000"/>
                  </a:schemeClr>
                </a:solidFill>
              </a:rPr>
              <a:t>The weight of the fluid can be neglected , common</a:t>
            </a:r>
          </a:p>
          <a:p>
            <a:pPr marL="457200" lvl="0" indent="-457200" algn="l">
              <a:buSzPct val="75000"/>
              <a:buFont typeface="Helvetica Neue"/>
              <a:buChar char="•"/>
              <a:defRPr sz="1800"/>
            </a:pPr>
            <a:endParaRPr sz="2800" dirty="0">
              <a:solidFill>
                <a:srgbClr val="747474"/>
              </a:solidFill>
            </a:endParaRPr>
          </a:p>
          <a:p>
            <a:pPr marL="457200" lvl="0" indent="-457200" algn="l">
              <a:buSzPct val="75000"/>
              <a:buFont typeface="Helvetica Neue"/>
              <a:buChar char="•"/>
              <a:defRPr sz="1800"/>
            </a:pPr>
            <a:endParaRPr lang="en-US" sz="2800" dirty="0" smtClean="0">
              <a:solidFill>
                <a:srgbClr val="747474"/>
              </a:solidFill>
            </a:endParaRPr>
          </a:p>
          <a:p>
            <a:pPr marL="457200" lvl="0" indent="-457200" algn="l">
              <a:buSzPct val="75000"/>
              <a:buFont typeface="Helvetica Neue"/>
              <a:buChar char="•"/>
              <a:defRPr sz="1800"/>
            </a:pPr>
            <a:r>
              <a:rPr sz="2800" dirty="0" smtClean="0">
                <a:solidFill>
                  <a:srgbClr val="747474"/>
                </a:solidFill>
              </a:rPr>
              <a:t>Cut </a:t>
            </a:r>
            <a:r>
              <a:rPr sz="2800" dirty="0">
                <a:solidFill>
                  <a:srgbClr val="747474"/>
                </a:solidFill>
              </a:rPr>
              <a:t>sphere down the center and apply equilibrium</a:t>
            </a:r>
          </a:p>
        </p:txBody>
      </p:sp>
      <p:sp>
        <p:nvSpPr>
          <p:cNvPr id="69" name="Shape 69"/>
          <p:cNvSpPr>
            <a:spLocks noGrp="1"/>
          </p:cNvSpPr>
          <p:nvPr>
            <p:ph type="title"/>
          </p:nvPr>
        </p:nvSpPr>
        <p:spPr>
          <a:prstGeom prst="rect">
            <a:avLst/>
          </a:prstGeom>
        </p:spPr>
        <p:txBody>
          <a:bodyPr/>
          <a:lstStyle/>
          <a:p>
            <a:pPr lvl="0">
              <a:defRPr sz="1800"/>
            </a:pPr>
            <a:r>
              <a:rPr sz="4200"/>
              <a:t>Analysis of spherical pressure vessels</a:t>
            </a:r>
          </a:p>
        </p:txBody>
      </p:sp>
      <p:sp>
        <p:nvSpPr>
          <p:cNvPr id="70" name="Shape 70"/>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3</a:t>
            </a:fld>
            <a:endParaRPr sz="1400"/>
          </a:p>
        </p:txBody>
      </p:sp>
      <p:grpSp>
        <p:nvGrpSpPr>
          <p:cNvPr id="73" name="Group 73"/>
          <p:cNvGrpSpPr/>
          <p:nvPr/>
        </p:nvGrpSpPr>
        <p:grpSpPr>
          <a:xfrm>
            <a:off x="9408451" y="2654717"/>
            <a:ext cx="2505647" cy="2590801"/>
            <a:chOff x="0" y="0"/>
            <a:chExt cx="2505646" cy="2590800"/>
          </a:xfrm>
        </p:grpSpPr>
        <p:pic>
          <p:nvPicPr>
            <p:cNvPr id="71" name="pasted-image.png"/>
            <p:cNvPicPr/>
            <p:nvPr/>
          </p:nvPicPr>
          <p:blipFill>
            <a:blip r:embed="rId2">
              <a:extLst/>
            </a:blip>
            <a:srcRect r="29284"/>
            <a:stretch>
              <a:fillRect/>
            </a:stretch>
          </p:blipFill>
          <p:spPr>
            <a:xfrm>
              <a:off x="0" y="0"/>
              <a:ext cx="2505647" cy="2590800"/>
            </a:xfrm>
            <a:prstGeom prst="rect">
              <a:avLst/>
            </a:prstGeom>
            <a:ln w="12700" cap="flat">
              <a:noFill/>
              <a:miter lim="400000"/>
            </a:ln>
            <a:effectLst/>
          </p:spPr>
        </p:pic>
        <p:sp>
          <p:nvSpPr>
            <p:cNvPr id="72" name="Shape 72"/>
            <p:cNvSpPr/>
            <p:nvPr/>
          </p:nvSpPr>
          <p:spPr>
            <a:xfrm>
              <a:off x="2134110" y="633118"/>
              <a:ext cx="278219" cy="223960"/>
            </a:xfrm>
            <a:prstGeom prst="rect">
              <a:avLst/>
            </a:prstGeom>
            <a:solidFill>
              <a:srgbClr val="FFFFFF"/>
            </a:solidFill>
            <a:ln w="12700" cap="flat">
              <a:noFill/>
              <a:miter lim="400000"/>
            </a:ln>
            <a:effectLst/>
          </p:spPr>
          <p:txBody>
            <a:bodyPr wrap="square" lIns="0" tIns="0" rIns="0" bIns="0" numCol="1" anchor="ctr">
              <a:noAutofit/>
            </a:bodyPr>
            <a:lstStyle/>
            <a:p>
              <a:pPr lvl="0" algn="l">
                <a:defRPr sz="2300">
                  <a:solidFill>
                    <a:srgbClr val="FFFFFF"/>
                  </a:solidFill>
                </a:defRPr>
              </a:pPr>
              <a:endParaRPr/>
            </a:p>
          </p:txBody>
        </p:sp>
      </p:grpSp>
      <p:pic>
        <p:nvPicPr>
          <p:cNvPr id="10" name="pasted-image.png"/>
          <p:cNvPicPr/>
          <p:nvPr/>
        </p:nvPicPr>
        <p:blipFill>
          <a:blip r:embed="rId3">
            <a:extLst/>
          </a:blip>
          <a:stretch>
            <a:fillRect/>
          </a:stretch>
        </p:blipFill>
        <p:spPr>
          <a:xfrm>
            <a:off x="1544521" y="5240687"/>
            <a:ext cx="8026401" cy="2819401"/>
          </a:xfrm>
          <a:prstGeom prst="rect">
            <a:avLst/>
          </a:prstGeom>
          <a:ln w="12700">
            <a:miter lim="400000"/>
          </a:ln>
        </p:spPr>
      </p:pic>
      <p:pic>
        <p:nvPicPr>
          <p:cNvPr id="11" name="pasted-image.png"/>
          <p:cNvPicPr/>
          <p:nvPr/>
        </p:nvPicPr>
        <p:blipFill>
          <a:blip r:embed="rId4">
            <a:extLst/>
          </a:blip>
          <a:stretch>
            <a:fillRect/>
          </a:stretch>
        </p:blipFill>
        <p:spPr>
          <a:xfrm>
            <a:off x="4657350" y="8456385"/>
            <a:ext cx="1765301" cy="774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pPr>
            <a:r>
              <a:rPr sz="4200"/>
              <a:t>Stresses on the </a:t>
            </a:r>
          </a:p>
          <a:p>
            <a:pPr lvl="0">
              <a:defRPr sz="1800"/>
            </a:pPr>
            <a:r>
              <a:rPr sz="4200"/>
              <a:t>outer surface</a:t>
            </a:r>
          </a:p>
        </p:txBody>
      </p:sp>
      <p:sp>
        <p:nvSpPr>
          <p:cNvPr id="84" name="Shape 84"/>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shear stress (out-of-plane):</a:t>
            </a:r>
          </a:p>
        </p:txBody>
      </p:sp>
      <p:sp>
        <p:nvSpPr>
          <p:cNvPr id="85" name="Shape 85"/>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4</a:t>
            </a:fld>
            <a:endParaRPr sz="1400"/>
          </a:p>
        </p:txBody>
      </p:sp>
      <p:pic>
        <p:nvPicPr>
          <p:cNvPr id="86" name="pasted-image.png"/>
          <p:cNvPicPr/>
          <p:nvPr/>
        </p:nvPicPr>
        <p:blipFill>
          <a:blip r:embed="rId2">
            <a:extLst/>
          </a:blip>
          <a:stretch>
            <a:fillRect/>
          </a:stretch>
        </p:blipFill>
        <p:spPr>
          <a:xfrm>
            <a:off x="6089016" y="411747"/>
            <a:ext cx="6463507" cy="3441701"/>
          </a:xfrm>
          <a:prstGeom prst="rect">
            <a:avLst/>
          </a:prstGeom>
          <a:ln w="12700">
            <a:miter lim="400000"/>
          </a:ln>
        </p:spPr>
      </p:pic>
      <p:sp>
        <p:nvSpPr>
          <p:cNvPr id="87" name="Shape 87"/>
          <p:cNvSpPr/>
          <p:nvPr/>
        </p:nvSpPr>
        <p:spPr>
          <a:xfrm>
            <a:off x="7374340" y="3273002"/>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sp>
        <p:nvSpPr>
          <p:cNvPr id="88" name="Shape 88"/>
          <p:cNvSpPr/>
          <p:nvPr/>
        </p:nvSpPr>
        <p:spPr>
          <a:xfrm>
            <a:off x="1702678" y="6932720"/>
            <a:ext cx="4437648" cy="1"/>
          </a:xfrm>
          <a:prstGeom prst="line">
            <a:avLst/>
          </a:prstGeom>
          <a:ln w="38100">
            <a:solidFill/>
            <a:miter lim="400000"/>
            <a:tailEnd type="triangle"/>
          </a:ln>
        </p:spPr>
        <p:txBody>
          <a:bodyPr lIns="0" tIns="0" rIns="0" bIns="0" anchor="ctr"/>
          <a:lstStyle/>
          <a:p>
            <a:pPr lvl="0"/>
            <a:endParaRPr/>
          </a:p>
        </p:txBody>
      </p:sp>
      <p:sp>
        <p:nvSpPr>
          <p:cNvPr id="89" name="Shape 89"/>
          <p:cNvSpPr/>
          <p:nvPr/>
        </p:nvSpPr>
        <p:spPr>
          <a:xfrm flipV="1">
            <a:off x="1692215" y="3681531"/>
            <a:ext cx="1" cy="3231533"/>
          </a:xfrm>
          <a:prstGeom prst="line">
            <a:avLst/>
          </a:prstGeom>
          <a:ln w="38100">
            <a:solidFill/>
            <a:miter lim="400000"/>
            <a:tailEnd type="triangle"/>
          </a:ln>
        </p:spPr>
        <p:txBody>
          <a:bodyPr lIns="0" tIns="0" rIns="0" bIns="0" anchor="ctr"/>
          <a:lstStyle/>
          <a:p>
            <a:pPr lvl="0"/>
            <a:endParaRPr/>
          </a:p>
        </p:txBody>
      </p:sp>
      <p:pic>
        <p:nvPicPr>
          <p:cNvPr id="90" name="pasted-image.png"/>
          <p:cNvPicPr/>
          <p:nvPr/>
        </p:nvPicPr>
        <p:blipFill>
          <a:blip r:embed="rId3">
            <a:extLst/>
          </a:blip>
          <a:stretch>
            <a:fillRect/>
          </a:stretch>
        </p:blipFill>
        <p:spPr>
          <a:xfrm>
            <a:off x="858099" y="3324621"/>
            <a:ext cx="7418785" cy="4463258"/>
          </a:xfrm>
          <a:prstGeom prst="rect">
            <a:avLst/>
          </a:prstGeom>
          <a:ln w="12700">
            <a:miter lim="400000"/>
          </a:ln>
        </p:spPr>
      </p:pic>
      <p:grpSp>
        <p:nvGrpSpPr>
          <p:cNvPr id="93" name="Group 93"/>
          <p:cNvGrpSpPr/>
          <p:nvPr/>
        </p:nvGrpSpPr>
        <p:grpSpPr>
          <a:xfrm>
            <a:off x="2157770" y="4105296"/>
            <a:ext cx="5884421" cy="3251189"/>
            <a:chOff x="0" y="0"/>
            <a:chExt cx="5884420" cy="3251188"/>
          </a:xfrm>
        </p:grpSpPr>
        <p:sp>
          <p:nvSpPr>
            <p:cNvPr id="91" name="Shape 91"/>
            <p:cNvSpPr/>
            <p:nvPr/>
          </p:nvSpPr>
          <p:spPr>
            <a:xfrm>
              <a:off x="10462" y="3251188"/>
              <a:ext cx="5873959" cy="1"/>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sp>
          <p:nvSpPr>
            <p:cNvPr id="92" name="Shape 92"/>
            <p:cNvSpPr/>
            <p:nvPr/>
          </p:nvSpPr>
          <p:spPr>
            <a:xfrm flipV="1">
              <a:off x="-1" y="-1"/>
              <a:ext cx="2" cy="3231533"/>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pPr>
            <a:r>
              <a:rPr sz="4200"/>
              <a:t>Stresses on the </a:t>
            </a:r>
          </a:p>
          <a:p>
            <a:pPr lvl="0">
              <a:defRPr sz="1800"/>
            </a:pPr>
            <a:r>
              <a:rPr sz="4200"/>
              <a:t>outer surface</a:t>
            </a:r>
          </a:p>
        </p:txBody>
      </p:sp>
      <p:sp>
        <p:nvSpPr>
          <p:cNvPr id="96" name="Shape 96"/>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5</a:t>
            </a:fld>
            <a:endParaRPr sz="1400"/>
          </a:p>
        </p:txBody>
      </p:sp>
      <p:pic>
        <p:nvPicPr>
          <p:cNvPr id="97" name="pasted-image.png"/>
          <p:cNvPicPr/>
          <p:nvPr/>
        </p:nvPicPr>
        <p:blipFill>
          <a:blip r:embed="rId2">
            <a:extLst/>
          </a:blip>
          <a:stretch>
            <a:fillRect/>
          </a:stretch>
        </p:blipFill>
        <p:spPr>
          <a:xfrm>
            <a:off x="6089016" y="411747"/>
            <a:ext cx="6463507" cy="3441701"/>
          </a:xfrm>
          <a:prstGeom prst="rect">
            <a:avLst/>
          </a:prstGeom>
          <a:ln w="12700">
            <a:miter lim="400000"/>
          </a:ln>
        </p:spPr>
      </p:pic>
      <p:sp>
        <p:nvSpPr>
          <p:cNvPr id="98" name="Shape 98"/>
          <p:cNvSpPr/>
          <p:nvPr/>
        </p:nvSpPr>
        <p:spPr>
          <a:xfrm>
            <a:off x="7374340" y="3273002"/>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99" name="pasted-image.png"/>
          <p:cNvPicPr/>
          <p:nvPr/>
        </p:nvPicPr>
        <p:blipFill>
          <a:blip r:embed="rId3">
            <a:extLst/>
          </a:blip>
          <a:srcRect l="23155" b="16643"/>
          <a:stretch>
            <a:fillRect/>
          </a:stretch>
        </p:blipFill>
        <p:spPr>
          <a:xfrm>
            <a:off x="1047423" y="3555404"/>
            <a:ext cx="6655804" cy="4001619"/>
          </a:xfrm>
          <a:prstGeom prst="rect">
            <a:avLst/>
          </a:prstGeom>
          <a:ln w="12700">
            <a:miter lim="400000"/>
          </a:ln>
        </p:spPr>
      </p:pic>
      <p:sp>
        <p:nvSpPr>
          <p:cNvPr id="100" name="Shape 100"/>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out of plane shear stress: </a:t>
            </a:r>
          </a:p>
        </p:txBody>
      </p:sp>
      <p:pic>
        <p:nvPicPr>
          <p:cNvPr id="101" name="pasted-image.png"/>
          <p:cNvPicPr/>
          <p:nvPr/>
        </p:nvPicPr>
        <p:blipFill>
          <a:blip r:embed="rId4">
            <a:extLst/>
          </a:blip>
          <a:stretch>
            <a:fillRect/>
          </a:stretch>
        </p:blipFill>
        <p:spPr>
          <a:xfrm>
            <a:off x="6609471" y="7983154"/>
            <a:ext cx="5689601" cy="9906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a:pPr>
            <a:r>
              <a:rPr sz="4200"/>
              <a:t>Stresses on the </a:t>
            </a:r>
          </a:p>
          <a:p>
            <a:pPr lvl="0">
              <a:defRPr sz="1800"/>
            </a:pPr>
            <a:r>
              <a:rPr sz="4200"/>
              <a:t>inner surface</a:t>
            </a:r>
          </a:p>
        </p:txBody>
      </p:sp>
      <p:sp>
        <p:nvSpPr>
          <p:cNvPr id="104" name="Shape 104"/>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shear stress (out-of-plane):</a:t>
            </a:r>
          </a:p>
        </p:txBody>
      </p:sp>
      <p:sp>
        <p:nvSpPr>
          <p:cNvPr id="105" name="Shape 105"/>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6</a:t>
            </a:fld>
            <a:endParaRPr sz="1400"/>
          </a:p>
        </p:txBody>
      </p:sp>
      <p:pic>
        <p:nvPicPr>
          <p:cNvPr id="106" name="pasted-image.png"/>
          <p:cNvPicPr/>
          <p:nvPr/>
        </p:nvPicPr>
        <p:blipFill>
          <a:blip r:embed="rId2">
            <a:extLst/>
          </a:blip>
          <a:stretch>
            <a:fillRect/>
          </a:stretch>
        </p:blipFill>
        <p:spPr>
          <a:xfrm>
            <a:off x="7025962" y="394996"/>
            <a:ext cx="5711032" cy="2844405"/>
          </a:xfrm>
          <a:prstGeom prst="rect">
            <a:avLst/>
          </a:prstGeom>
          <a:ln w="12700">
            <a:miter lim="400000"/>
          </a:ln>
        </p:spPr>
      </p:pic>
      <p:sp>
        <p:nvSpPr>
          <p:cNvPr id="107" name="Shape 107"/>
          <p:cNvSpPr/>
          <p:nvPr/>
        </p:nvSpPr>
        <p:spPr>
          <a:xfrm>
            <a:off x="10290392" y="2711645"/>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08" name="pasted-image.png"/>
          <p:cNvPicPr/>
          <p:nvPr/>
        </p:nvPicPr>
        <p:blipFill>
          <a:blip r:embed="rId3">
            <a:extLst/>
          </a:blip>
          <a:stretch>
            <a:fillRect/>
          </a:stretch>
        </p:blipFill>
        <p:spPr>
          <a:xfrm>
            <a:off x="858099" y="3324621"/>
            <a:ext cx="7418785" cy="4463258"/>
          </a:xfrm>
          <a:prstGeom prst="rect">
            <a:avLst/>
          </a:prstGeom>
          <a:ln w="12700">
            <a:miter lim="400000"/>
          </a:ln>
        </p:spPr>
      </p:pic>
      <p:grpSp>
        <p:nvGrpSpPr>
          <p:cNvPr id="111" name="Group 111"/>
          <p:cNvGrpSpPr/>
          <p:nvPr/>
        </p:nvGrpSpPr>
        <p:grpSpPr>
          <a:xfrm>
            <a:off x="2157770" y="4105296"/>
            <a:ext cx="5884421" cy="3251189"/>
            <a:chOff x="0" y="0"/>
            <a:chExt cx="5884420" cy="3251188"/>
          </a:xfrm>
        </p:grpSpPr>
        <p:sp>
          <p:nvSpPr>
            <p:cNvPr id="109" name="Shape 109"/>
            <p:cNvSpPr/>
            <p:nvPr/>
          </p:nvSpPr>
          <p:spPr>
            <a:xfrm>
              <a:off x="10462" y="3251188"/>
              <a:ext cx="5873959" cy="1"/>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sp>
          <p:nvSpPr>
            <p:cNvPr id="110" name="Shape 110"/>
            <p:cNvSpPr/>
            <p:nvPr/>
          </p:nvSpPr>
          <p:spPr>
            <a:xfrm flipV="1">
              <a:off x="-1" y="-1"/>
              <a:ext cx="2" cy="3231533"/>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lvl="0"/>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pPr lvl="0">
              <a:defRPr sz="1800"/>
            </a:pPr>
            <a:r>
              <a:rPr sz="4200"/>
              <a:t>Stresses on the </a:t>
            </a:r>
          </a:p>
          <a:p>
            <a:pPr lvl="0">
              <a:defRPr sz="1800"/>
            </a:pPr>
            <a:r>
              <a:rPr sz="4200"/>
              <a:t>inner surface</a:t>
            </a:r>
          </a:p>
        </p:txBody>
      </p:sp>
      <p:sp>
        <p:nvSpPr>
          <p:cNvPr id="114" name="Shape 114"/>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Draw Mohr’s circle</a:t>
            </a: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endParaRPr sz="2800">
              <a:solidFill>
                <a:srgbClr val="747474"/>
              </a:solidFill>
            </a:endParaRPr>
          </a:p>
          <a:p>
            <a:pPr lvl="0">
              <a:defRPr sz="1800">
                <a:solidFill>
                  <a:srgbClr val="000000"/>
                </a:solidFill>
              </a:defRPr>
            </a:pPr>
            <a:r>
              <a:rPr sz="2800">
                <a:solidFill>
                  <a:srgbClr val="747474"/>
                </a:solidFill>
              </a:rPr>
              <a:t>Maximum out of plane shear stress: </a:t>
            </a:r>
          </a:p>
        </p:txBody>
      </p:sp>
      <p:sp>
        <p:nvSpPr>
          <p:cNvPr id="115" name="Shape 115"/>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7</a:t>
            </a:fld>
            <a:endParaRPr sz="1400"/>
          </a:p>
        </p:txBody>
      </p:sp>
      <p:pic>
        <p:nvPicPr>
          <p:cNvPr id="116" name="pasted-image.png"/>
          <p:cNvPicPr/>
          <p:nvPr/>
        </p:nvPicPr>
        <p:blipFill>
          <a:blip r:embed="rId2">
            <a:extLst/>
          </a:blip>
          <a:stretch>
            <a:fillRect/>
          </a:stretch>
        </p:blipFill>
        <p:spPr>
          <a:xfrm>
            <a:off x="7140994" y="394996"/>
            <a:ext cx="5595938" cy="2844405"/>
          </a:xfrm>
          <a:prstGeom prst="rect">
            <a:avLst/>
          </a:prstGeom>
          <a:ln w="12700">
            <a:miter lim="400000"/>
          </a:ln>
        </p:spPr>
      </p:pic>
      <p:sp>
        <p:nvSpPr>
          <p:cNvPr id="117" name="Shape 117"/>
          <p:cNvSpPr/>
          <p:nvPr/>
        </p:nvSpPr>
        <p:spPr>
          <a:xfrm>
            <a:off x="10290392" y="2711645"/>
            <a:ext cx="1505405" cy="645731"/>
          </a:xfrm>
          <a:prstGeom prst="rect">
            <a:avLst/>
          </a:prstGeom>
          <a:solidFill>
            <a:srgbClr val="FFFFFF"/>
          </a:solidFill>
          <a:ln w="12700">
            <a:miter lim="400000"/>
          </a:ln>
        </p:spPr>
        <p:txBody>
          <a:bodyPr lIns="0" tIns="0" rIns="0" bIns="0" anchor="ctr"/>
          <a:lstStyle/>
          <a:p>
            <a:pPr lvl="0" algn="l">
              <a:defRPr sz="2300">
                <a:solidFill>
                  <a:srgbClr val="FFFFFF"/>
                </a:solidFill>
              </a:defRPr>
            </a:pPr>
            <a:endParaRPr/>
          </a:p>
        </p:txBody>
      </p:sp>
      <p:pic>
        <p:nvPicPr>
          <p:cNvPr id="118" name="pasted-image.png"/>
          <p:cNvPicPr/>
          <p:nvPr/>
        </p:nvPicPr>
        <p:blipFill>
          <a:blip r:embed="rId3">
            <a:extLst/>
          </a:blip>
          <a:stretch>
            <a:fillRect/>
          </a:stretch>
        </p:blipFill>
        <p:spPr>
          <a:xfrm>
            <a:off x="337854" y="3314700"/>
            <a:ext cx="8978901" cy="4483100"/>
          </a:xfrm>
          <a:prstGeom prst="rect">
            <a:avLst/>
          </a:prstGeom>
          <a:ln w="12700">
            <a:miter lim="400000"/>
          </a:ln>
        </p:spPr>
      </p:pic>
      <p:sp>
        <p:nvSpPr>
          <p:cNvPr id="119" name="Shape 119"/>
          <p:cNvSpPr/>
          <p:nvPr/>
        </p:nvSpPr>
        <p:spPr>
          <a:xfrm>
            <a:off x="1325131" y="2905390"/>
            <a:ext cx="4685666" cy="448728"/>
          </a:xfrm>
          <a:prstGeom prst="rect">
            <a:avLst/>
          </a:prstGeom>
          <a:gradFill>
            <a:gsLst>
              <a:gs pos="0">
                <a:srgbClr val="AD584F"/>
              </a:gs>
              <a:gs pos="100000">
                <a:srgbClr val="763A34"/>
              </a:gs>
            </a:gsLst>
            <a:lin ang="5400000"/>
          </a:gra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a:defRPr sz="2300">
                <a:solidFill>
                  <a:srgbClr val="FFFFFF"/>
                </a:solidFill>
              </a:defRPr>
            </a:lvl1pPr>
          </a:lstStyle>
          <a:p>
            <a:pPr lvl="0">
              <a:defRPr sz="1800">
                <a:solidFill>
                  <a:srgbClr val="000000"/>
                </a:solidFill>
              </a:defRPr>
            </a:pPr>
            <a:r>
              <a:rPr sz="2300">
                <a:solidFill>
                  <a:srgbClr val="FFFFFF"/>
                </a:solidFill>
              </a:rPr>
              <a:t>Note!: This is a triaxial state of stress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body" idx="1"/>
          </p:nvPr>
        </p:nvSpPr>
        <p:spPr>
          <a:xfrm>
            <a:off x="571500" y="2127250"/>
            <a:ext cx="11861800" cy="6667500"/>
          </a:xfrm>
          <a:prstGeom prst="rect">
            <a:avLst/>
          </a:prstGeom>
        </p:spPr>
        <p:txBody>
          <a:bodyPr/>
          <a:lstStyle/>
          <a:p>
            <a:pPr marL="457200" lvl="0" indent="-457200">
              <a:defRPr sz="1800">
                <a:solidFill>
                  <a:srgbClr val="000000"/>
                </a:solidFill>
              </a:defRPr>
            </a:pPr>
            <a:r>
              <a:rPr sz="2800" dirty="0">
                <a:solidFill>
                  <a:srgbClr val="747474"/>
                </a:solidFill>
              </a:rPr>
              <a:t>Due to geometry, cylindrical PVs have two different types of stresses</a:t>
            </a:r>
          </a:p>
          <a:p>
            <a:pPr lvl="1" algn="l">
              <a:defRPr sz="1800"/>
            </a:pPr>
            <a:r>
              <a:rPr lang="en-US" dirty="0" err="1" smtClean="0">
                <a:solidFill>
                  <a:schemeClr val="bg2">
                    <a:lumMod val="50000"/>
                  </a:schemeClr>
                </a:solidFill>
              </a:rPr>
              <a:t>S_long</a:t>
            </a:r>
            <a:r>
              <a:rPr lang="en-US" dirty="0" smtClean="0">
                <a:solidFill>
                  <a:schemeClr val="bg2">
                    <a:lumMod val="50000"/>
                  </a:schemeClr>
                </a:solidFill>
              </a:rPr>
              <a:t> (longitudinal)</a:t>
            </a:r>
            <a:endParaRPr lang="en-US" dirty="0">
              <a:solidFill>
                <a:schemeClr val="bg2">
                  <a:lumMod val="50000"/>
                </a:schemeClr>
              </a:solidFill>
            </a:endParaRPr>
          </a:p>
          <a:p>
            <a:pPr lvl="1" algn="l">
              <a:defRPr sz="1800"/>
            </a:pPr>
            <a:r>
              <a:rPr lang="en-US" dirty="0" err="1" smtClean="0">
                <a:solidFill>
                  <a:schemeClr val="bg2">
                    <a:lumMod val="50000"/>
                  </a:schemeClr>
                </a:solidFill>
              </a:rPr>
              <a:t>S_hoop</a:t>
            </a:r>
            <a:r>
              <a:rPr lang="en-US" dirty="0" smtClean="0">
                <a:solidFill>
                  <a:schemeClr val="bg2">
                    <a:lumMod val="50000"/>
                  </a:schemeClr>
                </a:solidFill>
              </a:rPr>
              <a:t> (hoop)</a:t>
            </a:r>
            <a:endParaRPr lang="en-US" dirty="0">
              <a:solidFill>
                <a:schemeClr val="bg2">
                  <a:lumMod val="50000"/>
                </a:schemeClr>
              </a:solidFill>
            </a:endParaRPr>
          </a:p>
          <a:p>
            <a:pPr lvl="1" algn="l">
              <a:defRPr sz="1800"/>
            </a:pPr>
            <a:r>
              <a:rPr lang="en-US" dirty="0">
                <a:solidFill>
                  <a:schemeClr val="bg2">
                    <a:lumMod val="50000"/>
                  </a:schemeClr>
                </a:solidFill>
              </a:rPr>
              <a:t>Spherical PVs only have </a:t>
            </a:r>
            <a:r>
              <a:rPr lang="en-US" dirty="0" err="1" smtClean="0">
                <a:solidFill>
                  <a:schemeClr val="bg2">
                    <a:lumMod val="50000"/>
                  </a:schemeClr>
                </a:solidFill>
              </a:rPr>
              <a:t>S_long</a:t>
            </a: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endParaRPr sz="2800" dirty="0">
              <a:solidFill>
                <a:srgbClr val="747474"/>
              </a:solidFill>
            </a:endParaRPr>
          </a:p>
          <a:p>
            <a:pPr marL="457200" lvl="0" indent="-457200">
              <a:defRPr sz="1800">
                <a:solidFill>
                  <a:srgbClr val="000000"/>
                </a:solidFill>
              </a:defRPr>
            </a:pPr>
            <a:r>
              <a:rPr sz="2800" dirty="0">
                <a:solidFill>
                  <a:srgbClr val="747474"/>
                </a:solidFill>
              </a:rPr>
              <a:t>FBD for longitudinal stresses</a:t>
            </a:r>
          </a:p>
        </p:txBody>
      </p:sp>
      <p:sp>
        <p:nvSpPr>
          <p:cNvPr id="122" name="Shape 122"/>
          <p:cNvSpPr>
            <a:spLocks noGrp="1"/>
          </p:cNvSpPr>
          <p:nvPr>
            <p:ph type="title"/>
          </p:nvPr>
        </p:nvSpPr>
        <p:spPr>
          <a:prstGeom prst="rect">
            <a:avLst/>
          </a:prstGeom>
        </p:spPr>
        <p:txBody>
          <a:bodyPr/>
          <a:lstStyle/>
          <a:p>
            <a:pPr lvl="0">
              <a:defRPr sz="1800"/>
            </a:pPr>
            <a:r>
              <a:rPr sz="4200"/>
              <a:t>Analysis of cylindrical pressure vessels</a:t>
            </a:r>
          </a:p>
        </p:txBody>
      </p:sp>
      <p:sp>
        <p:nvSpPr>
          <p:cNvPr id="123" name="Shape 123"/>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8</a:t>
            </a:fld>
            <a:endParaRPr sz="1400"/>
          </a:p>
        </p:txBody>
      </p:sp>
      <p:pic>
        <p:nvPicPr>
          <p:cNvPr id="124" name="pasted-image.png"/>
          <p:cNvPicPr/>
          <p:nvPr/>
        </p:nvPicPr>
        <p:blipFill>
          <a:blip r:embed="rId2">
            <a:extLst/>
          </a:blip>
          <a:stretch>
            <a:fillRect/>
          </a:stretch>
        </p:blipFill>
        <p:spPr>
          <a:xfrm>
            <a:off x="8454896" y="3175276"/>
            <a:ext cx="2361849" cy="1160067"/>
          </a:xfrm>
          <a:prstGeom prst="rect">
            <a:avLst/>
          </a:prstGeom>
          <a:ln w="12700">
            <a:miter lim="400000"/>
          </a:ln>
        </p:spPr>
      </p:pic>
      <p:pic>
        <p:nvPicPr>
          <p:cNvPr id="125" name="pasted-image.png"/>
          <p:cNvPicPr/>
          <p:nvPr/>
        </p:nvPicPr>
        <p:blipFill>
          <a:blip r:embed="rId3">
            <a:extLst/>
          </a:blip>
          <a:stretch>
            <a:fillRect/>
          </a:stretch>
        </p:blipFill>
        <p:spPr>
          <a:xfrm>
            <a:off x="1997003" y="6669210"/>
            <a:ext cx="3021244" cy="2214229"/>
          </a:xfrm>
          <a:prstGeom prst="rect">
            <a:avLst/>
          </a:prstGeom>
          <a:ln w="12700">
            <a:miter lim="400000"/>
          </a:ln>
        </p:spPr>
      </p:pic>
      <p:pic>
        <p:nvPicPr>
          <p:cNvPr id="7" name="pasted-image.png"/>
          <p:cNvPicPr/>
          <p:nvPr/>
        </p:nvPicPr>
        <p:blipFill>
          <a:blip r:embed="rId4">
            <a:extLst/>
          </a:blip>
          <a:stretch>
            <a:fillRect/>
          </a:stretch>
        </p:blipFill>
        <p:spPr>
          <a:xfrm>
            <a:off x="7464296" y="7543693"/>
            <a:ext cx="1981200" cy="8636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pPr lvl="0">
              <a:defRPr sz="1800"/>
            </a:pPr>
            <a:r>
              <a:rPr sz="4200"/>
              <a:t>Hoop stresses</a:t>
            </a:r>
          </a:p>
        </p:txBody>
      </p:sp>
      <p:sp>
        <p:nvSpPr>
          <p:cNvPr id="137" name="Shape 137"/>
          <p:cNvSpPr>
            <a:spLocks noGrp="1"/>
          </p:cNvSpPr>
          <p:nvPr>
            <p:ph type="body" idx="1"/>
          </p:nvPr>
        </p:nvSpPr>
        <p:spPr>
          <a:prstGeom prst="rect">
            <a:avLst/>
          </a:prstGeom>
        </p:spPr>
        <p:txBody>
          <a:bodyPr/>
          <a:lstStyle/>
          <a:p>
            <a:pPr lvl="0">
              <a:defRPr sz="1800">
                <a:solidFill>
                  <a:srgbClr val="000000"/>
                </a:solidFill>
              </a:defRPr>
            </a:pPr>
            <a:r>
              <a:rPr sz="2800" dirty="0">
                <a:solidFill>
                  <a:srgbClr val="747474"/>
                </a:solidFill>
              </a:rPr>
              <a:t>Cut and apply equilibrium</a:t>
            </a:r>
          </a:p>
        </p:txBody>
      </p:sp>
      <p:sp>
        <p:nvSpPr>
          <p:cNvPr id="138" name="Shape 138"/>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9</a:t>
            </a:fld>
            <a:endParaRPr sz="1400"/>
          </a:p>
        </p:txBody>
      </p:sp>
      <p:grpSp>
        <p:nvGrpSpPr>
          <p:cNvPr id="141" name="Group 141"/>
          <p:cNvGrpSpPr/>
          <p:nvPr/>
        </p:nvGrpSpPr>
        <p:grpSpPr>
          <a:xfrm>
            <a:off x="8665379" y="448811"/>
            <a:ext cx="4032598" cy="3797301"/>
            <a:chOff x="0" y="0"/>
            <a:chExt cx="4032596" cy="3797300"/>
          </a:xfrm>
        </p:grpSpPr>
        <p:pic>
          <p:nvPicPr>
            <p:cNvPr id="139" name="pasted-image.png"/>
            <p:cNvPicPr/>
            <p:nvPr/>
          </p:nvPicPr>
          <p:blipFill>
            <a:blip r:embed="rId2">
              <a:extLst/>
            </a:blip>
            <a:srcRect l="15781"/>
            <a:stretch>
              <a:fillRect/>
            </a:stretch>
          </p:blipFill>
          <p:spPr>
            <a:xfrm>
              <a:off x="11018" y="0"/>
              <a:ext cx="4021579" cy="3797300"/>
            </a:xfrm>
            <a:prstGeom prst="rect">
              <a:avLst/>
            </a:prstGeom>
            <a:ln w="12700" cap="flat">
              <a:noFill/>
              <a:miter lim="400000"/>
            </a:ln>
            <a:effectLst/>
          </p:spPr>
        </p:pic>
        <p:sp>
          <p:nvSpPr>
            <p:cNvPr id="140" name="Shape 140"/>
            <p:cNvSpPr/>
            <p:nvPr/>
          </p:nvSpPr>
          <p:spPr>
            <a:xfrm>
              <a:off x="0" y="841058"/>
              <a:ext cx="391101" cy="956549"/>
            </a:xfrm>
            <a:prstGeom prst="rect">
              <a:avLst/>
            </a:prstGeom>
            <a:solidFill>
              <a:srgbClr val="FFFFFF"/>
            </a:solidFill>
            <a:ln w="12700" cap="flat">
              <a:noFill/>
              <a:miter lim="400000"/>
            </a:ln>
            <a:effectLst/>
          </p:spPr>
          <p:txBody>
            <a:bodyPr wrap="square" lIns="0" tIns="0" rIns="0" bIns="0" numCol="1" anchor="ctr">
              <a:noAutofit/>
            </a:bodyPr>
            <a:lstStyle/>
            <a:p>
              <a:pPr lvl="0" algn="l">
                <a:defRPr sz="2300">
                  <a:solidFill>
                    <a:srgbClr val="FFFFFF"/>
                  </a:solidFill>
                </a:defRPr>
              </a:pPr>
              <a:endParaRPr/>
            </a:p>
          </p:txBody>
        </p:sp>
      </p:grpSp>
      <p:pic>
        <p:nvPicPr>
          <p:cNvPr id="8" name="pasted-image.png"/>
          <p:cNvPicPr/>
          <p:nvPr/>
        </p:nvPicPr>
        <p:blipFill>
          <a:blip r:embed="rId3">
            <a:extLst/>
          </a:blip>
          <a:stretch>
            <a:fillRect/>
          </a:stretch>
        </p:blipFill>
        <p:spPr>
          <a:xfrm>
            <a:off x="1038823" y="3746962"/>
            <a:ext cx="1295401" cy="419101"/>
          </a:xfrm>
          <a:prstGeom prst="rect">
            <a:avLst/>
          </a:prstGeom>
          <a:noFill/>
          <a:ln w="63500">
            <a:solidFill>
              <a:srgbClr val="AB1500"/>
            </a:solidFill>
            <a:miter lim="400000"/>
          </a:ln>
          <a:effectLst/>
        </p:spPr>
      </p:pic>
      <p:pic>
        <p:nvPicPr>
          <p:cNvPr id="9" name="pasted-image.png"/>
          <p:cNvPicPr/>
          <p:nvPr/>
        </p:nvPicPr>
        <p:blipFill>
          <a:blip r:embed="rId4">
            <a:extLst/>
          </a:blip>
          <a:srcRect r="62834"/>
          <a:stretch>
            <a:fillRect/>
          </a:stretch>
        </p:blipFill>
        <p:spPr>
          <a:xfrm>
            <a:off x="1066993" y="2769332"/>
            <a:ext cx="1681886" cy="569237"/>
          </a:xfrm>
          <a:prstGeom prst="rect">
            <a:avLst/>
          </a:prstGeom>
          <a:noFill/>
          <a:ln w="63500">
            <a:solidFill>
              <a:srgbClr val="AB1500"/>
            </a:solidFill>
            <a:miter lim="400000"/>
          </a:ln>
          <a:effectLst/>
        </p:spPr>
      </p:pic>
      <p:pic>
        <p:nvPicPr>
          <p:cNvPr id="10" name="pasted-image.png"/>
          <p:cNvPicPr/>
          <p:nvPr/>
        </p:nvPicPr>
        <p:blipFill>
          <a:blip r:embed="rId4">
            <a:extLst/>
          </a:blip>
          <a:srcRect r="3715"/>
          <a:stretch>
            <a:fillRect/>
          </a:stretch>
        </p:blipFill>
        <p:spPr>
          <a:xfrm>
            <a:off x="1083657" y="4855092"/>
            <a:ext cx="4357293" cy="569237"/>
          </a:xfrm>
          <a:prstGeom prst="rect">
            <a:avLst/>
          </a:prstGeom>
          <a:noFill/>
          <a:ln w="63500">
            <a:solidFill>
              <a:srgbClr val="AB1500"/>
            </a:solidFill>
            <a:miter lim="400000"/>
          </a:ln>
          <a:effectLst/>
        </p:spPr>
      </p:pic>
      <p:pic>
        <p:nvPicPr>
          <p:cNvPr id="11" name="pasted-image.png"/>
          <p:cNvPicPr/>
          <p:nvPr/>
        </p:nvPicPr>
        <p:blipFill>
          <a:blip r:embed="rId5">
            <a:extLst/>
          </a:blip>
          <a:stretch>
            <a:fillRect/>
          </a:stretch>
        </p:blipFill>
        <p:spPr>
          <a:xfrm>
            <a:off x="2859887" y="3880274"/>
            <a:ext cx="1752601" cy="419101"/>
          </a:xfrm>
          <a:prstGeom prst="rect">
            <a:avLst/>
          </a:prstGeom>
          <a:noFill/>
          <a:ln w="63500">
            <a:solidFill>
              <a:srgbClr val="AB1500"/>
            </a:solidFill>
            <a:miter lim="400000"/>
          </a:ln>
          <a:effectLst/>
        </p:spPr>
      </p:pic>
      <p:pic>
        <p:nvPicPr>
          <p:cNvPr id="12" name="pasted-image.png"/>
          <p:cNvPicPr/>
          <p:nvPr/>
        </p:nvPicPr>
        <p:blipFill>
          <a:blip r:embed="rId6">
            <a:extLst/>
          </a:blip>
          <a:stretch>
            <a:fillRect/>
          </a:stretch>
        </p:blipFill>
        <p:spPr>
          <a:xfrm>
            <a:off x="5530849" y="6151525"/>
            <a:ext cx="1943101" cy="825501"/>
          </a:xfrm>
          <a:prstGeom prst="rect">
            <a:avLst/>
          </a:prstGeom>
          <a:noFill/>
          <a:ln w="12700">
            <a:miter lim="400000"/>
          </a:ln>
          <a:effectLst/>
        </p:spPr>
      </p:pic>
      <p:sp>
        <p:nvSpPr>
          <p:cNvPr id="13" name="Shape 154"/>
          <p:cNvSpPr/>
          <p:nvPr/>
        </p:nvSpPr>
        <p:spPr>
          <a:xfrm>
            <a:off x="3303695" y="7526006"/>
            <a:ext cx="6397408" cy="1061829"/>
          </a:xfrm>
          <a:prstGeom prst="rect">
            <a:avLst/>
          </a:prstGeom>
          <a:noFill/>
          <a:ln w="12700">
            <a:miter lim="400000"/>
          </a:ln>
          <a:effectLst/>
          <a:extLst>
            <a:ext uri="{C572A759-6A51-4108-AA02-DFA0A04FC94B}">
              <ma14:wrappingTextBoxFlag xmlns="" xmlns:ma14="http://schemas.microsoft.com/office/mac/drawingml/2011/main" val="1"/>
            </a:ext>
          </a:extLst>
        </p:spPr>
        <p:txBody>
          <a:bodyPr lIns="0" tIns="0" rIns="0" bIns="0" anchor="ctr">
            <a:spAutoFit/>
          </a:bodyPr>
          <a:lstStyle>
            <a:lvl1pPr algn="l">
              <a:defRPr sz="2300">
                <a:solidFill>
                  <a:srgbClr val="FFFFFF"/>
                </a:solidFill>
              </a:defRPr>
            </a:lvl1pPr>
          </a:lstStyle>
          <a:p>
            <a:pPr lvl="0">
              <a:defRPr sz="1800">
                <a:solidFill>
                  <a:srgbClr val="000000"/>
                </a:solidFill>
              </a:defRPr>
            </a:pPr>
            <a:r>
              <a:rPr sz="2300" dirty="0">
                <a:solidFill>
                  <a:schemeClr val="bg2">
                    <a:lumMod val="50000"/>
                  </a:schemeClr>
                </a:solidFill>
              </a:rPr>
              <a:t>Note!: In a cylindrical pressure vessel, the hoop stresses are twice as large as the longitudinal stresses</a:t>
            </a: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TotalTime>
  <Words>321</Words>
  <Application>Microsoft Office PowerPoint</Application>
  <PresentationFormat>Custom</PresentationFormat>
  <Paragraphs>188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Roman</vt:lpstr>
      <vt:lpstr>Helvetica</vt:lpstr>
      <vt:lpstr>Helvetica Neue</vt:lpstr>
      <vt:lpstr>Helvetica Neue Light</vt:lpstr>
      <vt:lpstr>ModernPortfolio</vt:lpstr>
      <vt:lpstr>Mechanics of Materials Engr 350 -  Lecture 32 Thin Walled Pressure Vessels</vt:lpstr>
      <vt:lpstr>Pressure vessels</vt:lpstr>
      <vt:lpstr>Analysis of spherical pressure vessels</vt:lpstr>
      <vt:lpstr>Stresses on the  outer surface</vt:lpstr>
      <vt:lpstr>Stresses on the  outer surface</vt:lpstr>
      <vt:lpstr>Stresses on the  inner surface</vt:lpstr>
      <vt:lpstr>Stresses on the  inner surface</vt:lpstr>
      <vt:lpstr>Analysis of cylindrical pressure vessels</vt:lpstr>
      <vt:lpstr>Hoop stresses</vt:lpstr>
      <vt:lpstr>Stresses on the  outer surface</vt:lpstr>
      <vt:lpstr>Stresses on the  outer surface</vt:lpstr>
      <vt:lpstr>Stresses on the  inner surface</vt:lpstr>
      <vt:lpstr>Stresses on the  inner surface</vt:lpstr>
      <vt:lpstr>Practice Problem 1</vt:lpstr>
      <vt:lpstr>Practice Problem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 Engr 350 - Thin Walled Pressure Vessels</dc:title>
  <dc:creator>Maughan, Michael (maughan@uidaho.edu)</dc:creator>
  <cp:lastModifiedBy>Cordon, Daniel (dcordon@uidaho.edu)</cp:lastModifiedBy>
  <cp:revision>4</cp:revision>
  <cp:lastPrinted>2019-04-15T17:41:27Z</cp:lastPrinted>
  <dcterms:modified xsi:type="dcterms:W3CDTF">2019-04-15T17:47:46Z</dcterms:modified>
</cp:coreProperties>
</file>