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5" r:id="rId4"/>
    <p:sldId id="276" r:id="rId5"/>
    <p:sldId id="277" r:id="rId6"/>
    <p:sldId id="278" r:id="rId7"/>
    <p:sldId id="270" r:id="rId8"/>
    <p:sldId id="279" r:id="rId9"/>
    <p:sldId id="272" r:id="rId10"/>
    <p:sldId id="273" r:id="rId11"/>
    <p:sldId id="274" r:id="rId12"/>
    <p:sldId id="280" r:id="rId13"/>
    <p:sldId id="281" r:id="rId14"/>
    <p:sldId id="282" r:id="rId15"/>
  </p:sldIdLst>
  <p:sldSz cx="13004800" cy="9753600"/>
  <p:notesSz cx="7077075" cy="9363075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2" tIns="46966" rIns="93932" bIns="46966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2" tIns="46966" rIns="93932" bIns="46966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3556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8128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2700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7272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1844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6416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0988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5560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013200" indent="-355600" defTabSz="584200">
        <a:buSzPct val="75000"/>
        <a:buFont typeface="Helvetica Neue"/>
        <a:buChar char="•"/>
        <a:defRPr sz="28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</a:t>
            </a:r>
            <a:r>
              <a:rPr lang="en-US" sz="4200" dirty="0"/>
              <a:t>NGR</a:t>
            </a:r>
            <a:r>
              <a:rPr sz="4200" dirty="0"/>
              <a:t> 350 - </a:t>
            </a:r>
            <a:r>
              <a:rPr lang="en-US" sz="4200" dirty="0"/>
              <a:t> Lecture 33</a:t>
            </a:r>
            <a:br>
              <a:rPr lang="en-US" sz="4200" dirty="0"/>
            </a:br>
            <a:r>
              <a:rPr sz="4200" dirty="0"/>
              <a:t>Thin Walled Pressure Vessels</a:t>
            </a:r>
            <a:r>
              <a:rPr lang="en-US" sz="4200" dirty="0"/>
              <a:t> 2</a:t>
            </a:r>
            <a:endParaRPr sz="4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Practice</a:t>
            </a:r>
            <a:r>
              <a:rPr sz="4200" dirty="0"/>
              <a:t> </a:t>
            </a:r>
            <a:r>
              <a:rPr lang="en-US" sz="4200" dirty="0"/>
              <a:t>P</a:t>
            </a:r>
            <a:r>
              <a:rPr sz="4200" dirty="0"/>
              <a:t>roblem</a:t>
            </a:r>
            <a:r>
              <a:rPr lang="en-US" sz="4200" dirty="0"/>
              <a:t> 1</a:t>
            </a:r>
            <a:endParaRPr sz="4200" dirty="0"/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Cylindrical boiler has an outside diameter of 2.75 m, a wall thickness of 32 mm, and a yield strength of 340 MPa. Calculate the following:</a:t>
            </a:r>
          </a:p>
          <a:p>
            <a:pPr marL="971550" lvl="1" indent="-514350">
              <a:buAutoNum type="alphaLcParenR"/>
            </a:pPr>
            <a:r>
              <a:rPr lang="en-US" dirty="0"/>
              <a:t>If internal pressure is 2.3 MPa, find maximum normal stress</a:t>
            </a:r>
          </a:p>
          <a:p>
            <a:pPr marL="971550" lvl="1" indent="-514350">
              <a:buFont typeface="Helvetica Neue"/>
              <a:buAutoNum type="alphaLcParenR"/>
            </a:pPr>
            <a:r>
              <a:rPr lang="en-US" dirty="0"/>
              <a:t>If internal pressure is 2.3 MPa, find maximum shear stress</a:t>
            </a:r>
          </a:p>
          <a:p>
            <a:pPr marL="971550" lvl="1" indent="-514350">
              <a:buFont typeface="Helvetica Neue"/>
              <a:buAutoNum type="alphaLcParenR"/>
            </a:pPr>
            <a:r>
              <a:rPr lang="en-US" dirty="0"/>
              <a:t>If a factor of safety of 2.5 with respect to yielding must be maintained, find the maximum allowable pressure inside the tank</a:t>
            </a:r>
          </a:p>
          <a:p>
            <a:pPr marL="971550" lvl="1" indent="-514350">
              <a:buAutoNum type="alphaLcParenR"/>
            </a:pPr>
            <a:endParaRPr dirty="0"/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sp>
        <p:nvSpPr>
          <p:cNvPr id="202" name="Shape 202"/>
          <p:cNvSpPr/>
          <p:nvPr/>
        </p:nvSpPr>
        <p:spPr>
          <a:xfrm>
            <a:off x="5801576" y="453425"/>
            <a:ext cx="1401648" cy="459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</a:t>
            </a:r>
            <a:r>
              <a:rPr lang="en-US" sz="4200" dirty="0"/>
              <a:t> 2</a:t>
            </a:r>
            <a:endParaRPr sz="420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sp>
        <p:nvSpPr>
          <p:cNvPr id="7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In thermodynamics class we have boilers with internal pressure of 1600 </a:t>
            </a:r>
            <a:r>
              <a:rPr lang="en-US" dirty="0" err="1"/>
              <a:t>psia</a:t>
            </a:r>
            <a:r>
              <a:rPr lang="en-US" dirty="0"/>
              <a:t> (and temperature of 1100 °F). Those boilers have an outside diameter of 12 </a:t>
            </a:r>
            <a:r>
              <a:rPr lang="en-US" dirty="0" err="1"/>
              <a:t>ft</a:t>
            </a:r>
            <a:r>
              <a:rPr lang="en-US" dirty="0"/>
              <a:t>, a yield strength (at high temperature) of 35 </a:t>
            </a:r>
            <a:r>
              <a:rPr lang="en-US" dirty="0" err="1"/>
              <a:t>ksi</a:t>
            </a:r>
            <a:r>
              <a:rPr lang="en-US" dirty="0"/>
              <a:t>, and require a factor of safety with respect to yielding of 2.5. Calculate the minimum </a:t>
            </a:r>
            <a:r>
              <a:rPr lang="en-US"/>
              <a:t>wall thickness.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</a:t>
            </a:r>
            <a:r>
              <a:rPr lang="en-US" sz="4200" dirty="0"/>
              <a:t> 3</a:t>
            </a:r>
            <a:endParaRPr sz="420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sp>
        <p:nvSpPr>
          <p:cNvPr id="7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Pressure tank shown above is fabricated from spirally wrapped metal plates with an orientation 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40°. The ID of the tank is 720 mm, and wall thickness is 8 mm. If the gage pressure inside the tank is 2.15 MPa, </a:t>
            </a:r>
            <a:r>
              <a:rPr lang="en-US" dirty="0" smtClean="0">
                <a:cs typeface="Times New Roman" panose="02020603050405020304" pitchFamily="18" charset="0"/>
              </a:rPr>
              <a:t>calculate </a:t>
            </a:r>
            <a:r>
              <a:rPr lang="en-US" smtClean="0">
                <a:cs typeface="Times New Roman" panose="02020603050405020304" pitchFamily="18" charset="0"/>
              </a:rPr>
              <a:t>(in-plane):</a:t>
            </a:r>
            <a:endParaRPr lang="en-US" dirty="0">
              <a:cs typeface="Times New Roman" panose="02020603050405020304" pitchFamily="18" charset="0"/>
            </a:endParaRPr>
          </a:p>
          <a:p>
            <a:pPr marL="514350" lvl="0" indent="-514350">
              <a:buAutoNum type="alphaLcParenR"/>
            </a:pPr>
            <a:r>
              <a:rPr lang="en-US" dirty="0">
                <a:cs typeface="Times New Roman" panose="02020603050405020304" pitchFamily="18" charset="0"/>
              </a:rPr>
              <a:t>Normal stress perpendicular to the weld</a:t>
            </a:r>
          </a:p>
          <a:p>
            <a:pPr marL="514350" lvl="0" indent="-514350">
              <a:buAutoNum type="alphaLcParenR"/>
            </a:pPr>
            <a:r>
              <a:rPr lang="en-US" dirty="0">
                <a:cs typeface="Times New Roman" panose="02020603050405020304" pitchFamily="18" charset="0"/>
              </a:rPr>
              <a:t>Shear stress parallel to the weld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C4018F-F144-41A1-8A07-F8F928818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4" b="3517"/>
          <a:stretch/>
        </p:blipFill>
        <p:spPr>
          <a:xfrm>
            <a:off x="6542912" y="206158"/>
            <a:ext cx="5725287" cy="17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04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</a:t>
            </a:r>
            <a:r>
              <a:rPr lang="en-US" sz="4200" dirty="0"/>
              <a:t> 4</a:t>
            </a:r>
            <a:endParaRPr sz="420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sp>
        <p:nvSpPr>
          <p:cNvPr id="7" name="Shape 199"/>
          <p:cNvSpPr>
            <a:spLocks noGrp="1"/>
          </p:cNvSpPr>
          <p:nvPr>
            <p:ph type="body" idx="1"/>
          </p:nvPr>
        </p:nvSpPr>
        <p:spPr>
          <a:xfrm>
            <a:off x="571500" y="2805830"/>
            <a:ext cx="11861800" cy="608417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Pressure tank shown above is has stress state as shown. </a:t>
            </a:r>
            <a:r>
              <a:rPr lang="en-US" dirty="0">
                <a:cs typeface="Times New Roman" panose="02020603050405020304" pitchFamily="18" charset="0"/>
              </a:rPr>
              <a:t>The ID of the tank is 830 mm, and wall thickness is 10 mm. Calculate the gage pressure inside the tank.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8628F-EB0D-4C76-A331-BAC6D9FC2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721" y="260350"/>
            <a:ext cx="5684905" cy="25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06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Practice Problem</a:t>
            </a:r>
            <a:r>
              <a:rPr lang="en-US" sz="4200" dirty="0"/>
              <a:t> 5</a:t>
            </a:r>
            <a:endParaRPr sz="420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sp>
        <p:nvSpPr>
          <p:cNvPr id="7" name="Shape 199"/>
          <p:cNvSpPr>
            <a:spLocks noGrp="1"/>
          </p:cNvSpPr>
          <p:nvPr>
            <p:ph type="body" idx="1"/>
          </p:nvPr>
        </p:nvSpPr>
        <p:spPr>
          <a:xfrm>
            <a:off x="571500" y="2805830"/>
            <a:ext cx="11861800" cy="608417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A strain gage mounted at an angle of 25° measures a normal strain of 885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cs typeface="Times New Roman" panose="02020603050405020304" pitchFamily="18" charset="0"/>
              </a:rPr>
              <a:t>The ID of the tank is 1.6 m, and wall thickness is 8 mm. The aluminum tank has an elastic modulus of 73 GPA, and Poisson’s Ratio of 0.33. Calculate the gage pressure inside the tank.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5F872-C7BF-48EE-8F07-68850295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46" y="330200"/>
            <a:ext cx="5329942" cy="23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02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hape 68"/>
              <p:cNvSpPr/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Spherical:</a:t>
                </a:r>
              </a:p>
              <a:p>
                <a:pPr lvl="0" algn="l">
                  <a:buSzPct val="75000"/>
                  <a:defRPr sz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rgbClr val="747474"/>
                    </a:solidFill>
                  </a:rPr>
                  <a:t>,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2800" dirty="0">
                    <a:solidFill>
                      <a:srgbClr val="747474"/>
                    </a:solidFill>
                  </a:rPr>
                  <a:t> </a:t>
                </a:r>
                <a:r>
                  <a:rPr lang="en-US" sz="2800" b="0" dirty="0">
                    <a:solidFill>
                      <a:srgbClr val="747474"/>
                    </a:solidFill>
                  </a:rPr>
                  <a:t>   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Cylindrical:</a:t>
                </a:r>
              </a:p>
              <a:p>
                <a:pPr lvl="0" algn="l">
                  <a:buSzPct val="75000"/>
                  <a:defRPr sz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𝑝𝑑</m:t>
                        </m:r>
                      </m:num>
                      <m:den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747474"/>
                    </a:solidFill>
                  </a:rPr>
                  <a:t>,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𝑙𝑜𝑛𝑔</m:t>
                        </m:r>
                      </m:sub>
                    </m:sSub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ar-AE" sz="2800" dirty="0">
                    <a:solidFill>
                      <a:srgbClr val="747474"/>
                    </a:solidFill>
                  </a:rPr>
                  <a:t> </a:t>
                </a:r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𝑜𝑜𝑝</m:t>
                        </m:r>
                      </m:sub>
                    </m:sSub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747474"/>
                    </a:solidFill>
                  </a:rPr>
                  <a:t> ,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𝑜𝑜𝑝</m:t>
                        </m:r>
                      </m:sub>
                    </m:sSub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where:</a:t>
                </a:r>
              </a:p>
              <a:p>
                <a:pPr marL="457200" lvl="8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r>
                  <a:rPr lang="en-US" sz="2800" i="1" dirty="0">
                    <a:solidFill>
                      <a:srgbClr val="747474"/>
                    </a:solidFill>
                  </a:rPr>
                  <a:t>p</a:t>
                </a:r>
                <a:r>
                  <a:rPr lang="en-US" sz="2800" dirty="0">
                    <a:solidFill>
                      <a:srgbClr val="747474"/>
                    </a:solidFill>
                  </a:rPr>
                  <a:t> is pressure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r>
                  <a:rPr lang="en-US" sz="2800" i="1" dirty="0">
                    <a:solidFill>
                      <a:srgbClr val="747474"/>
                    </a:solidFill>
                  </a:rPr>
                  <a:t>d</a:t>
                </a:r>
                <a:r>
                  <a:rPr lang="en-US" sz="2800" dirty="0">
                    <a:solidFill>
                      <a:srgbClr val="747474"/>
                    </a:solidFill>
                  </a:rPr>
                  <a:t> is diameter (where pressure is acting)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r>
                  <a:rPr lang="en-US" sz="2800" i="1" dirty="0">
                    <a:solidFill>
                      <a:srgbClr val="747474"/>
                    </a:solidFill>
                  </a:rPr>
                  <a:t>t</a:t>
                </a:r>
                <a:r>
                  <a:rPr lang="en-US" sz="2800" dirty="0">
                    <a:solidFill>
                      <a:srgbClr val="747474"/>
                    </a:solidFill>
                  </a:rPr>
                  <a:t> is wall thickness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r>
                  <a:rPr lang="en-US" sz="2800" i="1" dirty="0">
                    <a:solidFill>
                      <a:srgbClr val="747474"/>
                    </a:solidFill>
                  </a:rPr>
                  <a:t>E</a:t>
                </a:r>
                <a:r>
                  <a:rPr lang="en-US" sz="2800" dirty="0">
                    <a:solidFill>
                      <a:srgbClr val="747474"/>
                    </a:solidFill>
                  </a:rPr>
                  <a:t> is elastic modulus 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747474"/>
                    </a:solidFill>
                  </a:rPr>
                  <a:t> is Poisson’s ratio</a:t>
                </a: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endParaRPr sz="2800" dirty="0">
                  <a:solidFill>
                    <a:srgbClr val="747474"/>
                  </a:solidFill>
                </a:endParaRPr>
              </a:p>
            </p:txBody>
          </p:sp>
        </mc:Choice>
        <mc:Fallback xmlns="">
          <p:sp>
            <p:nvSpPr>
              <p:cNvPr id="68" name="Shap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blipFill>
                <a:blip r:embed="rId2"/>
                <a:stretch>
                  <a:fillRect l="-1901" t="-1645" b="-128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Key Equations – Thin-Walled Pressure Vessels</a:t>
            </a:r>
            <a:endParaRPr sz="42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hape 68"/>
              <p:cNvSpPr/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Spherical, Outer Surface: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𝑎𝑏𝑠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     =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747474"/>
                  </a:solidFill>
                </a:endParaRPr>
              </a:p>
              <a:p>
                <a:pPr marL="457200" lvl="3" indent="-457200" algn="l">
                  <a:buSzPct val="75000"/>
                  <a:buFont typeface="Arial" panose="020B0604020202020204" pitchFamily="34" charset="0"/>
                  <a:buChar char="•"/>
                  <a:tabLst>
                    <a:tab pos="1146175" algn="l"/>
                  </a:tabLst>
                  <a:defRPr sz="1800"/>
                </a:pPr>
                <a:endParaRPr lang="en-US" sz="280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Spherical, Inner Surface: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𝑎𝑏𝑠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     =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>
                  <a:solidFill>
                    <a:srgbClr val="747474"/>
                  </a:solidFill>
                </a:endParaRPr>
              </a:p>
            </p:txBody>
          </p:sp>
        </mc:Choice>
        <mc:Fallback xmlns="">
          <p:sp>
            <p:nvSpPr>
              <p:cNvPr id="68" name="Shap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blipFill>
                <a:blip r:embed="rId2"/>
                <a:stretch>
                  <a:fillRect l="-1850" t="-16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Key Equations – Thin-Walled Pressure Vessels</a:t>
            </a:r>
            <a:endParaRPr sz="42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6165191"/>
            <a:ext cx="5689600" cy="3029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1118" y="6350395"/>
            <a:ext cx="5595938" cy="28444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7506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the </a:t>
            </a:r>
          </a:p>
          <a:p>
            <a:pPr lvl="0">
              <a:defRPr sz="1800"/>
            </a:pPr>
            <a:r>
              <a:rPr sz="4200"/>
              <a:t>outer surface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9016" y="411747"/>
            <a:ext cx="6463507" cy="34417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7374340" y="3273002"/>
            <a:ext cx="1505405" cy="645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asted-image.png"/>
          <p:cNvPicPr/>
          <p:nvPr/>
        </p:nvPicPr>
        <p:blipFill>
          <a:blip r:embed="rId3">
            <a:extLst/>
          </a:blip>
          <a:srcRect l="23155" b="16643"/>
          <a:stretch>
            <a:fillRect/>
          </a:stretch>
        </p:blipFill>
        <p:spPr>
          <a:xfrm>
            <a:off x="1047423" y="3555404"/>
            <a:ext cx="6655804" cy="4001619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Draw Mohr’s circle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96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the </a:t>
            </a:r>
          </a:p>
          <a:p>
            <a:pPr lvl="0">
              <a:defRPr sz="1800"/>
            </a:pPr>
            <a:r>
              <a:rPr sz="4200"/>
              <a:t>inner surface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Draw Mohr’s circle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11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0994" y="394996"/>
            <a:ext cx="5595938" cy="2844405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0290392" y="2711645"/>
            <a:ext cx="1505405" cy="645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854" y="3314700"/>
            <a:ext cx="8978901" cy="448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325131" y="2905390"/>
            <a:ext cx="4685666" cy="448728"/>
          </a:xfrm>
          <a:prstGeom prst="rect">
            <a:avLst/>
          </a:prstGeom>
          <a:gradFill>
            <a:gsLst>
              <a:gs pos="0">
                <a:srgbClr val="AD584F"/>
              </a:gs>
              <a:gs pos="100000">
                <a:srgbClr val="763A34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2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rgbClr val="FFFFFF"/>
                </a:solidFill>
              </a:rPr>
              <a:t>Note!: This is a </a:t>
            </a:r>
            <a:r>
              <a:rPr sz="2300" dirty="0" err="1">
                <a:solidFill>
                  <a:srgbClr val="FFFFFF"/>
                </a:solidFill>
              </a:rPr>
              <a:t>triaxial</a:t>
            </a:r>
            <a:r>
              <a:rPr sz="2300" dirty="0">
                <a:solidFill>
                  <a:srgbClr val="FFFFFF"/>
                </a:solidFill>
              </a:rPr>
              <a:t> state of stress</a:t>
            </a:r>
          </a:p>
        </p:txBody>
      </p:sp>
    </p:spTree>
    <p:extLst>
      <p:ext uri="{BB962C8B-B14F-4D97-AF65-F5344CB8AC3E}">
        <p14:creationId xmlns:p14="http://schemas.microsoft.com/office/powerpoint/2010/main" val="9010409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hape 68"/>
              <p:cNvSpPr/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Cylindrical, Outer Surface, in-plane: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𝑜𝑜𝑝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𝑙𝑜𝑛𝑔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     =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Cylindrical, Outer Surface, out-of-plane: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𝑜𝑜𝑝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     =  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47474"/>
                  </a:solidFill>
                </a:endParaRPr>
              </a:p>
            </p:txBody>
          </p:sp>
        </mc:Choice>
        <mc:Fallback xmlns="">
          <p:sp>
            <p:nvSpPr>
              <p:cNvPr id="68" name="Shap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blipFill>
                <a:blip r:embed="rId2"/>
                <a:stretch>
                  <a:fillRect l="-1850" t="-16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Key Equations – Thin-Walled Pressure Vessels</a:t>
            </a:r>
            <a:endParaRPr sz="42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6566" y="6297895"/>
            <a:ext cx="5071667" cy="2927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38346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the </a:t>
            </a:r>
          </a:p>
          <a:p>
            <a:pPr lvl="0">
              <a:defRPr sz="1800"/>
            </a:pPr>
            <a:r>
              <a:rPr sz="4200"/>
              <a:t>outer surface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747474"/>
                </a:solidFill>
              </a:rPr>
              <a:t>Draw Mohr’s circle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747474"/>
              </a:solidFill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sp>
        <p:nvSpPr>
          <p:cNvPr id="170" name="Shape 170"/>
          <p:cNvSpPr/>
          <p:nvPr/>
        </p:nvSpPr>
        <p:spPr>
          <a:xfrm>
            <a:off x="7374340" y="3273002"/>
            <a:ext cx="1505405" cy="645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702678" y="6932720"/>
            <a:ext cx="4437648" cy="1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" name="Shape 172"/>
          <p:cNvSpPr/>
          <p:nvPr/>
        </p:nvSpPr>
        <p:spPr>
          <a:xfrm flipV="1">
            <a:off x="1692215" y="3681531"/>
            <a:ext cx="1" cy="3231533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7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8261" y="636501"/>
            <a:ext cx="5071667" cy="292774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8050347" y="2955095"/>
            <a:ext cx="1230606" cy="527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525" y="3695918"/>
            <a:ext cx="7701328" cy="372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hape 68"/>
              <p:cNvSpPr/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/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Cylindrical, Inner Surface, in-plane: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𝑜𝑜𝑝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𝑙𝑜𝑛𝑔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=  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b="0" dirty="0">
                    <a:solidFill>
                      <a:srgbClr val="747474"/>
                    </a:solidFill>
                  </a:rPr>
                  <a:t>   (Same as before)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u="sng" dirty="0">
                    <a:solidFill>
                      <a:srgbClr val="747474"/>
                    </a:solidFill>
                  </a:rPr>
                  <a:t>Cylindrical, Inner Surface, out-of-plane:</a:t>
                </a:r>
              </a:p>
              <a:p>
                <a:pPr lvl="0" algn="l">
                  <a:buSzPct val="75000"/>
                  <a:defRPr sz="1800"/>
                </a:pPr>
                <a:endParaRPr lang="en-US" sz="2800" u="sng" dirty="0">
                  <a:solidFill>
                    <a:srgbClr val="747474"/>
                  </a:solidFill>
                </a:endParaRPr>
              </a:p>
              <a:p>
                <a:pPr lvl="0" algn="l">
                  <a:buSzPct val="75000"/>
                  <a:defRPr sz="1800"/>
                </a:pPr>
                <a:r>
                  <a:rPr lang="en-US" sz="2800" dirty="0">
                    <a:solidFill>
                      <a:srgbClr val="74747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𝑎𝑏𝑠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𝑜𝑜𝑝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  = 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74747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  =   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solidFill>
                          <a:srgbClr val="74747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4747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47474"/>
                  </a:solidFill>
                </a:endParaRPr>
              </a:p>
            </p:txBody>
          </p:sp>
        </mc:Choice>
        <mc:Fallback xmlns="">
          <p:sp>
            <p:nvSpPr>
              <p:cNvPr id="68" name="Shap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96672"/>
                <a:ext cx="11861800" cy="6667500"/>
              </a:xfrm>
              <a:prstGeom prst="rect">
                <a:avLst/>
              </a:prstGeom>
              <a:blipFill>
                <a:blip r:embed="rId2"/>
                <a:stretch>
                  <a:fillRect l="-1850" t="-16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/>
              <a:t>Key Equations – Thin-Walled Pressure Vessels</a:t>
            </a:r>
            <a:endParaRPr sz="4200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6" name="pasted-image.png"/>
          <p:cNvPicPr/>
          <p:nvPr/>
        </p:nvPicPr>
        <p:blipFill>
          <a:blip r:embed="rId3">
            <a:extLst/>
          </a:blip>
          <a:srcRect l="36185" r="870"/>
          <a:stretch>
            <a:fillRect/>
          </a:stretch>
        </p:blipFill>
        <p:spPr>
          <a:xfrm>
            <a:off x="3846057" y="6447906"/>
            <a:ext cx="5312686" cy="29276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54199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the </a:t>
            </a:r>
          </a:p>
          <a:p>
            <a:pPr lvl="0">
              <a:defRPr sz="1800"/>
            </a:pPr>
            <a:r>
              <a:rPr sz="4200"/>
              <a:t>inner surface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Draw Mohr’s circle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47474"/>
                </a:solidFill>
              </a:rPr>
              <a:t>Maximum shear stress (out-of-plane):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2357277" y="9194800"/>
            <a:ext cx="22293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sp>
        <p:nvSpPr>
          <p:cNvPr id="192" name="Shape 192"/>
          <p:cNvSpPr/>
          <p:nvPr/>
        </p:nvSpPr>
        <p:spPr>
          <a:xfrm>
            <a:off x="10290392" y="2711645"/>
            <a:ext cx="1505405" cy="645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3" name="pasted-image.png"/>
          <p:cNvPicPr/>
          <p:nvPr/>
        </p:nvPicPr>
        <p:blipFill>
          <a:blip r:embed="rId2">
            <a:extLst/>
          </a:blip>
          <a:srcRect l="36185" r="870"/>
          <a:stretch>
            <a:fillRect/>
          </a:stretch>
        </p:blipFill>
        <p:spPr>
          <a:xfrm>
            <a:off x="7388261" y="636501"/>
            <a:ext cx="5312686" cy="292764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0408094" y="3030603"/>
            <a:ext cx="1401648" cy="459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>
              <a:defRPr sz="2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090" y="2823877"/>
            <a:ext cx="8201699" cy="4105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1053" y="7485467"/>
            <a:ext cx="8201673" cy="2268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424</Words>
  <Application>Microsoft Office PowerPoint</Application>
  <PresentationFormat>Custom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Roman</vt:lpstr>
      <vt:lpstr>Cambria Math</vt:lpstr>
      <vt:lpstr>Helvetica</vt:lpstr>
      <vt:lpstr>Helvetica Neue</vt:lpstr>
      <vt:lpstr>Helvetica Neue Light</vt:lpstr>
      <vt:lpstr>Times New Roman</vt:lpstr>
      <vt:lpstr>ModernPortfolio</vt:lpstr>
      <vt:lpstr>Mechanics of Materials ENGR 350 -  Lecture 33 Thin Walled Pressure Vessels 2</vt:lpstr>
      <vt:lpstr>Key Equations – Thin-Walled Pressure Vessels</vt:lpstr>
      <vt:lpstr>Key Equations – Thin-Walled Pressure Vessels</vt:lpstr>
      <vt:lpstr>Stresses on the  outer surface</vt:lpstr>
      <vt:lpstr>Stresses on the  inner surface</vt:lpstr>
      <vt:lpstr>Key Equations – Thin-Walled Pressure Vessels</vt:lpstr>
      <vt:lpstr>Stresses on the  outer surface</vt:lpstr>
      <vt:lpstr>Key Equations – Thin-Walled Pressure Vessels</vt:lpstr>
      <vt:lpstr>Stresses on the  inner surface</vt:lpstr>
      <vt:lpstr>Practice Problem 1</vt:lpstr>
      <vt:lpstr>Practice Problem 2</vt:lpstr>
      <vt:lpstr>Practice Problem 3</vt:lpstr>
      <vt:lpstr>Practice Problem 4</vt:lpstr>
      <vt:lpstr>Practice Problem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Thin Walled Pressure Vessels</dc:title>
  <dc:creator>Maughan, Michael (maughan@uidaho.edu)</dc:creator>
  <cp:lastModifiedBy>Cordon, Daniel (dcordon@uidaho.edu)</cp:lastModifiedBy>
  <cp:revision>15</cp:revision>
  <cp:lastPrinted>2019-04-17T17:35:53Z</cp:lastPrinted>
  <dcterms:modified xsi:type="dcterms:W3CDTF">2019-04-17T18:17:32Z</dcterms:modified>
</cp:coreProperties>
</file>