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3" r:id="rId5"/>
    <p:sldId id="265" r:id="rId6"/>
    <p:sldId id="266" r:id="rId7"/>
    <p:sldId id="267" r:id="rId8"/>
  </p:sldIdLst>
  <p:sldSz cx="13004800" cy="9753600"/>
  <p:notesSz cx="7077075" cy="9363075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654" y="11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</p:spPr>
        <p:txBody>
          <a:bodyPr lIns="93932" tIns="46966" rIns="93932" bIns="46966"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43610" y="4447461"/>
            <a:ext cx="5189855" cy="4213384"/>
          </a:xfrm>
          <a:prstGeom prst="rect">
            <a:avLst/>
          </a:prstGeom>
        </p:spPr>
        <p:txBody>
          <a:bodyPr lIns="93932" tIns="46966" rIns="93932" bIns="46966"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3429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8001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2573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7145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1717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6289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0861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5433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0005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Engr 350 </a:t>
            </a:r>
            <a:r>
              <a:rPr lang="en-US" sz="4200" dirty="0"/>
              <a:t>–</a:t>
            </a:r>
            <a:r>
              <a:rPr sz="4200" dirty="0"/>
              <a:t> </a:t>
            </a:r>
            <a:r>
              <a:rPr lang="en-US" sz="4200" dirty="0"/>
              <a:t>Lecture 35</a:t>
            </a:r>
            <a:br>
              <a:rPr lang="en-US" sz="4200" dirty="0"/>
            </a:br>
            <a:r>
              <a:rPr sz="4200" dirty="0"/>
              <a:t>Combined Loading</a:t>
            </a:r>
            <a:r>
              <a:rPr lang="en-US" sz="4200" dirty="0"/>
              <a:t> </a:t>
            </a:r>
            <a:br>
              <a:rPr lang="en-US" sz="4200" dirty="0"/>
            </a:br>
            <a:r>
              <a:rPr lang="en-US" sz="4200" dirty="0"/>
              <a:t>AKA: </a:t>
            </a:r>
            <a:r>
              <a:rPr lang="en-US" sz="4200" dirty="0" err="1"/>
              <a:t>SuperPosition</a:t>
            </a:r>
            <a:r>
              <a:rPr lang="en-US" sz="4200" dirty="0"/>
              <a:t> is Still Awesome</a:t>
            </a:r>
            <a:endParaRPr sz="42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Stress toolbox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Shape 45"/>
              <p:cNvSpPr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/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2700" dirty="0">
                    <a:solidFill>
                      <a:srgbClr val="747474"/>
                    </a:solidFill>
                  </a:rPr>
                  <a:t>We’ve investigated the following</a:t>
                </a:r>
              </a:p>
              <a:p>
                <a:pPr lvl="1">
                  <a:spcBef>
                    <a:spcPts val="3300"/>
                  </a:spcBef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Axial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1">
                  <a:spcBef>
                    <a:spcPts val="3300"/>
                  </a:spcBef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Torsional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𝑇𝑐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1">
                  <a:spcBef>
                    <a:spcPts val="3300"/>
                  </a:spcBef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Bending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𝑀𝑦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>
                  <a:spcBef>
                    <a:spcPts val="3300"/>
                  </a:spcBef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Shear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𝑉𝑄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𝐼𝑡</m:t>
                        </m:r>
                      </m:den>
                    </m:f>
                  </m:oMath>
                </a14:m>
                <a:endParaRPr lang="en-US" sz="27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7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2700" dirty="0">
                    <a:solidFill>
                      <a:srgbClr val="747474"/>
                    </a:solidFill>
                  </a:rPr>
                  <a:t>Many components are subjected to multiple types of loading we need to determine what the resulting loading is at the critical points</a:t>
                </a: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r>
                  <a:rPr lang="en-US" sz="2400" dirty="0">
                    <a:solidFill>
                      <a:srgbClr val="747474"/>
                    </a:solidFill>
                  </a:rPr>
                  <a:t>May use Superposition as long as the combination of stresses are still in the elastic (linear) region</a:t>
                </a:r>
              </a:p>
            </p:txBody>
          </p:sp>
        </mc:Choice>
        <mc:Fallback>
          <p:sp>
            <p:nvSpPr>
              <p:cNvPr id="45" name="Shape 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2"/>
                <a:stretch>
                  <a:fillRect l="-1233" t="-1555" b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pPr lvl="0">
                <a:defRPr sz="1800"/>
              </a:pPr>
              <a:t>2</a:t>
            </a:fld>
            <a:endParaRPr sz="14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AD6341A-C721-44FA-A115-16C5B65CF0BC}"/>
              </a:ext>
            </a:extLst>
          </p:cNvPr>
          <p:cNvCxnSpPr>
            <a:cxnSpLocks/>
          </p:cNvCxnSpPr>
          <p:nvPr/>
        </p:nvCxnSpPr>
        <p:spPr>
          <a:xfrm>
            <a:off x="4955399" y="8755694"/>
            <a:ext cx="0" cy="738928"/>
          </a:xfrm>
          <a:prstGeom prst="straightConnector1">
            <a:avLst/>
          </a:prstGeom>
          <a:noFill/>
          <a:ln w="69850" cap="flat">
            <a:solidFill>
              <a:schemeClr val="accent1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Combined axial and torsional loads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571500" y="2228850"/>
            <a:ext cx="11861800" cy="6667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700" dirty="0">
                <a:solidFill>
                  <a:srgbClr val="747474"/>
                </a:solidFill>
              </a:rPr>
              <a:t>Consider the stress on the rotor shaft of a helicopter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700" dirty="0">
                <a:solidFill>
                  <a:srgbClr val="747474"/>
                </a:solidFill>
              </a:rPr>
              <a:t>Both axial and torsional loading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747474"/>
                </a:solidFill>
              </a:rPr>
              <a:t>Where is axial stress highest?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747474"/>
                </a:solidFill>
              </a:rPr>
              <a:t>Where is torsional stress highest?</a:t>
            </a:r>
            <a:endParaRPr sz="2400" dirty="0">
              <a:solidFill>
                <a:srgbClr val="747474"/>
              </a:solidFill>
            </a:endParaRP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pPr lvl="0">
                <a:defRPr sz="1800"/>
              </a:pPr>
              <a:t>3</a:t>
            </a:fld>
            <a:endParaRPr sz="1400"/>
          </a:p>
        </p:txBody>
      </p:sp>
      <p:pic>
        <p:nvPicPr>
          <p:cNvPr id="6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40807" y="254705"/>
            <a:ext cx="3169396" cy="1876836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38441" y="2908162"/>
            <a:ext cx="5352101" cy="1702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asted-image-filtered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10815575">
            <a:off x="9050481" y="5164861"/>
            <a:ext cx="1878014" cy="2663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pasted-image-filtered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84528" y="6708599"/>
            <a:ext cx="2166795" cy="216679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Flowchart: Stored Data 1">
            <a:extLst>
              <a:ext uri="{FF2B5EF4-FFF2-40B4-BE49-F238E27FC236}">
                <a16:creationId xmlns:a16="http://schemas.microsoft.com/office/drawing/2014/main" id="{2F711DEC-0A87-455C-BCD8-EC7933A947B1}"/>
              </a:ext>
            </a:extLst>
          </p:cNvPr>
          <p:cNvSpPr/>
          <p:nvPr/>
        </p:nvSpPr>
        <p:spPr>
          <a:xfrm rot="5400000">
            <a:off x="9257398" y="5812146"/>
            <a:ext cx="451077" cy="425885"/>
          </a:xfrm>
          <a:prstGeom prst="flowChartOnlineStorage">
            <a:avLst/>
          </a:prstGeom>
          <a:solidFill>
            <a:srgbClr val="325D6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D643DEA-E2D1-43C0-88C9-4D73781DAF7B}"/>
              </a:ext>
            </a:extLst>
          </p:cNvPr>
          <p:cNvSpPr/>
          <p:nvPr/>
        </p:nvSpPr>
        <p:spPr>
          <a:xfrm>
            <a:off x="3144033" y="5874707"/>
            <a:ext cx="3794408" cy="3794408"/>
          </a:xfrm>
          <a:prstGeom prst="ellipse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401B3F-F09F-4F46-861F-E0338D5A6DDD}"/>
              </a:ext>
            </a:extLst>
          </p:cNvPr>
          <p:cNvCxnSpPr>
            <a:endCxn id="3" idx="0"/>
          </p:cNvCxnSpPr>
          <p:nvPr/>
        </p:nvCxnSpPr>
        <p:spPr>
          <a:xfrm flipH="1" flipV="1">
            <a:off x="5041237" y="5874707"/>
            <a:ext cx="4469737" cy="100208"/>
          </a:xfrm>
          <a:prstGeom prst="line">
            <a:avLst/>
          </a:prstGeom>
          <a:noFill/>
          <a:ln w="127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4C02E2-D487-437F-AA03-1A950EE2FD17}"/>
              </a:ext>
            </a:extLst>
          </p:cNvPr>
          <p:cNvCxnSpPr>
            <a:cxnSpLocks/>
            <a:endCxn id="3" idx="5"/>
          </p:cNvCxnSpPr>
          <p:nvPr/>
        </p:nvCxnSpPr>
        <p:spPr>
          <a:xfrm flipH="1">
            <a:off x="6382763" y="5974915"/>
            <a:ext cx="3100174" cy="3138522"/>
          </a:xfrm>
          <a:prstGeom prst="line">
            <a:avLst/>
          </a:prstGeom>
          <a:noFill/>
          <a:ln w="127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66D2D4-36FC-40B0-B3CF-212EBB3D696B}"/>
              </a:ext>
            </a:extLst>
          </p:cNvPr>
          <p:cNvCxnSpPr>
            <a:cxnSpLocks/>
          </p:cNvCxnSpPr>
          <p:nvPr/>
        </p:nvCxnSpPr>
        <p:spPr>
          <a:xfrm flipV="1">
            <a:off x="4967925" y="6350696"/>
            <a:ext cx="0" cy="851770"/>
          </a:xfrm>
          <a:prstGeom prst="straightConnector1">
            <a:avLst/>
          </a:prstGeom>
          <a:noFill/>
          <a:ln w="69850" cap="flat">
            <a:solidFill>
              <a:schemeClr val="accent1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B25993B-DCCB-4336-8F9C-686A35F4A880}"/>
              </a:ext>
            </a:extLst>
          </p:cNvPr>
          <p:cNvCxnSpPr>
            <a:cxnSpLocks/>
          </p:cNvCxnSpPr>
          <p:nvPr/>
        </p:nvCxnSpPr>
        <p:spPr>
          <a:xfrm flipH="1" flipV="1">
            <a:off x="4634630" y="7085236"/>
            <a:ext cx="663882" cy="204914"/>
          </a:xfrm>
          <a:prstGeom prst="straightConnector1">
            <a:avLst/>
          </a:prstGeom>
          <a:noFill/>
          <a:ln w="69850" cap="flat">
            <a:solidFill>
              <a:srgbClr val="FFC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D6C7296-B73C-4CDF-BF73-E3F036361D67}"/>
              </a:ext>
            </a:extLst>
          </p:cNvPr>
          <p:cNvCxnSpPr>
            <a:cxnSpLocks/>
          </p:cNvCxnSpPr>
          <p:nvPr/>
        </p:nvCxnSpPr>
        <p:spPr>
          <a:xfrm>
            <a:off x="4634630" y="8201288"/>
            <a:ext cx="569036" cy="274921"/>
          </a:xfrm>
          <a:prstGeom prst="straightConnector1">
            <a:avLst/>
          </a:prstGeom>
          <a:noFill/>
          <a:ln w="69850" cap="flat">
            <a:solidFill>
              <a:srgbClr val="FFC000">
                <a:alpha val="80000"/>
              </a:srgb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DC61F10-DF10-4044-BD40-553BC774F4FB}"/>
              </a:ext>
            </a:extLst>
          </p:cNvPr>
          <p:cNvCxnSpPr>
            <a:cxnSpLocks/>
          </p:cNvCxnSpPr>
          <p:nvPr/>
        </p:nvCxnSpPr>
        <p:spPr>
          <a:xfrm flipV="1">
            <a:off x="4462357" y="7445418"/>
            <a:ext cx="0" cy="633870"/>
          </a:xfrm>
          <a:prstGeom prst="straightConnector1">
            <a:avLst/>
          </a:prstGeom>
          <a:noFill/>
          <a:ln w="69850" cap="flat">
            <a:solidFill>
              <a:srgbClr val="FFC000">
                <a:alpha val="80000"/>
              </a:srgb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2C24EF9-642D-4C72-8B6C-F0C2324D80FD}"/>
              </a:ext>
            </a:extLst>
          </p:cNvPr>
          <p:cNvCxnSpPr>
            <a:cxnSpLocks/>
          </p:cNvCxnSpPr>
          <p:nvPr/>
        </p:nvCxnSpPr>
        <p:spPr>
          <a:xfrm>
            <a:off x="5403897" y="7575280"/>
            <a:ext cx="0" cy="666848"/>
          </a:xfrm>
          <a:prstGeom prst="straightConnector1">
            <a:avLst/>
          </a:prstGeom>
          <a:noFill/>
          <a:ln w="69850" cap="flat">
            <a:solidFill>
              <a:srgbClr val="FFC000">
                <a:alpha val="80000"/>
              </a:srgb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Example </a:t>
            </a:r>
            <a:r>
              <a:rPr lang="en-US" sz="4200" dirty="0"/>
              <a:t>P</a:t>
            </a:r>
            <a:r>
              <a:rPr sz="4200" dirty="0"/>
              <a:t>roblem</a:t>
            </a:r>
            <a:r>
              <a:rPr lang="en-US" sz="4200" dirty="0"/>
              <a:t> 1</a:t>
            </a:r>
            <a:endParaRPr sz="4200" dirty="0"/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6820020" y="1727200"/>
            <a:ext cx="6065755" cy="1397001"/>
          </a:xfrm>
          <a:prstGeom prst="rect">
            <a:avLst/>
          </a:prstGeom>
          <a:solidFill>
            <a:srgbClr val="FFFFFF"/>
          </a:solidFill>
        </p:spPr>
        <p:txBody>
          <a:bodyPr tIns="91440"/>
          <a:lstStyle/>
          <a:p>
            <a:pPr marL="0" lvl="0" indent="0" defTabSz="457200">
              <a:spcBef>
                <a:spcPts val="12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600" dirty="0">
                <a:ea typeface="Times New Roman"/>
                <a:cs typeface="Times New Roman"/>
                <a:sym typeface="Times New Roman"/>
              </a:rPr>
              <a:t>A compound shaft consists of two pipe segments. Segment (1) has an outside diameter of 220 mm and a wall thickness of 10 mm.</a:t>
            </a:r>
            <a:endParaRPr sz="1200" dirty="0">
              <a:ea typeface="Times Roman"/>
              <a:cs typeface="Times Roman"/>
              <a:sym typeface="Times Roman"/>
            </a:endParaRPr>
          </a:p>
          <a:p>
            <a:pPr marL="457200" lvl="0" indent="-457200" defTabSz="457200">
              <a:spcBef>
                <a:spcPts val="1200"/>
              </a:spcBef>
              <a:buSzTx/>
              <a:buFontTx/>
              <a:buNone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1600" dirty="0">
                <a:ea typeface="Times New Roman"/>
                <a:cs typeface="Times New Roman"/>
                <a:sym typeface="Times New Roman"/>
              </a:rPr>
              <a:t>- Determine the magnitude of the stresses on element at H.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pPr lvl="0">
                <a:defRPr sz="1800"/>
              </a:pPr>
              <a:t>4</a:t>
            </a:fld>
            <a:endParaRPr sz="1400"/>
          </a:p>
        </p:txBody>
      </p:sp>
      <p:pic>
        <p:nvPicPr>
          <p:cNvPr id="93" name="pasted-image.png"/>
          <p:cNvPicPr/>
          <p:nvPr/>
        </p:nvPicPr>
        <p:blipFill>
          <a:blip r:embed="rId2">
            <a:extLst/>
          </a:blip>
          <a:srcRect b="12051"/>
          <a:stretch>
            <a:fillRect/>
          </a:stretch>
        </p:blipFill>
        <p:spPr>
          <a:xfrm>
            <a:off x="7766153" y="27615"/>
            <a:ext cx="4681047" cy="1760874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/>
          <p:nvPr/>
        </p:nvSpPr>
        <p:spPr>
          <a:xfrm>
            <a:off x="10092150" y="372616"/>
            <a:ext cx="906166" cy="321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600" dirty="0"/>
              <a:t>= 8 </a:t>
            </a:r>
            <a:r>
              <a:rPr sz="1600" dirty="0" err="1"/>
              <a:t>kN</a:t>
            </a:r>
            <a:r>
              <a:rPr sz="1600" dirty="0"/>
              <a:t>-m</a:t>
            </a:r>
          </a:p>
        </p:txBody>
      </p:sp>
      <p:sp>
        <p:nvSpPr>
          <p:cNvPr id="95" name="Shape 95"/>
          <p:cNvSpPr/>
          <p:nvPr/>
        </p:nvSpPr>
        <p:spPr>
          <a:xfrm>
            <a:off x="11588846" y="747299"/>
            <a:ext cx="1007766" cy="321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600" dirty="0"/>
              <a:t>= 12 </a:t>
            </a:r>
            <a:r>
              <a:rPr sz="1600" dirty="0" err="1"/>
              <a:t>kN</a:t>
            </a:r>
            <a:r>
              <a:rPr sz="1600" dirty="0"/>
              <a:t>-m</a:t>
            </a:r>
          </a:p>
        </p:txBody>
      </p:sp>
      <p:sp>
        <p:nvSpPr>
          <p:cNvPr id="96" name="Shape 96"/>
          <p:cNvSpPr/>
          <p:nvPr/>
        </p:nvSpPr>
        <p:spPr>
          <a:xfrm>
            <a:off x="11868398" y="1123441"/>
            <a:ext cx="883643" cy="321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600"/>
              <a:t>= 100 kN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Example Problem 2</a:t>
            </a:r>
            <a:endParaRPr sz="4200" dirty="0"/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93" name="Shape 193"/>
          <p:cNvSpPr>
            <a:spLocks noGrp="1"/>
          </p:cNvSpPr>
          <p:nvPr>
            <p:ph type="sldNum" sz="quarter" idx="2"/>
          </p:nvPr>
        </p:nvSpPr>
        <p:spPr>
          <a:xfrm>
            <a:off x="12357277" y="9194800"/>
            <a:ext cx="222937" cy="299822"/>
          </a:xfrm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pPr lvl="0">
                <a:defRPr sz="1800"/>
              </a:pPr>
              <a:t>5</a:t>
            </a:fld>
            <a:endParaRPr sz="1400"/>
          </a:p>
        </p:txBody>
      </p:sp>
      <p:grpSp>
        <p:nvGrpSpPr>
          <p:cNvPr id="2" name="Group 199"/>
          <p:cNvGrpSpPr/>
          <p:nvPr/>
        </p:nvGrpSpPr>
        <p:grpSpPr>
          <a:xfrm>
            <a:off x="6884648" y="69675"/>
            <a:ext cx="5944227" cy="3824245"/>
            <a:chOff x="0" y="0"/>
            <a:chExt cx="4715277" cy="2826071"/>
          </a:xfrm>
        </p:grpSpPr>
        <p:pic>
          <p:nvPicPr>
            <p:cNvPr id="194" name="pasted-image.png"/>
            <p:cNvPicPr/>
            <p:nvPr/>
          </p:nvPicPr>
          <p:blipFill>
            <a:blip r:embed="rId2">
              <a:extLst/>
            </a:blip>
            <a:srcRect b="43439"/>
            <a:stretch>
              <a:fillRect/>
            </a:stretch>
          </p:blipFill>
          <p:spPr>
            <a:xfrm>
              <a:off x="426109" y="0"/>
              <a:ext cx="4140775" cy="19098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5" name="Shape 195"/>
            <p:cNvSpPr/>
            <p:nvPr/>
          </p:nvSpPr>
          <p:spPr>
            <a:xfrm>
              <a:off x="173531" y="2273662"/>
              <a:ext cx="839494" cy="2998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485479" y="1605352"/>
              <a:ext cx="1186558" cy="29982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97" name="pasted-image.png"/>
            <p:cNvPicPr/>
            <p:nvPr/>
          </p:nvPicPr>
          <p:blipFill>
            <a:blip r:embed="rId2">
              <a:extLst/>
            </a:blip>
            <a:srcRect t="68640"/>
            <a:stretch>
              <a:fillRect/>
            </a:stretch>
          </p:blipFill>
          <p:spPr>
            <a:xfrm>
              <a:off x="574503" y="1767145"/>
              <a:ext cx="4140775" cy="10589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8" name="Shape 198"/>
            <p:cNvSpPr/>
            <p:nvPr/>
          </p:nvSpPr>
          <p:spPr>
            <a:xfrm>
              <a:off x="0" y="1755263"/>
              <a:ext cx="1186557" cy="29982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Try-it</a:t>
            </a:r>
            <a:r>
              <a:rPr sz="4200" dirty="0"/>
              <a:t> problem</a:t>
            </a:r>
          </a:p>
        </p:txBody>
      </p:sp>
      <p:sp>
        <p:nvSpPr>
          <p:cNvPr id="203" name="Shape 203"/>
          <p:cNvSpPr>
            <a:spLocks noGrp="1"/>
          </p:cNvSpPr>
          <p:nvPr>
            <p:ph type="sldNum" sz="quarter" idx="2"/>
          </p:nvPr>
        </p:nvSpPr>
        <p:spPr>
          <a:xfrm>
            <a:off x="12357277" y="9194800"/>
            <a:ext cx="222937" cy="299822"/>
          </a:xfrm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pPr lvl="0">
                <a:defRPr sz="1800"/>
              </a:pPr>
              <a:t>6</a:t>
            </a:fld>
            <a:endParaRPr sz="1400"/>
          </a:p>
        </p:txBody>
      </p:sp>
      <p:grpSp>
        <p:nvGrpSpPr>
          <p:cNvPr id="2" name="Group 209"/>
          <p:cNvGrpSpPr/>
          <p:nvPr/>
        </p:nvGrpSpPr>
        <p:grpSpPr>
          <a:xfrm>
            <a:off x="8113597" y="69675"/>
            <a:ext cx="4715278" cy="2826073"/>
            <a:chOff x="0" y="0"/>
            <a:chExt cx="4715277" cy="2826071"/>
          </a:xfrm>
        </p:grpSpPr>
        <p:pic>
          <p:nvPicPr>
            <p:cNvPr id="204" name="pasted-image.png"/>
            <p:cNvPicPr/>
            <p:nvPr/>
          </p:nvPicPr>
          <p:blipFill>
            <a:blip r:embed="rId2">
              <a:extLst/>
            </a:blip>
            <a:srcRect b="43439"/>
            <a:stretch>
              <a:fillRect/>
            </a:stretch>
          </p:blipFill>
          <p:spPr>
            <a:xfrm>
              <a:off x="426109" y="0"/>
              <a:ext cx="4140775" cy="19098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5" name="Shape 205"/>
            <p:cNvSpPr/>
            <p:nvPr/>
          </p:nvSpPr>
          <p:spPr>
            <a:xfrm>
              <a:off x="173531" y="2273662"/>
              <a:ext cx="839494" cy="2998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485479" y="1605352"/>
              <a:ext cx="1186558" cy="29982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07" name="pasted-image.png"/>
            <p:cNvPicPr/>
            <p:nvPr/>
          </p:nvPicPr>
          <p:blipFill>
            <a:blip r:embed="rId2">
              <a:extLst/>
            </a:blip>
            <a:srcRect t="68640"/>
            <a:stretch>
              <a:fillRect/>
            </a:stretch>
          </p:blipFill>
          <p:spPr>
            <a:xfrm>
              <a:off x="574503" y="1767145"/>
              <a:ext cx="4140775" cy="10589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8" name="Shape 208"/>
            <p:cNvSpPr/>
            <p:nvPr/>
          </p:nvSpPr>
          <p:spPr>
            <a:xfrm>
              <a:off x="0" y="1755263"/>
              <a:ext cx="1186557" cy="29982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210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3225" y="2375001"/>
            <a:ext cx="7204195" cy="636249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pasted-image.png"/>
          <p:cNvPicPr/>
          <p:nvPr/>
        </p:nvPicPr>
        <p:blipFill>
          <a:blip r:embed="rId4">
            <a:extLst/>
          </a:blip>
          <a:srcRect r="19003"/>
          <a:stretch>
            <a:fillRect/>
          </a:stretch>
        </p:blipFill>
        <p:spPr>
          <a:xfrm>
            <a:off x="6687548" y="4785592"/>
            <a:ext cx="4794803" cy="25193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pasted-image.png"/>
          <p:cNvPicPr/>
          <p:nvPr/>
        </p:nvPicPr>
        <p:blipFill>
          <a:blip r:embed="rId5">
            <a:extLst/>
          </a:blip>
          <a:srcRect r="19221"/>
          <a:stretch>
            <a:fillRect/>
          </a:stretch>
        </p:blipFill>
        <p:spPr>
          <a:xfrm>
            <a:off x="6334711" y="7357381"/>
            <a:ext cx="5313813" cy="10395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Example Problem 3</a:t>
            </a:r>
            <a:endParaRPr sz="4200" dirty="0"/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Consider the clamp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pPr lvl="0">
                <a:defRPr sz="1800"/>
              </a:pPr>
              <a:t>7</a:t>
            </a:fld>
            <a:endParaRPr sz="1400"/>
          </a:p>
        </p:txBody>
      </p:sp>
      <p:pic>
        <p:nvPicPr>
          <p:cNvPr id="6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2238" y="2801648"/>
            <a:ext cx="4559301" cy="2628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91486" y="723899"/>
            <a:ext cx="5410201" cy="100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pasted-image-enhanced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6525" y="5580799"/>
            <a:ext cx="3252374" cy="3035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117</Words>
  <Application>Microsoft Office PowerPoint</Application>
  <PresentationFormat>Custom</PresentationFormat>
  <Paragraphs>31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Avenir Roman</vt:lpstr>
      <vt:lpstr>Cambria Math</vt:lpstr>
      <vt:lpstr>Helvetica</vt:lpstr>
      <vt:lpstr>Helvetica Neue</vt:lpstr>
      <vt:lpstr>Helvetica Neue Light</vt:lpstr>
      <vt:lpstr>Times New Roman</vt:lpstr>
      <vt:lpstr>Times Roman</vt:lpstr>
      <vt:lpstr>ModernPortfolio</vt:lpstr>
      <vt:lpstr>Mechanics of Materials Engr 350 – Lecture 35 Combined Loading  AKA: SuperPosition is Still Awesome</vt:lpstr>
      <vt:lpstr>Stress toolbox</vt:lpstr>
      <vt:lpstr>Combined axial and torsional loads</vt:lpstr>
      <vt:lpstr>Example Problem 1</vt:lpstr>
      <vt:lpstr>Example Problem 2</vt:lpstr>
      <vt:lpstr>Try-it problem</vt:lpstr>
      <vt:lpstr>Example Problem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Combined Loading</dc:title>
  <dc:creator>Maughan, Michael (maughan@uidaho.edu)</dc:creator>
  <cp:lastModifiedBy>Dan Cordon</cp:lastModifiedBy>
  <cp:revision>11</cp:revision>
  <cp:lastPrinted>2019-04-22T15:48:37Z</cp:lastPrinted>
  <dcterms:created xsi:type="dcterms:W3CDTF">2017-11-27T02:44:18Z</dcterms:created>
  <dcterms:modified xsi:type="dcterms:W3CDTF">2019-04-22T17:08:37Z</dcterms:modified>
</cp:coreProperties>
</file>