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7" r:id="rId4"/>
    <p:sldId id="269" r:id="rId5"/>
    <p:sldId id="271" r:id="rId6"/>
    <p:sldId id="272" r:id="rId7"/>
    <p:sldId id="273" r:id="rId8"/>
    <p:sldId id="274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342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800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257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714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1717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628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086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543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000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</a:t>
            </a:r>
            <a:r>
              <a:rPr lang="en-US" sz="4200" dirty="0"/>
              <a:t>–</a:t>
            </a:r>
            <a:r>
              <a:rPr sz="4200" dirty="0"/>
              <a:t> </a:t>
            </a:r>
            <a:r>
              <a:rPr lang="en-US" sz="4200" dirty="0"/>
              <a:t>Lecture 39</a:t>
            </a:r>
            <a:br>
              <a:rPr lang="en-US" sz="4200" dirty="0"/>
            </a:br>
            <a:r>
              <a:rPr lang="en-US" sz="4200" dirty="0"/>
              <a:t>What’s On the Final Exam?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Statics</a:t>
            </a:r>
            <a:endParaRPr sz="4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Shape 9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222500"/>
                <a:ext cx="11861800" cy="72009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80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dirty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7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700" dirty="0">
                    <a:solidFill>
                      <a:srgbClr val="747474"/>
                    </a:solidFill>
                  </a:rPr>
                  <a:t>Two-force members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dirty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700" dirty="0">
                    <a:solidFill>
                      <a:srgbClr val="747474"/>
                    </a:solidFill>
                  </a:rPr>
                  <a:t>Breaking force in to x and y components</a:t>
                </a:r>
                <a:endParaRPr sz="2700" dirty="0">
                  <a:solidFill>
                    <a:srgbClr val="747474"/>
                  </a:solidFill>
                </a:endParaRPr>
              </a:p>
            </p:txBody>
          </p:sp>
        </mc:Choice>
        <mc:Fallback>
          <p:sp>
            <p:nvSpPr>
              <p:cNvPr id="96" name="Shape 9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22500"/>
                <a:ext cx="11861800" cy="7200900"/>
              </a:xfrm>
              <a:prstGeom prst="rect">
                <a:avLst/>
              </a:prstGeom>
              <a:blipFill>
                <a:blip r:embed="rId2"/>
                <a:stretch>
                  <a:fillRect l="-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Average Stress, Temperature Change, FS</a:t>
            </a:r>
            <a:endParaRPr sz="4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830DF2-34C8-44AF-B188-F431DFC65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445"/>
          <a:stretch/>
        </p:blipFill>
        <p:spPr>
          <a:xfrm>
            <a:off x="571500" y="2515035"/>
            <a:ext cx="5448300" cy="4448132"/>
          </a:xfrm>
          <a:prstGeom prst="rect">
            <a:avLst/>
          </a:prstGeom>
        </p:spPr>
      </p:pic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E8CA3B-5DD4-4095-A42B-21E0C79A5F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865"/>
          <a:stretch/>
        </p:blipFill>
        <p:spPr>
          <a:xfrm>
            <a:off x="6818547" y="2515035"/>
            <a:ext cx="5448300" cy="36800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20DA5B-8B16-4B4F-A491-144CF9002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547" y="6442684"/>
            <a:ext cx="4479930" cy="20721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Torsion and Torque Diagram</a:t>
            </a:r>
            <a:endParaRPr sz="4200" dirty="0"/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1DB206-2A24-4F35-8565-D18DD9F67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35" y="2717800"/>
            <a:ext cx="4958750" cy="28938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785127-F8D5-488F-8B5E-A8F356EF2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72" y="4473227"/>
            <a:ext cx="7200900" cy="4514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Flexure (Bending) and Shear-Moment Diagrams</a:t>
            </a:r>
            <a:endParaRPr sz="4200" dirty="0"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192E4B-F7CE-4BEB-9875-78F69DCED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55" y="2455753"/>
            <a:ext cx="5459978" cy="1602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C788E0-759F-43A4-AA62-90E71729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54" y="4391698"/>
            <a:ext cx="4330953" cy="1144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19A3D8-35E9-4BDC-9134-FFEC90918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210" y="2312772"/>
            <a:ext cx="6448425" cy="7181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Stress Transformations and Mohr’s Circle</a:t>
            </a:r>
            <a:endParaRPr sz="4200" dirty="0"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E2142C-FC2F-4C54-A7A8-02212C9DD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394102"/>
            <a:ext cx="5073714" cy="42822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5CB6B1-F5DC-4818-AC08-D99289ABF6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762"/>
          <a:stretch/>
        </p:blipFill>
        <p:spPr>
          <a:xfrm>
            <a:off x="6502400" y="2394102"/>
            <a:ext cx="5595332" cy="5033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A56263-BA61-43DC-B867-8EF1448A75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0219"/>
          <a:stretch/>
        </p:blipFill>
        <p:spPr>
          <a:xfrm>
            <a:off x="371084" y="6766598"/>
            <a:ext cx="5313000" cy="202667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Thin-Walled Pressure Vessels</a:t>
            </a:r>
            <a:endParaRPr sz="4200" dirty="0"/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EBD80F-1DAC-4389-8ABA-C108C875E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156" y="2416414"/>
            <a:ext cx="5153346" cy="2460386"/>
          </a:xfrm>
          <a:prstGeom prst="rect">
            <a:avLst/>
          </a:prstGeom>
        </p:spPr>
      </p:pic>
      <p:pic>
        <p:nvPicPr>
          <p:cNvPr id="8" name="pasted-image.png">
            <a:extLst>
              <a:ext uri="{FF2B5EF4-FFF2-40B4-BE49-F238E27FC236}">
                <a16:creationId xmlns:a16="http://schemas.microsoft.com/office/drawing/2014/main" id="{44C6F6B8-B42E-4D1A-98C1-9E0F85AD9398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97003" y="6669210"/>
            <a:ext cx="3021244" cy="22142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oup 141">
            <a:extLst>
              <a:ext uri="{FF2B5EF4-FFF2-40B4-BE49-F238E27FC236}">
                <a16:creationId xmlns:a16="http://schemas.microsoft.com/office/drawing/2014/main" id="{8D2A67CE-DD33-4835-BE34-3F547834632E}"/>
              </a:ext>
            </a:extLst>
          </p:cNvPr>
          <p:cNvGrpSpPr/>
          <p:nvPr/>
        </p:nvGrpSpPr>
        <p:grpSpPr>
          <a:xfrm>
            <a:off x="7813609" y="3279693"/>
            <a:ext cx="4032598" cy="3797301"/>
            <a:chOff x="0" y="0"/>
            <a:chExt cx="4032596" cy="3797300"/>
          </a:xfrm>
        </p:grpSpPr>
        <p:pic>
          <p:nvPicPr>
            <p:cNvPr id="10" name="pasted-image.png">
              <a:extLst>
                <a:ext uri="{FF2B5EF4-FFF2-40B4-BE49-F238E27FC236}">
                  <a16:creationId xmlns:a16="http://schemas.microsoft.com/office/drawing/2014/main" id="{3BFADBA5-9ECD-4B45-84CB-A05EFA716776}"/>
                </a:ext>
              </a:extLst>
            </p:cNvPr>
            <p:cNvPicPr/>
            <p:nvPr/>
          </p:nvPicPr>
          <p:blipFill>
            <a:blip r:embed="rId4">
              <a:extLst/>
            </a:blip>
            <a:srcRect l="15781"/>
            <a:stretch>
              <a:fillRect/>
            </a:stretch>
          </p:blipFill>
          <p:spPr>
            <a:xfrm>
              <a:off x="11018" y="0"/>
              <a:ext cx="4021579" cy="3797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Shape 140">
              <a:extLst>
                <a:ext uri="{FF2B5EF4-FFF2-40B4-BE49-F238E27FC236}">
                  <a16:creationId xmlns:a16="http://schemas.microsoft.com/office/drawing/2014/main" id="{2C3054F3-5FB0-4E05-A624-EAB070CA7959}"/>
                </a:ext>
              </a:extLst>
            </p:cNvPr>
            <p:cNvSpPr/>
            <p:nvPr/>
          </p:nvSpPr>
          <p:spPr>
            <a:xfrm>
              <a:off x="0" y="841058"/>
              <a:ext cx="391101" cy="9565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Types of Problems</a:t>
            </a:r>
            <a:endParaRPr sz="4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6AB2D0-280A-4A38-8CEC-CE20F8BCC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Combined Loading</a:t>
            </a:r>
          </a:p>
          <a:p>
            <a:pPr lvl="1"/>
            <a:r>
              <a:rPr lang="en-US" dirty="0"/>
              <a:t>How to separate the problem in to multiple simple problems</a:t>
            </a:r>
          </a:p>
          <a:p>
            <a:pPr lvl="1"/>
            <a:r>
              <a:rPr lang="en-US" dirty="0"/>
              <a:t>How to select appropriate equation(s) for the stress state</a:t>
            </a:r>
          </a:p>
          <a:p>
            <a:pPr lvl="1"/>
            <a:r>
              <a:rPr lang="en-US" dirty="0"/>
              <a:t>How to draw the stress state on a stress element</a:t>
            </a:r>
          </a:p>
          <a:p>
            <a:pPr lvl="1"/>
            <a:r>
              <a:rPr lang="en-US" dirty="0"/>
              <a:t>How to compute the principle stresses and maximum shear stress</a:t>
            </a:r>
          </a:p>
          <a:p>
            <a:pPr lvl="1"/>
            <a:endParaRPr lang="en-US" dirty="0"/>
          </a:p>
          <a:p>
            <a:r>
              <a:rPr lang="en-US" dirty="0"/>
              <a:t>Background Calculations</a:t>
            </a:r>
          </a:p>
          <a:p>
            <a:pPr lvl="1"/>
            <a:r>
              <a:rPr lang="en-US" dirty="0"/>
              <a:t>Calculate location of centroid</a:t>
            </a:r>
          </a:p>
          <a:p>
            <a:pPr lvl="1"/>
            <a:r>
              <a:rPr lang="en-US" dirty="0"/>
              <a:t>Calculate area moment of inertia (and use of parallel axis theorem)</a:t>
            </a:r>
          </a:p>
          <a:p>
            <a:pPr lvl="1"/>
            <a:r>
              <a:rPr lang="en-US" dirty="0"/>
              <a:t>Calculate Q</a:t>
            </a:r>
          </a:p>
          <a:p>
            <a:pPr lvl="1"/>
            <a:r>
              <a:rPr lang="en-US" dirty="0"/>
              <a:t>Shear and moment diagrams</a:t>
            </a:r>
          </a:p>
          <a:p>
            <a:pPr lvl="1"/>
            <a:r>
              <a:rPr lang="en-US" dirty="0"/>
              <a:t>Torque diagrams</a:t>
            </a:r>
          </a:p>
          <a:p>
            <a:pPr lvl="1"/>
            <a:r>
              <a:rPr lang="en-US" dirty="0"/>
              <a:t>Relationships from static equilibrium</a:t>
            </a:r>
          </a:p>
          <a:p>
            <a:pPr lvl="1"/>
            <a:endParaRPr lang="en-US" dirty="0"/>
          </a:p>
          <a:p>
            <a:r>
              <a:rPr lang="en-US" dirty="0"/>
              <a:t>General Understanding</a:t>
            </a:r>
          </a:p>
          <a:p>
            <a:pPr lvl="1"/>
            <a:r>
              <a:rPr lang="en-US" dirty="0"/>
              <a:t>Location of max torsion</a:t>
            </a:r>
          </a:p>
          <a:p>
            <a:pPr lvl="1"/>
            <a:r>
              <a:rPr lang="en-US" dirty="0"/>
              <a:t>Location of max horizontal shear</a:t>
            </a:r>
          </a:p>
          <a:p>
            <a:pPr lvl="1"/>
            <a:r>
              <a:rPr lang="en-US" dirty="0"/>
              <a:t>Which is larger, hoop or longitudinal stress?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1766692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153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 Roman</vt:lpstr>
      <vt:lpstr>Cambria Math</vt:lpstr>
      <vt:lpstr>Helvetica</vt:lpstr>
      <vt:lpstr>Helvetica Neue</vt:lpstr>
      <vt:lpstr>Helvetica Neue Light</vt:lpstr>
      <vt:lpstr>ModernPortfolio</vt:lpstr>
      <vt:lpstr>Mechanics of Materials Engr 350 – Lecture 39 What’s On the Final Exam?</vt:lpstr>
      <vt:lpstr>Statics</vt:lpstr>
      <vt:lpstr>Average Stress, Temperature Change, FS</vt:lpstr>
      <vt:lpstr>Torsion and Torque Diagram</vt:lpstr>
      <vt:lpstr>Flexure (Bending) and Shear-Moment Diagrams</vt:lpstr>
      <vt:lpstr>Stress Transformations and Mohr’s Circle</vt:lpstr>
      <vt:lpstr>Thin-Walled Pressure Vessels</vt:lpstr>
      <vt:lpstr>Types of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– Lecture 29 Beam Deflections</dc:title>
  <dc:creator>Dan Cordon</dc:creator>
  <cp:lastModifiedBy>Dan Cordon</cp:lastModifiedBy>
  <cp:revision>21</cp:revision>
  <dcterms:modified xsi:type="dcterms:W3CDTF">2019-05-03T03:07:52Z</dcterms:modified>
</cp:coreProperties>
</file>