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2"/>
    <p:sldId id="274" r:id="rId3"/>
    <p:sldId id="276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yJgwYXzz2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99A899-2E75-A51A-C134-2E2D2989DCC2}"/>
              </a:ext>
            </a:extLst>
          </p:cNvPr>
          <p:cNvSpPr txBox="1"/>
          <p:nvPr/>
        </p:nvSpPr>
        <p:spPr>
          <a:xfrm>
            <a:off x="78615" y="130380"/>
            <a:ext cx="89099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PROBLEM 2.28</a:t>
            </a:r>
          </a:p>
          <a:p>
            <a:endParaRPr lang="en-US" dirty="0"/>
          </a:p>
          <a:p>
            <a:r>
              <a:rPr lang="en-US" b="1" dirty="0"/>
              <a:t>GIVEN:  </a:t>
            </a:r>
            <a:br>
              <a:rPr lang="en-US" dirty="0"/>
            </a:br>
            <a:r>
              <a:rPr lang="en-US" dirty="0"/>
              <a:t>An ideal gas that obeys the equation of state   undergoing the following thermodynamic processes that make up a thermodynamic cycle,</a:t>
            </a:r>
          </a:p>
          <a:p>
            <a:endParaRPr lang="en-US" dirty="0"/>
          </a:p>
          <a:p>
            <a:r>
              <a:rPr lang="en-US" b="1" dirty="0"/>
              <a:t>FIND:  </a:t>
            </a:r>
            <a:r>
              <a:rPr lang="en-US" dirty="0"/>
              <a:t>Sketch the cycle described above on a p-V diagram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92F53D7-3506-44A3-3092-64A3BED2564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2055" y="2315255"/>
            <a:ext cx="4769198" cy="246454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069FF4-83C4-1F18-C49E-00D3AAEDA689}"/>
              </a:ext>
            </a:extLst>
          </p:cNvPr>
          <p:cNvSpPr txBox="1"/>
          <p:nvPr/>
        </p:nvSpPr>
        <p:spPr>
          <a:xfrm>
            <a:off x="577880" y="4933350"/>
            <a:ext cx="49610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does ‘iso’ mean?</a:t>
            </a:r>
          </a:p>
          <a:p>
            <a:pPr marL="574675" indent="-285750">
              <a:buFont typeface="Arial" panose="020B0604020202020204" pitchFamily="34" charset="0"/>
              <a:buChar char="•"/>
            </a:pPr>
            <a:r>
              <a:rPr lang="en-US" dirty="0"/>
              <a:t>Isothermal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marL="57467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Isobaric </a:t>
            </a:r>
          </a:p>
          <a:p>
            <a:pPr marL="57467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Isochoric </a:t>
            </a:r>
          </a:p>
          <a:p>
            <a:pPr marL="57467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Isenthalpic</a:t>
            </a:r>
          </a:p>
          <a:p>
            <a:pPr marL="574675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Isentropic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AA779-37C9-1F1E-642B-96124C3C2B1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332" y="0"/>
            <a:ext cx="4331667" cy="223844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D225F3-8026-D491-7DBF-D76E103B68A0}"/>
              </a:ext>
            </a:extLst>
          </p:cNvPr>
          <p:cNvCxnSpPr/>
          <p:nvPr/>
        </p:nvCxnSpPr>
        <p:spPr>
          <a:xfrm>
            <a:off x="1077145" y="5925325"/>
            <a:ext cx="6720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260FAB-C57F-C535-421D-422D8862A898}"/>
              </a:ext>
            </a:extLst>
          </p:cNvPr>
          <p:cNvCxnSpPr>
            <a:cxnSpLocks/>
          </p:cNvCxnSpPr>
          <p:nvPr/>
        </p:nvCxnSpPr>
        <p:spPr>
          <a:xfrm flipV="1">
            <a:off x="1083946" y="1394755"/>
            <a:ext cx="0" cy="4530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38BB92C-67A0-A821-2F6F-66E7BDE24806}"/>
              </a:ext>
            </a:extLst>
          </p:cNvPr>
          <p:cNvSpPr txBox="1"/>
          <p:nvPr/>
        </p:nvSpPr>
        <p:spPr>
          <a:xfrm>
            <a:off x="7798020" y="6194160"/>
            <a:ext cx="38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2343A9-D3EC-F826-FC0A-ADCBE19C08B7}"/>
              </a:ext>
            </a:extLst>
          </p:cNvPr>
          <p:cNvSpPr txBox="1"/>
          <p:nvPr/>
        </p:nvSpPr>
        <p:spPr>
          <a:xfrm>
            <a:off x="539475" y="919167"/>
            <a:ext cx="38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E1A858-1301-3C77-5415-47D3A9C170B6}"/>
              </a:ext>
            </a:extLst>
          </p:cNvPr>
          <p:cNvSpPr txBox="1"/>
          <p:nvPr/>
        </p:nvSpPr>
        <p:spPr>
          <a:xfrm>
            <a:off x="193830" y="300370"/>
            <a:ext cx="4464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Where should we start on the plot?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8EA616B-7640-F9DC-0C4D-1684D741F9C7}"/>
              </a:ext>
            </a:extLst>
          </p:cNvPr>
          <p:cNvSpPr/>
          <p:nvPr/>
        </p:nvSpPr>
        <p:spPr>
          <a:xfrm>
            <a:off x="1616149" y="2551814"/>
            <a:ext cx="3444949" cy="2923953"/>
          </a:xfrm>
          <a:custGeom>
            <a:avLst/>
            <a:gdLst>
              <a:gd name="connsiteX0" fmla="*/ 3444949 w 3444949"/>
              <a:gd name="connsiteY0" fmla="*/ 2923953 h 2923953"/>
              <a:gd name="connsiteX1" fmla="*/ 1073888 w 3444949"/>
              <a:gd name="connsiteY1" fmla="*/ 2126512 h 2923953"/>
              <a:gd name="connsiteX2" fmla="*/ 0 w 3444949"/>
              <a:gd name="connsiteY2" fmla="*/ 0 h 292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949" h="2923953">
                <a:moveTo>
                  <a:pt x="3444949" y="2923953"/>
                </a:moveTo>
                <a:cubicBezTo>
                  <a:pt x="2546497" y="2768895"/>
                  <a:pt x="1648046" y="2613837"/>
                  <a:pt x="1073888" y="2126512"/>
                </a:cubicBezTo>
                <a:cubicBezTo>
                  <a:pt x="499730" y="1639187"/>
                  <a:pt x="249865" y="819593"/>
                  <a:pt x="0" y="0"/>
                </a:cubicBezTo>
              </a:path>
            </a:pathLst>
          </a:custGeom>
          <a:noFill/>
          <a:ln w="38100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F59DF7-D2CF-C80E-F367-E7602291F944}"/>
              </a:ext>
            </a:extLst>
          </p:cNvPr>
          <p:cNvSpPr/>
          <p:nvPr/>
        </p:nvSpPr>
        <p:spPr>
          <a:xfrm>
            <a:off x="3189421" y="2551814"/>
            <a:ext cx="2841970" cy="1722096"/>
          </a:xfrm>
          <a:custGeom>
            <a:avLst/>
            <a:gdLst>
              <a:gd name="connsiteX0" fmla="*/ 3444949 w 3444949"/>
              <a:gd name="connsiteY0" fmla="*/ 2923953 h 2923953"/>
              <a:gd name="connsiteX1" fmla="*/ 1073888 w 3444949"/>
              <a:gd name="connsiteY1" fmla="*/ 2126512 h 2923953"/>
              <a:gd name="connsiteX2" fmla="*/ 0 w 3444949"/>
              <a:gd name="connsiteY2" fmla="*/ 0 h 292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949" h="2923953">
                <a:moveTo>
                  <a:pt x="3444949" y="2923953"/>
                </a:moveTo>
                <a:cubicBezTo>
                  <a:pt x="2546497" y="2768895"/>
                  <a:pt x="1648046" y="2613837"/>
                  <a:pt x="1073888" y="2126512"/>
                </a:cubicBezTo>
                <a:cubicBezTo>
                  <a:pt x="499730" y="1639187"/>
                  <a:pt x="249865" y="819593"/>
                  <a:pt x="0" y="0"/>
                </a:cubicBezTo>
              </a:path>
            </a:pathLst>
          </a:custGeom>
          <a:noFill/>
          <a:ln w="38100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205FAD-7DC8-7BE8-2EAD-1ACDA6B33F16}"/>
              </a:ext>
            </a:extLst>
          </p:cNvPr>
          <p:cNvCxnSpPr>
            <a:stCxn id="14" idx="2"/>
          </p:cNvCxnSpPr>
          <p:nvPr/>
        </p:nvCxnSpPr>
        <p:spPr>
          <a:xfrm>
            <a:off x="1616149" y="2551814"/>
            <a:ext cx="1573271" cy="0"/>
          </a:xfrm>
          <a:prstGeom prst="line">
            <a:avLst/>
          </a:prstGeom>
          <a:ln w="38100"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B9B1EE-F55C-002C-B394-8AED11DF1932}"/>
              </a:ext>
            </a:extLst>
          </p:cNvPr>
          <p:cNvCxnSpPr>
            <a:cxnSpLocks/>
          </p:cNvCxnSpPr>
          <p:nvPr/>
        </p:nvCxnSpPr>
        <p:spPr>
          <a:xfrm>
            <a:off x="5067373" y="5475767"/>
            <a:ext cx="964018" cy="0"/>
          </a:xfrm>
          <a:prstGeom prst="line">
            <a:avLst/>
          </a:prstGeom>
          <a:ln w="38100"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E1EB9C-DCDB-4135-1C7E-6B7B5D0DA203}"/>
              </a:ext>
            </a:extLst>
          </p:cNvPr>
          <p:cNvCxnSpPr>
            <a:cxnSpLocks/>
          </p:cNvCxnSpPr>
          <p:nvPr/>
        </p:nvCxnSpPr>
        <p:spPr>
          <a:xfrm>
            <a:off x="6031391" y="4273910"/>
            <a:ext cx="0" cy="1201857"/>
          </a:xfrm>
          <a:prstGeom prst="line">
            <a:avLst/>
          </a:prstGeom>
          <a:ln w="38100"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D388AED-D9C9-4FE1-76BD-38AFB403427E}"/>
              </a:ext>
            </a:extLst>
          </p:cNvPr>
          <p:cNvSpPr txBox="1"/>
          <p:nvPr/>
        </p:nvSpPr>
        <p:spPr>
          <a:xfrm>
            <a:off x="4867127" y="5540565"/>
            <a:ext cx="387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7FE272-1509-08F9-3F92-BD3F807C4A70}"/>
              </a:ext>
            </a:extLst>
          </p:cNvPr>
          <p:cNvSpPr txBox="1"/>
          <p:nvPr/>
        </p:nvSpPr>
        <p:spPr>
          <a:xfrm>
            <a:off x="1237567" y="2238445"/>
            <a:ext cx="387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947F81-01B6-8ED7-FBE3-9E2CDDDD1612}"/>
              </a:ext>
            </a:extLst>
          </p:cNvPr>
          <p:cNvSpPr txBox="1"/>
          <p:nvPr/>
        </p:nvSpPr>
        <p:spPr>
          <a:xfrm>
            <a:off x="3144652" y="2223232"/>
            <a:ext cx="387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0BE9F1-7321-3D11-096B-5808E7DEAF45}"/>
              </a:ext>
            </a:extLst>
          </p:cNvPr>
          <p:cNvSpPr txBox="1"/>
          <p:nvPr/>
        </p:nvSpPr>
        <p:spPr>
          <a:xfrm>
            <a:off x="6038334" y="3966133"/>
            <a:ext cx="387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DB8921-3BEA-BA14-7719-53D3D7089212}"/>
              </a:ext>
            </a:extLst>
          </p:cNvPr>
          <p:cNvSpPr txBox="1"/>
          <p:nvPr/>
        </p:nvSpPr>
        <p:spPr>
          <a:xfrm>
            <a:off x="6232305" y="5348714"/>
            <a:ext cx="387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A9514C02-4715-8F09-5EA4-B862C1F0AC4E}"/>
              </a:ext>
            </a:extLst>
          </p:cNvPr>
          <p:cNvSpPr/>
          <p:nvPr/>
        </p:nvSpPr>
        <p:spPr>
          <a:xfrm>
            <a:off x="4987305" y="5372481"/>
            <a:ext cx="174249" cy="141778"/>
          </a:xfrm>
          <a:prstGeom prst="star5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848477F7-5891-B114-787E-F16AF92BA496}"/>
              </a:ext>
            </a:extLst>
          </p:cNvPr>
          <p:cNvSpPr/>
          <p:nvPr/>
        </p:nvSpPr>
        <p:spPr>
          <a:xfrm>
            <a:off x="1538384" y="2460120"/>
            <a:ext cx="174249" cy="141778"/>
          </a:xfrm>
          <a:prstGeom prst="star5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2089C074-0329-F3E9-B12F-F4C21AFEFD90}"/>
              </a:ext>
            </a:extLst>
          </p:cNvPr>
          <p:cNvSpPr/>
          <p:nvPr/>
        </p:nvSpPr>
        <p:spPr>
          <a:xfrm>
            <a:off x="3095353" y="2487016"/>
            <a:ext cx="174249" cy="141778"/>
          </a:xfrm>
          <a:prstGeom prst="star5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7905AD77-E106-19B5-CA66-9784E008F7B7}"/>
              </a:ext>
            </a:extLst>
          </p:cNvPr>
          <p:cNvSpPr/>
          <p:nvPr/>
        </p:nvSpPr>
        <p:spPr>
          <a:xfrm>
            <a:off x="5951210" y="4164530"/>
            <a:ext cx="174249" cy="141778"/>
          </a:xfrm>
          <a:prstGeom prst="star5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3A8E2623-9281-5CC1-CD6C-4FA19B1C83A1}"/>
              </a:ext>
            </a:extLst>
          </p:cNvPr>
          <p:cNvSpPr/>
          <p:nvPr/>
        </p:nvSpPr>
        <p:spPr>
          <a:xfrm>
            <a:off x="5937210" y="5389087"/>
            <a:ext cx="174249" cy="141778"/>
          </a:xfrm>
          <a:prstGeom prst="star5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2235" y="241385"/>
                <a:ext cx="8756340" cy="624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Why is isothermal process curved on a p-V diagram?</a:t>
                </a:r>
              </a:p>
              <a:p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𝑇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	but… m = constant, R = constant, and T = constant</a:t>
                </a: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𝑐𝑜𝑛𝑠𝑡𝑎𝑛𝑡</m:t>
                    </m:r>
                  </m:oMath>
                </a14:m>
                <a:endParaRPr lang="en-US" sz="2000" b="0" dirty="0"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If V gets very small, p must get very large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If V gets large, p must get small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Should behave like a hyperbolic function</a:t>
                </a:r>
              </a:p>
              <a:p>
                <a:r>
                  <a:rPr lang="en-US" sz="2000" dirty="0">
                    <a:latin typeface="Arial" pitchFamily="34" charset="0"/>
                    <a:cs typeface="Arial" pitchFamily="34" charset="0"/>
                    <a:hlinkClick r:id="rId3"/>
                  </a:rPr>
                  <a:t>https://www.youtube.com/watch?v=SyJgwYXzz2I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Reflection</a:t>
                </a:r>
              </a:p>
              <a:p>
                <a:pPr marL="339725" indent="-339725"/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•	A thermodynamic cycle starts and ends at the exact same state.</a:t>
                </a:r>
              </a:p>
              <a:p>
                <a:pPr marL="339725" indent="-339725"/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•	Some new terminology ‘iso____” that will be used throughout the course.</a:t>
                </a:r>
              </a:p>
              <a:p>
                <a:pPr marL="339725" indent="-339725"/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339725" indent="-339725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Reflection from Future Me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Work associated with each process can be determined from the area under curve.</a:t>
                </a:r>
              </a:p>
              <a:p>
                <a:pPr marL="339725" indent="-339725"/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•	Net work for the entire cycle is the enclosed area by the cycle.</a:t>
                </a: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35" y="241385"/>
                <a:ext cx="8756340" cy="6247864"/>
              </a:xfrm>
              <a:prstGeom prst="rect">
                <a:avLst/>
              </a:prstGeom>
              <a:blipFill>
                <a:blip r:embed="rId4"/>
                <a:stretch>
                  <a:fillRect l="-696" t="-488" r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7">
            <a:extLst>
              <a:ext uri="{FF2B5EF4-FFF2-40B4-BE49-F238E27FC236}">
                <a16:creationId xmlns:a16="http://schemas.microsoft.com/office/drawing/2014/main" id="{00853C59-E877-4BE1-D12A-9D29A05C9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219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Cambria Math</vt:lpstr>
      <vt:lpstr>Tahoma</vt:lpstr>
      <vt:lpstr>Office Theme</vt:lpstr>
      <vt:lpstr>Equation.DSMT4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238</cp:revision>
  <cp:lastPrinted>2012-08-23T15:12:48Z</cp:lastPrinted>
  <dcterms:created xsi:type="dcterms:W3CDTF">2008-11-21T16:06:48Z</dcterms:created>
  <dcterms:modified xsi:type="dcterms:W3CDTF">2023-08-28T18:08:21Z</dcterms:modified>
</cp:coreProperties>
</file>