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2" r:id="rId6"/>
    <p:sldId id="264" r:id="rId7"/>
    <p:sldId id="270" r:id="rId8"/>
    <p:sldId id="271" r:id="rId9"/>
    <p:sldId id="273" r:id="rId10"/>
    <p:sldId id="263" r:id="rId11"/>
    <p:sldId id="265" r:id="rId12"/>
    <p:sldId id="272" r:id="rId13"/>
    <p:sldId id="267" r:id="rId14"/>
    <p:sldId id="274" r:id="rId15"/>
    <p:sldId id="269" r:id="rId16"/>
    <p:sldId id="275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797"/>
    <a:srgbClr val="0A50C2"/>
    <a:srgbClr val="5A9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2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8DAE91A-F90A-43FB-A228-D421B11EE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AB10860-0700-4C13-9D34-728C005124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4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19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64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49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83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83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0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9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0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6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8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48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5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6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6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396" y="2382510"/>
            <a:ext cx="7622804" cy="1470025"/>
          </a:xfrm>
        </p:spPr>
        <p:txBody>
          <a:bodyPr>
            <a:normAutofit/>
          </a:bodyPr>
          <a:lstStyle>
            <a:lvl1pPr algn="r">
              <a:defRPr sz="3600" b="1"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7785"/>
            <a:ext cx="7620000" cy="24384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78246" y="2375316"/>
            <a:ext cx="157150" cy="157247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1050" y="2382510"/>
            <a:ext cx="777715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305800" y="3947785"/>
            <a:ext cx="152400" cy="2421651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81050" y="6369436"/>
            <a:ext cx="7777150" cy="1657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81050" y="3871585"/>
            <a:ext cx="7777150" cy="7620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78246" y="1236542"/>
            <a:ext cx="6236459" cy="1138773"/>
          </a:xfrm>
          <a:prstGeom prst="rect">
            <a:avLst/>
          </a:prstGeom>
          <a:solidFill>
            <a:srgbClr val="076797"/>
          </a:solidFill>
          <a:ln>
            <a:solidFill>
              <a:srgbClr val="0767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Department </a:t>
            </a:r>
            <a:r>
              <a:rPr lang="en-US" sz="14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lang="en-US" sz="18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Mechanical Engineering</a:t>
            </a:r>
          </a:p>
          <a:p>
            <a:pPr algn="ctr"/>
            <a:r>
              <a:rPr lang="en-US" sz="2400" b="1" i="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accent3">
                      <a:lumMod val="40000"/>
                      <a:lumOff val="60000"/>
                      <a:alpha val="4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ME 322 – Mechanical Engineering Thermodynamics</a:t>
            </a:r>
            <a:endParaRPr lang="en-US" sz="24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accent3">
                    <a:lumMod val="40000"/>
                    <a:lumOff val="60000"/>
                    <a:alpha val="40000"/>
                  </a:scheme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218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6" y="241385"/>
            <a:ext cx="4008735" cy="9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STEVE_HP7E\My Documents\My Pictures\Official UI Art\04UI_Seal-Blac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202980"/>
            <a:ext cx="1814397" cy="18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150-72F3-44C5-96E5-C72CE1B25613}" type="datetime1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75A4-B7E8-425F-BB24-BD800D4E6C4A}" type="datetime1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6295"/>
            <a:ext cx="8382000" cy="516210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856D-A7D5-4A83-86A1-E405EB9F6480}" type="datetime1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FE05-D46B-4769-8980-F59A989191A1}" type="datetime1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104900"/>
            <a:ext cx="8388685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04800" y="192088"/>
            <a:ext cx="152400" cy="914400"/>
          </a:xfrm>
          <a:prstGeom prst="rect">
            <a:avLst/>
          </a:prstGeom>
          <a:solidFill>
            <a:srgbClr val="07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6797"/>
              </a:solidFill>
            </a:endParaRPr>
          </a:p>
        </p:txBody>
      </p:sp>
      <p:pic>
        <p:nvPicPr>
          <p:cNvPr id="12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4040188" cy="993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6B8-8C04-4296-89D4-905557259A71}" type="datetime1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8394-1289-49A0-97B1-D7C884EA7072}" type="datetime1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C5D-15E3-4648-8232-2D20786571C0}" type="datetime1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9EE-AF68-4C74-80AF-2224FB38186F}" type="datetime1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5477-58BD-4A28-9926-AB4BEBA63B4E}" type="datetime1">
              <a:rPr lang="en-US" smtClean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627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0861-4B16-40B9-9EE8-90F7D404D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Thermodynamic Concepts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Properties, States, and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71870" y="3892466"/>
            <a:ext cx="3648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96107" y="5716704"/>
            <a:ext cx="4186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337" y="1722584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Pressure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(property)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2252" y="5409464"/>
            <a:ext cx="1623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Temperature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(property)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52485" y="2699305"/>
            <a:ext cx="88331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441993" y="4293112"/>
            <a:ext cx="318761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90890" y="4888390"/>
            <a:ext cx="34564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0"/>
          </p:cNvCxnSpPr>
          <p:nvPr/>
        </p:nvCxnSpPr>
        <p:spPr>
          <a:xfrm rot="16200000" flipH="1">
            <a:off x="5167277" y="5368452"/>
            <a:ext cx="103693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030249"/>
              </p:ext>
            </p:extLst>
          </p:nvPr>
        </p:nvGraphicFramePr>
        <p:xfrm>
          <a:off x="2786063" y="2311338"/>
          <a:ext cx="5238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720" imgH="228600" progId="">
                  <p:embed/>
                </p:oleObj>
              </mc:Choice>
              <mc:Fallback>
                <p:oleObj name="Equation" r:id="rId3" imgW="342720" imgH="228600" progId="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2311338"/>
                        <a:ext cx="5238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51989"/>
              </p:ext>
            </p:extLst>
          </p:nvPr>
        </p:nvGraphicFramePr>
        <p:xfrm>
          <a:off x="5829300" y="4735450"/>
          <a:ext cx="5635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8280" imgH="228600" progId="">
                  <p:embed/>
                </p:oleObj>
              </mc:Choice>
              <mc:Fallback>
                <p:oleObj name="Equation" r:id="rId5" imgW="368280" imgH="22860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735450"/>
                        <a:ext cx="563563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272315" y="229156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(State 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3120" y="471108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(State 2)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09670" y="2852925"/>
            <a:ext cx="3456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Process – a series of states that occur as a system’s state is changed from state 1 to state 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4533598" y="3083355"/>
            <a:ext cx="576073" cy="422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997395" y="2660900"/>
            <a:ext cx="76810" cy="76810"/>
          </a:xfrm>
          <a:prstGeom prst="ellipse">
            <a:avLst/>
          </a:prstGeom>
          <a:solidFill>
            <a:schemeClr val="accent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47340" y="4849985"/>
            <a:ext cx="76810" cy="76810"/>
          </a:xfrm>
          <a:prstGeom prst="ellipse">
            <a:avLst/>
          </a:prstGeom>
          <a:solidFill>
            <a:schemeClr val="accent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9045" y="1124700"/>
            <a:ext cx="835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Consider a single phase pure substance (simple substance)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878639"/>
              </p:ext>
            </p:extLst>
          </p:nvPr>
        </p:nvGraphicFramePr>
        <p:xfrm>
          <a:off x="1871077" y="2524680"/>
          <a:ext cx="2714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28600" progId="">
                  <p:embed/>
                </p:oleObj>
              </mc:Choice>
              <mc:Fallback>
                <p:oleObj name="Equation" r:id="rId7" imgW="177480" imgH="228600" progId="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077" y="2524680"/>
                        <a:ext cx="271463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557740"/>
              </p:ext>
            </p:extLst>
          </p:nvPr>
        </p:nvGraphicFramePr>
        <p:xfrm>
          <a:off x="2952750" y="5848515"/>
          <a:ext cx="2143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28600" progId="">
                  <p:embed/>
                </p:oleObj>
              </mc:Choice>
              <mc:Fallback>
                <p:oleObj name="Equation" r:id="rId9" imgW="139680" imgH="228600" progId="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5848515"/>
                        <a:ext cx="214313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759823"/>
              </p:ext>
            </p:extLst>
          </p:nvPr>
        </p:nvGraphicFramePr>
        <p:xfrm>
          <a:off x="5570530" y="5848515"/>
          <a:ext cx="2524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28600" progId="">
                  <p:embed/>
                </p:oleObj>
              </mc:Choice>
              <mc:Fallback>
                <p:oleObj name="Equation" r:id="rId11" imgW="164880" imgH="228600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0" y="5848515"/>
                        <a:ext cx="252413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003098"/>
              </p:ext>
            </p:extLst>
          </p:nvPr>
        </p:nvGraphicFramePr>
        <p:xfrm>
          <a:off x="1883650" y="4696365"/>
          <a:ext cx="2905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228600" progId="">
                  <p:embed/>
                </p:oleObj>
              </mc:Choice>
              <mc:Fallback>
                <p:oleObj name="Equation" r:id="rId13" imgW="190440" imgH="228600" progId="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650" y="4696365"/>
                        <a:ext cx="290512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reeform 27"/>
          <p:cNvSpPr/>
          <p:nvPr/>
        </p:nvSpPr>
        <p:spPr>
          <a:xfrm>
            <a:off x="3035800" y="2699305"/>
            <a:ext cx="2654640" cy="2193189"/>
          </a:xfrm>
          <a:custGeom>
            <a:avLst/>
            <a:gdLst>
              <a:gd name="connsiteX0" fmla="*/ 0 w 2652516"/>
              <a:gd name="connsiteY0" fmla="*/ 0 h 2176423"/>
              <a:gd name="connsiteX1" fmla="*/ 1307365 w 2652516"/>
              <a:gd name="connsiteY1" fmla="*/ 687690 h 2176423"/>
              <a:gd name="connsiteX2" fmla="*/ 2652516 w 2652516"/>
              <a:gd name="connsiteY2" fmla="*/ 2176423 h 217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2516" h="2176423">
                <a:moveTo>
                  <a:pt x="0" y="0"/>
                </a:moveTo>
                <a:cubicBezTo>
                  <a:pt x="432639" y="162476"/>
                  <a:pt x="865279" y="324953"/>
                  <a:pt x="1307365" y="687690"/>
                </a:cubicBezTo>
                <a:cubicBezTo>
                  <a:pt x="1749451" y="1050427"/>
                  <a:pt x="2200983" y="1613425"/>
                  <a:pt x="2652516" y="217642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16" grpId="0" animBg="1"/>
      <p:bldP spid="1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mechanics </a:t>
            </a:r>
          </a:p>
          <a:p>
            <a:pPr lvl="1"/>
            <a:r>
              <a:rPr lang="en-US" dirty="0"/>
              <a:t>Equilibrium is defined as a condition of balanced forces</a:t>
            </a:r>
          </a:p>
          <a:p>
            <a:r>
              <a:rPr lang="en-US" dirty="0"/>
              <a:t>Thermodynamic equilibrium </a:t>
            </a:r>
          </a:p>
          <a:p>
            <a:pPr lvl="1"/>
            <a:r>
              <a:rPr lang="en-US" dirty="0"/>
              <a:t>Balance of several influences simultaneously</a:t>
            </a:r>
          </a:p>
          <a:p>
            <a:pPr lvl="2"/>
            <a:r>
              <a:rPr lang="en-US" dirty="0"/>
              <a:t>Forces and pressure (</a:t>
            </a:r>
            <a:r>
              <a:rPr lang="en-US" u="sng" dirty="0"/>
              <a:t>mechanical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Temperature (</a:t>
            </a:r>
            <a:r>
              <a:rPr lang="en-US" u="sng" dirty="0"/>
              <a:t>thermal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Chemical composition (</a:t>
            </a:r>
            <a:r>
              <a:rPr lang="en-US" u="sng" dirty="0"/>
              <a:t>chemical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Others (</a:t>
            </a:r>
            <a:r>
              <a:rPr lang="en-US" u="sng" dirty="0"/>
              <a:t>phase</a:t>
            </a:r>
            <a:r>
              <a:rPr lang="en-US" dirty="0"/>
              <a:t>, </a:t>
            </a:r>
            <a:r>
              <a:rPr lang="en-US" u="sng" dirty="0"/>
              <a:t>magnetic</a:t>
            </a:r>
            <a:r>
              <a:rPr lang="en-US" dirty="0"/>
              <a:t>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and 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4494" y="1191736"/>
            <a:ext cx="435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Pressure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force per unit 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310" y="1700775"/>
            <a:ext cx="5758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Common units =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lbf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/in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(psi) or N/m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(Pa)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494" y="2276850"/>
            <a:ext cx="869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Temperature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a measure of molecular activity in a substance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3625" y="3066629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Conversions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440260"/>
              </p:ext>
            </p:extLst>
          </p:nvPr>
        </p:nvGraphicFramePr>
        <p:xfrm>
          <a:off x="5091722" y="3538357"/>
          <a:ext cx="22288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720" imgH="761760" progId="">
                  <p:embed/>
                </p:oleObj>
              </mc:Choice>
              <mc:Fallback>
                <p:oleObj name="Equation" r:id="rId4" imgW="1485720" imgH="76176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722" y="3538357"/>
                        <a:ext cx="22288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911163"/>
              </p:ext>
            </p:extLst>
          </p:nvPr>
        </p:nvGraphicFramePr>
        <p:xfrm>
          <a:off x="4408488" y="5175250"/>
          <a:ext cx="410051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9000" imgH="787320" progId="">
                  <p:embed/>
                </p:oleObj>
              </mc:Choice>
              <mc:Fallback>
                <p:oleObj name="Equation" r:id="rId6" imgW="3429000" imgH="78732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8" y="5175250"/>
                        <a:ext cx="4100512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11410" y="482545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Notice …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4494" y="2743288"/>
            <a:ext cx="3342970" cy="3452182"/>
            <a:chOff x="539475" y="3036150"/>
            <a:chExt cx="3069736" cy="3170022"/>
          </a:xfrm>
        </p:grpSpPr>
        <p:pic>
          <p:nvPicPr>
            <p:cNvPr id="9" name="Picture 2" descr="Fig01_13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475" y="3036150"/>
              <a:ext cx="3069736" cy="317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2613345" y="3036150"/>
              <a:ext cx="45719" cy="856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35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and Relative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13</a:t>
            </a:fld>
            <a:endParaRPr lang="en-US" dirty="0"/>
          </a:p>
        </p:txBody>
      </p:sp>
      <p:pic>
        <p:nvPicPr>
          <p:cNvPr id="6" name="Picture 5" descr="C:\Documents and Settings\palaniv\Desktop\jpeg\1\f02-05-9780123749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3" y="1508749"/>
            <a:ext cx="8171817" cy="31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7375" y="4888390"/>
            <a:ext cx="8525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In ME 322 pressure is most often expressed on the absolute scale.  Temperature can be either relative or absolute.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Recall that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14.696 psi = 101325 Pa (or 101.325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kPa</a:t>
            </a:r>
            <a:r>
              <a:rPr lang="en-US" sz="2400">
                <a:latin typeface="Arial" pitchFamily="34" charset="0"/>
                <a:cs typeface="Arial" pitchFamily="34" charset="0"/>
              </a:rPr>
              <a:t>).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3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to use Absolute Values?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8" name="Content Placeholder 18"/>
          <p:cNvSpPr txBox="1">
            <a:spLocks/>
          </p:cNvSpPr>
          <p:nvPr/>
        </p:nvSpPr>
        <p:spPr>
          <a:xfrm>
            <a:off x="232235" y="1086295"/>
            <a:ext cx="8794746" cy="4802439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76797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76797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  <a:defRPr/>
            </a:pPr>
            <a:endParaRPr lang="en-US" sz="2400" dirty="0"/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2400" dirty="0"/>
              <a:t>	If pressure or temperature stands by itself, or is raised to some power in an equation, then the values assigned to it </a:t>
            </a:r>
            <a:r>
              <a:rPr lang="en-US" sz="2400" b="1" u="sng" dirty="0"/>
              <a:t>must be in an absolute scale of units!</a:t>
            </a:r>
            <a:endParaRPr lang="en-US" sz="2400" dirty="0"/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2400" dirty="0"/>
              <a:t> 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2400" dirty="0"/>
              <a:t>	For example, in the ideal gas equation </a:t>
            </a:r>
            <a:r>
              <a:rPr lang="en-US" sz="2400" b="1" i="1" dirty="0"/>
              <a:t>p</a:t>
            </a:r>
            <a:r>
              <a:rPr lang="en-US" sz="2400" b="1" dirty="0"/>
              <a:t>  = </a:t>
            </a:r>
            <a:r>
              <a:rPr lang="en-US" sz="2400" b="1" i="1" dirty="0" err="1"/>
              <a:t>m</a:t>
            </a:r>
            <a:r>
              <a:rPr lang="en-US" sz="2400" b="1" dirty="0" err="1"/>
              <a:t>R</a:t>
            </a:r>
            <a:r>
              <a:rPr lang="en-US" sz="2400" b="1" i="1" dirty="0" err="1"/>
              <a:t>T</a:t>
            </a:r>
            <a:r>
              <a:rPr lang="en-US" sz="2400" dirty="0"/>
              <a:t>, both the pressure and temperature stand alone, so they </a:t>
            </a:r>
            <a:r>
              <a:rPr lang="en-US" sz="2400" u="sng" dirty="0"/>
              <a:t>both must be in absolute units</a:t>
            </a:r>
            <a:r>
              <a:rPr lang="en-US" sz="2400" dirty="0"/>
              <a:t>.  However, for the case of a constant volume and constant mass system, we can write this equation as:</a:t>
            </a:r>
          </a:p>
          <a:p>
            <a:pPr algn="ctr">
              <a:spcBef>
                <a:spcPts val="0"/>
              </a:spcBef>
              <a:buFont typeface="Arial"/>
              <a:buNone/>
              <a:defRPr/>
            </a:pPr>
            <a:r>
              <a:rPr lang="en-US" sz="2400" b="1" dirty="0"/>
              <a:t>(</a:t>
            </a:r>
            <a:r>
              <a:rPr lang="en-US" sz="2400" b="1" i="1" dirty="0"/>
              <a:t>p</a:t>
            </a:r>
            <a:r>
              <a:rPr lang="en-US" sz="2400" baseline="-25000" dirty="0"/>
              <a:t>2</a:t>
            </a:r>
            <a:r>
              <a:rPr lang="en-US" sz="2400" b="1" i="1" dirty="0"/>
              <a:t> – p</a:t>
            </a:r>
            <a:r>
              <a:rPr lang="en-US" sz="2400" baseline="-25000" dirty="0"/>
              <a:t>1</a:t>
            </a:r>
            <a:r>
              <a:rPr lang="en-US" sz="2400" b="1" dirty="0"/>
              <a:t>)</a:t>
            </a:r>
            <a:r>
              <a:rPr lang="en-US" sz="2400" b="1" i="1" strike="sngStrike" dirty="0"/>
              <a:t>V</a:t>
            </a:r>
            <a:r>
              <a:rPr lang="en-US" sz="2400" b="1" dirty="0"/>
              <a:t>  = </a:t>
            </a:r>
            <a:r>
              <a:rPr lang="en-US" sz="2400" b="1" i="1" dirty="0" err="1"/>
              <a:t>m</a:t>
            </a:r>
            <a:r>
              <a:rPr lang="en-US" sz="2400" b="1" dirty="0" err="1"/>
              <a:t>R</a:t>
            </a:r>
            <a:r>
              <a:rPr lang="en-US" sz="2400" b="1" dirty="0"/>
              <a:t>(</a:t>
            </a:r>
            <a:r>
              <a:rPr lang="en-US" sz="2400" b="1" i="1" dirty="0"/>
              <a:t>T</a:t>
            </a:r>
            <a:r>
              <a:rPr lang="en-US" sz="2400" baseline="-25000" dirty="0"/>
              <a:t>2</a:t>
            </a:r>
            <a:r>
              <a:rPr lang="en-US" sz="2400" b="1" i="1" dirty="0"/>
              <a:t> – T</a:t>
            </a:r>
            <a:r>
              <a:rPr lang="en-US" sz="2400" baseline="-25000" dirty="0"/>
              <a:t>1</a:t>
            </a:r>
            <a:r>
              <a:rPr lang="en-US" sz="2400" b="1" dirty="0"/>
              <a:t>)</a:t>
            </a:r>
            <a:endParaRPr lang="en-US" sz="2400" dirty="0"/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2400" dirty="0"/>
              <a:t>	and since this equation has pressure and temperature differences, </a:t>
            </a:r>
            <a:r>
              <a:rPr lang="en-US" sz="2400" u="sng" dirty="0"/>
              <a:t>then they can both be in either absolute or relative units</a:t>
            </a:r>
            <a:r>
              <a:rPr lang="en-US" sz="2400" dirty="0"/>
              <a:t>.</a:t>
            </a:r>
          </a:p>
          <a:p>
            <a:pPr marL="514350" indent="-514350">
              <a:buFont typeface="Arial"/>
              <a:buNone/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8045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Zeroth Law of Thermodynamics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38773" r="37687"/>
          <a:stretch>
            <a:fillRect/>
          </a:stretch>
        </p:blipFill>
        <p:spPr bwMode="auto">
          <a:xfrm>
            <a:off x="2011667" y="1931207"/>
            <a:ext cx="524868" cy="314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7880" y="5541275"/>
            <a:ext cx="3362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Standard Thermometer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5120" y="4619554"/>
            <a:ext cx="2765160" cy="883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Fixed Points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freezing point of zinc)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692.677 K   419.527°C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2485" y="1239915"/>
            <a:ext cx="482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= 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= 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= 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38773" r="37687"/>
          <a:stretch>
            <a:fillRect/>
          </a:stretch>
        </p:blipFill>
        <p:spPr bwMode="auto">
          <a:xfrm>
            <a:off x="6569060" y="1931205"/>
            <a:ext cx="524868" cy="314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455315" y="4619555"/>
            <a:ext cx="2765160" cy="883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99297" y="5541275"/>
            <a:ext cx="351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Calibrated Thermometer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88685" y="4849985"/>
            <a:ext cx="458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98130" y="2353660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536535" y="2929735"/>
            <a:ext cx="4032525" cy="691290"/>
          </a:xfrm>
          <a:prstGeom prst="rightArrow">
            <a:avLst/>
          </a:prstGeom>
          <a:solidFill>
            <a:schemeClr val="accent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Calibration using the Standard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31390" y="235285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672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8" grpId="0" animBg="1"/>
      <p:bldP spid="19" grpId="0"/>
      <p:bldP spid="20" grpId="0"/>
      <p:bldP spid="21" grpId="0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Transitive Laws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8" name="Content Placeholder 18"/>
          <p:cNvSpPr txBox="1">
            <a:spLocks/>
          </p:cNvSpPr>
          <p:nvPr/>
        </p:nvSpPr>
        <p:spPr>
          <a:xfrm>
            <a:off x="232235" y="1086295"/>
            <a:ext cx="8794746" cy="4802439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76797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76797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  <a:defRPr/>
            </a:pPr>
            <a:endParaRPr lang="en-US" sz="2400" dirty="0"/>
          </a:p>
          <a:p>
            <a:pPr>
              <a:spcBef>
                <a:spcPts val="0"/>
              </a:spcBef>
              <a:buNone/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= 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= 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= 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514350" indent="-514350">
              <a:buFont typeface="Arial"/>
              <a:buNone/>
              <a:defRPr/>
            </a:pPr>
            <a:endParaRPr lang="en-US" sz="2400" dirty="0"/>
          </a:p>
          <a:p>
            <a:pPr marL="0" indent="0">
              <a:buFont typeface="Arial"/>
              <a:buNone/>
              <a:defRPr/>
            </a:pPr>
            <a:r>
              <a:rPr lang="en-US" sz="2400" dirty="0"/>
              <a:t>The above is an example of a transitive law. Many (but not all) properties have this relationship. For instance, here is an example of something that doesn’t obey the transitive law</a:t>
            </a:r>
          </a:p>
          <a:p>
            <a:pPr marL="514350" indent="-514350">
              <a:buFont typeface="Arial"/>
              <a:buNone/>
              <a:defRPr/>
            </a:pPr>
            <a:r>
              <a:rPr lang="en-US" sz="2400" dirty="0"/>
              <a:t> </a:t>
            </a:r>
          </a:p>
          <a:p>
            <a:pPr marL="514350" indent="-514350">
              <a:buFont typeface="Arial"/>
              <a:buNone/>
              <a:defRPr/>
            </a:pPr>
            <a:r>
              <a:rPr lang="en-US" sz="2400" dirty="0"/>
              <a:t>Sandy loves Kevin				S = K</a:t>
            </a:r>
          </a:p>
          <a:p>
            <a:pPr marL="514350" indent="-514350">
              <a:buFont typeface="Arial"/>
              <a:buNone/>
              <a:defRPr/>
            </a:pPr>
            <a:r>
              <a:rPr lang="en-US" sz="2400" dirty="0"/>
              <a:t>Kevin loves his mom, Gertrud 		K = G</a:t>
            </a:r>
          </a:p>
          <a:p>
            <a:pPr marL="514350" indent="-514350">
              <a:buFont typeface="Arial"/>
              <a:buNone/>
              <a:defRPr/>
            </a:pPr>
            <a:r>
              <a:rPr lang="en-US" sz="2400" dirty="0"/>
              <a:t>Sandy does *not* love Gertrud		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  <a:r>
              <a:rPr lang="en-US" sz="2400" dirty="0"/>
              <a:t> G</a:t>
            </a:r>
          </a:p>
          <a:p>
            <a:pPr marL="514350" indent="-514350">
              <a:buFont typeface="Arial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396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810"/>
            <a:ext cx="8229600" cy="49743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System</a:t>
            </a:r>
          </a:p>
          <a:p>
            <a:pPr lvl="1"/>
            <a:r>
              <a:rPr lang="en-US" dirty="0"/>
              <a:t>Whatever is being studied</a:t>
            </a:r>
          </a:p>
          <a:p>
            <a:r>
              <a:rPr lang="en-US" dirty="0"/>
              <a:t>System boundary</a:t>
            </a:r>
          </a:p>
          <a:p>
            <a:pPr lvl="1"/>
            <a:r>
              <a:rPr lang="en-US" dirty="0"/>
              <a:t>Imaginary boundary that separates the system from its surroundings</a:t>
            </a:r>
          </a:p>
          <a:p>
            <a:pPr lvl="1"/>
            <a:r>
              <a:rPr lang="en-US" dirty="0"/>
              <a:t>A control volume is one example (non-moving)</a:t>
            </a:r>
          </a:p>
          <a:p>
            <a:r>
              <a:rPr lang="en-US" dirty="0"/>
              <a:t>Three Classifications:</a:t>
            </a:r>
          </a:p>
          <a:p>
            <a:pPr lvl="1"/>
            <a:r>
              <a:rPr lang="en-US" dirty="0"/>
              <a:t>Open system</a:t>
            </a:r>
          </a:p>
          <a:p>
            <a:pPr lvl="2"/>
            <a:r>
              <a:rPr lang="en-US" dirty="0"/>
              <a:t>Mass and/or energy can be transferred across the system boundary</a:t>
            </a:r>
          </a:p>
          <a:p>
            <a:pPr lvl="1"/>
            <a:r>
              <a:rPr lang="en-US" dirty="0"/>
              <a:t>Closed system</a:t>
            </a:r>
          </a:p>
          <a:p>
            <a:pPr lvl="2"/>
            <a:r>
              <a:rPr lang="en-US" dirty="0"/>
              <a:t>No transfer of mass across the system boundary</a:t>
            </a:r>
          </a:p>
          <a:p>
            <a:pPr lvl="2"/>
            <a:r>
              <a:rPr lang="en-US" dirty="0"/>
              <a:t>Energy can cross the system boundary</a:t>
            </a:r>
          </a:p>
          <a:p>
            <a:pPr lvl="1"/>
            <a:r>
              <a:rPr lang="en-US" dirty="0"/>
              <a:t>Isolated system</a:t>
            </a:r>
          </a:p>
          <a:p>
            <a:pPr lvl="2"/>
            <a:r>
              <a:rPr lang="en-US" dirty="0"/>
              <a:t>No transfer of mass or energy across the system boundary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Example #1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20890" y="1892799"/>
            <a:ext cx="4460445" cy="422455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System</a:t>
            </a:r>
          </a:p>
          <a:p>
            <a:pPr lvl="1"/>
            <a:r>
              <a:rPr lang="en-US" sz="2000" dirty="0"/>
              <a:t>Gas in the cylinder</a:t>
            </a:r>
          </a:p>
          <a:p>
            <a:r>
              <a:rPr lang="en-US" sz="2400" dirty="0"/>
              <a:t>System boundary</a:t>
            </a:r>
          </a:p>
          <a:p>
            <a:pPr lvl="1"/>
            <a:r>
              <a:rPr lang="en-US" sz="2000" dirty="0"/>
              <a:t>Changes volume as the piston moves up and down</a:t>
            </a:r>
          </a:p>
          <a:p>
            <a:r>
              <a:rPr lang="en-US" sz="2400" dirty="0"/>
              <a:t>Closed system</a:t>
            </a:r>
          </a:p>
          <a:p>
            <a:pPr lvl="1"/>
            <a:r>
              <a:rPr lang="en-US" sz="2000" dirty="0"/>
              <a:t>Only energy crosses the boundary during compression, combustion, and expansion</a:t>
            </a:r>
          </a:p>
          <a:p>
            <a:r>
              <a:rPr lang="en-US" sz="2400" dirty="0"/>
              <a:t>Open system</a:t>
            </a:r>
          </a:p>
          <a:p>
            <a:pPr lvl="1"/>
            <a:r>
              <a:rPr lang="en-US" sz="2000" dirty="0"/>
              <a:t>Both mass and energy cross the boundary (during intake and exhaust processes)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Fig01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525" y="2109530"/>
            <a:ext cx="2579106" cy="400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4260" y="1163105"/>
            <a:ext cx="8114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Piston-cylinder assembly in an internal combustion engine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640" y="2109530"/>
            <a:ext cx="65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Valve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00" y="1739180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Spark plug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85120" y="2301555"/>
            <a:ext cx="42245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</p:cNvCxnSpPr>
          <p:nvPr/>
        </p:nvCxnSpPr>
        <p:spPr>
          <a:xfrm rot="10800000" flipV="1">
            <a:off x="1691626" y="1908457"/>
            <a:ext cx="576075" cy="17636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37270" y="2315255"/>
            <a:ext cx="42245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21782" y="2123230"/>
            <a:ext cx="65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Valve</a:t>
            </a:r>
          </a:p>
        </p:txBody>
      </p:sp>
    </p:spTree>
    <p:extLst>
      <p:ext uri="{BB962C8B-B14F-4D97-AF65-F5344CB8AC3E}">
        <p14:creationId xmlns:p14="http://schemas.microsoft.com/office/powerpoint/2010/main" val="35038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 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4312312"/>
            <a:ext cx="8410695" cy="195865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System</a:t>
            </a:r>
            <a:endParaRPr lang="en-US" sz="2000" dirty="0"/>
          </a:p>
          <a:p>
            <a:pPr lvl="1"/>
            <a:r>
              <a:rPr lang="en-US" sz="2000" dirty="0"/>
              <a:t>What is the system being studied?</a:t>
            </a:r>
          </a:p>
          <a:p>
            <a:r>
              <a:rPr lang="en-US" sz="2400" dirty="0"/>
              <a:t>System boundary</a:t>
            </a:r>
          </a:p>
          <a:p>
            <a:pPr lvl="1"/>
            <a:r>
              <a:rPr lang="en-US" sz="2000" dirty="0"/>
              <a:t>Is it fixed or moveable?</a:t>
            </a:r>
          </a:p>
          <a:p>
            <a:r>
              <a:rPr lang="en-US" sz="2400" dirty="0"/>
              <a:t>System type</a:t>
            </a:r>
          </a:p>
          <a:p>
            <a:pPr lvl="1"/>
            <a:r>
              <a:rPr lang="en-US" sz="2000" dirty="0"/>
              <a:t>Is the system isolated, open, or closed?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260" y="1163105"/>
            <a:ext cx="433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An internal combustion engine</a:t>
            </a:r>
          </a:p>
        </p:txBody>
      </p:sp>
      <p:pic>
        <p:nvPicPr>
          <p:cNvPr id="14" name="Picture 2" descr="Fig01_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252" y="1777585"/>
            <a:ext cx="6598578" cy="2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19850" y="3813050"/>
            <a:ext cx="960125" cy="192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6965" y="4073140"/>
            <a:ext cx="230430" cy="192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6605" y="4078414"/>
            <a:ext cx="230430" cy="192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24886" y="3717037"/>
            <a:ext cx="960124" cy="192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1"/>
          </p:cNvCxnSpPr>
          <p:nvPr/>
        </p:nvCxnSpPr>
        <p:spPr>
          <a:xfrm>
            <a:off x="5224886" y="3813050"/>
            <a:ext cx="1036934" cy="0"/>
          </a:xfrm>
          <a:prstGeom prst="line">
            <a:avLst/>
          </a:prstGeom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86295"/>
            <a:ext cx="8414941" cy="5162105"/>
          </a:xfrm>
        </p:spPr>
        <p:txBody>
          <a:bodyPr>
            <a:normAutofit/>
          </a:bodyPr>
          <a:lstStyle/>
          <a:p>
            <a:r>
              <a:rPr lang="en-US" dirty="0"/>
              <a:t>Microscopic view</a:t>
            </a:r>
          </a:p>
          <a:p>
            <a:pPr lvl="1"/>
            <a:r>
              <a:rPr lang="en-US" dirty="0"/>
              <a:t>Considers atomic and molecular contributions to properties of substances</a:t>
            </a:r>
          </a:p>
          <a:p>
            <a:pPr lvl="1"/>
            <a:r>
              <a:rPr lang="en-US" dirty="0"/>
              <a:t>Important when dealing on micro and nano scales</a:t>
            </a:r>
          </a:p>
          <a:p>
            <a:r>
              <a:rPr lang="en-US" dirty="0"/>
              <a:t>Macroscopic view</a:t>
            </a:r>
            <a:r>
              <a:rPr lang="en-US" sz="2600" dirty="0"/>
              <a:t> (continuum thermodynamics)</a:t>
            </a:r>
          </a:p>
          <a:p>
            <a:pPr lvl="1"/>
            <a:r>
              <a:rPr lang="en-US" dirty="0"/>
              <a:t>Considers only bulk behavior of a substance</a:t>
            </a:r>
          </a:p>
          <a:p>
            <a:pPr lvl="1"/>
            <a:r>
              <a:rPr lang="en-US" dirty="0"/>
              <a:t>Molecular size and time scales much smaller than problem being analyzed</a:t>
            </a:r>
          </a:p>
          <a:p>
            <a:pPr lvl="1"/>
            <a:r>
              <a:rPr lang="en-US" dirty="0"/>
              <a:t>Point of view used in ME 322!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property is a characteristic of a system</a:t>
            </a:r>
          </a:p>
          <a:p>
            <a:r>
              <a:rPr lang="en-US" b="1" u="sng" dirty="0"/>
              <a:t>In</a:t>
            </a:r>
            <a:r>
              <a:rPr lang="en-US" dirty="0"/>
              <a:t>tensive Properties</a:t>
            </a:r>
          </a:p>
          <a:p>
            <a:pPr lvl="1"/>
            <a:r>
              <a:rPr lang="en-US" b="1" u="sng" dirty="0"/>
              <a:t>In</a:t>
            </a:r>
            <a:r>
              <a:rPr lang="en-US" dirty="0"/>
              <a:t>dependent of mass</a:t>
            </a:r>
          </a:p>
          <a:p>
            <a:pPr lvl="2"/>
            <a:r>
              <a:rPr lang="en-US" dirty="0"/>
              <a:t>Examples:  pressure, temperature</a:t>
            </a:r>
          </a:p>
          <a:p>
            <a:r>
              <a:rPr lang="en-US" dirty="0"/>
              <a:t>Extensive Properties</a:t>
            </a:r>
          </a:p>
          <a:p>
            <a:pPr lvl="1"/>
            <a:r>
              <a:rPr lang="en-US" dirty="0"/>
              <a:t>Dependent on mass</a:t>
            </a:r>
          </a:p>
          <a:p>
            <a:pPr lvl="2"/>
            <a:r>
              <a:rPr lang="en-US" dirty="0"/>
              <a:t>Examples:  Mass, total volume</a:t>
            </a:r>
          </a:p>
          <a:p>
            <a:r>
              <a:rPr lang="en-US" dirty="0"/>
              <a:t>Intensive/Extensive Cut-Test</a:t>
            </a:r>
          </a:p>
          <a:p>
            <a:pPr lvl="1"/>
            <a:r>
              <a:rPr lang="en-US" dirty="0"/>
              <a:t>Cut a volume of substance in half</a:t>
            </a:r>
          </a:p>
          <a:p>
            <a:pPr lvl="2"/>
            <a:r>
              <a:rPr lang="en-US" dirty="0"/>
              <a:t>If the property of the half is the same as the whole, then the property is intensive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0" y="1124700"/>
            <a:ext cx="8412500" cy="175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7449" y="2893055"/>
            <a:ext cx="85259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Intensive properties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signified with a lower case letter.  Intensive properties are usually preceded with the word ‘specific’.  Exception: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(temperature)</a:t>
            </a:r>
          </a:p>
          <a:p>
            <a:pPr>
              <a:spcAft>
                <a:spcPts val="2400"/>
              </a:spcAft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Extensive properties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signified with a upper case letter.  Exceptions: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(mass),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(moles)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Table 2.1 lists specific kinetic and specific potential energy.  Are these properties?</a:t>
            </a:r>
          </a:p>
        </p:txBody>
      </p:sp>
    </p:spTree>
    <p:extLst>
      <p:ext uri="{BB962C8B-B14F-4D97-AF65-F5344CB8AC3E}">
        <p14:creationId xmlns:p14="http://schemas.microsoft.com/office/powerpoint/2010/main" val="46956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1124700"/>
            <a:ext cx="8756340" cy="149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765" y="2575480"/>
            <a:ext cx="791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This is known as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State Postulate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for simple systems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430" y="3084552"/>
            <a:ext cx="87563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What is a pure substance? </a:t>
            </a:r>
            <a:r>
              <a:rPr lang="en-US" dirty="0">
                <a:latin typeface="Arial" pitchFamily="34" charset="0"/>
                <a:cs typeface="Arial" pitchFamily="34" charset="0"/>
              </a:rPr>
              <a:t>(more details on next slide)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What is a work mode?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What is a homogeneous substance? </a:t>
            </a:r>
            <a:r>
              <a:rPr lang="en-US" dirty="0">
                <a:latin typeface="Arial" pitchFamily="34" charset="0"/>
                <a:cs typeface="Arial" pitchFamily="34" charset="0"/>
              </a:rPr>
              <a:t>(more details on next slide)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When are intensive properties independent?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When are intensive properties dependent?</a:t>
            </a:r>
          </a:p>
        </p:txBody>
      </p:sp>
    </p:spTree>
    <p:extLst>
      <p:ext uri="{BB962C8B-B14F-4D97-AF65-F5344CB8AC3E}">
        <p14:creationId xmlns:p14="http://schemas.microsoft.com/office/powerpoint/2010/main" val="204037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Pure Substances vs. Mixtures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7" name="Picture 5" descr="C:\Documents and Settings\palaniv\Desktop\jpeg\1\f02-02-97801237499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65" y="1116146"/>
            <a:ext cx="4762811" cy="511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7850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Balmer Thermodynamics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000000"/>
      </a:accent1>
      <a:accent2>
        <a:srgbClr val="B18E5F"/>
      </a:accent2>
      <a:accent3>
        <a:srgbClr val="CDC9C8"/>
      </a:accent3>
      <a:accent4>
        <a:srgbClr val="076797"/>
      </a:accent4>
      <a:accent5>
        <a:srgbClr val="D20000"/>
      </a:accent5>
      <a:accent6>
        <a:srgbClr val="57797B"/>
      </a:accent6>
      <a:hlink>
        <a:srgbClr val="635476"/>
      </a:hlink>
      <a:folHlink>
        <a:srgbClr val="8F49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870</Words>
  <Application>Microsoft Office PowerPoint</Application>
  <PresentationFormat>On-screen Show (4:3)</PresentationFormat>
  <Paragraphs>154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Tahoma</vt:lpstr>
      <vt:lpstr>Times New Roman</vt:lpstr>
      <vt:lpstr>Office Theme</vt:lpstr>
      <vt:lpstr>Equation</vt:lpstr>
      <vt:lpstr>Lecture 3</vt:lpstr>
      <vt:lpstr>Terminology</vt:lpstr>
      <vt:lpstr>Engine Example #1</vt:lpstr>
      <vt:lpstr>Engine Example #2</vt:lpstr>
      <vt:lpstr>System Descriptions</vt:lpstr>
      <vt:lpstr>Properties</vt:lpstr>
      <vt:lpstr>Notation</vt:lpstr>
      <vt:lpstr>Thermodynamic State</vt:lpstr>
      <vt:lpstr>Pure Substances vs. Mixtures</vt:lpstr>
      <vt:lpstr>Properties, States, and Processes</vt:lpstr>
      <vt:lpstr>Equilibrium</vt:lpstr>
      <vt:lpstr>Pressure and Temperature</vt:lpstr>
      <vt:lpstr>Absolute and Relative Values</vt:lpstr>
      <vt:lpstr>When to use Absolute Values?</vt:lpstr>
      <vt:lpstr>The Zeroth Law of Thermodynamics</vt:lpstr>
      <vt:lpstr>Transitive Laws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SteveP</dc:creator>
  <cp:lastModifiedBy>Cordon, Dan (dcordon@uidaho.edu)</cp:lastModifiedBy>
  <cp:revision>233</cp:revision>
  <cp:lastPrinted>2012-08-21T19:35:23Z</cp:lastPrinted>
  <dcterms:created xsi:type="dcterms:W3CDTF">2008-11-21T16:06:48Z</dcterms:created>
  <dcterms:modified xsi:type="dcterms:W3CDTF">2022-08-29T17:50:13Z</dcterms:modified>
</cp:coreProperties>
</file>