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59" r:id="rId4"/>
    <p:sldId id="260" r:id="rId5"/>
    <p:sldId id="262" r:id="rId6"/>
    <p:sldId id="263" r:id="rId7"/>
    <p:sldId id="265" r:id="rId8"/>
    <p:sldId id="267" r:id="rId9"/>
    <p:sldId id="268" r:id="rId10"/>
    <p:sldId id="270" r:id="rId11"/>
    <p:sldId id="271" r:id="rId12"/>
    <p:sldId id="274" r:id="rId13"/>
    <p:sldId id="273" r:id="rId14"/>
    <p:sldId id="275" r:id="rId15"/>
    <p:sldId id="276" r:id="rId16"/>
    <p:sldId id="278" r:id="rId17"/>
    <p:sldId id="279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6797"/>
    <a:srgbClr val="0A50C2"/>
    <a:srgbClr val="5A92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76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8DAE91A-F90A-43FB-A228-D421B11EE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0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AB10860-0700-4C13-9D34-728C00512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64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1260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342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4779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4779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5896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9228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196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21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47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74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820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048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2873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4424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655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36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396" y="2382510"/>
            <a:ext cx="7622804" cy="1470025"/>
          </a:xfrm>
        </p:spPr>
        <p:txBody>
          <a:bodyPr>
            <a:normAutofit/>
          </a:bodyPr>
          <a:lstStyle>
            <a:lvl1pPr algn="r">
              <a:defRPr sz="3600" b="1"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47785"/>
            <a:ext cx="7620000" cy="24384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678246" y="2375316"/>
            <a:ext cx="157150" cy="157247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81050" y="2382510"/>
            <a:ext cx="777715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8305800" y="3947785"/>
            <a:ext cx="152400" cy="2421651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681050" y="6369436"/>
            <a:ext cx="7777150" cy="1657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681050" y="3871585"/>
            <a:ext cx="7777150" cy="7620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678246" y="1236542"/>
            <a:ext cx="6236459" cy="1138773"/>
          </a:xfrm>
          <a:prstGeom prst="rect">
            <a:avLst/>
          </a:prstGeom>
          <a:solidFill>
            <a:srgbClr val="076797"/>
          </a:solidFill>
          <a:ln>
            <a:solidFill>
              <a:srgbClr val="0767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Department </a:t>
            </a:r>
            <a:r>
              <a:rPr lang="en-US" sz="14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of</a:t>
            </a:r>
            <a:r>
              <a:rPr lang="en-US" sz="18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Mechanical Engineering</a:t>
            </a:r>
          </a:p>
          <a:p>
            <a:pPr algn="ctr"/>
            <a:r>
              <a:rPr lang="en-US" sz="2400" b="1" i="0" dirty="0">
                <a:solidFill>
                  <a:schemeClr val="accent1"/>
                </a:solidFill>
                <a:effectLst>
                  <a:outerShdw blurRad="50800" dist="38100" dir="2700000" algn="tl" rotWithShape="0">
                    <a:schemeClr val="accent3">
                      <a:lumMod val="40000"/>
                      <a:lumOff val="60000"/>
                      <a:alpha val="40000"/>
                    </a:scheme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ME 322 – Mechanical Engineering Thermodynamics</a:t>
            </a:r>
            <a:endParaRPr lang="en-US" sz="2400" b="1" dirty="0">
              <a:solidFill>
                <a:schemeClr val="accent1"/>
              </a:solidFill>
              <a:effectLst>
                <a:outerShdw blurRad="50800" dist="38100" dir="2700000" algn="tl" rotWithShape="0">
                  <a:schemeClr val="accent3">
                    <a:lumMod val="40000"/>
                    <a:lumOff val="60000"/>
                    <a:alpha val="40000"/>
                  </a:schemeClr>
                </a:outerShdw>
              </a:effectLst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9218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46" y="241385"/>
            <a:ext cx="4008735" cy="92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G:\STEVE_HP7E\My Documents\My Pictures\Official UI Art\04UI_Seal-Black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202980"/>
            <a:ext cx="1814397" cy="181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7E150-72F3-44C5-96E5-C72CE1B25613}" type="datetime1">
              <a:rPr lang="en-US" smtClean="0"/>
              <a:pPr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75A4-B7E8-425F-BB24-BD800D4E6C4A}" type="datetime1">
              <a:rPr lang="en-US" smtClean="0"/>
              <a:pPr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6295"/>
            <a:ext cx="8382000" cy="516210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Book Antiqu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856D-A7D5-4A83-86A1-E405EB9F6480}" type="datetime1">
              <a:rPr lang="en-US" smtClean="0"/>
              <a:pPr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FE05-D46B-4769-8980-F59A989191A1}" type="datetime1">
              <a:rPr lang="en-US" smtClean="0"/>
              <a:pPr/>
              <a:t>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1104900"/>
            <a:ext cx="8388685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304800" y="192088"/>
            <a:ext cx="152400" cy="914400"/>
          </a:xfrm>
          <a:prstGeom prst="rect">
            <a:avLst/>
          </a:prstGeom>
          <a:solidFill>
            <a:srgbClr val="0767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76797"/>
              </a:solidFill>
            </a:endParaRPr>
          </a:p>
        </p:txBody>
      </p:sp>
      <p:pic>
        <p:nvPicPr>
          <p:cNvPr id="12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100"/>
            <a:ext cx="4040188" cy="99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955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C6B8-8C04-4296-89D4-905557259A71}" type="datetime1">
              <a:rPr lang="en-US" smtClean="0"/>
              <a:pPr/>
              <a:t>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394-1289-49A0-97B1-D7C884EA7072}" type="datetime1">
              <a:rPr lang="en-US" smtClean="0"/>
              <a:pPr/>
              <a:t>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CC5D-15E3-4648-8232-2D20786571C0}" type="datetime1">
              <a:rPr lang="en-US" smtClean="0"/>
              <a:pPr/>
              <a:t>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9EE-AF68-4C74-80AF-2224FB38186F}" type="datetime1">
              <a:rPr lang="en-US" smtClean="0"/>
              <a:pPr/>
              <a:t>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5477-58BD-4A28-9926-AB4BEBA63B4E}" type="datetime1">
              <a:rPr lang="en-US" smtClean="0"/>
              <a:pPr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3627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image" Target="../media/image34.jpeg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2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41.bin"/><Relationship Id="rId18" Type="http://schemas.openxmlformats.org/officeDocument/2006/relationships/oleObject" Target="../embeddings/oleObject43.bin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32.wmf"/><Relationship Id="rId17" Type="http://schemas.openxmlformats.org/officeDocument/2006/relationships/image" Target="../media/image40.wmf"/><Relationship Id="rId2" Type="http://schemas.openxmlformats.org/officeDocument/2006/relationships/notesSlide" Target="../notesSlides/notesSlide11.xml"/><Relationship Id="rId16" Type="http://schemas.openxmlformats.org/officeDocument/2006/relationships/oleObject" Target="../embeddings/oleObject42.bin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5" Type="http://schemas.openxmlformats.org/officeDocument/2006/relationships/image" Target="../media/image34.jpeg"/><Relationship Id="rId10" Type="http://schemas.openxmlformats.org/officeDocument/2006/relationships/image" Target="../media/image31.wmf"/><Relationship Id="rId19" Type="http://schemas.openxmlformats.org/officeDocument/2006/relationships/image" Target="../media/image41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3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49.bin"/><Relationship Id="rId18" Type="http://schemas.openxmlformats.org/officeDocument/2006/relationships/image" Target="../media/image49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46.wmf"/><Relationship Id="rId17" Type="http://schemas.openxmlformats.org/officeDocument/2006/relationships/oleObject" Target="../embeddings/oleObject51.bin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48.wmf"/><Relationship Id="rId20" Type="http://schemas.openxmlformats.org/officeDocument/2006/relationships/image" Target="../media/image4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5" Type="http://schemas.openxmlformats.org/officeDocument/2006/relationships/oleObject" Target="../embeddings/oleObject50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4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57.bin"/><Relationship Id="rId18" Type="http://schemas.openxmlformats.org/officeDocument/2006/relationships/image" Target="../media/image57.wmf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54.wmf"/><Relationship Id="rId17" Type="http://schemas.openxmlformats.org/officeDocument/2006/relationships/oleObject" Target="../embeddings/oleObject59.bin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56.wmf"/><Relationship Id="rId20" Type="http://schemas.openxmlformats.org/officeDocument/2006/relationships/image" Target="../media/image58.w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3.bin"/><Relationship Id="rId15" Type="http://schemas.openxmlformats.org/officeDocument/2006/relationships/oleObject" Target="../embeddings/oleObject58.bin"/><Relationship Id="rId10" Type="http://schemas.openxmlformats.org/officeDocument/2006/relationships/image" Target="../media/image53.wmf"/><Relationship Id="rId19" Type="http://schemas.openxmlformats.org/officeDocument/2006/relationships/oleObject" Target="../embeddings/oleObject60.bin"/><Relationship Id="rId4" Type="http://schemas.openxmlformats.org/officeDocument/2006/relationships/image" Target="../media/image50.wmf"/><Relationship Id="rId9" Type="http://schemas.openxmlformats.org/officeDocument/2006/relationships/oleObject" Target="../embeddings/oleObject55.bin"/><Relationship Id="rId14" Type="http://schemas.openxmlformats.org/officeDocument/2006/relationships/image" Target="../media/image5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3" Type="http://schemas.openxmlformats.org/officeDocument/2006/relationships/image" Target="../media/image59.jpeg"/><Relationship Id="rId7" Type="http://schemas.openxmlformats.org/officeDocument/2006/relationships/image" Target="../media/image61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62.bin"/><Relationship Id="rId5" Type="http://schemas.openxmlformats.org/officeDocument/2006/relationships/image" Target="../media/image60.wmf"/><Relationship Id="rId4" Type="http://schemas.openxmlformats.org/officeDocument/2006/relationships/oleObject" Target="../embeddings/oleObject61.bin"/><Relationship Id="rId9" Type="http://schemas.openxmlformats.org/officeDocument/2006/relationships/image" Target="../media/image62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65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68.bin"/><Relationship Id="rId5" Type="http://schemas.openxmlformats.org/officeDocument/2006/relationships/oleObject" Target="../embeddings/oleObject65.bin"/><Relationship Id="rId10" Type="http://schemas.openxmlformats.org/officeDocument/2006/relationships/image" Target="../media/image64.wmf"/><Relationship Id="rId4" Type="http://schemas.openxmlformats.org/officeDocument/2006/relationships/image" Target="../media/image63.wmf"/><Relationship Id="rId9" Type="http://schemas.openxmlformats.org/officeDocument/2006/relationships/oleObject" Target="../embeddings/oleObject6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9.wmf"/><Relationship Id="rId3" Type="http://schemas.openxmlformats.org/officeDocument/2006/relationships/image" Target="../media/image4.png"/><Relationship Id="rId7" Type="http://schemas.openxmlformats.org/officeDocument/2006/relationships/image" Target="../media/image6.wmf"/><Relationship Id="rId12" Type="http://schemas.openxmlformats.org/officeDocument/2006/relationships/oleObject" Target="../embeddings/oleObject5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5.wmf"/><Relationship Id="rId3" Type="http://schemas.openxmlformats.org/officeDocument/2006/relationships/image" Target="../media/image10.png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7.wmf"/><Relationship Id="rId2" Type="http://schemas.openxmlformats.org/officeDocument/2006/relationships/notesSlide" Target="../notesSlides/notesSlide4.xml"/><Relationship Id="rId16" Type="http://schemas.openxmlformats.org/officeDocument/2006/relationships/oleObject" Target="../embeddings/oleObject13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9.wmf"/><Relationship Id="rId3" Type="http://schemas.openxmlformats.org/officeDocument/2006/relationships/image" Target="../media/image18.wmf"/><Relationship Id="rId7" Type="http://schemas.openxmlformats.org/officeDocument/2006/relationships/image" Target="../media/image5.wmf"/><Relationship Id="rId12" Type="http://schemas.openxmlformats.org/officeDocument/2006/relationships/oleObject" Target="../embeddings/oleObject18.bin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20.gif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7.wmf"/><Relationship Id="rId5" Type="http://schemas.openxmlformats.org/officeDocument/2006/relationships/image" Target="../media/image11.wmf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1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24.bin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28.png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5" Type="http://schemas.openxmlformats.org/officeDocument/2006/relationships/image" Target="../media/image27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2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9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1.wmf"/><Relationship Id="rId9" Type="http://schemas.openxmlformats.org/officeDocument/2006/relationships/image" Target="../media/image3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Balance and Conservation </a:t>
            </a:r>
          </a:p>
          <a:p>
            <a:r>
              <a:rPr lang="en-US" dirty="0"/>
              <a:t>	Total and Rate Viewpoints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Conservation Solution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10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958990" y="1162702"/>
            <a:ext cx="60295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energy of the ball is made up of kinetic energy and potential energy.  Since energy is a conserved quantity,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9604390"/>
              </p:ext>
            </p:extLst>
          </p:nvPr>
        </p:nvGraphicFramePr>
        <p:xfrm>
          <a:off x="5387045" y="2545685"/>
          <a:ext cx="1066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33160" imgH="228600" progId="">
                  <p:embed/>
                </p:oleObj>
              </mc:Choice>
              <mc:Fallback>
                <p:oleObj name="Equation" r:id="rId3" imgW="533160" imgH="228600" progId="">
                  <p:embed/>
                  <p:pic>
                    <p:nvPicPr>
                      <p:cNvPr id="0" name="Picture 1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7045" y="2545685"/>
                        <a:ext cx="1066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958990" y="3160165"/>
            <a:ext cx="60295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There is no net gain of energy in the ball (it is at the same temperature always),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437822"/>
              </p:ext>
            </p:extLst>
          </p:nvPr>
        </p:nvGraphicFramePr>
        <p:xfrm>
          <a:off x="5529282" y="4199576"/>
          <a:ext cx="889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44240" imgH="228600" progId="">
                  <p:embed/>
                </p:oleObj>
              </mc:Choice>
              <mc:Fallback>
                <p:oleObj name="Equation" r:id="rId5" imgW="444240" imgH="228600" progId="">
                  <p:embed/>
                  <p:pic>
                    <p:nvPicPr>
                      <p:cNvPr id="0" name="Picture 1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9282" y="4199576"/>
                        <a:ext cx="889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47450" y="4734770"/>
            <a:ext cx="86411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This means that the net energy transported to/from the ball must be zero.  Another way of stating this is that the energy of the ball at state 1 must be equal to the energy of the ball at state 2.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347450" y="1239915"/>
            <a:ext cx="2496325" cy="3418045"/>
            <a:chOff x="347450" y="1239915"/>
            <a:chExt cx="2496325" cy="3418045"/>
          </a:xfrm>
        </p:grpSpPr>
        <p:grpSp>
          <p:nvGrpSpPr>
            <p:cNvPr id="31" name="Group 30"/>
            <p:cNvGrpSpPr/>
            <p:nvPr/>
          </p:nvGrpSpPr>
          <p:grpSpPr>
            <a:xfrm>
              <a:off x="347450" y="1239915"/>
              <a:ext cx="2496325" cy="3418045"/>
              <a:chOff x="6338630" y="2852925"/>
              <a:chExt cx="2496325" cy="3418045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>
                <a:off x="7351030" y="5914303"/>
                <a:ext cx="46086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Oval 32"/>
              <p:cNvSpPr/>
              <p:nvPr/>
            </p:nvSpPr>
            <p:spPr>
              <a:xfrm>
                <a:off x="6851765" y="5703075"/>
                <a:ext cx="422455" cy="422455"/>
              </a:xfrm>
              <a:prstGeom prst="ellipse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 flipV="1">
                <a:off x="7062992" y="5453443"/>
                <a:ext cx="0" cy="460860"/>
              </a:xfrm>
              <a:prstGeom prst="line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35" name="Object 3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33912948"/>
                  </p:ext>
                </p:extLst>
              </p:nvPr>
            </p:nvGraphicFramePr>
            <p:xfrm>
              <a:off x="7159005" y="5331420"/>
              <a:ext cx="1047600" cy="3429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7" imgW="698400" imgH="228600" progId="">
                      <p:embed/>
                    </p:oleObj>
                  </mc:Choice>
                  <mc:Fallback>
                    <p:oleObj name="Equation" r:id="rId7" imgW="698400" imgH="228600" progId="">
                      <p:embed/>
                      <p:pic>
                        <p:nvPicPr>
                          <p:cNvPr id="0" name="Picture 18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159005" y="5331420"/>
                            <a:ext cx="1047600" cy="3429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6" name="Oval 35"/>
              <p:cNvSpPr/>
              <p:nvPr/>
            </p:nvSpPr>
            <p:spPr>
              <a:xfrm>
                <a:off x="6851765" y="2997664"/>
                <a:ext cx="422455" cy="422455"/>
              </a:xfrm>
              <a:prstGeom prst="ellipse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37" name="Object 3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28127623"/>
                  </p:ext>
                </p:extLst>
              </p:nvPr>
            </p:nvGraphicFramePr>
            <p:xfrm>
              <a:off x="7829787" y="3033928"/>
              <a:ext cx="590550" cy="3429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9" imgW="393480" imgH="228600" progId="">
                      <p:embed/>
                    </p:oleObj>
                  </mc:Choice>
                  <mc:Fallback>
                    <p:oleObj name="Equation" r:id="rId9" imgW="393480" imgH="228600" progId="">
                      <p:embed/>
                      <p:pic>
                        <p:nvPicPr>
                          <p:cNvPr id="0" name="Picture 18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829787" y="3033928"/>
                            <a:ext cx="590550" cy="3429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8" name="Object 3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95830272"/>
                  </p:ext>
                </p:extLst>
              </p:nvPr>
            </p:nvGraphicFramePr>
            <p:xfrm>
              <a:off x="7895105" y="5743361"/>
              <a:ext cx="800100" cy="3429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1" imgW="533160" imgH="228600" progId="">
                      <p:embed/>
                    </p:oleObj>
                  </mc:Choice>
                  <mc:Fallback>
                    <p:oleObj name="Equation" r:id="rId11" imgW="533160" imgH="228600" progId="">
                      <p:embed/>
                      <p:pic>
                        <p:nvPicPr>
                          <p:cNvPr id="0" name="Picture 18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895105" y="5743361"/>
                            <a:ext cx="800100" cy="3429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39" name="Straight Connector 38"/>
              <p:cNvCxnSpPr/>
              <p:nvPr/>
            </p:nvCxnSpPr>
            <p:spPr>
              <a:xfrm>
                <a:off x="7351030" y="3208891"/>
                <a:ext cx="46086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/>
              <p:cNvSpPr/>
              <p:nvPr/>
            </p:nvSpPr>
            <p:spPr>
              <a:xfrm>
                <a:off x="6338630" y="2852925"/>
                <a:ext cx="2496325" cy="3418045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41" name="Picture 43" descr="http://www.humboldtsportclubs.dosportseasy.com/icons/Baseball.jpg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4212" y="4090065"/>
              <a:ext cx="437985" cy="4394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43" descr="http://www.humboldtsportclubs.dosportseasy.com/icons/Baseball.jpg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0585" y="1384687"/>
              <a:ext cx="437985" cy="4394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9239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Conservation Solution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11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920585" y="1159767"/>
            <a:ext cx="1604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Therefore,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2934929"/>
              </p:ext>
            </p:extLst>
          </p:nvPr>
        </p:nvGraphicFramePr>
        <p:xfrm>
          <a:off x="4034330" y="1722765"/>
          <a:ext cx="2895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47560" imgH="228600" progId="">
                  <p:embed/>
                </p:oleObj>
              </mc:Choice>
              <mc:Fallback>
                <p:oleObj name="Equation" r:id="rId3" imgW="1447560" imgH="228600" progId="">
                  <p:embed/>
                  <p:pic>
                    <p:nvPicPr>
                      <p:cNvPr id="0" name="Picture 2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4330" y="1722765"/>
                        <a:ext cx="2895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920585" y="2430470"/>
            <a:ext cx="57991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Substituting the expressions for kinetic and potential energy,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5005333"/>
              </p:ext>
            </p:extLst>
          </p:nvPr>
        </p:nvGraphicFramePr>
        <p:xfrm>
          <a:off x="3842305" y="3359510"/>
          <a:ext cx="3505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52480" imgH="457200" progId="">
                  <p:embed/>
                </p:oleObj>
              </mc:Choice>
              <mc:Fallback>
                <p:oleObj name="Equation" r:id="rId5" imgW="1752480" imgH="457200" progId="">
                  <p:embed/>
                  <p:pic>
                    <p:nvPicPr>
                      <p:cNvPr id="0" name="Picture 2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2305" y="3359510"/>
                        <a:ext cx="35052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09045" y="4811580"/>
            <a:ext cx="29571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Applying the conditions at state 1 and state 2, 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6766666"/>
              </p:ext>
            </p:extLst>
          </p:nvPr>
        </p:nvGraphicFramePr>
        <p:xfrm>
          <a:off x="3639623" y="4573616"/>
          <a:ext cx="4465637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552400" imgH="863280" progId="">
                  <p:embed/>
                </p:oleObj>
              </mc:Choice>
              <mc:Fallback>
                <p:oleObj name="Equation" r:id="rId7" imgW="2552400" imgH="863280" progId="">
                  <p:embed/>
                  <p:pic>
                    <p:nvPicPr>
                      <p:cNvPr id="0" name="Picture 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9623" y="4573616"/>
                        <a:ext cx="4465637" cy="151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" name="Group 31"/>
          <p:cNvGrpSpPr/>
          <p:nvPr/>
        </p:nvGrpSpPr>
        <p:grpSpPr>
          <a:xfrm>
            <a:off x="347450" y="1239915"/>
            <a:ext cx="2496325" cy="3418045"/>
            <a:chOff x="347450" y="1239915"/>
            <a:chExt cx="2496325" cy="3418045"/>
          </a:xfrm>
        </p:grpSpPr>
        <p:grpSp>
          <p:nvGrpSpPr>
            <p:cNvPr id="20" name="Group 19"/>
            <p:cNvGrpSpPr/>
            <p:nvPr/>
          </p:nvGrpSpPr>
          <p:grpSpPr>
            <a:xfrm>
              <a:off x="347450" y="1239915"/>
              <a:ext cx="2496325" cy="3418045"/>
              <a:chOff x="6338630" y="2852925"/>
              <a:chExt cx="2496325" cy="3418045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7351030" y="5914303"/>
                <a:ext cx="46086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Oval 21"/>
              <p:cNvSpPr/>
              <p:nvPr/>
            </p:nvSpPr>
            <p:spPr>
              <a:xfrm>
                <a:off x="6851765" y="5703075"/>
                <a:ext cx="422455" cy="422455"/>
              </a:xfrm>
              <a:prstGeom prst="ellipse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 flipV="1">
                <a:off x="7062992" y="5453443"/>
                <a:ext cx="0" cy="460860"/>
              </a:xfrm>
              <a:prstGeom prst="line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24" name="Object 2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18176023"/>
                  </p:ext>
                </p:extLst>
              </p:nvPr>
            </p:nvGraphicFramePr>
            <p:xfrm>
              <a:off x="7159005" y="5331420"/>
              <a:ext cx="1047600" cy="3429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9" imgW="698400" imgH="228600" progId="">
                      <p:embed/>
                    </p:oleObj>
                  </mc:Choice>
                  <mc:Fallback>
                    <p:oleObj name="Equation" r:id="rId9" imgW="698400" imgH="228600" progId="">
                      <p:embed/>
                      <p:pic>
                        <p:nvPicPr>
                          <p:cNvPr id="0" name="Picture 2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159005" y="5331420"/>
                            <a:ext cx="1047600" cy="3429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5" name="Oval 24"/>
              <p:cNvSpPr/>
              <p:nvPr/>
            </p:nvSpPr>
            <p:spPr>
              <a:xfrm>
                <a:off x="6851765" y="2997664"/>
                <a:ext cx="422455" cy="422455"/>
              </a:xfrm>
              <a:prstGeom prst="ellipse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26" name="Object 2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15077174"/>
                  </p:ext>
                </p:extLst>
              </p:nvPr>
            </p:nvGraphicFramePr>
            <p:xfrm>
              <a:off x="7829787" y="3033928"/>
              <a:ext cx="590550" cy="3429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1" imgW="393480" imgH="228600" progId="">
                      <p:embed/>
                    </p:oleObj>
                  </mc:Choice>
                  <mc:Fallback>
                    <p:oleObj name="Equation" r:id="rId11" imgW="393480" imgH="228600" progId="">
                      <p:embed/>
                      <p:pic>
                        <p:nvPicPr>
                          <p:cNvPr id="0" name="Picture 21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829787" y="3033928"/>
                            <a:ext cx="590550" cy="3429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7" name="Object 2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16744387"/>
                  </p:ext>
                </p:extLst>
              </p:nvPr>
            </p:nvGraphicFramePr>
            <p:xfrm>
              <a:off x="7895105" y="5743361"/>
              <a:ext cx="800100" cy="3429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3" imgW="533160" imgH="228600" progId="">
                      <p:embed/>
                    </p:oleObj>
                  </mc:Choice>
                  <mc:Fallback>
                    <p:oleObj name="Equation" r:id="rId13" imgW="533160" imgH="228600" progId="">
                      <p:embed/>
                      <p:pic>
                        <p:nvPicPr>
                          <p:cNvPr id="0" name="Picture 22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895105" y="5743361"/>
                            <a:ext cx="800100" cy="3429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28" name="Straight Connector 27"/>
              <p:cNvCxnSpPr/>
              <p:nvPr/>
            </p:nvCxnSpPr>
            <p:spPr>
              <a:xfrm>
                <a:off x="7351030" y="3208891"/>
                <a:ext cx="46086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Rectangle 28"/>
              <p:cNvSpPr/>
              <p:nvPr/>
            </p:nvSpPr>
            <p:spPr>
              <a:xfrm>
                <a:off x="6338630" y="2852925"/>
                <a:ext cx="2496325" cy="3418045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30" name="Picture 43" descr="http://www.humboldtsportclubs.dosportseasy.com/icons/Baseball.jpg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4212" y="4090065"/>
              <a:ext cx="437985" cy="4394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43" descr="http://www.humboldtsportclubs.dosportseasy.com/icons/Baseball.jpg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0585" y="1384687"/>
              <a:ext cx="437985" cy="4394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5" name="Straight Arrow Connector 4"/>
          <p:cNvCxnSpPr/>
          <p:nvPr/>
        </p:nvCxnSpPr>
        <p:spPr>
          <a:xfrm flipV="1">
            <a:off x="4802430" y="3390595"/>
            <a:ext cx="537670" cy="76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7339663"/>
              </p:ext>
            </p:extLst>
          </p:nvPr>
        </p:nvGraphicFramePr>
        <p:xfrm>
          <a:off x="5378505" y="3265488"/>
          <a:ext cx="1270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26720" imgH="177480" progId="">
                  <p:embed/>
                </p:oleObj>
              </mc:Choice>
              <mc:Fallback>
                <p:oleObj name="Equation" r:id="rId16" imgW="126720" imgH="177480" progId="">
                  <p:embed/>
                  <p:pic>
                    <p:nvPicPr>
                      <p:cNvPr id="0" name="Picture 2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8505" y="3265488"/>
                        <a:ext cx="1270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Straight Arrow Connector 32"/>
          <p:cNvCxnSpPr/>
          <p:nvPr/>
        </p:nvCxnSpPr>
        <p:spPr>
          <a:xfrm flipV="1">
            <a:off x="5750770" y="3390595"/>
            <a:ext cx="537670" cy="76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7606099"/>
              </p:ext>
            </p:extLst>
          </p:nvPr>
        </p:nvGraphicFramePr>
        <p:xfrm>
          <a:off x="6326845" y="3265488"/>
          <a:ext cx="1270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26720" imgH="177480" progId="">
                  <p:embed/>
                </p:oleObj>
              </mc:Choice>
              <mc:Fallback>
                <p:oleObj name="Equation" r:id="rId18" imgW="126720" imgH="177480" progId="">
                  <p:embed/>
                  <p:pic>
                    <p:nvPicPr>
                      <p:cNvPr id="0" name="Picture 2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6845" y="3265488"/>
                        <a:ext cx="1270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979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Conservation of Mass (Continuity)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12</a:t>
            </a:fld>
            <a:endParaRPr lang="en-US" dirty="0"/>
          </a:p>
        </p:txBody>
      </p:sp>
      <p:sp>
        <p:nvSpPr>
          <p:cNvPr id="7" name="Can 6"/>
          <p:cNvSpPr/>
          <p:nvPr/>
        </p:nvSpPr>
        <p:spPr>
          <a:xfrm>
            <a:off x="769905" y="2494815"/>
            <a:ext cx="1152150" cy="1805035"/>
          </a:xfrm>
          <a:prstGeom prst="can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54690" y="2418005"/>
            <a:ext cx="1382580" cy="1958655"/>
          </a:xfrm>
          <a:prstGeom prst="rect">
            <a:avLst/>
          </a:prstGeom>
          <a:noFill/>
          <a:ln w="952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038740" y="2149170"/>
            <a:ext cx="0" cy="53767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691625" y="2149170"/>
            <a:ext cx="0" cy="53767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826042" y="3570155"/>
            <a:ext cx="556873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810237" y="3954205"/>
            <a:ext cx="556873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345980" y="4146230"/>
            <a:ext cx="0" cy="53767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3933259"/>
              </p:ext>
            </p:extLst>
          </p:nvPr>
        </p:nvGraphicFramePr>
        <p:xfrm>
          <a:off x="819150" y="1787635"/>
          <a:ext cx="4381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91960" imgH="241200" progId="">
                  <p:embed/>
                </p:oleObj>
              </mc:Choice>
              <mc:Fallback>
                <p:oleObj name="Equation" r:id="rId3" imgW="291960" imgH="241200" progId="">
                  <p:embed/>
                  <p:pic>
                    <p:nvPicPr>
                      <p:cNvPr id="0" name="Picture 2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" y="1787635"/>
                        <a:ext cx="43815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6180580"/>
              </p:ext>
            </p:extLst>
          </p:nvPr>
        </p:nvGraphicFramePr>
        <p:xfrm>
          <a:off x="1461195" y="1787220"/>
          <a:ext cx="4762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17160" imgH="241200" progId="">
                  <p:embed/>
                </p:oleObj>
              </mc:Choice>
              <mc:Fallback>
                <p:oleObj name="Equation" r:id="rId5" imgW="317160" imgH="241200" progId="">
                  <p:embed/>
                  <p:pic>
                    <p:nvPicPr>
                      <p:cNvPr id="0" name="Picture 2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1195" y="1787220"/>
                        <a:ext cx="47625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5267846"/>
              </p:ext>
            </p:extLst>
          </p:nvPr>
        </p:nvGraphicFramePr>
        <p:xfrm>
          <a:off x="2421320" y="3384660"/>
          <a:ext cx="5143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42720" imgH="241200" progId="">
                  <p:embed/>
                </p:oleObj>
              </mc:Choice>
              <mc:Fallback>
                <p:oleObj name="Equation" r:id="rId7" imgW="342720" imgH="241200" progId="">
                  <p:embed/>
                  <p:pic>
                    <p:nvPicPr>
                      <p:cNvPr id="0" name="Picture 2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1320" y="3384660"/>
                        <a:ext cx="51435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584741"/>
              </p:ext>
            </p:extLst>
          </p:nvPr>
        </p:nvGraphicFramePr>
        <p:xfrm>
          <a:off x="2421625" y="3784710"/>
          <a:ext cx="5524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68280" imgH="241200" progId="">
                  <p:embed/>
                </p:oleObj>
              </mc:Choice>
              <mc:Fallback>
                <p:oleObj name="Equation" r:id="rId9" imgW="368280" imgH="241200" progId="">
                  <p:embed/>
                  <p:pic>
                    <p:nvPicPr>
                      <p:cNvPr id="0" name="Picture 2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1625" y="3784710"/>
                        <a:ext cx="55245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4759762"/>
              </p:ext>
            </p:extLst>
          </p:nvPr>
        </p:nvGraphicFramePr>
        <p:xfrm>
          <a:off x="1079500" y="4680060"/>
          <a:ext cx="5334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55320" imgH="241200" progId="">
                  <p:embed/>
                </p:oleObj>
              </mc:Choice>
              <mc:Fallback>
                <p:oleObj name="Equation" r:id="rId11" imgW="355320" imgH="241200" progId="">
                  <p:embed/>
                  <p:pic>
                    <p:nvPicPr>
                      <p:cNvPr id="0" name="Picture 2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0" y="4680060"/>
                        <a:ext cx="53340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6509361"/>
              </p:ext>
            </p:extLst>
          </p:nvPr>
        </p:nvGraphicFramePr>
        <p:xfrm>
          <a:off x="4956175" y="1981200"/>
          <a:ext cx="10223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583920" imgH="228600" progId="">
                  <p:embed/>
                </p:oleObj>
              </mc:Choice>
              <mc:Fallback>
                <p:oleObj name="Equation" r:id="rId13" imgW="583920" imgH="228600" progId="">
                  <p:embed/>
                  <p:pic>
                    <p:nvPicPr>
                      <p:cNvPr id="0" name="Picture 2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6175" y="1981200"/>
                        <a:ext cx="102235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11501" y="1163105"/>
            <a:ext cx="4198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>
                <a:latin typeface="Arial" pitchFamily="34" charset="0"/>
                <a:cs typeface="Arial" pitchFamily="34" charset="0"/>
              </a:rPr>
              <a:t>Total Form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(making a movie)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6034972"/>
              </p:ext>
            </p:extLst>
          </p:nvPr>
        </p:nvGraphicFramePr>
        <p:xfrm>
          <a:off x="3758395" y="2660900"/>
          <a:ext cx="23114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320480" imgH="253800" progId="">
                  <p:embed/>
                </p:oleObj>
              </mc:Choice>
              <mc:Fallback>
                <p:oleObj name="Equation" r:id="rId15" imgW="1320480" imgH="253800" progId="">
                  <p:embed/>
                  <p:pic>
                    <p:nvPicPr>
                      <p:cNvPr id="0" name="Picture 2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8395" y="2660900"/>
                        <a:ext cx="23114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0262619"/>
              </p:ext>
            </p:extLst>
          </p:nvPr>
        </p:nvGraphicFramePr>
        <p:xfrm>
          <a:off x="4068130" y="4659313"/>
          <a:ext cx="34226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955520" imgH="279360" progId="">
                  <p:embed/>
                </p:oleObj>
              </mc:Choice>
              <mc:Fallback>
                <p:oleObj name="Equation" r:id="rId17" imgW="1955520" imgH="279360" progId="">
                  <p:embed/>
                  <p:pic>
                    <p:nvPicPr>
                      <p:cNvPr id="0" name="Picture 2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8130" y="4659313"/>
                        <a:ext cx="3422650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29"/>
          <p:cNvSpPr/>
          <p:nvPr/>
        </p:nvSpPr>
        <p:spPr>
          <a:xfrm>
            <a:off x="4572000" y="4465935"/>
            <a:ext cx="3072400" cy="844910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661970" y="3474506"/>
                <a:ext cx="4749505" cy="4912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cs typeface="Arial" pitchFamily="34" charset="0"/>
                            </a:rPr>
                            <m:t>𝑋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cs typeface="Arial" pitchFamily="34" charset="0"/>
                            </a:rPr>
                            <m:t>𝐺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cs typeface="Arial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  <m:t>𝛿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  <m:t>𝑚</m:t>
                              </m:r>
                            </m:e>
                          </m:d>
                        </m:e>
                        <m:sub>
                          <m:r>
                            <a:rPr lang="en-US" sz="2400" b="0" i="1" smtClean="0">
                              <a:latin typeface="Cambria Math"/>
                              <a:cs typeface="Arial" pitchFamily="34" charset="0"/>
                            </a:rPr>
                            <m:t>𝑠𝑦𝑠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cs typeface="Arial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cs typeface="Arial" pitchFamily="34" charset="0"/>
                            </a:rPr>
                            <m:t>𝑚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cs typeface="Arial" pitchFamily="34" charset="0"/>
                            </a:rPr>
                            <m:t>𝑓𝑖𝑛𝑎𝑙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cs typeface="Arial" pitchFamily="34" charset="0"/>
                        </a:rPr>
                        <m:t>−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cs typeface="Arial" pitchFamily="34" charset="0"/>
                            </a:rPr>
                            <m:t>𝑚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cs typeface="Arial" pitchFamily="34" charset="0"/>
                            </a:rPr>
                            <m:t>𝑖𝑛𝑖𝑡𝑖𝑎𝑙</m:t>
                          </m:r>
                        </m:sub>
                      </m:sSub>
                    </m:oMath>
                  </m:oMathPara>
                </a14:m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970" y="3474506"/>
                <a:ext cx="4749505" cy="491288"/>
              </a:xfrm>
              <a:prstGeom prst="rect">
                <a:avLst/>
              </a:prstGeom>
              <a:blipFill rotWithShape="1">
                <a:blip r:embed="rId20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9861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Conservation of Mass (Continuity)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13</a:t>
            </a:fld>
            <a:endParaRPr lang="en-US" dirty="0"/>
          </a:p>
        </p:txBody>
      </p:sp>
      <p:sp>
        <p:nvSpPr>
          <p:cNvPr id="7" name="Can 6"/>
          <p:cNvSpPr/>
          <p:nvPr/>
        </p:nvSpPr>
        <p:spPr>
          <a:xfrm>
            <a:off x="769905" y="2494815"/>
            <a:ext cx="1152150" cy="1805035"/>
          </a:xfrm>
          <a:prstGeom prst="can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54690" y="2418005"/>
            <a:ext cx="1382580" cy="1958655"/>
          </a:xfrm>
          <a:prstGeom prst="rect">
            <a:avLst/>
          </a:prstGeom>
          <a:noFill/>
          <a:ln w="952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038740" y="2149170"/>
            <a:ext cx="0" cy="53767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691625" y="2149170"/>
            <a:ext cx="0" cy="53767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826042" y="3570155"/>
            <a:ext cx="556873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810237" y="3954205"/>
            <a:ext cx="556873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345980" y="4146230"/>
            <a:ext cx="0" cy="53767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3852013"/>
              </p:ext>
            </p:extLst>
          </p:nvPr>
        </p:nvGraphicFramePr>
        <p:xfrm>
          <a:off x="819150" y="1787635"/>
          <a:ext cx="4381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91960" imgH="241200" progId="">
                  <p:embed/>
                </p:oleObj>
              </mc:Choice>
              <mc:Fallback>
                <p:oleObj name="Equation" r:id="rId3" imgW="291960" imgH="241200" progId="">
                  <p:embed/>
                  <p:pic>
                    <p:nvPicPr>
                      <p:cNvPr id="0" name="Picture 3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" y="1787635"/>
                        <a:ext cx="43815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62083"/>
              </p:ext>
            </p:extLst>
          </p:nvPr>
        </p:nvGraphicFramePr>
        <p:xfrm>
          <a:off x="1461195" y="1787220"/>
          <a:ext cx="4762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17160" imgH="241200" progId="">
                  <p:embed/>
                </p:oleObj>
              </mc:Choice>
              <mc:Fallback>
                <p:oleObj name="Equation" r:id="rId5" imgW="317160" imgH="241200" progId="">
                  <p:embed/>
                  <p:pic>
                    <p:nvPicPr>
                      <p:cNvPr id="0" name="Picture 3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1195" y="1787220"/>
                        <a:ext cx="47625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8060419"/>
              </p:ext>
            </p:extLst>
          </p:nvPr>
        </p:nvGraphicFramePr>
        <p:xfrm>
          <a:off x="2421320" y="3384660"/>
          <a:ext cx="5143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42720" imgH="241200" progId="">
                  <p:embed/>
                </p:oleObj>
              </mc:Choice>
              <mc:Fallback>
                <p:oleObj name="Equation" r:id="rId7" imgW="342720" imgH="241200" progId="">
                  <p:embed/>
                  <p:pic>
                    <p:nvPicPr>
                      <p:cNvPr id="0" name="Picture 3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1320" y="3384660"/>
                        <a:ext cx="51435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8523894"/>
              </p:ext>
            </p:extLst>
          </p:nvPr>
        </p:nvGraphicFramePr>
        <p:xfrm>
          <a:off x="2421625" y="3784710"/>
          <a:ext cx="5524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68280" imgH="241200" progId="">
                  <p:embed/>
                </p:oleObj>
              </mc:Choice>
              <mc:Fallback>
                <p:oleObj name="Equation" r:id="rId9" imgW="368280" imgH="241200" progId="">
                  <p:embed/>
                  <p:pic>
                    <p:nvPicPr>
                      <p:cNvPr id="0" name="Picture 3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1625" y="3784710"/>
                        <a:ext cx="55245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748644"/>
              </p:ext>
            </p:extLst>
          </p:nvPr>
        </p:nvGraphicFramePr>
        <p:xfrm>
          <a:off x="1079500" y="4680060"/>
          <a:ext cx="5334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55320" imgH="241200" progId="">
                  <p:embed/>
                </p:oleObj>
              </mc:Choice>
              <mc:Fallback>
                <p:oleObj name="Equation" r:id="rId11" imgW="355320" imgH="241200" progId="">
                  <p:embed/>
                  <p:pic>
                    <p:nvPicPr>
                      <p:cNvPr id="0" name="Picture 3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0" y="4680060"/>
                        <a:ext cx="53340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1972465"/>
              </p:ext>
            </p:extLst>
          </p:nvPr>
        </p:nvGraphicFramePr>
        <p:xfrm>
          <a:off x="4956050" y="1969965"/>
          <a:ext cx="1021860" cy="42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583920" imgH="241200" progId="">
                  <p:embed/>
                </p:oleObj>
              </mc:Choice>
              <mc:Fallback>
                <p:oleObj name="Equation" r:id="rId13" imgW="583920" imgH="241200" progId="">
                  <p:embed/>
                  <p:pic>
                    <p:nvPicPr>
                      <p:cNvPr id="0" name="Picture 3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6050" y="1969965"/>
                        <a:ext cx="1021860" cy="42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11501" y="1163105"/>
            <a:ext cx="40863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>
                <a:latin typeface="Arial" pitchFamily="34" charset="0"/>
                <a:cs typeface="Arial" pitchFamily="34" charset="0"/>
              </a:rPr>
              <a:t>Rate Form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(taking a picture)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5699240"/>
              </p:ext>
            </p:extLst>
          </p:nvPr>
        </p:nvGraphicFramePr>
        <p:xfrm>
          <a:off x="3758395" y="2660900"/>
          <a:ext cx="23114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320480" imgH="253800" progId="">
                  <p:embed/>
                </p:oleObj>
              </mc:Choice>
              <mc:Fallback>
                <p:oleObj name="Equation" r:id="rId15" imgW="1320480" imgH="253800" progId="">
                  <p:embed/>
                  <p:pic>
                    <p:nvPicPr>
                      <p:cNvPr id="0" name="Picture 3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8395" y="2660900"/>
                        <a:ext cx="23114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5699960"/>
              </p:ext>
            </p:extLst>
          </p:nvPr>
        </p:nvGraphicFramePr>
        <p:xfrm>
          <a:off x="3727090" y="3397332"/>
          <a:ext cx="153352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876240" imgH="457200" progId="">
                  <p:embed/>
                </p:oleObj>
              </mc:Choice>
              <mc:Fallback>
                <p:oleObj name="Equation" r:id="rId17" imgW="876240" imgH="457200" progId="">
                  <p:embed/>
                  <p:pic>
                    <p:nvPicPr>
                      <p:cNvPr id="0" name="Picture 3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7090" y="3397332"/>
                        <a:ext cx="153352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6543839"/>
              </p:ext>
            </p:extLst>
          </p:nvPr>
        </p:nvGraphicFramePr>
        <p:xfrm>
          <a:off x="4084638" y="4503738"/>
          <a:ext cx="348932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993680" imgH="457200" progId="">
                  <p:embed/>
                </p:oleObj>
              </mc:Choice>
              <mc:Fallback>
                <p:oleObj name="Equation" r:id="rId19" imgW="1993680" imgH="457200" progId="">
                  <p:embed/>
                  <p:pic>
                    <p:nvPicPr>
                      <p:cNvPr id="0" name="Picture 3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4638" y="4503738"/>
                        <a:ext cx="348932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29"/>
          <p:cNvSpPr/>
          <p:nvPr/>
        </p:nvSpPr>
        <p:spPr>
          <a:xfrm>
            <a:off x="4572000" y="4465935"/>
            <a:ext cx="3149210" cy="844910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#1 - Cyclone Separator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14</a:t>
            </a:fld>
            <a:endParaRPr lang="en-US" dirty="0"/>
          </a:p>
        </p:txBody>
      </p:sp>
      <p:pic>
        <p:nvPicPr>
          <p:cNvPr id="23556" name="Picture 4" descr="http://www.venti-oelde.com/typo3temp/pics/ee5bb45d7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672" y="2008015"/>
            <a:ext cx="2990850" cy="40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9045" y="1124700"/>
            <a:ext cx="84875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cyclone separator is used to separate combustion gases from ash.  Consider the following scenario ...</a:t>
            </a:r>
          </a:p>
        </p:txBody>
      </p:sp>
      <p:sp>
        <p:nvSpPr>
          <p:cNvPr id="5" name="Rectangle 4"/>
          <p:cNvSpPr/>
          <p:nvPr/>
        </p:nvSpPr>
        <p:spPr>
          <a:xfrm>
            <a:off x="5570529" y="2559270"/>
            <a:ext cx="1190555" cy="1958655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2670280"/>
            <a:ext cx="9985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0" y="2900710"/>
            <a:ext cx="9985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rapezoid 7"/>
          <p:cNvSpPr/>
          <p:nvPr/>
        </p:nvSpPr>
        <p:spPr>
          <a:xfrm rot="10800000">
            <a:off x="5570527" y="4518390"/>
            <a:ext cx="1190555" cy="806039"/>
          </a:xfrm>
          <a:prstGeom prst="trapezoid">
            <a:avLst>
              <a:gd name="adj" fmla="val 60111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6058386" y="5324430"/>
            <a:ext cx="0" cy="422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279938" y="5324430"/>
            <a:ext cx="0" cy="422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761082" y="2673265"/>
            <a:ext cx="9985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761082" y="2903695"/>
            <a:ext cx="9985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149545" y="2789700"/>
            <a:ext cx="63368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644400" y="2789700"/>
            <a:ext cx="63368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180224" y="5655270"/>
            <a:ext cx="0" cy="423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688682" y="2079395"/>
            <a:ext cx="18818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itchFamily="34" charset="0"/>
                <a:cs typeface="Arial" pitchFamily="34" charset="0"/>
              </a:rPr>
              <a:t>combustion gases mixed with ash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3741420" y="2948377"/>
          <a:ext cx="1752300" cy="590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68200" imgH="393480" progId="">
                  <p:embed/>
                </p:oleObj>
              </mc:Choice>
              <mc:Fallback>
                <p:oleObj name="Equation" r:id="rId4" imgW="1168200" imgH="393480" progId="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1420" y="2948377"/>
                        <a:ext cx="1752300" cy="5902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3688682" y="3527708"/>
            <a:ext cx="18818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itchFamily="34" charset="0"/>
                <a:cs typeface="Arial" pitchFamily="34" charset="0"/>
              </a:rPr>
              <a:t>weight fraction of ash = 0.001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6279938" y="5867107"/>
          <a:ext cx="4381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91960" imgH="241200" progId="">
                  <p:embed/>
                </p:oleObj>
              </mc:Choice>
              <mc:Fallback>
                <p:oleObj name="Equation" r:id="rId6" imgW="291960" imgH="241200" progId="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9938" y="5867107"/>
                        <a:ext cx="43815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7951788" y="2301875"/>
          <a:ext cx="4572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04560" imgH="241200" progId="">
                  <p:embed/>
                </p:oleObj>
              </mc:Choice>
              <mc:Fallback>
                <p:oleObj name="Equation" r:id="rId8" imgW="304560" imgH="241200" progId="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1788" y="2301875"/>
                        <a:ext cx="45720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552797" y="5273072"/>
            <a:ext cx="14977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itchFamily="34" charset="0"/>
                <a:cs typeface="Arial" pitchFamily="34" charset="0"/>
              </a:rPr>
              <a:t>ash falls out of the cyclone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260351" y="2929735"/>
            <a:ext cx="14977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itchFamily="34" charset="0"/>
                <a:cs typeface="Arial" pitchFamily="34" charset="0"/>
              </a:rPr>
              <a:t>ash-free combustion gases leave the cyclone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929019" y="4103521"/>
            <a:ext cx="20644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Find</a:t>
            </a:r>
            <a:r>
              <a:rPr lang="en-US" dirty="0">
                <a:latin typeface="Arial" pitchFamily="34" charset="0"/>
                <a:cs typeface="Arial" pitchFamily="34" charset="0"/>
              </a:rPr>
              <a:t>:  The mass flow rates of combustion gases and ash that leave the cyclone separator.</a:t>
            </a:r>
          </a:p>
        </p:txBody>
      </p:sp>
    </p:spTree>
    <p:extLst>
      <p:ext uri="{BB962C8B-B14F-4D97-AF65-F5344CB8AC3E}">
        <p14:creationId xmlns:p14="http://schemas.microsoft.com/office/powerpoint/2010/main" val="427543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#1 - Solution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15</a:t>
            </a:fld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018791" y="1393535"/>
            <a:ext cx="1190555" cy="1958655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rapezoid 42"/>
          <p:cNvSpPr/>
          <p:nvPr/>
        </p:nvSpPr>
        <p:spPr>
          <a:xfrm rot="10800000">
            <a:off x="2018789" y="3352655"/>
            <a:ext cx="1190555" cy="806039"/>
          </a:xfrm>
          <a:prstGeom prst="trapezoid">
            <a:avLst>
              <a:gd name="adj" fmla="val 60111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1605214" y="1623965"/>
            <a:ext cx="63368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952620" y="1634954"/>
            <a:ext cx="63368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2614066" y="4065860"/>
            <a:ext cx="0" cy="423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9518534"/>
              </p:ext>
            </p:extLst>
          </p:nvPr>
        </p:nvGraphicFramePr>
        <p:xfrm>
          <a:off x="366516" y="1631380"/>
          <a:ext cx="1460250" cy="49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68200" imgH="393480" progId="">
                  <p:embed/>
                </p:oleObj>
              </mc:Choice>
              <mc:Fallback>
                <p:oleObj name="Equation" r:id="rId3" imgW="1168200" imgH="393480" progId="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516" y="1631380"/>
                        <a:ext cx="1460250" cy="49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270105" y="2111252"/>
            <a:ext cx="1651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itchFamily="34" charset="0"/>
                <a:cs typeface="Arial" pitchFamily="34" charset="0"/>
              </a:rPr>
              <a:t>weight fraction of ash = 0.001</a:t>
            </a:r>
          </a:p>
        </p:txBody>
      </p:sp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808344"/>
              </p:ext>
            </p:extLst>
          </p:nvPr>
        </p:nvGraphicFramePr>
        <p:xfrm>
          <a:off x="2733545" y="4266560"/>
          <a:ext cx="364950" cy="30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91960" imgH="241200" progId="">
                  <p:embed/>
                </p:oleObj>
              </mc:Choice>
              <mc:Fallback>
                <p:oleObj name="Equation" r:id="rId5" imgW="291960" imgH="241200" progId="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3545" y="4266560"/>
                        <a:ext cx="364950" cy="30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2792217"/>
              </p:ext>
            </p:extLst>
          </p:nvPr>
        </p:nvGraphicFramePr>
        <p:xfrm>
          <a:off x="3596746" y="1470345"/>
          <a:ext cx="380700" cy="30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04560" imgH="241200" progId="">
                  <p:embed/>
                </p:oleObj>
              </mc:Choice>
              <mc:Fallback>
                <p:oleObj name="Equation" r:id="rId7" imgW="304560" imgH="241200" progId="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6746" y="1470345"/>
                        <a:ext cx="380700" cy="30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Rectangle 50"/>
          <p:cNvSpPr/>
          <p:nvPr/>
        </p:nvSpPr>
        <p:spPr>
          <a:xfrm>
            <a:off x="1922055" y="1316725"/>
            <a:ext cx="1402506" cy="2960972"/>
          </a:xfrm>
          <a:prstGeom prst="rect">
            <a:avLst/>
          </a:prstGeom>
          <a:noFill/>
          <a:ln w="952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346915" y="4696365"/>
            <a:ext cx="35716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Assumption</a:t>
            </a:r>
            <a:r>
              <a:rPr lang="en-US" dirty="0">
                <a:latin typeface="Arial" pitchFamily="34" charset="0"/>
                <a:cs typeface="Arial" pitchFamily="34" charset="0"/>
              </a:rPr>
              <a:t>:  Steady state operation (i.e. no net gain of mass in the cyclone separator)</a:t>
            </a:r>
          </a:p>
        </p:txBody>
      </p:sp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092034"/>
              </p:ext>
            </p:extLst>
          </p:nvPr>
        </p:nvGraphicFramePr>
        <p:xfrm>
          <a:off x="3880175" y="2494235"/>
          <a:ext cx="4572000" cy="314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657600" imgH="2514600" progId="">
                  <p:embed/>
                </p:oleObj>
              </mc:Choice>
              <mc:Fallback>
                <p:oleObj name="Equation" r:id="rId9" imgW="3657600" imgH="2514600" progId="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0175" y="2494235"/>
                        <a:ext cx="4572000" cy="314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4" name="Straight Arrow Connector 53"/>
          <p:cNvCxnSpPr/>
          <p:nvPr/>
        </p:nvCxnSpPr>
        <p:spPr>
          <a:xfrm flipV="1">
            <a:off x="3995390" y="2468875"/>
            <a:ext cx="230430" cy="3283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88271"/>
              </p:ext>
            </p:extLst>
          </p:nvPr>
        </p:nvGraphicFramePr>
        <p:xfrm>
          <a:off x="4225820" y="2342485"/>
          <a:ext cx="17018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701720" imgH="203040" progId="">
                  <p:embed/>
                </p:oleObj>
              </mc:Choice>
              <mc:Fallback>
                <p:oleObj name="Equation" r:id="rId11" imgW="1701720" imgH="203040" progId="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5820" y="2342485"/>
                        <a:ext cx="17018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4319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#2 – Leaky Bucket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16</a:t>
            </a:fld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31499" y="1643035"/>
            <a:ext cx="6797685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GIVEN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 A person is trying to fill a 10.0 gal bucket by hand with a dipper.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355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00" y="2179410"/>
            <a:ext cx="3110805" cy="3418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729301" y="5693582"/>
            <a:ext cx="533829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 How long does it take to fill the bucket with water?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0588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#2 – Solution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17</a:t>
            </a:fld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398" y="1239915"/>
            <a:ext cx="6568888" cy="5031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422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09045" y="1124700"/>
            <a:ext cx="85643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Consider the system shown. 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flows                                      in and out of the system over a                                          specified time period, </a:t>
            </a:r>
            <a:r>
              <a:rPr lang="en-US" sz="2400" dirty="0" err="1">
                <a:latin typeface="Symbol" pitchFamily="18" charset="2"/>
                <a:cs typeface="Arial" pitchFamily="34" charset="0"/>
              </a:rPr>
              <a:t>d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.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 The                                        quantity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 is either transported,                                 produced, destroyed, or stored.  Therefore,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Balance Concept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2</a:t>
            </a:fld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6" t="50375"/>
          <a:stretch/>
        </p:blipFill>
        <p:spPr bwMode="auto">
          <a:xfrm>
            <a:off x="431560" y="4412563"/>
            <a:ext cx="5930015" cy="1120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6515195" y="1700775"/>
            <a:ext cx="1497795" cy="960125"/>
          </a:xfrm>
          <a:prstGeom prst="ellipse">
            <a:avLst/>
          </a:prstGeom>
          <a:noFill/>
          <a:ln w="952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054335" y="2180837"/>
            <a:ext cx="614480" cy="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897775" y="2180837"/>
            <a:ext cx="614480" cy="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265566" y="1393535"/>
            <a:ext cx="1" cy="46086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2818228"/>
              </p:ext>
            </p:extLst>
          </p:nvPr>
        </p:nvGraphicFramePr>
        <p:xfrm>
          <a:off x="5577990" y="1979214"/>
          <a:ext cx="437940" cy="36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91960" imgH="241200" progId="">
                  <p:embed/>
                </p:oleObj>
              </mc:Choice>
              <mc:Fallback>
                <p:oleObj name="Equation" r:id="rId4" imgW="291960" imgH="241200" progId="">
                  <p:embed/>
                  <p:pic>
                    <p:nvPicPr>
                      <p:cNvPr id="0" name="Picture 2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7990" y="1979214"/>
                        <a:ext cx="437940" cy="36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3292218"/>
              </p:ext>
            </p:extLst>
          </p:nvPr>
        </p:nvGraphicFramePr>
        <p:xfrm>
          <a:off x="6765770" y="1262672"/>
          <a:ext cx="4762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17160" imgH="241200" progId="">
                  <p:embed/>
                </p:oleObj>
              </mc:Choice>
              <mc:Fallback>
                <p:oleObj name="Equation" r:id="rId6" imgW="317160" imgH="241200" progId="">
                  <p:embed/>
                  <p:pic>
                    <p:nvPicPr>
                      <p:cNvPr id="0" name="Picture 2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5770" y="1262672"/>
                        <a:ext cx="47625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7137842"/>
              </p:ext>
            </p:extLst>
          </p:nvPr>
        </p:nvGraphicFramePr>
        <p:xfrm>
          <a:off x="8512255" y="1999862"/>
          <a:ext cx="5143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42720" imgH="241200" progId="">
                  <p:embed/>
                </p:oleObj>
              </mc:Choice>
              <mc:Fallback>
                <p:oleObj name="Equation" r:id="rId8" imgW="342720" imgH="241200" progId="">
                  <p:embed/>
                  <p:pic>
                    <p:nvPicPr>
                      <p:cNvPr id="0" name="Picture 2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12255" y="1999862"/>
                        <a:ext cx="51435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111" b="45171"/>
          <a:stretch/>
        </p:blipFill>
        <p:spPr bwMode="auto">
          <a:xfrm>
            <a:off x="6645870" y="4311231"/>
            <a:ext cx="2043538" cy="1237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6781337"/>
              </p:ext>
            </p:extLst>
          </p:nvPr>
        </p:nvGraphicFramePr>
        <p:xfrm>
          <a:off x="6415375" y="4849985"/>
          <a:ext cx="253440" cy="228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6720" imgH="114120" progId="">
                  <p:embed/>
                </p:oleObj>
              </mc:Choice>
              <mc:Fallback>
                <p:oleObj name="Equation" r:id="rId10" imgW="126720" imgH="114120" progId="">
                  <p:embed/>
                  <p:pic>
                    <p:nvPicPr>
                      <p:cNvPr id="0" name="Picture 2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5375" y="4849985"/>
                        <a:ext cx="253440" cy="2282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7736462" y="2488077"/>
            <a:ext cx="422455" cy="345645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818640"/>
              </p:ext>
            </p:extLst>
          </p:nvPr>
        </p:nvGraphicFramePr>
        <p:xfrm>
          <a:off x="8186738" y="2701925"/>
          <a:ext cx="5524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68280" imgH="241200" progId="">
                  <p:embed/>
                </p:oleObj>
              </mc:Choice>
              <mc:Fallback>
                <p:oleObj name="Equation" r:id="rId12" imgW="368280" imgH="241200" progId="">
                  <p:embed/>
                  <p:pic>
                    <p:nvPicPr>
                      <p:cNvPr id="0" name="Picture 2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6738" y="2701925"/>
                        <a:ext cx="55245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6" b="50000"/>
          <a:stretch/>
        </p:blipFill>
        <p:spPr bwMode="auto">
          <a:xfrm>
            <a:off x="447020" y="3283851"/>
            <a:ext cx="5930015" cy="112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0295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6"/>
          <a:stretch/>
        </p:blipFill>
        <p:spPr bwMode="auto">
          <a:xfrm>
            <a:off x="549742" y="2000325"/>
            <a:ext cx="5930015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111" b="45171"/>
          <a:stretch/>
        </p:blipFill>
        <p:spPr bwMode="auto">
          <a:xfrm>
            <a:off x="6764052" y="3036176"/>
            <a:ext cx="2043538" cy="1237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7865677"/>
              </p:ext>
            </p:extLst>
          </p:nvPr>
        </p:nvGraphicFramePr>
        <p:xfrm>
          <a:off x="6533557" y="3574930"/>
          <a:ext cx="253440" cy="228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6720" imgH="114120" progId="">
                  <p:embed/>
                </p:oleObj>
              </mc:Choice>
              <mc:Fallback>
                <p:oleObj name="Equation" r:id="rId4" imgW="126720" imgH="114120" progId="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3557" y="3574930"/>
                        <a:ext cx="253440" cy="2282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Balance Concept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9045" y="1163105"/>
            <a:ext cx="3746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Simplifying the balance 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539475" y="2069858"/>
            <a:ext cx="5184675" cy="1051902"/>
          </a:xfrm>
          <a:prstGeom prst="rect">
            <a:avLst/>
          </a:prstGeom>
          <a:noFill/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8025" y="3160165"/>
            <a:ext cx="5714225" cy="1066870"/>
          </a:xfrm>
          <a:prstGeom prst="rect">
            <a:avLst/>
          </a:prstGeom>
          <a:noFill/>
          <a:ln w="95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316575" y="1700775"/>
            <a:ext cx="39821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76797"/>
                </a:solidFill>
                <a:latin typeface="Arial" pitchFamily="34" charset="0"/>
                <a:cs typeface="Arial" pitchFamily="34" charset="0"/>
              </a:rPr>
              <a:t>Net transport of </a:t>
            </a:r>
            <a:r>
              <a:rPr lang="en-US" sz="2000" i="1" dirty="0">
                <a:solidFill>
                  <a:srgbClr val="076797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>
                <a:solidFill>
                  <a:srgbClr val="07679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>
                <a:solidFill>
                  <a:srgbClr val="076797"/>
                </a:solidFill>
                <a:latin typeface="Arial" pitchFamily="34" charset="0"/>
                <a:cs typeface="Arial" pitchFamily="34" charset="0"/>
              </a:rPr>
              <a:t>into</a:t>
            </a:r>
            <a:r>
              <a:rPr lang="en-US" sz="2000" dirty="0">
                <a:solidFill>
                  <a:srgbClr val="076797"/>
                </a:solidFill>
                <a:latin typeface="Arial" pitchFamily="34" charset="0"/>
                <a:cs typeface="Arial" pitchFamily="34" charset="0"/>
              </a:rPr>
              <a:t> the system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27090" y="4240815"/>
            <a:ext cx="3956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Net production of </a:t>
            </a:r>
            <a:r>
              <a:rPr lang="en-US" sz="2000" i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in</a:t>
            </a:r>
            <a:r>
              <a:rPr lang="en-US" sz="20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 the system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75" y="5031500"/>
            <a:ext cx="80200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05954" y="4518790"/>
            <a:ext cx="1912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Therefore …</a:t>
            </a:r>
          </a:p>
        </p:txBody>
      </p:sp>
    </p:spTree>
    <p:extLst>
      <p:ext uri="{BB962C8B-B14F-4D97-AF65-F5344CB8AC3E}">
        <p14:creationId xmlns:p14="http://schemas.microsoft.com/office/powerpoint/2010/main" val="1478102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Balance Concept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4</a:t>
            </a:fld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75" y="1201510"/>
            <a:ext cx="80200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3979616"/>
              </p:ext>
            </p:extLst>
          </p:nvPr>
        </p:nvGraphicFramePr>
        <p:xfrm>
          <a:off x="3664920" y="3222901"/>
          <a:ext cx="1828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14400" imgH="228600" progId="">
                  <p:embed/>
                </p:oleObj>
              </mc:Choice>
              <mc:Fallback>
                <p:oleObj name="Equation" r:id="rId4" imgW="914400" imgH="228600" progId="">
                  <p:embed/>
                  <p:pic>
                    <p:nvPicPr>
                      <p:cNvPr id="0" name="Picture 3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4920" y="3222901"/>
                        <a:ext cx="1828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9906266"/>
              </p:ext>
            </p:extLst>
          </p:nvPr>
        </p:nvGraphicFramePr>
        <p:xfrm>
          <a:off x="1569055" y="2468875"/>
          <a:ext cx="660240" cy="48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30120" imgH="241200" progId="">
                  <p:embed/>
                </p:oleObj>
              </mc:Choice>
              <mc:Fallback>
                <p:oleObj name="Equation" r:id="rId6" imgW="330120" imgH="241200" progId="">
                  <p:embed/>
                  <p:pic>
                    <p:nvPicPr>
                      <p:cNvPr id="0" name="Picture 3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9055" y="2468875"/>
                        <a:ext cx="660240" cy="48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5052420"/>
              </p:ext>
            </p:extLst>
          </p:nvPr>
        </p:nvGraphicFramePr>
        <p:xfrm>
          <a:off x="2728560" y="2547515"/>
          <a:ext cx="2540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6720" imgH="114120" progId="">
                  <p:embed/>
                </p:oleObj>
              </mc:Choice>
              <mc:Fallback>
                <p:oleObj name="Equation" r:id="rId8" imgW="126720" imgH="114120" progId="">
                  <p:embed/>
                  <p:pic>
                    <p:nvPicPr>
                      <p:cNvPr id="0" name="Picture 3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8560" y="2547515"/>
                        <a:ext cx="2540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9097973"/>
              </p:ext>
            </p:extLst>
          </p:nvPr>
        </p:nvGraphicFramePr>
        <p:xfrm>
          <a:off x="3688685" y="2468875"/>
          <a:ext cx="12954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47640" imgH="241200" progId="">
                  <p:embed/>
                </p:oleObj>
              </mc:Choice>
              <mc:Fallback>
                <p:oleObj name="Equation" r:id="rId10" imgW="647640" imgH="241200" progId="">
                  <p:embed/>
                  <p:pic>
                    <p:nvPicPr>
                      <p:cNvPr id="0" name="Picture 3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8685" y="2468875"/>
                        <a:ext cx="12954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9591876"/>
              </p:ext>
            </p:extLst>
          </p:nvPr>
        </p:nvGraphicFramePr>
        <p:xfrm>
          <a:off x="6453845" y="2468875"/>
          <a:ext cx="1320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60240" imgH="241200" progId="">
                  <p:embed/>
                </p:oleObj>
              </mc:Choice>
              <mc:Fallback>
                <p:oleObj name="Equation" r:id="rId12" imgW="660240" imgH="241200" progId="">
                  <p:embed/>
                  <p:pic>
                    <p:nvPicPr>
                      <p:cNvPr id="0" name="Picture 3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3845" y="2468875"/>
                        <a:ext cx="13208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1786261"/>
              </p:ext>
            </p:extLst>
          </p:nvPr>
        </p:nvGraphicFramePr>
        <p:xfrm>
          <a:off x="5483155" y="2535120"/>
          <a:ext cx="2794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39680" imgH="139680" progId="">
                  <p:embed/>
                </p:oleObj>
              </mc:Choice>
              <mc:Fallback>
                <p:oleObj name="Equation" r:id="rId14" imgW="139680" imgH="139680" progId="">
                  <p:embed/>
                  <p:pic>
                    <p:nvPicPr>
                      <p:cNvPr id="0" name="Picture 3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3155" y="2535120"/>
                        <a:ext cx="2794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39475" y="3215584"/>
            <a:ext cx="2682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In shorthand form,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9474" y="3851455"/>
            <a:ext cx="81418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This equation was developed for a specified time period.  At an instant in time, the balance becomes, 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8628000"/>
              </p:ext>
            </p:extLst>
          </p:nvPr>
        </p:nvGraphicFramePr>
        <p:xfrm>
          <a:off x="2089925" y="4830685"/>
          <a:ext cx="4978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489040" imgH="393480" progId="">
                  <p:embed/>
                </p:oleObj>
              </mc:Choice>
              <mc:Fallback>
                <p:oleObj name="Equation" r:id="rId16" imgW="2489040" imgH="393480" progId="">
                  <p:embed/>
                  <p:pic>
                    <p:nvPicPr>
                      <p:cNvPr id="0" name="Picture 3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9925" y="4830685"/>
                        <a:ext cx="49784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40422" y="5709345"/>
            <a:ext cx="76626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This is known as the rate form of the balance equation.</a:t>
            </a:r>
          </a:p>
        </p:txBody>
      </p:sp>
    </p:spTree>
    <p:extLst>
      <p:ext uri="{BB962C8B-B14F-4D97-AF65-F5344CB8AC3E}">
        <p14:creationId xmlns:p14="http://schemas.microsoft.com/office/powerpoint/2010/main" val="56150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Viewpoints to Track Balances</a:t>
            </a:r>
          </a:p>
        </p:txBody>
      </p:sp>
      <p:sp>
        <p:nvSpPr>
          <p:cNvPr id="134154" name="Text Box 10"/>
          <p:cNvSpPr txBox="1">
            <a:spLocks noChangeArrowheads="1"/>
          </p:cNvSpPr>
          <p:nvPr/>
        </p:nvSpPr>
        <p:spPr bwMode="auto">
          <a:xfrm>
            <a:off x="923525" y="1488629"/>
            <a:ext cx="7585346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u="sng" dirty="0">
                <a:latin typeface="Arial" pitchFamily="34" charset="0"/>
                <a:cs typeface="Arial" pitchFamily="34" charset="0"/>
              </a:rPr>
              <a:t>Total Form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– What happens over a finite time interval</a:t>
            </a:r>
          </a:p>
        </p:txBody>
      </p:sp>
      <p:pic>
        <p:nvPicPr>
          <p:cNvPr id="14" name="Picture 34" descr="MCj039746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3" y="4221428"/>
            <a:ext cx="1824037" cy="1825625"/>
          </a:xfrm>
          <a:prstGeom prst="rect">
            <a:avLst/>
          </a:prstGeom>
          <a:noFill/>
        </p:spPr>
      </p:pic>
      <p:sp>
        <p:nvSpPr>
          <p:cNvPr id="15" name="Text Box 35"/>
          <p:cNvSpPr txBox="1">
            <a:spLocks noChangeArrowheads="1"/>
          </p:cNvSpPr>
          <p:nvPr/>
        </p:nvSpPr>
        <p:spPr bwMode="auto">
          <a:xfrm>
            <a:off x="147340" y="2624196"/>
            <a:ext cx="220571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Sometimes called the ‘bucket and stopwatch method’</a:t>
            </a:r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362700"/>
            <a:ext cx="2133600" cy="365125"/>
          </a:xfrm>
        </p:spPr>
        <p:txBody>
          <a:bodyPr/>
          <a:lstStyle/>
          <a:p>
            <a:fld id="{16890861-4B16-40B9-9EE8-90F7D404DB3D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1582300"/>
              </p:ext>
            </p:extLst>
          </p:nvPr>
        </p:nvGraphicFramePr>
        <p:xfrm>
          <a:off x="6603141" y="4944721"/>
          <a:ext cx="1828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14400" imgH="228600" progId="">
                  <p:embed/>
                </p:oleObj>
              </mc:Choice>
              <mc:Fallback>
                <p:oleObj name="Equation" r:id="rId4" imgW="914400" imgH="228600" progId="">
                  <p:embed/>
                  <p:pic>
                    <p:nvPicPr>
                      <p:cNvPr id="0" name="Picture 2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3141" y="4944721"/>
                        <a:ext cx="1828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Oval 9"/>
          <p:cNvSpPr/>
          <p:nvPr/>
        </p:nvSpPr>
        <p:spPr>
          <a:xfrm>
            <a:off x="6296274" y="2727414"/>
            <a:ext cx="1497795" cy="960125"/>
          </a:xfrm>
          <a:prstGeom prst="ellipse">
            <a:avLst/>
          </a:prstGeom>
          <a:noFill/>
          <a:ln w="952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5835414" y="3207476"/>
            <a:ext cx="614480" cy="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678854" y="3207476"/>
            <a:ext cx="614480" cy="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046645" y="2420174"/>
            <a:ext cx="1" cy="46086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2963510"/>
              </p:ext>
            </p:extLst>
          </p:nvPr>
        </p:nvGraphicFramePr>
        <p:xfrm>
          <a:off x="5359069" y="3005853"/>
          <a:ext cx="437940" cy="36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91960" imgH="241200" progId="">
                  <p:embed/>
                </p:oleObj>
              </mc:Choice>
              <mc:Fallback>
                <p:oleObj name="Equation" r:id="rId6" imgW="291960" imgH="241200" progId="">
                  <p:embed/>
                  <p:pic>
                    <p:nvPicPr>
                      <p:cNvPr id="0" name="Picture 2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9069" y="3005853"/>
                        <a:ext cx="437940" cy="36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1606298"/>
              </p:ext>
            </p:extLst>
          </p:nvPr>
        </p:nvGraphicFramePr>
        <p:xfrm>
          <a:off x="6546849" y="2289311"/>
          <a:ext cx="4762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17160" imgH="241200" progId="">
                  <p:embed/>
                </p:oleObj>
              </mc:Choice>
              <mc:Fallback>
                <p:oleObj name="Equation" r:id="rId8" imgW="317160" imgH="241200" progId="">
                  <p:embed/>
                  <p:pic>
                    <p:nvPicPr>
                      <p:cNvPr id="0" name="Picture 2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6849" y="2289311"/>
                        <a:ext cx="47625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39313"/>
              </p:ext>
            </p:extLst>
          </p:nvPr>
        </p:nvGraphicFramePr>
        <p:xfrm>
          <a:off x="8293334" y="3026501"/>
          <a:ext cx="5143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42720" imgH="241200" progId="">
                  <p:embed/>
                </p:oleObj>
              </mc:Choice>
              <mc:Fallback>
                <p:oleObj name="Equation" r:id="rId10" imgW="342720" imgH="241200" progId="">
                  <p:embed/>
                  <p:pic>
                    <p:nvPicPr>
                      <p:cNvPr id="0" name="Picture 2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93334" y="3026501"/>
                        <a:ext cx="51435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Connector 19"/>
          <p:cNvCxnSpPr/>
          <p:nvPr/>
        </p:nvCxnSpPr>
        <p:spPr>
          <a:xfrm>
            <a:off x="7517541" y="3514716"/>
            <a:ext cx="422455" cy="345645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2926140"/>
              </p:ext>
            </p:extLst>
          </p:nvPr>
        </p:nvGraphicFramePr>
        <p:xfrm>
          <a:off x="7967817" y="3728564"/>
          <a:ext cx="5524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68280" imgH="241200" progId="">
                  <p:embed/>
                </p:oleObj>
              </mc:Choice>
              <mc:Fallback>
                <p:oleObj name="Equation" r:id="rId12" imgW="368280" imgH="241200" progId="">
                  <p:embed/>
                  <p:pic>
                    <p:nvPicPr>
                      <p:cNvPr id="0" name="Picture 2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7817" y="3728564"/>
                        <a:ext cx="55245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3705008"/>
              </p:ext>
            </p:extLst>
          </p:nvPr>
        </p:nvGraphicFramePr>
        <p:xfrm>
          <a:off x="6864196" y="3036027"/>
          <a:ext cx="3619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41200" imgH="228600" progId="">
                  <p:embed/>
                </p:oleObj>
              </mc:Choice>
              <mc:Fallback>
                <p:oleObj name="Equation" r:id="rId14" imgW="241200" imgH="228600" progId="">
                  <p:embed/>
                  <p:pic>
                    <p:nvPicPr>
                      <p:cNvPr id="0" name="Picture 2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4196" y="3036027"/>
                        <a:ext cx="36195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572" name="Picture 284" descr="Image result for bucket and stopwatch method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598" y="2220763"/>
            <a:ext cx="2857500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 Box 35"/>
          <p:cNvSpPr txBox="1">
            <a:spLocks noChangeArrowheads="1"/>
          </p:cNvSpPr>
          <p:nvPr/>
        </p:nvSpPr>
        <p:spPr bwMode="auto">
          <a:xfrm>
            <a:off x="2812767" y="4400867"/>
            <a:ext cx="254630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Think about this like recording a movie and comparing a parameter at the beginning to that same parameter at the end</a:t>
            </a:r>
          </a:p>
        </p:txBody>
      </p:sp>
    </p:spTree>
    <p:extLst>
      <p:ext uri="{BB962C8B-B14F-4D97-AF65-F5344CB8AC3E}">
        <p14:creationId xmlns:p14="http://schemas.microsoft.com/office/powerpoint/2010/main" val="210558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Viewpoints to Track Balances</a:t>
            </a:r>
          </a:p>
        </p:txBody>
      </p:sp>
      <p:sp>
        <p:nvSpPr>
          <p:cNvPr id="136202" name="Text Box 10"/>
          <p:cNvSpPr txBox="1">
            <a:spLocks noChangeArrowheads="1"/>
          </p:cNvSpPr>
          <p:nvPr/>
        </p:nvSpPr>
        <p:spPr bwMode="auto">
          <a:xfrm>
            <a:off x="1257313" y="1507945"/>
            <a:ext cx="6789038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u="sng" dirty="0">
                <a:latin typeface="Arial" pitchFamily="34" charset="0"/>
                <a:cs typeface="Arial" pitchFamily="34" charset="0"/>
              </a:rPr>
              <a:t>Rate Form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– What happens at an instant in time</a:t>
            </a:r>
          </a:p>
        </p:txBody>
      </p:sp>
      <p:pic>
        <p:nvPicPr>
          <p:cNvPr id="14" name="Picture 14" descr="MCj039747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8803" y="4852920"/>
            <a:ext cx="1825625" cy="1849437"/>
          </a:xfrm>
          <a:prstGeom prst="rect">
            <a:avLst/>
          </a:prstGeom>
          <a:noFill/>
        </p:spPr>
      </p:pic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3636519" y="4885372"/>
            <a:ext cx="203062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Think about this like taking a picture. The picture captures an instant in time.</a:t>
            </a:r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362700"/>
            <a:ext cx="2133600" cy="365125"/>
          </a:xfrm>
        </p:spPr>
        <p:txBody>
          <a:bodyPr/>
          <a:lstStyle/>
          <a:p>
            <a:fld id="{16890861-4B16-40B9-9EE8-90F7D404DB3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296274" y="2727414"/>
            <a:ext cx="1497795" cy="960125"/>
          </a:xfrm>
          <a:prstGeom prst="ellipse">
            <a:avLst/>
          </a:prstGeom>
          <a:noFill/>
          <a:ln w="952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5835414" y="3207476"/>
            <a:ext cx="614480" cy="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678854" y="3207476"/>
            <a:ext cx="614480" cy="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046645" y="2420174"/>
            <a:ext cx="1" cy="46086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3045736"/>
              </p:ext>
            </p:extLst>
          </p:nvPr>
        </p:nvGraphicFramePr>
        <p:xfrm>
          <a:off x="5359400" y="2995613"/>
          <a:ext cx="4381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91960" imgH="253800" progId="">
                  <p:embed/>
                </p:oleObj>
              </mc:Choice>
              <mc:Fallback>
                <p:oleObj name="Equation" r:id="rId4" imgW="291960" imgH="253800" progId="">
                  <p:embed/>
                  <p:pic>
                    <p:nvPicPr>
                      <p:cNvPr id="0" name="Picture 2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9400" y="2995613"/>
                        <a:ext cx="43815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8252996"/>
              </p:ext>
            </p:extLst>
          </p:nvPr>
        </p:nvGraphicFramePr>
        <p:xfrm>
          <a:off x="6546850" y="2279650"/>
          <a:ext cx="4762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17160" imgH="253800" progId="">
                  <p:embed/>
                </p:oleObj>
              </mc:Choice>
              <mc:Fallback>
                <p:oleObj name="Equation" r:id="rId6" imgW="317160" imgH="253800" progId="">
                  <p:embed/>
                  <p:pic>
                    <p:nvPicPr>
                      <p:cNvPr id="0" name="Picture 2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6850" y="2279650"/>
                        <a:ext cx="47625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8483043"/>
              </p:ext>
            </p:extLst>
          </p:nvPr>
        </p:nvGraphicFramePr>
        <p:xfrm>
          <a:off x="8293100" y="3016250"/>
          <a:ext cx="5143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42720" imgH="253800" progId="">
                  <p:embed/>
                </p:oleObj>
              </mc:Choice>
              <mc:Fallback>
                <p:oleObj name="Equation" r:id="rId8" imgW="342720" imgH="253800" progId="">
                  <p:embed/>
                  <p:pic>
                    <p:nvPicPr>
                      <p:cNvPr id="0" name="Picture 2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93100" y="3016250"/>
                        <a:ext cx="51435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Connector 19"/>
          <p:cNvCxnSpPr/>
          <p:nvPr/>
        </p:nvCxnSpPr>
        <p:spPr>
          <a:xfrm>
            <a:off x="7517541" y="3514716"/>
            <a:ext cx="422455" cy="345645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2084300"/>
              </p:ext>
            </p:extLst>
          </p:nvPr>
        </p:nvGraphicFramePr>
        <p:xfrm>
          <a:off x="7967663" y="3719513"/>
          <a:ext cx="5524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68280" imgH="253800" progId="">
                  <p:embed/>
                </p:oleObj>
              </mc:Choice>
              <mc:Fallback>
                <p:oleObj name="Equation" r:id="rId10" imgW="368280" imgH="253800" progId="">
                  <p:embed/>
                  <p:pic>
                    <p:nvPicPr>
                      <p:cNvPr id="0" name="Picture 2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7663" y="3719513"/>
                        <a:ext cx="55245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44600"/>
              </p:ext>
            </p:extLst>
          </p:nvPr>
        </p:nvGraphicFramePr>
        <p:xfrm>
          <a:off x="6864350" y="3025775"/>
          <a:ext cx="3619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41200" imgH="241200" progId="">
                  <p:embed/>
                </p:oleObj>
              </mc:Choice>
              <mc:Fallback>
                <p:oleObj name="Equation" r:id="rId12" imgW="241200" imgH="241200" progId="">
                  <p:embed/>
                  <p:pic>
                    <p:nvPicPr>
                      <p:cNvPr id="0" name="Picture 2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4350" y="3025775"/>
                        <a:ext cx="36195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5022883"/>
              </p:ext>
            </p:extLst>
          </p:nvPr>
        </p:nvGraphicFramePr>
        <p:xfrm>
          <a:off x="6415088" y="5295039"/>
          <a:ext cx="1828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914400" imgH="241200" progId="">
                  <p:embed/>
                </p:oleObj>
              </mc:Choice>
              <mc:Fallback>
                <p:oleObj name="Equation" r:id="rId14" imgW="914400" imgH="241200" progId="">
                  <p:embed/>
                  <p:pic>
                    <p:nvPicPr>
                      <p:cNvPr id="0" name="Picture 2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5088" y="5295039"/>
                        <a:ext cx="18288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601" name="Picture 289" descr="Graph of  Discharge, cubic feet per second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621" y="2032832"/>
            <a:ext cx="3754112" cy="2502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0" y="3565990"/>
            <a:ext cx="162944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This data is made up of instantaneous data points</a:t>
            </a:r>
          </a:p>
        </p:txBody>
      </p:sp>
    </p:spTree>
    <p:extLst>
      <p:ext uri="{BB962C8B-B14F-4D97-AF65-F5344CB8AC3E}">
        <p14:creationId xmlns:p14="http://schemas.microsoft.com/office/powerpoint/2010/main" val="357584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Conservation Concept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7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6539" y="1200705"/>
            <a:ext cx="84116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When something is conserved this means that it cannot be created or destroyed.  Therefore, for a conserved quantity,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1052701"/>
              </p:ext>
            </p:extLst>
          </p:nvPr>
        </p:nvGraphicFramePr>
        <p:xfrm>
          <a:off x="3109780" y="2255110"/>
          <a:ext cx="2844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22360" imgH="241200" progId="">
                  <p:embed/>
                </p:oleObj>
              </mc:Choice>
              <mc:Fallback>
                <p:oleObj name="Equation" r:id="rId3" imgW="1422360" imgH="241200" progId="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9780" y="2255110"/>
                        <a:ext cx="28448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7318" y="3036008"/>
            <a:ext cx="8087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For a conserved quantity, the balance equation becomes,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8130239"/>
              </p:ext>
            </p:extLst>
          </p:nvPr>
        </p:nvGraphicFramePr>
        <p:xfrm>
          <a:off x="2888642" y="3813050"/>
          <a:ext cx="33274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663560" imgH="241200" progId="">
                  <p:embed/>
                </p:oleObj>
              </mc:Choice>
              <mc:Fallback>
                <p:oleObj name="Equation" r:id="rId5" imgW="1663560" imgH="241200" progId="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8642" y="3813050"/>
                        <a:ext cx="33274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6539" y="4619555"/>
            <a:ext cx="84116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This form (total or rate) is known as the </a:t>
            </a:r>
            <a:r>
              <a:rPr lang="en-US" sz="2400" u="sng" dirty="0">
                <a:latin typeface="Arial" pitchFamily="34" charset="0"/>
                <a:cs typeface="Arial" pitchFamily="34" charset="0"/>
              </a:rPr>
              <a:t>conservation law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or the </a:t>
            </a:r>
            <a:r>
              <a:rPr lang="en-US" sz="2400" u="sng" dirty="0">
                <a:latin typeface="Arial" pitchFamily="34" charset="0"/>
                <a:cs typeface="Arial" pitchFamily="34" charset="0"/>
              </a:rPr>
              <a:t>conservation equation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851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Quantities are Conserved?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Mass (in non-nuclear reactions)</a:t>
            </a:r>
          </a:p>
          <a:p>
            <a:pPr lvl="1"/>
            <a:r>
              <a:rPr lang="en-US" dirty="0"/>
              <a:t>Conservation of Mass (Continuity Equation)</a:t>
            </a:r>
          </a:p>
          <a:p>
            <a:r>
              <a:rPr lang="en-US" dirty="0"/>
              <a:t>Momentum (linear and angular)</a:t>
            </a:r>
          </a:p>
          <a:p>
            <a:pPr lvl="1"/>
            <a:r>
              <a:rPr lang="en-US" dirty="0"/>
              <a:t>Conservation of Momentum</a:t>
            </a:r>
          </a:p>
          <a:p>
            <a:r>
              <a:rPr lang="en-US" dirty="0"/>
              <a:t>Energy</a:t>
            </a:r>
          </a:p>
          <a:p>
            <a:pPr lvl="1"/>
            <a:r>
              <a:rPr lang="en-US" dirty="0"/>
              <a:t>Conservation of Energy</a:t>
            </a:r>
            <a:br>
              <a:rPr lang="en-US" dirty="0"/>
            </a:br>
            <a:r>
              <a:rPr lang="en-US" dirty="0"/>
              <a:t>(1</a:t>
            </a:r>
            <a:r>
              <a:rPr lang="en-US" baseline="30000" dirty="0"/>
              <a:t>st</a:t>
            </a:r>
            <a:r>
              <a:rPr lang="en-US" dirty="0"/>
              <a:t> Law </a:t>
            </a:r>
            <a:r>
              <a:rPr lang="en-US"/>
              <a:t>of Thermodynamics)</a:t>
            </a:r>
            <a:endParaRPr lang="en-US" dirty="0"/>
          </a:p>
          <a:p>
            <a:r>
              <a:rPr lang="en-US" dirty="0"/>
              <a:t>Electrical Charge</a:t>
            </a:r>
          </a:p>
          <a:p>
            <a:pPr lvl="1"/>
            <a:r>
              <a:rPr lang="en-US" dirty="0"/>
              <a:t>Conservation of Charge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10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Conservation Laws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9045" y="1162702"/>
            <a:ext cx="837229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Conservation laws allow us to solve what seem to be very complex problems without relying on ‘formulas’.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Consider the following problem from physics ...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Given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 A baseball is launched vertically                              from the ground with an initial speed of 80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ft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/s.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Find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 Neglecting friction, how high will                                the ball go?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Consider: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What can you calculate using</a:t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>conservation of energy? What can’t you</a:t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>calculate using conservation of energy?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338630" y="2719855"/>
            <a:ext cx="2496325" cy="3418045"/>
            <a:chOff x="6338630" y="2719855"/>
            <a:chExt cx="2496325" cy="3418045"/>
          </a:xfrm>
        </p:grpSpPr>
        <p:grpSp>
          <p:nvGrpSpPr>
            <p:cNvPr id="19" name="Group 18"/>
            <p:cNvGrpSpPr/>
            <p:nvPr/>
          </p:nvGrpSpPr>
          <p:grpSpPr>
            <a:xfrm>
              <a:off x="6338630" y="2719855"/>
              <a:ext cx="2496325" cy="3418045"/>
              <a:chOff x="6338630" y="2852925"/>
              <a:chExt cx="2496325" cy="3418045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7351030" y="5914303"/>
                <a:ext cx="46086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Oval 8"/>
              <p:cNvSpPr/>
              <p:nvPr/>
            </p:nvSpPr>
            <p:spPr>
              <a:xfrm>
                <a:off x="6851765" y="5703075"/>
                <a:ext cx="422455" cy="422455"/>
              </a:xfrm>
              <a:prstGeom prst="ellipse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 flipV="1">
                <a:off x="7062992" y="5453443"/>
                <a:ext cx="0" cy="460860"/>
              </a:xfrm>
              <a:prstGeom prst="line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2" name="Object 1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36440439"/>
                  </p:ext>
                </p:extLst>
              </p:nvPr>
            </p:nvGraphicFramePr>
            <p:xfrm>
              <a:off x="7159005" y="5331420"/>
              <a:ext cx="1047600" cy="3429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3" imgW="698400" imgH="228600" progId="">
                      <p:embed/>
                    </p:oleObj>
                  </mc:Choice>
                  <mc:Fallback>
                    <p:oleObj name="Equation" r:id="rId3" imgW="698400" imgH="228600" progId="">
                      <p:embed/>
                      <p:pic>
                        <p:nvPicPr>
                          <p:cNvPr id="0" name="Picture 1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159005" y="5331420"/>
                            <a:ext cx="1047600" cy="3429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3" name="Oval 12"/>
              <p:cNvSpPr/>
              <p:nvPr/>
            </p:nvSpPr>
            <p:spPr>
              <a:xfrm>
                <a:off x="6851765" y="2997664"/>
                <a:ext cx="422455" cy="422455"/>
              </a:xfrm>
              <a:prstGeom prst="ellipse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14" name="Object 1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41084650"/>
                  </p:ext>
                </p:extLst>
              </p:nvPr>
            </p:nvGraphicFramePr>
            <p:xfrm>
              <a:off x="7829787" y="3033928"/>
              <a:ext cx="590550" cy="3429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5" imgW="393480" imgH="228600" progId="">
                      <p:embed/>
                    </p:oleObj>
                  </mc:Choice>
                  <mc:Fallback>
                    <p:oleObj name="Equation" r:id="rId5" imgW="393480" imgH="228600" progId="">
                      <p:embed/>
                      <p:pic>
                        <p:nvPicPr>
                          <p:cNvPr id="0" name="Picture 1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829787" y="3033928"/>
                            <a:ext cx="590550" cy="3429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" name="Object 1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65554978"/>
                  </p:ext>
                </p:extLst>
              </p:nvPr>
            </p:nvGraphicFramePr>
            <p:xfrm>
              <a:off x="7895105" y="5743361"/>
              <a:ext cx="800100" cy="3429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7" imgW="533160" imgH="228600" progId="">
                      <p:embed/>
                    </p:oleObj>
                  </mc:Choice>
                  <mc:Fallback>
                    <p:oleObj name="Equation" r:id="rId7" imgW="533160" imgH="228600" progId="">
                      <p:embed/>
                      <p:pic>
                        <p:nvPicPr>
                          <p:cNvPr id="0" name="Picture 1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895105" y="5743361"/>
                            <a:ext cx="800100" cy="3429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17" name="Straight Connector 16"/>
              <p:cNvCxnSpPr/>
              <p:nvPr/>
            </p:nvCxnSpPr>
            <p:spPr>
              <a:xfrm>
                <a:off x="7351030" y="3208891"/>
                <a:ext cx="46086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6338630" y="2852925"/>
                <a:ext cx="2496325" cy="3418045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6427" name="Picture 43" descr="http://www.humboldtsportclubs.dosportseasy.com/icons/Baseball.jp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5392" y="5570005"/>
              <a:ext cx="437985" cy="4394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43" descr="http://www.humboldtsportclubs.dosportseasy.com/icons/Baseball.jp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1765" y="2864627"/>
              <a:ext cx="437985" cy="4394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3935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Balmer Thermodynamics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000000"/>
      </a:accent1>
      <a:accent2>
        <a:srgbClr val="B18E5F"/>
      </a:accent2>
      <a:accent3>
        <a:srgbClr val="CDC9C8"/>
      </a:accent3>
      <a:accent4>
        <a:srgbClr val="076797"/>
      </a:accent4>
      <a:accent5>
        <a:srgbClr val="D20000"/>
      </a:accent5>
      <a:accent6>
        <a:srgbClr val="57797B"/>
      </a:accent6>
      <a:hlink>
        <a:srgbClr val="635476"/>
      </a:hlink>
      <a:folHlink>
        <a:srgbClr val="8F49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1297</TotalTime>
  <Words>688</Words>
  <Application>Microsoft Office PowerPoint</Application>
  <PresentationFormat>On-screen Show (4:3)</PresentationFormat>
  <Paragraphs>105</Paragraphs>
  <Slides>17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Book Antiqua</vt:lpstr>
      <vt:lpstr>Calibri</vt:lpstr>
      <vt:lpstr>Cambria Math</vt:lpstr>
      <vt:lpstr>Symbol</vt:lpstr>
      <vt:lpstr>Tahoma</vt:lpstr>
      <vt:lpstr>Times New Roman</vt:lpstr>
      <vt:lpstr>Office Theme</vt:lpstr>
      <vt:lpstr>Equation</vt:lpstr>
      <vt:lpstr>Lecture 4</vt:lpstr>
      <vt:lpstr>The Balance Concept</vt:lpstr>
      <vt:lpstr>The Balance Concept</vt:lpstr>
      <vt:lpstr>The Balance Concept</vt:lpstr>
      <vt:lpstr>Viewpoints to Track Balances</vt:lpstr>
      <vt:lpstr>Viewpoints to Track Balances</vt:lpstr>
      <vt:lpstr>The Conservation Concept</vt:lpstr>
      <vt:lpstr>What Quantities are Conserved?</vt:lpstr>
      <vt:lpstr>Conservation Laws</vt:lpstr>
      <vt:lpstr>The Conservation Solution</vt:lpstr>
      <vt:lpstr>The Conservation Solution</vt:lpstr>
      <vt:lpstr>Conservation of Mass (Continuity)</vt:lpstr>
      <vt:lpstr>Conservation of Mass (Continuity)</vt:lpstr>
      <vt:lpstr>Activity #1 - Cyclone Separator</vt:lpstr>
      <vt:lpstr>Activity #1 - Solution</vt:lpstr>
      <vt:lpstr>Activity #2 – Leaky Bucket</vt:lpstr>
      <vt:lpstr>Activity #2 – Solution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SteveP</dc:creator>
  <cp:lastModifiedBy>Cordon, Dan (dcordon@uidaho.edu)</cp:lastModifiedBy>
  <cp:revision>253</cp:revision>
  <cp:lastPrinted>2011-01-04T17:43:09Z</cp:lastPrinted>
  <dcterms:created xsi:type="dcterms:W3CDTF">2008-11-21T16:06:48Z</dcterms:created>
  <dcterms:modified xsi:type="dcterms:W3CDTF">2023-01-20T19:15:20Z</dcterms:modified>
</cp:coreProperties>
</file>