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2" r:id="rId4"/>
    <p:sldId id="270" r:id="rId5"/>
    <p:sldId id="258" r:id="rId6"/>
    <p:sldId id="267" r:id="rId7"/>
    <p:sldId id="273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2EC"/>
    <a:srgbClr val="076797"/>
    <a:srgbClr val="0A5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0T18:47:35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24575,'56'3'0,"-1"2"0,62 14 0,-32-4 0,143 27 0,-120-19 0,1-5 0,183 6 0,-74-23 0,193-4 0,-54-34 0,-177 14 0,-94 11 0,-32 4 0,62-1 0,162 11 0,124-3 0,-218-14 0,63-1 0,-177 18 0,-36 0 0,-1-2 0,1-1 0,-1-1 0,42-9 0,-27 3 0,0 1 0,1 3 0,88 4 0,-127 1 0,-1154-3 0,554 4 0,-1300-2 0,1865-1 0,0-2 0,-34-7 0,-23-3 0,18 4-1365,41 2-5461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10T18:47:39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115 120 24575,'20'-1'0,"-1"-1"0,34-8 0,23-3 0,76 6 0,83-7 0,28 3 0,-96 9 0,-31-12 0,20-1 0,867 13 0,-496 5 0,-253 0 0,296-7 0,-361-10 0,132-2 0,-158 17 0,-182-1 0,-1 0 0,0-1 0,0 1 0,1 0 0,-1 0 0,0 0 0,1 0 0,-1 0 0,1 0 0,-1 0 0,0 0 0,1 0 0,-1 0 0,0 0 0,1 0 0,-1 0 0,0 0 0,1 0 0,-1 0 0,0 0 0,1 0 0,-1 1 0,0-1 0,1 0 0,-1 0 0,0 0 0,0 1 0,1-1 0,-1 0 0,0 0 0,0 1 0,1-1 0,-1 0 0,0 0 0,0 1 0,0-1 0,0 0 0,1 1 0,-1-1 0,0 0 0,0 1 0,0-1 0,0 0 0,0 1 0,0-1 0,0 0 0,0 1 0,0-1 0,0 0 0,0 1 0,0-1 0,0 0 0,0 1 0,0-1 0,0 1 0,-21 22 0,-38 19 0,28-28 0,-1-2 0,0-1 0,-1-1 0,0-2 0,-44 6 0,9-8 0,1-2 0,-85-7 0,30 0 0,-1530 3 0,1471 15 0,11 0 0,-426-16 0,560 3 0,-64 12 0,60-8 0,-51 3 0,-291-8 0,173-3 0,180 1 33,1-3-1,-1 0 1,-55-17-1,52 12-530,1 2-1,-57-6 1,62 12-6328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8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41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5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5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2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customXml" Target="../ink/ink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Law Analysis of Closed Systems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00" y="1201510"/>
            <a:ext cx="7689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of Thermodynamics for a Closed System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556333"/>
              </p:ext>
            </p:extLst>
          </p:nvPr>
        </p:nvGraphicFramePr>
        <p:xfrm>
          <a:off x="4031273" y="1854395"/>
          <a:ext cx="1065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228501" progId="">
                  <p:embed/>
                </p:oleObj>
              </mc:Choice>
              <mc:Fallback>
                <p:oleObj name="Equation" r:id="rId3" imgW="533169" imgH="228501" progId="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273" y="1854395"/>
                        <a:ext cx="10652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964727"/>
              </p:ext>
            </p:extLst>
          </p:nvPr>
        </p:nvGraphicFramePr>
        <p:xfrm>
          <a:off x="1004480" y="2444598"/>
          <a:ext cx="1498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228600" progId="">
                  <p:embed/>
                </p:oleObj>
              </mc:Choice>
              <mc:Fallback>
                <p:oleObj name="Equation" r:id="rId5" imgW="749160" imgH="22860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480" y="2444598"/>
                        <a:ext cx="1498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036294"/>
              </p:ext>
            </p:extLst>
          </p:nvPr>
        </p:nvGraphicFramePr>
        <p:xfrm>
          <a:off x="3251200" y="3020063"/>
          <a:ext cx="5435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17800" imgH="254000" progId="">
                  <p:embed/>
                </p:oleObj>
              </mc:Choice>
              <mc:Fallback>
                <p:oleObj name="Equation" r:id="rId7" imgW="2717800" imgH="25400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3020063"/>
                        <a:ext cx="5435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77334"/>
              </p:ext>
            </p:extLst>
          </p:nvPr>
        </p:nvGraphicFramePr>
        <p:xfrm>
          <a:off x="1845245" y="3712670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09900" imgH="431800" progId="">
                  <p:embed/>
                </p:oleObj>
              </mc:Choice>
              <mc:Fallback>
                <p:oleObj name="Equation" r:id="rId9" imgW="3009900" imgH="431800" progId="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245" y="3712670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761107" y="3644068"/>
            <a:ext cx="5435600" cy="99853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07575" y="5080415"/>
            <a:ext cx="6244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The 1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Law can also be written on a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specific energy basis as well as a rate basis.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4C48CAF-4D25-4C19-AEA4-C64F0F20517E}"/>
              </a:ext>
            </a:extLst>
          </p:cNvPr>
          <p:cNvCxnSpPr>
            <a:cxnSpLocks/>
          </p:cNvCxnSpPr>
          <p:nvPr/>
        </p:nvCxnSpPr>
        <p:spPr>
          <a:xfrm flipV="1">
            <a:off x="2342704" y="2032390"/>
            <a:ext cx="1576411" cy="274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EFA7093-4A59-493C-9947-92DFEAA5DC78}"/>
              </a:ext>
            </a:extLst>
          </p:cNvPr>
          <p:cNvCxnSpPr>
            <a:cxnSpLocks/>
          </p:cNvCxnSpPr>
          <p:nvPr/>
        </p:nvCxnSpPr>
        <p:spPr>
          <a:xfrm flipH="1" flipV="1">
            <a:off x="5096486" y="2371643"/>
            <a:ext cx="700329" cy="556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E50F281-4EC2-A62F-84BD-2B891E24B48F}"/>
              </a:ext>
            </a:extLst>
          </p:cNvPr>
          <p:cNvSpPr txBox="1"/>
          <p:nvPr/>
        </p:nvSpPr>
        <p:spPr>
          <a:xfrm>
            <a:off x="0" y="1968142"/>
            <a:ext cx="2342704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Crossing the boundary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AE8770-6D50-3DB1-8F4F-3BEA712D1327}"/>
              </a:ext>
            </a:extLst>
          </p:cNvPr>
          <p:cNvSpPr txBox="1"/>
          <p:nvPr/>
        </p:nvSpPr>
        <p:spPr>
          <a:xfrm>
            <a:off x="5800690" y="2623507"/>
            <a:ext cx="2573135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Change inside the system</a:t>
            </a:r>
          </a:p>
        </p:txBody>
      </p:sp>
    </p:spTree>
    <p:extLst>
      <p:ext uri="{BB962C8B-B14F-4D97-AF65-F5344CB8AC3E}">
        <p14:creationId xmlns:p14="http://schemas.microsoft.com/office/powerpoint/2010/main" val="40595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Alternate Forms: 1</a:t>
            </a:r>
            <a:r>
              <a:rPr lang="en-US" sz="3200" baseline="30000" dirty="0"/>
              <a:t>st</a:t>
            </a:r>
            <a:r>
              <a:rPr lang="en-US" sz="3200" dirty="0"/>
              <a:t> Law for Closed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821130"/>
              </p:ext>
            </p:extLst>
          </p:nvPr>
        </p:nvGraphicFramePr>
        <p:xfrm>
          <a:off x="2871427" y="1787675"/>
          <a:ext cx="5267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900" imgH="431800" progId="">
                  <p:embed/>
                </p:oleObj>
              </mc:Choice>
              <mc:Fallback>
                <p:oleObj name="Equation" r:id="rId3" imgW="30099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427" y="1787675"/>
                        <a:ext cx="52673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080314"/>
              </p:ext>
            </p:extLst>
          </p:nvPr>
        </p:nvGraphicFramePr>
        <p:xfrm>
          <a:off x="2854113" y="2758230"/>
          <a:ext cx="4422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200" imgH="495000" progId="">
                  <p:embed/>
                </p:oleObj>
              </mc:Choice>
              <mc:Fallback>
                <p:oleObj name="Equation" r:id="rId5" imgW="2527200" imgH="4950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113" y="2758230"/>
                        <a:ext cx="4422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600" y="1124233"/>
            <a:ext cx="851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over a finite period of time is (making a movie),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150" y="3889055"/>
            <a:ext cx="7574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at an instant in time is (taking a picture),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908588"/>
              </p:ext>
            </p:extLst>
          </p:nvPr>
        </p:nvGraphicFramePr>
        <p:xfrm>
          <a:off x="2874740" y="5222226"/>
          <a:ext cx="40894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36760" imgH="482400" progId="">
                  <p:embed/>
                </p:oleObj>
              </mc:Choice>
              <mc:Fallback>
                <p:oleObj name="Equation" r:id="rId7" imgW="2336760" imgH="4824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740" y="5222226"/>
                        <a:ext cx="40894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95417"/>
              </p:ext>
            </p:extLst>
          </p:nvPr>
        </p:nvGraphicFramePr>
        <p:xfrm>
          <a:off x="3727090" y="4552953"/>
          <a:ext cx="9334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33160" imgH="241200" progId="">
                  <p:embed/>
                </p:oleObj>
              </mc:Choice>
              <mc:Fallback>
                <p:oleObj name="Equation" r:id="rId9" imgW="533160" imgH="241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4552953"/>
                        <a:ext cx="9334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99024"/>
              </p:ext>
            </p:extLst>
          </p:nvPr>
        </p:nvGraphicFramePr>
        <p:xfrm>
          <a:off x="4660540" y="4388570"/>
          <a:ext cx="8445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419040" progId="">
                  <p:embed/>
                </p:oleObj>
              </mc:Choice>
              <mc:Fallback>
                <p:oleObj name="Equation" r:id="rId11" imgW="482400" imgH="4190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540" y="4388570"/>
                        <a:ext cx="8445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4D38C08-8987-9D4D-451B-2178C8395569}"/>
              </a:ext>
            </a:extLst>
          </p:cNvPr>
          <p:cNvSpPr txBox="1"/>
          <p:nvPr/>
        </p:nvSpPr>
        <p:spPr>
          <a:xfrm>
            <a:off x="78615" y="1845259"/>
            <a:ext cx="1723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Total Form: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9664D1-2F26-7CDF-1A96-8180E3A5EED1}"/>
              </a:ext>
            </a:extLst>
          </p:cNvPr>
          <p:cNvSpPr txBox="1"/>
          <p:nvPr/>
        </p:nvSpPr>
        <p:spPr>
          <a:xfrm>
            <a:off x="78614" y="2942493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Specific Form: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8864F1-A767-FC27-5E29-6661D3986BDD}"/>
              </a:ext>
            </a:extLst>
          </p:cNvPr>
          <p:cNvSpPr txBox="1"/>
          <p:nvPr/>
        </p:nvSpPr>
        <p:spPr>
          <a:xfrm>
            <a:off x="275205" y="542388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Arial" pitchFamily="34" charset="0"/>
                <a:cs typeface="Arial" pitchFamily="34" charset="0"/>
              </a:rPr>
              <a:t>Rate Form:</a:t>
            </a:r>
          </a:p>
        </p:txBody>
      </p:sp>
    </p:spTree>
    <p:extLst>
      <p:ext uri="{BB962C8B-B14F-4D97-AF65-F5344CB8AC3E}">
        <p14:creationId xmlns:p14="http://schemas.microsoft.com/office/powerpoint/2010/main" val="288679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12610" y="1162300"/>
            <a:ext cx="194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Deliver 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3483" y="5617280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Heat Engine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92250" y="1162299"/>
            <a:ext cx="1673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Move Heat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41053" y="561727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Refrigerator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3151015" y="1661565"/>
            <a:ext cx="1805035" cy="3917310"/>
            <a:chOff x="1499600" y="1623965"/>
            <a:chExt cx="1805035" cy="3917310"/>
          </a:xfrm>
        </p:grpSpPr>
        <p:pic>
          <p:nvPicPr>
            <p:cNvPr id="26" name="Picture 2" descr="Fig02_17"/>
            <p:cNvPicPr preferRelativeResize="0"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5" cstate="print"/>
            <a:srcRect r="70091" b="7583"/>
            <a:stretch>
              <a:fillRect/>
            </a:stretch>
          </p:blipFill>
          <p:spPr bwMode="auto">
            <a:xfrm>
              <a:off x="1499600" y="1623965"/>
              <a:ext cx="180503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Rectangle 26"/>
            <p:cNvSpPr/>
            <p:nvPr/>
          </p:nvSpPr>
          <p:spPr>
            <a:xfrm>
              <a:off x="1614815" y="33521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1576410" y="3043340"/>
              <a:ext cx="52290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E</a:t>
              </a: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6415440" y="1661565"/>
            <a:ext cx="1958655" cy="3917310"/>
            <a:chOff x="4764025" y="1623965"/>
            <a:chExt cx="1958655" cy="3917310"/>
          </a:xfrm>
        </p:grpSpPr>
        <p:pic>
          <p:nvPicPr>
            <p:cNvPr id="28" name="Picture 2" descr="Fig02_17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 cstate="print"/>
            <a:srcRect l="52182" r="15363" b="7583"/>
            <a:stretch>
              <a:fillRect/>
            </a:stretch>
          </p:blipFill>
          <p:spPr bwMode="auto">
            <a:xfrm>
              <a:off x="4764025" y="1623965"/>
              <a:ext cx="1958655" cy="3917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9" name="Rectangle 28"/>
            <p:cNvSpPr/>
            <p:nvPr/>
          </p:nvSpPr>
          <p:spPr>
            <a:xfrm>
              <a:off x="5032860" y="3389790"/>
              <a:ext cx="576075" cy="230430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4957929" y="3043340"/>
              <a:ext cx="5741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31550" cmpd="sng">
                    <a:solidFill>
                      <a:schemeClr val="accent4">
                        <a:lumMod val="75000"/>
                      </a:schemeClr>
                    </a:soli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7642896-37A3-9AF0-A3C8-F4012EF32B06}"/>
              </a:ext>
            </a:extLst>
          </p:cNvPr>
          <p:cNvSpPr txBox="1"/>
          <p:nvPr/>
        </p:nvSpPr>
        <p:spPr>
          <a:xfrm>
            <a:off x="144294" y="1162300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Purpose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5CA1B6-09B8-2DEF-AFE1-4263A7576959}"/>
              </a:ext>
            </a:extLst>
          </p:cNvPr>
          <p:cNvSpPr txBox="1"/>
          <p:nvPr/>
        </p:nvSpPr>
        <p:spPr>
          <a:xfrm>
            <a:off x="144294" y="561728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rial" pitchFamily="34" charset="0"/>
                <a:cs typeface="Arial" pitchFamily="34" charset="0"/>
              </a:rPr>
              <a:t>Cycle Name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3947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(for a cycle)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045" y="1201509"/>
            <a:ext cx="8525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A commercial refrigeration cycle used for making ice has a COP of 3.0.  48,000 Btu/hr are rejected by the condenser to ambient.  Under these conditions, how much heat is extracted from the cold space and how much work is supplied by the compressor?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1" y="3053789"/>
            <a:ext cx="3264425" cy="31876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493DA4-1D2B-466A-A90A-DF5D401F0F1B}"/>
              </a:ext>
            </a:extLst>
          </p:cNvPr>
          <p:cNvSpPr txBox="1"/>
          <p:nvPr/>
        </p:nvSpPr>
        <p:spPr>
          <a:xfrm>
            <a:off x="4418380" y="3429000"/>
            <a:ext cx="40325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What should we make as the system boundary?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Equation: First Law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(rate form, steady-state)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Equation: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COP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c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4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(for a process)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045" y="1201509"/>
            <a:ext cx="8525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>
                <a:latin typeface="Arial" pitchFamily="34" charset="0"/>
                <a:cs typeface="Arial" pitchFamily="34" charset="0"/>
              </a:rPr>
              <a:t>One pound-mass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Refrigerant-134a is put into a piston-cylinder assembly at an initial pressure and temperature of 200 psia and 200 °F.  The R-134a is then slowly heated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isobarically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until the temperature reaches 300 °F.  Determine the work done (either to or the by the system) and the heat transferred (in or out of the system).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E0AB14-54D9-4E7E-95F6-F89CDEEA9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5" y="3615991"/>
            <a:ext cx="3878905" cy="30675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D4782F-6CBA-4B57-9BBC-42C3F65AC7D1}"/>
              </a:ext>
            </a:extLst>
          </p:cNvPr>
          <p:cNvSpPr txBox="1"/>
          <p:nvPr/>
        </p:nvSpPr>
        <p:spPr>
          <a:xfrm>
            <a:off x="4303165" y="4081885"/>
            <a:ext cx="46854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Draw the Process on a P-v Diagram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Apply First Law (total form)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Look up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Solve for Work [Btu]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Solve for Heat [Btu]</a:t>
            </a:r>
          </a:p>
        </p:txBody>
      </p:sp>
    </p:spTree>
    <p:extLst>
      <p:ext uri="{BB962C8B-B14F-4D97-AF65-F5344CB8AC3E}">
        <p14:creationId xmlns:p14="http://schemas.microsoft.com/office/powerpoint/2010/main" val="40864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(for a process)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045" y="1201509"/>
            <a:ext cx="8525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R134a. 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200 psia,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 200 °F.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Isobaric to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300 °F.  Calculate net Q and 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4782F-6CBA-4B57-9BBC-42C3F65AC7D1}"/>
              </a:ext>
            </a:extLst>
          </p:cNvPr>
          <p:cNvSpPr txBox="1"/>
          <p:nvPr/>
        </p:nvSpPr>
        <p:spPr>
          <a:xfrm>
            <a:off x="6907558" y="3266277"/>
            <a:ext cx="2187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Draw the Process 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latin typeface="Arial" pitchFamily="34" charset="0"/>
                <a:cs typeface="Arial" pitchFamily="34" charset="0"/>
              </a:rPr>
              <a:t>on a P-v Diagram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Apply First Law </a:t>
            </a:r>
            <a:br>
              <a:rPr lang="en-US" sz="1400" dirty="0"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latin typeface="Arial" pitchFamily="34" charset="0"/>
                <a:cs typeface="Arial" pitchFamily="34" charset="0"/>
              </a:rPr>
              <a:t>(total form)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Look up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Net Work [Btu]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Net Heat [Btu]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F3CECD-955E-7CFB-372A-827DE5B57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50" y="2106682"/>
            <a:ext cx="6600825" cy="885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D59177-1F17-9170-03BE-BEA1012C7C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083" y="2981874"/>
            <a:ext cx="6562725" cy="24288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34C5F1C-1EDC-2971-BC64-6CD8041823A5}"/>
                  </a:ext>
                </a:extLst>
              </p14:cNvPr>
              <p14:cNvContentPartPr/>
              <p14:nvPr/>
            </p14:nvContentPartPr>
            <p14:xfrm>
              <a:off x="2476750" y="2855152"/>
              <a:ext cx="1496160" cy="69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34C5F1C-1EDC-2971-BC64-6CD8041823A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8110" y="2846152"/>
                <a:ext cx="151380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25DCFB8-26B3-67E0-0823-2391D6F05308}"/>
                  </a:ext>
                </a:extLst>
              </p14:cNvPr>
              <p14:cNvContentPartPr/>
              <p14:nvPr/>
            </p14:nvContentPartPr>
            <p14:xfrm>
              <a:off x="5338390" y="2837872"/>
              <a:ext cx="1631520" cy="75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25DCFB8-26B3-67E0-0823-2391D6F0530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29390" y="2829232"/>
                <a:ext cx="1649160" cy="9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0913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</TotalTime>
  <Words>376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Tahoma</vt:lpstr>
      <vt:lpstr>Office Theme</vt:lpstr>
      <vt:lpstr>Equation</vt:lpstr>
      <vt:lpstr>Lecture 12</vt:lpstr>
      <vt:lpstr>Conservation of Energy</vt:lpstr>
      <vt:lpstr>Alternate Forms: 1st Law for Closed Systems</vt:lpstr>
      <vt:lpstr>Engineering Cycles</vt:lpstr>
      <vt:lpstr>Example 1 (for a cycle)</vt:lpstr>
      <vt:lpstr>Example 2 (for a process)</vt:lpstr>
      <vt:lpstr>Example 2 (for a process)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533</cp:revision>
  <cp:lastPrinted>2014-02-14T00:30:34Z</cp:lastPrinted>
  <dcterms:created xsi:type="dcterms:W3CDTF">2008-11-21T16:06:48Z</dcterms:created>
  <dcterms:modified xsi:type="dcterms:W3CDTF">2023-09-20T18:26:25Z</dcterms:modified>
</cp:coreProperties>
</file>