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1" r:id="rId3"/>
    <p:sldId id="262" r:id="rId4"/>
    <p:sldId id="263" r:id="rId5"/>
    <p:sldId id="264" r:id="rId6"/>
    <p:sldId id="267" r:id="rId7"/>
    <p:sldId id="269" r:id="rId8"/>
    <p:sldId id="270" r:id="rId9"/>
    <p:sldId id="266" r:id="rId10"/>
    <p:sldId id="268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92EC"/>
    <a:srgbClr val="076797"/>
    <a:srgbClr val="0A50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9" tIns="48325" rIns="96649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9" tIns="48325" rIns="96649" bIns="483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23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57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85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8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15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72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22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48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4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of the </a:t>
            </a:r>
            <a:r>
              <a:rPr lang="en-US"/>
              <a:t>Air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1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Example (w/Air Tables)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7449" y="3275380"/>
            <a:ext cx="7719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Find: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The work and heat transferred in this process.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61696" y="3810368"/>
                <a:ext cx="8325104" cy="20052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Some Useful Relationships: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𝑝𝑜𝑙𝑦𝑡𝑟𝑜𝑝𝑖𝑐</m:t>
                      </m:r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: </m:t>
                      </m:r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𝑝</m:t>
                      </m:r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∗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i="1" strike="sngStrike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𝑉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𝑐𝑜𝑛𝑠𝑡𝑎𝑛𝑡</m:t>
                      </m:r>
                    </m:oMath>
                  </m:oMathPara>
                </a14:m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𝑝𝑜𝑙𝑦𝑡𝑟𝑜𝑝𝑖𝑐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: 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𝑝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𝑝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                   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𝑝𝑜𝑙𝑦𝑡𝑟𝑜𝑝𝑖𝑐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_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𝐼𝐷𝐺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𝑇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𝑇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1−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b="0" i="1" dirty="0">
                  <a:latin typeface="Cambria Math" panose="02040503050406030204" pitchFamily="18" charset="0"/>
                  <a:cs typeface="Arial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𝑝𝑜𝑙𝑦𝑡𝑟𝑜𝑝𝑖𝑐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b="0" i="1" strike="sngStrike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b="0" i="1" strike="sngStrike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>
                    <a:latin typeface="Arial" pitchFamily="34" charset="0"/>
                    <a:cs typeface="Arial" pitchFamily="34" charset="0"/>
                  </a:rPr>
                  <a:t>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𝑝𝑜𝑙𝑦𝑡𝑟𝑜𝑝𝑖𝑐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_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𝐼𝐷𝐺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∗(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96" y="3810368"/>
                <a:ext cx="8325104" cy="2005293"/>
              </a:xfrm>
              <a:prstGeom prst="rect">
                <a:avLst/>
              </a:prstGeom>
              <a:blipFill>
                <a:blip r:embed="rId3"/>
                <a:stretch>
                  <a:fillRect l="-586" t="-1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9F3777A-720B-BF81-A28E-2F9E75B11CD3}"/>
              </a:ext>
            </a:extLst>
          </p:cNvPr>
          <p:cNvSpPr txBox="1"/>
          <p:nvPr/>
        </p:nvSpPr>
        <p:spPr>
          <a:xfrm>
            <a:off x="347450" y="1201510"/>
            <a:ext cx="85259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Given: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0.5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lbm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of air is compressed in a piston-cylinder assembly from 10 psia, 500 °R (and specific volume of 18.52 ft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lbm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until it reaches a final volume of 1.0 ft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 The process is polytropic with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= 1.25. Calculate the work and heat transfer (both in Btu).  Use the Air Tables (C.16) to get the properties of the air.</a:t>
            </a:r>
          </a:p>
        </p:txBody>
      </p:sp>
    </p:spTree>
    <p:extLst>
      <p:ext uri="{BB962C8B-B14F-4D97-AF65-F5344CB8AC3E}">
        <p14:creationId xmlns:p14="http://schemas.microsoft.com/office/powerpoint/2010/main" val="100971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Air Tables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1957200"/>
            <a:ext cx="740092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7450" y="1278320"/>
            <a:ext cx="6014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 section of Table C.16a is shown below 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3193" y="4312315"/>
            <a:ext cx="84875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According to this table, in order to determine the internal energy and enthalpy of air, all we need is temperature.  How can this be?  I thought two independent intensive properties fixed the state?  What is going on?</a:t>
            </a:r>
          </a:p>
        </p:txBody>
      </p:sp>
      <p:sp>
        <p:nvSpPr>
          <p:cNvPr id="6" name="Rectangle 5"/>
          <p:cNvSpPr/>
          <p:nvPr/>
        </p:nvSpPr>
        <p:spPr>
          <a:xfrm>
            <a:off x="852180" y="1957200"/>
            <a:ext cx="2567670" cy="2201495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9525">
            <a:solidFill>
              <a:srgbClr val="5A92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25266" y="1957200"/>
            <a:ext cx="1245514" cy="2201495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 w="9525">
            <a:solidFill>
              <a:srgbClr val="5A92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7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Air Tables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8303" y="1200705"/>
            <a:ext cx="3916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Recall that for an ideal gas,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083972"/>
              </p:ext>
            </p:extLst>
          </p:nvPr>
        </p:nvGraphicFramePr>
        <p:xfrm>
          <a:off x="3970338" y="1823310"/>
          <a:ext cx="1168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83920" imgH="457200" progId="">
                  <p:embed/>
                </p:oleObj>
              </mc:Choice>
              <mc:Fallback>
                <p:oleObj name="Equation" r:id="rId3" imgW="583920" imgH="457200" progId="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338" y="1823310"/>
                        <a:ext cx="1168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7450" y="3351385"/>
            <a:ext cx="85259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Since Table C.16 only requires temperature to determine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these must be ideal gas properties!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OK.  But, I recall from past reading and homework assignments,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544451"/>
              </p:ext>
            </p:extLst>
          </p:nvPr>
        </p:nvGraphicFramePr>
        <p:xfrm>
          <a:off x="2997395" y="5272440"/>
          <a:ext cx="3098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49080" imgH="393480" progId="">
                  <p:embed/>
                </p:oleObj>
              </mc:Choice>
              <mc:Fallback>
                <p:oleObj name="Equation" r:id="rId5" imgW="1549080" imgH="393480" progId="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395" y="5272440"/>
                        <a:ext cx="3098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811443"/>
              </p:ext>
            </p:extLst>
          </p:nvPr>
        </p:nvGraphicFramePr>
        <p:xfrm>
          <a:off x="2344510" y="2728975"/>
          <a:ext cx="4419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209680" imgH="253800" progId="">
                  <p:embed/>
                </p:oleObj>
              </mc:Choice>
              <mc:Fallback>
                <p:oleObj name="Equation" r:id="rId7" imgW="2209680" imgH="2538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510" y="2728975"/>
                        <a:ext cx="44196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155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Specific Heat Capacity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045" y="1163105"/>
            <a:ext cx="8377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If we can consider the heat capacity constant (at an average value between the two temperatures,)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3155"/>
              </p:ext>
            </p:extLst>
          </p:nvPr>
        </p:nvGraphicFramePr>
        <p:xfrm>
          <a:off x="2267700" y="2236297"/>
          <a:ext cx="4597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98600" imgH="507960" progId="">
                  <p:embed/>
                </p:oleObj>
              </mc:Choice>
              <mc:Fallback>
                <p:oleObj name="Equation" r:id="rId3" imgW="2298600" imgH="507960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00" y="2236297"/>
                        <a:ext cx="45974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9045" y="3543410"/>
            <a:ext cx="5466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So, what is the purpose of Table C.16?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0640" y="4196295"/>
            <a:ext cx="8525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Consider the case where the heat capacity cannot assumed to be constant ... 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269416"/>
              </p:ext>
            </p:extLst>
          </p:nvPr>
        </p:nvGraphicFramePr>
        <p:xfrm>
          <a:off x="2382915" y="5103813"/>
          <a:ext cx="4368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84120" imgH="431640" progId="">
                  <p:embed/>
                </p:oleObj>
              </mc:Choice>
              <mc:Fallback>
                <p:oleObj name="Equation" r:id="rId5" imgW="2184120" imgH="43164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2915" y="5103813"/>
                        <a:ext cx="4368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800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Air Tables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045" y="1163105"/>
            <a:ext cx="6245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Consider the following integration scheme ...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72996"/>
              </p:ext>
            </p:extLst>
          </p:nvPr>
        </p:nvGraphicFramePr>
        <p:xfrm>
          <a:off x="2728560" y="1771900"/>
          <a:ext cx="37084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54000" imgH="444240" progId="">
                  <p:embed/>
                </p:oleObj>
              </mc:Choice>
              <mc:Fallback>
                <p:oleObj name="Equation" r:id="rId3" imgW="1854000" imgH="44424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560" y="1771900"/>
                        <a:ext cx="37084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9045" y="2814520"/>
            <a:ext cx="85259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In this equation,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ref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is an arbitrary reference temperature.  It is arbitrary, because it cancels out of the calculation above!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Therefore ... looking up an enthalpy value in Table C.16 is like performing one of the integrations above!  The effect of the variable heat capacity is included!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11"/>
          <a:stretch/>
        </p:blipFill>
        <p:spPr bwMode="auto">
          <a:xfrm>
            <a:off x="885120" y="4811580"/>
            <a:ext cx="7400925" cy="1312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76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Air Tables – Special Case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045" y="1163105"/>
            <a:ext cx="66752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In Table 16 you see p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What are these, and how do we use these?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9045" y="3708061"/>
                <a:ext cx="8525910" cy="2477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These are called relative pressure and relative volume. They can be used to solve the special case of air (modeled as an ideal gas with variable specific heat) undergoing an </a:t>
                </a:r>
                <a:r>
                  <a:rPr lang="en-US" sz="2400" b="1" u="sng" dirty="0">
                    <a:latin typeface="Arial" pitchFamily="34" charset="0"/>
                    <a:cs typeface="Arial" pitchFamily="34" charset="0"/>
                  </a:rPr>
                  <a:t>ISENTROPIC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processes (reversible *and* adiabatic).</a:t>
                </a:r>
              </a:p>
              <a:p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𝑟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𝑟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      and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𝑟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𝑟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45" y="3708061"/>
                <a:ext cx="8525910" cy="2477025"/>
              </a:xfrm>
              <a:prstGeom prst="rect">
                <a:avLst/>
              </a:prstGeom>
              <a:blipFill>
                <a:blip r:embed="rId3"/>
                <a:stretch>
                  <a:fillRect l="-1144" t="-1720" r="-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11"/>
          <a:stretch/>
        </p:blipFill>
        <p:spPr bwMode="auto">
          <a:xfrm>
            <a:off x="891399" y="2084825"/>
            <a:ext cx="7400925" cy="1312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5F1AD48C-9F0E-481D-828E-6E4006C22E17}"/>
              </a:ext>
            </a:extLst>
          </p:cNvPr>
          <p:cNvSpPr/>
          <p:nvPr/>
        </p:nvSpPr>
        <p:spPr>
          <a:xfrm>
            <a:off x="3803900" y="2430470"/>
            <a:ext cx="422455" cy="422455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EF650BB-ED19-4DB3-BCDA-ED6DCC1A5DCC}"/>
              </a:ext>
            </a:extLst>
          </p:cNvPr>
          <p:cNvSpPr/>
          <p:nvPr/>
        </p:nvSpPr>
        <p:spPr>
          <a:xfrm>
            <a:off x="6261820" y="2411166"/>
            <a:ext cx="422455" cy="422455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5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Example (w/Air Tables)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7450" y="1201510"/>
            <a:ext cx="85259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Given: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An air compressor is running with a mass flow rate of 1.5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lbm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/min compressing air from 14.7 psia and 80 °F to a pressure of 145 psia. Assume isentropic (idealized) process.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63383" y="4005075"/>
            <a:ext cx="83251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Plan: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Use Air Tables to get incoming enthalpy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Use p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r</a:t>
            </a:r>
            <a:r>
              <a:rPr lang="en-US" dirty="0">
                <a:latin typeface="Arial" pitchFamily="34" charset="0"/>
                <a:cs typeface="Arial" pitchFamily="34" charset="0"/>
              </a:rPr>
              <a:t> relationship to find p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r2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Check answer by Remembering polytropic relationships (4 special cases) from Lecture 10, then calculate T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 using polytropic relationship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Use Air Tables to get exit enthalpy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Use polytropic work relationship to calculate power input required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3ADD79-45AE-0202-1379-3D9EFDAD26A4}"/>
              </a:ext>
            </a:extLst>
          </p:cNvPr>
          <p:cNvSpPr txBox="1"/>
          <p:nvPr/>
        </p:nvSpPr>
        <p:spPr>
          <a:xfrm>
            <a:off x="347450" y="2181834"/>
            <a:ext cx="77194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Find: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What is the specific enthalpy of the incoming air?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What is the exit temperature of the compressed air?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What is the specific enthalpy of the exiting air?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Bonus: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What power input is required to perform this?</a:t>
            </a:r>
          </a:p>
        </p:txBody>
      </p:sp>
    </p:spTree>
    <p:extLst>
      <p:ext uri="{BB962C8B-B14F-4D97-AF65-F5344CB8AC3E}">
        <p14:creationId xmlns:p14="http://schemas.microsoft.com/office/powerpoint/2010/main" val="119418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Example (w/Air Tables)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7450" y="1201510"/>
            <a:ext cx="85259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Given: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An air compressor is running with a mass flow rate of 1.5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lbm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/min compressing air from 14.7 psia and 80 °F to a pressure of 145 psia. Assume isentropic (idealized) process.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6255" y="2169194"/>
            <a:ext cx="77194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Find: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What is the specific enthalpy of the incoming air?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What is the exit temperature of the compressed air?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What is the specific enthalpy of the exiting air?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Bonus: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What power input is required to perform this?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6CD2CB-5655-54CF-A8BB-A706BDF2AC62}"/>
                  </a:ext>
                </a:extLst>
              </p:cNvPr>
              <p:cNvSpPr/>
              <p:nvPr/>
            </p:nvSpPr>
            <p:spPr>
              <a:xfrm>
                <a:off x="336255" y="4080198"/>
                <a:ext cx="8325104" cy="21502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Some Useful Relationships: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𝑝𝑜𝑙𝑦𝑡𝑟𝑜𝑝𝑖𝑐</m:t>
                      </m:r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: </m:t>
                      </m:r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𝑝</m:t>
                      </m:r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∗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i="1" strike="sngStrike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𝑉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𝑐𝑜𝑛𝑠𝑡𝑎𝑛𝑡</m:t>
                      </m:r>
                    </m:oMath>
                  </m:oMathPara>
                </a14:m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𝑝𝑜𝑙𝑦𝑡𝑟𝑜𝑝𝑖𝑐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: 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𝑝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𝑝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                   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𝑝𝑜𝑙𝑦𝑡𝑟𝑜𝑝𝑖𝑐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_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𝐼𝐷𝐺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𝑇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𝑇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cs typeface="Arial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𝑛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b="0" i="1" dirty="0">
                  <a:latin typeface="Cambria Math" panose="02040503050406030204" pitchFamily="18" charset="0"/>
                  <a:cs typeface="Arial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𝑝𝑜𝑙𝑦𝑡𝑟𝑜𝑝𝑖𝑐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b="0" i="1" strike="sngStrike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b="0" i="1" strike="sngStrike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>
                    <a:latin typeface="Arial" pitchFamily="34" charset="0"/>
                    <a:cs typeface="Arial" pitchFamily="34" charset="0"/>
                  </a:rPr>
                  <a:t>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𝑊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𝑝𝑜𝑙𝑦𝑡𝑟𝑜𝑝𝑖𝑐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_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𝐼𝐷𝐺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acc>
                          <m:accPr>
                            <m:chr m:val="̇"/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𝑚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∗(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6CD2CB-5655-54CF-A8BB-A706BDF2AC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255" y="4080198"/>
                <a:ext cx="8325104" cy="2150269"/>
              </a:xfrm>
              <a:prstGeom prst="rect">
                <a:avLst/>
              </a:prstGeom>
              <a:blipFill>
                <a:blip r:embed="rId3"/>
                <a:stretch>
                  <a:fillRect l="-586" t="-14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6364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Example (w/Air Tables)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7450" y="1201510"/>
            <a:ext cx="85259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Given: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0.5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lbm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of air is compressed in a piston-cylinder assembly from 10 psia, 500 °R (and specific volume of 18.52 ft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lbm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until it reaches a final volume of 1.0 ft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 The process is polytropic with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= 1.25. Calculate the work and heat transfer (both in Btu).  Use the Air Tables (C.16) to get the properties of the air.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449" y="3275380"/>
            <a:ext cx="7719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Find: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The work and heat transferred in this process.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61696" y="3810368"/>
            <a:ext cx="83251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Plan: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Draw process on 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Pv</a:t>
            </a:r>
            <a:r>
              <a:rPr lang="en-US" dirty="0">
                <a:latin typeface="Arial" pitchFamily="34" charset="0"/>
                <a:cs typeface="Arial" pitchFamily="34" charset="0"/>
              </a:rPr>
              <a:t> diagram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First Law of Thermodynamics for closed system (Total Form)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Q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12</a:t>
            </a:r>
            <a:r>
              <a:rPr lang="en-US" dirty="0">
                <a:latin typeface="Arial" pitchFamily="34" charset="0"/>
                <a:cs typeface="Arial" pitchFamily="34" charset="0"/>
              </a:rPr>
              <a:t> – W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12</a:t>
            </a:r>
            <a:r>
              <a:rPr lang="en-US" dirty="0">
                <a:latin typeface="Arial" pitchFamily="34" charset="0"/>
                <a:cs typeface="Arial" pitchFamily="34" charset="0"/>
              </a:rPr>
              <a:t> = U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 – U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Know T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dirty="0">
                <a:latin typeface="Arial" pitchFamily="34" charset="0"/>
                <a:cs typeface="Arial" pitchFamily="34" charset="0"/>
              </a:rPr>
              <a:t>, so look up u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Use polytropic relationship to find p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 and T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, then look up u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Use polytropic work equation to find W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12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Only unknown left is Q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53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3487</TotalTime>
  <Words>855</Words>
  <Application>Microsoft Office PowerPoint</Application>
  <PresentationFormat>On-screen Show (4:3)</PresentationFormat>
  <Paragraphs>87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Calibri</vt:lpstr>
      <vt:lpstr>Cambria Math</vt:lpstr>
      <vt:lpstr>Tahoma</vt:lpstr>
      <vt:lpstr>Times New Roman</vt:lpstr>
      <vt:lpstr>Office Theme</vt:lpstr>
      <vt:lpstr>Equation</vt:lpstr>
      <vt:lpstr>Lecture 13</vt:lpstr>
      <vt:lpstr>The Air Tables</vt:lpstr>
      <vt:lpstr>The Air Tables</vt:lpstr>
      <vt:lpstr>Variable Specific Heat Capacity</vt:lpstr>
      <vt:lpstr>The Air Tables</vt:lpstr>
      <vt:lpstr>The Air Tables – Special Case</vt:lpstr>
      <vt:lpstr>Simple Example (w/Air Tables)</vt:lpstr>
      <vt:lpstr>Simple Example (w/Air Tables)</vt:lpstr>
      <vt:lpstr>Harder Example (w/Air Tables)</vt:lpstr>
      <vt:lpstr>Harder Example (w/Air Tables)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538</cp:revision>
  <cp:lastPrinted>2012-09-19T13:51:03Z</cp:lastPrinted>
  <dcterms:created xsi:type="dcterms:W3CDTF">2008-11-21T16:06:48Z</dcterms:created>
  <dcterms:modified xsi:type="dcterms:W3CDTF">2024-02-09T18:22:24Z</dcterms:modified>
</cp:coreProperties>
</file>