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60" r:id="rId4"/>
    <p:sldId id="261" r:id="rId5"/>
    <p:sldId id="262" r:id="rId6"/>
    <p:sldId id="264" r:id="rId7"/>
    <p:sldId id="274" r:id="rId8"/>
    <p:sldId id="275" r:id="rId9"/>
    <p:sldId id="276" r:id="rId10"/>
    <p:sldId id="268" r:id="rId11"/>
    <p:sldId id="270" r:id="rId12"/>
    <p:sldId id="271" r:id="rId13"/>
    <p:sldId id="272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50C2"/>
    <a:srgbClr val="5A92EC"/>
    <a:srgbClr val="076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76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r">
              <a:defRPr sz="13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7" tIns="48319" rIns="96637" bIns="483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37" tIns="48319" rIns="96637" bIns="483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r">
              <a:defRPr sz="13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331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1042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593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091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239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405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645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343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34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71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73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1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4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32.bin"/><Relationship Id="rId3" Type="http://schemas.openxmlformats.org/officeDocument/2006/relationships/image" Target="../media/image26.png"/><Relationship Id="rId21" Type="http://schemas.openxmlformats.org/officeDocument/2006/relationships/image" Target="../media/image35.wmf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3.wmf"/><Relationship Id="rId25" Type="http://schemas.openxmlformats.org/officeDocument/2006/relationships/image" Target="../media/image37.wmf"/><Relationship Id="rId2" Type="http://schemas.openxmlformats.org/officeDocument/2006/relationships/notesSlide" Target="../notesSlides/notesSlide8.xml"/><Relationship Id="rId16" Type="http://schemas.openxmlformats.org/officeDocument/2006/relationships/oleObject" Target="../embeddings/oleObject31.bin"/><Relationship Id="rId20" Type="http://schemas.openxmlformats.org/officeDocument/2006/relationships/oleObject" Target="../embeddings/oleObject33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0.wmf"/><Relationship Id="rId24" Type="http://schemas.openxmlformats.org/officeDocument/2006/relationships/oleObject" Target="../embeddings/oleObject35.bin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23" Type="http://schemas.openxmlformats.org/officeDocument/2006/relationships/image" Target="../media/image36.wmf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0.bin"/><Relationship Id="rId22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Lecture 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Calculation of Entropy Changes</a:t>
            </a:r>
          </a:p>
        </p:txBody>
      </p:sp>
    </p:spTree>
    <p:extLst>
      <p:ext uri="{BB962C8B-B14F-4D97-AF65-F5344CB8AC3E}">
        <p14:creationId xmlns:p14="http://schemas.microsoft.com/office/powerpoint/2010/main" val="2486212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Incompressible Substance Model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5855" y="1213155"/>
            <a:ext cx="8564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For the incompressible substance, recall that</a:t>
            </a:r>
          </a:p>
        </p:txBody>
      </p:sp>
      <p:graphicFrame>
        <p:nvGraphicFramePr>
          <p:cNvPr id="1024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205810"/>
              </p:ext>
            </p:extLst>
          </p:nvPr>
        </p:nvGraphicFramePr>
        <p:xfrm>
          <a:off x="2928938" y="1920875"/>
          <a:ext cx="32670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66600" imgH="203040" progId="">
                  <p:embed/>
                </p:oleObj>
              </mc:Choice>
              <mc:Fallback>
                <p:oleObj name="Equation" r:id="rId3" imgW="1866600" imgH="203040" progId="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1920875"/>
                        <a:ext cx="3267075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2568560" y="2699305"/>
          <a:ext cx="40005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86000" imgH="431800" progId="">
                  <p:embed/>
                </p:oleObj>
              </mc:Choice>
              <mc:Fallback>
                <p:oleObj name="Equation" r:id="rId5" imgW="2286000" imgH="431800" progId="">
                  <p:embed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560" y="2699305"/>
                        <a:ext cx="400050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85855" y="2353660"/>
            <a:ext cx="8564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Then,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855" y="3736240"/>
            <a:ext cx="8564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Furthermore, if the heat capacity can be assumed constant,</a:t>
            </a:r>
          </a:p>
        </p:txBody>
      </p:sp>
      <p:graphicFrame>
        <p:nvGraphicFramePr>
          <p:cNvPr id="102407" name="Object 7"/>
          <p:cNvGraphicFramePr>
            <a:graphicFrameLocks noChangeAspect="1"/>
          </p:cNvGraphicFramePr>
          <p:nvPr/>
        </p:nvGraphicFramePr>
        <p:xfrm>
          <a:off x="3151015" y="4350720"/>
          <a:ext cx="280035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600200" imgH="444500" progId="">
                  <p:embed/>
                </p:oleObj>
              </mc:Choice>
              <mc:Fallback>
                <p:oleObj name="Equation" r:id="rId7" imgW="1600200" imgH="444500" progId="">
                  <p:embed/>
                  <p:pic>
                    <p:nvPicPr>
                      <p:cNvPr id="0" name="Picture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015" y="4350720"/>
                        <a:ext cx="2800350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85855" y="5324758"/>
            <a:ext cx="8300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Notice that the entropy of an incompressible substance is only a function of temperature.</a:t>
            </a:r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10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5D84AA6-3142-44CF-BB38-5678F4B0185A}"/>
              </a:ext>
            </a:extLst>
          </p:cNvPr>
          <p:cNvSpPr/>
          <p:nvPr/>
        </p:nvSpPr>
        <p:spPr>
          <a:xfrm>
            <a:off x="2843775" y="4197905"/>
            <a:ext cx="3264425" cy="1036130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09E6A07-3219-845F-B669-2FE53FD1D4E0}"/>
              </a:ext>
            </a:extLst>
          </p:cNvPr>
          <p:cNvCxnSpPr/>
          <p:nvPr/>
        </p:nvCxnSpPr>
        <p:spPr>
          <a:xfrm flipV="1">
            <a:off x="4495190" y="2507280"/>
            <a:ext cx="998530" cy="103693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18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Ideal Gas Model – 1</a:t>
            </a:r>
            <a:r>
              <a:rPr lang="en-US" baseline="30000" dirty="0"/>
              <a:t>st</a:t>
            </a:r>
            <a:r>
              <a:rPr lang="en-US" dirty="0"/>
              <a:t> Gibbs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5855" y="1213155"/>
            <a:ext cx="8564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For the ideal gas, recall that</a:t>
            </a:r>
          </a:p>
        </p:txBody>
      </p:sp>
      <p:graphicFrame>
        <p:nvGraphicFramePr>
          <p:cNvPr id="1024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170279"/>
              </p:ext>
            </p:extLst>
          </p:nvPr>
        </p:nvGraphicFramePr>
        <p:xfrm>
          <a:off x="2339975" y="1854395"/>
          <a:ext cx="44450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39800" imgH="241200" progId="">
                  <p:embed/>
                </p:oleObj>
              </mc:Choice>
              <mc:Fallback>
                <p:oleObj name="Equation" r:id="rId3" imgW="2539800" imgH="241200" progId="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1854395"/>
                        <a:ext cx="44450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278992"/>
              </p:ext>
            </p:extLst>
          </p:nvPr>
        </p:nvGraphicFramePr>
        <p:xfrm>
          <a:off x="779463" y="2919413"/>
          <a:ext cx="75787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330440" imgH="444240" progId="">
                  <p:embed/>
                </p:oleObj>
              </mc:Choice>
              <mc:Fallback>
                <p:oleObj name="Equation" r:id="rId5" imgW="4330440" imgH="444240" progId="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463" y="2919413"/>
                        <a:ext cx="7578725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85855" y="2353660"/>
            <a:ext cx="8564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Then from the </a:t>
            </a:r>
            <a:r>
              <a:rPr lang="en-US" sz="2400" i="1" u="sng" dirty="0">
                <a:latin typeface="Arial" pitchFamily="34" charset="0"/>
                <a:cs typeface="Arial" pitchFamily="34" charset="0"/>
              </a:rPr>
              <a:t>First Gibbs Equation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855" y="3812245"/>
            <a:ext cx="8564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Furthermore, if the heat capacity can be assumed constant,</a:t>
            </a:r>
          </a:p>
        </p:txBody>
      </p:sp>
      <p:graphicFrame>
        <p:nvGraphicFramePr>
          <p:cNvPr id="1024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345926"/>
              </p:ext>
            </p:extLst>
          </p:nvPr>
        </p:nvGraphicFramePr>
        <p:xfrm>
          <a:off x="3206750" y="4402138"/>
          <a:ext cx="26892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36480" imgH="431640" progId="">
                  <p:embed/>
                </p:oleObj>
              </mc:Choice>
              <mc:Fallback>
                <p:oleObj name="Equation" r:id="rId7" imgW="1536480" imgH="431640" progId="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0" y="4402138"/>
                        <a:ext cx="268922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85855" y="5272440"/>
            <a:ext cx="8564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Notice that the change in entropy of an ideal gas is a function of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both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temperature and specific volume.</a:t>
            </a:r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11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3C04FCE-8430-4128-916C-DAF28DBE8274}"/>
              </a:ext>
            </a:extLst>
          </p:cNvPr>
          <p:cNvSpPr/>
          <p:nvPr/>
        </p:nvSpPr>
        <p:spPr>
          <a:xfrm>
            <a:off x="2920585" y="4274715"/>
            <a:ext cx="3264425" cy="1036130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0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5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559367"/>
              </p:ext>
            </p:extLst>
          </p:nvPr>
        </p:nvGraphicFramePr>
        <p:xfrm>
          <a:off x="673100" y="2919960"/>
          <a:ext cx="780097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457520" imgH="444240" progId="">
                  <p:embed/>
                </p:oleObj>
              </mc:Choice>
              <mc:Fallback>
                <p:oleObj name="Equation" r:id="rId3" imgW="4457520" imgH="444240" progId="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2919960"/>
                        <a:ext cx="7800975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Ideal Gas Model – 2</a:t>
            </a:r>
            <a:r>
              <a:rPr lang="en-US" baseline="30000" dirty="0"/>
              <a:t>nd</a:t>
            </a:r>
            <a:r>
              <a:rPr lang="en-US" dirty="0"/>
              <a:t> Gibbs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5855" y="1213155"/>
            <a:ext cx="8564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For the ideal gas, recall that</a:t>
            </a:r>
          </a:p>
        </p:txBody>
      </p:sp>
      <p:graphicFrame>
        <p:nvGraphicFramePr>
          <p:cNvPr id="1024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195626"/>
              </p:ext>
            </p:extLst>
          </p:nvPr>
        </p:nvGraphicFramePr>
        <p:xfrm>
          <a:off x="2339975" y="1854575"/>
          <a:ext cx="44450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39800" imgH="241200" progId="">
                  <p:embed/>
                </p:oleObj>
              </mc:Choice>
              <mc:Fallback>
                <p:oleObj name="Equation" r:id="rId5" imgW="2539800" imgH="241200" progId="">
                  <p:embed/>
                  <p:pic>
                    <p:nvPicPr>
                      <p:cNvPr id="0" name="Picture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1854575"/>
                        <a:ext cx="44450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85855" y="2353660"/>
            <a:ext cx="8564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Then from the </a:t>
            </a:r>
            <a:r>
              <a:rPr lang="en-US" sz="2400" i="1" u="sng" dirty="0">
                <a:latin typeface="Arial" pitchFamily="34" charset="0"/>
                <a:cs typeface="Arial" pitchFamily="34" charset="0"/>
              </a:rPr>
              <a:t>Second Gibbs Equation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855" y="3813050"/>
            <a:ext cx="8564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Furthermore, if the heat capacity can be assumed constant,</a:t>
            </a:r>
          </a:p>
        </p:txBody>
      </p:sp>
      <p:graphicFrame>
        <p:nvGraphicFramePr>
          <p:cNvPr id="1024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214851"/>
              </p:ext>
            </p:extLst>
          </p:nvPr>
        </p:nvGraphicFramePr>
        <p:xfrm>
          <a:off x="3184525" y="4402138"/>
          <a:ext cx="27336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62040" imgH="431640" progId="">
                  <p:embed/>
                </p:oleObj>
              </mc:Choice>
              <mc:Fallback>
                <p:oleObj name="Equation" r:id="rId7" imgW="1562040" imgH="431640" progId="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4525" y="4402138"/>
                        <a:ext cx="273367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85855" y="5324758"/>
            <a:ext cx="8564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Notice that the change in entropy of an ideal gas is a function of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both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temperature and pressure.</a:t>
            </a:r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12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C992E1-FABF-4098-8E28-83B9699A7450}"/>
              </a:ext>
            </a:extLst>
          </p:cNvPr>
          <p:cNvSpPr/>
          <p:nvPr/>
        </p:nvSpPr>
        <p:spPr>
          <a:xfrm>
            <a:off x="2882180" y="4235505"/>
            <a:ext cx="3264425" cy="1036130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1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Variable Heat Capacities</a:t>
            </a:r>
          </a:p>
        </p:txBody>
      </p:sp>
      <p:graphicFrame>
        <p:nvGraphicFramePr>
          <p:cNvPr id="1075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595845"/>
              </p:ext>
            </p:extLst>
          </p:nvPr>
        </p:nvGraphicFramePr>
        <p:xfrm>
          <a:off x="1420813" y="1316038"/>
          <a:ext cx="628967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3880" imgH="444240" progId="">
                  <p:embed/>
                </p:oleObj>
              </mc:Choice>
              <mc:Fallback>
                <p:oleObj name="Equation" r:id="rId3" imgW="3593880" imgH="444240" progId="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813" y="1316038"/>
                        <a:ext cx="6289675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4260" y="2315255"/>
            <a:ext cx="81802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Options to include the effects of variable heat capacity …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Integrate the ideal gas heat capacity equation found in Table C.14.</a:t>
            </a:r>
          </a:p>
          <a:p>
            <a:pPr marL="457200" indent="-457200">
              <a:buAutoNum type="arabicPeriod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Use a constant specific heat evaluated at the average temperature of the process.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Make it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EESier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by having someone else do the calculus for you.</a:t>
            </a:r>
          </a:p>
        </p:txBody>
      </p:sp>
      <p:graphicFrame>
        <p:nvGraphicFramePr>
          <p:cNvPr id="1075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258215"/>
              </p:ext>
            </p:extLst>
          </p:nvPr>
        </p:nvGraphicFramePr>
        <p:xfrm>
          <a:off x="3097213" y="3851275"/>
          <a:ext cx="34226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55520" imgH="253800" progId="">
                  <p:embed/>
                </p:oleObj>
              </mc:Choice>
              <mc:Fallback>
                <p:oleObj name="Equation" r:id="rId5" imgW="1955520" imgH="253800" progId="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7213" y="3851275"/>
                        <a:ext cx="34226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 rot="5400000">
            <a:off x="1557208" y="3947467"/>
            <a:ext cx="268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691625" y="4081885"/>
            <a:ext cx="13057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72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Gibbs Equations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4260" y="1239915"/>
            <a:ext cx="7957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How are entropy values calculated?  Clausius found that,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470567"/>
              </p:ext>
            </p:extLst>
          </p:nvPr>
        </p:nvGraphicFramePr>
        <p:xfrm>
          <a:off x="2224088" y="1887538"/>
          <a:ext cx="4649787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654280" imgH="482400" progId="">
                  <p:embed/>
                </p:oleObj>
              </mc:Choice>
              <mc:Fallback>
                <p:oleObj name="Equation" r:id="rId3" imgW="2654280" imgH="482400" progId="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088" y="1887538"/>
                        <a:ext cx="4649787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4260" y="3005740"/>
            <a:ext cx="82570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While this is correct, it is not very easily done!  We need to develop an alternate method.  Consider a closed simple compressible system undergoing a reversible process with negligible kinetic and potential changes.  For this system, </a:t>
            </a:r>
          </a:p>
        </p:txBody>
      </p:sp>
      <p:graphicFrame>
        <p:nvGraphicFramePr>
          <p:cNvPr id="972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7550"/>
              </p:ext>
            </p:extLst>
          </p:nvPr>
        </p:nvGraphicFramePr>
        <p:xfrm>
          <a:off x="4374470" y="5541275"/>
          <a:ext cx="13112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49160" imgH="241200" progId="">
                  <p:embed/>
                </p:oleObj>
              </mc:Choice>
              <mc:Fallback>
                <p:oleObj name="Equation" r:id="rId5" imgW="749160" imgH="241200" progId="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4470" y="5541275"/>
                        <a:ext cx="131127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30030" y="4773175"/>
            <a:ext cx="2048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First Law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69170" y="5502870"/>
            <a:ext cx="249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Second Law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727090" y="5003605"/>
            <a:ext cx="49926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27090" y="5772510"/>
            <a:ext cx="5568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818874"/>
              </p:ext>
            </p:extLst>
          </p:nvPr>
        </p:nvGraphicFramePr>
        <p:xfrm>
          <a:off x="4356863" y="4786713"/>
          <a:ext cx="189071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79280" imgH="241200" progId="">
                  <p:embed/>
                </p:oleObj>
              </mc:Choice>
              <mc:Fallback>
                <p:oleObj name="Equation" r:id="rId7" imgW="1079280" imgH="241200" progId="">
                  <p:embed/>
                  <p:pic>
                    <p:nvPicPr>
                      <p:cNvPr id="0" name="Picture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863" y="4786713"/>
                        <a:ext cx="1890713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41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Gibbs Equations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4260" y="1239915"/>
            <a:ext cx="7199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Since the system is a simple compressible system,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13057"/>
              </p:ext>
            </p:extLst>
          </p:nvPr>
        </p:nvGraphicFramePr>
        <p:xfrm>
          <a:off x="3902075" y="1844440"/>
          <a:ext cx="129063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36560" imgH="203040" progId="">
                  <p:embed/>
                </p:oleObj>
              </mc:Choice>
              <mc:Fallback>
                <p:oleObj name="Equation" r:id="rId3" imgW="736560" imgH="203040" progId="">
                  <p:embed/>
                  <p:pic>
                    <p:nvPicPr>
                      <p:cNvPr id="0" name="Picture 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2075" y="1844440"/>
                        <a:ext cx="1290638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4260" y="2444383"/>
            <a:ext cx="8257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Substituting the Second Law into the First Law and writing the work term as above gives,</a:t>
            </a:r>
          </a:p>
        </p:txBody>
      </p:sp>
      <p:graphicFrame>
        <p:nvGraphicFramePr>
          <p:cNvPr id="972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438085"/>
              </p:ext>
            </p:extLst>
          </p:nvPr>
        </p:nvGraphicFramePr>
        <p:xfrm>
          <a:off x="3611563" y="3429000"/>
          <a:ext cx="189071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79280" imgH="241200" progId="">
                  <p:embed/>
                </p:oleObj>
              </mc:Choice>
              <mc:Fallback>
                <p:oleObj name="Equation" r:id="rId5" imgW="1079280" imgH="241200" progId="">
                  <p:embed/>
                  <p:pic>
                    <p:nvPicPr>
                      <p:cNvPr id="0" name="Picture 2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1563" y="3429000"/>
                        <a:ext cx="1890712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4260" y="4403038"/>
            <a:ext cx="8257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Dividing through by the mass of the system and rearranging gives,</a:t>
            </a:r>
          </a:p>
        </p:txBody>
      </p:sp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3727090" y="5306935"/>
          <a:ext cx="166687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52087" imgH="177723" progId="">
                  <p:embed/>
                </p:oleObj>
              </mc:Choice>
              <mc:Fallback>
                <p:oleObj name="Equation" r:id="rId7" imgW="952087" imgH="177723" progId="">
                  <p:embed/>
                  <p:pic>
                    <p:nvPicPr>
                      <p:cNvPr id="0" name="Picture 2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7090" y="5306935"/>
                        <a:ext cx="1666875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3650280" y="5272440"/>
            <a:ext cx="1805035" cy="42245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685745" y="5256380"/>
            <a:ext cx="30203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First Gibbs Equation</a:t>
            </a:r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552215"/>
              </p:ext>
            </p:extLst>
          </p:nvPr>
        </p:nvGraphicFramePr>
        <p:xfrm>
          <a:off x="3611875" y="3885950"/>
          <a:ext cx="191293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91880" imgH="177480" progId="">
                  <p:embed/>
                </p:oleObj>
              </mc:Choice>
              <mc:Fallback>
                <p:oleObj name="Equation" r:id="rId9" imgW="1091880" imgH="177480" progId="">
                  <p:embed/>
                  <p:pic>
                    <p:nvPicPr>
                      <p:cNvPr id="0" name="Picture 2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1875" y="3885950"/>
                        <a:ext cx="1912938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786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5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Gibbs Equations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4259" y="1233452"/>
            <a:ext cx="8384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 second Gibbs equation can be derived that involves enthalpy,</a:t>
            </a:r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172184"/>
              </p:ext>
            </p:extLst>
          </p:nvPr>
        </p:nvGraphicFramePr>
        <p:xfrm>
          <a:off x="3992375" y="2004105"/>
          <a:ext cx="11557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60240" imgH="177480" progId="">
                  <p:embed/>
                </p:oleObj>
              </mc:Choice>
              <mc:Fallback>
                <p:oleObj name="Equation" r:id="rId3" imgW="660240" imgH="177480" progId="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375" y="2004105"/>
                        <a:ext cx="1155700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4260" y="3121760"/>
            <a:ext cx="8257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Substituting this expression into the first Gibbs equation and rearranging gives, </a:t>
            </a:r>
          </a:p>
        </p:txBody>
      </p:sp>
      <p:graphicFrame>
        <p:nvGraphicFramePr>
          <p:cNvPr id="993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973621"/>
              </p:ext>
            </p:extLst>
          </p:nvPr>
        </p:nvGraphicFramePr>
        <p:xfrm>
          <a:off x="961930" y="4169010"/>
          <a:ext cx="57562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289300" imgH="279400" progId="">
                  <p:embed/>
                </p:oleObj>
              </mc:Choice>
              <mc:Fallback>
                <p:oleObj name="Equation" r:id="rId5" imgW="3289300" imgH="279400" progId="">
                  <p:embed/>
                  <p:pic>
                    <p:nvPicPr>
                      <p:cNvPr id="0" name="Picture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1930" y="4169010"/>
                        <a:ext cx="575627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4956050" y="4197100"/>
            <a:ext cx="1805035" cy="42245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99490" y="4026884"/>
            <a:ext cx="20088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The Second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 Gibbs Equation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646058"/>
              </p:ext>
            </p:extLst>
          </p:nvPr>
        </p:nvGraphicFramePr>
        <p:xfrm>
          <a:off x="2421320" y="2446830"/>
          <a:ext cx="42894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450880" imgH="253800" progId="">
                  <p:embed/>
                </p:oleObj>
              </mc:Choice>
              <mc:Fallback>
                <p:oleObj name="Equation" r:id="rId7" imgW="2450880" imgH="253800" progId="">
                  <p:embed/>
                  <p:pic>
                    <p:nvPicPr>
                      <p:cNvPr id="0" name="Picture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1320" y="2446830"/>
                        <a:ext cx="4289425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868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Significance of the Gibbs Equations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0001" y="4120290"/>
            <a:ext cx="842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These equations are much easier to use to find entropy changes.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These equations can now be used with any of the fluid property models we have previously discussed.</a:t>
            </a:r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5</a:t>
            </a:fld>
            <a:endParaRPr lang="en-US" dirty="0"/>
          </a:p>
        </p:txBody>
      </p:sp>
      <p:graphicFrame>
        <p:nvGraphicFramePr>
          <p:cNvPr id="1003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426336"/>
              </p:ext>
            </p:extLst>
          </p:nvPr>
        </p:nvGraphicFramePr>
        <p:xfrm>
          <a:off x="808310" y="3313785"/>
          <a:ext cx="21558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31560" imgH="203040" progId="">
                  <p:embed/>
                </p:oleObj>
              </mc:Choice>
              <mc:Fallback>
                <p:oleObj name="Equation" r:id="rId3" imgW="1231560" imgH="203040" progId="">
                  <p:embed/>
                  <p:pic>
                    <p:nvPicPr>
                      <p:cNvPr id="0" name="Picture 2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310" y="3313785"/>
                        <a:ext cx="2155825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083299"/>
              </p:ext>
            </p:extLst>
          </p:nvPr>
        </p:nvGraphicFramePr>
        <p:xfrm>
          <a:off x="3135555" y="2233613"/>
          <a:ext cx="16668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52200" imgH="393480" progId="">
                  <p:embed/>
                </p:oleObj>
              </mc:Choice>
              <mc:Fallback>
                <p:oleObj name="Equation" r:id="rId5" imgW="952200" imgH="393480" progId="">
                  <p:embed/>
                  <p:pic>
                    <p:nvPicPr>
                      <p:cNvPr id="0" name="Picture 2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555" y="2233613"/>
                        <a:ext cx="1666875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524466"/>
              </p:ext>
            </p:extLst>
          </p:nvPr>
        </p:nvGraphicFramePr>
        <p:xfrm>
          <a:off x="3139169" y="3121760"/>
          <a:ext cx="52451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997200" imgH="444500" progId="">
                  <p:embed/>
                </p:oleObj>
              </mc:Choice>
              <mc:Fallback>
                <p:oleObj name="Equation" r:id="rId7" imgW="2997200" imgH="444500" progId="">
                  <p:embed/>
                  <p:pic>
                    <p:nvPicPr>
                      <p:cNvPr id="0" name="Picture 2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9169" y="3121760"/>
                        <a:ext cx="5245100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104702"/>
              </p:ext>
            </p:extLst>
          </p:nvPr>
        </p:nvGraphicFramePr>
        <p:xfrm>
          <a:off x="780940" y="2406342"/>
          <a:ext cx="21780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44520" imgH="203040" progId="">
                  <p:embed/>
                </p:oleObj>
              </mc:Choice>
              <mc:Fallback>
                <p:oleObj name="Equation" r:id="rId9" imgW="1244520" imgH="203040" progId="">
                  <p:embed/>
                  <p:pic>
                    <p:nvPicPr>
                      <p:cNvPr id="0" name="Picture 2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940" y="2406342"/>
                        <a:ext cx="21780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7450" y="1201510"/>
            <a:ext cx="8339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Rearranging the Gibbs Equations allows us to determine entropy changes for a substance ...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002972"/>
              </p:ext>
            </p:extLst>
          </p:nvPr>
        </p:nvGraphicFramePr>
        <p:xfrm>
          <a:off x="4961619" y="2200040"/>
          <a:ext cx="33559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917360" imgH="431640" progId="">
                  <p:embed/>
                </p:oleObj>
              </mc:Choice>
              <mc:Fallback>
                <p:oleObj name="Equation" r:id="rId11" imgW="1917360" imgH="431640" progId="">
                  <p:embed/>
                  <p:pic>
                    <p:nvPicPr>
                      <p:cNvPr id="0" name="Picture 2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1619" y="2200040"/>
                        <a:ext cx="335597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542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Real Fluid Model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5425" y="3582620"/>
            <a:ext cx="88331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These equations must be integrated between the two states.  The calculus is complex and beyond the scope of ME 322 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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good news is that the results are tabulated in property tables or they can be determined from software such as EES 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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1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6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139370"/>
              </p:ext>
            </p:extLst>
          </p:nvPr>
        </p:nvGraphicFramePr>
        <p:xfrm>
          <a:off x="808038" y="2420758"/>
          <a:ext cx="21558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31366" imgH="203112" progId="">
                  <p:embed/>
                </p:oleObj>
              </mc:Choice>
              <mc:Fallback>
                <p:oleObj name="Equation" r:id="rId3" imgW="1231366" imgH="203112" progId="">
                  <p:embed/>
                  <p:pic>
                    <p:nvPicPr>
                      <p:cNvPr id="0" name="Picture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038" y="2420758"/>
                        <a:ext cx="2155825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997365"/>
              </p:ext>
            </p:extLst>
          </p:nvPr>
        </p:nvGraphicFramePr>
        <p:xfrm>
          <a:off x="3138488" y="1307920"/>
          <a:ext cx="51784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959100" imgH="431800" progId="">
                  <p:embed/>
                </p:oleObj>
              </mc:Choice>
              <mc:Fallback>
                <p:oleObj name="Equation" r:id="rId5" imgW="2959100" imgH="431800" progId="">
                  <p:embed/>
                  <p:pic>
                    <p:nvPicPr>
                      <p:cNvPr id="0" name="Picture 2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8" y="1307920"/>
                        <a:ext cx="517842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312571"/>
              </p:ext>
            </p:extLst>
          </p:nvPr>
        </p:nvGraphicFramePr>
        <p:xfrm>
          <a:off x="3138488" y="2228670"/>
          <a:ext cx="52451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997200" imgH="444500" progId="">
                  <p:embed/>
                </p:oleObj>
              </mc:Choice>
              <mc:Fallback>
                <p:oleObj name="Equation" r:id="rId7" imgW="2997200" imgH="444500" progId="">
                  <p:embed/>
                  <p:pic>
                    <p:nvPicPr>
                      <p:cNvPr id="0" name="Picture 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8" y="2228670"/>
                        <a:ext cx="5245100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503596"/>
              </p:ext>
            </p:extLst>
          </p:nvPr>
        </p:nvGraphicFramePr>
        <p:xfrm>
          <a:off x="781050" y="1514295"/>
          <a:ext cx="21780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44600" imgH="203200" progId="">
                  <p:embed/>
                </p:oleObj>
              </mc:Choice>
              <mc:Fallback>
                <p:oleObj name="Equation" r:id="rId9" imgW="1244600" imgH="203200" progId="">
                  <p:embed/>
                  <p:pic>
                    <p:nvPicPr>
                      <p:cNvPr id="0" name="Picture 2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" y="1514295"/>
                        <a:ext cx="21780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344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Real Fluid Model – Reference States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770523"/>
              </p:ext>
            </p:extLst>
          </p:nvPr>
        </p:nvGraphicFramePr>
        <p:xfrm>
          <a:off x="501070" y="1470360"/>
          <a:ext cx="21558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31366" imgH="203112" progId="">
                  <p:embed/>
                </p:oleObj>
              </mc:Choice>
              <mc:Fallback>
                <p:oleObj name="Equation" r:id="rId3" imgW="1231366" imgH="203112" progId="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70" y="1470360"/>
                        <a:ext cx="2155825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568267"/>
              </p:ext>
            </p:extLst>
          </p:nvPr>
        </p:nvGraphicFramePr>
        <p:xfrm>
          <a:off x="2843595" y="1278320"/>
          <a:ext cx="584517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40080" imgH="444240" progId="">
                  <p:embed/>
                </p:oleObj>
              </mc:Choice>
              <mc:Fallback>
                <p:oleObj name="Equation" r:id="rId5" imgW="3340080" imgH="444240" progId="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595" y="1278320"/>
                        <a:ext cx="5845175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1985" y="2276850"/>
            <a:ext cx="8339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How can the reference state be arbitrary?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733043"/>
              </p:ext>
            </p:extLst>
          </p:nvPr>
        </p:nvGraphicFramePr>
        <p:xfrm>
          <a:off x="1993900" y="2852738"/>
          <a:ext cx="511175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920680" imgH="444240" progId="">
                  <p:embed/>
                </p:oleObj>
              </mc:Choice>
              <mc:Fallback>
                <p:oleObj name="Equation" r:id="rId7" imgW="2920680" imgH="444240" progId="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2852738"/>
                        <a:ext cx="5111750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7450" y="3813050"/>
            <a:ext cx="788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Now consider the difference between two table values ...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319747"/>
              </p:ext>
            </p:extLst>
          </p:nvPr>
        </p:nvGraphicFramePr>
        <p:xfrm>
          <a:off x="1897063" y="4445000"/>
          <a:ext cx="53340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047760" imgH="330120" progId="">
                  <p:embed/>
                </p:oleObj>
              </mc:Choice>
              <mc:Fallback>
                <p:oleObj name="Equation" r:id="rId9" imgW="3047760" imgH="330120" progId="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063" y="4445000"/>
                        <a:ext cx="5334000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383147"/>
              </p:ext>
            </p:extLst>
          </p:nvPr>
        </p:nvGraphicFramePr>
        <p:xfrm>
          <a:off x="1896116" y="5349250"/>
          <a:ext cx="27336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562040" imgH="291960" progId="">
                  <p:embed/>
                </p:oleObj>
              </mc:Choice>
              <mc:Fallback>
                <p:oleObj name="Equation" r:id="rId11" imgW="1562040" imgH="291960" progId="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6116" y="5349250"/>
                        <a:ext cx="2733675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934327" y="5386850"/>
            <a:ext cx="3498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datum state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is arbitrary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!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14705" y="3474496"/>
            <a:ext cx="2020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(Bunch Of Calculus)</a:t>
            </a:r>
          </a:p>
        </p:txBody>
      </p:sp>
      <p:cxnSp>
        <p:nvCxnSpPr>
          <p:cNvPr id="15" name="Straight Connector 14"/>
          <p:cNvCxnSpPr>
            <a:stCxn id="13" idx="1"/>
          </p:cNvCxnSpPr>
          <p:nvPr/>
        </p:nvCxnSpPr>
        <p:spPr>
          <a:xfrm flipH="1">
            <a:off x="6453845" y="3643773"/>
            <a:ext cx="4608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453845" y="3390595"/>
            <a:ext cx="0" cy="253178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963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Real Fluid Model – Reference States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9045" y="1130047"/>
            <a:ext cx="6633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Example:  R22 at two states as shown below ...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31175"/>
            <a:ext cx="1797446" cy="22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462665" y="4258734"/>
            <a:ext cx="1797446" cy="1704996"/>
            <a:chOff x="1845245" y="894270"/>
            <a:chExt cx="1276100" cy="1210465"/>
          </a:xfrm>
        </p:grpSpPr>
        <p:sp>
          <p:nvSpPr>
            <p:cNvPr id="8" name="Rectangle 7"/>
            <p:cNvSpPr/>
            <p:nvPr/>
          </p:nvSpPr>
          <p:spPr>
            <a:xfrm>
              <a:off x="1863740" y="894270"/>
              <a:ext cx="1210465" cy="1210465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3791938"/>
                </p:ext>
              </p:extLst>
            </p:nvPr>
          </p:nvGraphicFramePr>
          <p:xfrm>
            <a:off x="1845245" y="928086"/>
            <a:ext cx="609120" cy="659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52280" imgH="164880" progId="">
                    <p:embed/>
                  </p:oleObj>
                </mc:Choice>
                <mc:Fallback>
                  <p:oleObj name="Equation" r:id="rId4" imgW="152280" imgH="164880" progId="">
                    <p:embed/>
                    <p:pic>
                      <p:nvPicPr>
                        <p:cNvPr id="0" name="Picture 2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45245" y="928086"/>
                          <a:ext cx="609120" cy="6595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14903856"/>
                </p:ext>
              </p:extLst>
            </p:nvPr>
          </p:nvGraphicFramePr>
          <p:xfrm>
            <a:off x="2229295" y="1124700"/>
            <a:ext cx="608012" cy="660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52268" imgH="164957" progId="">
                    <p:embed/>
                  </p:oleObj>
                </mc:Choice>
                <mc:Fallback>
                  <p:oleObj name="Equation" r:id="rId6" imgW="152268" imgH="164957" progId="">
                    <p:embed/>
                    <p:pic>
                      <p:nvPicPr>
                        <p:cNvPr id="0" name="Picture 2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9295" y="1124700"/>
                          <a:ext cx="608012" cy="660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53388046"/>
                </p:ext>
              </p:extLst>
            </p:nvPr>
          </p:nvGraphicFramePr>
          <p:xfrm>
            <a:off x="2613345" y="1316725"/>
            <a:ext cx="508000" cy="711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26720" imgH="177480" progId="">
                    <p:embed/>
                  </p:oleObj>
                </mc:Choice>
                <mc:Fallback>
                  <p:oleObj name="Equation" r:id="rId8" imgW="126720" imgH="177480" progId="">
                    <p:embed/>
                    <p:pic>
                      <p:nvPicPr>
                        <p:cNvPr id="0" name="Picture 2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13345" y="1316725"/>
                          <a:ext cx="508000" cy="711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827607"/>
              </p:ext>
            </p:extLst>
          </p:nvPr>
        </p:nvGraphicFramePr>
        <p:xfrm>
          <a:off x="2392363" y="1700775"/>
          <a:ext cx="1964664" cy="163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11280" imgH="1257120" progId="">
                  <p:embed/>
                </p:oleObj>
              </mc:Choice>
              <mc:Fallback>
                <p:oleObj name="Equation" r:id="rId10" imgW="1511280" imgH="1257120" progId="">
                  <p:embed/>
                  <p:pic>
                    <p:nvPicPr>
                      <p:cNvPr id="0" name="Picture 2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2363" y="1700775"/>
                        <a:ext cx="1964664" cy="1634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876886"/>
              </p:ext>
            </p:extLst>
          </p:nvPr>
        </p:nvGraphicFramePr>
        <p:xfrm>
          <a:off x="2385432" y="4235505"/>
          <a:ext cx="1964664" cy="163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511280" imgH="1257120" progId="">
                  <p:embed/>
                </p:oleObj>
              </mc:Choice>
              <mc:Fallback>
                <p:oleObj name="Equation" r:id="rId12" imgW="1511280" imgH="1257120" progId="">
                  <p:embed/>
                  <p:pic>
                    <p:nvPicPr>
                      <p:cNvPr id="0" name="Picture 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5432" y="4235505"/>
                        <a:ext cx="1964664" cy="1634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261366"/>
              </p:ext>
            </p:extLst>
          </p:nvPr>
        </p:nvGraphicFramePr>
        <p:xfrm>
          <a:off x="4602163" y="1697038"/>
          <a:ext cx="1982787" cy="163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523880" imgH="1257120" progId="">
                  <p:embed/>
                </p:oleObj>
              </mc:Choice>
              <mc:Fallback>
                <p:oleObj name="Equation" r:id="rId14" imgW="1523880" imgH="1257120" progId="">
                  <p:embed/>
                  <p:pic>
                    <p:nvPicPr>
                      <p:cNvPr id="0" name="Picture 2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2163" y="1697038"/>
                        <a:ext cx="1982787" cy="163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010202"/>
              </p:ext>
            </p:extLst>
          </p:nvPr>
        </p:nvGraphicFramePr>
        <p:xfrm>
          <a:off x="4610405" y="4235505"/>
          <a:ext cx="1982787" cy="163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523880" imgH="1257120" progId="">
                  <p:embed/>
                </p:oleObj>
              </mc:Choice>
              <mc:Fallback>
                <p:oleObj name="Equation" r:id="rId16" imgW="1523880" imgH="1257120" progId="">
                  <p:embed/>
                  <p:pic>
                    <p:nvPicPr>
                      <p:cNvPr id="0" name="Picture 2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405" y="4235505"/>
                        <a:ext cx="1982787" cy="163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250262"/>
              </p:ext>
            </p:extLst>
          </p:nvPr>
        </p:nvGraphicFramePr>
        <p:xfrm>
          <a:off x="6841360" y="2353660"/>
          <a:ext cx="20320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562040" imgH="711000" progId="">
                  <p:embed/>
                </p:oleObj>
              </mc:Choice>
              <mc:Fallback>
                <p:oleObj name="Equation" r:id="rId18" imgW="1562040" imgH="711000" progId="">
                  <p:embed/>
                  <p:pic>
                    <p:nvPicPr>
                      <p:cNvPr id="0" name="Picture 2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1360" y="2353660"/>
                        <a:ext cx="2032000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239073"/>
              </p:ext>
            </p:extLst>
          </p:nvPr>
        </p:nvGraphicFramePr>
        <p:xfrm>
          <a:off x="6841360" y="4888390"/>
          <a:ext cx="20320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562040" imgH="711000" progId="">
                  <p:embed/>
                </p:oleObj>
              </mc:Choice>
              <mc:Fallback>
                <p:oleObj name="Equation" r:id="rId20" imgW="1562040" imgH="711000" progId="">
                  <p:embed/>
                  <p:pic>
                    <p:nvPicPr>
                      <p:cNvPr id="0" name="Picture 2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1360" y="4888390"/>
                        <a:ext cx="2032000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915068"/>
              </p:ext>
            </p:extLst>
          </p:nvPr>
        </p:nvGraphicFramePr>
        <p:xfrm>
          <a:off x="6645870" y="3505810"/>
          <a:ext cx="2230438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714320" imgH="838080" progId="">
                  <p:embed/>
                </p:oleObj>
              </mc:Choice>
              <mc:Fallback>
                <p:oleObj name="Equation" r:id="rId22" imgW="1714320" imgH="838080" progId="">
                  <p:embed/>
                  <p:pic>
                    <p:nvPicPr>
                      <p:cNvPr id="0" name="Picture 2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5870" y="3505810"/>
                        <a:ext cx="2230438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6584950" y="3505810"/>
            <a:ext cx="2288410" cy="108902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194677"/>
              </p:ext>
            </p:extLst>
          </p:nvPr>
        </p:nvGraphicFramePr>
        <p:xfrm>
          <a:off x="4602163" y="3623455"/>
          <a:ext cx="1904580" cy="38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269720" imgH="253800" progId="">
                  <p:embed/>
                </p:oleObj>
              </mc:Choice>
              <mc:Fallback>
                <p:oleObj name="Equation" r:id="rId24" imgW="1269720" imgH="253800" progId="">
                  <p:embed/>
                  <p:pic>
                    <p:nvPicPr>
                      <p:cNvPr id="0" name="Picture 2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2163" y="3623455"/>
                        <a:ext cx="1904580" cy="38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657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Gibbs Equations for:</a:t>
            </a:r>
          </a:p>
          <a:p>
            <a:pPr marL="457200" indent="-457200">
              <a:buFontTx/>
              <a:buChar char="-"/>
            </a:pPr>
            <a:r>
              <a:rPr lang="en-US" dirty="0"/>
              <a:t>Incompressible Substance Model</a:t>
            </a:r>
          </a:p>
          <a:p>
            <a:pPr marL="457200" indent="-457200">
              <a:buFontTx/>
              <a:buChar char="-"/>
            </a:pPr>
            <a:r>
              <a:rPr lang="en-US" dirty="0"/>
              <a:t>Ideal Gas Model</a:t>
            </a:r>
          </a:p>
          <a:p>
            <a:pPr marL="457200" indent="-457200">
              <a:buFontTx/>
              <a:buChar char="-"/>
            </a:pPr>
            <a:r>
              <a:rPr lang="en-US" dirty="0"/>
              <a:t>Ideal Gas with Variable c</a:t>
            </a:r>
            <a:r>
              <a:rPr lang="en-US" baseline="-25000" dirty="0"/>
              <a:t>v</a:t>
            </a:r>
            <a:r>
              <a:rPr lang="en-US" dirty="0"/>
              <a:t> and c</a:t>
            </a:r>
            <a:r>
              <a:rPr lang="en-US" baseline="-25000" dirty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78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4651</TotalTime>
  <Words>529</Words>
  <Application>Microsoft Office PowerPoint</Application>
  <PresentationFormat>On-screen Show (4:3)</PresentationFormat>
  <Paragraphs>84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Book Antiqua</vt:lpstr>
      <vt:lpstr>Calibri</vt:lpstr>
      <vt:lpstr>Tahoma</vt:lpstr>
      <vt:lpstr>Office Theme</vt:lpstr>
      <vt:lpstr>Equation</vt:lpstr>
      <vt:lpstr>Lecture 19</vt:lpstr>
      <vt:lpstr>The Gibbs Equations</vt:lpstr>
      <vt:lpstr>The Gibbs Equations</vt:lpstr>
      <vt:lpstr>The Gibbs Equations</vt:lpstr>
      <vt:lpstr>Significance of the Gibbs Equations</vt:lpstr>
      <vt:lpstr>The Real Fluid Model</vt:lpstr>
      <vt:lpstr>Real Fluid Model – Reference States</vt:lpstr>
      <vt:lpstr>Real Fluid Model – Reference States</vt:lpstr>
      <vt:lpstr>Lecture 19</vt:lpstr>
      <vt:lpstr>Incompressible Substance Model</vt:lpstr>
      <vt:lpstr>The Ideal Gas Model – 1st Gibbs</vt:lpstr>
      <vt:lpstr>The Ideal Gas Model – 2nd Gibbs</vt:lpstr>
      <vt:lpstr>Variable Heat Capacities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 (dcordon@uidaho.edu)</cp:lastModifiedBy>
  <cp:revision>729</cp:revision>
  <cp:lastPrinted>2012-10-04T15:42:07Z</cp:lastPrinted>
  <dcterms:created xsi:type="dcterms:W3CDTF">2008-11-21T16:06:48Z</dcterms:created>
  <dcterms:modified xsi:type="dcterms:W3CDTF">2023-10-09T19:07:59Z</dcterms:modified>
</cp:coreProperties>
</file>