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
  </p:notesMasterIdLst>
  <p:handoutMasterIdLst>
    <p:handoutMasterId r:id="rId8"/>
  </p:handoutMasterIdLst>
  <p:sldIdLst>
    <p:sldId id="268" r:id="rId2"/>
    <p:sldId id="269" r:id="rId3"/>
    <p:sldId id="270" r:id="rId4"/>
    <p:sldId id="271" r:id="rId5"/>
    <p:sldId id="272" r:id="rId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50C2"/>
    <a:srgbClr val="5A92EC"/>
    <a:srgbClr val="0767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varScale="1">
        <p:scale>
          <a:sx n="90" d="100"/>
          <a:sy n="90" d="100"/>
        </p:scale>
        <p:origin x="762" y="90"/>
      </p:cViewPr>
      <p:guideLst>
        <p:guide orient="horz" pos="2160"/>
        <p:guide pos="2880"/>
      </p:guideLst>
    </p:cSldViewPr>
  </p:slideViewPr>
  <p:notesTextViewPr>
    <p:cViewPr>
      <p:scale>
        <a:sx n="100" d="100"/>
        <a:sy n="100" d="100"/>
      </p:scale>
      <p:origin x="0" y="0"/>
    </p:cViewPr>
  </p:notesText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37" tIns="48319" rIns="96637" bIns="48319"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37" tIns="48319" rIns="96637" bIns="48319" rtlCol="0"/>
          <a:lstStyle>
            <a:lvl1pPr algn="r">
              <a:defRPr sz="1300"/>
            </a:lvl1pPr>
          </a:lstStyle>
          <a:p>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37" tIns="48319" rIns="96637" bIns="48319"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37" tIns="48319" rIns="96637" bIns="48319" rtlCol="0" anchor="b"/>
          <a:lstStyle>
            <a:lvl1pPr algn="r">
              <a:defRPr sz="1300"/>
            </a:lvl1pPr>
          </a:lstStyle>
          <a:p>
            <a:fld id="{98DAE91A-F90A-43FB-A228-D421B11EE704}" type="slidenum">
              <a:rPr lang="en-US" smtClean="0"/>
              <a:pPr/>
              <a:t>‹#›</a:t>
            </a:fld>
            <a:endParaRPr lang="en-US"/>
          </a:p>
        </p:txBody>
      </p:sp>
    </p:spTree>
    <p:extLst>
      <p:ext uri="{BB962C8B-B14F-4D97-AF65-F5344CB8AC3E}">
        <p14:creationId xmlns:p14="http://schemas.microsoft.com/office/powerpoint/2010/main" val="3500860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37" tIns="48319" rIns="96637" bIns="48319"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37" tIns="48319" rIns="96637" bIns="48319" rtlCol="0"/>
          <a:lstStyle>
            <a:lvl1pPr algn="r">
              <a:defRPr sz="1300"/>
            </a:lvl1pPr>
          </a:lstStyle>
          <a:p>
            <a:endParaRPr lang="en-US"/>
          </a:p>
        </p:txBody>
      </p:sp>
      <p:sp>
        <p:nvSpPr>
          <p:cNvPr id="4" name="Slide Image Placeholder 3"/>
          <p:cNvSpPr>
            <a:spLocks noGrp="1" noRot="1" noChangeAspect="1"/>
          </p:cNvSpPr>
          <p:nvPr>
            <p:ph type="sldImg" idx="2"/>
          </p:nvPr>
        </p:nvSpPr>
        <p:spPr>
          <a:xfrm>
            <a:off x="1257300" y="720725"/>
            <a:ext cx="4802188" cy="3600450"/>
          </a:xfrm>
          <a:prstGeom prst="rect">
            <a:avLst/>
          </a:prstGeom>
          <a:noFill/>
          <a:ln w="12700">
            <a:solidFill>
              <a:prstClr val="black"/>
            </a:solidFill>
          </a:ln>
        </p:spPr>
        <p:txBody>
          <a:bodyPr vert="horz" lIns="96637" tIns="48319" rIns="96637" bIns="48319"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37" tIns="48319" rIns="96637" bIns="4831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37" tIns="48319" rIns="96637" bIns="48319"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37" tIns="48319" rIns="96637" bIns="48319" rtlCol="0" anchor="b"/>
          <a:lstStyle>
            <a:lvl1pPr algn="r">
              <a:defRPr sz="1300"/>
            </a:lvl1pPr>
          </a:lstStyle>
          <a:p>
            <a:fld id="{1AB10860-0700-4C13-9D34-728C0051246C}" type="slidenum">
              <a:rPr lang="en-US" smtClean="0"/>
              <a:pPr/>
              <a:t>‹#›</a:t>
            </a:fld>
            <a:endParaRPr lang="en-US"/>
          </a:p>
        </p:txBody>
      </p:sp>
    </p:spTree>
    <p:extLst>
      <p:ext uri="{BB962C8B-B14F-4D97-AF65-F5344CB8AC3E}">
        <p14:creationId xmlns:p14="http://schemas.microsoft.com/office/powerpoint/2010/main" val="260696431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B10860-0700-4C13-9D34-728C0051246C}" type="slidenum">
              <a:rPr lang="en-US" smtClean="0"/>
              <a:pPr/>
              <a:t>1</a:t>
            </a:fld>
            <a:endParaRPr lang="en-US" dirty="0"/>
          </a:p>
        </p:txBody>
      </p:sp>
    </p:spTree>
    <p:extLst>
      <p:ext uri="{BB962C8B-B14F-4D97-AF65-F5344CB8AC3E}">
        <p14:creationId xmlns:p14="http://schemas.microsoft.com/office/powerpoint/2010/main" val="1717331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B10860-0700-4C13-9D34-728C0051246C}" type="slidenum">
              <a:rPr lang="en-US" smtClean="0"/>
              <a:pPr/>
              <a:t>2</a:t>
            </a:fld>
            <a:endParaRPr lang="en-US" dirty="0"/>
          </a:p>
        </p:txBody>
      </p:sp>
    </p:spTree>
    <p:extLst>
      <p:ext uri="{BB962C8B-B14F-4D97-AF65-F5344CB8AC3E}">
        <p14:creationId xmlns:p14="http://schemas.microsoft.com/office/powerpoint/2010/main" val="657475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B10860-0700-4C13-9D34-728C0051246C}" type="slidenum">
              <a:rPr lang="en-US" smtClean="0"/>
              <a:pPr/>
              <a:t>3</a:t>
            </a:fld>
            <a:endParaRPr lang="en-US" dirty="0"/>
          </a:p>
        </p:txBody>
      </p:sp>
    </p:spTree>
    <p:extLst>
      <p:ext uri="{BB962C8B-B14F-4D97-AF65-F5344CB8AC3E}">
        <p14:creationId xmlns:p14="http://schemas.microsoft.com/office/powerpoint/2010/main" val="1856973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B10860-0700-4C13-9D34-728C0051246C}" type="slidenum">
              <a:rPr lang="en-US" smtClean="0"/>
              <a:pPr/>
              <a:t>4</a:t>
            </a:fld>
            <a:endParaRPr lang="en-US" dirty="0"/>
          </a:p>
        </p:txBody>
      </p:sp>
    </p:spTree>
    <p:extLst>
      <p:ext uri="{BB962C8B-B14F-4D97-AF65-F5344CB8AC3E}">
        <p14:creationId xmlns:p14="http://schemas.microsoft.com/office/powerpoint/2010/main" val="38254551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B10860-0700-4C13-9D34-728C0051246C}" type="slidenum">
              <a:rPr lang="en-US" smtClean="0"/>
              <a:pPr/>
              <a:t>5</a:t>
            </a:fld>
            <a:endParaRPr lang="en-US" dirty="0"/>
          </a:p>
        </p:txBody>
      </p:sp>
    </p:spTree>
    <p:extLst>
      <p:ext uri="{BB962C8B-B14F-4D97-AF65-F5344CB8AC3E}">
        <p14:creationId xmlns:p14="http://schemas.microsoft.com/office/powerpoint/2010/main" val="25827206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5396" y="2382510"/>
            <a:ext cx="7622804" cy="1470025"/>
          </a:xfrm>
        </p:spPr>
        <p:txBody>
          <a:bodyPr>
            <a:normAutofit/>
          </a:bodyPr>
          <a:lstStyle>
            <a:lvl1pPr algn="r">
              <a:defRPr sz="3600" b="1">
                <a:latin typeface="Arial" pitchFamily="34" charset="0"/>
                <a:ea typeface="Tahoma" pitchFamily="34" charset="0"/>
                <a:cs typeface="Arial" pitchFamily="34" charset="0"/>
              </a:defRPr>
            </a:lvl1pPr>
          </a:lstStyle>
          <a:p>
            <a:r>
              <a:rPr lang="en-US" dirty="0"/>
              <a:t>Click to edit Master title style</a:t>
            </a:r>
          </a:p>
        </p:txBody>
      </p:sp>
      <p:sp>
        <p:nvSpPr>
          <p:cNvPr id="3" name="Subtitle 2"/>
          <p:cNvSpPr>
            <a:spLocks noGrp="1"/>
          </p:cNvSpPr>
          <p:nvPr>
            <p:ph type="subTitle" idx="1"/>
          </p:nvPr>
        </p:nvSpPr>
        <p:spPr>
          <a:xfrm>
            <a:off x="685800" y="3947785"/>
            <a:ext cx="7620000" cy="2438400"/>
          </a:xfrm>
        </p:spPr>
        <p:txBody>
          <a:bodyPr/>
          <a:lstStyle>
            <a:lvl1pPr marL="0" indent="0" algn="l">
              <a:buNone/>
              <a:defRPr>
                <a:solidFill>
                  <a:schemeClr val="accent1"/>
                </a:solidFill>
                <a:effectLst/>
                <a:latin typeface="Arial" pitchFamily="34" charset="0"/>
                <a:ea typeface="Tahoma"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0" name="Rectangle 9"/>
          <p:cNvSpPr/>
          <p:nvPr userDrawn="1"/>
        </p:nvSpPr>
        <p:spPr>
          <a:xfrm>
            <a:off x="678246" y="2375316"/>
            <a:ext cx="157150" cy="1572470"/>
          </a:xfrm>
          <a:prstGeom prst="rect">
            <a:avLst/>
          </a:prstGeom>
          <a:solidFill>
            <a:srgbClr val="076797"/>
          </a:solidFill>
          <a:ln w="9525">
            <a:solidFill>
              <a:srgbClr val="0767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userDrawn="1"/>
        </p:nvCxnSpPr>
        <p:spPr>
          <a:xfrm>
            <a:off x="681050" y="2382510"/>
            <a:ext cx="7777150" cy="0"/>
          </a:xfrm>
          <a:prstGeom prst="line">
            <a:avLst/>
          </a:prstGeom>
          <a:ln>
            <a:solidFill>
              <a:srgbClr val="076797"/>
            </a:solidFill>
          </a:ln>
        </p:spPr>
        <p:style>
          <a:lnRef idx="1">
            <a:schemeClr val="accent1"/>
          </a:lnRef>
          <a:fillRef idx="0">
            <a:schemeClr val="accent1"/>
          </a:fillRef>
          <a:effectRef idx="0">
            <a:schemeClr val="accent1"/>
          </a:effectRef>
          <a:fontRef idx="minor">
            <a:schemeClr val="tx1"/>
          </a:fontRef>
        </p:style>
      </p:cxnSp>
      <p:sp>
        <p:nvSpPr>
          <p:cNvPr id="17" name="Rectangle 16"/>
          <p:cNvSpPr/>
          <p:nvPr userDrawn="1"/>
        </p:nvSpPr>
        <p:spPr>
          <a:xfrm>
            <a:off x="8305800" y="3947785"/>
            <a:ext cx="152400" cy="2421651"/>
          </a:xfrm>
          <a:prstGeom prst="rect">
            <a:avLst/>
          </a:prstGeom>
          <a:solidFill>
            <a:srgbClr val="076797"/>
          </a:solidFill>
          <a:ln w="9525">
            <a:solidFill>
              <a:srgbClr val="0767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userDrawn="1"/>
        </p:nvCxnSpPr>
        <p:spPr>
          <a:xfrm flipV="1">
            <a:off x="681050" y="6369436"/>
            <a:ext cx="7777150" cy="1657"/>
          </a:xfrm>
          <a:prstGeom prst="line">
            <a:avLst/>
          </a:prstGeom>
          <a:ln>
            <a:solidFill>
              <a:srgbClr val="076797"/>
            </a:solidFill>
          </a:ln>
        </p:spPr>
        <p:style>
          <a:lnRef idx="1">
            <a:schemeClr val="accent1"/>
          </a:lnRef>
          <a:fillRef idx="0">
            <a:schemeClr val="accent1"/>
          </a:fillRef>
          <a:effectRef idx="0">
            <a:schemeClr val="accent1"/>
          </a:effectRef>
          <a:fontRef idx="minor">
            <a:schemeClr val="tx1"/>
          </a:fontRef>
        </p:style>
      </p:cxnSp>
      <p:sp>
        <p:nvSpPr>
          <p:cNvPr id="20" name="Rectangle 19"/>
          <p:cNvSpPr/>
          <p:nvPr userDrawn="1"/>
        </p:nvSpPr>
        <p:spPr>
          <a:xfrm>
            <a:off x="681050" y="3871585"/>
            <a:ext cx="7777150" cy="76200"/>
          </a:xfrm>
          <a:prstGeom prst="rect">
            <a:avLst/>
          </a:prstGeom>
          <a:solidFill>
            <a:srgbClr val="076797"/>
          </a:solidFill>
          <a:ln w="9525">
            <a:solidFill>
              <a:srgbClr val="0767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userDrawn="1"/>
        </p:nvSpPr>
        <p:spPr>
          <a:xfrm>
            <a:off x="678246" y="1236542"/>
            <a:ext cx="6236459" cy="1138773"/>
          </a:xfrm>
          <a:prstGeom prst="rect">
            <a:avLst/>
          </a:prstGeom>
          <a:solidFill>
            <a:srgbClr val="076797"/>
          </a:solidFill>
          <a:ln>
            <a:solidFill>
              <a:srgbClr val="076797"/>
            </a:solidFill>
          </a:ln>
        </p:spPr>
        <p:txBody>
          <a:bodyPr wrap="square" rtlCol="0">
            <a:spAutoFit/>
          </a:bodyPr>
          <a:lstStyle/>
          <a:p>
            <a:pPr algn="ctr"/>
            <a:r>
              <a:rPr lang="en-US" sz="1800" b="0" dirty="0">
                <a:solidFill>
                  <a:schemeClr val="tx2">
                    <a:lumMod val="40000"/>
                    <a:lumOff val="60000"/>
                  </a:schemeClr>
                </a:solidFill>
                <a:effectLst>
                  <a:outerShdw blurRad="38100" dist="38100" dir="2700000" algn="tl">
                    <a:srgbClr val="000000">
                      <a:alpha val="43137"/>
                    </a:srgbClr>
                  </a:outerShdw>
                </a:effectLst>
                <a:latin typeface="Arial" pitchFamily="34" charset="0"/>
                <a:ea typeface="Tahoma" pitchFamily="34" charset="0"/>
                <a:cs typeface="Arial" pitchFamily="34" charset="0"/>
              </a:rPr>
              <a:t>Department </a:t>
            </a:r>
            <a:r>
              <a:rPr lang="en-US" sz="1400" b="0" i="0" dirty="0">
                <a:solidFill>
                  <a:schemeClr val="tx2">
                    <a:lumMod val="40000"/>
                    <a:lumOff val="60000"/>
                  </a:schemeClr>
                </a:solidFill>
                <a:effectLst>
                  <a:outerShdw blurRad="38100" dist="38100" dir="2700000" algn="tl">
                    <a:srgbClr val="000000">
                      <a:alpha val="43137"/>
                    </a:srgbClr>
                  </a:outerShdw>
                </a:effectLst>
                <a:latin typeface="Arial" pitchFamily="34" charset="0"/>
                <a:ea typeface="Tahoma" pitchFamily="34" charset="0"/>
                <a:cs typeface="Arial" pitchFamily="34" charset="0"/>
              </a:rPr>
              <a:t>of</a:t>
            </a:r>
            <a:r>
              <a:rPr lang="en-US" sz="1800" b="0" i="0" dirty="0">
                <a:solidFill>
                  <a:schemeClr val="tx2">
                    <a:lumMod val="40000"/>
                    <a:lumOff val="60000"/>
                  </a:schemeClr>
                </a:solidFill>
                <a:effectLst>
                  <a:outerShdw blurRad="38100" dist="38100" dir="2700000" algn="tl">
                    <a:srgbClr val="000000">
                      <a:alpha val="43137"/>
                    </a:srgbClr>
                  </a:outerShdw>
                </a:effectLst>
                <a:latin typeface="Arial" pitchFamily="34" charset="0"/>
                <a:ea typeface="Tahoma" pitchFamily="34" charset="0"/>
                <a:cs typeface="Arial" pitchFamily="34" charset="0"/>
              </a:rPr>
              <a:t> Mechanical Engineering</a:t>
            </a:r>
          </a:p>
          <a:p>
            <a:pPr algn="ctr"/>
            <a:r>
              <a:rPr lang="en-US" sz="2400" b="1" i="0" dirty="0">
                <a:solidFill>
                  <a:schemeClr val="accent1"/>
                </a:solidFill>
                <a:effectLst>
                  <a:outerShdw blurRad="50800" dist="38100" dir="2700000" algn="tl" rotWithShape="0">
                    <a:schemeClr val="accent3">
                      <a:lumMod val="40000"/>
                      <a:lumOff val="60000"/>
                      <a:alpha val="40000"/>
                    </a:schemeClr>
                  </a:outerShdw>
                </a:effectLst>
                <a:latin typeface="Arial" pitchFamily="34" charset="0"/>
                <a:ea typeface="Tahoma" pitchFamily="34" charset="0"/>
                <a:cs typeface="Arial" pitchFamily="34" charset="0"/>
              </a:rPr>
              <a:t>ME 322 – Mechanical Engineering Thermodynamics</a:t>
            </a:r>
            <a:endParaRPr lang="en-US" sz="2400" b="1" dirty="0">
              <a:solidFill>
                <a:schemeClr val="accent1"/>
              </a:solidFill>
              <a:effectLst>
                <a:outerShdw blurRad="50800" dist="38100" dir="2700000" algn="tl" rotWithShape="0">
                  <a:schemeClr val="accent3">
                    <a:lumMod val="40000"/>
                    <a:lumOff val="60000"/>
                    <a:alpha val="40000"/>
                  </a:schemeClr>
                </a:outerShdw>
              </a:effectLst>
              <a:latin typeface="Arial" pitchFamily="34" charset="0"/>
              <a:ea typeface="Tahoma" pitchFamily="34" charset="0"/>
              <a:cs typeface="Arial" pitchFamily="34" charset="0"/>
            </a:endParaRPr>
          </a:p>
        </p:txBody>
      </p:sp>
      <p:pic>
        <p:nvPicPr>
          <p:cNvPr id="9218" name="Picture 2" descr="C:\Users\SteveP\Pictures\UI Brand Resources\02UICE-black.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8246" y="241385"/>
            <a:ext cx="4008735" cy="925093"/>
          </a:xfrm>
          <a:prstGeom prst="rect">
            <a:avLst/>
          </a:prstGeom>
          <a:noFill/>
          <a:extLst>
            <a:ext uri="{909E8E84-426E-40DD-AFC4-6F175D3DCCD1}">
              <a14:hiddenFill xmlns:a14="http://schemas.microsoft.com/office/drawing/2010/main">
                <a:solidFill>
                  <a:srgbClr val="FFFFFF"/>
                </a:solidFill>
              </a14:hiddenFill>
            </a:ext>
          </a:extLst>
        </p:spPr>
      </p:pic>
      <p:pic>
        <p:nvPicPr>
          <p:cNvPr id="9219" name="Picture 3" descr="G:\STEVE_HP7E\My Documents\My Pictures\Official UI Art\04UI_Seal-Black.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106730" y="202980"/>
            <a:ext cx="1814397" cy="181439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9B7E150-72F3-44C5-96E5-C72CE1B25613}" type="datetime1">
              <a:rPr lang="en-US" smtClean="0"/>
              <a:pPr/>
              <a:t>10/9/2023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890861-4B16-40B9-9EE8-90F7D404DB3D}" type="slidenum">
              <a:rPr lang="en-US" smtClean="0"/>
              <a:pPr/>
              <a:t>‹#›</a:t>
            </a:fld>
            <a:endParaRPr lang="en-US"/>
          </a:p>
        </p:txBody>
      </p:sp>
      <p:cxnSp>
        <p:nvCxnSpPr>
          <p:cNvPr id="8" name="Straight Connector 7"/>
          <p:cNvCxnSpPr/>
          <p:nvPr userDrawn="1"/>
        </p:nvCxnSpPr>
        <p:spPr>
          <a:xfrm>
            <a:off x="457200" y="1104900"/>
            <a:ext cx="8229600"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457200" y="6286500"/>
            <a:ext cx="8229600"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304800" y="190500"/>
            <a:ext cx="152400" cy="9144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2" descr="C:\Users\SteveP\Pictures\UI Brand Resources\02UICE-black.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06730" y="6347780"/>
            <a:ext cx="2004368" cy="46254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9975A4-B7E8-425F-BB24-BD800D4E6C4A}" type="datetime1">
              <a:rPr lang="en-US" smtClean="0"/>
              <a:pPr/>
              <a:t>10/9/2023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890861-4B16-40B9-9EE8-90F7D404DB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04800" y="1086295"/>
            <a:ext cx="8382000" cy="5162105"/>
          </a:xfrm>
        </p:spPr>
        <p:txBody>
          <a:bodyPr/>
          <a:lstStyle>
            <a:lvl1pPr>
              <a:defRPr>
                <a:latin typeface="Arial" pitchFamily="34" charset="0"/>
                <a:cs typeface="Arial" pitchFamily="34" charset="0"/>
              </a:defRPr>
            </a:lvl1pPr>
            <a:lvl2pPr>
              <a:defRPr>
                <a:solidFill>
                  <a:srgbClr val="076797"/>
                </a:solidFill>
                <a:latin typeface="Arial" pitchFamily="34" charset="0"/>
                <a:cs typeface="Arial" pitchFamily="34" charset="0"/>
              </a:defRPr>
            </a:lvl2pPr>
            <a:lvl3pPr>
              <a:defRPr>
                <a:latin typeface="Arial" pitchFamily="34" charset="0"/>
                <a:cs typeface="Arial" pitchFamily="34" charset="0"/>
              </a:defRPr>
            </a:lvl3pPr>
            <a:lvl4pPr>
              <a:defRPr>
                <a:solidFill>
                  <a:srgbClr val="076797"/>
                </a:solidFill>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78615" y="6405110"/>
            <a:ext cx="773565" cy="365125"/>
          </a:xfrm>
        </p:spPr>
        <p:txBody>
          <a:bodyPr/>
          <a:lstStyle>
            <a:lvl1pPr algn="ctr">
              <a:defRPr i="0">
                <a:latin typeface="Arial" pitchFamily="34" charset="0"/>
                <a:cs typeface="Arial" pitchFamily="34" charset="0"/>
              </a:defRPr>
            </a:lvl1pPr>
          </a:lstStyle>
          <a:p>
            <a:pPr algn="l"/>
            <a:fld id="{16890861-4B16-40B9-9EE8-90F7D404DB3D}" type="slidenum">
              <a:rPr lang="en-US" smtClean="0"/>
              <a:pPr algn="l"/>
              <a:t>‹#›</a:t>
            </a:fld>
            <a:endParaRPr lang="en-US" dirty="0"/>
          </a:p>
        </p:txBody>
      </p:sp>
      <p:cxnSp>
        <p:nvCxnSpPr>
          <p:cNvPr id="8" name="Straight Connector 7"/>
          <p:cNvCxnSpPr/>
          <p:nvPr userDrawn="1"/>
        </p:nvCxnSpPr>
        <p:spPr>
          <a:xfrm>
            <a:off x="304800" y="1046303"/>
            <a:ext cx="8382000" cy="1588"/>
          </a:xfrm>
          <a:prstGeom prst="line">
            <a:avLst/>
          </a:prstGeom>
          <a:ln>
            <a:solidFill>
              <a:srgbClr val="076797"/>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304800" y="6288088"/>
            <a:ext cx="8382000" cy="0"/>
          </a:xfrm>
          <a:prstGeom prst="line">
            <a:avLst/>
          </a:prstGeom>
          <a:ln>
            <a:solidFill>
              <a:srgbClr val="076797"/>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304800" y="190501"/>
            <a:ext cx="152400" cy="857390"/>
          </a:xfrm>
          <a:prstGeom prst="rect">
            <a:avLst/>
          </a:prstGeom>
          <a:solidFill>
            <a:srgbClr val="076797"/>
          </a:solidFill>
          <a:ln w="9525">
            <a:solidFill>
              <a:srgbClr val="0767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2" descr="C:\Users\SteveP\Pictures\UI Brand Resources\02UICE-black.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06730" y="6347780"/>
            <a:ext cx="2004368" cy="46254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0" name="Title 1"/>
          <p:cNvSpPr>
            <a:spLocks noGrp="1"/>
          </p:cNvSpPr>
          <p:nvPr>
            <p:ph type="title"/>
          </p:nvPr>
        </p:nvSpPr>
        <p:spPr>
          <a:xfrm>
            <a:off x="457200" y="190500"/>
            <a:ext cx="8229600" cy="868362"/>
          </a:xfrm>
        </p:spPr>
        <p:txBody>
          <a:bodyPr/>
          <a:lstStyle>
            <a:lvl1pPr>
              <a:defRPr>
                <a:latin typeface="Arial" pitchFamily="34" charset="0"/>
                <a:cs typeface="Arial" pitchFamily="34" charset="0"/>
              </a:defRPr>
            </a:lvl1pPr>
          </a:lstStyle>
          <a:p>
            <a:r>
              <a:rPr lang="en-US" dirty="0"/>
              <a:t>Click to edit Master title style</a:t>
            </a:r>
          </a:p>
        </p:txBody>
      </p:sp>
      <p:cxnSp>
        <p:nvCxnSpPr>
          <p:cNvPr id="11" name="Straight Connector 10"/>
          <p:cNvCxnSpPr/>
          <p:nvPr userDrawn="1"/>
        </p:nvCxnSpPr>
        <p:spPr>
          <a:xfrm>
            <a:off x="304800" y="1046303"/>
            <a:ext cx="8382000" cy="1588"/>
          </a:xfrm>
          <a:prstGeom prst="line">
            <a:avLst/>
          </a:prstGeom>
          <a:ln>
            <a:solidFill>
              <a:srgbClr val="076797"/>
            </a:solidFill>
          </a:ln>
        </p:spPr>
        <p:style>
          <a:lnRef idx="1">
            <a:schemeClr val="accent1"/>
          </a:lnRef>
          <a:fillRef idx="0">
            <a:schemeClr val="accent1"/>
          </a:fillRef>
          <a:effectRef idx="0">
            <a:schemeClr val="accent1"/>
          </a:effectRef>
          <a:fontRef idx="minor">
            <a:schemeClr val="tx1"/>
          </a:fontRef>
        </p:style>
      </p:cxnSp>
      <p:sp>
        <p:nvSpPr>
          <p:cNvPr id="12" name="Rectangle 11"/>
          <p:cNvSpPr/>
          <p:nvPr userDrawn="1"/>
        </p:nvSpPr>
        <p:spPr>
          <a:xfrm>
            <a:off x="304800" y="190501"/>
            <a:ext cx="152400" cy="857390"/>
          </a:xfrm>
          <a:prstGeom prst="rect">
            <a:avLst/>
          </a:prstGeom>
          <a:solidFill>
            <a:srgbClr val="076797"/>
          </a:solidFill>
          <a:ln w="9525">
            <a:solidFill>
              <a:srgbClr val="0767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lide Number Placeholder 5"/>
          <p:cNvSpPr>
            <a:spLocks noGrp="1"/>
          </p:cNvSpPr>
          <p:nvPr>
            <p:ph type="sldNum" sz="quarter" idx="12"/>
          </p:nvPr>
        </p:nvSpPr>
        <p:spPr>
          <a:xfrm>
            <a:off x="78615" y="6405110"/>
            <a:ext cx="773565" cy="365125"/>
          </a:xfrm>
        </p:spPr>
        <p:txBody>
          <a:bodyPr/>
          <a:lstStyle>
            <a:lvl1pPr algn="ctr">
              <a:defRPr i="0">
                <a:latin typeface="Arial" pitchFamily="34" charset="0"/>
                <a:cs typeface="Arial" pitchFamily="34" charset="0"/>
              </a:defRPr>
            </a:lvl1pPr>
          </a:lstStyle>
          <a:p>
            <a:pPr algn="l"/>
            <a:fld id="{16890861-4B16-40B9-9EE8-90F7D404DB3D}" type="slidenum">
              <a:rPr lang="en-US" smtClean="0"/>
              <a:pPr algn="l"/>
              <a:t>‹#›</a:t>
            </a:fld>
            <a:endParaRPr lang="en-US" dirty="0"/>
          </a:p>
        </p:txBody>
      </p:sp>
      <p:cxnSp>
        <p:nvCxnSpPr>
          <p:cNvPr id="15" name="Straight Connector 14"/>
          <p:cNvCxnSpPr/>
          <p:nvPr userDrawn="1"/>
        </p:nvCxnSpPr>
        <p:spPr>
          <a:xfrm>
            <a:off x="304800" y="6288088"/>
            <a:ext cx="8382000" cy="0"/>
          </a:xfrm>
          <a:prstGeom prst="line">
            <a:avLst/>
          </a:prstGeom>
          <a:ln>
            <a:solidFill>
              <a:srgbClr val="076797"/>
            </a:solidFill>
          </a:ln>
        </p:spPr>
        <p:style>
          <a:lnRef idx="1">
            <a:schemeClr val="accent1"/>
          </a:lnRef>
          <a:fillRef idx="0">
            <a:schemeClr val="accent1"/>
          </a:fillRef>
          <a:effectRef idx="0">
            <a:schemeClr val="accent1"/>
          </a:effectRef>
          <a:fontRef idx="minor">
            <a:schemeClr val="tx1"/>
          </a:fontRef>
        </p:style>
      </p:cxnSp>
      <p:pic>
        <p:nvPicPr>
          <p:cNvPr id="9" name="Picture 2" descr="C:\Users\SteveP\Pictures\UI Brand Resources\02UICE-black.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06730" y="6347780"/>
            <a:ext cx="2004368" cy="46254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Book Antiqua" pitchFamily="18"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Book Antiqua"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204C856D-A7D5-4A83-86A1-E405EB9F6480}" type="datetime1">
              <a:rPr lang="en-US" smtClean="0"/>
              <a:pPr/>
              <a:t>10/9/2023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890861-4B16-40B9-9EE8-90F7D404DB3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sz="half" idx="1"/>
          </p:nvPr>
        </p:nvSpPr>
        <p:spPr>
          <a:xfrm>
            <a:off x="457200" y="1181100"/>
            <a:ext cx="4038600" cy="5067300"/>
          </a:xfrm>
        </p:spPr>
        <p:txBody>
          <a:bodyPr/>
          <a:lstStyle>
            <a:lvl1pPr>
              <a:defRPr sz="2800">
                <a:latin typeface="Arial" pitchFamily="34" charset="0"/>
                <a:cs typeface="Arial" pitchFamily="34" charset="0"/>
              </a:defRPr>
            </a:lvl1pPr>
            <a:lvl2pPr>
              <a:defRPr sz="2400">
                <a:solidFill>
                  <a:srgbClr val="076797"/>
                </a:solidFill>
                <a:latin typeface="Arial" pitchFamily="34" charset="0"/>
                <a:cs typeface="Arial" pitchFamily="34" charset="0"/>
              </a:defRPr>
            </a:lvl2pPr>
            <a:lvl3pPr>
              <a:defRPr sz="2000">
                <a:latin typeface="Arial" pitchFamily="34" charset="0"/>
                <a:cs typeface="Arial" pitchFamily="34" charset="0"/>
              </a:defRPr>
            </a:lvl3pPr>
            <a:lvl4pPr>
              <a:defRPr sz="1800">
                <a:solidFill>
                  <a:srgbClr val="076797"/>
                </a:solidFill>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181100"/>
            <a:ext cx="4038600" cy="5067300"/>
          </a:xfrm>
        </p:spPr>
        <p:txBody>
          <a:bodyPr/>
          <a:lstStyle>
            <a:lvl1pPr>
              <a:defRPr sz="2800">
                <a:latin typeface="Arial" pitchFamily="34" charset="0"/>
                <a:cs typeface="Arial" pitchFamily="34" charset="0"/>
              </a:defRPr>
            </a:lvl1pPr>
            <a:lvl2pPr>
              <a:defRPr sz="2400">
                <a:solidFill>
                  <a:srgbClr val="076797"/>
                </a:solidFill>
                <a:latin typeface="Arial" pitchFamily="34" charset="0"/>
                <a:cs typeface="Arial" pitchFamily="34" charset="0"/>
              </a:defRPr>
            </a:lvl2pPr>
            <a:lvl3pPr>
              <a:defRPr sz="2000">
                <a:latin typeface="Arial" pitchFamily="34" charset="0"/>
                <a:cs typeface="Arial" pitchFamily="34" charset="0"/>
              </a:defRPr>
            </a:lvl3pPr>
            <a:lvl4pPr>
              <a:defRPr sz="1800">
                <a:solidFill>
                  <a:srgbClr val="076797"/>
                </a:solidFill>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38FFFE05-D46B-4769-8980-F59A989191A1}" type="datetime1">
              <a:rPr lang="en-US" smtClean="0"/>
              <a:pPr/>
              <a:t>10/9/2023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890861-4B16-40B9-9EE8-90F7D404DB3D}" type="slidenum">
              <a:rPr lang="en-US" smtClean="0"/>
              <a:pPr/>
              <a:t>‹#›</a:t>
            </a:fld>
            <a:endParaRPr lang="en-US"/>
          </a:p>
        </p:txBody>
      </p:sp>
      <p:cxnSp>
        <p:nvCxnSpPr>
          <p:cNvPr id="9" name="Straight Connector 8"/>
          <p:cNvCxnSpPr/>
          <p:nvPr userDrawn="1"/>
        </p:nvCxnSpPr>
        <p:spPr>
          <a:xfrm>
            <a:off x="304800" y="1104900"/>
            <a:ext cx="8388685" cy="1588"/>
          </a:xfrm>
          <a:prstGeom prst="line">
            <a:avLst/>
          </a:prstGeom>
          <a:ln>
            <a:solidFill>
              <a:srgbClr val="076797"/>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286500"/>
            <a:ext cx="8229600" cy="1588"/>
          </a:xfrm>
          <a:prstGeom prst="line">
            <a:avLst/>
          </a:prstGeom>
          <a:ln>
            <a:solidFill>
              <a:srgbClr val="076797"/>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304800" y="192088"/>
            <a:ext cx="152400" cy="914400"/>
          </a:xfrm>
          <a:prstGeom prst="rect">
            <a:avLst/>
          </a:prstGeom>
          <a:solidFill>
            <a:srgbClr val="0767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76797"/>
              </a:solidFill>
            </a:endParaRPr>
          </a:p>
        </p:txBody>
      </p:sp>
      <p:pic>
        <p:nvPicPr>
          <p:cNvPr id="12" name="Picture 2" descr="C:\Users\SteveP\Pictures\UI Brand Resources\02UICE-black.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06730" y="6347780"/>
            <a:ext cx="2004368" cy="46254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81100"/>
            <a:ext cx="4040188" cy="9937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4"/>
            <a:ext cx="4040188" cy="4035425"/>
          </a:xfrm>
        </p:spPr>
        <p:txBody>
          <a:bodyPr/>
          <a:lstStyle>
            <a:lvl1pPr>
              <a:defRPr sz="2400"/>
            </a:lvl1pPr>
            <a:lvl2pPr>
              <a:defRPr sz="2000">
                <a:solidFill>
                  <a:schemeClr val="accent5"/>
                </a:solidFill>
              </a:defRPr>
            </a:lvl2pPr>
            <a:lvl3pPr>
              <a:defRPr sz="1800"/>
            </a:lvl3pPr>
            <a:lvl4pPr>
              <a:defRPr sz="1600">
                <a:solidFill>
                  <a:schemeClr val="accent5"/>
                </a:solidFill>
              </a:defRPr>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219200"/>
            <a:ext cx="4041775" cy="9556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4"/>
            <a:ext cx="4041775" cy="4035425"/>
          </a:xfrm>
        </p:spPr>
        <p:txBody>
          <a:bodyPr/>
          <a:lstStyle>
            <a:lvl1pPr>
              <a:defRPr sz="2400"/>
            </a:lvl1pPr>
            <a:lvl2pPr>
              <a:defRPr sz="2000">
                <a:solidFill>
                  <a:schemeClr val="accent5"/>
                </a:solidFill>
              </a:defRPr>
            </a:lvl2pPr>
            <a:lvl3pPr>
              <a:defRPr sz="1800"/>
            </a:lvl3pPr>
            <a:lvl4pPr>
              <a:defRPr sz="1600">
                <a:solidFill>
                  <a:schemeClr val="accent5"/>
                </a:solidFill>
              </a:defRPr>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D0C6C6B8-8C04-4296-89D4-905557259A71}" type="datetime1">
              <a:rPr lang="en-US" smtClean="0"/>
              <a:pPr/>
              <a:t>10/9/2023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890861-4B16-40B9-9EE8-90F7D404DB3D}" type="slidenum">
              <a:rPr lang="en-US" smtClean="0"/>
              <a:pPr/>
              <a:t>‹#›</a:t>
            </a:fld>
            <a:endParaRPr lang="en-US"/>
          </a:p>
        </p:txBody>
      </p:sp>
      <p:cxnSp>
        <p:nvCxnSpPr>
          <p:cNvPr id="11" name="Straight Connector 10"/>
          <p:cNvCxnSpPr/>
          <p:nvPr userDrawn="1"/>
        </p:nvCxnSpPr>
        <p:spPr>
          <a:xfrm>
            <a:off x="457200" y="1104900"/>
            <a:ext cx="8229600" cy="1588"/>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457200" y="6286500"/>
            <a:ext cx="8229600" cy="1588"/>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304800" y="190500"/>
            <a:ext cx="152400" cy="91440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SteveP\Pictures\UI Brand Resources\02UICE-black.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06730" y="6347780"/>
            <a:ext cx="2004368" cy="46254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7B8394-1289-49A0-97B1-D7C884EA7072}" type="datetime1">
              <a:rPr lang="en-US" smtClean="0"/>
              <a:pPr/>
              <a:t>10/9/2023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890861-4B16-40B9-9EE8-90F7D404DB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8C7CC5D-15E3-4648-8232-2D20786571C0}" type="datetime1">
              <a:rPr lang="en-US" smtClean="0"/>
              <a:pPr/>
              <a:t>10/9/2023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890861-4B16-40B9-9EE8-90F7D404DB3D}" type="slidenum">
              <a:rPr lang="en-US" smtClean="0"/>
              <a:pPr/>
              <a:t>‹#›</a:t>
            </a:fld>
            <a:endParaRPr lang="en-US"/>
          </a:p>
        </p:txBody>
      </p:sp>
      <p:cxnSp>
        <p:nvCxnSpPr>
          <p:cNvPr id="9" name="Straight Connector 8"/>
          <p:cNvCxnSpPr/>
          <p:nvPr userDrawn="1"/>
        </p:nvCxnSpPr>
        <p:spPr>
          <a:xfrm>
            <a:off x="457200" y="6286500"/>
            <a:ext cx="8229600"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2" descr="C:\Users\SteveP\Pictures\UI Brand Resources\02UICE-black.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06730" y="6347780"/>
            <a:ext cx="2004368" cy="46254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1F8D9EE-AF68-4C74-80AF-2224FB38186F}" type="datetime1">
              <a:rPr lang="en-US" smtClean="0"/>
              <a:pPr/>
              <a:t>10/9/2023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890861-4B16-40B9-9EE8-90F7D404DB3D}" type="slidenum">
              <a:rPr lang="en-US" smtClean="0"/>
              <a:pPr/>
              <a:t>‹#›</a:t>
            </a:fld>
            <a:endParaRPr lang="en-US"/>
          </a:p>
        </p:txBody>
      </p:sp>
      <p:cxnSp>
        <p:nvCxnSpPr>
          <p:cNvPr id="9" name="Straight Connector 8"/>
          <p:cNvCxnSpPr/>
          <p:nvPr userDrawn="1"/>
        </p:nvCxnSpPr>
        <p:spPr>
          <a:xfrm>
            <a:off x="457200" y="6286500"/>
            <a:ext cx="8229600"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2" descr="C:\Users\SteveP\Pictures\UI Brand Resources\02UICE-black.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06730" y="6347780"/>
            <a:ext cx="2004368" cy="46254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90500"/>
            <a:ext cx="8229600" cy="86836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143000"/>
            <a:ext cx="8229600" cy="51054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3505200" y="6362700"/>
            <a:ext cx="2133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075477-58BD-4A28-9926-AB4BEBA63B4E}" type="datetime1">
              <a:rPr lang="en-US" smtClean="0"/>
              <a:pPr/>
              <a:t>10/9/2023</a:t>
            </a:fld>
            <a:endParaRPr lang="en-US" dirty="0"/>
          </a:p>
        </p:txBody>
      </p:sp>
      <p:sp>
        <p:nvSpPr>
          <p:cNvPr id="5" name="Footer Placeholder 4"/>
          <p:cNvSpPr>
            <a:spLocks noGrp="1"/>
          </p:cNvSpPr>
          <p:nvPr>
            <p:ph type="ftr" sz="quarter" idx="3"/>
          </p:nvPr>
        </p:nvSpPr>
        <p:spPr>
          <a:xfrm>
            <a:off x="5791200" y="636270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57200" y="63627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890861-4B16-40B9-9EE8-90F7D404DB3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1" r:id="rId4"/>
    <p:sldLayoutId id="2147483652" r:id="rId5"/>
    <p:sldLayoutId id="2147483653"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spcBef>
          <a:spcPct val="0"/>
        </a:spcBef>
        <a:buNone/>
        <a:defRPr sz="4000" kern="1200">
          <a:solidFill>
            <a:schemeClr val="tx1"/>
          </a:solidFill>
          <a:latin typeface="Tahoma" pitchFamily="34" charset="0"/>
          <a:ea typeface="+mj-ea"/>
          <a:cs typeface="Tahoma"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ahoma" pitchFamily="34" charset="0"/>
          <a:ea typeface="+mn-ea"/>
          <a:cs typeface="Tahoma" pitchFamily="34" charset="0"/>
        </a:defRPr>
      </a:lvl1pPr>
      <a:lvl2pPr marL="742950" indent="-285750" algn="l" defTabSz="914400" rtl="0" eaLnBrk="1" latinLnBrk="0" hangingPunct="1">
        <a:spcBef>
          <a:spcPct val="20000"/>
        </a:spcBef>
        <a:buFont typeface="Arial" pitchFamily="34" charset="0"/>
        <a:buChar char="–"/>
        <a:defRPr sz="2800" kern="1200">
          <a:solidFill>
            <a:srgbClr val="076797"/>
          </a:solidFill>
          <a:latin typeface="Tahoma" pitchFamily="34" charset="0"/>
          <a:ea typeface="+mn-ea"/>
          <a:cs typeface="Tahoma"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ahoma" pitchFamily="34" charset="0"/>
          <a:ea typeface="+mn-ea"/>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rgbClr val="076797"/>
          </a:solidFill>
          <a:latin typeface="Tahoma" pitchFamily="34" charset="0"/>
          <a:ea typeface="+mn-ea"/>
          <a:cs typeface="Tahoma"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ahoma"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9.wmf"/><Relationship Id="rId3" Type="http://schemas.openxmlformats.org/officeDocument/2006/relationships/image" Target="../media/image4.emf"/><Relationship Id="rId7" Type="http://schemas.openxmlformats.org/officeDocument/2006/relationships/image" Target="../media/image6.wmf"/><Relationship Id="rId12" Type="http://schemas.openxmlformats.org/officeDocument/2006/relationships/oleObject" Target="../embeddings/oleObject5.bin"/><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oleObject" Target="../embeddings/oleObject2.bin"/><Relationship Id="rId11" Type="http://schemas.openxmlformats.org/officeDocument/2006/relationships/image" Target="../media/image8.wmf"/><Relationship Id="rId5" Type="http://schemas.openxmlformats.org/officeDocument/2006/relationships/image" Target="../media/image5.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7.wmf"/></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image" Target="../media/image4.emf"/><Relationship Id="rId7" Type="http://schemas.openxmlformats.org/officeDocument/2006/relationships/image" Target="../media/image11.wmf"/><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oleObject" Target="../embeddings/oleObject7.bin"/><Relationship Id="rId5" Type="http://schemas.openxmlformats.org/officeDocument/2006/relationships/image" Target="../media/image10.wmf"/><Relationship Id="rId4" Type="http://schemas.openxmlformats.org/officeDocument/2006/relationships/oleObject" Target="../embeddings/oleObject6.bin"/><Relationship Id="rId9" Type="http://schemas.openxmlformats.org/officeDocument/2006/relationships/image" Target="../media/image12.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13.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1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Problem 1</a:t>
            </a:r>
          </a:p>
        </p:txBody>
      </p:sp>
      <p:sp>
        <p:nvSpPr>
          <p:cNvPr id="20" name="TextBox 19"/>
          <p:cNvSpPr txBox="1"/>
          <p:nvPr/>
        </p:nvSpPr>
        <p:spPr>
          <a:xfrm>
            <a:off x="251292" y="4396540"/>
            <a:ext cx="8300945" cy="1569660"/>
          </a:xfrm>
          <a:prstGeom prst="rect">
            <a:avLst/>
          </a:prstGeom>
          <a:noFill/>
        </p:spPr>
        <p:txBody>
          <a:bodyPr wrap="square" rtlCol="0">
            <a:spAutoFit/>
          </a:bodyPr>
          <a:lstStyle/>
          <a:p>
            <a:pPr marL="342900" indent="-342900">
              <a:buFont typeface="Arial" panose="020B0604020202020204" pitchFamily="34" charset="0"/>
              <a:buChar char="•"/>
            </a:pPr>
            <a:r>
              <a:rPr lang="en-US" sz="2400" dirty="0">
                <a:latin typeface="Arial" pitchFamily="34" charset="0"/>
                <a:cs typeface="Arial" pitchFamily="34" charset="0"/>
              </a:rPr>
              <a:t>Where to get Real Fluid Properties?</a:t>
            </a:r>
          </a:p>
          <a:p>
            <a:pPr marL="342900" indent="-342900">
              <a:buFont typeface="Arial" panose="020B0604020202020204" pitchFamily="34" charset="0"/>
              <a:buChar char="•"/>
            </a:pPr>
            <a:r>
              <a:rPr lang="en-US" sz="2400" dirty="0">
                <a:latin typeface="Arial" pitchFamily="34" charset="0"/>
                <a:cs typeface="Arial" pitchFamily="34" charset="0"/>
              </a:rPr>
              <a:t>Do you need to solve the integrals?</a:t>
            </a:r>
          </a:p>
          <a:p>
            <a:pPr marL="342900" indent="-342900">
              <a:buFont typeface="Arial" panose="020B0604020202020204" pitchFamily="34" charset="0"/>
              <a:buChar char="•"/>
            </a:pPr>
            <a:r>
              <a:rPr lang="en-US" sz="2400" dirty="0">
                <a:latin typeface="Arial" pitchFamily="34" charset="0"/>
                <a:cs typeface="Arial" pitchFamily="34" charset="0"/>
              </a:rPr>
              <a:t>What two intensive properties do you know at State 1?</a:t>
            </a:r>
          </a:p>
          <a:p>
            <a:pPr marL="342900" indent="-342900">
              <a:buFont typeface="Arial" panose="020B0604020202020204" pitchFamily="34" charset="0"/>
              <a:buChar char="•"/>
            </a:pPr>
            <a:r>
              <a:rPr lang="en-US" sz="2400" dirty="0">
                <a:latin typeface="Arial" pitchFamily="34" charset="0"/>
                <a:cs typeface="Arial" pitchFamily="34" charset="0"/>
              </a:rPr>
              <a:t>What two intensive properties do you know at State 2?</a:t>
            </a:r>
          </a:p>
        </p:txBody>
      </p:sp>
      <p:sp>
        <p:nvSpPr>
          <p:cNvPr id="15" name="Slide Number Placeholder 2"/>
          <p:cNvSpPr>
            <a:spLocks noGrp="1"/>
          </p:cNvSpPr>
          <p:nvPr>
            <p:ph type="sldNum" sz="quarter" idx="12"/>
          </p:nvPr>
        </p:nvSpPr>
        <p:spPr>
          <a:xfrm>
            <a:off x="78615" y="6405110"/>
            <a:ext cx="773565" cy="365125"/>
          </a:xfrm>
        </p:spPr>
        <p:txBody>
          <a:bodyPr/>
          <a:lstStyle/>
          <a:p>
            <a:pPr algn="l"/>
            <a:fld id="{16890861-4B16-40B9-9EE8-90F7D404DB3D}" type="slidenum">
              <a:rPr lang="en-US" smtClean="0"/>
              <a:pPr algn="l"/>
              <a:t>1</a:t>
            </a:fld>
            <a:endParaRPr lang="en-US" dirty="0"/>
          </a:p>
        </p:txBody>
      </p:sp>
      <p:sp>
        <p:nvSpPr>
          <p:cNvPr id="6" name="Rectangle 2">
            <a:extLst>
              <a:ext uri="{FF2B5EF4-FFF2-40B4-BE49-F238E27FC236}">
                <a16:creationId xmlns:a16="http://schemas.microsoft.com/office/drawing/2014/main" id="{D8754436-6314-CD63-EDF6-1C606F38CE3D}"/>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2049" name="Picture 2">
            <a:extLst>
              <a:ext uri="{FF2B5EF4-FFF2-40B4-BE49-F238E27FC236}">
                <a16:creationId xmlns:a16="http://schemas.microsoft.com/office/drawing/2014/main" id="{028C4465-0D47-1900-7A98-54764596656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6300" y="1748403"/>
            <a:ext cx="1292225" cy="2055813"/>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3">
            <a:extLst>
              <a:ext uri="{FF2B5EF4-FFF2-40B4-BE49-F238E27FC236}">
                <a16:creationId xmlns:a16="http://schemas.microsoft.com/office/drawing/2014/main" id="{0CDAC698-96D5-0735-929A-01F29550AAE4}"/>
              </a:ext>
            </a:extLst>
          </p:cNvPr>
          <p:cNvSpPr>
            <a:spLocks noChangeArrowheads="1"/>
          </p:cNvSpPr>
          <p:nvPr/>
        </p:nvSpPr>
        <p:spPr bwMode="auto">
          <a:xfrm>
            <a:off x="251292" y="1311929"/>
            <a:ext cx="6069795" cy="2831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ENTROPY CALCULATION WITH REAL FLUID MODEL</a:t>
            </a:r>
            <a:br>
              <a:rPr kumimoji="0" lang="en-US" altLang="en-US" sz="16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br>
              <a:rPr kumimoji="0" lang="en-US" altLang="en-US" sz="16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en-US" altLang="en-US" sz="1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 rigid tank with a volume of 18 ft</a:t>
            </a:r>
            <a:r>
              <a:rPr kumimoji="0" lang="en-US" altLang="en-US" sz="1600" b="0" i="0" u="none" strike="noStrike" cap="none" normalizeH="0" baseline="3000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3</a:t>
            </a:r>
            <a:r>
              <a:rPr kumimoji="0" lang="en-US" altLang="en-US" sz="1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contains superheated steam at 600 psia and 1000°F.  A valve on the tank is suddenly opened and steam is allowed to escape until the pressure in the tank becomes 180 psia.  While the steam is escaping, heat is simultaneously added to the tank in a manner that causes the specific enthalpy inside the tank to remain constant throughout the process.  Determine the </a:t>
            </a:r>
            <a:r>
              <a:rPr kumimoji="0" lang="en-US" altLang="en-US" sz="16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the</a:t>
            </a:r>
            <a:r>
              <a:rPr kumimoji="0" lang="en-US" altLang="en-US" sz="1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US" altLang="en-US" sz="16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specific</a:t>
            </a:r>
            <a:r>
              <a:rPr kumimoji="0" lang="en-US" altLang="en-US" sz="1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and </a:t>
            </a:r>
            <a:r>
              <a:rPr kumimoji="0" lang="en-US" altLang="en-US" sz="16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total</a:t>
            </a:r>
            <a:r>
              <a:rPr kumimoji="0" lang="en-US" altLang="en-US" sz="1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entropy change of the steam in the tank. </a:t>
            </a:r>
            <a:endPar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18186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Problem 1</a:t>
            </a:r>
          </a:p>
        </p:txBody>
      </p:sp>
      <p:sp>
        <p:nvSpPr>
          <p:cNvPr id="15" name="Slide Number Placeholder 2"/>
          <p:cNvSpPr>
            <a:spLocks noGrp="1"/>
          </p:cNvSpPr>
          <p:nvPr>
            <p:ph type="sldNum" sz="quarter" idx="12"/>
          </p:nvPr>
        </p:nvSpPr>
        <p:spPr>
          <a:xfrm>
            <a:off x="78615" y="6405110"/>
            <a:ext cx="773565" cy="365125"/>
          </a:xfrm>
        </p:spPr>
        <p:txBody>
          <a:bodyPr/>
          <a:lstStyle/>
          <a:p>
            <a:pPr algn="l"/>
            <a:fld id="{16890861-4B16-40B9-9EE8-90F7D404DB3D}" type="slidenum">
              <a:rPr lang="en-US" smtClean="0"/>
              <a:pPr algn="l"/>
              <a:t>2</a:t>
            </a:fld>
            <a:endParaRPr lang="en-US" dirty="0"/>
          </a:p>
        </p:txBody>
      </p:sp>
      <p:sp>
        <p:nvSpPr>
          <p:cNvPr id="6" name="Rectangle 2">
            <a:extLst>
              <a:ext uri="{FF2B5EF4-FFF2-40B4-BE49-F238E27FC236}">
                <a16:creationId xmlns:a16="http://schemas.microsoft.com/office/drawing/2014/main" id="{D8754436-6314-CD63-EDF6-1C606F38CE3D}"/>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2049" name="Picture 2">
            <a:extLst>
              <a:ext uri="{FF2B5EF4-FFF2-40B4-BE49-F238E27FC236}">
                <a16:creationId xmlns:a16="http://schemas.microsoft.com/office/drawing/2014/main" id="{028C4465-0D47-1900-7A98-54764596656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6300" y="1748403"/>
            <a:ext cx="1292225" cy="205581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Object 1">
            <a:extLst>
              <a:ext uri="{FF2B5EF4-FFF2-40B4-BE49-F238E27FC236}">
                <a16:creationId xmlns:a16="http://schemas.microsoft.com/office/drawing/2014/main" id="{39860A0E-27CA-2A12-66A6-908F437FA209}"/>
              </a:ext>
            </a:extLst>
          </p:cNvPr>
          <p:cNvGraphicFramePr>
            <a:graphicFrameLocks noChangeAspect="1"/>
          </p:cNvGraphicFramePr>
          <p:nvPr>
            <p:extLst>
              <p:ext uri="{D42A27DB-BD31-4B8C-83A1-F6EECF244321}">
                <p14:modId xmlns:p14="http://schemas.microsoft.com/office/powerpoint/2010/main" val="1925658578"/>
              </p:ext>
            </p:extLst>
          </p:nvPr>
        </p:nvGraphicFramePr>
        <p:xfrm>
          <a:off x="410202" y="2231459"/>
          <a:ext cx="1308100" cy="595313"/>
        </p:xfrm>
        <a:graphic>
          <a:graphicData uri="http://schemas.openxmlformats.org/presentationml/2006/ole">
            <mc:AlternateContent xmlns:mc="http://schemas.openxmlformats.org/markup-compatibility/2006">
              <mc:Choice xmlns:v="urn:schemas-microsoft-com:vml" Requires="v">
                <p:oleObj r:id="rId4" imgW="838200" imgH="381000" progId="Equation.DSMT4">
                  <p:embed/>
                </p:oleObj>
              </mc:Choice>
              <mc:Fallback>
                <p:oleObj r:id="rId4" imgW="838200" imgH="38100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0202" y="2231459"/>
                        <a:ext cx="1308100" cy="595313"/>
                      </a:xfrm>
                      <a:prstGeom prst="rect">
                        <a:avLst/>
                      </a:prstGeom>
                      <a:noFill/>
                    </p:spPr>
                  </p:pic>
                </p:oleObj>
              </mc:Fallback>
            </mc:AlternateContent>
          </a:graphicData>
        </a:graphic>
      </p:graphicFrame>
      <p:graphicFrame>
        <p:nvGraphicFramePr>
          <p:cNvPr id="3" name="Object 2">
            <a:extLst>
              <a:ext uri="{FF2B5EF4-FFF2-40B4-BE49-F238E27FC236}">
                <a16:creationId xmlns:a16="http://schemas.microsoft.com/office/drawing/2014/main" id="{62E9952B-3F6A-68E3-5B3D-31CD6865AC12}"/>
              </a:ext>
            </a:extLst>
          </p:cNvPr>
          <p:cNvGraphicFramePr>
            <a:graphicFrameLocks noChangeAspect="1"/>
          </p:cNvGraphicFramePr>
          <p:nvPr>
            <p:extLst>
              <p:ext uri="{D42A27DB-BD31-4B8C-83A1-F6EECF244321}">
                <p14:modId xmlns:p14="http://schemas.microsoft.com/office/powerpoint/2010/main" val="1259459319"/>
              </p:ext>
            </p:extLst>
          </p:nvPr>
        </p:nvGraphicFramePr>
        <p:xfrm>
          <a:off x="2621955" y="2188857"/>
          <a:ext cx="2110456" cy="894498"/>
        </p:xfrm>
        <a:graphic>
          <a:graphicData uri="http://schemas.openxmlformats.org/presentationml/2006/ole">
            <mc:AlternateContent xmlns:mc="http://schemas.openxmlformats.org/markup-compatibility/2006">
              <mc:Choice xmlns:v="urn:schemas-microsoft-com:vml" Requires="v">
                <p:oleObj r:id="rId6" imgW="1435100" imgH="609600" progId="Equation.DSMT4">
                  <p:embed/>
                </p:oleObj>
              </mc:Choice>
              <mc:Fallback>
                <p:oleObj r:id="rId6" imgW="1435100" imgH="609600" progId="Equation.DSMT4">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21955" y="2188857"/>
                        <a:ext cx="2110456" cy="894498"/>
                      </a:xfrm>
                      <a:prstGeom prst="rect">
                        <a:avLst/>
                      </a:prstGeom>
                      <a:noFill/>
                    </p:spPr>
                  </p:pic>
                </p:oleObj>
              </mc:Fallback>
            </mc:AlternateContent>
          </a:graphicData>
        </a:graphic>
      </p:graphicFrame>
      <p:graphicFrame>
        <p:nvGraphicFramePr>
          <p:cNvPr id="4" name="Object 3">
            <a:extLst>
              <a:ext uri="{FF2B5EF4-FFF2-40B4-BE49-F238E27FC236}">
                <a16:creationId xmlns:a16="http://schemas.microsoft.com/office/drawing/2014/main" id="{0140D0DA-154E-2A81-80F6-318FC981CED0}"/>
              </a:ext>
            </a:extLst>
          </p:cNvPr>
          <p:cNvGraphicFramePr>
            <a:graphicFrameLocks noChangeAspect="1"/>
          </p:cNvGraphicFramePr>
          <p:nvPr>
            <p:extLst>
              <p:ext uri="{D42A27DB-BD31-4B8C-83A1-F6EECF244321}">
                <p14:modId xmlns:p14="http://schemas.microsoft.com/office/powerpoint/2010/main" val="3916509296"/>
              </p:ext>
            </p:extLst>
          </p:nvPr>
        </p:nvGraphicFramePr>
        <p:xfrm>
          <a:off x="407590" y="3764454"/>
          <a:ext cx="1879634" cy="584775"/>
        </p:xfrm>
        <a:graphic>
          <a:graphicData uri="http://schemas.openxmlformats.org/presentationml/2006/ole">
            <mc:AlternateContent xmlns:mc="http://schemas.openxmlformats.org/markup-compatibility/2006">
              <mc:Choice xmlns:v="urn:schemas-microsoft-com:vml" Requires="v">
                <p:oleObj r:id="rId8" imgW="1282700" imgH="406400" progId="Equation.DSMT4">
                  <p:embed/>
                </p:oleObj>
              </mc:Choice>
              <mc:Fallback>
                <p:oleObj r:id="rId8" imgW="1282700" imgH="406400" progId="Equation.DSMT4">
                  <p:embed/>
                  <p:pic>
                    <p:nvPicPr>
                      <p:cNvPr id="0" name="Object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07590" y="3764454"/>
                        <a:ext cx="1879634" cy="584775"/>
                      </a:xfrm>
                      <a:prstGeom prst="rect">
                        <a:avLst/>
                      </a:prstGeom>
                      <a:noFill/>
                    </p:spPr>
                  </p:pic>
                </p:oleObj>
              </mc:Fallback>
            </mc:AlternateContent>
          </a:graphicData>
        </a:graphic>
      </p:graphicFrame>
      <p:graphicFrame>
        <p:nvGraphicFramePr>
          <p:cNvPr id="8" name="Object 7">
            <a:extLst>
              <a:ext uri="{FF2B5EF4-FFF2-40B4-BE49-F238E27FC236}">
                <a16:creationId xmlns:a16="http://schemas.microsoft.com/office/drawing/2014/main" id="{ACB14760-8A27-BF9C-696A-63252CD4C96D}"/>
              </a:ext>
            </a:extLst>
          </p:cNvPr>
          <p:cNvGraphicFramePr>
            <a:graphicFrameLocks noChangeAspect="1"/>
          </p:cNvGraphicFramePr>
          <p:nvPr>
            <p:extLst>
              <p:ext uri="{D42A27DB-BD31-4B8C-83A1-F6EECF244321}">
                <p14:modId xmlns:p14="http://schemas.microsoft.com/office/powerpoint/2010/main" val="2994255524"/>
              </p:ext>
            </p:extLst>
          </p:nvPr>
        </p:nvGraphicFramePr>
        <p:xfrm>
          <a:off x="2621955" y="3727086"/>
          <a:ext cx="2227264" cy="623634"/>
        </p:xfrm>
        <a:graphic>
          <a:graphicData uri="http://schemas.openxmlformats.org/presentationml/2006/ole">
            <mc:AlternateContent xmlns:mc="http://schemas.openxmlformats.org/markup-compatibility/2006">
              <mc:Choice xmlns:v="urn:schemas-microsoft-com:vml" Requires="v">
                <p:oleObj r:id="rId10" imgW="1422400" imgH="406400" progId="Equation.DSMT4">
                  <p:embed/>
                </p:oleObj>
              </mc:Choice>
              <mc:Fallback>
                <p:oleObj r:id="rId10" imgW="1422400" imgH="406400" progId="Equation.DSMT4">
                  <p:embed/>
                  <p:pic>
                    <p:nvPicPr>
                      <p:cNvPr id="0" name="Object 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621955" y="3727086"/>
                        <a:ext cx="2227264" cy="623634"/>
                      </a:xfrm>
                      <a:prstGeom prst="rect">
                        <a:avLst/>
                      </a:prstGeom>
                      <a:noFill/>
                    </p:spPr>
                  </p:pic>
                </p:oleObj>
              </mc:Fallback>
            </mc:AlternateContent>
          </a:graphicData>
        </a:graphic>
      </p:graphicFrame>
      <p:sp>
        <p:nvSpPr>
          <p:cNvPr id="9" name="Rectangle 5">
            <a:extLst>
              <a:ext uri="{FF2B5EF4-FFF2-40B4-BE49-F238E27FC236}">
                <a16:creationId xmlns:a16="http://schemas.microsoft.com/office/drawing/2014/main" id="{E0B10A1F-835F-72C0-CCE3-2BFB02E48340}"/>
              </a:ext>
            </a:extLst>
          </p:cNvPr>
          <p:cNvSpPr>
            <a:spLocks noChangeArrowheads="1"/>
          </p:cNvSpPr>
          <p:nvPr/>
        </p:nvSpPr>
        <p:spPr bwMode="auto">
          <a:xfrm>
            <a:off x="0" y="1031130"/>
            <a:ext cx="873379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Strategy:  State 1 is fully specified.  State 2 can be found knowing the final pressure (given) and the enthalpy.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State 1:</a:t>
            </a:r>
            <a:r>
              <a:rPr kumimoji="0" lang="en-US" altLang="en-US" sz="1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0" name="Rectangle 6">
            <a:extLst>
              <a:ext uri="{FF2B5EF4-FFF2-40B4-BE49-F238E27FC236}">
                <a16:creationId xmlns:a16="http://schemas.microsoft.com/office/drawing/2014/main" id="{4615AACC-E9D1-3EC0-0463-7A92C6952601}"/>
              </a:ext>
            </a:extLst>
          </p:cNvPr>
          <p:cNvSpPr>
            <a:spLocks noChangeArrowheads="1"/>
          </p:cNvSpPr>
          <p:nvPr/>
        </p:nvSpPr>
        <p:spPr bwMode="auto">
          <a:xfrm>
            <a:off x="0" y="653535"/>
            <a:ext cx="203132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US" altLang="en-US" sz="2800" b="0" i="0" u="none" strike="noStrike" cap="none" normalizeH="0" baseline="0">
              <a:ln>
                <a:noFill/>
              </a:ln>
              <a:solidFill>
                <a:schemeClr val="tx1"/>
              </a:solidFill>
              <a:effectLst/>
              <a:latin typeface="Arial" panose="020B0604020202020204" pitchFamily="34" charset="0"/>
            </a:endParaRPr>
          </a:p>
        </p:txBody>
      </p:sp>
      <p:sp>
        <p:nvSpPr>
          <p:cNvPr id="11" name="Rectangle 7">
            <a:extLst>
              <a:ext uri="{FF2B5EF4-FFF2-40B4-BE49-F238E27FC236}">
                <a16:creationId xmlns:a16="http://schemas.microsoft.com/office/drawing/2014/main" id="{92E4E5AC-1394-C05F-4EBE-5B73D86E3144}"/>
              </a:ext>
            </a:extLst>
          </p:cNvPr>
          <p:cNvSpPr>
            <a:spLocks noChangeArrowheads="1"/>
          </p:cNvSpPr>
          <p:nvPr/>
        </p:nvSpPr>
        <p:spPr bwMode="auto">
          <a:xfrm>
            <a:off x="1" y="3240976"/>
            <a:ext cx="940628"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State 2:</a:t>
            </a:r>
            <a:r>
              <a:rPr kumimoji="0" lang="en-US" altLang="en-US" sz="1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12" name="Rectangle 8">
            <a:extLst>
              <a:ext uri="{FF2B5EF4-FFF2-40B4-BE49-F238E27FC236}">
                <a16:creationId xmlns:a16="http://schemas.microsoft.com/office/drawing/2014/main" id="{FD4AEA1D-0C40-4E25-06DE-EDA27B50D2A1}"/>
              </a:ext>
            </a:extLst>
          </p:cNvPr>
          <p:cNvSpPr>
            <a:spLocks noChangeArrowheads="1"/>
          </p:cNvSpPr>
          <p:nvPr/>
        </p:nvSpPr>
        <p:spPr bwMode="auto">
          <a:xfrm>
            <a:off x="0" y="3462625"/>
            <a:ext cx="110799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US" altLang="en-US" sz="1200" b="0" i="0" u="none" strike="noStrike" cap="none" normalizeH="0" baseline="0">
              <a:ln>
                <a:noFill/>
              </a:ln>
              <a:solidFill>
                <a:schemeClr val="tx1"/>
              </a:solidFill>
              <a:effectLst/>
              <a:latin typeface="Arial" panose="020B0604020202020204" pitchFamily="34" charset="0"/>
            </a:endParaRPr>
          </a:p>
        </p:txBody>
      </p:sp>
      <p:sp>
        <p:nvSpPr>
          <p:cNvPr id="14" name="Rectangle 11">
            <a:extLst>
              <a:ext uri="{FF2B5EF4-FFF2-40B4-BE49-F238E27FC236}">
                <a16:creationId xmlns:a16="http://schemas.microsoft.com/office/drawing/2014/main" id="{6EDED950-6EBC-4B6C-B768-454C560A8C37}"/>
              </a:ext>
            </a:extLst>
          </p:cNvPr>
          <p:cNvSpPr>
            <a:spLocks noChangeArrowheads="1"/>
          </p:cNvSpPr>
          <p:nvPr/>
        </p:nvSpPr>
        <p:spPr bwMode="auto">
          <a:xfrm>
            <a:off x="78615" y="4600755"/>
            <a:ext cx="423705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 </a:t>
            </a:r>
            <a:r>
              <a:rPr kumimoji="0" lang="en-US" altLang="en-US" b="0" i="1"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specific</a:t>
            </a:r>
            <a:r>
              <a:rPr kumimoji="0" lang="en-US" altLang="en-US"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entropy change of the steam is,</a:t>
            </a:r>
            <a:endParaRPr kumimoji="0" lang="en-US" altLang="en-US" sz="900" b="0" i="0" u="none" strike="noStrike" cap="none" normalizeH="0" baseline="0" dirty="0">
              <a:ln>
                <a:noFill/>
              </a:ln>
              <a:solidFill>
                <a:schemeClr val="tx1"/>
              </a:solidFill>
              <a:effectLst/>
            </a:endParaRPr>
          </a:p>
        </p:txBody>
      </p:sp>
      <p:graphicFrame>
        <p:nvGraphicFramePr>
          <p:cNvPr id="16" name="Object 15">
            <a:extLst>
              <a:ext uri="{FF2B5EF4-FFF2-40B4-BE49-F238E27FC236}">
                <a16:creationId xmlns:a16="http://schemas.microsoft.com/office/drawing/2014/main" id="{CBBD16A3-05A3-FBD1-B62C-B3196D3E05A1}"/>
              </a:ext>
            </a:extLst>
          </p:cNvPr>
          <p:cNvGraphicFramePr>
            <a:graphicFrameLocks noChangeAspect="1"/>
          </p:cNvGraphicFramePr>
          <p:nvPr>
            <p:extLst>
              <p:ext uri="{D42A27DB-BD31-4B8C-83A1-F6EECF244321}">
                <p14:modId xmlns:p14="http://schemas.microsoft.com/office/powerpoint/2010/main" val="2442127444"/>
              </p:ext>
            </p:extLst>
          </p:nvPr>
        </p:nvGraphicFramePr>
        <p:xfrm>
          <a:off x="407590" y="5025193"/>
          <a:ext cx="6482874" cy="468015"/>
        </p:xfrm>
        <a:graphic>
          <a:graphicData uri="http://schemas.openxmlformats.org/presentationml/2006/ole">
            <mc:AlternateContent xmlns:mc="http://schemas.openxmlformats.org/markup-compatibility/2006">
              <mc:Choice xmlns:v="urn:schemas-microsoft-com:vml" Requires="v">
                <p:oleObj r:id="rId12" imgW="3556000" imgH="254000" progId="Equation.DSMT4">
                  <p:embed/>
                </p:oleObj>
              </mc:Choice>
              <mc:Fallback>
                <p:oleObj r:id="rId12" imgW="3556000" imgH="254000" progId="Equation.DSMT4">
                  <p:embed/>
                  <p:pic>
                    <p:nvPicPr>
                      <p:cNvPr id="0" name="Object 1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07590" y="5025193"/>
                        <a:ext cx="6482874" cy="468015"/>
                      </a:xfrm>
                      <a:prstGeom prst="rect">
                        <a:avLst/>
                      </a:prstGeom>
                      <a:noFill/>
                    </p:spPr>
                  </p:pic>
                </p:oleObj>
              </mc:Fallback>
            </mc:AlternateContent>
          </a:graphicData>
        </a:graphic>
      </p:graphicFrame>
      <p:sp>
        <p:nvSpPr>
          <p:cNvPr id="17" name="Rectangle 12">
            <a:extLst>
              <a:ext uri="{FF2B5EF4-FFF2-40B4-BE49-F238E27FC236}">
                <a16:creationId xmlns:a16="http://schemas.microsoft.com/office/drawing/2014/main" id="{44FE0C94-5DB9-020F-E99B-5F120F713A87}"/>
              </a:ext>
            </a:extLst>
          </p:cNvPr>
          <p:cNvSpPr>
            <a:spLocks noChangeArrowheads="1"/>
          </p:cNvSpPr>
          <p:nvPr/>
        </p:nvSpPr>
        <p:spPr bwMode="auto">
          <a:xfrm>
            <a:off x="407590" y="5020759"/>
            <a:ext cx="18473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sz="2800"/>
          </a:p>
        </p:txBody>
      </p:sp>
    </p:spTree>
    <p:extLst>
      <p:ext uri="{BB962C8B-B14F-4D97-AF65-F5344CB8AC3E}">
        <p14:creationId xmlns:p14="http://schemas.microsoft.com/office/powerpoint/2010/main" val="1495230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Problem 1</a:t>
            </a:r>
          </a:p>
        </p:txBody>
      </p:sp>
      <p:sp>
        <p:nvSpPr>
          <p:cNvPr id="15" name="Slide Number Placeholder 2"/>
          <p:cNvSpPr>
            <a:spLocks noGrp="1"/>
          </p:cNvSpPr>
          <p:nvPr>
            <p:ph type="sldNum" sz="quarter" idx="12"/>
          </p:nvPr>
        </p:nvSpPr>
        <p:spPr>
          <a:xfrm>
            <a:off x="78615" y="6405110"/>
            <a:ext cx="773565" cy="365125"/>
          </a:xfrm>
        </p:spPr>
        <p:txBody>
          <a:bodyPr/>
          <a:lstStyle/>
          <a:p>
            <a:pPr algn="l"/>
            <a:fld id="{16890861-4B16-40B9-9EE8-90F7D404DB3D}" type="slidenum">
              <a:rPr lang="en-US" smtClean="0"/>
              <a:pPr algn="l"/>
              <a:t>3</a:t>
            </a:fld>
            <a:endParaRPr lang="en-US" dirty="0"/>
          </a:p>
        </p:txBody>
      </p:sp>
      <p:sp>
        <p:nvSpPr>
          <p:cNvPr id="6" name="Rectangle 2">
            <a:extLst>
              <a:ext uri="{FF2B5EF4-FFF2-40B4-BE49-F238E27FC236}">
                <a16:creationId xmlns:a16="http://schemas.microsoft.com/office/drawing/2014/main" id="{D8754436-6314-CD63-EDF6-1C606F38CE3D}"/>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2049" name="Picture 2">
            <a:extLst>
              <a:ext uri="{FF2B5EF4-FFF2-40B4-BE49-F238E27FC236}">
                <a16:creationId xmlns:a16="http://schemas.microsoft.com/office/drawing/2014/main" id="{028C4465-0D47-1900-7A98-54764596656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6300" y="1748403"/>
            <a:ext cx="1292225" cy="2055813"/>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6">
            <a:extLst>
              <a:ext uri="{FF2B5EF4-FFF2-40B4-BE49-F238E27FC236}">
                <a16:creationId xmlns:a16="http://schemas.microsoft.com/office/drawing/2014/main" id="{4615AACC-E9D1-3EC0-0463-7A92C6952601}"/>
              </a:ext>
            </a:extLst>
          </p:cNvPr>
          <p:cNvSpPr>
            <a:spLocks noChangeArrowheads="1"/>
          </p:cNvSpPr>
          <p:nvPr/>
        </p:nvSpPr>
        <p:spPr bwMode="auto">
          <a:xfrm>
            <a:off x="0" y="653535"/>
            <a:ext cx="203132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US" altLang="en-US" sz="2800" b="0" i="0" u="none" strike="noStrike" cap="none" normalizeH="0" baseline="0">
              <a:ln>
                <a:noFill/>
              </a:ln>
              <a:solidFill>
                <a:schemeClr val="tx1"/>
              </a:solidFill>
              <a:effectLst/>
              <a:latin typeface="Arial" panose="020B0604020202020204" pitchFamily="34" charset="0"/>
            </a:endParaRPr>
          </a:p>
        </p:txBody>
      </p:sp>
      <p:sp>
        <p:nvSpPr>
          <p:cNvPr id="12" name="Rectangle 8">
            <a:extLst>
              <a:ext uri="{FF2B5EF4-FFF2-40B4-BE49-F238E27FC236}">
                <a16:creationId xmlns:a16="http://schemas.microsoft.com/office/drawing/2014/main" id="{FD4AEA1D-0C40-4E25-06DE-EDA27B50D2A1}"/>
              </a:ext>
            </a:extLst>
          </p:cNvPr>
          <p:cNvSpPr>
            <a:spLocks noChangeArrowheads="1"/>
          </p:cNvSpPr>
          <p:nvPr/>
        </p:nvSpPr>
        <p:spPr bwMode="auto">
          <a:xfrm>
            <a:off x="0" y="3462625"/>
            <a:ext cx="110799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US" altLang="en-US" sz="1200" b="0" i="0" u="none" strike="noStrike" cap="none" normalizeH="0" baseline="0">
              <a:ln>
                <a:noFill/>
              </a:ln>
              <a:solidFill>
                <a:schemeClr val="tx1"/>
              </a:solidFill>
              <a:effectLst/>
              <a:latin typeface="Arial" panose="020B0604020202020204" pitchFamily="34" charset="0"/>
            </a:endParaRPr>
          </a:p>
        </p:txBody>
      </p:sp>
      <p:sp>
        <p:nvSpPr>
          <p:cNvPr id="17" name="Rectangle 12">
            <a:extLst>
              <a:ext uri="{FF2B5EF4-FFF2-40B4-BE49-F238E27FC236}">
                <a16:creationId xmlns:a16="http://schemas.microsoft.com/office/drawing/2014/main" id="{44FE0C94-5DB9-020F-E99B-5F120F713A87}"/>
              </a:ext>
            </a:extLst>
          </p:cNvPr>
          <p:cNvSpPr>
            <a:spLocks noChangeArrowheads="1"/>
          </p:cNvSpPr>
          <p:nvPr/>
        </p:nvSpPr>
        <p:spPr bwMode="auto">
          <a:xfrm>
            <a:off x="407590" y="5020759"/>
            <a:ext cx="18473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sz="2800"/>
          </a:p>
        </p:txBody>
      </p:sp>
      <p:sp>
        <p:nvSpPr>
          <p:cNvPr id="7" name="Rectangle 2">
            <a:extLst>
              <a:ext uri="{FF2B5EF4-FFF2-40B4-BE49-F238E27FC236}">
                <a16:creationId xmlns:a16="http://schemas.microsoft.com/office/drawing/2014/main" id="{CCA8B6E7-6993-75F4-D456-D442360A9B48}"/>
              </a:ext>
            </a:extLst>
          </p:cNvPr>
          <p:cNvSpPr>
            <a:spLocks noChangeArrowheads="1"/>
          </p:cNvSpPr>
          <p:nvPr/>
        </p:nvSpPr>
        <p:spPr bwMode="auto">
          <a:xfrm>
            <a:off x="112088" y="1200230"/>
            <a:ext cx="395492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 </a:t>
            </a:r>
            <a:r>
              <a:rPr kumimoji="0" lang="en-US" altLang="en-US" b="0" i="1"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total</a:t>
            </a:r>
            <a:r>
              <a:rPr kumimoji="0" lang="en-US" altLang="en-US"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entropy change of the steam is,</a:t>
            </a: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13" name="Object 12">
            <a:extLst>
              <a:ext uri="{FF2B5EF4-FFF2-40B4-BE49-F238E27FC236}">
                <a16:creationId xmlns:a16="http://schemas.microsoft.com/office/drawing/2014/main" id="{CFCBAC53-5F2F-3713-B651-78DD2A78DDBF}"/>
              </a:ext>
            </a:extLst>
          </p:cNvPr>
          <p:cNvGraphicFramePr>
            <a:graphicFrameLocks noChangeAspect="1"/>
          </p:cNvGraphicFramePr>
          <p:nvPr>
            <p:extLst>
              <p:ext uri="{D42A27DB-BD31-4B8C-83A1-F6EECF244321}">
                <p14:modId xmlns:p14="http://schemas.microsoft.com/office/powerpoint/2010/main" val="753426222"/>
              </p:ext>
            </p:extLst>
          </p:nvPr>
        </p:nvGraphicFramePr>
        <p:xfrm>
          <a:off x="1175587" y="1697340"/>
          <a:ext cx="2043112" cy="378354"/>
        </p:xfrm>
        <a:graphic>
          <a:graphicData uri="http://schemas.openxmlformats.org/presentationml/2006/ole">
            <mc:AlternateContent xmlns:mc="http://schemas.openxmlformats.org/markup-compatibility/2006">
              <mc:Choice xmlns:v="urn:schemas-microsoft-com:vml" Requires="v">
                <p:oleObj r:id="rId4" imgW="1282700" imgH="241300" progId="Equation.DSMT4">
                  <p:embed/>
                </p:oleObj>
              </mc:Choice>
              <mc:Fallback>
                <p:oleObj r:id="rId4" imgW="1282700" imgH="241300" progId="Equation.DSMT4">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75587" y="1697340"/>
                        <a:ext cx="2043112" cy="378354"/>
                      </a:xfrm>
                      <a:prstGeom prst="rect">
                        <a:avLst/>
                      </a:prstGeom>
                      <a:noFill/>
                    </p:spPr>
                  </p:pic>
                </p:oleObj>
              </mc:Fallback>
            </mc:AlternateContent>
          </a:graphicData>
        </a:graphic>
      </p:graphicFrame>
      <p:sp>
        <p:nvSpPr>
          <p:cNvPr id="18" name="Rectangle 3">
            <a:extLst>
              <a:ext uri="{FF2B5EF4-FFF2-40B4-BE49-F238E27FC236}">
                <a16:creationId xmlns:a16="http://schemas.microsoft.com/office/drawing/2014/main" id="{B29E458B-8EA8-81F4-692F-8BDE76D1DFC6}"/>
              </a:ext>
            </a:extLst>
          </p:cNvPr>
          <p:cNvSpPr>
            <a:spLocks noChangeArrowheads="1"/>
          </p:cNvSpPr>
          <p:nvPr/>
        </p:nvSpPr>
        <p:spPr bwMode="auto">
          <a:xfrm>
            <a:off x="0" y="6953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Rectangle 5">
            <a:extLst>
              <a:ext uri="{FF2B5EF4-FFF2-40B4-BE49-F238E27FC236}">
                <a16:creationId xmlns:a16="http://schemas.microsoft.com/office/drawing/2014/main" id="{DA6E3B0D-7E7D-B2A7-9C73-F21699D371C5}"/>
              </a:ext>
            </a:extLst>
          </p:cNvPr>
          <p:cNvSpPr>
            <a:spLocks noChangeArrowheads="1"/>
          </p:cNvSpPr>
          <p:nvPr/>
        </p:nvSpPr>
        <p:spPr bwMode="auto">
          <a:xfrm>
            <a:off x="112088" y="2381758"/>
            <a:ext cx="648287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We need to find the masses at states 1 and 2.  This can be done because the volume of the tank is known along with the specific volumes </a:t>
            </a:r>
            <a:r>
              <a:rPr kumimoji="0" lang="en-US"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20" name="Object 19">
            <a:extLst>
              <a:ext uri="{FF2B5EF4-FFF2-40B4-BE49-F238E27FC236}">
                <a16:creationId xmlns:a16="http://schemas.microsoft.com/office/drawing/2014/main" id="{0DEA4A76-0862-B62A-8088-39067AD531DB}"/>
              </a:ext>
            </a:extLst>
          </p:cNvPr>
          <p:cNvGraphicFramePr>
            <a:graphicFrameLocks noChangeAspect="1"/>
          </p:cNvGraphicFramePr>
          <p:nvPr>
            <p:extLst>
              <p:ext uri="{D42A27DB-BD31-4B8C-83A1-F6EECF244321}">
                <p14:modId xmlns:p14="http://schemas.microsoft.com/office/powerpoint/2010/main" val="2800210163"/>
              </p:ext>
            </p:extLst>
          </p:nvPr>
        </p:nvGraphicFramePr>
        <p:xfrm>
          <a:off x="237374" y="3533066"/>
          <a:ext cx="6591944" cy="626561"/>
        </p:xfrm>
        <a:graphic>
          <a:graphicData uri="http://schemas.openxmlformats.org/presentationml/2006/ole">
            <mc:AlternateContent xmlns:mc="http://schemas.openxmlformats.org/markup-compatibility/2006">
              <mc:Choice xmlns:v="urn:schemas-microsoft-com:vml" Requires="v">
                <p:oleObj r:id="rId6" imgW="4813300" imgH="457200" progId="Equation.DSMT4">
                  <p:embed/>
                </p:oleObj>
              </mc:Choice>
              <mc:Fallback>
                <p:oleObj r:id="rId6" imgW="4813300" imgH="457200" progId="Equation.DSMT4">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7374" y="3533066"/>
                        <a:ext cx="6591944" cy="626561"/>
                      </a:xfrm>
                      <a:prstGeom prst="rect">
                        <a:avLst/>
                      </a:prstGeom>
                      <a:noFill/>
                    </p:spPr>
                  </p:pic>
                </p:oleObj>
              </mc:Fallback>
            </mc:AlternateContent>
          </a:graphicData>
        </a:graphic>
      </p:graphicFrame>
      <p:sp>
        <p:nvSpPr>
          <p:cNvPr id="21" name="Rectangle 7">
            <a:extLst>
              <a:ext uri="{FF2B5EF4-FFF2-40B4-BE49-F238E27FC236}">
                <a16:creationId xmlns:a16="http://schemas.microsoft.com/office/drawing/2014/main" id="{18394C75-4311-3CFD-6840-3C11C94194A5}"/>
              </a:ext>
            </a:extLst>
          </p:cNvPr>
          <p:cNvSpPr>
            <a:spLocks noChangeArrowheads="1"/>
          </p:cNvSpPr>
          <p:nvPr/>
        </p:nvSpPr>
        <p:spPr bwMode="auto">
          <a:xfrm>
            <a:off x="-1" y="-1"/>
            <a:ext cx="1001552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22" name="Object 21">
            <a:extLst>
              <a:ext uri="{FF2B5EF4-FFF2-40B4-BE49-F238E27FC236}">
                <a16:creationId xmlns:a16="http://schemas.microsoft.com/office/drawing/2014/main" id="{8BB92E35-20B1-0E45-A01E-9903EE8D0FA1}"/>
              </a:ext>
            </a:extLst>
          </p:cNvPr>
          <p:cNvGraphicFramePr>
            <a:graphicFrameLocks noChangeAspect="1"/>
          </p:cNvGraphicFramePr>
          <p:nvPr>
            <p:extLst>
              <p:ext uri="{D42A27DB-BD31-4B8C-83A1-F6EECF244321}">
                <p14:modId xmlns:p14="http://schemas.microsoft.com/office/powerpoint/2010/main" val="1871966012"/>
              </p:ext>
            </p:extLst>
          </p:nvPr>
        </p:nvGraphicFramePr>
        <p:xfrm>
          <a:off x="347053" y="4411774"/>
          <a:ext cx="6820705" cy="1014286"/>
        </p:xfrm>
        <a:graphic>
          <a:graphicData uri="http://schemas.openxmlformats.org/presentationml/2006/ole">
            <mc:AlternateContent xmlns:mc="http://schemas.openxmlformats.org/markup-compatibility/2006">
              <mc:Choice xmlns:v="urn:schemas-microsoft-com:vml" Requires="v">
                <p:oleObj r:id="rId8" imgW="4419600" imgH="660400" progId="Equation.DSMT4">
                  <p:embed/>
                </p:oleObj>
              </mc:Choice>
              <mc:Fallback>
                <p:oleObj r:id="rId8" imgW="4419600" imgH="660400" progId="Equation.DSMT4">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47053" y="4411774"/>
                        <a:ext cx="6820705" cy="1014286"/>
                      </a:xfrm>
                      <a:prstGeom prst="rect">
                        <a:avLst/>
                      </a:prstGeom>
                      <a:noFill/>
                    </p:spPr>
                  </p:pic>
                </p:oleObj>
              </mc:Fallback>
            </mc:AlternateContent>
          </a:graphicData>
        </a:graphic>
      </p:graphicFrame>
      <p:sp>
        <p:nvSpPr>
          <p:cNvPr id="23" name="Rectangle 2">
            <a:extLst>
              <a:ext uri="{FF2B5EF4-FFF2-40B4-BE49-F238E27FC236}">
                <a16:creationId xmlns:a16="http://schemas.microsoft.com/office/drawing/2014/main" id="{68BA116B-34D5-C108-7FAE-537396828526}"/>
              </a:ext>
            </a:extLst>
          </p:cNvPr>
          <p:cNvSpPr>
            <a:spLocks noChangeArrowheads="1"/>
          </p:cNvSpPr>
          <p:nvPr/>
        </p:nvSpPr>
        <p:spPr bwMode="auto">
          <a:xfrm>
            <a:off x="625787" y="5651379"/>
            <a:ext cx="744954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 </a:t>
            </a:r>
            <a:r>
              <a:rPr kumimoji="0" lang="en-US" altLang="en-US" b="0" i="1"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total</a:t>
            </a:r>
            <a:r>
              <a:rPr kumimoji="0" lang="en-US" altLang="en-US"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entropy change is negative? And </a:t>
            </a:r>
            <a:r>
              <a:rPr kumimoji="0" lang="en-US" altLang="en-US" b="0" i="1"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specific</a:t>
            </a:r>
            <a:r>
              <a:rPr kumimoji="0" lang="en-US" altLang="en-US"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entropy change is positive?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800" dirty="0">
                <a:latin typeface="Times New Roman" panose="02020603050405020304" pitchFamily="18" charset="0"/>
                <a:cs typeface="Times New Roman" panose="02020603050405020304" pitchFamily="18" charset="0"/>
              </a:rPr>
              <a:t>Why?</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2324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Problem 2</a:t>
            </a:r>
          </a:p>
        </p:txBody>
      </p:sp>
      <p:sp>
        <p:nvSpPr>
          <p:cNvPr id="15" name="Slide Number Placeholder 2"/>
          <p:cNvSpPr>
            <a:spLocks noGrp="1"/>
          </p:cNvSpPr>
          <p:nvPr>
            <p:ph type="sldNum" sz="quarter" idx="12"/>
          </p:nvPr>
        </p:nvSpPr>
        <p:spPr>
          <a:xfrm>
            <a:off x="78615" y="6405110"/>
            <a:ext cx="773565" cy="365125"/>
          </a:xfrm>
        </p:spPr>
        <p:txBody>
          <a:bodyPr/>
          <a:lstStyle/>
          <a:p>
            <a:pPr algn="l"/>
            <a:fld id="{16890861-4B16-40B9-9EE8-90F7D404DB3D}" type="slidenum">
              <a:rPr lang="en-US" smtClean="0"/>
              <a:pPr algn="l"/>
              <a:t>4</a:t>
            </a:fld>
            <a:endParaRPr lang="en-US" dirty="0"/>
          </a:p>
        </p:txBody>
      </p:sp>
      <p:sp>
        <p:nvSpPr>
          <p:cNvPr id="6" name="Rectangle 2">
            <a:extLst>
              <a:ext uri="{FF2B5EF4-FFF2-40B4-BE49-F238E27FC236}">
                <a16:creationId xmlns:a16="http://schemas.microsoft.com/office/drawing/2014/main" id="{D8754436-6314-CD63-EDF6-1C606F38CE3D}"/>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TextBox 2">
            <a:extLst>
              <a:ext uri="{FF2B5EF4-FFF2-40B4-BE49-F238E27FC236}">
                <a16:creationId xmlns:a16="http://schemas.microsoft.com/office/drawing/2014/main" id="{E465C88A-4AEA-9C6D-87B6-3CC5A462B8EA}"/>
              </a:ext>
            </a:extLst>
          </p:cNvPr>
          <p:cNvSpPr txBox="1"/>
          <p:nvPr/>
        </p:nvSpPr>
        <p:spPr>
          <a:xfrm>
            <a:off x="456679" y="1306772"/>
            <a:ext cx="8300944" cy="1983428"/>
          </a:xfrm>
          <a:prstGeom prst="rect">
            <a:avLst/>
          </a:prstGeom>
          <a:noFill/>
        </p:spPr>
        <p:txBody>
          <a:bodyPr wrap="square">
            <a:spAutoFit/>
          </a:bodyPr>
          <a:lstStyle/>
          <a:p>
            <a:pPr marL="0" marR="0">
              <a:lnSpc>
                <a:spcPct val="115000"/>
              </a:lnSpc>
              <a:spcBef>
                <a:spcPts val="0"/>
              </a:spcBef>
              <a:spcAft>
                <a:spcPts val="0"/>
              </a:spcAft>
            </a:pPr>
            <a:r>
              <a:rPr lang="en-US" sz="1800" b="1" dirty="0">
                <a:effectLst/>
                <a:latin typeface="Arial" panose="020B0604020202020204" pitchFamily="34" charset="0"/>
                <a:ea typeface="Calibri" panose="020F0502020204030204" pitchFamily="34" charset="0"/>
                <a:cs typeface="Arial" panose="020B0604020202020204" pitchFamily="34" charset="0"/>
              </a:rPr>
              <a:t>ENTROPY CALCULATION WITH INCOMPRESSIBLE SUBSTANCE MODEL</a:t>
            </a:r>
            <a:br>
              <a:rPr lang="en-US" sz="1800" b="1" dirty="0">
                <a:effectLst/>
                <a:latin typeface="Arial" panose="020B0604020202020204" pitchFamily="34" charset="0"/>
                <a:ea typeface="Calibri" panose="020F0502020204030204" pitchFamily="34" charset="0"/>
                <a:cs typeface="Arial" panose="020B0604020202020204" pitchFamily="34" charset="0"/>
              </a:rPr>
            </a:br>
            <a:br>
              <a:rPr lang="en-US" sz="1800" b="1" dirty="0">
                <a:effectLst/>
                <a:latin typeface="Arial" panose="020B0604020202020204" pitchFamily="34" charset="0"/>
                <a:ea typeface="Calibri" panose="020F0502020204030204" pitchFamily="34" charset="0"/>
                <a:cs typeface="Arial" panose="020B0604020202020204" pitchFamily="34" charset="0"/>
              </a:rPr>
            </a:br>
            <a:r>
              <a:rPr lang="en-US" sz="1800" dirty="0">
                <a:effectLst/>
                <a:latin typeface="Arial" panose="020B0604020202020204" pitchFamily="34" charset="0"/>
                <a:ea typeface="Calibri" panose="020F0502020204030204" pitchFamily="34" charset="0"/>
                <a:cs typeface="Arial" panose="020B0604020202020204" pitchFamily="34" charset="0"/>
              </a:rPr>
              <a:t>A sample of liquid water exists at room temperature and pressure (14.7 psia, 70°F).  The water is now put into a freezer until it is completely frozen.  Determine the change of specific entropy of the water for this process.</a:t>
            </a:r>
            <a:endParaRPr lang="en-US" sz="16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2">
            <a:extLst>
              <a:ext uri="{FF2B5EF4-FFF2-40B4-BE49-F238E27FC236}">
                <a16:creationId xmlns:a16="http://schemas.microsoft.com/office/drawing/2014/main" id="{DBB8737E-03E7-7E6F-5376-11273D2B2740}"/>
              </a:ext>
            </a:extLst>
          </p:cNvPr>
          <p:cNvSpPr>
            <a:spLocks noChangeArrowheads="1"/>
          </p:cNvSpPr>
          <p:nvPr/>
        </p:nvSpPr>
        <p:spPr bwMode="auto">
          <a:xfrm>
            <a:off x="456332" y="3291905"/>
            <a:ext cx="596836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Using the incompressible substance model for the water,</a:t>
            </a:r>
            <a:endParaRPr kumimoji="0" lang="en-US" altLang="en-US"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8" name="Object 7">
            <a:extLst>
              <a:ext uri="{FF2B5EF4-FFF2-40B4-BE49-F238E27FC236}">
                <a16:creationId xmlns:a16="http://schemas.microsoft.com/office/drawing/2014/main" id="{F910BAE8-F4EC-26D1-EFF5-D9875A8850EE}"/>
              </a:ext>
            </a:extLst>
          </p:cNvPr>
          <p:cNvGraphicFramePr>
            <a:graphicFrameLocks noChangeAspect="1"/>
          </p:cNvGraphicFramePr>
          <p:nvPr>
            <p:extLst>
              <p:ext uri="{D42A27DB-BD31-4B8C-83A1-F6EECF244321}">
                <p14:modId xmlns:p14="http://schemas.microsoft.com/office/powerpoint/2010/main" val="3001697293"/>
              </p:ext>
            </p:extLst>
          </p:nvPr>
        </p:nvGraphicFramePr>
        <p:xfrm>
          <a:off x="1384385" y="3781307"/>
          <a:ext cx="5220427" cy="1390365"/>
        </p:xfrm>
        <a:graphic>
          <a:graphicData uri="http://schemas.openxmlformats.org/presentationml/2006/ole">
            <mc:AlternateContent xmlns:mc="http://schemas.openxmlformats.org/markup-compatibility/2006">
              <mc:Choice xmlns:v="urn:schemas-microsoft-com:vml" Requires="v">
                <p:oleObj r:id="rId3" imgW="3784600" imgH="1016000" progId="Equation.DSMT4">
                  <p:embed/>
                </p:oleObj>
              </mc:Choice>
              <mc:Fallback>
                <p:oleObj r:id="rId3" imgW="3784600" imgH="10160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84385" y="3781307"/>
                        <a:ext cx="5220427" cy="1390365"/>
                      </a:xfrm>
                      <a:prstGeom prst="rect">
                        <a:avLst/>
                      </a:prstGeom>
                      <a:noFill/>
                    </p:spPr>
                  </p:pic>
                </p:oleObj>
              </mc:Fallback>
            </mc:AlternateContent>
          </a:graphicData>
        </a:graphic>
      </p:graphicFrame>
      <p:sp>
        <p:nvSpPr>
          <p:cNvPr id="9" name="Rectangle 2">
            <a:extLst>
              <a:ext uri="{FF2B5EF4-FFF2-40B4-BE49-F238E27FC236}">
                <a16:creationId xmlns:a16="http://schemas.microsoft.com/office/drawing/2014/main" id="{32D38F55-C55A-BCCA-7BCA-81EA02219620}"/>
              </a:ext>
            </a:extLst>
          </p:cNvPr>
          <p:cNvSpPr>
            <a:spLocks noChangeArrowheads="1"/>
          </p:cNvSpPr>
          <p:nvPr/>
        </p:nvSpPr>
        <p:spPr bwMode="auto">
          <a:xfrm>
            <a:off x="1269170" y="5472456"/>
            <a:ext cx="448071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Is a negative entropy change reasonable?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dirty="0">
                <a:latin typeface="Arial" panose="020B0604020202020204" pitchFamily="34" charset="0"/>
                <a:cs typeface="Arial" panose="020B0604020202020204" pitchFamily="34" charset="0"/>
              </a:rPr>
              <a:t>Why?</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20460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Problem 3</a:t>
            </a:r>
          </a:p>
        </p:txBody>
      </p:sp>
      <p:sp>
        <p:nvSpPr>
          <p:cNvPr id="15" name="Slide Number Placeholder 2"/>
          <p:cNvSpPr>
            <a:spLocks noGrp="1"/>
          </p:cNvSpPr>
          <p:nvPr>
            <p:ph type="sldNum" sz="quarter" idx="12"/>
          </p:nvPr>
        </p:nvSpPr>
        <p:spPr>
          <a:xfrm>
            <a:off x="78615" y="6405110"/>
            <a:ext cx="773565" cy="365125"/>
          </a:xfrm>
        </p:spPr>
        <p:txBody>
          <a:bodyPr/>
          <a:lstStyle/>
          <a:p>
            <a:pPr algn="l"/>
            <a:fld id="{16890861-4B16-40B9-9EE8-90F7D404DB3D}" type="slidenum">
              <a:rPr lang="en-US" smtClean="0"/>
              <a:pPr algn="l"/>
              <a:t>5</a:t>
            </a:fld>
            <a:endParaRPr lang="en-US" dirty="0"/>
          </a:p>
        </p:txBody>
      </p:sp>
      <p:sp>
        <p:nvSpPr>
          <p:cNvPr id="6" name="Rectangle 2">
            <a:extLst>
              <a:ext uri="{FF2B5EF4-FFF2-40B4-BE49-F238E27FC236}">
                <a16:creationId xmlns:a16="http://schemas.microsoft.com/office/drawing/2014/main" id="{D8754436-6314-CD63-EDF6-1C606F38CE3D}"/>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2">
            <a:extLst>
              <a:ext uri="{FF2B5EF4-FFF2-40B4-BE49-F238E27FC236}">
                <a16:creationId xmlns:a16="http://schemas.microsoft.com/office/drawing/2014/main" id="{DBB8737E-03E7-7E6F-5376-11273D2B2740}"/>
              </a:ext>
            </a:extLst>
          </p:cNvPr>
          <p:cNvSpPr>
            <a:spLocks noChangeArrowheads="1"/>
          </p:cNvSpPr>
          <p:nvPr/>
        </p:nvSpPr>
        <p:spPr bwMode="auto">
          <a:xfrm>
            <a:off x="443924" y="3429000"/>
            <a:ext cx="395492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Using the Ideal Gas Model for argon,</a:t>
            </a:r>
            <a:endParaRPr kumimoji="0" lang="en-US" altLang="en-US"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Box 6">
            <a:extLst>
              <a:ext uri="{FF2B5EF4-FFF2-40B4-BE49-F238E27FC236}">
                <a16:creationId xmlns:a16="http://schemas.microsoft.com/office/drawing/2014/main" id="{DDAD48F9-75AA-EFA3-376E-59FD2A7619CA}"/>
              </a:ext>
            </a:extLst>
          </p:cNvPr>
          <p:cNvSpPr txBox="1"/>
          <p:nvPr/>
        </p:nvSpPr>
        <p:spPr>
          <a:xfrm>
            <a:off x="273486" y="1329795"/>
            <a:ext cx="8413313" cy="1976567"/>
          </a:xfrm>
          <a:prstGeom prst="rect">
            <a:avLst/>
          </a:prstGeom>
          <a:noFill/>
        </p:spPr>
        <p:txBody>
          <a:bodyPr wrap="square">
            <a:spAutoFit/>
          </a:bodyPr>
          <a:lstStyle/>
          <a:p>
            <a:pPr marL="0" marR="0">
              <a:lnSpc>
                <a:spcPct val="115000"/>
              </a:lnSpc>
              <a:spcBef>
                <a:spcPts val="0"/>
              </a:spcBef>
              <a:spcAft>
                <a:spcPts val="0"/>
              </a:spcAft>
            </a:pPr>
            <a:r>
              <a:rPr lang="en-US" sz="1800" b="1" dirty="0">
                <a:effectLst/>
                <a:latin typeface="Arial" panose="020B0604020202020204" pitchFamily="34" charset="0"/>
                <a:ea typeface="Calibri" panose="020F0502020204030204" pitchFamily="34" charset="0"/>
                <a:cs typeface="Arial" panose="020B0604020202020204" pitchFamily="34" charset="0"/>
              </a:rPr>
              <a:t>ENTROPY CALCULATION WITH IDEAL GAS MODEL</a:t>
            </a:r>
            <a:br>
              <a:rPr lang="en-US" sz="1800" dirty="0">
                <a:effectLst/>
                <a:latin typeface="Arial" panose="020B0604020202020204" pitchFamily="34" charset="0"/>
                <a:ea typeface="Calibri" panose="020F0502020204030204" pitchFamily="34" charset="0"/>
                <a:cs typeface="Arial" panose="020B0604020202020204" pitchFamily="34" charset="0"/>
              </a:rPr>
            </a:br>
            <a:br>
              <a:rPr lang="en-US" sz="1800" dirty="0">
                <a:effectLst/>
                <a:latin typeface="Arial" panose="020B0604020202020204" pitchFamily="34" charset="0"/>
                <a:ea typeface="Calibri" panose="020F0502020204030204" pitchFamily="34" charset="0"/>
                <a:cs typeface="Arial" panose="020B0604020202020204" pitchFamily="34" charset="0"/>
              </a:rPr>
            </a:br>
            <a:r>
              <a:rPr lang="en-US" sz="1800" dirty="0">
                <a:effectLst/>
                <a:latin typeface="Arial" panose="020B0604020202020204" pitchFamily="34" charset="0"/>
                <a:ea typeface="Calibri" panose="020F0502020204030204" pitchFamily="34" charset="0"/>
                <a:cs typeface="Arial" panose="020B0604020202020204" pitchFamily="34" charset="0"/>
              </a:rPr>
              <a:t>Three kilograms of argon are initially at 300 kPa, 500 K.  Heat is now added to the argon until is pressure and temperature become 400 kPa, 700 K.  For this process, determine the change of </a:t>
            </a:r>
            <a:r>
              <a:rPr lang="en-US" sz="1800" i="1" dirty="0">
                <a:effectLst/>
                <a:latin typeface="Arial" panose="020B0604020202020204" pitchFamily="34" charset="0"/>
                <a:ea typeface="Calibri" panose="020F0502020204030204" pitchFamily="34" charset="0"/>
                <a:cs typeface="Arial" panose="020B0604020202020204" pitchFamily="34" charset="0"/>
              </a:rPr>
              <a:t>specific</a:t>
            </a:r>
            <a:r>
              <a:rPr lang="en-US" sz="1800" dirty="0">
                <a:effectLst/>
                <a:latin typeface="Arial" panose="020B0604020202020204" pitchFamily="34" charset="0"/>
                <a:ea typeface="Calibri" panose="020F0502020204030204" pitchFamily="34" charset="0"/>
                <a:cs typeface="Arial" panose="020B0604020202020204" pitchFamily="34" charset="0"/>
              </a:rPr>
              <a:t> and </a:t>
            </a:r>
            <a:r>
              <a:rPr lang="en-US" sz="1800" i="1" dirty="0">
                <a:effectLst/>
                <a:latin typeface="Arial" panose="020B0604020202020204" pitchFamily="34" charset="0"/>
                <a:ea typeface="Calibri" panose="020F0502020204030204" pitchFamily="34" charset="0"/>
                <a:cs typeface="Arial" panose="020B0604020202020204" pitchFamily="34" charset="0"/>
              </a:rPr>
              <a:t>total</a:t>
            </a:r>
            <a:r>
              <a:rPr lang="en-US" sz="1800" dirty="0">
                <a:effectLst/>
                <a:latin typeface="Arial" panose="020B0604020202020204" pitchFamily="34" charset="0"/>
                <a:ea typeface="Calibri" panose="020F0502020204030204" pitchFamily="34" charset="0"/>
                <a:cs typeface="Arial" panose="020B0604020202020204" pitchFamily="34" charset="0"/>
              </a:rPr>
              <a:t> entropy of the argon for this heating process.</a:t>
            </a:r>
            <a:endParaRPr lang="en-US" sz="1600" dirty="0">
              <a:effectLst/>
              <a:latin typeface="Arial" panose="020B0604020202020204" pitchFamily="34" charset="0"/>
              <a:ea typeface="Calibri" panose="020F0502020204030204" pitchFamily="34" charset="0"/>
              <a:cs typeface="Arial" panose="020B0604020202020204" pitchFamily="34" charset="0"/>
            </a:endParaRPr>
          </a:p>
        </p:txBody>
      </p:sp>
      <p:sp>
        <p:nvSpPr>
          <p:cNvPr id="10" name="Rectangle 2">
            <a:extLst>
              <a:ext uri="{FF2B5EF4-FFF2-40B4-BE49-F238E27FC236}">
                <a16:creationId xmlns:a16="http://schemas.microsoft.com/office/drawing/2014/main" id="{71270247-8A37-212F-CBBB-752770919761}"/>
              </a:ext>
            </a:extLst>
          </p:cNvPr>
          <p:cNvSpPr>
            <a:spLocks noChangeArrowheads="1"/>
          </p:cNvSpPr>
          <p:nvPr/>
        </p:nvSpPr>
        <p:spPr bwMode="auto">
          <a:xfrm>
            <a:off x="852180" y="388986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Object 10">
            <a:extLst>
              <a:ext uri="{FF2B5EF4-FFF2-40B4-BE49-F238E27FC236}">
                <a16:creationId xmlns:a16="http://schemas.microsoft.com/office/drawing/2014/main" id="{71E989FC-1A9F-A6FD-45BA-D25498F45043}"/>
              </a:ext>
            </a:extLst>
          </p:cNvPr>
          <p:cNvGraphicFramePr>
            <a:graphicFrameLocks noChangeAspect="1"/>
          </p:cNvGraphicFramePr>
          <p:nvPr>
            <p:extLst>
              <p:ext uri="{D42A27DB-BD31-4B8C-83A1-F6EECF244321}">
                <p14:modId xmlns:p14="http://schemas.microsoft.com/office/powerpoint/2010/main" val="905273849"/>
              </p:ext>
            </p:extLst>
          </p:nvPr>
        </p:nvGraphicFramePr>
        <p:xfrm>
          <a:off x="852179" y="3889859"/>
          <a:ext cx="7357579" cy="2150677"/>
        </p:xfrm>
        <a:graphic>
          <a:graphicData uri="http://schemas.openxmlformats.org/presentationml/2006/ole">
            <mc:AlternateContent xmlns:mc="http://schemas.openxmlformats.org/markup-compatibility/2006">
              <mc:Choice xmlns:v="urn:schemas-microsoft-com:vml" Requires="v">
                <p:oleObj r:id="rId3" imgW="4953000" imgH="1447800" progId="Equation.DSMT4">
                  <p:embed/>
                </p:oleObj>
              </mc:Choice>
              <mc:Fallback>
                <p:oleObj r:id="rId3" imgW="4953000" imgH="14478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2179" y="3889859"/>
                        <a:ext cx="7357579" cy="2150677"/>
                      </a:xfrm>
                      <a:prstGeom prst="rect">
                        <a:avLst/>
                      </a:prstGeom>
                      <a:noFill/>
                    </p:spPr>
                  </p:pic>
                </p:oleObj>
              </mc:Fallback>
            </mc:AlternateContent>
          </a:graphicData>
        </a:graphic>
      </p:graphicFrame>
    </p:spTree>
    <p:extLst>
      <p:ext uri="{BB962C8B-B14F-4D97-AF65-F5344CB8AC3E}">
        <p14:creationId xmlns:p14="http://schemas.microsoft.com/office/powerpoint/2010/main" val="3474431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Balmer Thermodynamics">
      <a:dk1>
        <a:srgbClr val="000000"/>
      </a:dk1>
      <a:lt1>
        <a:srgbClr val="FFFFFF"/>
      </a:lt1>
      <a:dk2>
        <a:srgbClr val="BFBFBF"/>
      </a:dk2>
      <a:lt2>
        <a:srgbClr val="FFFFFF"/>
      </a:lt2>
      <a:accent1>
        <a:srgbClr val="000000"/>
      </a:accent1>
      <a:accent2>
        <a:srgbClr val="B18E5F"/>
      </a:accent2>
      <a:accent3>
        <a:srgbClr val="CDC9C8"/>
      </a:accent3>
      <a:accent4>
        <a:srgbClr val="076797"/>
      </a:accent4>
      <a:accent5>
        <a:srgbClr val="D20000"/>
      </a:accent5>
      <a:accent6>
        <a:srgbClr val="57797B"/>
      </a:accent6>
      <a:hlink>
        <a:srgbClr val="635476"/>
      </a:hlink>
      <a:folHlink>
        <a:srgbClr val="8F496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sz="2400" dirty="0" smtClean="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4665</TotalTime>
  <Words>398</Words>
  <Application>Microsoft Office PowerPoint</Application>
  <PresentationFormat>On-screen Show (4:3)</PresentationFormat>
  <Paragraphs>40</Paragraphs>
  <Slides>5</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2" baseType="lpstr">
      <vt:lpstr>Arial</vt:lpstr>
      <vt:lpstr>Book Antiqua</vt:lpstr>
      <vt:lpstr>Calibri</vt:lpstr>
      <vt:lpstr>Tahoma</vt:lpstr>
      <vt:lpstr>Times New Roman</vt:lpstr>
      <vt:lpstr>Office Theme</vt:lpstr>
      <vt:lpstr>Equation.DSMT4</vt:lpstr>
      <vt:lpstr>Problem 1</vt:lpstr>
      <vt:lpstr>Problem 1</vt:lpstr>
      <vt:lpstr>Problem 1</vt:lpstr>
      <vt:lpstr>Problem 2</vt:lpstr>
      <vt:lpstr>Problem 3</vt:lpstr>
    </vt:vector>
  </TitlesOfParts>
  <Company>University of Idaho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SteveP</dc:creator>
  <cp:lastModifiedBy>Cordon, Dan (dcordon@uidaho.edu)</cp:lastModifiedBy>
  <cp:revision>731</cp:revision>
  <cp:lastPrinted>2012-10-04T15:42:07Z</cp:lastPrinted>
  <dcterms:created xsi:type="dcterms:W3CDTF">2008-11-21T16:06:48Z</dcterms:created>
  <dcterms:modified xsi:type="dcterms:W3CDTF">2023-10-09T19:22:18Z</dcterms:modified>
</cp:coreProperties>
</file>