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8" r:id="rId3"/>
    <p:sldId id="316" r:id="rId4"/>
    <p:sldId id="307" r:id="rId5"/>
    <p:sldId id="308" r:id="rId6"/>
    <p:sldId id="309" r:id="rId7"/>
    <p:sldId id="312" r:id="rId8"/>
    <p:sldId id="319" r:id="rId9"/>
    <p:sldId id="314" r:id="rId10"/>
    <p:sldId id="315" r:id="rId11"/>
    <p:sldId id="313" r:id="rId12"/>
    <p:sldId id="320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7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7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57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1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1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33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1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1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47.wmf"/><Relationship Id="rId3" Type="http://schemas.openxmlformats.org/officeDocument/2006/relationships/image" Target="../media/image42.png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49.wmf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63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9" Type="http://schemas.openxmlformats.org/officeDocument/2006/relationships/image" Target="../media/image24.wmf"/><Relationship Id="rId21" Type="http://schemas.openxmlformats.org/officeDocument/2006/relationships/image" Target="../media/image15.wmf"/><Relationship Id="rId34" Type="http://schemas.openxmlformats.org/officeDocument/2006/relationships/oleObject" Target="../embeddings/oleObject20.bin"/><Relationship Id="rId42" Type="http://schemas.openxmlformats.org/officeDocument/2006/relationships/oleObject" Target="../embeddings/oleObject2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6" Type="http://schemas.openxmlformats.org/officeDocument/2006/relationships/oleObject" Target="../embeddings/oleObject11.bin"/><Relationship Id="rId29" Type="http://schemas.openxmlformats.org/officeDocument/2006/relationships/image" Target="../media/image19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37" Type="http://schemas.openxmlformats.org/officeDocument/2006/relationships/image" Target="../media/image23.wmf"/><Relationship Id="rId40" Type="http://schemas.openxmlformats.org/officeDocument/2006/relationships/oleObject" Target="../embeddings/oleObject23.bin"/><Relationship Id="rId45" Type="http://schemas.openxmlformats.org/officeDocument/2006/relationships/image" Target="../media/image27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17.bin"/><Relationship Id="rId36" Type="http://schemas.openxmlformats.org/officeDocument/2006/relationships/oleObject" Target="../embeddings/oleObject21.bin"/><Relationship Id="rId10" Type="http://schemas.openxmlformats.org/officeDocument/2006/relationships/image" Target="../media/image10.wmf"/><Relationship Id="rId19" Type="http://schemas.openxmlformats.org/officeDocument/2006/relationships/image" Target="../media/image14.wmf"/><Relationship Id="rId31" Type="http://schemas.openxmlformats.org/officeDocument/2006/relationships/image" Target="../media/image20.wmf"/><Relationship Id="rId44" Type="http://schemas.openxmlformats.org/officeDocument/2006/relationships/oleObject" Target="../embeddings/oleObject25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22.wmf"/><Relationship Id="rId43" Type="http://schemas.openxmlformats.org/officeDocument/2006/relationships/image" Target="../media/image26.wmf"/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33" Type="http://schemas.openxmlformats.org/officeDocument/2006/relationships/image" Target="../media/image21.wmf"/><Relationship Id="rId38" Type="http://schemas.openxmlformats.org/officeDocument/2006/relationships/oleObject" Target="../embeddings/oleObject22.bin"/><Relationship Id="rId20" Type="http://schemas.openxmlformats.org/officeDocument/2006/relationships/oleObject" Target="../embeddings/oleObject13.bin"/><Relationship Id="rId41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" Type="http://schemas.openxmlformats.org/officeDocument/2006/relationships/oleObject" Target="../embeddings/oleObject26.bin"/><Relationship Id="rId21" Type="http://schemas.openxmlformats.org/officeDocument/2006/relationships/image" Target="../media/image9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18.wmf"/><Relationship Id="rId25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6.bin"/><Relationship Id="rId5" Type="http://schemas.openxmlformats.org/officeDocument/2006/relationships/hyperlink" Target="http://www.youtube.com/watch?v=eOgh1Gaelzs" TargetMode="External"/><Relationship Id="rId15" Type="http://schemas.openxmlformats.org/officeDocument/2006/relationships/image" Target="../media/image8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22.wmf"/><Relationship Id="rId4" Type="http://schemas.openxmlformats.org/officeDocument/2006/relationships/image" Target="../media/image28.wmf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22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8.wmf"/><Relationship Id="rId20" Type="http://schemas.openxmlformats.org/officeDocument/2006/relationships/image" Target="../media/image9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8.wmf"/><Relationship Id="rId22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55.bin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5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rtec.com/p-172-vortex-tubes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Modeling Real Devices</a:t>
            </a:r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5" y="0"/>
            <a:ext cx="781514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59BCC27-3850-459D-9201-3D4711847160}"/>
              </a:ext>
            </a:extLst>
          </p:cNvPr>
          <p:cNvSpPr/>
          <p:nvPr/>
        </p:nvSpPr>
        <p:spPr>
          <a:xfrm>
            <a:off x="6108200" y="5310845"/>
            <a:ext cx="576075" cy="69129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1E42AB-08AC-46D6-985B-CD71FCE75FF1}"/>
              </a:ext>
            </a:extLst>
          </p:cNvPr>
          <p:cNvSpPr/>
          <p:nvPr/>
        </p:nvSpPr>
        <p:spPr>
          <a:xfrm>
            <a:off x="385855" y="1278320"/>
            <a:ext cx="3456450" cy="460860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8238E4-6DE9-4C82-9AC7-7A95E7ADA442}"/>
              </a:ext>
            </a:extLst>
          </p:cNvPr>
          <p:cNvSpPr/>
          <p:nvPr/>
        </p:nvSpPr>
        <p:spPr>
          <a:xfrm>
            <a:off x="6300225" y="3006544"/>
            <a:ext cx="576075" cy="57607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DFAB13E-3DBC-4650-AC08-CC1760FC53ED}"/>
              </a:ext>
            </a:extLst>
          </p:cNvPr>
          <p:cNvSpPr/>
          <p:nvPr/>
        </p:nvSpPr>
        <p:spPr>
          <a:xfrm>
            <a:off x="846715" y="5353095"/>
            <a:ext cx="806505" cy="57607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15E478-0FD1-4BBB-A795-1516F1D7FC9B}"/>
              </a:ext>
            </a:extLst>
          </p:cNvPr>
          <p:cNvSpPr txBox="1"/>
          <p:nvPr/>
        </p:nvSpPr>
        <p:spPr>
          <a:xfrm>
            <a:off x="3765495" y="4686185"/>
            <a:ext cx="24195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Cold side 71 °F cooler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B21465-8C43-4354-A873-38C8656CEEB7}"/>
              </a:ext>
            </a:extLst>
          </p:cNvPr>
          <p:cNvSpPr txBox="1"/>
          <p:nvPr/>
        </p:nvSpPr>
        <p:spPr>
          <a:xfrm>
            <a:off x="3765494" y="6256088"/>
            <a:ext cx="24195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Hot side 151 °F warmer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E25631-13E5-4BCF-AA71-2232B5E20E99}"/>
              </a:ext>
            </a:extLst>
          </p:cNvPr>
          <p:cNvCxnSpPr>
            <a:cxnSpLocks/>
            <a:stCxn id="2" idx="1"/>
          </p:cNvCxnSpPr>
          <p:nvPr/>
        </p:nvCxnSpPr>
        <p:spPr>
          <a:xfrm flipH="1" flipV="1">
            <a:off x="4956052" y="5024740"/>
            <a:ext cx="1236512" cy="387342"/>
          </a:xfrm>
          <a:prstGeom prst="line">
            <a:avLst/>
          </a:prstGeom>
          <a:ln w="222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73BDF9-7E28-4CCB-93B9-386AEE4B9623}"/>
              </a:ext>
            </a:extLst>
          </p:cNvPr>
          <p:cNvCxnSpPr>
            <a:cxnSpLocks/>
            <a:stCxn id="2" idx="3"/>
          </p:cNvCxnSpPr>
          <p:nvPr/>
        </p:nvCxnSpPr>
        <p:spPr>
          <a:xfrm flipH="1">
            <a:off x="4860038" y="5900898"/>
            <a:ext cx="1332526" cy="387342"/>
          </a:xfrm>
          <a:prstGeom prst="line">
            <a:avLst/>
          </a:prstGeom>
          <a:ln w="222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51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Vortex Tube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585" y="3137883"/>
            <a:ext cx="35718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727090" y="2336527"/>
            <a:ext cx="0" cy="801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92460" y="3987942"/>
            <a:ext cx="9599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037270" y="3987942"/>
            <a:ext cx="8449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05369" y="3006545"/>
            <a:ext cx="3763691" cy="1459390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41793"/>
              </p:ext>
            </p:extLst>
          </p:nvPr>
        </p:nvGraphicFramePr>
        <p:xfrm>
          <a:off x="3539580" y="2545685"/>
          <a:ext cx="110700" cy="20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560" imgH="164880" progId="">
                  <p:embed/>
                </p:oleObj>
              </mc:Choice>
              <mc:Fallback>
                <p:oleObj name="Equation" r:id="rId4" imgW="88560" imgH="1648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9580" y="2545685"/>
                        <a:ext cx="110700" cy="20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879514"/>
              </p:ext>
            </p:extLst>
          </p:nvPr>
        </p:nvGraphicFramePr>
        <p:xfrm>
          <a:off x="2382915" y="4029130"/>
          <a:ext cx="1555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0" imgH="164880" progId="">
                  <p:embed/>
                </p:oleObj>
              </mc:Choice>
              <mc:Fallback>
                <p:oleObj name="Equation" r:id="rId6" imgW="126720" imgH="1648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915" y="4029130"/>
                        <a:ext cx="155575" cy="20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1638"/>
              </p:ext>
            </p:extLst>
          </p:nvPr>
        </p:nvGraphicFramePr>
        <p:xfrm>
          <a:off x="6953110" y="4043480"/>
          <a:ext cx="1397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20" imgH="177480" progId="">
                  <p:embed/>
                </p:oleObj>
              </mc:Choice>
              <mc:Fallback>
                <p:oleObj name="Equation" r:id="rId8" imgW="114120" imgH="177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110" y="4043480"/>
                        <a:ext cx="13970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654415"/>
              </p:ext>
            </p:extLst>
          </p:nvPr>
        </p:nvGraphicFramePr>
        <p:xfrm>
          <a:off x="902075" y="3387701"/>
          <a:ext cx="18081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47560" imgH="406080" progId="">
                  <p:embed/>
                </p:oleObj>
              </mc:Choice>
              <mc:Fallback>
                <p:oleObj name="Equation" r:id="rId10" imgW="1447560" imgH="4060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075" y="3387701"/>
                        <a:ext cx="180816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429485"/>
              </p:ext>
            </p:extLst>
          </p:nvPr>
        </p:nvGraphicFramePr>
        <p:xfrm>
          <a:off x="3842305" y="2222683"/>
          <a:ext cx="10477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38080" imgH="545760" progId="">
                  <p:embed/>
                </p:oleObj>
              </mc:Choice>
              <mc:Fallback>
                <p:oleObj name="Equation" r:id="rId12" imgW="838080" imgH="5457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305" y="2222683"/>
                        <a:ext cx="104775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051647"/>
              </p:ext>
            </p:extLst>
          </p:nvPr>
        </p:nvGraphicFramePr>
        <p:xfrm>
          <a:off x="6684275" y="3420265"/>
          <a:ext cx="1968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74640" imgH="406080" progId="">
                  <p:embed/>
                </p:oleObj>
              </mc:Choice>
              <mc:Fallback>
                <p:oleObj name="Equation" r:id="rId14" imgW="1574640" imgH="4060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275" y="3420265"/>
                        <a:ext cx="1968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4681" y="1163105"/>
            <a:ext cx="8518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Given: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From the vortex tube performance chart on the previous slide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042" y="4695560"/>
            <a:ext cx="7528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Find: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Is this possible, or is someone trying to sell a thermodynamic impossibility?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725766"/>
              </p:ext>
            </p:extLst>
          </p:nvPr>
        </p:nvGraphicFramePr>
        <p:xfrm>
          <a:off x="1564426" y="3137883"/>
          <a:ext cx="114141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14400" imgH="241200" progId="">
                  <p:embed/>
                </p:oleObj>
              </mc:Choice>
              <mc:Fallback>
                <p:oleObj name="Equation" r:id="rId16" imgW="914400" imgH="2412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426" y="3137883"/>
                        <a:ext cx="1141413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048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Vortex Tube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681" y="1380542"/>
            <a:ext cx="840346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Plan: 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Define “cold fraction”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as used in the data sheet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Apply First Law, assuming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device is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adabatic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aergonic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Look up properties for air (Air Tables or EES)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Apply Second Law with same assumptions to see if specific entropy production is negative, zero, or positive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C1A380F-85B5-4DF4-BABA-090789425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2060" y="1239915"/>
            <a:ext cx="4621730" cy="148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Thermodynamic Problem Solving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095" y="1585560"/>
            <a:ext cx="73737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</a:t>
            </a:r>
            <a:r>
              <a:rPr lang="en-US" sz="2400" b="1" dirty="0"/>
              <a:t>Sketch</a:t>
            </a:r>
            <a:r>
              <a:rPr lang="en-US" sz="2400" dirty="0"/>
              <a:t> System &amp; Boundary</a:t>
            </a:r>
            <a:br>
              <a:rPr lang="en-US" sz="2400" dirty="0"/>
            </a:br>
            <a:r>
              <a:rPr lang="en-US" sz="2400" dirty="0"/>
              <a:t>2. Identify </a:t>
            </a:r>
            <a:r>
              <a:rPr lang="en-US" sz="2400" b="1" dirty="0"/>
              <a:t>Unknowns </a:t>
            </a:r>
            <a:r>
              <a:rPr lang="en-US" sz="2400" dirty="0"/>
              <a:t>(put them on sketch)</a:t>
            </a:r>
            <a:br>
              <a:rPr lang="en-US" sz="2400" dirty="0"/>
            </a:br>
            <a:r>
              <a:rPr lang="en-US" sz="2400" dirty="0"/>
              <a:t>3. Classify the </a:t>
            </a:r>
            <a:r>
              <a:rPr lang="en-US" sz="2400" b="1" dirty="0"/>
              <a:t>System </a:t>
            </a:r>
            <a:r>
              <a:rPr lang="en-US" sz="2400" dirty="0"/>
              <a:t>(open, closed, isolated)</a:t>
            </a:r>
            <a:br>
              <a:rPr lang="en-US" sz="2400" dirty="0"/>
            </a:br>
            <a:r>
              <a:rPr lang="en-US" sz="2400" dirty="0"/>
              <a:t>4. Identify </a:t>
            </a:r>
            <a:r>
              <a:rPr lang="en-US" sz="2400" b="1" dirty="0"/>
              <a:t>Processes/States</a:t>
            </a:r>
            <a:br>
              <a:rPr lang="en-US" sz="2400" dirty="0"/>
            </a:br>
            <a:r>
              <a:rPr lang="en-US" sz="2400" dirty="0"/>
              <a:t>5. Write Governing </a:t>
            </a:r>
            <a:r>
              <a:rPr lang="en-US" sz="2400" b="1" dirty="0"/>
              <a:t>Equations</a:t>
            </a:r>
            <a:r>
              <a:rPr lang="en-US" sz="2400" dirty="0"/>
              <a:t> (including auxiliary </a:t>
            </a:r>
            <a:r>
              <a:rPr lang="en-US" sz="2400" dirty="0" err="1"/>
              <a:t>eqns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6. Algebraically </a:t>
            </a:r>
            <a:r>
              <a:rPr lang="en-US" sz="2400" b="1" dirty="0"/>
              <a:t>Solve</a:t>
            </a:r>
            <a:br>
              <a:rPr lang="en-US" sz="2400" dirty="0"/>
            </a:br>
            <a:r>
              <a:rPr lang="en-US" sz="2400" dirty="0"/>
              <a:t>7. </a:t>
            </a:r>
            <a:r>
              <a:rPr lang="en-US" sz="2400" b="1" dirty="0"/>
              <a:t>Calculate</a:t>
            </a:r>
            <a:r>
              <a:rPr lang="en-US" sz="2400" dirty="0"/>
              <a:t> Values (carrying units w/numbers)</a:t>
            </a:r>
            <a:br>
              <a:rPr lang="en-US" sz="2400" dirty="0"/>
            </a:br>
            <a:r>
              <a:rPr lang="en-US" sz="2400" dirty="0"/>
              <a:t>8. </a:t>
            </a:r>
            <a:r>
              <a:rPr lang="en-US" sz="2400" b="1" dirty="0"/>
              <a:t>Check</a:t>
            </a:r>
            <a:r>
              <a:rPr lang="en-US" sz="2400" dirty="0"/>
              <a:t> Results (</a:t>
            </a:r>
            <a:r>
              <a:rPr lang="en-US" sz="2400" dirty="0" err="1"/>
              <a:t>eqns</a:t>
            </a:r>
            <a:r>
              <a:rPr lang="en-US" sz="2400" dirty="0"/>
              <a:t>, algebra, calculations, signs, units) </a:t>
            </a:r>
            <a:br>
              <a:rPr lang="en-US" sz="2400" dirty="0"/>
            </a:br>
            <a:r>
              <a:rPr lang="en-US" sz="2400" dirty="0"/>
              <a:t>9. </a:t>
            </a:r>
            <a:r>
              <a:rPr lang="en-US" sz="2400" b="1" dirty="0"/>
              <a:t>Reflect</a:t>
            </a:r>
            <a:r>
              <a:rPr lang="en-US" sz="2400" dirty="0"/>
              <a:t> (on the problem, on the solution, and/or on</a:t>
            </a:r>
            <a:br>
              <a:rPr lang="en-US" sz="2400" dirty="0"/>
            </a:br>
            <a:r>
              <a:rPr lang="en-US" sz="2400" dirty="0"/>
              <a:t>     the problem solving process)</a:t>
            </a:r>
            <a:br>
              <a:rPr lang="en-US" sz="2400" dirty="0"/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9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8687" y="2776115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8688" y="1181904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Laws of the Universe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131595"/>
              </p:ext>
            </p:extLst>
          </p:nvPr>
        </p:nvGraphicFramePr>
        <p:xfrm>
          <a:off x="950913" y="3432175"/>
          <a:ext cx="719931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27400" imgH="482400" progId="">
                  <p:embed/>
                </p:oleObj>
              </mc:Choice>
              <mc:Fallback>
                <p:oleObj name="Equation" r:id="rId3" imgW="4127400" imgH="482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432175"/>
                        <a:ext cx="719931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492758"/>
              </p:ext>
            </p:extLst>
          </p:nvPr>
        </p:nvGraphicFramePr>
        <p:xfrm>
          <a:off x="3370193" y="1815990"/>
          <a:ext cx="2392362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444240" progId="">
                  <p:embed/>
                </p:oleObj>
              </mc:Choice>
              <mc:Fallback>
                <p:oleObj name="Equation" r:id="rId5" imgW="1371600" imgH="4442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193" y="1815990"/>
                        <a:ext cx="2392362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4974" y="1239110"/>
            <a:ext cx="6786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Mass – The Continuity Equation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849" y="2833321"/>
            <a:ext cx="838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Conservation of Energy – The First Law of Thermodynamics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450" y="4549150"/>
            <a:ext cx="8315951" cy="576075"/>
          </a:xfrm>
          <a:prstGeom prst="rect">
            <a:avLst/>
          </a:prstGeom>
          <a:solidFill>
            <a:schemeClr val="accent4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9045" y="4606356"/>
            <a:ext cx="84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Entropy Balance – The Second Law of Thermodynamics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400776"/>
              </p:ext>
            </p:extLst>
          </p:nvPr>
        </p:nvGraphicFramePr>
        <p:xfrm>
          <a:off x="2528888" y="5202238"/>
          <a:ext cx="40671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23800" imgH="457200" progId="">
                  <p:embed/>
                </p:oleObj>
              </mc:Choice>
              <mc:Fallback>
                <p:oleObj name="Equation" r:id="rId7" imgW="23238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5202238"/>
                        <a:ext cx="40671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25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Isentropic Efficiency of Turbines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497460" y="4259191"/>
            <a:ext cx="2765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5120" y="5641771"/>
            <a:ext cx="3033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584942"/>
              </p:ext>
            </p:extLst>
          </p:nvPr>
        </p:nvGraphicFramePr>
        <p:xfrm>
          <a:off x="654690" y="2838206"/>
          <a:ext cx="2095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579" imgH="164957" progId="">
                  <p:embed/>
                </p:oleObj>
              </mc:Choice>
              <mc:Fallback>
                <p:oleObj name="Equation" r:id="rId3" imgW="139579" imgH="16495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90" y="2838206"/>
                        <a:ext cx="2095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510361"/>
              </p:ext>
            </p:extLst>
          </p:nvPr>
        </p:nvGraphicFramePr>
        <p:xfrm>
          <a:off x="3803900" y="5680176"/>
          <a:ext cx="1714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201" imgH="139579" progId="">
                  <p:embed/>
                </p:oleObj>
              </mc:Choice>
              <mc:Fallback>
                <p:oleObj name="Equation" r:id="rId5" imgW="114201" imgH="13957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900" y="5680176"/>
                        <a:ext cx="1714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7"/>
          <p:cNvSpPr/>
          <p:nvPr/>
        </p:nvSpPr>
        <p:spPr>
          <a:xfrm>
            <a:off x="1035312" y="3337471"/>
            <a:ext cx="2471148" cy="2117501"/>
          </a:xfrm>
          <a:custGeom>
            <a:avLst/>
            <a:gdLst>
              <a:gd name="connsiteX0" fmla="*/ 0 w 2471148"/>
              <a:gd name="connsiteY0" fmla="*/ 1433316 h 1433316"/>
              <a:gd name="connsiteX1" fmla="*/ 853944 w 2471148"/>
              <a:gd name="connsiteY1" fmla="*/ 5038 h 1433316"/>
              <a:gd name="connsiteX2" fmla="*/ 2471148 w 2471148"/>
              <a:gd name="connsiteY2" fmla="*/ 1403088 h 143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1148" h="1433316">
                <a:moveTo>
                  <a:pt x="0" y="1433316"/>
                </a:moveTo>
                <a:cubicBezTo>
                  <a:pt x="221043" y="721696"/>
                  <a:pt x="442086" y="10076"/>
                  <a:pt x="853944" y="5038"/>
                </a:cubicBezTo>
                <a:cubicBezTo>
                  <a:pt x="1265802" y="0"/>
                  <a:pt x="1868475" y="701544"/>
                  <a:pt x="2471148" y="1403088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77145" y="5219316"/>
            <a:ext cx="230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882180" y="4835266"/>
            <a:ext cx="768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381445" y="4643241"/>
            <a:ext cx="695247" cy="574334"/>
          </a:xfrm>
          <a:custGeom>
            <a:avLst/>
            <a:gdLst>
              <a:gd name="connsiteX0" fmla="*/ 0 w 695247"/>
              <a:gd name="connsiteY0" fmla="*/ 574334 h 574334"/>
              <a:gd name="connsiteX1" fmla="*/ 309838 w 695247"/>
              <a:gd name="connsiteY1" fmla="*/ 377851 h 574334"/>
              <a:gd name="connsiteX2" fmla="*/ 695247 w 695247"/>
              <a:gd name="connsiteY2" fmla="*/ 0 h 5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247" h="574334">
                <a:moveTo>
                  <a:pt x="0" y="574334"/>
                </a:moveTo>
                <a:cubicBezTo>
                  <a:pt x="96981" y="523953"/>
                  <a:pt x="193963" y="473573"/>
                  <a:pt x="309838" y="377851"/>
                </a:cubicBezTo>
                <a:cubicBezTo>
                  <a:pt x="425713" y="282129"/>
                  <a:pt x="560480" y="141064"/>
                  <a:pt x="69524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31843" y="3990357"/>
            <a:ext cx="695247" cy="614480"/>
          </a:xfrm>
          <a:custGeom>
            <a:avLst/>
            <a:gdLst>
              <a:gd name="connsiteX0" fmla="*/ 0 w 695247"/>
              <a:gd name="connsiteY0" fmla="*/ 574334 h 574334"/>
              <a:gd name="connsiteX1" fmla="*/ 309838 w 695247"/>
              <a:gd name="connsiteY1" fmla="*/ 377851 h 574334"/>
              <a:gd name="connsiteX2" fmla="*/ 695247 w 695247"/>
              <a:gd name="connsiteY2" fmla="*/ 0 h 5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247" h="574334">
                <a:moveTo>
                  <a:pt x="0" y="574334"/>
                </a:moveTo>
                <a:cubicBezTo>
                  <a:pt x="96981" y="523953"/>
                  <a:pt x="193963" y="473573"/>
                  <a:pt x="309838" y="377851"/>
                </a:cubicBezTo>
                <a:cubicBezTo>
                  <a:pt x="425713" y="282129"/>
                  <a:pt x="560480" y="141064"/>
                  <a:pt x="69524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1230765" y="4604836"/>
            <a:ext cx="1805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27825" y="518091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264635" y="4449887"/>
            <a:ext cx="423193" cy="581891"/>
          </a:xfrm>
          <a:custGeom>
            <a:avLst/>
            <a:gdLst>
              <a:gd name="connsiteX0" fmla="*/ 0 w 423193"/>
              <a:gd name="connsiteY0" fmla="*/ 0 h 581891"/>
              <a:gd name="connsiteX1" fmla="*/ 98241 w 423193"/>
              <a:gd name="connsiteY1" fmla="*/ 272053 h 581891"/>
              <a:gd name="connsiteX2" fmla="*/ 423193 w 42319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193" h="581891">
                <a:moveTo>
                  <a:pt x="0" y="0"/>
                </a:moveTo>
                <a:cubicBezTo>
                  <a:pt x="13854" y="87535"/>
                  <a:pt x="27709" y="175071"/>
                  <a:pt x="98241" y="272053"/>
                </a:cubicBezTo>
                <a:cubicBezTo>
                  <a:pt x="168773" y="369035"/>
                  <a:pt x="295983" y="475463"/>
                  <a:pt x="423193" y="581891"/>
                </a:cubicBez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27825" y="441281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50280" y="4988886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531756"/>
              </p:ext>
            </p:extLst>
          </p:nvPr>
        </p:nvGraphicFramePr>
        <p:xfrm>
          <a:off x="3233503" y="4143976"/>
          <a:ext cx="109537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707" imgH="164742" progId="">
                  <p:embed/>
                </p:oleObj>
              </mc:Choice>
              <mc:Fallback>
                <p:oleObj name="Equation" r:id="rId7" imgW="88707" imgH="164742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503" y="4143976"/>
                        <a:ext cx="109537" cy="20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579044"/>
              </p:ext>
            </p:extLst>
          </p:nvPr>
        </p:nvGraphicFramePr>
        <p:xfrm>
          <a:off x="2958990" y="5257721"/>
          <a:ext cx="234950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0335" imgH="177646" progId="">
                  <p:embed/>
                </p:oleObj>
              </mc:Choice>
              <mc:Fallback>
                <p:oleObj name="Equation" r:id="rId9" imgW="190335" imgH="177646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990" y="5257721"/>
                        <a:ext cx="234950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143973"/>
              </p:ext>
            </p:extLst>
          </p:nvPr>
        </p:nvGraphicFramePr>
        <p:xfrm>
          <a:off x="3688685" y="5065696"/>
          <a:ext cx="157162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80" imgH="164814" progId="">
                  <p:embed/>
                </p:oleObj>
              </mc:Choice>
              <mc:Fallback>
                <p:oleObj name="Equation" r:id="rId11" imgW="126780" imgH="164814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685" y="5065696"/>
                        <a:ext cx="157162" cy="20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rot="5400000">
            <a:off x="3761538" y="4259191"/>
            <a:ext cx="2765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44118" y="5641771"/>
            <a:ext cx="3033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980438"/>
              </p:ext>
            </p:extLst>
          </p:nvPr>
        </p:nvGraphicFramePr>
        <p:xfrm>
          <a:off x="4922838" y="2829339"/>
          <a:ext cx="190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5" imgH="177415" progId="">
                  <p:embed/>
                </p:oleObj>
              </mc:Choice>
              <mc:Fallback>
                <p:oleObj name="Equation" r:id="rId13" imgW="126725" imgH="177415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38" y="2829339"/>
                        <a:ext cx="190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517305"/>
              </p:ext>
            </p:extLst>
          </p:nvPr>
        </p:nvGraphicFramePr>
        <p:xfrm>
          <a:off x="8005498" y="5699539"/>
          <a:ext cx="1714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4201" imgH="139579" progId="">
                  <p:embed/>
                </p:oleObj>
              </mc:Choice>
              <mc:Fallback>
                <p:oleObj name="Equation" r:id="rId15" imgW="114201" imgH="139579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5498" y="5699539"/>
                        <a:ext cx="1714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904256"/>
              </p:ext>
            </p:extLst>
          </p:nvPr>
        </p:nvGraphicFramePr>
        <p:xfrm>
          <a:off x="7145135" y="2991826"/>
          <a:ext cx="109537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8707" imgH="164742" progId="">
                  <p:embed/>
                </p:oleObj>
              </mc:Choice>
              <mc:Fallback>
                <p:oleObj name="Equation" r:id="rId16" imgW="88707" imgH="164742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135" y="2991826"/>
                        <a:ext cx="109537" cy="20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39716"/>
              </p:ext>
            </p:extLst>
          </p:nvPr>
        </p:nvGraphicFramePr>
        <p:xfrm>
          <a:off x="7260350" y="4156863"/>
          <a:ext cx="234950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90335" imgH="177646" progId="">
                  <p:embed/>
                </p:oleObj>
              </mc:Choice>
              <mc:Fallback>
                <p:oleObj name="Equation" r:id="rId18" imgW="190335" imgH="177646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0350" y="4156863"/>
                        <a:ext cx="234950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41484"/>
              </p:ext>
            </p:extLst>
          </p:nvPr>
        </p:nvGraphicFramePr>
        <p:xfrm>
          <a:off x="7605995" y="3759926"/>
          <a:ext cx="157162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6780" imgH="164814" progId="">
                  <p:embed/>
                </p:oleObj>
              </mc:Choice>
              <mc:Fallback>
                <p:oleObj name="Equation" r:id="rId20" imgW="126780" imgH="164814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5995" y="3759926"/>
                        <a:ext cx="157162" cy="20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034843"/>
              </p:ext>
            </p:extLst>
          </p:nvPr>
        </p:nvGraphicFramePr>
        <p:xfrm>
          <a:off x="3756025" y="3731892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52280" imgH="228600" progId="">
                  <p:embed/>
                </p:oleObj>
              </mc:Choice>
              <mc:Fallback>
                <p:oleObj name="Equation" r:id="rId22" imgW="152280" imgH="2286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3731892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477656"/>
              </p:ext>
            </p:extLst>
          </p:nvPr>
        </p:nvGraphicFramePr>
        <p:xfrm>
          <a:off x="4061255" y="4465933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64880" imgH="228600" progId="">
                  <p:embed/>
                </p:oleObj>
              </mc:Choice>
              <mc:Fallback>
                <p:oleObj name="Equation" r:id="rId24" imgW="164880" imgH="2286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1255" y="4465933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5335260" y="3683116"/>
            <a:ext cx="2462760" cy="1771856"/>
          </a:xfrm>
          <a:custGeom>
            <a:avLst/>
            <a:gdLst>
              <a:gd name="connsiteX0" fmla="*/ 0 w 2758314"/>
              <a:gd name="connsiteY0" fmla="*/ 2542940 h 2542940"/>
              <a:gd name="connsiteX1" fmla="*/ 853943 w 2758314"/>
              <a:gd name="connsiteY1" fmla="*/ 313617 h 2542940"/>
              <a:gd name="connsiteX2" fmla="*/ 2758314 w 2758314"/>
              <a:gd name="connsiteY2" fmla="*/ 661240 h 254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8314" h="2542940">
                <a:moveTo>
                  <a:pt x="0" y="2542940"/>
                </a:moveTo>
                <a:cubicBezTo>
                  <a:pt x="197112" y="1585087"/>
                  <a:pt x="394224" y="627234"/>
                  <a:pt x="853943" y="313617"/>
                </a:cubicBezTo>
                <a:cubicBezTo>
                  <a:pt x="1313662" y="0"/>
                  <a:pt x="2035988" y="330620"/>
                  <a:pt x="2758314" y="66124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516628" y="2722991"/>
            <a:ext cx="2372906" cy="2679081"/>
          </a:xfrm>
          <a:custGeom>
            <a:avLst/>
            <a:gdLst>
              <a:gd name="connsiteX0" fmla="*/ 0 w 2372906"/>
              <a:gd name="connsiteY0" fmla="*/ 2622287 h 2622287"/>
              <a:gd name="connsiteX1" fmla="*/ 1103326 w 2372906"/>
              <a:gd name="connsiteY1" fmla="*/ 1178896 h 2622287"/>
              <a:gd name="connsiteX2" fmla="*/ 2372906 w 2372906"/>
              <a:gd name="connsiteY2" fmla="*/ 0 h 262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906" h="2622287">
                <a:moveTo>
                  <a:pt x="0" y="2622287"/>
                </a:moveTo>
                <a:cubicBezTo>
                  <a:pt x="353921" y="2119115"/>
                  <a:pt x="707842" y="1615944"/>
                  <a:pt x="1103326" y="1178896"/>
                </a:cubicBezTo>
                <a:cubicBezTo>
                  <a:pt x="1498810" y="741848"/>
                  <a:pt x="1935858" y="370924"/>
                  <a:pt x="237290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261820" y="2838206"/>
            <a:ext cx="2227490" cy="2622287"/>
          </a:xfrm>
          <a:custGeom>
            <a:avLst/>
            <a:gdLst>
              <a:gd name="connsiteX0" fmla="*/ 0 w 2372906"/>
              <a:gd name="connsiteY0" fmla="*/ 2622287 h 2622287"/>
              <a:gd name="connsiteX1" fmla="*/ 1103326 w 2372906"/>
              <a:gd name="connsiteY1" fmla="*/ 1178896 h 2622287"/>
              <a:gd name="connsiteX2" fmla="*/ 2372906 w 2372906"/>
              <a:gd name="connsiteY2" fmla="*/ 0 h 262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906" h="2622287">
                <a:moveTo>
                  <a:pt x="0" y="2622287"/>
                </a:moveTo>
                <a:cubicBezTo>
                  <a:pt x="353921" y="2119115"/>
                  <a:pt x="707842" y="1615944"/>
                  <a:pt x="1103326" y="1178896"/>
                </a:cubicBezTo>
                <a:cubicBezTo>
                  <a:pt x="1498810" y="741848"/>
                  <a:pt x="1935858" y="370924"/>
                  <a:pt x="237290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134227"/>
              </p:ext>
            </p:extLst>
          </p:nvPr>
        </p:nvGraphicFramePr>
        <p:xfrm>
          <a:off x="7889534" y="2494391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52280" imgH="228600" progId="">
                  <p:embed/>
                </p:oleObj>
              </mc:Choice>
              <mc:Fallback>
                <p:oleObj name="Equation" r:id="rId26" imgW="15228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534" y="2494391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 rot="5400000" flipH="1" flipV="1">
            <a:off x="6818693" y="3702319"/>
            <a:ext cx="806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7224516" y="3308777"/>
            <a:ext cx="309838" cy="460978"/>
          </a:xfrm>
          <a:custGeom>
            <a:avLst/>
            <a:gdLst>
              <a:gd name="connsiteX0" fmla="*/ 0 w 309838"/>
              <a:gd name="connsiteY0" fmla="*/ 0 h 460978"/>
              <a:gd name="connsiteX1" fmla="*/ 136026 w 309838"/>
              <a:gd name="connsiteY1" fmla="*/ 272053 h 460978"/>
              <a:gd name="connsiteX2" fmla="*/ 309838 w 309838"/>
              <a:gd name="connsiteY2" fmla="*/ 460978 h 460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838" h="460978">
                <a:moveTo>
                  <a:pt x="0" y="0"/>
                </a:moveTo>
                <a:cubicBezTo>
                  <a:pt x="42193" y="97611"/>
                  <a:pt x="84386" y="195223"/>
                  <a:pt x="136026" y="272053"/>
                </a:cubicBezTo>
                <a:cubicBezTo>
                  <a:pt x="187666" y="348883"/>
                  <a:pt x="248752" y="404930"/>
                  <a:pt x="309838" y="460978"/>
                </a:cubicBez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183540" y="4067166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183540" y="326066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490780" y="372152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2978193" y="5584163"/>
            <a:ext cx="57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304634" y="5488152"/>
            <a:ext cx="76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266230" y="5795391"/>
            <a:ext cx="422455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45644"/>
              </p:ext>
            </p:extLst>
          </p:nvPr>
        </p:nvGraphicFramePr>
        <p:xfrm>
          <a:off x="3143195" y="5889726"/>
          <a:ext cx="6223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419040" imgH="241200" progId="">
                  <p:embed/>
                </p:oleObj>
              </mc:Choice>
              <mc:Fallback>
                <p:oleObj name="Equation" r:id="rId28" imgW="419040" imgH="2412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195" y="5889726"/>
                        <a:ext cx="6223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 rot="5400000">
            <a:off x="6357833" y="5046494"/>
            <a:ext cx="17282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21945" y="5795391"/>
            <a:ext cx="30724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492251" y="4873670"/>
            <a:ext cx="207387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4764025" y="4105571"/>
            <a:ext cx="2381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4764026" y="3299066"/>
            <a:ext cx="2381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994456" y="3759926"/>
            <a:ext cx="24579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437583" y="3702318"/>
            <a:ext cx="806505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186481" y="3529495"/>
            <a:ext cx="460858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40332"/>
              </p:ext>
            </p:extLst>
          </p:nvPr>
        </p:nvGraphicFramePr>
        <p:xfrm>
          <a:off x="4456785" y="3522231"/>
          <a:ext cx="3603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41200" imgH="241200" progId="">
                  <p:embed/>
                </p:oleObj>
              </mc:Choice>
              <mc:Fallback>
                <p:oleObj name="Equation" r:id="rId30" imgW="241200" imgH="2412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785" y="3522231"/>
                        <a:ext cx="3603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331826"/>
              </p:ext>
            </p:extLst>
          </p:nvPr>
        </p:nvGraphicFramePr>
        <p:xfrm>
          <a:off x="5440363" y="3376181"/>
          <a:ext cx="2651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77480" imgH="228600" progId="">
                  <p:embed/>
                </p:oleObj>
              </mc:Choice>
              <mc:Fallback>
                <p:oleObj name="Equation" r:id="rId32" imgW="177480" imgH="2286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3" y="3376181"/>
                        <a:ext cx="2651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638955"/>
              </p:ext>
            </p:extLst>
          </p:nvPr>
        </p:nvGraphicFramePr>
        <p:xfrm>
          <a:off x="8528050" y="2674506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64880" imgH="228600" progId="">
                  <p:embed/>
                </p:oleObj>
              </mc:Choice>
              <mc:Fallback>
                <p:oleObj name="Equation" r:id="rId34" imgW="164880" imgH="2286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8050" y="2674506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560232"/>
              </p:ext>
            </p:extLst>
          </p:nvPr>
        </p:nvGraphicFramePr>
        <p:xfrm>
          <a:off x="5954580" y="1231816"/>
          <a:ext cx="114141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571320" imgH="469800" progId="">
                  <p:embed/>
                </p:oleObj>
              </mc:Choice>
              <mc:Fallback>
                <p:oleObj name="Equation" r:id="rId36" imgW="571320" imgH="4698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580" y="1231816"/>
                        <a:ext cx="1141413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rapezoid 61"/>
          <p:cNvSpPr/>
          <p:nvPr/>
        </p:nvSpPr>
        <p:spPr>
          <a:xfrm rot="16200000">
            <a:off x="3345361" y="1278318"/>
            <a:ext cx="921717" cy="921720"/>
          </a:xfrm>
          <a:prstGeom prst="trapezoid">
            <a:avLst>
              <a:gd name="adj" fmla="val 36096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080" y="1700773"/>
            <a:ext cx="268835" cy="768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4151865" y="2161633"/>
            <a:ext cx="0" cy="69129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12725" y="1739179"/>
            <a:ext cx="49926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562311"/>
              </p:ext>
            </p:extLst>
          </p:nvPr>
        </p:nvGraphicFramePr>
        <p:xfrm>
          <a:off x="4670717" y="1388921"/>
          <a:ext cx="2856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90440" imgH="241200" progId="">
                  <p:embed/>
                </p:oleObj>
              </mc:Choice>
              <mc:Fallback>
                <p:oleObj name="Equation" r:id="rId38" imgW="190440" imgH="2412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717" y="1388921"/>
                        <a:ext cx="285660" cy="36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Connector 66"/>
          <p:cNvCxnSpPr/>
          <p:nvPr/>
        </p:nvCxnSpPr>
        <p:spPr>
          <a:xfrm>
            <a:off x="2520664" y="1740255"/>
            <a:ext cx="824695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172330" y="1177884"/>
            <a:ext cx="1229167" cy="114567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502563"/>
              </p:ext>
            </p:extLst>
          </p:nvPr>
        </p:nvGraphicFramePr>
        <p:xfrm>
          <a:off x="2738438" y="1450975"/>
          <a:ext cx="1333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88560" imgH="164880" progId="">
                  <p:embed/>
                </p:oleObj>
              </mc:Choice>
              <mc:Fallback>
                <p:oleObj name="Equation" r:id="rId40" imgW="88560" imgH="16488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1450975"/>
                        <a:ext cx="1333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466259"/>
              </p:ext>
            </p:extLst>
          </p:nvPr>
        </p:nvGraphicFramePr>
        <p:xfrm>
          <a:off x="4271963" y="2467491"/>
          <a:ext cx="1905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26720" imgH="164880" progId="">
                  <p:embed/>
                </p:oleObj>
              </mc:Choice>
              <mc:Fallback>
                <p:oleObj name="Equation" r:id="rId42" imgW="126720" imgH="16488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3" y="2467491"/>
                        <a:ext cx="19050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916992"/>
              </p:ext>
            </p:extLst>
          </p:nvPr>
        </p:nvGraphicFramePr>
        <p:xfrm>
          <a:off x="7064415" y="5910608"/>
          <a:ext cx="6223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418918" imgH="241195" progId="">
                  <p:embed/>
                </p:oleObj>
              </mc:Choice>
              <mc:Fallback>
                <p:oleObj name="Equation" r:id="rId44" imgW="418918" imgH="241195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415" y="5910608"/>
                        <a:ext cx="6223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45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62" grpId="0" animBg="1"/>
      <p:bldP spid="63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4562228" y="3718665"/>
            <a:ext cx="428625" cy="1157592"/>
          </a:xfrm>
          <a:custGeom>
            <a:avLst/>
            <a:gdLst>
              <a:gd name="connsiteX0" fmla="*/ 0 w 428625"/>
              <a:gd name="connsiteY0" fmla="*/ 1119187 h 1119187"/>
              <a:gd name="connsiteX1" fmla="*/ 161925 w 428625"/>
              <a:gd name="connsiteY1" fmla="*/ 595312 h 1119187"/>
              <a:gd name="connsiteX2" fmla="*/ 428625 w 428625"/>
              <a:gd name="connsiteY2" fmla="*/ 0 h 111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625" h="1119187">
                <a:moveTo>
                  <a:pt x="0" y="1119187"/>
                </a:moveTo>
                <a:cubicBezTo>
                  <a:pt x="45244" y="950515"/>
                  <a:pt x="90488" y="781843"/>
                  <a:pt x="161925" y="595312"/>
                </a:cubicBezTo>
                <a:cubicBezTo>
                  <a:pt x="233362" y="408781"/>
                  <a:pt x="330993" y="204390"/>
                  <a:pt x="42862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Isentropic Efficiency of Compressors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887027"/>
              </p:ext>
            </p:extLst>
          </p:nvPr>
        </p:nvGraphicFramePr>
        <p:xfrm>
          <a:off x="6453845" y="1490586"/>
          <a:ext cx="119221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469800" progId="">
                  <p:embed/>
                </p:oleObj>
              </mc:Choice>
              <mc:Fallback>
                <p:oleObj name="Equation" r:id="rId3" imgW="596880" imgH="469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845" y="1490586"/>
                        <a:ext cx="1192213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rapezoid 7">
            <a:hlinkClick r:id="rId5"/>
          </p:cNvPr>
          <p:cNvSpPr/>
          <p:nvPr/>
        </p:nvSpPr>
        <p:spPr>
          <a:xfrm rot="16200000" flipH="1" flipV="1">
            <a:off x="3765496" y="1591020"/>
            <a:ext cx="921717" cy="921720"/>
          </a:xfrm>
          <a:prstGeom prst="trapezoid">
            <a:avLst>
              <a:gd name="adj" fmla="val 36096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87215" y="2013475"/>
            <a:ext cx="268835" cy="768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72000" y="1174077"/>
            <a:ext cx="0" cy="691524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32860" y="2051881"/>
            <a:ext cx="499265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400988"/>
              </p:ext>
            </p:extLst>
          </p:nvPr>
        </p:nvGraphicFramePr>
        <p:xfrm>
          <a:off x="5081588" y="1701800"/>
          <a:ext cx="304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241200" progId="">
                  <p:embed/>
                </p:oleObj>
              </mc:Choice>
              <mc:Fallback>
                <p:oleObj name="Equation" r:id="rId6" imgW="203040" imgH="2412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1701800"/>
                        <a:ext cx="3048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3919115" y="2474335"/>
            <a:ext cx="0" cy="53767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92465" y="1490586"/>
            <a:ext cx="1229167" cy="114567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276598"/>
              </p:ext>
            </p:extLst>
          </p:nvPr>
        </p:nvGraphicFramePr>
        <p:xfrm>
          <a:off x="3962911" y="2711604"/>
          <a:ext cx="1333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8560" imgH="164880" progId="">
                  <p:embed/>
                </p:oleObj>
              </mc:Choice>
              <mc:Fallback>
                <p:oleObj name="Equation" r:id="rId8" imgW="88560" imgH="1648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911" y="2711604"/>
                        <a:ext cx="1333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054462"/>
              </p:ext>
            </p:extLst>
          </p:nvPr>
        </p:nvGraphicFramePr>
        <p:xfrm>
          <a:off x="4641067" y="1108785"/>
          <a:ext cx="1905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64880" progId="">
                  <p:embed/>
                </p:oleObj>
              </mc:Choice>
              <mc:Fallback>
                <p:oleObj name="Equation" r:id="rId10" imgW="126720" imgH="1648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067" y="1108785"/>
                        <a:ext cx="19050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966810" y="2986264"/>
            <a:ext cx="0" cy="2611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66810" y="5597804"/>
            <a:ext cx="3220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00183"/>
              </p:ext>
            </p:extLst>
          </p:nvPr>
        </p:nvGraphicFramePr>
        <p:xfrm>
          <a:off x="2757260" y="2953320"/>
          <a:ext cx="2095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579" imgH="164957" progId="">
                  <p:embed/>
                </p:oleObj>
              </mc:Choice>
              <mc:Fallback>
                <p:oleObj name="Equation" r:id="rId12" imgW="139579" imgH="164957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260" y="2953320"/>
                        <a:ext cx="2095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223643"/>
              </p:ext>
            </p:extLst>
          </p:nvPr>
        </p:nvGraphicFramePr>
        <p:xfrm>
          <a:off x="6015915" y="5621389"/>
          <a:ext cx="1714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4201" imgH="139579" progId="">
                  <p:embed/>
                </p:oleObj>
              </mc:Choice>
              <mc:Fallback>
                <p:oleObj name="Equation" r:id="rId14" imgW="114201" imgH="139579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915" y="5621389"/>
                        <a:ext cx="1714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3188828" y="3380067"/>
            <a:ext cx="2263806" cy="1127464"/>
          </a:xfrm>
          <a:custGeom>
            <a:avLst/>
            <a:gdLst>
              <a:gd name="connsiteX0" fmla="*/ 0 w 2263806"/>
              <a:gd name="connsiteY0" fmla="*/ 1127464 h 1127464"/>
              <a:gd name="connsiteX1" fmla="*/ 1012054 w 2263806"/>
              <a:gd name="connsiteY1" fmla="*/ 816745 h 1127464"/>
              <a:gd name="connsiteX2" fmla="*/ 2263806 w 2263806"/>
              <a:gd name="connsiteY2" fmla="*/ 0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3806" h="1127464">
                <a:moveTo>
                  <a:pt x="0" y="1127464"/>
                </a:moveTo>
                <a:cubicBezTo>
                  <a:pt x="317376" y="1066060"/>
                  <a:pt x="634753" y="1004656"/>
                  <a:pt x="1012054" y="816745"/>
                </a:cubicBezTo>
                <a:cubicBezTo>
                  <a:pt x="1389355" y="628834"/>
                  <a:pt x="1826580" y="314417"/>
                  <a:pt x="2263806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194643" y="4217929"/>
            <a:ext cx="2518267" cy="1127464"/>
          </a:xfrm>
          <a:custGeom>
            <a:avLst/>
            <a:gdLst>
              <a:gd name="connsiteX0" fmla="*/ 0 w 2263806"/>
              <a:gd name="connsiteY0" fmla="*/ 1127464 h 1127464"/>
              <a:gd name="connsiteX1" fmla="*/ 1012054 w 2263806"/>
              <a:gd name="connsiteY1" fmla="*/ 816745 h 1127464"/>
              <a:gd name="connsiteX2" fmla="*/ 2263806 w 2263806"/>
              <a:gd name="connsiteY2" fmla="*/ 0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3806" h="1127464">
                <a:moveTo>
                  <a:pt x="0" y="1127464"/>
                </a:moveTo>
                <a:cubicBezTo>
                  <a:pt x="317376" y="1066060"/>
                  <a:pt x="634753" y="1004656"/>
                  <a:pt x="1012054" y="816745"/>
                </a:cubicBezTo>
                <a:cubicBezTo>
                  <a:pt x="1389355" y="628834"/>
                  <a:pt x="1826580" y="314417"/>
                  <a:pt x="2263806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668775"/>
              </p:ext>
            </p:extLst>
          </p:nvPr>
        </p:nvGraphicFramePr>
        <p:xfrm>
          <a:off x="5803924" y="4063434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2280" imgH="228600" progId="">
                  <p:embed/>
                </p:oleObj>
              </mc:Choice>
              <mc:Fallback>
                <p:oleObj name="Equation" r:id="rId16" imgW="152280" imgH="2286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24" y="4063434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171101"/>
              </p:ext>
            </p:extLst>
          </p:nvPr>
        </p:nvGraphicFramePr>
        <p:xfrm>
          <a:off x="5492584" y="32009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4880" imgH="228600" progId="">
                  <p:embed/>
                </p:oleObj>
              </mc:Choice>
              <mc:Fallback>
                <p:oleObj name="Equation" r:id="rId18" imgW="164880" imgH="228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584" y="32009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4511296" y="4870814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296" y="3960554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52448" y="3680259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1" idx="4"/>
            <a:endCxn id="30" idx="0"/>
          </p:cNvCxnSpPr>
          <p:nvPr/>
        </p:nvCxnSpPr>
        <p:spPr>
          <a:xfrm>
            <a:off x="4549701" y="4037364"/>
            <a:ext cx="0" cy="833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393942"/>
              </p:ext>
            </p:extLst>
          </p:nvPr>
        </p:nvGraphicFramePr>
        <p:xfrm>
          <a:off x="4318092" y="4768420"/>
          <a:ext cx="109537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8707" imgH="164742" progId="">
                  <p:embed/>
                </p:oleObj>
              </mc:Choice>
              <mc:Fallback>
                <p:oleObj name="Equation" r:id="rId20" imgW="88707" imgH="164742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92" y="4768420"/>
                        <a:ext cx="109537" cy="20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379233"/>
              </p:ext>
            </p:extLst>
          </p:nvPr>
        </p:nvGraphicFramePr>
        <p:xfrm>
          <a:off x="4400828" y="3704290"/>
          <a:ext cx="234950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90335" imgH="177646" progId="">
                  <p:embed/>
                </p:oleObj>
              </mc:Choice>
              <mc:Fallback>
                <p:oleObj name="Equation" r:id="rId22" imgW="190335" imgH="17764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828" y="3704290"/>
                        <a:ext cx="234950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28092"/>
              </p:ext>
            </p:extLst>
          </p:nvPr>
        </p:nvGraphicFramePr>
        <p:xfrm>
          <a:off x="4912271" y="3416556"/>
          <a:ext cx="157163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26780" imgH="164814" progId="">
                  <p:embed/>
                </p:oleObj>
              </mc:Choice>
              <mc:Fallback>
                <p:oleObj name="Equation" r:id="rId24" imgW="126780" imgH="164814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2271" y="3416556"/>
                        <a:ext cx="157163" cy="20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Connector 41"/>
          <p:cNvCxnSpPr/>
          <p:nvPr/>
        </p:nvCxnSpPr>
        <p:spPr>
          <a:xfrm>
            <a:off x="4549701" y="5011613"/>
            <a:ext cx="0" cy="819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90853" y="3795475"/>
            <a:ext cx="0" cy="203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549701" y="5756885"/>
            <a:ext cx="441152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392196"/>
              </p:ext>
            </p:extLst>
          </p:nvPr>
        </p:nvGraphicFramePr>
        <p:xfrm>
          <a:off x="4459140" y="5818977"/>
          <a:ext cx="6223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19040" imgH="241200" progId="">
                  <p:embed/>
                </p:oleObj>
              </mc:Choice>
              <mc:Fallback>
                <p:oleObj name="Equation" r:id="rId26" imgW="419040" imgH="2412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140" y="5818977"/>
                        <a:ext cx="6223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95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" grpId="0" animBg="1"/>
      <p:bldP spid="9" grpId="0" animBg="1"/>
      <p:bldP spid="14" grpId="0" animBg="1"/>
      <p:bldP spid="26" grpId="0" animBg="1"/>
      <p:bldP spid="27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3949996" y="3851455"/>
            <a:ext cx="301716" cy="1344175"/>
          </a:xfrm>
          <a:custGeom>
            <a:avLst/>
            <a:gdLst>
              <a:gd name="connsiteX0" fmla="*/ 0 w 428625"/>
              <a:gd name="connsiteY0" fmla="*/ 1119187 h 1119187"/>
              <a:gd name="connsiteX1" fmla="*/ 161925 w 428625"/>
              <a:gd name="connsiteY1" fmla="*/ 595312 h 1119187"/>
              <a:gd name="connsiteX2" fmla="*/ 428625 w 428625"/>
              <a:gd name="connsiteY2" fmla="*/ 0 h 111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625" h="1119187">
                <a:moveTo>
                  <a:pt x="0" y="1119187"/>
                </a:moveTo>
                <a:cubicBezTo>
                  <a:pt x="45244" y="950515"/>
                  <a:pt x="90488" y="781843"/>
                  <a:pt x="161925" y="595312"/>
                </a:cubicBezTo>
                <a:cubicBezTo>
                  <a:pt x="233362" y="408781"/>
                  <a:pt x="330993" y="204390"/>
                  <a:pt x="42862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Isentropic Efficiency of Pumps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725882"/>
              </p:ext>
            </p:extLst>
          </p:nvPr>
        </p:nvGraphicFramePr>
        <p:xfrm>
          <a:off x="6427788" y="1477963"/>
          <a:ext cx="1243012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482400" progId="">
                  <p:embed/>
                </p:oleObj>
              </mc:Choice>
              <mc:Fallback>
                <p:oleObj name="Equation" r:id="rId3" imgW="622080" imgH="4824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8" y="1477963"/>
                        <a:ext cx="1243012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238870" y="1727094"/>
            <a:ext cx="107534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3804" y="2135104"/>
            <a:ext cx="658259" cy="36878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526414"/>
              </p:ext>
            </p:extLst>
          </p:nvPr>
        </p:nvGraphicFramePr>
        <p:xfrm>
          <a:off x="5128784" y="2251075"/>
          <a:ext cx="323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640" imgH="253800" progId="">
                  <p:embed/>
                </p:oleObj>
              </mc:Choice>
              <mc:Fallback>
                <p:oleObj name="Equation" r:id="rId5" imgW="215640" imgH="253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8784" y="2251075"/>
                        <a:ext cx="3238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3291596" y="2073274"/>
            <a:ext cx="968750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486462"/>
              </p:ext>
            </p:extLst>
          </p:nvPr>
        </p:nvGraphicFramePr>
        <p:xfrm>
          <a:off x="3573470" y="2135104"/>
          <a:ext cx="1333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560" imgH="164880" progId="">
                  <p:embed/>
                </p:oleObj>
              </mc:Choice>
              <mc:Fallback>
                <p:oleObj name="Equation" r:id="rId7" imgW="88560" imgH="1648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70" y="2135104"/>
                        <a:ext cx="1333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81832"/>
              </p:ext>
            </p:extLst>
          </p:nvPr>
        </p:nvGraphicFramePr>
        <p:xfrm>
          <a:off x="4857198" y="1446213"/>
          <a:ext cx="1905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0" imgH="164880" progId="">
                  <p:embed/>
                </p:oleObj>
              </mc:Choice>
              <mc:Fallback>
                <p:oleObj name="Equation" r:id="rId9" imgW="126720" imgH="1648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198" y="1446213"/>
                        <a:ext cx="19050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966810" y="2986264"/>
            <a:ext cx="0" cy="2611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66810" y="5597804"/>
            <a:ext cx="3220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683695"/>
              </p:ext>
            </p:extLst>
          </p:nvPr>
        </p:nvGraphicFramePr>
        <p:xfrm>
          <a:off x="2757260" y="2953320"/>
          <a:ext cx="2095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579" imgH="164957" progId="">
                  <p:embed/>
                </p:oleObj>
              </mc:Choice>
              <mc:Fallback>
                <p:oleObj name="Equation" r:id="rId11" imgW="139579" imgH="164957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260" y="2953320"/>
                        <a:ext cx="2095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324545"/>
              </p:ext>
            </p:extLst>
          </p:nvPr>
        </p:nvGraphicFramePr>
        <p:xfrm>
          <a:off x="6015915" y="5621389"/>
          <a:ext cx="1714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4201" imgH="139579" progId="">
                  <p:embed/>
                </p:oleObj>
              </mc:Choice>
              <mc:Fallback>
                <p:oleObj name="Equation" r:id="rId13" imgW="114201" imgH="139579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915" y="5621389"/>
                        <a:ext cx="1714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215232"/>
              </p:ext>
            </p:extLst>
          </p:nvPr>
        </p:nvGraphicFramePr>
        <p:xfrm>
          <a:off x="4625613" y="2986264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2280" imgH="228600" progId="">
                  <p:embed/>
                </p:oleObj>
              </mc:Choice>
              <mc:Fallback>
                <p:oleObj name="Equation" r:id="rId15" imgW="152280" imgH="2286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613" y="2986264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946917"/>
              </p:ext>
            </p:extLst>
          </p:nvPr>
        </p:nvGraphicFramePr>
        <p:xfrm>
          <a:off x="4531823" y="369875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64880" imgH="228600" progId="">
                  <p:embed/>
                </p:oleObj>
              </mc:Choice>
              <mc:Fallback>
                <p:oleObj name="Equation" r:id="rId17" imgW="164880" imgH="228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823" y="369875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>
            <a:stCxn id="31" idx="4"/>
            <a:endCxn id="30" idx="0"/>
          </p:cNvCxnSpPr>
          <p:nvPr/>
        </p:nvCxnSpPr>
        <p:spPr>
          <a:xfrm>
            <a:off x="3937468" y="4356737"/>
            <a:ext cx="0" cy="833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08974"/>
              </p:ext>
            </p:extLst>
          </p:nvPr>
        </p:nvGraphicFramePr>
        <p:xfrm>
          <a:off x="3705859" y="5087793"/>
          <a:ext cx="109537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8707" imgH="164742" progId="">
                  <p:embed/>
                </p:oleObj>
              </mc:Choice>
              <mc:Fallback>
                <p:oleObj name="Equation" r:id="rId19" imgW="88707" imgH="164742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859" y="5087793"/>
                        <a:ext cx="109537" cy="20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709138"/>
              </p:ext>
            </p:extLst>
          </p:nvPr>
        </p:nvGraphicFramePr>
        <p:xfrm>
          <a:off x="3788595" y="4023663"/>
          <a:ext cx="234950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90335" imgH="177646" progId="">
                  <p:embed/>
                </p:oleObj>
              </mc:Choice>
              <mc:Fallback>
                <p:oleObj name="Equation" r:id="rId21" imgW="190335" imgH="17764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8595" y="4023663"/>
                        <a:ext cx="234950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810758"/>
              </p:ext>
            </p:extLst>
          </p:nvPr>
        </p:nvGraphicFramePr>
        <p:xfrm>
          <a:off x="4172074" y="3494068"/>
          <a:ext cx="157163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780" imgH="164814" progId="">
                  <p:embed/>
                </p:oleObj>
              </mc:Choice>
              <mc:Fallback>
                <p:oleObj name="Equation" r:id="rId23" imgW="126780" imgH="164814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2074" y="3494068"/>
                        <a:ext cx="157163" cy="20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Connector 41"/>
          <p:cNvCxnSpPr/>
          <p:nvPr/>
        </p:nvCxnSpPr>
        <p:spPr>
          <a:xfrm>
            <a:off x="3940551" y="5292581"/>
            <a:ext cx="0" cy="6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0346" y="3881305"/>
            <a:ext cx="0" cy="203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935560" y="5771705"/>
            <a:ext cx="324786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882988"/>
              </p:ext>
            </p:extLst>
          </p:nvPr>
        </p:nvGraphicFramePr>
        <p:xfrm>
          <a:off x="3800786" y="5916769"/>
          <a:ext cx="6223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19040" imgH="241200" progId="">
                  <p:embed/>
                </p:oleObj>
              </mc:Choice>
              <mc:Fallback>
                <p:oleObj name="Equation" r:id="rId25" imgW="419040" imgH="2412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786" y="5916769"/>
                        <a:ext cx="6223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3935560" y="1727094"/>
            <a:ext cx="649573" cy="649573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37891" y="1629425"/>
            <a:ext cx="844910" cy="844910"/>
          </a:xfrm>
          <a:prstGeom prst="ellipse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298365" y="3127461"/>
            <a:ext cx="896645" cy="2405849"/>
          </a:xfrm>
          <a:custGeom>
            <a:avLst/>
            <a:gdLst>
              <a:gd name="connsiteX0" fmla="*/ 0 w 896645"/>
              <a:gd name="connsiteY0" fmla="*/ 2405849 h 2405849"/>
              <a:gd name="connsiteX1" fmla="*/ 452761 w 896645"/>
              <a:gd name="connsiteY1" fmla="*/ 905523 h 2405849"/>
              <a:gd name="connsiteX2" fmla="*/ 896645 w 896645"/>
              <a:gd name="connsiteY2" fmla="*/ 0 h 240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645" h="2405849">
                <a:moveTo>
                  <a:pt x="0" y="2405849"/>
                </a:moveTo>
                <a:cubicBezTo>
                  <a:pt x="151660" y="1856173"/>
                  <a:pt x="303320" y="1306498"/>
                  <a:pt x="452761" y="905523"/>
                </a:cubicBezTo>
                <a:cubicBezTo>
                  <a:pt x="602202" y="504548"/>
                  <a:pt x="749423" y="252274"/>
                  <a:pt x="896645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381445" y="3200970"/>
            <a:ext cx="1249230" cy="1994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862575" y="3928265"/>
            <a:ext cx="669248" cy="1459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213307" y="3774645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99063" y="5190187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99063" y="4279927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rot="17217741">
            <a:off x="3916941" y="4564646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saturated liquid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91595" y="3390595"/>
            <a:ext cx="414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11459" y="4219475"/>
            <a:ext cx="875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L+V</a:t>
            </a:r>
          </a:p>
        </p:txBody>
      </p:sp>
    </p:spTree>
    <p:extLst>
      <p:ext uri="{BB962C8B-B14F-4D97-AF65-F5344CB8AC3E}">
        <p14:creationId xmlns:p14="http://schemas.microsoft.com/office/powerpoint/2010/main" val="34911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" grpId="0" animBg="1"/>
      <p:bldP spid="5" grpId="0" animBg="1"/>
      <p:bldP spid="20" grpId="0" animBg="1"/>
      <p:bldP spid="32" grpId="0" animBg="1"/>
      <p:bldP spid="30" grpId="0" animBg="1"/>
      <p:bldP spid="31" grpId="0" animBg="1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Turbocharger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3562" y="1163105"/>
            <a:ext cx="8482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Given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 A turbocharger used to boost the inlet air pressure to the combustion process in an automobile engine as shown.  As a first estimate, the turbine and compressor can be considered isentropic.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65948" y="2276850"/>
            <a:ext cx="44610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Find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AutoNum type="alphaLcParenBoth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turbine exit temperature and power delivery</a:t>
            </a:r>
          </a:p>
          <a:p>
            <a:pPr marL="457200" indent="-457200">
              <a:buAutoNum type="alphaLcParenBoth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compressor exit pressure and temperature</a:t>
            </a:r>
          </a:p>
          <a:p>
            <a:pPr marL="457200" indent="-457200">
              <a:buAutoNum type="alphaLcParenBoth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Repeat parts (a) and (b) for the case where the turbine has an isentropic efficiency of 85% and the compressor has an isentropic efficiency of 80%.</a:t>
            </a:r>
          </a:p>
        </p:txBody>
      </p:sp>
      <p:sp>
        <p:nvSpPr>
          <p:cNvPr id="51" name="Trapezoid 50"/>
          <p:cNvSpPr/>
          <p:nvPr/>
        </p:nvSpPr>
        <p:spPr>
          <a:xfrm rot="16200000">
            <a:off x="1589291" y="4246985"/>
            <a:ext cx="921717" cy="921720"/>
          </a:xfrm>
          <a:prstGeom prst="trapezoid">
            <a:avLst>
              <a:gd name="adj" fmla="val 36096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511010" y="4669440"/>
            <a:ext cx="384048" cy="768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2395795" y="5137722"/>
            <a:ext cx="0" cy="69129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517093"/>
              </p:ext>
            </p:extLst>
          </p:nvPr>
        </p:nvGraphicFramePr>
        <p:xfrm>
          <a:off x="3439267" y="5570480"/>
          <a:ext cx="1016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520560" progId="">
                  <p:embed/>
                </p:oleObj>
              </mc:Choice>
              <mc:Fallback>
                <p:oleObj name="Equation" r:id="rId2" imgW="1015920" imgH="5205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9267" y="5570480"/>
                        <a:ext cx="10160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112455"/>
              </p:ext>
            </p:extLst>
          </p:nvPr>
        </p:nvGraphicFramePr>
        <p:xfrm>
          <a:off x="324126" y="386868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120" imgH="177480" progId="">
                  <p:embed/>
                </p:oleObj>
              </mc:Choice>
              <mc:Fallback>
                <p:oleObj name="Equation" r:id="rId4" imgW="114120" imgH="177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26" y="386868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rapezoid 55"/>
          <p:cNvSpPr/>
          <p:nvPr/>
        </p:nvSpPr>
        <p:spPr>
          <a:xfrm rot="5400000">
            <a:off x="2895060" y="4246986"/>
            <a:ext cx="921717" cy="921720"/>
          </a:xfrm>
          <a:prstGeom prst="trapezoid">
            <a:avLst>
              <a:gd name="adj" fmla="val 36096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090024" y="2261230"/>
            <a:ext cx="2048414" cy="119055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803088" y="2718006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Engine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475544" y="3221355"/>
            <a:ext cx="614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1" idx="0"/>
          </p:cNvCxnSpPr>
          <p:nvPr/>
        </p:nvCxnSpPr>
        <p:spPr>
          <a:xfrm flipH="1">
            <a:off x="475544" y="4707845"/>
            <a:ext cx="1113746" cy="1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75544" y="3221355"/>
            <a:ext cx="0" cy="1486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10274" y="5137722"/>
            <a:ext cx="0" cy="691292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01564" y="3259760"/>
            <a:ext cx="0" cy="126736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138438" y="3259760"/>
            <a:ext cx="563126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010274" y="5829014"/>
            <a:ext cx="4097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986068" y="5831478"/>
            <a:ext cx="409727" cy="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133580"/>
              </p:ext>
            </p:extLst>
          </p:nvPr>
        </p:nvGraphicFramePr>
        <p:xfrm>
          <a:off x="3074994" y="5487250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560" imgH="164880" progId="">
                  <p:embed/>
                </p:oleObj>
              </mc:Choice>
              <mc:Fallback>
                <p:oleObj name="Equation" r:id="rId6" imgW="88560" imgH="1648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94" y="5487250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984569"/>
              </p:ext>
            </p:extLst>
          </p:nvPr>
        </p:nvGraphicFramePr>
        <p:xfrm>
          <a:off x="3567854" y="3881380"/>
          <a:ext cx="127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64880" progId="">
                  <p:embed/>
                </p:oleObj>
              </mc:Choice>
              <mc:Fallback>
                <p:oleObj name="Equation" r:id="rId8" imgW="126720" imgH="1648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854" y="3881380"/>
                        <a:ext cx="1270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29609"/>
              </p:ext>
            </p:extLst>
          </p:nvPr>
        </p:nvGraphicFramePr>
        <p:xfrm>
          <a:off x="2230389" y="5483168"/>
          <a:ext cx="127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64880" progId="">
                  <p:embed/>
                </p:oleObj>
              </mc:Choice>
              <mc:Fallback>
                <p:oleObj name="Equation" r:id="rId10" imgW="126720" imgH="1648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389" y="5483168"/>
                        <a:ext cx="1270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67180"/>
              </p:ext>
            </p:extLst>
          </p:nvPr>
        </p:nvGraphicFramePr>
        <p:xfrm>
          <a:off x="1066953" y="5717178"/>
          <a:ext cx="889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88840" imgH="228600" progId="">
                  <p:embed/>
                </p:oleObj>
              </mc:Choice>
              <mc:Fallback>
                <p:oleObj name="Equation" r:id="rId12" imgW="888840" imgH="2286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953" y="5717178"/>
                        <a:ext cx="8890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732077" y="4569346"/>
            <a:ext cx="668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Turbine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891691" y="4569345"/>
            <a:ext cx="928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Compressor</a:t>
            </a: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56091"/>
              </p:ext>
            </p:extLst>
          </p:nvPr>
        </p:nvGraphicFramePr>
        <p:xfrm>
          <a:off x="523667" y="3786668"/>
          <a:ext cx="774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74360" imgH="380880" progId="">
                  <p:embed/>
                </p:oleObj>
              </mc:Choice>
              <mc:Fallback>
                <p:oleObj name="Equation" r:id="rId14" imgW="774360" imgH="3808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667" y="3786668"/>
                        <a:ext cx="774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9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Turbocharger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1070" y="1232671"/>
            <a:ext cx="8229599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Plan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Treat air as an Ideal Gas with constant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specific heat. 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Analyze the isentropic turbine first to find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exit temperature and shaft power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Analyze the real </a:t>
            </a:r>
            <a:r>
              <a:rPr lang="en-US" sz="2000">
                <a:latin typeface="Arial" pitchFamily="34" charset="0"/>
                <a:cs typeface="Arial" pitchFamily="34" charset="0"/>
              </a:rPr>
              <a:t>turbine 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find exit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temperature and shaft power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Use the shaft power from the turbine as the input to the compressor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Analyze the isentropic compressor to find the outlet temperature and pressure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Analyze the real compressor to find the outlet temperature and pressure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011D96-1803-4BEE-9479-51DA5D056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2242" y="1072853"/>
            <a:ext cx="2457920" cy="22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49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Vortex Tubes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5855" y="1278320"/>
            <a:ext cx="8300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company called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Vortec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sells a device known as a vortex tube.  The company claims that the device operates as shown below,</a:t>
            </a:r>
          </a:p>
        </p:txBody>
      </p:sp>
      <p:pic>
        <p:nvPicPr>
          <p:cNvPr id="197634" name="Picture 2" descr="http://www.vortec.com/images/ProductSlider/VortexTubes/2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2" r="3878" b="16658"/>
          <a:stretch/>
        </p:blipFill>
        <p:spPr bwMode="auto">
          <a:xfrm>
            <a:off x="1911641" y="3121760"/>
            <a:ext cx="5310304" cy="263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227825" y="2286624"/>
            <a:ext cx="0" cy="9887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40373" y="2315255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compressed air in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029920" y="5464465"/>
            <a:ext cx="1190555" cy="46086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48504" y="5195630"/>
            <a:ext cx="134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hot air out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192360" y="3161385"/>
            <a:ext cx="1035715" cy="42123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9045" y="3476425"/>
            <a:ext cx="134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cold air out</a:t>
            </a:r>
          </a:p>
        </p:txBody>
      </p:sp>
    </p:spTree>
    <p:extLst>
      <p:ext uri="{BB962C8B-B14F-4D97-AF65-F5344CB8AC3E}">
        <p14:creationId xmlns:p14="http://schemas.microsoft.com/office/powerpoint/2010/main" val="60048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3594</TotalTime>
  <Words>482</Words>
  <Application>Microsoft Office PowerPoint</Application>
  <PresentationFormat>On-screen Show (4:3)</PresentationFormat>
  <Paragraphs>69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Tahoma</vt:lpstr>
      <vt:lpstr>Times New Roman</vt:lpstr>
      <vt:lpstr>Office Theme</vt:lpstr>
      <vt:lpstr>Equation</vt:lpstr>
      <vt:lpstr>Lecture 23</vt:lpstr>
      <vt:lpstr>Thermodynamic Problem Solving</vt:lpstr>
      <vt:lpstr>The Laws of the Universe</vt:lpstr>
      <vt:lpstr>Isentropic Efficiency of Turbines</vt:lpstr>
      <vt:lpstr>Isentropic Efficiency of Compressors</vt:lpstr>
      <vt:lpstr>Isentropic Efficiency of Pumps</vt:lpstr>
      <vt:lpstr>Turbocharger Problem</vt:lpstr>
      <vt:lpstr>Turbocharger Problem</vt:lpstr>
      <vt:lpstr>Vortex Tubes</vt:lpstr>
      <vt:lpstr>PowerPoint Presentation</vt:lpstr>
      <vt:lpstr>Vortex Tube Problem</vt:lpstr>
      <vt:lpstr>Vortex Tube Problem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539</cp:revision>
  <cp:lastPrinted>2012-09-06T23:12:53Z</cp:lastPrinted>
  <dcterms:created xsi:type="dcterms:W3CDTF">2008-11-21T16:06:48Z</dcterms:created>
  <dcterms:modified xsi:type="dcterms:W3CDTF">2023-10-18T19:20:43Z</dcterms:modified>
</cp:coreProperties>
</file>