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21" tIns="48111" rIns="96221" bIns="48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21" tIns="48111" rIns="96221" bIns="481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7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9.wmf"/><Relationship Id="rId2" Type="http://schemas.openxmlformats.org/officeDocument/2006/relationships/tags" Target="../tags/tag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12.jpe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0.wm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5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9.wmf"/><Relationship Id="rId2" Type="http://schemas.openxmlformats.org/officeDocument/2006/relationships/tags" Target="../tags/tag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6.wmf"/><Relationship Id="rId5" Type="http://schemas.openxmlformats.org/officeDocument/2006/relationships/image" Target="../media/image12.jpe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0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23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9.wmf"/><Relationship Id="rId2" Type="http://schemas.openxmlformats.org/officeDocument/2006/relationships/tags" Target="../tags/tag3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6.wmf"/><Relationship Id="rId5" Type="http://schemas.openxmlformats.org/officeDocument/2006/relationships/image" Target="../media/image12.jpe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0.wmf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9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30.bin"/><Relationship Id="rId2" Type="http://schemas.openxmlformats.org/officeDocument/2006/relationships/tags" Target="../tags/tag4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15.png"/><Relationship Id="rId15" Type="http://schemas.openxmlformats.org/officeDocument/2006/relationships/oleObject" Target="../embeddings/oleObject29.bin"/><Relationship Id="rId23" Type="http://schemas.openxmlformats.org/officeDocument/2006/relationships/image" Target="../media/image16.e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31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39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9.wmf"/><Relationship Id="rId2" Type="http://schemas.openxmlformats.org/officeDocument/2006/relationships/tags" Target="../tags/tag5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6.wmf"/><Relationship Id="rId5" Type="http://schemas.openxmlformats.org/officeDocument/2006/relationships/image" Target="../media/image12.jpeg"/><Relationship Id="rId15" Type="http://schemas.openxmlformats.org/officeDocument/2006/relationships/image" Target="../media/image8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10.wmf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37.bin"/><Relationship Id="rId2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47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9.wmf"/><Relationship Id="rId2" Type="http://schemas.openxmlformats.org/officeDocument/2006/relationships/tags" Target="../tags/tag6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6.wmf"/><Relationship Id="rId5" Type="http://schemas.openxmlformats.org/officeDocument/2006/relationships/image" Target="../media/image12.jpe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10.wmf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45.bin"/><Relationship Id="rId22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</a:t>
            </a:r>
            <a:r>
              <a:rPr lang="en-US" dirty="0" err="1" smtClean="0"/>
              <a:t>Rankine</a:t>
            </a:r>
            <a:r>
              <a:rPr lang="en-US" dirty="0" smtClean="0"/>
              <a:t> Cycle with Superheat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280" y="1163105"/>
            <a:ext cx="8338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A steam power cycle with known properties and operating parameters as shown below.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855" y="2622495"/>
            <a:ext cx="4455414" cy="34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24885" y="2392065"/>
            <a:ext cx="3763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Find: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net power developed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thermal efficiency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heat rate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back work ratio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mass flow rate of the cooling water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8310" y="2276850"/>
          <a:ext cx="1257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89" name="Equation" r:id="rId6" imgW="1256755" imgH="545863" progId="">
                  <p:embed/>
                </p:oleObj>
              </mc:Choice>
              <mc:Fallback>
                <p:oleObj name="Equation" r:id="rId6" imgW="1256755" imgH="545863" progId="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2276850"/>
                        <a:ext cx="12573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47895"/>
              </p:ext>
            </p:extLst>
          </p:nvPr>
        </p:nvGraphicFramePr>
        <p:xfrm>
          <a:off x="3035800" y="3659430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0" name="Equation" r:id="rId8" imgW="685800" imgH="228600" progId="">
                  <p:embed/>
                </p:oleObj>
              </mc:Choice>
              <mc:Fallback>
                <p:oleObj name="Equation" r:id="rId8" imgW="685800" imgH="228600" progId="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0" y="3659430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246438" y="4730750"/>
          <a:ext cx="622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1" name="Equation" r:id="rId10" imgW="622030" imgH="228501" progId="">
                  <p:embed/>
                </p:oleObj>
              </mc:Choice>
              <mc:Fallback>
                <p:oleObj name="Equation" r:id="rId10" imgW="622030" imgH="228501" progId="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4730750"/>
                        <a:ext cx="622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873500" y="4038600"/>
          <a:ext cx="622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2" name="Equation" r:id="rId12" imgW="622030" imgH="228501" progId="">
                  <p:embed/>
                </p:oleObj>
              </mc:Choice>
              <mc:Fallback>
                <p:oleObj name="Equation" r:id="rId12" imgW="622030" imgH="228501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4038600"/>
                        <a:ext cx="622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57294"/>
              </p:ext>
            </p:extLst>
          </p:nvPr>
        </p:nvGraphicFramePr>
        <p:xfrm>
          <a:off x="2987981" y="2685790"/>
          <a:ext cx="700704" cy="27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3" name="Equation" r:id="rId14" imgW="583920" imgH="228600" progId="">
                  <p:embed/>
                </p:oleObj>
              </mc:Choice>
              <mc:Fallback>
                <p:oleObj name="Equation" r:id="rId14" imgW="583920" imgH="228600" progId="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981" y="2685790"/>
                        <a:ext cx="700704" cy="274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20196"/>
              </p:ext>
            </p:extLst>
          </p:nvPr>
        </p:nvGraphicFramePr>
        <p:xfrm>
          <a:off x="1137154" y="5464465"/>
          <a:ext cx="746496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4" name="Equation" r:id="rId16" imgW="622080" imgH="241200" progId="">
                  <p:embed/>
                </p:oleObj>
              </mc:Choice>
              <mc:Fallback>
                <p:oleObj name="Equation" r:id="rId16" imgW="622080" imgH="241200" progId="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154" y="5464465"/>
                        <a:ext cx="746496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702175"/>
              </p:ext>
            </p:extLst>
          </p:nvPr>
        </p:nvGraphicFramePr>
        <p:xfrm>
          <a:off x="2860135" y="5417598"/>
          <a:ext cx="44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5" name="Equation" r:id="rId18" imgW="444240" imgH="380880" progId="">
                  <p:embed/>
                </p:oleObj>
              </mc:Choice>
              <mc:Fallback>
                <p:oleObj name="Equation" r:id="rId18" imgW="444240" imgH="380880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135" y="5417598"/>
                        <a:ext cx="444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93994"/>
              </p:ext>
            </p:extLst>
          </p:nvPr>
        </p:nvGraphicFramePr>
        <p:xfrm>
          <a:off x="916989" y="4929450"/>
          <a:ext cx="444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96" name="Equation" r:id="rId20" imgW="444240" imgH="228600" progId="">
                  <p:embed/>
                </p:oleObj>
              </mc:Choice>
              <mc:Fallback>
                <p:oleObj name="Equation" r:id="rId20" imgW="444240" imgH="22860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989" y="4929450"/>
                        <a:ext cx="444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8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6050" y="932675"/>
            <a:ext cx="53767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08054" y="87765"/>
            <a:ext cx="3818926" cy="3226020"/>
            <a:chOff x="385855" y="2276850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855" y="2622495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4774720"/>
                </p:ext>
              </p:extLst>
            </p:nvPr>
          </p:nvGraphicFramePr>
          <p:xfrm>
            <a:off x="808310" y="2276850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79" name="Equation" r:id="rId6" imgW="1256755" imgH="545863" progId="">
                    <p:embed/>
                  </p:oleObj>
                </mc:Choice>
                <mc:Fallback>
                  <p:oleObj name="Equation" r:id="rId6" imgW="1256755" imgH="545863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2276850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4107802"/>
                </p:ext>
              </p:extLst>
            </p:nvPr>
          </p:nvGraphicFramePr>
          <p:xfrm>
            <a:off x="3035800" y="3659430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0" name="Equation" r:id="rId8" imgW="685800" imgH="228600" progId="">
                    <p:embed/>
                  </p:oleObj>
                </mc:Choice>
                <mc:Fallback>
                  <p:oleObj name="Equation" r:id="rId8" imgW="685800" imgH="228600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3659430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5125699"/>
                </p:ext>
              </p:extLst>
            </p:nvPr>
          </p:nvGraphicFramePr>
          <p:xfrm>
            <a:off x="3246438" y="473075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1" name="Equation" r:id="rId10" imgW="622030" imgH="228501" progId="">
                    <p:embed/>
                  </p:oleObj>
                </mc:Choice>
                <mc:Fallback>
                  <p:oleObj name="Equation" r:id="rId10" imgW="622030" imgH="228501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473075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5374435"/>
                </p:ext>
              </p:extLst>
            </p:nvPr>
          </p:nvGraphicFramePr>
          <p:xfrm>
            <a:off x="3873500" y="403860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2" name="Equation" r:id="rId12" imgW="622030" imgH="228501" progId="">
                    <p:embed/>
                  </p:oleObj>
                </mc:Choice>
                <mc:Fallback>
                  <p:oleObj name="Equation" r:id="rId12" imgW="622030" imgH="228501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03860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0180155"/>
                </p:ext>
              </p:extLst>
            </p:nvPr>
          </p:nvGraphicFramePr>
          <p:xfrm>
            <a:off x="2987981" y="2685790"/>
            <a:ext cx="700704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3" name="Equation" r:id="rId14" imgW="583920" imgH="228600" progId="">
                    <p:embed/>
                  </p:oleObj>
                </mc:Choice>
                <mc:Fallback>
                  <p:oleObj name="Equation" r:id="rId14" imgW="583920" imgH="228600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981" y="2685790"/>
                          <a:ext cx="700704" cy="274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954342"/>
                </p:ext>
              </p:extLst>
            </p:nvPr>
          </p:nvGraphicFramePr>
          <p:xfrm>
            <a:off x="1137154" y="5464465"/>
            <a:ext cx="746496" cy="289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4" name="Equation" r:id="rId16" imgW="622080" imgH="241200" progId="">
                    <p:embed/>
                  </p:oleObj>
                </mc:Choice>
                <mc:Fallback>
                  <p:oleObj name="Equation" r:id="rId16" imgW="622080" imgH="241200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7154" y="5464465"/>
                          <a:ext cx="746496" cy="289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1620140"/>
                </p:ext>
              </p:extLst>
            </p:nvPr>
          </p:nvGraphicFramePr>
          <p:xfrm>
            <a:off x="2860135" y="5417598"/>
            <a:ext cx="44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5" name="Equation" r:id="rId18" imgW="444240" imgH="380880" progId="">
                    <p:embed/>
                  </p:oleObj>
                </mc:Choice>
                <mc:Fallback>
                  <p:oleObj name="Equation" r:id="rId18" imgW="444240" imgH="380880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135" y="5417598"/>
                          <a:ext cx="44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4960443"/>
                </p:ext>
              </p:extLst>
            </p:nvPr>
          </p:nvGraphicFramePr>
          <p:xfrm>
            <a:off x="916989" y="492945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86" name="Equation" r:id="rId20" imgW="444240" imgH="228600" progId="">
                    <p:embed/>
                  </p:oleObj>
                </mc:Choice>
                <mc:Fallback>
                  <p:oleObj name="Equation" r:id="rId20" imgW="444240" imgH="22860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989" y="492945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2226" name="Picture 1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1272834"/>
            <a:ext cx="475297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6050" y="932675"/>
            <a:ext cx="53767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08054" y="87765"/>
            <a:ext cx="3818926" cy="3226020"/>
            <a:chOff x="385855" y="2276850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855" y="2622495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788180"/>
                </p:ext>
              </p:extLst>
            </p:nvPr>
          </p:nvGraphicFramePr>
          <p:xfrm>
            <a:off x="808310" y="2276850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4" name="Equation" r:id="rId6" imgW="1256755" imgH="545863" progId="">
                    <p:embed/>
                  </p:oleObj>
                </mc:Choice>
                <mc:Fallback>
                  <p:oleObj name="Equation" r:id="rId6" imgW="1256755" imgH="545863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2276850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879734"/>
                </p:ext>
              </p:extLst>
            </p:nvPr>
          </p:nvGraphicFramePr>
          <p:xfrm>
            <a:off x="3035800" y="3659430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5" name="Equation" r:id="rId8" imgW="685800" imgH="228600" progId="">
                    <p:embed/>
                  </p:oleObj>
                </mc:Choice>
                <mc:Fallback>
                  <p:oleObj name="Equation" r:id="rId8" imgW="685800" imgH="228600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3659430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685389"/>
                </p:ext>
              </p:extLst>
            </p:nvPr>
          </p:nvGraphicFramePr>
          <p:xfrm>
            <a:off x="3246438" y="473075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6" name="Equation" r:id="rId10" imgW="622030" imgH="228501" progId="">
                    <p:embed/>
                  </p:oleObj>
                </mc:Choice>
                <mc:Fallback>
                  <p:oleObj name="Equation" r:id="rId10" imgW="622030" imgH="228501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473075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806271"/>
                </p:ext>
              </p:extLst>
            </p:nvPr>
          </p:nvGraphicFramePr>
          <p:xfrm>
            <a:off x="3873500" y="403860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7" name="Equation" r:id="rId12" imgW="622030" imgH="228501" progId="">
                    <p:embed/>
                  </p:oleObj>
                </mc:Choice>
                <mc:Fallback>
                  <p:oleObj name="Equation" r:id="rId12" imgW="622030" imgH="228501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03860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775539"/>
                </p:ext>
              </p:extLst>
            </p:nvPr>
          </p:nvGraphicFramePr>
          <p:xfrm>
            <a:off x="2987981" y="2685790"/>
            <a:ext cx="700704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8" name="Equation" r:id="rId14" imgW="583920" imgH="228600" progId="">
                    <p:embed/>
                  </p:oleObj>
                </mc:Choice>
                <mc:Fallback>
                  <p:oleObj name="Equation" r:id="rId14" imgW="583920" imgH="228600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981" y="2685790"/>
                          <a:ext cx="700704" cy="274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343583"/>
                </p:ext>
              </p:extLst>
            </p:nvPr>
          </p:nvGraphicFramePr>
          <p:xfrm>
            <a:off x="1137154" y="5464465"/>
            <a:ext cx="746496" cy="289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09" name="Equation" r:id="rId16" imgW="622080" imgH="241200" progId="">
                    <p:embed/>
                  </p:oleObj>
                </mc:Choice>
                <mc:Fallback>
                  <p:oleObj name="Equation" r:id="rId16" imgW="622080" imgH="241200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7154" y="5464465"/>
                          <a:ext cx="746496" cy="289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57763"/>
                </p:ext>
              </p:extLst>
            </p:nvPr>
          </p:nvGraphicFramePr>
          <p:xfrm>
            <a:off x="2860135" y="5417598"/>
            <a:ext cx="44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10" name="Equation" r:id="rId18" imgW="444240" imgH="380880" progId="">
                    <p:embed/>
                  </p:oleObj>
                </mc:Choice>
                <mc:Fallback>
                  <p:oleObj name="Equation" r:id="rId18" imgW="444240" imgH="38088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135" y="5417598"/>
                          <a:ext cx="44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6004046"/>
                </p:ext>
              </p:extLst>
            </p:nvPr>
          </p:nvGraphicFramePr>
          <p:xfrm>
            <a:off x="916989" y="492945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11" name="Equation" r:id="rId20" imgW="444240" imgH="228600" progId="">
                    <p:embed/>
                  </p:oleObj>
                </mc:Choice>
                <mc:Fallback>
                  <p:oleObj name="Equation" r:id="rId20" imgW="444240" imgH="228600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989" y="492945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232544" y="1139524"/>
            <a:ext cx="4685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Build a property table, then do the thermodynamics.</a:t>
            </a:r>
          </a:p>
        </p:txBody>
      </p:sp>
      <p:pic>
        <p:nvPicPr>
          <p:cNvPr id="223251" name="Picture 19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7"/>
          <a:stretch/>
        </p:blipFill>
        <p:spPr bwMode="auto">
          <a:xfrm>
            <a:off x="347450" y="2006734"/>
            <a:ext cx="2906078" cy="404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16"/>
          <a:stretch/>
        </p:blipFill>
        <p:spPr bwMode="auto">
          <a:xfrm>
            <a:off x="5506422" y="3774645"/>
            <a:ext cx="2906078" cy="223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246766" y="2238445"/>
            <a:ext cx="2073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Knowing the isentropic efficiency allows for the calculation of the actual exit enthalpy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927347" y="3505810"/>
            <a:ext cx="326181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</p:cNvCxnSpPr>
          <p:nvPr/>
        </p:nvCxnSpPr>
        <p:spPr>
          <a:xfrm flipH="1">
            <a:off x="4283700" y="3992771"/>
            <a:ext cx="1" cy="23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83701" y="4232351"/>
            <a:ext cx="137961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0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6050" y="932675"/>
            <a:ext cx="53767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4306" name="Picture 50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"/>
          <a:stretch/>
        </p:blipFill>
        <p:spPr bwMode="auto">
          <a:xfrm>
            <a:off x="106858" y="202980"/>
            <a:ext cx="5041217" cy="210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08054" y="87765"/>
            <a:ext cx="3818926" cy="3226020"/>
            <a:chOff x="385855" y="2276850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5855" y="2622495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788180"/>
                </p:ext>
              </p:extLst>
            </p:nvPr>
          </p:nvGraphicFramePr>
          <p:xfrm>
            <a:off x="808310" y="2276850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29" name="Equation" r:id="rId7" imgW="1256755" imgH="545863" progId="">
                    <p:embed/>
                  </p:oleObj>
                </mc:Choice>
                <mc:Fallback>
                  <p:oleObj name="Equation" r:id="rId7" imgW="1256755" imgH="545863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2276850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879734"/>
                </p:ext>
              </p:extLst>
            </p:nvPr>
          </p:nvGraphicFramePr>
          <p:xfrm>
            <a:off x="3035800" y="3659430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0" name="Equation" r:id="rId9" imgW="685800" imgH="228600" progId="">
                    <p:embed/>
                  </p:oleObj>
                </mc:Choice>
                <mc:Fallback>
                  <p:oleObj name="Equation" r:id="rId9" imgW="685800" imgH="228600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3659430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685389"/>
                </p:ext>
              </p:extLst>
            </p:nvPr>
          </p:nvGraphicFramePr>
          <p:xfrm>
            <a:off x="3246438" y="473075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1"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473075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806271"/>
                </p:ext>
              </p:extLst>
            </p:nvPr>
          </p:nvGraphicFramePr>
          <p:xfrm>
            <a:off x="3873500" y="403860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2" name="Equation" r:id="rId13" imgW="622030" imgH="228501" progId="">
                    <p:embed/>
                  </p:oleObj>
                </mc:Choice>
                <mc:Fallback>
                  <p:oleObj name="Equation" r:id="rId13" imgW="622030" imgH="228501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03860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775539"/>
                </p:ext>
              </p:extLst>
            </p:nvPr>
          </p:nvGraphicFramePr>
          <p:xfrm>
            <a:off x="2987981" y="2685790"/>
            <a:ext cx="700704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3" name="Equation" r:id="rId15" imgW="583920" imgH="228600" progId="">
                    <p:embed/>
                  </p:oleObj>
                </mc:Choice>
                <mc:Fallback>
                  <p:oleObj name="Equation" r:id="rId15" imgW="583920" imgH="228600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981" y="2685790"/>
                          <a:ext cx="700704" cy="274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343583"/>
                </p:ext>
              </p:extLst>
            </p:nvPr>
          </p:nvGraphicFramePr>
          <p:xfrm>
            <a:off x="1137154" y="5464465"/>
            <a:ext cx="746496" cy="289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4" name="Equation" r:id="rId17" imgW="622080" imgH="241200" progId="">
                    <p:embed/>
                  </p:oleObj>
                </mc:Choice>
                <mc:Fallback>
                  <p:oleObj name="Equation" r:id="rId17" imgW="622080" imgH="24120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7154" y="5464465"/>
                          <a:ext cx="746496" cy="289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57763"/>
                </p:ext>
              </p:extLst>
            </p:nvPr>
          </p:nvGraphicFramePr>
          <p:xfrm>
            <a:off x="2860135" y="5417598"/>
            <a:ext cx="44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5" name="Equation" r:id="rId19" imgW="444240" imgH="380880" progId="">
                    <p:embed/>
                  </p:oleObj>
                </mc:Choice>
                <mc:Fallback>
                  <p:oleObj name="Equation" r:id="rId19" imgW="444240" imgH="380880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135" y="5417598"/>
                          <a:ext cx="44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6004046"/>
                </p:ext>
              </p:extLst>
            </p:nvPr>
          </p:nvGraphicFramePr>
          <p:xfrm>
            <a:off x="916989" y="492945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36" name="Equation" r:id="rId21" imgW="444240" imgH="228600" progId="">
                    <p:embed/>
                  </p:oleObj>
                </mc:Choice>
                <mc:Fallback>
                  <p:oleObj name="Equation" r:id="rId21" imgW="444240" imgH="228600" progId="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989" y="492945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4308" name="Picture 5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5" y="2497722"/>
            <a:ext cx="5715505" cy="404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877770" y="3501436"/>
            <a:ext cx="2853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Now that the properties are all known, the thermodynamics is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EESy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90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6050" y="932675"/>
            <a:ext cx="53767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08054" y="87765"/>
            <a:ext cx="3818926" cy="3226020"/>
            <a:chOff x="385855" y="2276850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855" y="2622495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788180"/>
                </p:ext>
              </p:extLst>
            </p:nvPr>
          </p:nvGraphicFramePr>
          <p:xfrm>
            <a:off x="808310" y="2276850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2" name="Equation" r:id="rId6" imgW="1256755" imgH="545863" progId="">
                    <p:embed/>
                  </p:oleObj>
                </mc:Choice>
                <mc:Fallback>
                  <p:oleObj name="Equation" r:id="rId6" imgW="1256755" imgH="545863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2276850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879734"/>
                </p:ext>
              </p:extLst>
            </p:nvPr>
          </p:nvGraphicFramePr>
          <p:xfrm>
            <a:off x="3035800" y="3659430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3" name="Equation" r:id="rId8" imgW="685800" imgH="228600" progId="">
                    <p:embed/>
                  </p:oleObj>
                </mc:Choice>
                <mc:Fallback>
                  <p:oleObj name="Equation" r:id="rId8" imgW="685800" imgH="228600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3659430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685389"/>
                </p:ext>
              </p:extLst>
            </p:nvPr>
          </p:nvGraphicFramePr>
          <p:xfrm>
            <a:off x="3246438" y="473075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4" name="Equation" r:id="rId10" imgW="622030" imgH="228501" progId="">
                    <p:embed/>
                  </p:oleObj>
                </mc:Choice>
                <mc:Fallback>
                  <p:oleObj name="Equation" r:id="rId10" imgW="622030" imgH="228501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473075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806271"/>
                </p:ext>
              </p:extLst>
            </p:nvPr>
          </p:nvGraphicFramePr>
          <p:xfrm>
            <a:off x="3873500" y="403860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5" name="Equation" r:id="rId12" imgW="622030" imgH="228501" progId="">
                    <p:embed/>
                  </p:oleObj>
                </mc:Choice>
                <mc:Fallback>
                  <p:oleObj name="Equation" r:id="rId12" imgW="622030" imgH="228501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03860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775539"/>
                </p:ext>
              </p:extLst>
            </p:nvPr>
          </p:nvGraphicFramePr>
          <p:xfrm>
            <a:off x="2987981" y="2685790"/>
            <a:ext cx="700704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6" name="Equation" r:id="rId14" imgW="583920" imgH="228600" progId="">
                    <p:embed/>
                  </p:oleObj>
                </mc:Choice>
                <mc:Fallback>
                  <p:oleObj name="Equation" r:id="rId14" imgW="583920" imgH="228600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981" y="2685790"/>
                          <a:ext cx="700704" cy="274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343583"/>
                </p:ext>
              </p:extLst>
            </p:nvPr>
          </p:nvGraphicFramePr>
          <p:xfrm>
            <a:off x="1137154" y="5464465"/>
            <a:ext cx="746496" cy="289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7" name="Equation" r:id="rId16" imgW="622080" imgH="241200" progId="">
                    <p:embed/>
                  </p:oleObj>
                </mc:Choice>
                <mc:Fallback>
                  <p:oleObj name="Equation" r:id="rId16" imgW="622080" imgH="241200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7154" y="5464465"/>
                          <a:ext cx="746496" cy="289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57763"/>
                </p:ext>
              </p:extLst>
            </p:nvPr>
          </p:nvGraphicFramePr>
          <p:xfrm>
            <a:off x="2860135" y="5417598"/>
            <a:ext cx="44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8" name="Equation" r:id="rId18" imgW="444240" imgH="380880" progId="">
                    <p:embed/>
                  </p:oleObj>
                </mc:Choice>
                <mc:Fallback>
                  <p:oleObj name="Equation" r:id="rId18" imgW="444240" imgH="38088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135" y="5417598"/>
                          <a:ext cx="44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6004046"/>
                </p:ext>
              </p:extLst>
            </p:nvPr>
          </p:nvGraphicFramePr>
          <p:xfrm>
            <a:off x="916989" y="492945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9" name="Equation" r:id="rId20" imgW="444240" imgH="228600" progId="">
                    <p:embed/>
                  </p:oleObj>
                </mc:Choice>
                <mc:Fallback>
                  <p:oleObj name="Equation" r:id="rId20" imgW="444240" imgH="228600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989" y="492945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5338" name="Picture 5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12" y="1163988"/>
            <a:ext cx="41910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9" name="Picture 59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650" y="3659430"/>
            <a:ext cx="43529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0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6050" y="932675"/>
            <a:ext cx="53767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208054" y="87765"/>
            <a:ext cx="3818926" cy="3226020"/>
            <a:chOff x="385855" y="2276850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855" y="2622495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788180"/>
                </p:ext>
              </p:extLst>
            </p:nvPr>
          </p:nvGraphicFramePr>
          <p:xfrm>
            <a:off x="808310" y="2276850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75" name="Equation" r:id="rId6" imgW="1256755" imgH="545863" progId="">
                    <p:embed/>
                  </p:oleObj>
                </mc:Choice>
                <mc:Fallback>
                  <p:oleObj name="Equation" r:id="rId6" imgW="1256755" imgH="545863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2276850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879734"/>
                </p:ext>
              </p:extLst>
            </p:nvPr>
          </p:nvGraphicFramePr>
          <p:xfrm>
            <a:off x="3035800" y="3659430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76" name="Equation" r:id="rId8" imgW="685800" imgH="228600" progId="">
                    <p:embed/>
                  </p:oleObj>
                </mc:Choice>
                <mc:Fallback>
                  <p:oleObj name="Equation" r:id="rId8" imgW="685800" imgH="228600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3659430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0685389"/>
                </p:ext>
              </p:extLst>
            </p:nvPr>
          </p:nvGraphicFramePr>
          <p:xfrm>
            <a:off x="3246438" y="473075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77" name="Equation" r:id="rId10" imgW="622030" imgH="228501" progId="">
                    <p:embed/>
                  </p:oleObj>
                </mc:Choice>
                <mc:Fallback>
                  <p:oleObj name="Equation" r:id="rId10" imgW="622030" imgH="228501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473075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806271"/>
                </p:ext>
              </p:extLst>
            </p:nvPr>
          </p:nvGraphicFramePr>
          <p:xfrm>
            <a:off x="3873500" y="4038600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78" name="Equation" r:id="rId12" imgW="622030" imgH="228501" progId="">
                    <p:embed/>
                  </p:oleObj>
                </mc:Choice>
                <mc:Fallback>
                  <p:oleObj name="Equation" r:id="rId12" imgW="622030" imgH="228501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038600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775539"/>
                </p:ext>
              </p:extLst>
            </p:nvPr>
          </p:nvGraphicFramePr>
          <p:xfrm>
            <a:off x="2987981" y="2685790"/>
            <a:ext cx="700704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79" name="Equation" r:id="rId14" imgW="583920" imgH="228600" progId="">
                    <p:embed/>
                  </p:oleObj>
                </mc:Choice>
                <mc:Fallback>
                  <p:oleObj name="Equation" r:id="rId14" imgW="583920" imgH="228600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981" y="2685790"/>
                          <a:ext cx="700704" cy="274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343583"/>
                </p:ext>
              </p:extLst>
            </p:nvPr>
          </p:nvGraphicFramePr>
          <p:xfrm>
            <a:off x="1137154" y="5464465"/>
            <a:ext cx="746496" cy="289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80" name="Equation" r:id="rId16" imgW="622080" imgH="241200" progId="">
                    <p:embed/>
                  </p:oleObj>
                </mc:Choice>
                <mc:Fallback>
                  <p:oleObj name="Equation" r:id="rId16" imgW="622080" imgH="241200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7154" y="5464465"/>
                          <a:ext cx="746496" cy="289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57763"/>
                </p:ext>
              </p:extLst>
            </p:nvPr>
          </p:nvGraphicFramePr>
          <p:xfrm>
            <a:off x="2860135" y="5417598"/>
            <a:ext cx="44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81" name="Equation" r:id="rId18" imgW="444240" imgH="380880" progId="">
                    <p:embed/>
                  </p:oleObj>
                </mc:Choice>
                <mc:Fallback>
                  <p:oleObj name="Equation" r:id="rId18" imgW="444240" imgH="380880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135" y="5417598"/>
                          <a:ext cx="44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6004046"/>
                </p:ext>
              </p:extLst>
            </p:nvPr>
          </p:nvGraphicFramePr>
          <p:xfrm>
            <a:off x="916989" y="4929450"/>
            <a:ext cx="444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82" name="Equation" r:id="rId20" imgW="444240" imgH="228600" progId="">
                    <p:embed/>
                  </p:oleObj>
                </mc:Choice>
                <mc:Fallback>
                  <p:oleObj name="Equation" r:id="rId20" imgW="444240" imgH="22860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989" y="4929450"/>
                          <a:ext cx="444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6362" name="Picture 5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29" y="1793779"/>
            <a:ext cx="50387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9045" y="1136171"/>
            <a:ext cx="392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EES Result (Key Variables)</a:t>
            </a:r>
          </a:p>
        </p:txBody>
      </p:sp>
    </p:spTree>
    <p:extLst>
      <p:ext uri="{BB962C8B-B14F-4D97-AF65-F5344CB8AC3E}">
        <p14:creationId xmlns:p14="http://schemas.microsoft.com/office/powerpoint/2010/main" val="19590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Rankine vs. Real Cycle Comparison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17" name="Picture 5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"/>
          <a:stretch/>
        </p:blipFill>
        <p:spPr bwMode="auto">
          <a:xfrm>
            <a:off x="3139331" y="3621025"/>
            <a:ext cx="5041217" cy="210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86" name="Picture 5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331" y="1355130"/>
            <a:ext cx="5042739" cy="210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3915" y="2238445"/>
            <a:ext cx="217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Rankine 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9045" y="3971615"/>
            <a:ext cx="2682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Steam Power Cycle with Turbine and Pump Irreversibilities</a:t>
            </a:r>
          </a:p>
        </p:txBody>
      </p:sp>
    </p:spTree>
    <p:extLst>
      <p:ext uri="{BB962C8B-B14F-4D97-AF65-F5344CB8AC3E}">
        <p14:creationId xmlns:p14="http://schemas.microsoft.com/office/powerpoint/2010/main" val="19590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Rankine vs. Real Cycle Comparison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pic>
        <p:nvPicPr>
          <p:cNvPr id="16" name="Picture 5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7"/>
          <a:stretch/>
        </p:blipFill>
        <p:spPr bwMode="auto">
          <a:xfrm>
            <a:off x="6091587" y="1734325"/>
            <a:ext cx="216729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5" y="1734325"/>
            <a:ext cx="501967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8310" y="1278320"/>
            <a:ext cx="217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Rankine Cycle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1587" y="1272659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Steam Cycle</a:t>
            </a:r>
          </a:p>
        </p:txBody>
      </p:sp>
    </p:spTree>
    <p:extLst>
      <p:ext uri="{BB962C8B-B14F-4D97-AF65-F5344CB8AC3E}">
        <p14:creationId xmlns:p14="http://schemas.microsoft.com/office/powerpoint/2010/main" val="31998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</TotalTime>
  <Words>145</Words>
  <Application>Microsoft Office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Real Rankine Cycle with Superheat</vt:lpstr>
      <vt:lpstr>Real World Example</vt:lpstr>
      <vt:lpstr>Real World Example</vt:lpstr>
      <vt:lpstr>PowerPoint Presentation</vt:lpstr>
      <vt:lpstr>Real World Example</vt:lpstr>
      <vt:lpstr>Real World Example</vt:lpstr>
      <vt:lpstr>Rankine vs. Real Cycle Comparison</vt:lpstr>
      <vt:lpstr>Rankine vs. Real Cycle Comparison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Beyerlein, Steven</cp:lastModifiedBy>
  <cp:revision>907</cp:revision>
  <cp:lastPrinted>2012-10-23T14:08:49Z</cp:lastPrinted>
  <dcterms:created xsi:type="dcterms:W3CDTF">2008-11-21T16:06:48Z</dcterms:created>
  <dcterms:modified xsi:type="dcterms:W3CDTF">2014-04-01T00:03:38Z</dcterms:modified>
</cp:coreProperties>
</file>