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0" r:id="rId4"/>
    <p:sldId id="293" r:id="rId5"/>
    <p:sldId id="261" r:id="rId6"/>
    <p:sldId id="264" r:id="rId7"/>
    <p:sldId id="265" r:id="rId8"/>
    <p:sldId id="266" r:id="rId9"/>
    <p:sldId id="267" r:id="rId10"/>
    <p:sldId id="289" r:id="rId11"/>
    <p:sldId id="291" r:id="rId12"/>
    <p:sldId id="292" r:id="rId13"/>
    <p:sldId id="269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797"/>
    <a:srgbClr val="0A50C2"/>
    <a:srgbClr val="5A9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0" d="100"/>
          <a:sy n="90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r">
              <a:defRPr sz="1200"/>
            </a:lvl1pPr>
          </a:lstStyle>
          <a:p>
            <a:fld id="{98DAE91A-F90A-43FB-A228-D421B11EE7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2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09" tIns="48105" rIns="96209" bIns="48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209" tIns="48105" rIns="96209" bIns="48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209" tIns="48105" rIns="96209" bIns="48105" rtlCol="0" anchor="b"/>
          <a:lstStyle>
            <a:lvl1pPr algn="r">
              <a:defRPr sz="1200"/>
            </a:lvl1pPr>
          </a:lstStyle>
          <a:p>
            <a:fld id="{1AB10860-0700-4C13-9D34-728C005124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64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7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77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77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8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31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96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43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1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1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860-0700-4C13-9D34-728C005124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9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396" y="2382510"/>
            <a:ext cx="7622804" cy="1470025"/>
          </a:xfrm>
        </p:spPr>
        <p:txBody>
          <a:bodyPr>
            <a:normAutofit/>
          </a:bodyPr>
          <a:lstStyle>
            <a:lvl1pPr algn="r">
              <a:defRPr sz="3600" b="1"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47785"/>
            <a:ext cx="7620000" cy="24384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78246" y="2375316"/>
            <a:ext cx="157150" cy="157247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1050" y="2382510"/>
            <a:ext cx="777715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8305800" y="3947785"/>
            <a:ext cx="152400" cy="2421651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681050" y="6369436"/>
            <a:ext cx="7777150" cy="1657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 userDrawn="1"/>
        </p:nvSpPr>
        <p:spPr>
          <a:xfrm>
            <a:off x="681050" y="3871585"/>
            <a:ext cx="7777150" cy="7620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678246" y="1236542"/>
            <a:ext cx="6236459" cy="1138773"/>
          </a:xfrm>
          <a:prstGeom prst="rect">
            <a:avLst/>
          </a:prstGeom>
          <a:solidFill>
            <a:srgbClr val="076797"/>
          </a:solidFill>
          <a:ln>
            <a:solidFill>
              <a:srgbClr val="0767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Department </a:t>
            </a:r>
            <a:r>
              <a:rPr lang="en-US" sz="14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of</a:t>
            </a:r>
            <a:r>
              <a:rPr lang="en-US" sz="1800" b="0" i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Mechanical Engineering</a:t>
            </a:r>
          </a:p>
          <a:p>
            <a:pPr algn="ctr"/>
            <a:r>
              <a:rPr lang="en-US" sz="2400" b="1" i="0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ME 322 – Mechanical Engineering Thermodynamics</a:t>
            </a:r>
            <a:endParaRPr lang="en-US" sz="24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accent3">
                    <a:lumMod val="40000"/>
                    <a:lumOff val="60000"/>
                    <a:alpha val="40000"/>
                  </a:scheme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9218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46" y="241385"/>
            <a:ext cx="4008735" cy="9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STEVE_HP7E\My Documents\My Pictures\Official UI Art\04UI_Seal-Blac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202980"/>
            <a:ext cx="1814397" cy="181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E150-72F3-44C5-96E5-C72CE1B25613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75A4-B7E8-425F-BB24-BD800D4E6C4A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86295"/>
            <a:ext cx="8382000" cy="516210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46303"/>
            <a:ext cx="83820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304800" y="190501"/>
            <a:ext cx="152400" cy="857390"/>
          </a:xfrm>
          <a:prstGeom prst="rect">
            <a:avLst/>
          </a:prstGeom>
          <a:solidFill>
            <a:srgbClr val="076797"/>
          </a:solidFill>
          <a:ln w="9525">
            <a:solidFill>
              <a:srgbClr val="0767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>
            <a:lvl1pPr algn="ctr">
              <a:defRPr i="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fld id="{16890861-4B16-40B9-9EE8-90F7D404DB3D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04800" y="6288088"/>
            <a:ext cx="8382000" cy="0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Book Antiqu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Book Antiqu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856D-A7D5-4A83-86A1-E405EB9F6480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038600" cy="5067300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76797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FE05-D46B-4769-8980-F59A989191A1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104900"/>
            <a:ext cx="8388685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rgbClr val="076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04800" y="192088"/>
            <a:ext cx="152400" cy="914400"/>
          </a:xfrm>
          <a:prstGeom prst="rect">
            <a:avLst/>
          </a:prstGeom>
          <a:solidFill>
            <a:srgbClr val="076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76797"/>
              </a:solidFill>
            </a:endParaRPr>
          </a:p>
        </p:txBody>
      </p:sp>
      <p:pic>
        <p:nvPicPr>
          <p:cNvPr id="12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100"/>
            <a:ext cx="4040188" cy="993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35425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/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6B8-8C04-4296-89D4-905557259A71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1049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04800" y="190500"/>
            <a:ext cx="152400" cy="914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8394-1289-49A0-97B1-D7C884EA7072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CC5D-15E3-4648-8232-2D20786571C0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D9EE-AF68-4C74-80AF-2224FB38186F}" type="datetime1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90861-4B16-40B9-9EE8-90F7D404DB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6286500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teveP\Pictures\UI Brand Resources\02UICE-blac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30" y="6347780"/>
            <a:ext cx="2004368" cy="46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75477-58BD-4A28-9926-AB4BEBA63B4E}" type="datetime1">
              <a:rPr lang="en-US" smtClean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91200" y="6362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0861-4B16-40B9-9EE8-90F7D404DB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76797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3.bin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6.w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13.jpeg"/><Relationship Id="rId10" Type="http://schemas.openxmlformats.org/officeDocument/2006/relationships/image" Target="../media/image25.wmf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9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2.w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3.jpeg"/><Relationship Id="rId10" Type="http://schemas.openxmlformats.org/officeDocument/2006/relationships/image" Target="../media/image31.wmf"/><Relationship Id="rId4" Type="http://schemas.openxmlformats.org/officeDocument/2006/relationships/notesSlide" Target="../notesSlides/notesSlide12.xml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VbxNYSodr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7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9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jpeg"/><Relationship Id="rId12" Type="http://schemas.openxmlformats.org/officeDocument/2006/relationships/image" Target="../media/image22.w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1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27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Gas Power Generation</a:t>
            </a:r>
          </a:p>
          <a:p>
            <a:r>
              <a:rPr lang="en-US" sz="2800" dirty="0"/>
              <a:t>The Brayton Cycle</a:t>
            </a:r>
          </a:p>
        </p:txBody>
      </p:sp>
    </p:spTree>
    <p:extLst>
      <p:ext uri="{BB962C8B-B14F-4D97-AF65-F5344CB8AC3E}">
        <p14:creationId xmlns:p14="http://schemas.microsoft.com/office/powerpoint/2010/main" val="420556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Brayton Cycle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443" y="1207569"/>
            <a:ext cx="5205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Cold Air Standard Thermal Efficiency</a:t>
            </a:r>
          </a:p>
        </p:txBody>
      </p:sp>
      <p:pic>
        <p:nvPicPr>
          <p:cNvPr id="9" name="Picture 2" descr="Fig09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012" y="1091170"/>
            <a:ext cx="2859356" cy="2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261820" y="3619805"/>
            <a:ext cx="2085134" cy="2497545"/>
            <a:chOff x="5148075" y="2430470"/>
            <a:chExt cx="2918780" cy="3496075"/>
          </a:xfrm>
        </p:grpSpPr>
        <p:pic>
          <p:nvPicPr>
            <p:cNvPr id="11" name="Picture 2" descr="Fig09_10"/>
            <p:cNvPicPr preferRelativeResize="0"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 l="62133"/>
            <a:stretch>
              <a:fillRect/>
            </a:stretch>
          </p:blipFill>
          <p:spPr bwMode="auto">
            <a:xfrm>
              <a:off x="5148075" y="2468875"/>
              <a:ext cx="2880375" cy="334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6953110" y="2468875"/>
              <a:ext cx="614480" cy="9601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52375" y="2430470"/>
              <a:ext cx="614480" cy="42245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9038438">
              <a:off x="5787444" y="3580874"/>
              <a:ext cx="1260183" cy="3776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77352" y="4127847"/>
              <a:ext cx="115215" cy="3840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54579" y="5618085"/>
              <a:ext cx="1651415" cy="30846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31390" y="5310845"/>
              <a:ext cx="1651415" cy="19324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946970"/>
              </p:ext>
            </p:extLst>
          </p:nvPr>
        </p:nvGraphicFramePr>
        <p:xfrm>
          <a:off x="706985" y="1777585"/>
          <a:ext cx="4133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61960" imgH="495000" progId="">
                  <p:embed/>
                </p:oleObj>
              </mc:Choice>
              <mc:Fallback>
                <p:oleObj name="Equation" r:id="rId7" imgW="2361960" imgH="49500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85" y="1777585"/>
                        <a:ext cx="41338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519041"/>
              </p:ext>
            </p:extLst>
          </p:nvPr>
        </p:nvGraphicFramePr>
        <p:xfrm>
          <a:off x="1192213" y="5272440"/>
          <a:ext cx="37560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45960" imgH="482400" progId="">
                  <p:embed/>
                </p:oleObj>
              </mc:Choice>
              <mc:Fallback>
                <p:oleObj name="Equation" r:id="rId9" imgW="2145960" imgH="482400" progId="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5272440"/>
                        <a:ext cx="375602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58443" y="3735435"/>
            <a:ext cx="548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Processes 3-4 and 1-2 are isentropic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363303"/>
              </p:ext>
            </p:extLst>
          </p:nvPr>
        </p:nvGraphicFramePr>
        <p:xfrm>
          <a:off x="1691625" y="2683485"/>
          <a:ext cx="33337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760" imgH="469800" progId="">
                  <p:embed/>
                </p:oleObj>
              </mc:Choice>
              <mc:Fallback>
                <p:oleObj name="Equation" r:id="rId11" imgW="1904760" imgH="469800" progId="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25" y="2683485"/>
                        <a:ext cx="33337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204577"/>
              </p:ext>
            </p:extLst>
          </p:nvPr>
        </p:nvGraphicFramePr>
        <p:xfrm>
          <a:off x="1192360" y="4284405"/>
          <a:ext cx="3556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31840" imgH="520560" progId="">
                  <p:embed/>
                </p:oleObj>
              </mc:Choice>
              <mc:Fallback>
                <p:oleObj name="Equation" r:id="rId13" imgW="2031840" imgH="520560" progId="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360" y="4284405"/>
                        <a:ext cx="35560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1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Brayton Cycle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11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170012"/>
              </p:ext>
            </p:extLst>
          </p:nvPr>
        </p:nvGraphicFramePr>
        <p:xfrm>
          <a:off x="1022225" y="1777585"/>
          <a:ext cx="39338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47840" imgH="558720" progId="">
                  <p:embed/>
                </p:oleObj>
              </mc:Choice>
              <mc:Fallback>
                <p:oleObj name="Equation" r:id="rId5" imgW="2247840" imgH="55872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225" y="1777585"/>
                        <a:ext cx="3933825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Fig09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0012" y="1091170"/>
            <a:ext cx="2859356" cy="2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261820" y="3619805"/>
            <a:ext cx="2085134" cy="2497545"/>
            <a:chOff x="5148075" y="2430470"/>
            <a:chExt cx="2918780" cy="3496075"/>
          </a:xfrm>
        </p:grpSpPr>
        <p:pic>
          <p:nvPicPr>
            <p:cNvPr id="7" name="Picture 2" descr="Fig09_10"/>
            <p:cNvPicPr preferRelativeResize="0"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 l="62133"/>
            <a:stretch>
              <a:fillRect/>
            </a:stretch>
          </p:blipFill>
          <p:spPr bwMode="auto">
            <a:xfrm>
              <a:off x="5148075" y="2468875"/>
              <a:ext cx="2880375" cy="334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6953110" y="2468875"/>
              <a:ext cx="614480" cy="9601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2375" y="2430470"/>
              <a:ext cx="614480" cy="42245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9038438">
              <a:off x="5787444" y="3580874"/>
              <a:ext cx="1260183" cy="3776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77352" y="4127847"/>
              <a:ext cx="115215" cy="3840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54579" y="5618085"/>
              <a:ext cx="1651415" cy="30846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31390" y="5310845"/>
              <a:ext cx="1651415" cy="19324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7450" y="1201510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Substituting 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450" y="3044949"/>
            <a:ext cx="4447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Since process 1-2 is isentropic,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474791"/>
              </p:ext>
            </p:extLst>
          </p:nvPr>
        </p:nvGraphicFramePr>
        <p:xfrm>
          <a:off x="619125" y="3746500"/>
          <a:ext cx="48672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81000" imgH="520560" progId="">
                  <p:embed/>
                </p:oleObj>
              </mc:Choice>
              <mc:Fallback>
                <p:oleObj name="Equation" r:id="rId9" imgW="2781000" imgH="52056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746500"/>
                        <a:ext cx="486727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49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Brayton Cycle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12</a:t>
            </a:fld>
            <a:endParaRPr lang="en-US" dirty="0"/>
          </a:p>
        </p:txBody>
      </p:sp>
      <p:pic>
        <p:nvPicPr>
          <p:cNvPr id="5" name="Picture 2" descr="Fig09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0012" y="1091170"/>
            <a:ext cx="2859356" cy="2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6261820" y="3619805"/>
            <a:ext cx="2085134" cy="2497545"/>
            <a:chOff x="5148075" y="2430470"/>
            <a:chExt cx="2918780" cy="3496075"/>
          </a:xfrm>
        </p:grpSpPr>
        <p:pic>
          <p:nvPicPr>
            <p:cNvPr id="7" name="Picture 2" descr="Fig09_10"/>
            <p:cNvPicPr preferRelativeResize="0"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 l="62133"/>
            <a:stretch>
              <a:fillRect/>
            </a:stretch>
          </p:blipFill>
          <p:spPr bwMode="auto">
            <a:xfrm>
              <a:off x="5148075" y="2468875"/>
              <a:ext cx="2880375" cy="334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6953110" y="2468875"/>
              <a:ext cx="614480" cy="9601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52375" y="2430470"/>
              <a:ext cx="614480" cy="42245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9038438">
              <a:off x="5787444" y="3580874"/>
              <a:ext cx="1260183" cy="3776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77352" y="4127847"/>
              <a:ext cx="115215" cy="3840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54579" y="5618085"/>
              <a:ext cx="1651415" cy="30846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31390" y="5310845"/>
              <a:ext cx="1651415" cy="19324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7450" y="12015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Define 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450" y="3083355"/>
            <a:ext cx="568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Finally ... we have several ways to write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cold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ASC thermal efficiency,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6620"/>
              </p:ext>
            </p:extLst>
          </p:nvPr>
        </p:nvGraphicFramePr>
        <p:xfrm>
          <a:off x="1711325" y="3927475"/>
          <a:ext cx="3541713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61960" imgH="1485720" progId="">
                  <p:embed/>
                </p:oleObj>
              </mc:Choice>
              <mc:Fallback>
                <p:oleObj name="Equation" r:id="rId7" imgW="2361960" imgH="1485720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3927475"/>
                        <a:ext cx="3541713" cy="2228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7679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361870"/>
              </p:ext>
            </p:extLst>
          </p:nvPr>
        </p:nvGraphicFramePr>
        <p:xfrm>
          <a:off x="1883650" y="1519497"/>
          <a:ext cx="26670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3880" imgH="431640" progId="">
                  <p:embed/>
                </p:oleObj>
              </mc:Choice>
              <mc:Fallback>
                <p:oleObj name="Equation" r:id="rId9" imgW="1523880" imgH="43164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650" y="1519497"/>
                        <a:ext cx="26670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613371"/>
              </p:ext>
            </p:extLst>
          </p:nvPr>
        </p:nvGraphicFramePr>
        <p:xfrm>
          <a:off x="1883650" y="2327705"/>
          <a:ext cx="31115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7680" imgH="431640" progId="">
                  <p:embed/>
                </p:oleObj>
              </mc:Choice>
              <mc:Fallback>
                <p:oleObj name="Equation" r:id="rId11" imgW="1777680" imgH="431640" progId="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650" y="2327705"/>
                        <a:ext cx="31115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928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Turbine Irreversibilities</a:t>
            </a:r>
          </a:p>
        </p:txBody>
      </p:sp>
      <p:pic>
        <p:nvPicPr>
          <p:cNvPr id="4" name="Picture 2" descr="Fig09_1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 r="52800" b="6664"/>
          <a:stretch>
            <a:fillRect/>
          </a:stretch>
        </p:blipFill>
        <p:spPr bwMode="auto">
          <a:xfrm>
            <a:off x="4879240" y="1508750"/>
            <a:ext cx="3884370" cy="346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ig09_13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52267" b="7987"/>
          <a:stretch>
            <a:fillRect/>
          </a:stretch>
        </p:blipFill>
        <p:spPr bwMode="auto">
          <a:xfrm>
            <a:off x="298115" y="1508750"/>
            <a:ext cx="3928240" cy="341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9475" y="5025414"/>
            <a:ext cx="387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Isentropic efficiencies in the turbine and compressor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7216" y="5024877"/>
            <a:ext cx="4301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Isentropic efficiencies in the turbine and compressor and pressure drops in the heat exchangers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0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ig09_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/>
          <a:srcRect l="50000" b="7005"/>
          <a:stretch/>
        </p:blipFill>
        <p:spPr bwMode="auto">
          <a:xfrm>
            <a:off x="4572203" y="3121760"/>
            <a:ext cx="3033792" cy="31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Fig09_08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 cstate="print"/>
          <a:srcRect r="51167" b="7005"/>
          <a:stretch/>
        </p:blipFill>
        <p:spPr bwMode="auto">
          <a:xfrm>
            <a:off x="1538006" y="3121760"/>
            <a:ext cx="2962974" cy="311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Power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Much higher </a:t>
            </a:r>
            <a:r>
              <a:rPr lang="en-US" sz="2400" dirty="0"/>
              <a:t>power output to weight ratio compared to vapor power cycles</a:t>
            </a:r>
          </a:p>
          <a:p>
            <a:pPr lvl="1"/>
            <a:r>
              <a:rPr lang="en-US" sz="2000" dirty="0"/>
              <a:t>Well suited for mobile power plants</a:t>
            </a:r>
          </a:p>
          <a:p>
            <a:pPr lvl="1"/>
            <a:r>
              <a:rPr lang="en-US" sz="2000" dirty="0"/>
              <a:t>Smaller stationary power plants</a:t>
            </a:r>
          </a:p>
          <a:p>
            <a:r>
              <a:rPr lang="en-US" sz="2400" dirty="0"/>
              <a:t>Commonly known as the gas turbine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7270" y="569489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Open cycle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1085" y="5541275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Closed cycle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2</a:t>
            </a:fld>
            <a:endParaRPr lang="en-US" dirty="0"/>
          </a:p>
        </p:txBody>
      </p:sp>
      <p:pic>
        <p:nvPicPr>
          <p:cNvPr id="259074" name="Picture 2" descr="Earth from Space">
            <a:extLst>
              <a:ext uri="{FF2B5EF4-FFF2-40B4-BE49-F238E27FC236}">
                <a16:creationId xmlns:a16="http://schemas.microsoft.com/office/drawing/2014/main" id="{602ECE77-8AAE-4824-A9B6-8F8DF73CB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0"/>
          <a:stretch/>
        </p:blipFill>
        <p:spPr bwMode="auto">
          <a:xfrm>
            <a:off x="1734662" y="5694895"/>
            <a:ext cx="2072283" cy="108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83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Gas Turbine</a:t>
            </a:r>
          </a:p>
        </p:txBody>
      </p:sp>
      <p:pic>
        <p:nvPicPr>
          <p:cNvPr id="4" name="Picture 2" descr="Fig09_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 r="50326" b="21504"/>
          <a:stretch>
            <a:fillRect/>
          </a:stretch>
        </p:blipFill>
        <p:spPr bwMode="auto">
          <a:xfrm>
            <a:off x="654690" y="2276849"/>
            <a:ext cx="3341235" cy="291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b="3883"/>
          <a:stretch>
            <a:fillRect/>
          </a:stretch>
        </p:blipFill>
        <p:spPr bwMode="auto">
          <a:xfrm>
            <a:off x="4264760" y="2430469"/>
            <a:ext cx="4236865" cy="268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16200000" flipV="1">
            <a:off x="1826045" y="2488076"/>
            <a:ext cx="1113744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82915" y="1931204"/>
            <a:ext cx="47622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837895" y="2238444"/>
            <a:ext cx="6144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991515" y="2660899"/>
            <a:ext cx="307240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V="1">
            <a:off x="616287" y="4965199"/>
            <a:ext cx="1382579" cy="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07575" y="5656489"/>
            <a:ext cx="47622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704948" y="5291641"/>
            <a:ext cx="72969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551328" y="4408327"/>
            <a:ext cx="1036935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V="1">
            <a:off x="2632548" y="3102555"/>
            <a:ext cx="1113744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89420" y="2545684"/>
            <a:ext cx="31108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00225" y="2545684"/>
            <a:ext cx="230430" cy="1536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30655" y="2699304"/>
            <a:ext cx="921720" cy="61448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18294" y="1201510"/>
            <a:ext cx="651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Comparison of the schematic to the ‘real thing’</a:t>
            </a: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Gas Turbine – T58 Engine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18294" y="1201510"/>
            <a:ext cx="6816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Helicopter turbine, 1000 hp, ~300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(Jet Boat)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4</a:t>
            </a:fld>
            <a:endParaRPr lang="en-US" dirty="0"/>
          </a:p>
        </p:txBody>
      </p:sp>
      <p:pic>
        <p:nvPicPr>
          <p:cNvPr id="6" name="Picture 5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A1C4B345-939E-4D4A-8EC5-957814E5E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5" y="1797630"/>
            <a:ext cx="7721210" cy="42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0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Turbine Examples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15" y="1163105"/>
            <a:ext cx="3341235" cy="331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6785" y="3467405"/>
            <a:ext cx="3802095" cy="274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6230" y="1201510"/>
            <a:ext cx="2772784" cy="21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5010" y="1201510"/>
            <a:ext cx="2924804" cy="195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3650" y="4581150"/>
            <a:ext cx="2342705" cy="161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Air Standard Cycle (ASC)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01215"/>
          </a:xfrm>
        </p:spPr>
        <p:txBody>
          <a:bodyPr>
            <a:normAutofit/>
          </a:bodyPr>
          <a:lstStyle/>
          <a:p>
            <a:r>
              <a:rPr lang="en-US" sz="2800" dirty="0"/>
              <a:t>A fixed amount of air modeled as an ideal gas is the working fluid</a:t>
            </a:r>
          </a:p>
          <a:p>
            <a:r>
              <a:rPr lang="en-US" sz="2800" dirty="0"/>
              <a:t>The combustion process is replaced by a heat transfer from an external source</a:t>
            </a:r>
          </a:p>
          <a:p>
            <a:r>
              <a:rPr lang="en-US" sz="2800" dirty="0"/>
              <a:t>All processes are internally reversible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640" y="3774645"/>
            <a:ext cx="153620" cy="96012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rot="16200000" flipH="1">
            <a:off x="4514392" y="567827"/>
            <a:ext cx="0" cy="833388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62665" y="3851455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Cold Air Standard Cycle Analysis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9475" y="4773175"/>
            <a:ext cx="8229600" cy="111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of the above plus … the heat capacity of the air is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assumed to be constant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2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g09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260" y="2046420"/>
            <a:ext cx="4601775" cy="395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Brayton Cycle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650280" y="1163105"/>
            <a:ext cx="5069460" cy="1479495"/>
          </a:xfrm>
        </p:spPr>
        <p:txBody>
          <a:bodyPr>
            <a:normAutofit/>
          </a:bodyPr>
          <a:lstStyle/>
          <a:p>
            <a:r>
              <a:rPr lang="en-US" sz="1800" dirty="0"/>
              <a:t>1-2:  Reversible and adiabatic compression</a:t>
            </a:r>
          </a:p>
          <a:p>
            <a:r>
              <a:rPr lang="en-US" sz="1800" dirty="0"/>
              <a:t>2-3:  Constant pressure heat addition</a:t>
            </a:r>
          </a:p>
          <a:p>
            <a:r>
              <a:rPr lang="en-US" sz="1800" dirty="0"/>
              <a:t>3-4:  Reversible and adiabatic expansion</a:t>
            </a:r>
          </a:p>
          <a:p>
            <a:r>
              <a:rPr lang="en-US" sz="1800" dirty="0"/>
              <a:t>4-1 Constant pressure heat rejection</a:t>
            </a:r>
          </a:p>
        </p:txBody>
      </p:sp>
      <p:pic>
        <p:nvPicPr>
          <p:cNvPr id="7" name="Picture 2" descr="Fig09_1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62133"/>
          <a:stretch>
            <a:fillRect/>
          </a:stretch>
        </p:blipFill>
        <p:spPr bwMode="auto">
          <a:xfrm>
            <a:off x="5148075" y="2468875"/>
            <a:ext cx="2880375" cy="334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953110" y="2468875"/>
            <a:ext cx="614480" cy="9601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452375" y="2430470"/>
            <a:ext cx="614480" cy="42245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9038438">
            <a:off x="5787444" y="3580874"/>
            <a:ext cx="1260183" cy="3776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77352" y="4127847"/>
            <a:ext cx="115215" cy="3840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54579" y="5618085"/>
            <a:ext cx="1651415" cy="3084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31390" y="5310845"/>
            <a:ext cx="1651415" cy="1932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Brayton Cycle Analysis</a:t>
            </a:r>
          </a:p>
        </p:txBody>
      </p:sp>
      <p:pic>
        <p:nvPicPr>
          <p:cNvPr id="5" name="Picture 2" descr="Fig09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4080" y="1508750"/>
            <a:ext cx="4915840" cy="42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0640" y="3390595"/>
          <a:ext cx="17922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279400" progId="">
                  <p:embed/>
                </p:oleObj>
              </mc:Choice>
              <mc:Fallback>
                <p:oleObj name="Equation" r:id="rId5" imgW="1016000" imgH="279400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40" y="3390595"/>
                        <a:ext cx="179228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2114080" y="1355130"/>
          <a:ext cx="18811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800" imgH="279400" progId="">
                  <p:embed/>
                </p:oleObj>
              </mc:Choice>
              <mc:Fallback>
                <p:oleObj name="Equation" r:id="rId7" imgW="1066800" imgH="279400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080" y="1355130"/>
                        <a:ext cx="188118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6415440" y="3774645"/>
          <a:ext cx="17922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6000" imgH="279400" progId="">
                  <p:embed/>
                </p:oleObj>
              </mc:Choice>
              <mc:Fallback>
                <p:oleObj name="Equation" r:id="rId9" imgW="1016000" imgH="279400" progId="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440" y="3774645"/>
                        <a:ext cx="179228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346575" y="5579453"/>
          <a:ext cx="19478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04900" imgH="279400" progId="">
                  <p:embed/>
                </p:oleObj>
              </mc:Choice>
              <mc:Fallback>
                <p:oleObj name="Equation" r:id="rId11" imgW="1104900" imgH="279400" progId="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5579453"/>
                        <a:ext cx="194786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6530655" y="2776115"/>
          <a:ext cx="23510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33500" imgH="254000" progId="">
                  <p:embed/>
                </p:oleObj>
              </mc:Choice>
              <mc:Fallback>
                <p:oleObj name="Equation" r:id="rId13" imgW="1333500" imgH="254000" progId="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655" y="2776115"/>
                        <a:ext cx="235108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62927" y="2891330"/>
            <a:ext cx="1164898" cy="1375440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69179" y="2203610"/>
            <a:ext cx="1548465" cy="687720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96730" y="2891330"/>
            <a:ext cx="1164898" cy="1375440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357602" y="4296467"/>
            <a:ext cx="1548465" cy="687720"/>
          </a:xfrm>
          <a:prstGeom prst="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Brayton Cycle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450" y="1201510"/>
            <a:ext cx="2711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Thermal Efficiency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245315"/>
              </p:ext>
            </p:extLst>
          </p:nvPr>
        </p:nvGraphicFramePr>
        <p:xfrm>
          <a:off x="233315" y="2008375"/>
          <a:ext cx="25336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482400" progId="">
                  <p:embed/>
                </p:oleObj>
              </mc:Choice>
              <mc:Fallback>
                <p:oleObj name="Equation" r:id="rId5" imgW="1447560" imgH="4824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15" y="2008375"/>
                        <a:ext cx="2533650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 descr="Fig09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20012" y="1091170"/>
            <a:ext cx="2859356" cy="245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6261820" y="3619805"/>
            <a:ext cx="2085134" cy="2497545"/>
            <a:chOff x="5148075" y="2430470"/>
            <a:chExt cx="2918780" cy="3496075"/>
          </a:xfrm>
        </p:grpSpPr>
        <p:pic>
          <p:nvPicPr>
            <p:cNvPr id="11" name="Picture 2" descr="Fig09_10"/>
            <p:cNvPicPr preferRelativeResize="0"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 l="62133"/>
            <a:stretch>
              <a:fillRect/>
            </a:stretch>
          </p:blipFill>
          <p:spPr bwMode="auto">
            <a:xfrm>
              <a:off x="5148075" y="2468875"/>
              <a:ext cx="2880375" cy="334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6953110" y="2468875"/>
              <a:ext cx="614480" cy="96012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52375" y="2430470"/>
              <a:ext cx="614480" cy="42245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9038438">
              <a:off x="5787444" y="3580874"/>
              <a:ext cx="1260183" cy="37761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77352" y="4127847"/>
              <a:ext cx="115215" cy="3840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54579" y="5618085"/>
              <a:ext cx="1651415" cy="30846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31390" y="5310845"/>
              <a:ext cx="1651415" cy="19324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615" y="6405110"/>
            <a:ext cx="773565" cy="365125"/>
          </a:xfrm>
        </p:spPr>
        <p:txBody>
          <a:bodyPr/>
          <a:lstStyle/>
          <a:p>
            <a:pPr algn="l"/>
            <a:fld id="{16890861-4B16-40B9-9EE8-90F7D404DB3D}" type="slidenum">
              <a:rPr lang="en-US" smtClean="0"/>
              <a:pPr algn="l"/>
              <a:t>9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121840"/>
              </p:ext>
            </p:extLst>
          </p:nvPr>
        </p:nvGraphicFramePr>
        <p:xfrm>
          <a:off x="885120" y="4888750"/>
          <a:ext cx="24669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09400" imgH="482400" progId="">
                  <p:embed/>
                </p:oleObj>
              </mc:Choice>
              <mc:Fallback>
                <p:oleObj name="Equation" r:id="rId9" imgW="1409400" imgH="482400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120" y="4888750"/>
                        <a:ext cx="246697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917567"/>
              </p:ext>
            </p:extLst>
          </p:nvPr>
        </p:nvGraphicFramePr>
        <p:xfrm>
          <a:off x="885120" y="3928265"/>
          <a:ext cx="39560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60440" imgH="533160" progId="">
                  <p:embed/>
                </p:oleObj>
              </mc:Choice>
              <mc:Fallback>
                <p:oleObj name="Equation" r:id="rId11" imgW="2260440" imgH="533160" progId="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120" y="3928265"/>
                        <a:ext cx="395605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354151"/>
              </p:ext>
            </p:extLst>
          </p:nvPr>
        </p:nvGraphicFramePr>
        <p:xfrm>
          <a:off x="901505" y="2956410"/>
          <a:ext cx="52451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97000" imgH="533160" progId="">
                  <p:embed/>
                </p:oleObj>
              </mc:Choice>
              <mc:Fallback>
                <p:oleObj name="Equation" r:id="rId13" imgW="2997000" imgH="533160" progId="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05" y="2956410"/>
                        <a:ext cx="5245100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80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Balmer Thermodynamics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000000"/>
      </a:accent1>
      <a:accent2>
        <a:srgbClr val="B18E5F"/>
      </a:accent2>
      <a:accent3>
        <a:srgbClr val="CDC9C8"/>
      </a:accent3>
      <a:accent4>
        <a:srgbClr val="076797"/>
      </a:accent4>
      <a:accent5>
        <a:srgbClr val="D20000"/>
      </a:accent5>
      <a:accent6>
        <a:srgbClr val="57797B"/>
      </a:accent6>
      <a:hlink>
        <a:srgbClr val="635476"/>
      </a:hlink>
      <a:folHlink>
        <a:srgbClr val="8F49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6360</TotalTime>
  <Words>271</Words>
  <Application>Microsoft Office PowerPoint</Application>
  <PresentationFormat>On-screen Show (4:3)</PresentationFormat>
  <Paragraphs>66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Tahoma</vt:lpstr>
      <vt:lpstr>Office Theme</vt:lpstr>
      <vt:lpstr>Equation</vt:lpstr>
      <vt:lpstr>Lecture 27</vt:lpstr>
      <vt:lpstr>Gas Power Cycles</vt:lpstr>
      <vt:lpstr>The Gas Turbine</vt:lpstr>
      <vt:lpstr>The Gas Turbine – T58 Engine</vt:lpstr>
      <vt:lpstr>Gas Turbine Examples</vt:lpstr>
      <vt:lpstr>The Air Standard Cycle (ASC) Analysis</vt:lpstr>
      <vt:lpstr>The Brayton Cycle</vt:lpstr>
      <vt:lpstr>Brayton Cycle Analysis</vt:lpstr>
      <vt:lpstr>Brayton Cycle Performance</vt:lpstr>
      <vt:lpstr>Cold Brayton Cycle Performance</vt:lpstr>
      <vt:lpstr>Cold Brayton Cycle Performance</vt:lpstr>
      <vt:lpstr>Cold Brayton Cycle Performance</vt:lpstr>
      <vt:lpstr>Gas Turbine Irreversibilities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SteveP</dc:creator>
  <cp:lastModifiedBy>Cordon, Dan (dcordon@uidaho.edu)</cp:lastModifiedBy>
  <cp:revision>992</cp:revision>
  <cp:lastPrinted>2012-10-29T15:14:05Z</cp:lastPrinted>
  <dcterms:created xsi:type="dcterms:W3CDTF">2008-11-21T16:06:48Z</dcterms:created>
  <dcterms:modified xsi:type="dcterms:W3CDTF">2023-10-30T19:14:53Z</dcterms:modified>
</cp:coreProperties>
</file>