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91" r:id="rId3"/>
    <p:sldId id="294" r:id="rId4"/>
    <p:sldId id="295" r:id="rId5"/>
    <p:sldId id="296" r:id="rId6"/>
    <p:sldId id="292" r:id="rId7"/>
    <p:sldId id="293" r:id="rId8"/>
    <p:sldId id="297" r:id="rId9"/>
    <p:sldId id="298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209" tIns="48105" rIns="96209" bIns="481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209" tIns="48105" rIns="96209" bIns="4810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423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41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61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79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9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12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52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03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11/4/2022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28b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Comparing Internal Combustion Engines</a:t>
            </a:r>
          </a:p>
          <a:p>
            <a:r>
              <a:rPr lang="en-US" dirty="0"/>
              <a:t>	Gasoline (Spark Ignition – SI)</a:t>
            </a:r>
          </a:p>
          <a:p>
            <a:r>
              <a:rPr lang="en-US" dirty="0"/>
              <a:t>	Diesel (Compression Ignition – CI)</a:t>
            </a:r>
          </a:p>
        </p:txBody>
      </p:sp>
    </p:spTree>
    <p:extLst>
      <p:ext uri="{BB962C8B-B14F-4D97-AF65-F5344CB8AC3E}">
        <p14:creationId xmlns:p14="http://schemas.microsoft.com/office/powerpoint/2010/main" val="420556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Comparing SI and CI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394" y="1124700"/>
            <a:ext cx="7456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Mean Effective Pressure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1390" y="932675"/>
            <a:ext cx="2765160" cy="2688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031390" y="932675"/>
            <a:ext cx="2765160" cy="2688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41394" y="2544880"/>
            <a:ext cx="3828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Cycle Thermal Efficiency</a:t>
            </a:r>
          </a:p>
        </p:txBody>
      </p:sp>
      <p:sp>
        <p:nvSpPr>
          <p:cNvPr id="9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9ED4F4C-8587-4823-8850-FA1B15ED7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99155"/>
              </p:ext>
            </p:extLst>
          </p:nvPr>
        </p:nvGraphicFramePr>
        <p:xfrm>
          <a:off x="457200" y="1614215"/>
          <a:ext cx="833935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9675">
                  <a:extLst>
                    <a:ext uri="{9D8B030D-6E8A-4147-A177-3AD203B41FA5}">
                      <a16:colId xmlns:a16="http://schemas.microsoft.com/office/drawing/2014/main" val="205336775"/>
                    </a:ext>
                  </a:extLst>
                </a:gridCol>
                <a:gridCol w="4169675">
                  <a:extLst>
                    <a:ext uri="{9D8B030D-6E8A-4147-A177-3AD203B41FA5}">
                      <a16:colId xmlns:a16="http://schemas.microsoft.com/office/drawing/2014/main" val="825509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CI, FI ~1400-2000 kPa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(200-300 psia)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CI, NA ~700-900 kPa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SI, FI ~1200-1700 kPa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(175-250 psia)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SI, NA ~850-1200 kPa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108565"/>
                  </a:ext>
                </a:extLst>
              </a:tr>
            </a:tbl>
          </a:graphicData>
        </a:graphic>
      </p:graphicFrame>
      <p:sp>
        <p:nvSpPr>
          <p:cNvPr id="94" name="TextBox 93">
            <a:extLst>
              <a:ext uri="{FF2B5EF4-FFF2-40B4-BE49-F238E27FC236}">
                <a16:creationId xmlns:a16="http://schemas.microsoft.com/office/drawing/2014/main" id="{60CE737B-4594-444A-84B7-420043C94666}"/>
              </a:ext>
            </a:extLst>
          </p:cNvPr>
          <p:cNvSpPr txBox="1"/>
          <p:nvPr/>
        </p:nvSpPr>
        <p:spPr>
          <a:xfrm>
            <a:off x="457200" y="2946538"/>
            <a:ext cx="6345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Which cycle has higher thermal efficiency?</a:t>
            </a:r>
          </a:p>
        </p:txBody>
      </p:sp>
      <p:graphicFrame>
        <p:nvGraphicFramePr>
          <p:cNvPr id="95" name="Object 94">
            <a:extLst>
              <a:ext uri="{FF2B5EF4-FFF2-40B4-BE49-F238E27FC236}">
                <a16:creationId xmlns:a16="http://schemas.microsoft.com/office/drawing/2014/main" id="{2E148168-300D-4F4C-9C5F-0FBFFAB55F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109992"/>
              </p:ext>
            </p:extLst>
          </p:nvPr>
        </p:nvGraphicFramePr>
        <p:xfrm>
          <a:off x="2560788" y="3665262"/>
          <a:ext cx="301783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26920" imgH="431640" progId="">
                  <p:embed/>
                </p:oleObj>
              </mc:Choice>
              <mc:Fallback>
                <p:oleObj name="Equation" r:id="rId3" imgW="1726920" imgH="431640" progId="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788" y="3665262"/>
                        <a:ext cx="3017838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95">
            <a:extLst>
              <a:ext uri="{FF2B5EF4-FFF2-40B4-BE49-F238E27FC236}">
                <a16:creationId xmlns:a16="http://schemas.microsoft.com/office/drawing/2014/main" id="{B528A7C5-7F51-4595-A7B2-48E0A98983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127616"/>
              </p:ext>
            </p:extLst>
          </p:nvPr>
        </p:nvGraphicFramePr>
        <p:xfrm>
          <a:off x="2427438" y="4652275"/>
          <a:ext cx="328453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79560" imgH="507960" progId="">
                  <p:embed/>
                </p:oleObj>
              </mc:Choice>
              <mc:Fallback>
                <p:oleObj name="Equation" r:id="rId5" imgW="1879560" imgH="507960" progId="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438" y="4652275"/>
                        <a:ext cx="3284538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490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Comparing SI and CI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1390" y="932675"/>
            <a:ext cx="2765160" cy="2688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031390" y="932675"/>
            <a:ext cx="2765160" cy="2688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EA9585-6C1D-442A-B6D6-25C5FF468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729" y="1163105"/>
            <a:ext cx="6912541" cy="507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8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6031390" y="932675"/>
            <a:ext cx="2765160" cy="2688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Supercharger vs. Turbocharger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42" name="Content Placeholder 41"/>
          <p:cNvSpPr txBox="1">
            <a:spLocks/>
          </p:cNvSpPr>
          <p:nvPr/>
        </p:nvSpPr>
        <p:spPr>
          <a:xfrm>
            <a:off x="1829770" y="5804619"/>
            <a:ext cx="1843267" cy="38954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Supercharger</a:t>
            </a:r>
          </a:p>
        </p:txBody>
      </p:sp>
      <p:sp>
        <p:nvSpPr>
          <p:cNvPr id="141" name="Content Placeholder 41">
            <a:extLst>
              <a:ext uri="{FF2B5EF4-FFF2-40B4-BE49-F238E27FC236}">
                <a16:creationId xmlns:a16="http://schemas.microsoft.com/office/drawing/2014/main" id="{C6C9ADE8-5448-4D5E-9B8B-B40E7329056F}"/>
              </a:ext>
            </a:extLst>
          </p:cNvPr>
          <p:cNvSpPr txBox="1">
            <a:spLocks/>
          </p:cNvSpPr>
          <p:nvPr/>
        </p:nvSpPr>
        <p:spPr>
          <a:xfrm>
            <a:off x="462665" y="1239915"/>
            <a:ext cx="8065050" cy="12763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Both increase pressure in the intake manifold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Supercharger can be positive displacement or centrifugal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Turbocharger uses centrifugal compressor</a:t>
            </a:r>
          </a:p>
        </p:txBody>
      </p:sp>
      <p:sp>
        <p:nvSpPr>
          <p:cNvPr id="142" name="Content Placeholder 41">
            <a:extLst>
              <a:ext uri="{FF2B5EF4-FFF2-40B4-BE49-F238E27FC236}">
                <a16:creationId xmlns:a16="http://schemas.microsoft.com/office/drawing/2014/main" id="{6FA340A8-999A-4D2C-B7BC-441A4C6E423C}"/>
              </a:ext>
            </a:extLst>
          </p:cNvPr>
          <p:cNvSpPr txBox="1">
            <a:spLocks/>
          </p:cNvSpPr>
          <p:nvPr/>
        </p:nvSpPr>
        <p:spPr>
          <a:xfrm>
            <a:off x="6223415" y="4926795"/>
            <a:ext cx="1843267" cy="38954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Turbocharger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FAC9D1-0557-46F3-ADC5-17D364AE82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45" y="2516314"/>
            <a:ext cx="2064255" cy="23056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8CE9A1-F5F5-483F-9095-3D2ABCBDE7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3300" y="3410185"/>
            <a:ext cx="2599474" cy="2225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FEEA53-C805-4946-BA02-FE91F07C2A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5935" y="2599815"/>
            <a:ext cx="3762187" cy="192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6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4955039B-D281-423E-9A1C-63319B6DAA6B}"/>
              </a:ext>
            </a:extLst>
          </p:cNvPr>
          <p:cNvCxnSpPr>
            <a:cxnSpLocks/>
            <a:stCxn id="99" idx="4"/>
          </p:cNvCxnSpPr>
          <p:nvPr/>
        </p:nvCxnSpPr>
        <p:spPr>
          <a:xfrm>
            <a:off x="5994908" y="5092883"/>
            <a:ext cx="16" cy="8562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B60B0AC1-4EF1-4DDC-92AF-7B95C5E172D1}"/>
              </a:ext>
            </a:extLst>
          </p:cNvPr>
          <p:cNvCxnSpPr>
            <a:cxnSpLocks/>
          </p:cNvCxnSpPr>
          <p:nvPr/>
        </p:nvCxnSpPr>
        <p:spPr>
          <a:xfrm flipH="1" flipV="1">
            <a:off x="5992985" y="5183973"/>
            <a:ext cx="1212836" cy="116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6EDD5C-234D-4672-80BD-5ED5414ECE85}"/>
              </a:ext>
            </a:extLst>
          </p:cNvPr>
          <p:cNvCxnSpPr>
            <a:cxnSpLocks/>
          </p:cNvCxnSpPr>
          <p:nvPr/>
        </p:nvCxnSpPr>
        <p:spPr>
          <a:xfrm flipH="1" flipV="1">
            <a:off x="5966548" y="5052134"/>
            <a:ext cx="1212836" cy="116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031390" y="932675"/>
            <a:ext cx="2765160" cy="2688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Supercharger vs. Turbocharger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42" name="Content Placeholder 41"/>
          <p:cNvSpPr txBox="1">
            <a:spLocks/>
          </p:cNvSpPr>
          <p:nvPr/>
        </p:nvSpPr>
        <p:spPr>
          <a:xfrm>
            <a:off x="1192533" y="5804619"/>
            <a:ext cx="1843267" cy="38954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Supercharger</a:t>
            </a:r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4297232" y="4187072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656841" y="5546681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/>
        </p:nvGraphicFramePr>
        <p:xfrm>
          <a:off x="5416910" y="2827464"/>
          <a:ext cx="238025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268" imgH="164957" progId="">
                  <p:embed/>
                </p:oleObj>
              </mc:Choice>
              <mc:Fallback>
                <p:oleObj name="Equation" r:id="rId3" imgW="152268" imgH="164957" progId="">
                  <p:embed/>
                  <p:pic>
                    <p:nvPicPr>
                      <p:cNvPr id="61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910" y="2827464"/>
                        <a:ext cx="238025" cy="2578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7157057" y="4826888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1, 8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710573" y="3693563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07338" y="249611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138978" y="4133342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66" name="Straight Connector 65"/>
          <p:cNvCxnSpPr/>
          <p:nvPr/>
        </p:nvCxnSpPr>
        <p:spPr>
          <a:xfrm rot="5400000">
            <a:off x="5301696" y="5016549"/>
            <a:ext cx="138258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7029921" y="5554219"/>
            <a:ext cx="3072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106731" y="5323789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BDC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945632" y="531246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TDC</a:t>
            </a:r>
          </a:p>
        </p:txBody>
      </p:sp>
      <p:graphicFrame>
        <p:nvGraphicFramePr>
          <p:cNvPr id="290816" name="Object 290815"/>
          <p:cNvGraphicFramePr>
            <a:graphicFrameLocks noChangeAspect="1"/>
          </p:cNvGraphicFramePr>
          <p:nvPr/>
        </p:nvGraphicFramePr>
        <p:xfrm>
          <a:off x="7526304" y="5554218"/>
          <a:ext cx="177800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120" imgH="139680" progId="">
                  <p:embed/>
                </p:oleObj>
              </mc:Choice>
              <mc:Fallback>
                <p:oleObj name="Equation" r:id="rId5" imgW="114120" imgH="139680" progId="">
                  <p:embed/>
                  <p:pic>
                    <p:nvPicPr>
                      <p:cNvPr id="290816" name="Object 2908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6304" y="5554218"/>
                        <a:ext cx="177800" cy="217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Group 69">
            <a:extLst>
              <a:ext uri="{FF2B5EF4-FFF2-40B4-BE49-F238E27FC236}">
                <a16:creationId xmlns:a16="http://schemas.microsoft.com/office/drawing/2014/main" id="{5814AA6F-C2B1-48F2-A4B1-FCF0846AB942}"/>
              </a:ext>
            </a:extLst>
          </p:cNvPr>
          <p:cNvGrpSpPr>
            <a:grpSpLocks noChangeAspect="1"/>
          </p:cNvGrpSpPr>
          <p:nvPr/>
        </p:nvGrpSpPr>
        <p:grpSpPr>
          <a:xfrm>
            <a:off x="5961581" y="2636950"/>
            <a:ext cx="1239643" cy="2597085"/>
            <a:chOff x="4495190" y="1892800"/>
            <a:chExt cx="1689820" cy="2923688"/>
          </a:xfrm>
        </p:grpSpPr>
        <p:sp>
          <p:nvSpPr>
            <p:cNvPr id="89" name="Freeform 49">
              <a:extLst>
                <a:ext uri="{FF2B5EF4-FFF2-40B4-BE49-F238E27FC236}">
                  <a16:creationId xmlns:a16="http://schemas.microsoft.com/office/drawing/2014/main" id="{E8996B83-474F-41B1-8D62-2911AC3A6BC0}"/>
                </a:ext>
              </a:extLst>
            </p:cNvPr>
            <p:cNvSpPr/>
            <p:nvPr/>
          </p:nvSpPr>
          <p:spPr>
            <a:xfrm>
              <a:off x="4534215" y="1934598"/>
              <a:ext cx="1617203" cy="1964827"/>
            </a:xfrm>
            <a:custGeom>
              <a:avLst/>
              <a:gdLst>
                <a:gd name="connsiteX0" fmla="*/ 0 w 1617203"/>
                <a:gd name="connsiteY0" fmla="*/ 0 h 1964827"/>
                <a:gd name="connsiteX1" fmla="*/ 672575 w 1617203"/>
                <a:gd name="connsiteY1" fmla="*/ 959742 h 1964827"/>
                <a:gd name="connsiteX2" fmla="*/ 1617203 w 1617203"/>
                <a:gd name="connsiteY2" fmla="*/ 1964827 h 1964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7203" h="1964827">
                  <a:moveTo>
                    <a:pt x="0" y="0"/>
                  </a:moveTo>
                  <a:cubicBezTo>
                    <a:pt x="201520" y="316135"/>
                    <a:pt x="403041" y="632271"/>
                    <a:pt x="672575" y="959742"/>
                  </a:cubicBezTo>
                  <a:cubicBezTo>
                    <a:pt x="942109" y="1287213"/>
                    <a:pt x="1279656" y="1626020"/>
                    <a:pt x="1617203" y="1964827"/>
                  </a:cubicBezTo>
                </a:path>
              </a:pathLst>
            </a:cu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50">
              <a:extLst>
                <a:ext uri="{FF2B5EF4-FFF2-40B4-BE49-F238E27FC236}">
                  <a16:creationId xmlns:a16="http://schemas.microsoft.com/office/drawing/2014/main" id="{06E56FD1-7C55-42E2-A42C-BC6DE2D8FA97}"/>
                </a:ext>
              </a:extLst>
            </p:cNvPr>
            <p:cNvSpPr/>
            <p:nvPr/>
          </p:nvSpPr>
          <p:spPr>
            <a:xfrm>
              <a:off x="4534216" y="3204179"/>
              <a:ext cx="1617204" cy="1420719"/>
            </a:xfrm>
            <a:custGeom>
              <a:avLst/>
              <a:gdLst>
                <a:gd name="connsiteX0" fmla="*/ 0 w 1617203"/>
                <a:gd name="connsiteY0" fmla="*/ 0 h 1420720"/>
                <a:gd name="connsiteX1" fmla="*/ 740588 w 1617203"/>
                <a:gd name="connsiteY1" fmla="*/ 748145 h 1420720"/>
                <a:gd name="connsiteX2" fmla="*/ 1617203 w 1617203"/>
                <a:gd name="connsiteY2" fmla="*/ 1420720 h 142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7203" h="1420720">
                  <a:moveTo>
                    <a:pt x="0" y="0"/>
                  </a:moveTo>
                  <a:cubicBezTo>
                    <a:pt x="235527" y="255679"/>
                    <a:pt x="471054" y="511358"/>
                    <a:pt x="740588" y="748145"/>
                  </a:cubicBezTo>
                  <a:cubicBezTo>
                    <a:pt x="1010122" y="984932"/>
                    <a:pt x="1313662" y="1202826"/>
                    <a:pt x="1617203" y="1420720"/>
                  </a:cubicBezTo>
                </a:path>
              </a:pathLst>
            </a:cu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27">
              <a:extLst>
                <a:ext uri="{FF2B5EF4-FFF2-40B4-BE49-F238E27FC236}">
                  <a16:creationId xmlns:a16="http://schemas.microsoft.com/office/drawing/2014/main" id="{6273CB2E-BAEA-4949-BC16-CFACA8E2C2BA}"/>
                </a:ext>
              </a:extLst>
            </p:cNvPr>
            <p:cNvGrpSpPr/>
            <p:nvPr/>
          </p:nvGrpSpPr>
          <p:grpSpPr>
            <a:xfrm>
              <a:off x="4495190" y="1892800"/>
              <a:ext cx="1689820" cy="2923688"/>
              <a:chOff x="4495190" y="1892800"/>
              <a:chExt cx="1689820" cy="2923688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A2BD2A21-40CD-4C8F-B51D-D355670C027C}"/>
                  </a:ext>
                </a:extLst>
              </p:cNvPr>
              <p:cNvCxnSpPr/>
              <p:nvPr/>
            </p:nvCxnSpPr>
            <p:spPr>
              <a:xfrm rot="5400000" flipH="1" flipV="1">
                <a:off x="3899913" y="2564888"/>
                <a:ext cx="1267365" cy="1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A1943CE6-ACDC-4CA1-8AE4-70E63423458E}"/>
                  </a:ext>
                </a:extLst>
              </p:cNvPr>
              <p:cNvCxnSpPr>
                <a:cxnSpLocks/>
                <a:endCxn id="101" idx="4"/>
              </p:cNvCxnSpPr>
              <p:nvPr/>
            </p:nvCxnSpPr>
            <p:spPr>
              <a:xfrm>
                <a:off x="6146609" y="3889859"/>
                <a:ext cx="26280" cy="926629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9F48E287-F09B-4A99-9874-40C744E3E646}"/>
                  </a:ext>
                </a:extLst>
              </p:cNvPr>
              <p:cNvSpPr/>
              <p:nvPr/>
            </p:nvSpPr>
            <p:spPr>
              <a:xfrm>
                <a:off x="4495190" y="1892800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7B396016-BA22-4447-AE9C-EA921545F6D5}"/>
                  </a:ext>
                </a:extLst>
              </p:cNvPr>
              <p:cNvSpPr/>
              <p:nvPr/>
            </p:nvSpPr>
            <p:spPr>
              <a:xfrm>
                <a:off x="6108200" y="3851455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0A34734D-B6F4-4B91-AA20-C65C9575E855}"/>
                  </a:ext>
                </a:extLst>
              </p:cNvPr>
              <p:cNvSpPr/>
              <p:nvPr/>
            </p:nvSpPr>
            <p:spPr>
              <a:xfrm>
                <a:off x="4495190" y="3160165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BCC1951B-6233-4DC2-9C11-59B51E214DC9}"/>
                  </a:ext>
                </a:extLst>
              </p:cNvPr>
              <p:cNvSpPr/>
              <p:nvPr/>
            </p:nvSpPr>
            <p:spPr>
              <a:xfrm>
                <a:off x="6108200" y="4581150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Oval 97">
            <a:extLst>
              <a:ext uri="{FF2B5EF4-FFF2-40B4-BE49-F238E27FC236}">
                <a16:creationId xmlns:a16="http://schemas.microsoft.com/office/drawing/2014/main" id="{5025D555-0A14-49C8-B5C0-A58D0FF400AB}"/>
              </a:ext>
            </a:extLst>
          </p:cNvPr>
          <p:cNvSpPr/>
          <p:nvPr/>
        </p:nvSpPr>
        <p:spPr>
          <a:xfrm>
            <a:off x="7145135" y="5022769"/>
            <a:ext cx="76810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1BD449E7-97C8-4A23-B556-EEE1F3CAD22E}"/>
              </a:ext>
            </a:extLst>
          </p:cNvPr>
          <p:cNvSpPr/>
          <p:nvPr/>
        </p:nvSpPr>
        <p:spPr>
          <a:xfrm>
            <a:off x="5956503" y="5016073"/>
            <a:ext cx="76810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AB09552-5082-40E2-85D9-1ABE471517E4}"/>
              </a:ext>
            </a:extLst>
          </p:cNvPr>
          <p:cNvSpPr/>
          <p:nvPr/>
        </p:nvSpPr>
        <p:spPr>
          <a:xfrm>
            <a:off x="5958593" y="5139600"/>
            <a:ext cx="69827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AF3F218F-4370-477E-97ED-19FC7FB771BF}"/>
              </a:ext>
            </a:extLst>
          </p:cNvPr>
          <p:cNvSpPr/>
          <p:nvPr/>
        </p:nvSpPr>
        <p:spPr>
          <a:xfrm>
            <a:off x="7153927" y="5157225"/>
            <a:ext cx="76810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AD760DA-D94B-4305-88BE-80FCDEB998E6}"/>
              </a:ext>
            </a:extLst>
          </p:cNvPr>
          <p:cNvSpPr txBox="1"/>
          <p:nvPr/>
        </p:nvSpPr>
        <p:spPr>
          <a:xfrm>
            <a:off x="7253818" y="509957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C42E187-C079-4415-A895-2D4C1652A3FD}"/>
              </a:ext>
            </a:extLst>
          </p:cNvPr>
          <p:cNvSpPr txBox="1"/>
          <p:nvPr/>
        </p:nvSpPr>
        <p:spPr>
          <a:xfrm>
            <a:off x="5680618" y="516221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BB455E1-2B69-477C-8EC5-BF13C704618A}"/>
              </a:ext>
            </a:extLst>
          </p:cNvPr>
          <p:cNvSpPr txBox="1"/>
          <p:nvPr/>
        </p:nvSpPr>
        <p:spPr>
          <a:xfrm>
            <a:off x="5692736" y="479673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7" name="Arrow: Circular 16">
            <a:extLst>
              <a:ext uri="{FF2B5EF4-FFF2-40B4-BE49-F238E27FC236}">
                <a16:creationId xmlns:a16="http://schemas.microsoft.com/office/drawing/2014/main" id="{7C3264AB-2185-4DC3-9AF4-AFC8C45B05EF}"/>
              </a:ext>
            </a:extLst>
          </p:cNvPr>
          <p:cNvSpPr/>
          <p:nvPr/>
        </p:nvSpPr>
        <p:spPr>
          <a:xfrm>
            <a:off x="6415440" y="3928265"/>
            <a:ext cx="448540" cy="4485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462497"/>
              <a:gd name="adj5" fmla="val 1250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Arrow: Circular 108">
            <a:extLst>
              <a:ext uri="{FF2B5EF4-FFF2-40B4-BE49-F238E27FC236}">
                <a16:creationId xmlns:a16="http://schemas.microsoft.com/office/drawing/2014/main" id="{D5AA6769-BE6B-45E9-8523-AF4A611D3B75}"/>
              </a:ext>
            </a:extLst>
          </p:cNvPr>
          <p:cNvSpPr/>
          <p:nvPr/>
        </p:nvSpPr>
        <p:spPr>
          <a:xfrm>
            <a:off x="6320605" y="4868946"/>
            <a:ext cx="448540" cy="4485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462497"/>
              <a:gd name="adj5" fmla="val 1250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593FA14A-B036-40BD-916A-DA57B9A39E98}"/>
              </a:ext>
            </a:extLst>
          </p:cNvPr>
          <p:cNvCxnSpPr>
            <a:cxnSpLocks/>
            <a:stCxn id="133" idx="4"/>
            <a:endCxn id="134" idx="4"/>
          </p:cNvCxnSpPr>
          <p:nvPr/>
        </p:nvCxnSpPr>
        <p:spPr>
          <a:xfrm flipH="1">
            <a:off x="1511052" y="5092883"/>
            <a:ext cx="1401" cy="23805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1F10A7B-C524-495D-A1BC-DD53480E1866}"/>
              </a:ext>
            </a:extLst>
          </p:cNvPr>
          <p:cNvCxnSpPr>
            <a:cxnSpLocks/>
          </p:cNvCxnSpPr>
          <p:nvPr/>
        </p:nvCxnSpPr>
        <p:spPr>
          <a:xfrm flipH="1" flipV="1">
            <a:off x="1510530" y="5299188"/>
            <a:ext cx="1212836" cy="116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7860E7AC-C9C0-4FBD-923F-D776AB4D1B58}"/>
              </a:ext>
            </a:extLst>
          </p:cNvPr>
          <p:cNvCxnSpPr>
            <a:cxnSpLocks/>
          </p:cNvCxnSpPr>
          <p:nvPr/>
        </p:nvCxnSpPr>
        <p:spPr>
          <a:xfrm flipH="1" flipV="1">
            <a:off x="1484093" y="5052134"/>
            <a:ext cx="1212836" cy="116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0DBB884-4C5B-47D5-B4C2-02A5D8EC4B11}"/>
              </a:ext>
            </a:extLst>
          </p:cNvPr>
          <p:cNvCxnSpPr/>
          <p:nvPr/>
        </p:nvCxnSpPr>
        <p:spPr>
          <a:xfrm rot="5400000">
            <a:off x="-185223" y="4187072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3367A7F-9DAD-4B8F-84FF-635AEBDA873D}"/>
              </a:ext>
            </a:extLst>
          </p:cNvPr>
          <p:cNvCxnSpPr/>
          <p:nvPr/>
        </p:nvCxnSpPr>
        <p:spPr>
          <a:xfrm>
            <a:off x="1174386" y="5546681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" name="Object 111">
            <a:extLst>
              <a:ext uri="{FF2B5EF4-FFF2-40B4-BE49-F238E27FC236}">
                <a16:creationId xmlns:a16="http://schemas.microsoft.com/office/drawing/2014/main" id="{AB5E31CD-D7F5-4CA6-9657-11E4C35CF8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4455" y="2827464"/>
          <a:ext cx="238025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268" imgH="164957" progId="">
                  <p:embed/>
                </p:oleObj>
              </mc:Choice>
              <mc:Fallback>
                <p:oleObj name="Equation" r:id="rId3" imgW="152268" imgH="164957" progId="">
                  <p:embed/>
                  <p:pic>
                    <p:nvPicPr>
                      <p:cNvPr id="112" name="Object 111">
                        <a:extLst>
                          <a:ext uri="{FF2B5EF4-FFF2-40B4-BE49-F238E27FC236}">
                            <a16:creationId xmlns:a16="http://schemas.microsoft.com/office/drawing/2014/main" id="{AB5E31CD-D7F5-4CA6-9657-11E4C35CF8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455" y="2827464"/>
                        <a:ext cx="238025" cy="2578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TextBox 112">
            <a:extLst>
              <a:ext uri="{FF2B5EF4-FFF2-40B4-BE49-F238E27FC236}">
                <a16:creationId xmlns:a16="http://schemas.microsoft.com/office/drawing/2014/main" id="{F80FDE91-18AE-47DA-8B85-6597745238F5}"/>
              </a:ext>
            </a:extLst>
          </p:cNvPr>
          <p:cNvSpPr txBox="1"/>
          <p:nvPr/>
        </p:nvSpPr>
        <p:spPr>
          <a:xfrm>
            <a:off x="2674602" y="4826888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1, 8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58DF9008-A6A8-40B6-AEDB-1B400217D40E}"/>
              </a:ext>
            </a:extLst>
          </p:cNvPr>
          <p:cNvSpPr txBox="1"/>
          <p:nvPr/>
        </p:nvSpPr>
        <p:spPr>
          <a:xfrm>
            <a:off x="1228118" y="3693563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B4FA8631-299F-4646-9ECD-AF874E41E1D1}"/>
              </a:ext>
            </a:extLst>
          </p:cNvPr>
          <p:cNvSpPr txBox="1"/>
          <p:nvPr/>
        </p:nvSpPr>
        <p:spPr>
          <a:xfrm>
            <a:off x="1224883" y="249611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70D6EB8-5C2B-4B2B-BD1D-C9387A56472B}"/>
              </a:ext>
            </a:extLst>
          </p:cNvPr>
          <p:cNvSpPr txBox="1"/>
          <p:nvPr/>
        </p:nvSpPr>
        <p:spPr>
          <a:xfrm>
            <a:off x="2656523" y="4133342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A3CB0AC5-CF19-43DF-9433-0B316007B080}"/>
              </a:ext>
            </a:extLst>
          </p:cNvPr>
          <p:cNvCxnSpPr/>
          <p:nvPr/>
        </p:nvCxnSpPr>
        <p:spPr>
          <a:xfrm rot="5400000">
            <a:off x="821163" y="5024986"/>
            <a:ext cx="138258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B770F050-D936-4F25-8BA4-0B820245401F}"/>
              </a:ext>
            </a:extLst>
          </p:cNvPr>
          <p:cNvCxnSpPr/>
          <p:nvPr/>
        </p:nvCxnSpPr>
        <p:spPr>
          <a:xfrm rot="5400000">
            <a:off x="2547466" y="5554219"/>
            <a:ext cx="3072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C8D80C1-9671-4B30-9DDB-D9F5B633115F}"/>
              </a:ext>
            </a:extLst>
          </p:cNvPr>
          <p:cNvSpPr txBox="1"/>
          <p:nvPr/>
        </p:nvSpPr>
        <p:spPr>
          <a:xfrm>
            <a:off x="2624276" y="5323789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BDC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1B3A44C-F24F-4A92-8A12-998310E417D5}"/>
              </a:ext>
            </a:extLst>
          </p:cNvPr>
          <p:cNvSpPr txBox="1"/>
          <p:nvPr/>
        </p:nvSpPr>
        <p:spPr>
          <a:xfrm>
            <a:off x="1463177" y="531246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TDC</a:t>
            </a:r>
          </a:p>
        </p:txBody>
      </p:sp>
      <p:graphicFrame>
        <p:nvGraphicFramePr>
          <p:cNvPr id="121" name="Object 120">
            <a:extLst>
              <a:ext uri="{FF2B5EF4-FFF2-40B4-BE49-F238E27FC236}">
                <a16:creationId xmlns:a16="http://schemas.microsoft.com/office/drawing/2014/main" id="{5089BB96-831D-4F5F-BF8B-56391DDFE6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3849" y="5554218"/>
          <a:ext cx="177800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120" imgH="139680" progId="">
                  <p:embed/>
                </p:oleObj>
              </mc:Choice>
              <mc:Fallback>
                <p:oleObj name="Equation" r:id="rId5" imgW="114120" imgH="139680" progId="">
                  <p:embed/>
                  <p:pic>
                    <p:nvPicPr>
                      <p:cNvPr id="121" name="Object 120">
                        <a:extLst>
                          <a:ext uri="{FF2B5EF4-FFF2-40B4-BE49-F238E27FC236}">
                            <a16:creationId xmlns:a16="http://schemas.microsoft.com/office/drawing/2014/main" id="{5089BB96-831D-4F5F-BF8B-56391DDFE6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849" y="5554218"/>
                        <a:ext cx="177800" cy="217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5078E94-C546-4DF2-B10D-296880EBCE1F}"/>
              </a:ext>
            </a:extLst>
          </p:cNvPr>
          <p:cNvGrpSpPr>
            <a:grpSpLocks noChangeAspect="1"/>
          </p:cNvGrpSpPr>
          <p:nvPr/>
        </p:nvGrpSpPr>
        <p:grpSpPr>
          <a:xfrm>
            <a:off x="1466503" y="2636950"/>
            <a:ext cx="1252265" cy="2714087"/>
            <a:chOff x="4495190" y="1892800"/>
            <a:chExt cx="1689820" cy="3055404"/>
          </a:xfrm>
        </p:grpSpPr>
        <p:sp>
          <p:nvSpPr>
            <p:cNvPr id="123" name="Freeform 49">
              <a:extLst>
                <a:ext uri="{FF2B5EF4-FFF2-40B4-BE49-F238E27FC236}">
                  <a16:creationId xmlns:a16="http://schemas.microsoft.com/office/drawing/2014/main" id="{D43D7CC6-7C65-43C1-989A-A90685671A9C}"/>
                </a:ext>
              </a:extLst>
            </p:cNvPr>
            <p:cNvSpPr/>
            <p:nvPr/>
          </p:nvSpPr>
          <p:spPr>
            <a:xfrm>
              <a:off x="4534215" y="1934598"/>
              <a:ext cx="1617203" cy="1964827"/>
            </a:xfrm>
            <a:custGeom>
              <a:avLst/>
              <a:gdLst>
                <a:gd name="connsiteX0" fmla="*/ 0 w 1617203"/>
                <a:gd name="connsiteY0" fmla="*/ 0 h 1964827"/>
                <a:gd name="connsiteX1" fmla="*/ 672575 w 1617203"/>
                <a:gd name="connsiteY1" fmla="*/ 959742 h 1964827"/>
                <a:gd name="connsiteX2" fmla="*/ 1617203 w 1617203"/>
                <a:gd name="connsiteY2" fmla="*/ 1964827 h 1964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7203" h="1964827">
                  <a:moveTo>
                    <a:pt x="0" y="0"/>
                  </a:moveTo>
                  <a:cubicBezTo>
                    <a:pt x="201520" y="316135"/>
                    <a:pt x="403041" y="632271"/>
                    <a:pt x="672575" y="959742"/>
                  </a:cubicBezTo>
                  <a:cubicBezTo>
                    <a:pt x="942109" y="1287213"/>
                    <a:pt x="1279656" y="1626020"/>
                    <a:pt x="1617203" y="1964827"/>
                  </a:cubicBezTo>
                </a:path>
              </a:pathLst>
            </a:cu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50">
              <a:extLst>
                <a:ext uri="{FF2B5EF4-FFF2-40B4-BE49-F238E27FC236}">
                  <a16:creationId xmlns:a16="http://schemas.microsoft.com/office/drawing/2014/main" id="{C72D0892-626A-4347-9DC0-7223C39A8FFA}"/>
                </a:ext>
              </a:extLst>
            </p:cNvPr>
            <p:cNvSpPr/>
            <p:nvPr/>
          </p:nvSpPr>
          <p:spPr>
            <a:xfrm>
              <a:off x="4534216" y="3204179"/>
              <a:ext cx="1617204" cy="1420719"/>
            </a:xfrm>
            <a:custGeom>
              <a:avLst/>
              <a:gdLst>
                <a:gd name="connsiteX0" fmla="*/ 0 w 1617203"/>
                <a:gd name="connsiteY0" fmla="*/ 0 h 1420720"/>
                <a:gd name="connsiteX1" fmla="*/ 740588 w 1617203"/>
                <a:gd name="connsiteY1" fmla="*/ 748145 h 1420720"/>
                <a:gd name="connsiteX2" fmla="*/ 1617203 w 1617203"/>
                <a:gd name="connsiteY2" fmla="*/ 1420720 h 142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7203" h="1420720">
                  <a:moveTo>
                    <a:pt x="0" y="0"/>
                  </a:moveTo>
                  <a:cubicBezTo>
                    <a:pt x="235527" y="255679"/>
                    <a:pt x="471054" y="511358"/>
                    <a:pt x="740588" y="748145"/>
                  </a:cubicBezTo>
                  <a:cubicBezTo>
                    <a:pt x="1010122" y="984932"/>
                    <a:pt x="1313662" y="1202826"/>
                    <a:pt x="1617203" y="1420720"/>
                  </a:cubicBezTo>
                </a:path>
              </a:pathLst>
            </a:cu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27">
              <a:extLst>
                <a:ext uri="{FF2B5EF4-FFF2-40B4-BE49-F238E27FC236}">
                  <a16:creationId xmlns:a16="http://schemas.microsoft.com/office/drawing/2014/main" id="{2211B781-B33E-4DBA-A483-05C4C5A32F8C}"/>
                </a:ext>
              </a:extLst>
            </p:cNvPr>
            <p:cNvGrpSpPr/>
            <p:nvPr/>
          </p:nvGrpSpPr>
          <p:grpSpPr>
            <a:xfrm>
              <a:off x="4495190" y="1892800"/>
              <a:ext cx="1689820" cy="3055404"/>
              <a:chOff x="4495190" y="1892800"/>
              <a:chExt cx="1689820" cy="3055404"/>
            </a:xfrm>
          </p:grpSpPr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66B09E4E-6319-45F0-82D2-491E21D85B4D}"/>
                  </a:ext>
                </a:extLst>
              </p:cNvPr>
              <p:cNvCxnSpPr/>
              <p:nvPr/>
            </p:nvCxnSpPr>
            <p:spPr>
              <a:xfrm rot="5400000" flipH="1" flipV="1">
                <a:off x="3899913" y="2564888"/>
                <a:ext cx="1267365" cy="1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79705BC6-CA0F-49F1-B353-D1FC3B390BA0}"/>
                  </a:ext>
                </a:extLst>
              </p:cNvPr>
              <p:cNvCxnSpPr>
                <a:cxnSpLocks/>
                <a:endCxn id="135" idx="4"/>
              </p:cNvCxnSpPr>
              <p:nvPr/>
            </p:nvCxnSpPr>
            <p:spPr>
              <a:xfrm>
                <a:off x="6138435" y="3846624"/>
                <a:ext cx="34577" cy="110158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F1D12B0F-91C3-435C-B619-9A516ED6A782}"/>
                  </a:ext>
                </a:extLst>
              </p:cNvPr>
              <p:cNvSpPr/>
              <p:nvPr/>
            </p:nvSpPr>
            <p:spPr>
              <a:xfrm>
                <a:off x="4495190" y="1892800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BA8C25BD-2AEC-4372-B3B5-AB00B06293BD}"/>
                  </a:ext>
                </a:extLst>
              </p:cNvPr>
              <p:cNvSpPr/>
              <p:nvPr/>
            </p:nvSpPr>
            <p:spPr>
              <a:xfrm>
                <a:off x="6108200" y="3851455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D74D368F-F01A-4700-9C35-4400A0585EB4}"/>
                  </a:ext>
                </a:extLst>
              </p:cNvPr>
              <p:cNvSpPr/>
              <p:nvPr/>
            </p:nvSpPr>
            <p:spPr>
              <a:xfrm>
                <a:off x="4495190" y="3160165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49C219D-750C-49A0-AC84-4B8B97B2F9A6}"/>
                  </a:ext>
                </a:extLst>
              </p:cNvPr>
              <p:cNvSpPr/>
              <p:nvPr/>
            </p:nvSpPr>
            <p:spPr>
              <a:xfrm>
                <a:off x="6108200" y="4581150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2" name="Oval 131">
            <a:extLst>
              <a:ext uri="{FF2B5EF4-FFF2-40B4-BE49-F238E27FC236}">
                <a16:creationId xmlns:a16="http://schemas.microsoft.com/office/drawing/2014/main" id="{9A61071B-0FC5-4EE8-B34E-A7C1A0BBAFD0}"/>
              </a:ext>
            </a:extLst>
          </p:cNvPr>
          <p:cNvSpPr/>
          <p:nvPr/>
        </p:nvSpPr>
        <p:spPr>
          <a:xfrm>
            <a:off x="2662680" y="5022769"/>
            <a:ext cx="76810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2B7E04C-FC5C-406C-A86F-7ED2C14FEFAC}"/>
              </a:ext>
            </a:extLst>
          </p:cNvPr>
          <p:cNvSpPr/>
          <p:nvPr/>
        </p:nvSpPr>
        <p:spPr>
          <a:xfrm>
            <a:off x="1474048" y="5016073"/>
            <a:ext cx="76810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F8B41B89-F615-4C12-B118-D4EF713753A2}"/>
              </a:ext>
            </a:extLst>
          </p:cNvPr>
          <p:cNvSpPr/>
          <p:nvPr/>
        </p:nvSpPr>
        <p:spPr>
          <a:xfrm>
            <a:off x="1476138" y="5254131"/>
            <a:ext cx="69827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4E20B517-3C92-498A-B27A-99D11DD1D6B1}"/>
              </a:ext>
            </a:extLst>
          </p:cNvPr>
          <p:cNvSpPr/>
          <p:nvPr/>
        </p:nvSpPr>
        <p:spPr>
          <a:xfrm>
            <a:off x="2671472" y="5274227"/>
            <a:ext cx="76810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C819560-C228-4900-8536-79905B39134E}"/>
              </a:ext>
            </a:extLst>
          </p:cNvPr>
          <p:cNvSpPr txBox="1"/>
          <p:nvPr/>
        </p:nvSpPr>
        <p:spPr>
          <a:xfrm>
            <a:off x="2771363" y="509957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3E7DA83-D0EC-4B3D-BC37-8546303DCF24}"/>
              </a:ext>
            </a:extLst>
          </p:cNvPr>
          <p:cNvSpPr txBox="1"/>
          <p:nvPr/>
        </p:nvSpPr>
        <p:spPr>
          <a:xfrm>
            <a:off x="1198163" y="516221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8EC13A6-C8AA-485E-AD01-D5A1095015C7}"/>
              </a:ext>
            </a:extLst>
          </p:cNvPr>
          <p:cNvSpPr txBox="1"/>
          <p:nvPr/>
        </p:nvSpPr>
        <p:spPr>
          <a:xfrm>
            <a:off x="1210281" y="479673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39" name="Arrow: Circular 138">
            <a:extLst>
              <a:ext uri="{FF2B5EF4-FFF2-40B4-BE49-F238E27FC236}">
                <a16:creationId xmlns:a16="http://schemas.microsoft.com/office/drawing/2014/main" id="{D237F86F-884D-4DE9-BC95-41793CD4032B}"/>
              </a:ext>
            </a:extLst>
          </p:cNvPr>
          <p:cNvSpPr/>
          <p:nvPr/>
        </p:nvSpPr>
        <p:spPr>
          <a:xfrm>
            <a:off x="1932985" y="3928265"/>
            <a:ext cx="448540" cy="4485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462497"/>
              <a:gd name="adj5" fmla="val 1250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Arrow: Circular 139">
            <a:extLst>
              <a:ext uri="{FF2B5EF4-FFF2-40B4-BE49-F238E27FC236}">
                <a16:creationId xmlns:a16="http://schemas.microsoft.com/office/drawing/2014/main" id="{76AE635C-13CD-4EBC-B0AC-CA3441066677}"/>
              </a:ext>
            </a:extLst>
          </p:cNvPr>
          <p:cNvSpPr/>
          <p:nvPr/>
        </p:nvSpPr>
        <p:spPr>
          <a:xfrm>
            <a:off x="1838150" y="4868946"/>
            <a:ext cx="448540" cy="4485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462497"/>
              <a:gd name="adj5" fmla="val 1250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Content Placeholder 41">
            <a:extLst>
              <a:ext uri="{FF2B5EF4-FFF2-40B4-BE49-F238E27FC236}">
                <a16:creationId xmlns:a16="http://schemas.microsoft.com/office/drawing/2014/main" id="{C6C9ADE8-5448-4D5E-9B8B-B40E7329056F}"/>
              </a:ext>
            </a:extLst>
          </p:cNvPr>
          <p:cNvSpPr txBox="1">
            <a:spLocks/>
          </p:cNvSpPr>
          <p:nvPr/>
        </p:nvSpPr>
        <p:spPr>
          <a:xfrm>
            <a:off x="462665" y="1239915"/>
            <a:ext cx="8065050" cy="12763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Power for the compressor comes from: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Supercharger </a:t>
            </a:r>
            <a:r>
              <a:rPr lang="en-US" sz="20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driven by crankshaft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Turbocharger </a:t>
            </a:r>
            <a:r>
              <a:rPr lang="en-US" sz="20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driven by turbine in exhaust</a:t>
            </a:r>
          </a:p>
        </p:txBody>
      </p:sp>
      <p:sp>
        <p:nvSpPr>
          <p:cNvPr id="142" name="Content Placeholder 41">
            <a:extLst>
              <a:ext uri="{FF2B5EF4-FFF2-40B4-BE49-F238E27FC236}">
                <a16:creationId xmlns:a16="http://schemas.microsoft.com/office/drawing/2014/main" id="{6FA340A8-999A-4D2C-B7BC-441A4C6E423C}"/>
              </a:ext>
            </a:extLst>
          </p:cNvPr>
          <p:cNvSpPr txBox="1">
            <a:spLocks/>
          </p:cNvSpPr>
          <p:nvPr/>
        </p:nvSpPr>
        <p:spPr>
          <a:xfrm>
            <a:off x="5680177" y="5882509"/>
            <a:ext cx="1843267" cy="38954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Turbocharger</a:t>
            </a:r>
          </a:p>
        </p:txBody>
      </p:sp>
    </p:spTree>
    <p:extLst>
      <p:ext uri="{BB962C8B-B14F-4D97-AF65-F5344CB8AC3E}">
        <p14:creationId xmlns:p14="http://schemas.microsoft.com/office/powerpoint/2010/main" val="114733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8" grpId="0"/>
      <p:bldP spid="69" grpId="0"/>
      <p:bldP spid="98" grpId="0" animBg="1"/>
      <p:bldP spid="99" grpId="0" animBg="1"/>
      <p:bldP spid="100" grpId="0" animBg="1"/>
      <p:bldP spid="101" grpId="0" animBg="1"/>
      <p:bldP spid="105" grpId="0"/>
      <p:bldP spid="106" grpId="0"/>
      <p:bldP spid="107" grpId="0"/>
      <p:bldP spid="17" grpId="0" animBg="1"/>
      <p:bldP spid="109" grpId="0" animBg="1"/>
      <p:bldP spid="113" grpId="0"/>
      <p:bldP spid="114" grpId="0"/>
      <p:bldP spid="115" grpId="0"/>
      <p:bldP spid="116" grpId="0"/>
      <p:bldP spid="119" grpId="0"/>
      <p:bldP spid="120" grpId="0"/>
      <p:bldP spid="132" grpId="0" animBg="1"/>
      <p:bldP spid="133" grpId="0" animBg="1"/>
      <p:bldP spid="134" grpId="0" animBg="1"/>
      <p:bldP spid="135" grpId="0" animBg="1"/>
      <p:bldP spid="136" grpId="0"/>
      <p:bldP spid="137" grpId="0"/>
      <p:bldP spid="138" grpId="0"/>
      <p:bldP spid="139" grpId="0" animBg="1"/>
      <p:bldP spid="1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4955039B-D281-423E-9A1C-63319B6DAA6B}"/>
              </a:ext>
            </a:extLst>
          </p:cNvPr>
          <p:cNvCxnSpPr>
            <a:cxnSpLocks/>
            <a:stCxn id="99" idx="4"/>
          </p:cNvCxnSpPr>
          <p:nvPr/>
        </p:nvCxnSpPr>
        <p:spPr>
          <a:xfrm>
            <a:off x="5994908" y="5092883"/>
            <a:ext cx="16" cy="8562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B60B0AC1-4EF1-4DDC-92AF-7B95C5E172D1}"/>
              </a:ext>
            </a:extLst>
          </p:cNvPr>
          <p:cNvCxnSpPr>
            <a:cxnSpLocks/>
          </p:cNvCxnSpPr>
          <p:nvPr/>
        </p:nvCxnSpPr>
        <p:spPr>
          <a:xfrm flipH="1" flipV="1">
            <a:off x="5992985" y="5183973"/>
            <a:ext cx="1212836" cy="116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6EDD5C-234D-4672-80BD-5ED5414ECE85}"/>
              </a:ext>
            </a:extLst>
          </p:cNvPr>
          <p:cNvCxnSpPr>
            <a:cxnSpLocks/>
          </p:cNvCxnSpPr>
          <p:nvPr/>
        </p:nvCxnSpPr>
        <p:spPr>
          <a:xfrm flipH="1" flipV="1">
            <a:off x="5966548" y="5052134"/>
            <a:ext cx="1212836" cy="116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031390" y="932675"/>
            <a:ext cx="2765160" cy="26883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 Engine – Forced Induction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sp>
        <p:nvSpPr>
          <p:cNvPr id="42" name="Content Placeholder 41"/>
          <p:cNvSpPr txBox="1">
            <a:spLocks/>
          </p:cNvSpPr>
          <p:nvPr/>
        </p:nvSpPr>
        <p:spPr>
          <a:xfrm>
            <a:off x="385855" y="1470349"/>
            <a:ext cx="4643141" cy="467316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Add Processes to P-v Diagram: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Exhaust process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1500" dirty="0">
                <a:latin typeface="Arial" pitchFamily="34" charset="0"/>
                <a:cs typeface="Arial" pitchFamily="34" charset="0"/>
              </a:rPr>
              <a:t>(slightly above atmospheric pressure)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Intake process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1500" dirty="0">
                <a:latin typeface="Arial" pitchFamily="34" charset="0"/>
                <a:cs typeface="Arial" pitchFamily="34" charset="0"/>
              </a:rPr>
              <a:t>(boost pressure above atmospheric pressure)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Clockwise power cycle 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Positive Work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Clockwise exhaust/intake cycle 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Positive Work!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Practical Considerations: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Compressing a mixture of air and fuel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Must stay below the autoignition pressure and temperature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For high-boost engines (above ~10 psi boost), CR is reduced</a:t>
            </a:r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4297232" y="4187072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656841" y="5546681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516362"/>
              </p:ext>
            </p:extLst>
          </p:nvPr>
        </p:nvGraphicFramePr>
        <p:xfrm>
          <a:off x="5416910" y="2827464"/>
          <a:ext cx="238025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268" imgH="164957" progId="">
                  <p:embed/>
                </p:oleObj>
              </mc:Choice>
              <mc:Fallback>
                <p:oleObj name="Equation" r:id="rId3" imgW="152268" imgH="164957" progId="">
                  <p:embed/>
                  <p:pic>
                    <p:nvPicPr>
                      <p:cNvPr id="61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910" y="2827464"/>
                        <a:ext cx="238025" cy="2578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7157057" y="4826888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1, 8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710573" y="3693563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07338" y="2496116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138978" y="4133342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66" name="Straight Connector 65"/>
          <p:cNvCxnSpPr/>
          <p:nvPr/>
        </p:nvCxnSpPr>
        <p:spPr>
          <a:xfrm rot="5400000">
            <a:off x="5301696" y="5016549"/>
            <a:ext cx="138258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7029921" y="5554219"/>
            <a:ext cx="3072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106731" y="5323789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BDC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945632" y="531246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TDC</a:t>
            </a:r>
          </a:p>
        </p:txBody>
      </p:sp>
      <p:graphicFrame>
        <p:nvGraphicFramePr>
          <p:cNvPr id="290816" name="Object 2908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708903"/>
              </p:ext>
            </p:extLst>
          </p:nvPr>
        </p:nvGraphicFramePr>
        <p:xfrm>
          <a:off x="7526304" y="5554218"/>
          <a:ext cx="177800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120" imgH="139680" progId="">
                  <p:embed/>
                </p:oleObj>
              </mc:Choice>
              <mc:Fallback>
                <p:oleObj name="Equation" r:id="rId5" imgW="114120" imgH="139680" progId="">
                  <p:embed/>
                  <p:pic>
                    <p:nvPicPr>
                      <p:cNvPr id="290816" name="Object 2908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6304" y="5554218"/>
                        <a:ext cx="177800" cy="217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Group 69">
            <a:extLst>
              <a:ext uri="{FF2B5EF4-FFF2-40B4-BE49-F238E27FC236}">
                <a16:creationId xmlns:a16="http://schemas.microsoft.com/office/drawing/2014/main" id="{5814AA6F-C2B1-48F2-A4B1-FCF0846AB942}"/>
              </a:ext>
            </a:extLst>
          </p:cNvPr>
          <p:cNvGrpSpPr>
            <a:grpSpLocks noChangeAspect="1"/>
          </p:cNvGrpSpPr>
          <p:nvPr/>
        </p:nvGrpSpPr>
        <p:grpSpPr>
          <a:xfrm>
            <a:off x="5961581" y="2636950"/>
            <a:ext cx="1239643" cy="2597085"/>
            <a:chOff x="4495190" y="1892800"/>
            <a:chExt cx="1689820" cy="2923688"/>
          </a:xfrm>
        </p:grpSpPr>
        <p:sp>
          <p:nvSpPr>
            <p:cNvPr id="89" name="Freeform 49">
              <a:extLst>
                <a:ext uri="{FF2B5EF4-FFF2-40B4-BE49-F238E27FC236}">
                  <a16:creationId xmlns:a16="http://schemas.microsoft.com/office/drawing/2014/main" id="{E8996B83-474F-41B1-8D62-2911AC3A6BC0}"/>
                </a:ext>
              </a:extLst>
            </p:cNvPr>
            <p:cNvSpPr/>
            <p:nvPr/>
          </p:nvSpPr>
          <p:spPr>
            <a:xfrm>
              <a:off x="4534215" y="1934598"/>
              <a:ext cx="1617203" cy="1964827"/>
            </a:xfrm>
            <a:custGeom>
              <a:avLst/>
              <a:gdLst>
                <a:gd name="connsiteX0" fmla="*/ 0 w 1617203"/>
                <a:gd name="connsiteY0" fmla="*/ 0 h 1964827"/>
                <a:gd name="connsiteX1" fmla="*/ 672575 w 1617203"/>
                <a:gd name="connsiteY1" fmla="*/ 959742 h 1964827"/>
                <a:gd name="connsiteX2" fmla="*/ 1617203 w 1617203"/>
                <a:gd name="connsiteY2" fmla="*/ 1964827 h 1964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7203" h="1964827">
                  <a:moveTo>
                    <a:pt x="0" y="0"/>
                  </a:moveTo>
                  <a:cubicBezTo>
                    <a:pt x="201520" y="316135"/>
                    <a:pt x="403041" y="632271"/>
                    <a:pt x="672575" y="959742"/>
                  </a:cubicBezTo>
                  <a:cubicBezTo>
                    <a:pt x="942109" y="1287213"/>
                    <a:pt x="1279656" y="1626020"/>
                    <a:pt x="1617203" y="1964827"/>
                  </a:cubicBezTo>
                </a:path>
              </a:pathLst>
            </a:cu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50">
              <a:extLst>
                <a:ext uri="{FF2B5EF4-FFF2-40B4-BE49-F238E27FC236}">
                  <a16:creationId xmlns:a16="http://schemas.microsoft.com/office/drawing/2014/main" id="{06E56FD1-7C55-42E2-A42C-BC6DE2D8FA97}"/>
                </a:ext>
              </a:extLst>
            </p:cNvPr>
            <p:cNvSpPr/>
            <p:nvPr/>
          </p:nvSpPr>
          <p:spPr>
            <a:xfrm>
              <a:off x="4534216" y="3204179"/>
              <a:ext cx="1617204" cy="1420719"/>
            </a:xfrm>
            <a:custGeom>
              <a:avLst/>
              <a:gdLst>
                <a:gd name="connsiteX0" fmla="*/ 0 w 1617203"/>
                <a:gd name="connsiteY0" fmla="*/ 0 h 1420720"/>
                <a:gd name="connsiteX1" fmla="*/ 740588 w 1617203"/>
                <a:gd name="connsiteY1" fmla="*/ 748145 h 1420720"/>
                <a:gd name="connsiteX2" fmla="*/ 1617203 w 1617203"/>
                <a:gd name="connsiteY2" fmla="*/ 1420720 h 142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7203" h="1420720">
                  <a:moveTo>
                    <a:pt x="0" y="0"/>
                  </a:moveTo>
                  <a:cubicBezTo>
                    <a:pt x="235527" y="255679"/>
                    <a:pt x="471054" y="511358"/>
                    <a:pt x="740588" y="748145"/>
                  </a:cubicBezTo>
                  <a:cubicBezTo>
                    <a:pt x="1010122" y="984932"/>
                    <a:pt x="1313662" y="1202826"/>
                    <a:pt x="1617203" y="1420720"/>
                  </a:cubicBezTo>
                </a:path>
              </a:pathLst>
            </a:cu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27">
              <a:extLst>
                <a:ext uri="{FF2B5EF4-FFF2-40B4-BE49-F238E27FC236}">
                  <a16:creationId xmlns:a16="http://schemas.microsoft.com/office/drawing/2014/main" id="{6273CB2E-BAEA-4949-BC16-CFACA8E2C2BA}"/>
                </a:ext>
              </a:extLst>
            </p:cNvPr>
            <p:cNvGrpSpPr/>
            <p:nvPr/>
          </p:nvGrpSpPr>
          <p:grpSpPr>
            <a:xfrm>
              <a:off x="4495190" y="1892800"/>
              <a:ext cx="1689820" cy="2923688"/>
              <a:chOff x="4495190" y="1892800"/>
              <a:chExt cx="1689820" cy="2923688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A2BD2A21-40CD-4C8F-B51D-D355670C027C}"/>
                  </a:ext>
                </a:extLst>
              </p:cNvPr>
              <p:cNvCxnSpPr/>
              <p:nvPr/>
            </p:nvCxnSpPr>
            <p:spPr>
              <a:xfrm rot="5400000" flipH="1" flipV="1">
                <a:off x="3899913" y="2564888"/>
                <a:ext cx="1267365" cy="1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A1943CE6-ACDC-4CA1-8AE4-70E63423458E}"/>
                  </a:ext>
                </a:extLst>
              </p:cNvPr>
              <p:cNvCxnSpPr>
                <a:cxnSpLocks/>
                <a:endCxn id="101" idx="4"/>
              </p:cNvCxnSpPr>
              <p:nvPr/>
            </p:nvCxnSpPr>
            <p:spPr>
              <a:xfrm>
                <a:off x="6146609" y="3889859"/>
                <a:ext cx="26280" cy="926629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9F48E287-F09B-4A99-9874-40C744E3E646}"/>
                  </a:ext>
                </a:extLst>
              </p:cNvPr>
              <p:cNvSpPr/>
              <p:nvPr/>
            </p:nvSpPr>
            <p:spPr>
              <a:xfrm>
                <a:off x="4495190" y="1892800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7B396016-BA22-4447-AE9C-EA921545F6D5}"/>
                  </a:ext>
                </a:extLst>
              </p:cNvPr>
              <p:cNvSpPr/>
              <p:nvPr/>
            </p:nvSpPr>
            <p:spPr>
              <a:xfrm>
                <a:off x="6108200" y="3851455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0A34734D-B6F4-4B91-AA20-C65C9575E855}"/>
                  </a:ext>
                </a:extLst>
              </p:cNvPr>
              <p:cNvSpPr/>
              <p:nvPr/>
            </p:nvSpPr>
            <p:spPr>
              <a:xfrm>
                <a:off x="4495190" y="3160165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BCC1951B-6233-4DC2-9C11-59B51E214DC9}"/>
                  </a:ext>
                </a:extLst>
              </p:cNvPr>
              <p:cNvSpPr/>
              <p:nvPr/>
            </p:nvSpPr>
            <p:spPr>
              <a:xfrm>
                <a:off x="6108200" y="4581150"/>
                <a:ext cx="76810" cy="76810"/>
              </a:xfrm>
              <a:prstGeom prst="ellipse">
                <a:avLst/>
              </a:prstGeom>
              <a:solidFill>
                <a:schemeClr val="accent4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Oval 97">
            <a:extLst>
              <a:ext uri="{FF2B5EF4-FFF2-40B4-BE49-F238E27FC236}">
                <a16:creationId xmlns:a16="http://schemas.microsoft.com/office/drawing/2014/main" id="{5025D555-0A14-49C8-B5C0-A58D0FF400AB}"/>
              </a:ext>
            </a:extLst>
          </p:cNvPr>
          <p:cNvSpPr/>
          <p:nvPr/>
        </p:nvSpPr>
        <p:spPr>
          <a:xfrm>
            <a:off x="7145135" y="5022769"/>
            <a:ext cx="76810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1BD449E7-97C8-4A23-B556-EEE1F3CAD22E}"/>
              </a:ext>
            </a:extLst>
          </p:cNvPr>
          <p:cNvSpPr/>
          <p:nvPr/>
        </p:nvSpPr>
        <p:spPr>
          <a:xfrm>
            <a:off x="5956503" y="5016073"/>
            <a:ext cx="76810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AB09552-5082-40E2-85D9-1ABE471517E4}"/>
              </a:ext>
            </a:extLst>
          </p:cNvPr>
          <p:cNvSpPr/>
          <p:nvPr/>
        </p:nvSpPr>
        <p:spPr>
          <a:xfrm>
            <a:off x="5958593" y="5139600"/>
            <a:ext cx="69827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AF3F218F-4370-477E-97ED-19FC7FB771BF}"/>
              </a:ext>
            </a:extLst>
          </p:cNvPr>
          <p:cNvSpPr/>
          <p:nvPr/>
        </p:nvSpPr>
        <p:spPr>
          <a:xfrm>
            <a:off x="7153927" y="5157225"/>
            <a:ext cx="76810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AD760DA-D94B-4305-88BE-80FCDEB998E6}"/>
              </a:ext>
            </a:extLst>
          </p:cNvPr>
          <p:cNvSpPr txBox="1"/>
          <p:nvPr/>
        </p:nvSpPr>
        <p:spPr>
          <a:xfrm>
            <a:off x="7253818" y="509957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C42E187-C079-4415-A895-2D4C1652A3FD}"/>
              </a:ext>
            </a:extLst>
          </p:cNvPr>
          <p:cNvSpPr txBox="1"/>
          <p:nvPr/>
        </p:nvSpPr>
        <p:spPr>
          <a:xfrm>
            <a:off x="5680618" y="516221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BB455E1-2B69-477C-8EC5-BF13C704618A}"/>
              </a:ext>
            </a:extLst>
          </p:cNvPr>
          <p:cNvSpPr txBox="1"/>
          <p:nvPr/>
        </p:nvSpPr>
        <p:spPr>
          <a:xfrm>
            <a:off x="5692736" y="479673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7" name="Arrow: Circular 16">
            <a:extLst>
              <a:ext uri="{FF2B5EF4-FFF2-40B4-BE49-F238E27FC236}">
                <a16:creationId xmlns:a16="http://schemas.microsoft.com/office/drawing/2014/main" id="{7C3264AB-2185-4DC3-9AF4-AFC8C45B05EF}"/>
              </a:ext>
            </a:extLst>
          </p:cNvPr>
          <p:cNvSpPr/>
          <p:nvPr/>
        </p:nvSpPr>
        <p:spPr>
          <a:xfrm>
            <a:off x="6415440" y="3928265"/>
            <a:ext cx="448540" cy="4485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462497"/>
              <a:gd name="adj5" fmla="val 1250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Arrow: Circular 108">
            <a:extLst>
              <a:ext uri="{FF2B5EF4-FFF2-40B4-BE49-F238E27FC236}">
                <a16:creationId xmlns:a16="http://schemas.microsoft.com/office/drawing/2014/main" id="{D5AA6769-BE6B-45E9-8523-AF4A611D3B75}"/>
              </a:ext>
            </a:extLst>
          </p:cNvPr>
          <p:cNvSpPr/>
          <p:nvPr/>
        </p:nvSpPr>
        <p:spPr>
          <a:xfrm>
            <a:off x="6320605" y="4868946"/>
            <a:ext cx="448540" cy="4485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462497"/>
              <a:gd name="adj5" fmla="val 1250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0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8" grpId="0"/>
      <p:bldP spid="69" grpId="0"/>
      <p:bldP spid="98" grpId="0" animBg="1"/>
      <p:bldP spid="99" grpId="0" animBg="1"/>
      <p:bldP spid="100" grpId="0" animBg="1"/>
      <p:bldP spid="101" grpId="0" animBg="1"/>
      <p:bldP spid="105" grpId="0"/>
      <p:bldP spid="106" grpId="0"/>
      <p:bldP spid="107" grpId="0"/>
      <p:bldP spid="17" grpId="0" animBg="1"/>
      <p:bldP spid="1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86">
            <a:extLst>
              <a:ext uri="{FF2B5EF4-FFF2-40B4-BE49-F238E27FC236}">
                <a16:creationId xmlns:a16="http://schemas.microsoft.com/office/drawing/2014/main" id="{84603268-75B3-4ACB-A895-641C2548D028}"/>
              </a:ext>
            </a:extLst>
          </p:cNvPr>
          <p:cNvSpPr/>
          <p:nvPr/>
        </p:nvSpPr>
        <p:spPr>
          <a:xfrm>
            <a:off x="6491700" y="3275521"/>
            <a:ext cx="671513" cy="1128713"/>
          </a:xfrm>
          <a:custGeom>
            <a:avLst/>
            <a:gdLst>
              <a:gd name="connsiteX0" fmla="*/ 671513 w 671513"/>
              <a:gd name="connsiteY0" fmla="*/ 1128713 h 1128713"/>
              <a:gd name="connsiteX1" fmla="*/ 176213 w 671513"/>
              <a:gd name="connsiteY1" fmla="*/ 714375 h 1128713"/>
              <a:gd name="connsiteX2" fmla="*/ 0 w 671513"/>
              <a:gd name="connsiteY2" fmla="*/ 0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1513" h="1128713">
                <a:moveTo>
                  <a:pt x="671513" y="1128713"/>
                </a:moveTo>
                <a:cubicBezTo>
                  <a:pt x="479822" y="1015603"/>
                  <a:pt x="288132" y="902494"/>
                  <a:pt x="176213" y="714375"/>
                </a:cubicBezTo>
                <a:cubicBezTo>
                  <a:pt x="64294" y="526256"/>
                  <a:pt x="32147" y="263128"/>
                  <a:pt x="0" y="0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85">
            <a:extLst>
              <a:ext uri="{FF2B5EF4-FFF2-40B4-BE49-F238E27FC236}">
                <a16:creationId xmlns:a16="http://schemas.microsoft.com/office/drawing/2014/main" id="{020D7917-B15E-4B52-A134-50C4FA7AB247}"/>
              </a:ext>
            </a:extLst>
          </p:cNvPr>
          <p:cNvSpPr/>
          <p:nvPr/>
        </p:nvSpPr>
        <p:spPr>
          <a:xfrm>
            <a:off x="5950244" y="3268837"/>
            <a:ext cx="1225250" cy="1501995"/>
          </a:xfrm>
          <a:custGeom>
            <a:avLst/>
            <a:gdLst>
              <a:gd name="connsiteX0" fmla="*/ 1328738 w 1328738"/>
              <a:gd name="connsiteY0" fmla="*/ 1490663 h 1490663"/>
              <a:gd name="connsiteX1" fmla="*/ 423863 w 1328738"/>
              <a:gd name="connsiteY1" fmla="*/ 947738 h 1490663"/>
              <a:gd name="connsiteX2" fmla="*/ 0 w 1328738"/>
              <a:gd name="connsiteY2" fmla="*/ 0 h 149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8738" h="1490663">
                <a:moveTo>
                  <a:pt x="1328738" y="1490663"/>
                </a:moveTo>
                <a:cubicBezTo>
                  <a:pt x="987028" y="1343422"/>
                  <a:pt x="645319" y="1196182"/>
                  <a:pt x="423863" y="947738"/>
                </a:cubicBezTo>
                <a:cubicBezTo>
                  <a:pt x="202407" y="699294"/>
                  <a:pt x="101203" y="349647"/>
                  <a:pt x="0" y="0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73DDCDE-0B2E-425A-ADA7-C9499D3464D0}"/>
              </a:ext>
            </a:extLst>
          </p:cNvPr>
          <p:cNvCxnSpPr>
            <a:cxnSpLocks/>
            <a:stCxn id="56" idx="2"/>
          </p:cNvCxnSpPr>
          <p:nvPr/>
        </p:nvCxnSpPr>
        <p:spPr>
          <a:xfrm>
            <a:off x="5950244" y="3268837"/>
            <a:ext cx="52576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5301696" y="5016549"/>
            <a:ext cx="138258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4955039B-D281-423E-9A1C-63319B6DAA6B}"/>
              </a:ext>
            </a:extLst>
          </p:cNvPr>
          <p:cNvCxnSpPr>
            <a:cxnSpLocks/>
            <a:stCxn id="99" idx="4"/>
            <a:endCxn id="100" idx="4"/>
          </p:cNvCxnSpPr>
          <p:nvPr/>
        </p:nvCxnSpPr>
        <p:spPr>
          <a:xfrm flipH="1">
            <a:off x="5993507" y="4811580"/>
            <a:ext cx="1401" cy="40483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B60B0AC1-4EF1-4DDC-92AF-7B95C5E172D1}"/>
              </a:ext>
            </a:extLst>
          </p:cNvPr>
          <p:cNvCxnSpPr>
            <a:cxnSpLocks/>
          </p:cNvCxnSpPr>
          <p:nvPr/>
        </p:nvCxnSpPr>
        <p:spPr>
          <a:xfrm flipH="1" flipV="1">
            <a:off x="5992985" y="5183973"/>
            <a:ext cx="1212836" cy="116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6EDD5C-234D-4672-80BD-5ED5414ECE85}"/>
              </a:ext>
            </a:extLst>
          </p:cNvPr>
          <p:cNvCxnSpPr>
            <a:cxnSpLocks/>
          </p:cNvCxnSpPr>
          <p:nvPr/>
        </p:nvCxnSpPr>
        <p:spPr>
          <a:xfrm flipH="1" flipV="1">
            <a:off x="5966548" y="4770831"/>
            <a:ext cx="1212836" cy="116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 Engine – Forced Induction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42" name="Content Placeholder 41"/>
          <p:cNvSpPr txBox="1">
            <a:spLocks/>
          </p:cNvSpPr>
          <p:nvPr/>
        </p:nvSpPr>
        <p:spPr>
          <a:xfrm>
            <a:off x="385855" y="1470351"/>
            <a:ext cx="4643141" cy="480061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Add Processes to P-v Diagram: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Exhaust process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1500" dirty="0">
                <a:latin typeface="Arial" pitchFamily="34" charset="0"/>
                <a:cs typeface="Arial" pitchFamily="34" charset="0"/>
              </a:rPr>
              <a:t>(slightly above atmospheric pressure)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Intake process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1500" dirty="0">
                <a:latin typeface="Arial" pitchFamily="34" charset="0"/>
                <a:cs typeface="Arial" pitchFamily="34" charset="0"/>
              </a:rPr>
              <a:t>(high higher than atmospheric pressure)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Clockwise power cycle 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Positive Work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Clockwise exhaust/intake cycle 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Positive Work!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Practical Considerations: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Compressing air only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No danger of autoignition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More boost = more positive work during intake stroke!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Primary limitation is peak in-cylinder pressure during combustion</a:t>
            </a:r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4297232" y="4187072"/>
            <a:ext cx="271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656841" y="5546681"/>
            <a:ext cx="18794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/>
        </p:nvGraphicFramePr>
        <p:xfrm>
          <a:off x="5416910" y="2827464"/>
          <a:ext cx="238025" cy="25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268" imgH="164957" progId="">
                  <p:embed/>
                </p:oleObj>
              </mc:Choice>
              <mc:Fallback>
                <p:oleObj name="Equation" r:id="rId3" imgW="152268" imgH="164957" progId="">
                  <p:embed/>
                  <p:pic>
                    <p:nvPicPr>
                      <p:cNvPr id="61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910" y="2827464"/>
                        <a:ext cx="238025" cy="2578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7192335" y="4635406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1, 8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87177" y="3135587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7029921" y="5554219"/>
            <a:ext cx="3072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106731" y="5323789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BDC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945632" y="531246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TDC</a:t>
            </a:r>
          </a:p>
        </p:txBody>
      </p:sp>
      <p:graphicFrame>
        <p:nvGraphicFramePr>
          <p:cNvPr id="290816" name="Object 290815"/>
          <p:cNvGraphicFramePr>
            <a:graphicFrameLocks noChangeAspect="1"/>
          </p:cNvGraphicFramePr>
          <p:nvPr/>
        </p:nvGraphicFramePr>
        <p:xfrm>
          <a:off x="7526304" y="5554218"/>
          <a:ext cx="177800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120" imgH="139680" progId="">
                  <p:embed/>
                </p:oleObj>
              </mc:Choice>
              <mc:Fallback>
                <p:oleObj name="Equation" r:id="rId5" imgW="114120" imgH="139680" progId="">
                  <p:embed/>
                  <p:pic>
                    <p:nvPicPr>
                      <p:cNvPr id="290816" name="Object 2908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6304" y="5554218"/>
                        <a:ext cx="177800" cy="217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1" name="Group 27">
            <a:extLst>
              <a:ext uri="{FF2B5EF4-FFF2-40B4-BE49-F238E27FC236}">
                <a16:creationId xmlns:a16="http://schemas.microsoft.com/office/drawing/2014/main" id="{6273CB2E-BAEA-4949-BC16-CFACA8E2C2BA}"/>
              </a:ext>
            </a:extLst>
          </p:cNvPr>
          <p:cNvGrpSpPr/>
          <p:nvPr/>
        </p:nvGrpSpPr>
        <p:grpSpPr>
          <a:xfrm>
            <a:off x="5924285" y="3223065"/>
            <a:ext cx="1276942" cy="2010969"/>
            <a:chOff x="4444347" y="2552624"/>
            <a:chExt cx="1740663" cy="2263864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A1943CE6-ACDC-4CA1-8AE4-70E63423458E}"/>
                </a:ext>
              </a:extLst>
            </p:cNvPr>
            <p:cNvCxnSpPr>
              <a:cxnSpLocks/>
              <a:endCxn id="101" idx="4"/>
            </p:cNvCxnSpPr>
            <p:nvPr/>
          </p:nvCxnSpPr>
          <p:spPr>
            <a:xfrm>
              <a:off x="6146609" y="3889859"/>
              <a:ext cx="26280" cy="926629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7B396016-BA22-4447-AE9C-EA921545F6D5}"/>
                </a:ext>
              </a:extLst>
            </p:cNvPr>
            <p:cNvSpPr/>
            <p:nvPr/>
          </p:nvSpPr>
          <p:spPr>
            <a:xfrm>
              <a:off x="6108200" y="3851455"/>
              <a:ext cx="76810" cy="76810"/>
            </a:xfrm>
            <a:prstGeom prst="ellipse">
              <a:avLst/>
            </a:prstGeom>
            <a:solidFill>
              <a:schemeClr val="accent4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0A34734D-B6F4-4B91-AA20-C65C9575E855}"/>
                </a:ext>
              </a:extLst>
            </p:cNvPr>
            <p:cNvSpPr/>
            <p:nvPr/>
          </p:nvSpPr>
          <p:spPr>
            <a:xfrm>
              <a:off x="4444347" y="2552624"/>
              <a:ext cx="76809" cy="76810"/>
            </a:xfrm>
            <a:prstGeom prst="ellipse">
              <a:avLst/>
            </a:prstGeom>
            <a:solidFill>
              <a:schemeClr val="accent4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Oval 97">
            <a:extLst>
              <a:ext uri="{FF2B5EF4-FFF2-40B4-BE49-F238E27FC236}">
                <a16:creationId xmlns:a16="http://schemas.microsoft.com/office/drawing/2014/main" id="{5025D555-0A14-49C8-B5C0-A58D0FF400AB}"/>
              </a:ext>
            </a:extLst>
          </p:cNvPr>
          <p:cNvSpPr/>
          <p:nvPr/>
        </p:nvSpPr>
        <p:spPr>
          <a:xfrm>
            <a:off x="7145135" y="4741466"/>
            <a:ext cx="76810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1BD449E7-97C8-4A23-B556-EEE1F3CAD22E}"/>
              </a:ext>
            </a:extLst>
          </p:cNvPr>
          <p:cNvSpPr/>
          <p:nvPr/>
        </p:nvSpPr>
        <p:spPr>
          <a:xfrm>
            <a:off x="5956503" y="4734770"/>
            <a:ext cx="76810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AB09552-5082-40E2-85D9-1ABE471517E4}"/>
              </a:ext>
            </a:extLst>
          </p:cNvPr>
          <p:cNvSpPr/>
          <p:nvPr/>
        </p:nvSpPr>
        <p:spPr>
          <a:xfrm>
            <a:off x="5958593" y="5139600"/>
            <a:ext cx="69827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AF3F218F-4370-477E-97ED-19FC7FB771BF}"/>
              </a:ext>
            </a:extLst>
          </p:cNvPr>
          <p:cNvSpPr/>
          <p:nvPr/>
        </p:nvSpPr>
        <p:spPr>
          <a:xfrm>
            <a:off x="7153927" y="5157225"/>
            <a:ext cx="76810" cy="76810"/>
          </a:xfrm>
          <a:prstGeom prst="ellipse">
            <a:avLst/>
          </a:prstGeom>
          <a:solidFill>
            <a:srgbClr val="076797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AD760DA-D94B-4305-88BE-80FCDEB998E6}"/>
              </a:ext>
            </a:extLst>
          </p:cNvPr>
          <p:cNvSpPr txBox="1"/>
          <p:nvPr/>
        </p:nvSpPr>
        <p:spPr>
          <a:xfrm>
            <a:off x="7253818" y="509957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C42E187-C079-4415-A895-2D4C1652A3FD}"/>
              </a:ext>
            </a:extLst>
          </p:cNvPr>
          <p:cNvSpPr txBox="1"/>
          <p:nvPr/>
        </p:nvSpPr>
        <p:spPr>
          <a:xfrm>
            <a:off x="5680618" y="516221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BB455E1-2B69-477C-8EC5-BF13C704618A}"/>
              </a:ext>
            </a:extLst>
          </p:cNvPr>
          <p:cNvSpPr txBox="1"/>
          <p:nvPr/>
        </p:nvSpPr>
        <p:spPr>
          <a:xfrm>
            <a:off x="5692736" y="479673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09" name="Arrow: Circular 108">
            <a:extLst>
              <a:ext uri="{FF2B5EF4-FFF2-40B4-BE49-F238E27FC236}">
                <a16:creationId xmlns:a16="http://schemas.microsoft.com/office/drawing/2014/main" id="{D5AA6769-BE6B-45E9-8523-AF4A611D3B75}"/>
              </a:ext>
            </a:extLst>
          </p:cNvPr>
          <p:cNvSpPr/>
          <p:nvPr/>
        </p:nvSpPr>
        <p:spPr>
          <a:xfrm>
            <a:off x="6349444" y="4809236"/>
            <a:ext cx="357531" cy="35753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462497"/>
              <a:gd name="adj5" fmla="val 1250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61B7DCC-5672-4C1A-90CB-A84BAA9AFB8C}"/>
              </a:ext>
            </a:extLst>
          </p:cNvPr>
          <p:cNvSpPr txBox="1"/>
          <p:nvPr/>
        </p:nvSpPr>
        <p:spPr>
          <a:xfrm>
            <a:off x="6491699" y="3042767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14B2AF-203D-489E-81DC-BB0822449D9E}"/>
              </a:ext>
            </a:extLst>
          </p:cNvPr>
          <p:cNvSpPr txBox="1"/>
          <p:nvPr/>
        </p:nvSpPr>
        <p:spPr>
          <a:xfrm>
            <a:off x="7163213" y="4168727"/>
            <a:ext cx="280743" cy="288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CA6EE17-0325-466D-B429-A48763C157B7}"/>
              </a:ext>
            </a:extLst>
          </p:cNvPr>
          <p:cNvSpPr/>
          <p:nvPr/>
        </p:nvSpPr>
        <p:spPr>
          <a:xfrm>
            <a:off x="6464153" y="3233606"/>
            <a:ext cx="56347" cy="56347"/>
          </a:xfrm>
          <a:prstGeom prst="ellipse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Circular 16">
            <a:extLst>
              <a:ext uri="{FF2B5EF4-FFF2-40B4-BE49-F238E27FC236}">
                <a16:creationId xmlns:a16="http://schemas.microsoft.com/office/drawing/2014/main" id="{7C3264AB-2185-4DC3-9AF4-AFC8C45B05EF}"/>
              </a:ext>
            </a:extLst>
          </p:cNvPr>
          <p:cNvSpPr/>
          <p:nvPr/>
        </p:nvSpPr>
        <p:spPr>
          <a:xfrm>
            <a:off x="6239757" y="3790101"/>
            <a:ext cx="345527" cy="34552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462497"/>
              <a:gd name="adj5" fmla="val 1250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5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8" grpId="0"/>
      <p:bldP spid="69" grpId="0"/>
      <p:bldP spid="98" grpId="0" animBg="1"/>
      <p:bldP spid="99" grpId="0" animBg="1"/>
      <p:bldP spid="100" grpId="0" animBg="1"/>
      <p:bldP spid="101" grpId="0" animBg="1"/>
      <p:bldP spid="105" grpId="0"/>
      <p:bldP spid="106" grpId="0"/>
      <p:bldP spid="107" grpId="0"/>
      <p:bldP spid="109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Blurring The 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sp>
        <p:nvSpPr>
          <p:cNvPr id="42" name="Content Placeholder 41"/>
          <p:cNvSpPr txBox="1">
            <a:spLocks/>
          </p:cNvSpPr>
          <p:nvPr/>
        </p:nvSpPr>
        <p:spPr>
          <a:xfrm>
            <a:off x="385854" y="1470351"/>
            <a:ext cx="7873026" cy="480061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Modern gasoline engines are experimenting with: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Direct-Injection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Fuel is injected directly in the cylinder, though still before TDC 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Mixture is ignited with spark plugs 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Can create stratified charge (regions of stoichiometric air-fuel mixture, and regions of air without fuel)</a:t>
            </a: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Throttless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Load Control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Reduce pumping losses at part-load (cruise) by eliminating the throttle</a:t>
            </a:r>
          </a:p>
          <a:p>
            <a:pPr lvl="2"/>
            <a:r>
              <a:rPr lang="en-US" sz="1600" dirty="0">
                <a:latin typeface="Arial" pitchFamily="34" charset="0"/>
                <a:cs typeface="Arial" pitchFamily="34" charset="0"/>
              </a:rPr>
              <a:t>Diluting the incoming air with exhaust gases</a:t>
            </a:r>
          </a:p>
          <a:p>
            <a:pPr lvl="2"/>
            <a:r>
              <a:rPr lang="en-US" sz="1600" dirty="0">
                <a:latin typeface="Arial" pitchFamily="34" charset="0"/>
                <a:cs typeface="Arial" pitchFamily="34" charset="0"/>
              </a:rPr>
              <a:t>Closing intake valve early (or very late)</a:t>
            </a:r>
          </a:p>
          <a:p>
            <a:pPr lvl="2"/>
            <a:r>
              <a:rPr lang="en-US" sz="1600" dirty="0">
                <a:latin typeface="Arial" pitchFamily="34" charset="0"/>
                <a:cs typeface="Arial" pitchFamily="34" charset="0"/>
              </a:rPr>
              <a:t>Cylinder deactivation (running fewer cylinders at full load)</a:t>
            </a:r>
          </a:p>
        </p:txBody>
      </p:sp>
    </p:spTree>
    <p:extLst>
      <p:ext uri="{BB962C8B-B14F-4D97-AF65-F5344CB8AC3E}">
        <p14:creationId xmlns:p14="http://schemas.microsoft.com/office/powerpoint/2010/main" val="79605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Blurring The 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42" name="Content Placeholder 41"/>
          <p:cNvSpPr txBox="1">
            <a:spLocks/>
          </p:cNvSpPr>
          <p:nvPr/>
        </p:nvSpPr>
        <p:spPr>
          <a:xfrm>
            <a:off x="385854" y="1470351"/>
            <a:ext cx="7873026" cy="480061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76797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Modern diesel engines are experimenting with: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Homogeneous Charge Compression Ignition (HCCI)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Fuel is pre-mixed with air before compression stroke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TDC autoignition results in nearly instantaneous combustion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Control is very difficult, but promises cycle efficiency near ideal Otto cycle</a:t>
            </a:r>
          </a:p>
          <a:p>
            <a:r>
              <a:rPr lang="en-US" sz="2200" dirty="0">
                <a:latin typeface="Arial" pitchFamily="34" charset="0"/>
                <a:cs typeface="Arial" pitchFamily="34" charset="0"/>
              </a:rPr>
              <a:t>Common-Rail Fuel Injection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Electronic control of fuel injectors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Split firing (pre-fuel, then main fuel)</a:t>
            </a:r>
          </a:p>
          <a:p>
            <a:r>
              <a:rPr lang="en-US" sz="2200" dirty="0">
                <a:latin typeface="Arial" pitchFamily="34" charset="0"/>
                <a:cs typeface="Arial" pitchFamily="34" charset="0"/>
              </a:rPr>
              <a:t>Variable N</a:t>
            </a:r>
            <a:r>
              <a:rPr lang="en-US" sz="2200" baseline="-25000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Engines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With discrete valve control it is possible to switch a 4-stroke engine to be a 6-stroke, 8-stroke, 10-stroke, etc. engine. 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The lighter the load the more power strokes could be had before exchanging the exhaust with fresh air.</a:t>
            </a:r>
          </a:p>
        </p:txBody>
      </p:sp>
    </p:spTree>
    <p:extLst>
      <p:ext uri="{BB962C8B-B14F-4D97-AF65-F5344CB8AC3E}">
        <p14:creationId xmlns:p14="http://schemas.microsoft.com/office/powerpoint/2010/main" val="3728496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7174</TotalTime>
  <Words>535</Words>
  <Application>Microsoft Office PowerPoint</Application>
  <PresentationFormat>On-screen Show (4:3)</PresentationFormat>
  <Paragraphs>124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Tahoma</vt:lpstr>
      <vt:lpstr>Office Theme</vt:lpstr>
      <vt:lpstr>Equation</vt:lpstr>
      <vt:lpstr>Lecture 28b</vt:lpstr>
      <vt:lpstr>Comparing SI and CI</vt:lpstr>
      <vt:lpstr>Comparing SI and CI</vt:lpstr>
      <vt:lpstr>Supercharger vs. Turbocharger</vt:lpstr>
      <vt:lpstr>Supercharger vs. Turbocharger</vt:lpstr>
      <vt:lpstr>SI Engine – Forced Induction</vt:lpstr>
      <vt:lpstr>CI Engine – Forced Induction</vt:lpstr>
      <vt:lpstr>Blurring The Lines</vt:lpstr>
      <vt:lpstr>Blurring The Lines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1082</cp:revision>
  <cp:lastPrinted>2012-10-30T19:21:35Z</cp:lastPrinted>
  <dcterms:created xsi:type="dcterms:W3CDTF">2008-11-21T16:06:48Z</dcterms:created>
  <dcterms:modified xsi:type="dcterms:W3CDTF">2022-11-04T18:20:51Z</dcterms:modified>
</cp:coreProperties>
</file>