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91" r:id="rId3"/>
    <p:sldId id="292" r:id="rId4"/>
    <p:sldId id="294" r:id="rId5"/>
    <p:sldId id="262" r:id="rId6"/>
    <p:sldId id="295" r:id="rId7"/>
    <p:sldId id="296" r:id="rId8"/>
    <p:sldId id="305" r:id="rId9"/>
    <p:sldId id="272" r:id="rId10"/>
    <p:sldId id="271" r:id="rId11"/>
    <p:sldId id="273" r:id="rId12"/>
    <p:sldId id="274" r:id="rId13"/>
    <p:sldId id="275" r:id="rId14"/>
    <p:sldId id="276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797"/>
    <a:srgbClr val="0A50C2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6" d="100"/>
          <a:sy n="96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r">
              <a:defRPr sz="12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2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209" tIns="48105" rIns="96209" bIns="481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209" tIns="48105" rIns="96209" bIns="4810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r">
              <a:defRPr sz="12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70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70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074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22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23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2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4.jpeg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29.bin"/><Relationship Id="rId26" Type="http://schemas.openxmlformats.org/officeDocument/2006/relationships/oleObject" Target="../embeddings/oleObject33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27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25.wmf"/><Relationship Id="rId25" Type="http://schemas.openxmlformats.org/officeDocument/2006/relationships/image" Target="../media/image29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tags" Target="../tags/tag8.x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0.wmf"/><Relationship Id="rId24" Type="http://schemas.openxmlformats.org/officeDocument/2006/relationships/oleObject" Target="../embeddings/oleObject32.bin"/><Relationship Id="rId5" Type="http://schemas.openxmlformats.org/officeDocument/2006/relationships/image" Target="../media/image14.jpeg"/><Relationship Id="rId15" Type="http://schemas.openxmlformats.org/officeDocument/2006/relationships/image" Target="../media/image24.wmf"/><Relationship Id="rId23" Type="http://schemas.openxmlformats.org/officeDocument/2006/relationships/image" Target="../media/image28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26.wmf"/><Relationship Id="rId4" Type="http://schemas.openxmlformats.org/officeDocument/2006/relationships/image" Target="../media/image23.emf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1.bin"/><Relationship Id="rId27" Type="http://schemas.openxmlformats.org/officeDocument/2006/relationships/image" Target="../media/image3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36.wmf"/><Relationship Id="rId3" Type="http://schemas.openxmlformats.org/officeDocument/2006/relationships/image" Target="../media/image23.e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40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35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48.bin"/><Relationship Id="rId3" Type="http://schemas.openxmlformats.org/officeDocument/2006/relationships/image" Target="../media/image23.emf"/><Relationship Id="rId21" Type="http://schemas.openxmlformats.org/officeDocument/2006/relationships/image" Target="../media/image40.w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38.wmf"/><Relationship Id="rId2" Type="http://schemas.openxmlformats.org/officeDocument/2006/relationships/notesSlide" Target="../notesSlides/notesSlide14.xml"/><Relationship Id="rId16" Type="http://schemas.openxmlformats.org/officeDocument/2006/relationships/oleObject" Target="../embeddings/oleObject47.bin"/><Relationship Id="rId20" Type="http://schemas.openxmlformats.org/officeDocument/2006/relationships/oleObject" Target="../embeddings/oleObject49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35.wmf"/><Relationship Id="rId5" Type="http://schemas.openxmlformats.org/officeDocument/2006/relationships/image" Target="../media/image24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44.bin"/><Relationship Id="rId19" Type="http://schemas.openxmlformats.org/officeDocument/2006/relationships/image" Target="../media/image39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4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10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10" Type="http://schemas.openxmlformats.org/officeDocument/2006/relationships/image" Target="../media/image7.wm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oleObject" Target="../embeddings/oleObject1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3.wmf"/><Relationship Id="rId1" Type="http://schemas.openxmlformats.org/officeDocument/2006/relationships/tags" Target="../tags/tag3.x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10.wmf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7.wmf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5.bin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6.jpeg"/><Relationship Id="rId5" Type="http://schemas.openxmlformats.org/officeDocument/2006/relationships/image" Target="../media/image14.jpeg"/><Relationship Id="rId10" Type="http://schemas.openxmlformats.org/officeDocument/2006/relationships/image" Target="../media/image8.wmf"/><Relationship Id="rId4" Type="http://schemas.openxmlformats.org/officeDocument/2006/relationships/notesSlide" Target="../notesSlides/notesSlide6.xml"/><Relationship Id="rId9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Lecture 29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Vapor Compression Refrigeration (VCR) Cycle</a:t>
            </a:r>
          </a:p>
        </p:txBody>
      </p:sp>
    </p:spTree>
    <p:extLst>
      <p:ext uri="{BB962C8B-B14F-4D97-AF65-F5344CB8AC3E}">
        <p14:creationId xmlns:p14="http://schemas.microsoft.com/office/powerpoint/2010/main" val="420556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Refrigeration Cycle Analysis</a:t>
            </a:r>
          </a:p>
        </p:txBody>
      </p:sp>
      <p:pic>
        <p:nvPicPr>
          <p:cNvPr id="5" name="Picture 2" descr="Fig10_03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46928" y="1488159"/>
            <a:ext cx="4083110" cy="439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914823" y="3390595"/>
          <a:ext cx="12303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12447" imgH="279279" progId="">
                  <p:embed/>
                </p:oleObj>
              </mc:Choice>
              <mc:Fallback>
                <p:oleObj name="Equation" r:id="rId5" imgW="812447" imgH="279279" progId="">
                  <p:embed/>
                  <p:pic>
                    <p:nvPicPr>
                      <p:cNvPr id="0" name="Picture 2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4823" y="3390595"/>
                        <a:ext cx="1230312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67" name="Object 3"/>
          <p:cNvGraphicFramePr>
            <a:graphicFrameLocks noChangeAspect="1"/>
          </p:cNvGraphicFramePr>
          <p:nvPr/>
        </p:nvGraphicFramePr>
        <p:xfrm>
          <a:off x="3917763" y="1470345"/>
          <a:ext cx="124936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25500" imgH="279400" progId="">
                  <p:embed/>
                </p:oleObj>
              </mc:Choice>
              <mc:Fallback>
                <p:oleObj name="Equation" r:id="rId7" imgW="825500" imgH="279400" progId="">
                  <p:embed/>
                  <p:pic>
                    <p:nvPicPr>
                      <p:cNvPr id="0" name="Picture 2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763" y="1470345"/>
                        <a:ext cx="1249362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68" name="Object 4"/>
          <p:cNvGraphicFramePr>
            <a:graphicFrameLocks noChangeAspect="1"/>
          </p:cNvGraphicFramePr>
          <p:nvPr/>
        </p:nvGraphicFramePr>
        <p:xfrm>
          <a:off x="3869161" y="5541963"/>
          <a:ext cx="12303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12447" imgH="279279" progId="">
                  <p:embed/>
                </p:oleObj>
              </mc:Choice>
              <mc:Fallback>
                <p:oleObj name="Equation" r:id="rId9" imgW="812447" imgH="279279" progId="">
                  <p:embed/>
                  <p:pic>
                    <p:nvPicPr>
                      <p:cNvPr id="0" name="Picture 2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9161" y="5541963"/>
                        <a:ext cx="1230312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69" name="Object 5"/>
          <p:cNvGraphicFramePr>
            <a:graphicFrameLocks noChangeAspect="1"/>
          </p:cNvGraphicFramePr>
          <p:nvPr/>
        </p:nvGraphicFramePr>
        <p:xfrm>
          <a:off x="1209503" y="3563140"/>
          <a:ext cx="711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69696" imgH="241195" progId="">
                  <p:embed/>
                </p:oleObj>
              </mc:Choice>
              <mc:Fallback>
                <p:oleObj name="Equation" r:id="rId11" imgW="469696" imgH="241195" progId="">
                  <p:embed/>
                  <p:pic>
                    <p:nvPicPr>
                      <p:cNvPr id="0" name="Picture 2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503" y="3563140"/>
                        <a:ext cx="711200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607465" y="1623965"/>
            <a:ext cx="194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Performance</a:t>
            </a:r>
          </a:p>
        </p:txBody>
      </p:sp>
      <p:graphicFrame>
        <p:nvGraphicFramePr>
          <p:cNvPr id="1904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459660"/>
              </p:ext>
            </p:extLst>
          </p:nvPr>
        </p:nvGraphicFramePr>
        <p:xfrm>
          <a:off x="7002463" y="2046288"/>
          <a:ext cx="1143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61760" imgH="457200" progId="">
                  <p:embed/>
                </p:oleObj>
              </mc:Choice>
              <mc:Fallback>
                <p:oleObj name="Equation" r:id="rId13" imgW="761760" imgH="457200" progId="">
                  <p:embed/>
                  <p:pic>
                    <p:nvPicPr>
                      <p:cNvPr id="0" name="Picture 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2463" y="2046288"/>
                        <a:ext cx="1143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1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12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754" y="1163105"/>
            <a:ext cx="4402271" cy="457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Ideal VCR Cycle on the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P-h</a:t>
            </a:r>
            <a:r>
              <a:rPr lang="en-US" sz="3200" dirty="0"/>
              <a:t> Diagram</a:t>
            </a:r>
          </a:p>
        </p:txBody>
      </p: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5032860" y="2776115"/>
            <a:ext cx="3846177" cy="2911957"/>
            <a:chOff x="1786930" y="1470345"/>
            <a:chExt cx="5935632" cy="4493893"/>
          </a:xfrm>
        </p:grpSpPr>
        <p:pic>
          <p:nvPicPr>
            <p:cNvPr id="6" name="Picture 2" descr="Fig10_03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24355" y="1488159"/>
              <a:ext cx="4083110" cy="4398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6492250" y="3390595"/>
            <a:ext cx="1230312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812447" imgH="279279" progId="">
                    <p:embed/>
                  </p:oleObj>
                </mc:Choice>
                <mc:Fallback>
                  <p:oleObj name="Equation" r:id="rId6" imgW="812447" imgH="279279" progId="">
                    <p:embed/>
                    <p:pic>
                      <p:nvPicPr>
                        <p:cNvPr id="0" name="Picture 5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92250" y="3390595"/>
                          <a:ext cx="1230312" cy="422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3"/>
            <p:cNvGraphicFramePr>
              <a:graphicFrameLocks noChangeAspect="1"/>
            </p:cNvGraphicFramePr>
            <p:nvPr/>
          </p:nvGraphicFramePr>
          <p:xfrm>
            <a:off x="4495190" y="1470345"/>
            <a:ext cx="1249362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825500" imgH="279400" progId="">
                    <p:embed/>
                  </p:oleObj>
                </mc:Choice>
                <mc:Fallback>
                  <p:oleObj name="Equation" r:id="rId8" imgW="825500" imgH="279400" progId="">
                    <p:embed/>
                    <p:pic>
                      <p:nvPicPr>
                        <p:cNvPr id="0" name="Picture 5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5190" y="1470345"/>
                          <a:ext cx="1249362" cy="422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4"/>
            <p:cNvGraphicFramePr>
              <a:graphicFrameLocks noChangeAspect="1"/>
            </p:cNvGraphicFramePr>
            <p:nvPr/>
          </p:nvGraphicFramePr>
          <p:xfrm>
            <a:off x="4446588" y="5541963"/>
            <a:ext cx="1230312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812447" imgH="279279" progId="">
                    <p:embed/>
                  </p:oleObj>
                </mc:Choice>
                <mc:Fallback>
                  <p:oleObj name="Equation" r:id="rId10" imgW="812447" imgH="279279" progId="">
                    <p:embed/>
                    <p:pic>
                      <p:nvPicPr>
                        <p:cNvPr id="0" name="Picture 5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6588" y="5541963"/>
                          <a:ext cx="1230312" cy="422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5"/>
            <p:cNvGraphicFramePr>
              <a:graphicFrameLocks noChangeAspect="1"/>
            </p:cNvGraphicFramePr>
            <p:nvPr/>
          </p:nvGraphicFramePr>
          <p:xfrm>
            <a:off x="1786930" y="3563140"/>
            <a:ext cx="711200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469696" imgH="241195" progId="">
                    <p:embed/>
                  </p:oleObj>
                </mc:Choice>
                <mc:Fallback>
                  <p:oleObj name="Equation" r:id="rId12" imgW="469696" imgH="241195" progId="">
                    <p:embed/>
                    <p:pic>
                      <p:nvPicPr>
                        <p:cNvPr id="0" name="Picture 5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6930" y="3563140"/>
                          <a:ext cx="711200" cy="365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8" name="Straight Connector 17"/>
          <p:cNvCxnSpPr/>
          <p:nvPr/>
        </p:nvCxnSpPr>
        <p:spPr>
          <a:xfrm>
            <a:off x="1614815" y="3044950"/>
            <a:ext cx="184344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057943" y="3601822"/>
            <a:ext cx="1113745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14815" y="4158695"/>
            <a:ext cx="960125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2583263" y="3044950"/>
            <a:ext cx="874992" cy="1117111"/>
          </a:xfrm>
          <a:custGeom>
            <a:avLst/>
            <a:gdLst>
              <a:gd name="connsiteX0" fmla="*/ 0 w 1095768"/>
              <a:gd name="connsiteY0" fmla="*/ 1110883 h 1110883"/>
              <a:gd name="connsiteX1" fmla="*/ 453421 w 1095768"/>
              <a:gd name="connsiteY1" fmla="*/ 589448 h 1110883"/>
              <a:gd name="connsiteX2" fmla="*/ 1095768 w 1095768"/>
              <a:gd name="connsiteY2" fmla="*/ 0 h 111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768" h="1110883">
                <a:moveTo>
                  <a:pt x="0" y="1110883"/>
                </a:moveTo>
                <a:cubicBezTo>
                  <a:pt x="135396" y="942739"/>
                  <a:pt x="270793" y="774595"/>
                  <a:pt x="453421" y="589448"/>
                </a:cubicBezTo>
                <a:cubicBezTo>
                  <a:pt x="636049" y="404301"/>
                  <a:pt x="865908" y="202150"/>
                  <a:pt x="1095768" y="0"/>
                </a:cubicBezTo>
              </a:path>
            </a:pathLst>
          </a:cu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576410" y="3006545"/>
            <a:ext cx="76810" cy="76810"/>
          </a:xfrm>
          <a:prstGeom prst="ellipse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76410" y="4120290"/>
            <a:ext cx="76810" cy="76810"/>
          </a:xfrm>
          <a:prstGeom prst="ellipse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36535" y="4120290"/>
            <a:ext cx="76810" cy="76810"/>
          </a:xfrm>
          <a:prstGeom prst="ellipse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419850" y="3006545"/>
            <a:ext cx="76810" cy="76810"/>
          </a:xfrm>
          <a:prstGeom prst="ellipse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2666953" y="4164982"/>
          <a:ext cx="100012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8707" imgH="164742" progId="">
                  <p:embed/>
                </p:oleObj>
              </mc:Choice>
              <mc:Fallback>
                <p:oleObj name="Equation" r:id="rId14" imgW="88707" imgH="164742" progId="">
                  <p:embed/>
                  <p:pic>
                    <p:nvPicPr>
                      <p:cNvPr id="0" name="Picture 5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6953" y="4164982"/>
                        <a:ext cx="100012" cy="18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23" name="Object 11"/>
          <p:cNvGraphicFramePr>
            <a:graphicFrameLocks noChangeAspect="1"/>
          </p:cNvGraphicFramePr>
          <p:nvPr/>
        </p:nvGraphicFramePr>
        <p:xfrm>
          <a:off x="3573470" y="2936023"/>
          <a:ext cx="142875" cy="18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6780" imgH="164814" progId="">
                  <p:embed/>
                </p:oleObj>
              </mc:Choice>
              <mc:Fallback>
                <p:oleObj name="Equation" r:id="rId16" imgW="126780" imgH="164814" progId="">
                  <p:embed/>
                  <p:pic>
                    <p:nvPicPr>
                      <p:cNvPr id="0" name="Picture 5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470" y="2936023"/>
                        <a:ext cx="142875" cy="185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24" name="Object 12"/>
          <p:cNvGraphicFramePr>
            <a:graphicFrameLocks noChangeAspect="1"/>
          </p:cNvGraphicFramePr>
          <p:nvPr/>
        </p:nvGraphicFramePr>
        <p:xfrm>
          <a:off x="1409417" y="2921735"/>
          <a:ext cx="128588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14102" imgH="177492" progId="">
                  <p:embed/>
                </p:oleObj>
              </mc:Choice>
              <mc:Fallback>
                <p:oleObj name="Equation" r:id="rId18" imgW="114102" imgH="177492" progId="">
                  <p:embed/>
                  <p:pic>
                    <p:nvPicPr>
                      <p:cNvPr id="0" name="Picture 5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417" y="2921735"/>
                        <a:ext cx="128588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25" name="Object 13"/>
          <p:cNvGraphicFramePr>
            <a:graphicFrameLocks noChangeAspect="1"/>
          </p:cNvGraphicFramePr>
          <p:nvPr/>
        </p:nvGraphicFramePr>
        <p:xfrm>
          <a:off x="1422790" y="4082135"/>
          <a:ext cx="142875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26780" imgH="164814" progId="">
                  <p:embed/>
                </p:oleObj>
              </mc:Choice>
              <mc:Fallback>
                <p:oleObj name="Equation" r:id="rId20" imgW="126780" imgH="164814" progId="">
                  <p:embed/>
                  <p:pic>
                    <p:nvPicPr>
                      <p:cNvPr id="0" name="Picture 5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790" y="4082135"/>
                        <a:ext cx="142875" cy="18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5224885" y="1316725"/>
            <a:ext cx="34018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1-2:  Isentropic compression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2-3:  Isobaric heat rejection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3-4:  Isenthalpic expansion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4-1:  Isobaric heat addition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16200000" flipH="1">
            <a:off x="2651750" y="3928264"/>
            <a:ext cx="1613011" cy="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2306107" y="4504338"/>
            <a:ext cx="537671" cy="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1326778" y="4523542"/>
            <a:ext cx="576075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1614815" y="2660900"/>
            <a:ext cx="1843440" cy="0"/>
          </a:xfrm>
          <a:prstGeom prst="line">
            <a:avLst/>
          </a:prstGeom>
          <a:ln>
            <a:solidFill>
              <a:schemeClr val="accent5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0800000" flipV="1">
            <a:off x="1614816" y="4696365"/>
            <a:ext cx="960127" cy="2"/>
          </a:xfrm>
          <a:prstGeom prst="line">
            <a:avLst/>
          </a:prstGeom>
          <a:ln>
            <a:solidFill>
              <a:schemeClr val="accent5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V="1">
            <a:off x="2574941" y="4696365"/>
            <a:ext cx="883315" cy="1"/>
          </a:xfrm>
          <a:prstGeom prst="line">
            <a:avLst/>
          </a:prstGeom>
          <a:ln>
            <a:solidFill>
              <a:schemeClr val="accent5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Object 53"/>
          <p:cNvGraphicFramePr>
            <a:graphicFrameLocks noChangeAspect="1"/>
          </p:cNvGraphicFramePr>
          <p:nvPr/>
        </p:nvGraphicFramePr>
        <p:xfrm>
          <a:off x="1653220" y="4427530"/>
          <a:ext cx="86201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774364" imgH="253890" progId="">
                  <p:embed/>
                </p:oleObj>
              </mc:Choice>
              <mc:Fallback>
                <p:oleObj name="Equation" r:id="rId22" imgW="774364" imgH="253890" progId="">
                  <p:embed/>
                  <p:pic>
                    <p:nvPicPr>
                      <p:cNvPr id="0" name="Picture 5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3220" y="4427530"/>
                        <a:ext cx="862012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27" name="Object 15"/>
          <p:cNvGraphicFramePr>
            <a:graphicFrameLocks noChangeAspect="1"/>
          </p:cNvGraphicFramePr>
          <p:nvPr/>
        </p:nvGraphicFramePr>
        <p:xfrm>
          <a:off x="2613345" y="4427530"/>
          <a:ext cx="812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736600" imgH="241300" progId="">
                  <p:embed/>
                </p:oleObj>
              </mc:Choice>
              <mc:Fallback>
                <p:oleObj name="Equation" r:id="rId24" imgW="736600" imgH="241300" progId="">
                  <p:embed/>
                  <p:pic>
                    <p:nvPicPr>
                      <p:cNvPr id="0" name="Picture 5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3345" y="4427530"/>
                        <a:ext cx="812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Straight Connector 59"/>
          <p:cNvCxnSpPr/>
          <p:nvPr/>
        </p:nvCxnSpPr>
        <p:spPr>
          <a:xfrm rot="5400000">
            <a:off x="1326777" y="2680102"/>
            <a:ext cx="576075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3170218" y="2680103"/>
            <a:ext cx="576075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8128" name="Object 16"/>
          <p:cNvGraphicFramePr>
            <a:graphicFrameLocks noChangeAspect="1"/>
          </p:cNvGraphicFramePr>
          <p:nvPr/>
        </p:nvGraphicFramePr>
        <p:xfrm>
          <a:off x="1922055" y="2660900"/>
          <a:ext cx="97472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875920" imgH="253890" progId="">
                  <p:embed/>
                </p:oleObj>
              </mc:Choice>
              <mc:Fallback>
                <p:oleObj name="Equation" r:id="rId26" imgW="875920" imgH="253890" progId="">
                  <p:embed/>
                  <p:pic>
                    <p:nvPicPr>
                      <p:cNvPr id="0" name="Picture 5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055" y="2660900"/>
                        <a:ext cx="974725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18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218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Refrigeration Effect and Capacity</a:t>
            </a:r>
          </a:p>
        </p:txBody>
      </p:sp>
      <p:graphicFrame>
        <p:nvGraphicFramePr>
          <p:cNvPr id="220162" name="Object 2"/>
          <p:cNvGraphicFramePr>
            <a:graphicFrameLocks noChangeAspect="1"/>
          </p:cNvGraphicFramePr>
          <p:nvPr/>
        </p:nvGraphicFramePr>
        <p:xfrm>
          <a:off x="4072735" y="1662370"/>
          <a:ext cx="130651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48975" imgH="241195" progId="">
                  <p:embed/>
                </p:oleObj>
              </mc:Choice>
              <mc:Fallback>
                <p:oleObj name="Equation" r:id="rId3" imgW="748975" imgH="241195" progId="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2735" y="1662370"/>
                        <a:ext cx="1306512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2857" y="1623965"/>
            <a:ext cx="34035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latin typeface="Arial" pitchFamily="34" charset="0"/>
                <a:cs typeface="Arial" pitchFamily="34" charset="0"/>
              </a:rPr>
              <a:t>Refrigeration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Effect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r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2400" dirty="0">
                <a:latin typeface="Arial" pitchFamily="34" charset="0"/>
                <a:cs typeface="Arial" pitchFamily="34" charset="0"/>
              </a:rPr>
              <a:t>Refrigeration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Capacity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graphicFrame>
        <p:nvGraphicFramePr>
          <p:cNvPr id="220163" name="Object 3"/>
          <p:cNvGraphicFramePr>
            <a:graphicFrameLocks noChangeAspect="1"/>
          </p:cNvGraphicFramePr>
          <p:nvPr/>
        </p:nvGraphicFramePr>
        <p:xfrm>
          <a:off x="4001040" y="2353660"/>
          <a:ext cx="18383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54100" imgH="279400" progId="">
                  <p:embed/>
                </p:oleObj>
              </mc:Choice>
              <mc:Fallback>
                <p:oleObj name="Equation" r:id="rId5" imgW="1054100" imgH="279400" progId="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1040" y="2353660"/>
                        <a:ext cx="18383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7450" y="3132454"/>
            <a:ext cx="84106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Refrigeration capacity is often expressed in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tons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of refrigeration.  Definition …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1 ton of refrigeration is the steady state heat transfer rate required to melt 1 ton of ice at 32°F in 24 hours.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1 ton = 12,000 Btu/hr = 3.516 kW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6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0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0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VCR Cycle Irreversibilities</a:t>
            </a: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1445" y="1355130"/>
            <a:ext cx="4402271" cy="457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 flipV="1">
            <a:off x="4572000" y="3160165"/>
            <a:ext cx="1728225" cy="153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207153" y="3678632"/>
            <a:ext cx="729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4043480"/>
            <a:ext cx="1036935" cy="192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300225" y="3160165"/>
            <a:ext cx="2304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5616492" y="3166393"/>
            <a:ext cx="906843" cy="1073098"/>
          </a:xfrm>
          <a:custGeom>
            <a:avLst/>
            <a:gdLst>
              <a:gd name="connsiteX0" fmla="*/ 0 w 906843"/>
              <a:gd name="connsiteY0" fmla="*/ 1073098 h 1073098"/>
              <a:gd name="connsiteX1" fmla="*/ 468536 w 906843"/>
              <a:gd name="connsiteY1" fmla="*/ 476093 h 1073098"/>
              <a:gd name="connsiteX2" fmla="*/ 906843 w 906843"/>
              <a:gd name="connsiteY2" fmla="*/ 0 h 107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6843" h="1073098">
                <a:moveTo>
                  <a:pt x="0" y="1073098"/>
                </a:moveTo>
                <a:cubicBezTo>
                  <a:pt x="158698" y="864020"/>
                  <a:pt x="317396" y="654942"/>
                  <a:pt x="468536" y="476093"/>
                </a:cubicBezTo>
                <a:cubicBezTo>
                  <a:pt x="619676" y="297244"/>
                  <a:pt x="763259" y="148622"/>
                  <a:pt x="906843" y="0"/>
                </a:cubicBezTo>
              </a:path>
            </a:pathLst>
          </a:cu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616492" y="3166393"/>
            <a:ext cx="680132" cy="1073098"/>
          </a:xfrm>
          <a:custGeom>
            <a:avLst/>
            <a:gdLst>
              <a:gd name="connsiteX0" fmla="*/ 0 w 680132"/>
              <a:gd name="connsiteY0" fmla="*/ 1073098 h 1073098"/>
              <a:gd name="connsiteX1" fmla="*/ 483650 w 680132"/>
              <a:gd name="connsiteY1" fmla="*/ 272053 h 1073098"/>
              <a:gd name="connsiteX2" fmla="*/ 680132 w 680132"/>
              <a:gd name="connsiteY2" fmla="*/ 0 h 107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0132" h="1073098">
                <a:moveTo>
                  <a:pt x="0" y="1073098"/>
                </a:moveTo>
                <a:cubicBezTo>
                  <a:pt x="185147" y="762000"/>
                  <a:pt x="370295" y="450903"/>
                  <a:pt x="483650" y="272053"/>
                </a:cubicBezTo>
                <a:cubicBezTo>
                  <a:pt x="597005" y="93203"/>
                  <a:pt x="638568" y="46601"/>
                  <a:pt x="68013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92250" y="3121760"/>
            <a:ext cx="76810" cy="76810"/>
          </a:xfrm>
          <a:prstGeom prst="ellipse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261820" y="3121760"/>
            <a:ext cx="76810" cy="76810"/>
          </a:xfrm>
          <a:prstGeom prst="ellipse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1186" name="Object 2"/>
          <p:cNvGraphicFramePr>
            <a:graphicFrameLocks noChangeAspect="1"/>
          </p:cNvGraphicFramePr>
          <p:nvPr/>
        </p:nvGraphicFramePr>
        <p:xfrm>
          <a:off x="5724150" y="4235505"/>
          <a:ext cx="100013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707" imgH="164742" progId="">
                  <p:embed/>
                </p:oleObj>
              </mc:Choice>
              <mc:Fallback>
                <p:oleObj name="Equation" r:id="rId4" imgW="88707" imgH="164742" progId="">
                  <p:embed/>
                  <p:pic>
                    <p:nvPicPr>
                      <p:cNvPr id="0" name="Picture 2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50" y="4235505"/>
                        <a:ext cx="100013" cy="18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1187" name="Object 3"/>
          <p:cNvGraphicFramePr>
            <a:graphicFrameLocks noChangeAspect="1"/>
          </p:cNvGraphicFramePr>
          <p:nvPr/>
        </p:nvGraphicFramePr>
        <p:xfrm>
          <a:off x="6624935" y="3044825"/>
          <a:ext cx="142875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780" imgH="164814" progId="">
                  <p:embed/>
                </p:oleObj>
              </mc:Choice>
              <mc:Fallback>
                <p:oleObj name="Equation" r:id="rId6" imgW="126780" imgH="164814" progId="">
                  <p:embed/>
                  <p:pic>
                    <p:nvPicPr>
                      <p:cNvPr id="0" name="Picture 2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4935" y="3044825"/>
                        <a:ext cx="142875" cy="18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1188" name="Object 4"/>
          <p:cNvGraphicFramePr>
            <a:graphicFrameLocks noChangeAspect="1"/>
          </p:cNvGraphicFramePr>
          <p:nvPr/>
        </p:nvGraphicFramePr>
        <p:xfrm>
          <a:off x="6201128" y="2924175"/>
          <a:ext cx="214312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0335" imgH="177646" progId="">
                  <p:embed/>
                </p:oleObj>
              </mc:Choice>
              <mc:Fallback>
                <p:oleObj name="Equation" r:id="rId8" imgW="190335" imgH="177646" progId="">
                  <p:embed/>
                  <p:pic>
                    <p:nvPicPr>
                      <p:cNvPr id="0" name="Picture 2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1128" y="2924175"/>
                        <a:ext cx="214312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1189" name="Object 5"/>
          <p:cNvGraphicFramePr>
            <a:graphicFrameLocks noChangeAspect="1"/>
          </p:cNvGraphicFramePr>
          <p:nvPr/>
        </p:nvGraphicFramePr>
        <p:xfrm>
          <a:off x="4648810" y="3390595"/>
          <a:ext cx="128588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4102" imgH="177492" progId="">
                  <p:embed/>
                </p:oleObj>
              </mc:Choice>
              <mc:Fallback>
                <p:oleObj name="Equation" r:id="rId10" imgW="114102" imgH="177492" progId="">
                  <p:embed/>
                  <p:pic>
                    <p:nvPicPr>
                      <p:cNvPr id="0" name="Picture 2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810" y="3390595"/>
                        <a:ext cx="128588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1190" name="Object 6"/>
          <p:cNvGraphicFramePr>
            <a:graphicFrameLocks noChangeAspect="1"/>
          </p:cNvGraphicFramePr>
          <p:nvPr/>
        </p:nvGraphicFramePr>
        <p:xfrm>
          <a:off x="4648810" y="3851455"/>
          <a:ext cx="142875" cy="18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80" imgH="164814" progId="">
                  <p:embed/>
                </p:oleObj>
              </mc:Choice>
              <mc:Fallback>
                <p:oleObj name="Equation" r:id="rId12" imgW="126780" imgH="164814" progId="">
                  <p:embed/>
                  <p:pic>
                    <p:nvPicPr>
                      <p:cNvPr id="0" name="Picture 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810" y="3851455"/>
                        <a:ext cx="142875" cy="185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6108200" y="3544215"/>
            <a:ext cx="230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Isentropic efficiency of the compressor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9474" y="2936289"/>
            <a:ext cx="2726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Pressure drop through the condenser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9475" y="3813050"/>
            <a:ext cx="2726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Pressure drop through the evaporator</a:t>
            </a:r>
          </a:p>
        </p:txBody>
      </p:sp>
      <p:cxnSp>
        <p:nvCxnSpPr>
          <p:cNvPr id="35" name="Straight Connector 34"/>
          <p:cNvCxnSpPr/>
          <p:nvPr/>
        </p:nvCxnSpPr>
        <p:spPr>
          <a:xfrm rot="10800000">
            <a:off x="3227826" y="3313785"/>
            <a:ext cx="1344175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3227825" y="3160165"/>
            <a:ext cx="3033996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>
            <a:off x="3227825" y="4043479"/>
            <a:ext cx="1344175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 flipV="1">
            <a:off x="3227825" y="4235503"/>
            <a:ext cx="2381114" cy="2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533595" y="3275380"/>
            <a:ext cx="76810" cy="76810"/>
          </a:xfrm>
          <a:prstGeom prst="ellipse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533595" y="4005075"/>
            <a:ext cx="76810" cy="76810"/>
          </a:xfrm>
          <a:prstGeom prst="ellipse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570530" y="4197100"/>
            <a:ext cx="76810" cy="76810"/>
          </a:xfrm>
          <a:prstGeom prst="ellipse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3266230" y="3044950"/>
            <a:ext cx="23043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3266230" y="3429000"/>
            <a:ext cx="230430" cy="0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266230" y="3928265"/>
            <a:ext cx="23043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3266230" y="4350720"/>
            <a:ext cx="230430" cy="0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3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9" grpId="0"/>
      <p:bldP spid="30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VCR Cycle</a:t>
            </a: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349" y="1355130"/>
            <a:ext cx="4402271" cy="457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>
            <a:endCxn id="20" idx="2"/>
          </p:cNvCxnSpPr>
          <p:nvPr/>
        </p:nvCxnSpPr>
        <p:spPr>
          <a:xfrm>
            <a:off x="1360284" y="3160165"/>
            <a:ext cx="19970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784208" y="3736241"/>
            <a:ext cx="1152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17" idx="0"/>
          </p:cNvCxnSpPr>
          <p:nvPr/>
        </p:nvCxnSpPr>
        <p:spPr>
          <a:xfrm flipV="1">
            <a:off x="1360284" y="4310073"/>
            <a:ext cx="1359052" cy="2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95749" y="3160165"/>
            <a:ext cx="2304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2719336" y="3160165"/>
            <a:ext cx="906843" cy="1149908"/>
          </a:xfrm>
          <a:custGeom>
            <a:avLst/>
            <a:gdLst>
              <a:gd name="connsiteX0" fmla="*/ 0 w 906843"/>
              <a:gd name="connsiteY0" fmla="*/ 1073098 h 1073098"/>
              <a:gd name="connsiteX1" fmla="*/ 468536 w 906843"/>
              <a:gd name="connsiteY1" fmla="*/ 476093 h 1073098"/>
              <a:gd name="connsiteX2" fmla="*/ 906843 w 906843"/>
              <a:gd name="connsiteY2" fmla="*/ 0 h 107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6843" h="1073098">
                <a:moveTo>
                  <a:pt x="0" y="1073098"/>
                </a:moveTo>
                <a:cubicBezTo>
                  <a:pt x="158698" y="864020"/>
                  <a:pt x="317396" y="654942"/>
                  <a:pt x="468536" y="476093"/>
                </a:cubicBezTo>
                <a:cubicBezTo>
                  <a:pt x="619676" y="297244"/>
                  <a:pt x="763259" y="148622"/>
                  <a:pt x="906843" y="0"/>
                </a:cubicBezTo>
              </a:path>
            </a:pathLst>
          </a:cu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704459" y="3160165"/>
            <a:ext cx="680132" cy="1149908"/>
          </a:xfrm>
          <a:custGeom>
            <a:avLst/>
            <a:gdLst>
              <a:gd name="connsiteX0" fmla="*/ 0 w 680132"/>
              <a:gd name="connsiteY0" fmla="*/ 1073098 h 1073098"/>
              <a:gd name="connsiteX1" fmla="*/ 483650 w 680132"/>
              <a:gd name="connsiteY1" fmla="*/ 272053 h 1073098"/>
              <a:gd name="connsiteX2" fmla="*/ 680132 w 680132"/>
              <a:gd name="connsiteY2" fmla="*/ 0 h 107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0132" h="1073098">
                <a:moveTo>
                  <a:pt x="0" y="1073098"/>
                </a:moveTo>
                <a:cubicBezTo>
                  <a:pt x="185147" y="762000"/>
                  <a:pt x="370295" y="450903"/>
                  <a:pt x="483650" y="272053"/>
                </a:cubicBezTo>
                <a:cubicBezTo>
                  <a:pt x="597005" y="93203"/>
                  <a:pt x="638568" y="46601"/>
                  <a:pt x="68013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87774" y="3121760"/>
            <a:ext cx="76810" cy="76810"/>
          </a:xfrm>
          <a:prstGeom prst="ellipse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357344" y="3121760"/>
            <a:ext cx="76810" cy="76810"/>
          </a:xfrm>
          <a:prstGeom prst="ellipse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1186" name="Object 2"/>
          <p:cNvGraphicFramePr>
            <a:graphicFrameLocks noChangeAspect="1"/>
          </p:cNvGraphicFramePr>
          <p:nvPr/>
        </p:nvGraphicFramePr>
        <p:xfrm>
          <a:off x="2896484" y="4197100"/>
          <a:ext cx="100013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707" imgH="164742" progId="">
                  <p:embed/>
                </p:oleObj>
              </mc:Choice>
              <mc:Fallback>
                <p:oleObj name="Equation" r:id="rId4" imgW="88707" imgH="164742" progId="">
                  <p:embed/>
                  <p:pic>
                    <p:nvPicPr>
                      <p:cNvPr id="0" name="Picture 4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6484" y="4197100"/>
                        <a:ext cx="100013" cy="18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1187" name="Object 3"/>
          <p:cNvGraphicFramePr>
            <a:graphicFrameLocks noChangeAspect="1"/>
          </p:cNvGraphicFramePr>
          <p:nvPr/>
        </p:nvGraphicFramePr>
        <p:xfrm>
          <a:off x="3573470" y="2929735"/>
          <a:ext cx="142875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780" imgH="164814" progId="">
                  <p:embed/>
                </p:oleObj>
              </mc:Choice>
              <mc:Fallback>
                <p:oleObj name="Equation" r:id="rId6" imgW="126780" imgH="164814" progId="">
                  <p:embed/>
                  <p:pic>
                    <p:nvPicPr>
                      <p:cNvPr id="0" name="Picture 4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470" y="2929735"/>
                        <a:ext cx="142875" cy="18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1188" name="Object 4"/>
          <p:cNvGraphicFramePr>
            <a:graphicFrameLocks noChangeAspect="1"/>
          </p:cNvGraphicFramePr>
          <p:nvPr/>
        </p:nvGraphicFramePr>
        <p:xfrm>
          <a:off x="3304635" y="2929735"/>
          <a:ext cx="214312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0335" imgH="177646" progId="">
                  <p:embed/>
                </p:oleObj>
              </mc:Choice>
              <mc:Fallback>
                <p:oleObj name="Equation" r:id="rId8" imgW="190335" imgH="177646" progId="">
                  <p:embed/>
                  <p:pic>
                    <p:nvPicPr>
                      <p:cNvPr id="0" name="Picture 4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4635" y="2929735"/>
                        <a:ext cx="214312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1189" name="Object 5"/>
          <p:cNvGraphicFramePr>
            <a:graphicFrameLocks noChangeAspect="1"/>
          </p:cNvGraphicFramePr>
          <p:nvPr/>
        </p:nvGraphicFramePr>
        <p:xfrm>
          <a:off x="1168259" y="3236975"/>
          <a:ext cx="128588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4102" imgH="177492" progId="">
                  <p:embed/>
                </p:oleObj>
              </mc:Choice>
              <mc:Fallback>
                <p:oleObj name="Equation" r:id="rId10" imgW="114102" imgH="177492" progId="">
                  <p:embed/>
                  <p:pic>
                    <p:nvPicPr>
                      <p:cNvPr id="0" name="Picture 4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259" y="3236975"/>
                        <a:ext cx="128588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1190" name="Object 6"/>
          <p:cNvGraphicFramePr>
            <a:graphicFrameLocks noChangeAspect="1"/>
          </p:cNvGraphicFramePr>
          <p:nvPr/>
        </p:nvGraphicFramePr>
        <p:xfrm>
          <a:off x="1283474" y="4389125"/>
          <a:ext cx="142875" cy="18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80" imgH="164814" progId="">
                  <p:embed/>
                </p:oleObj>
              </mc:Choice>
              <mc:Fallback>
                <p:oleObj name="Equation" r:id="rId12" imgW="126780" imgH="164814" progId="">
                  <p:embed/>
                  <p:pic>
                    <p:nvPicPr>
                      <p:cNvPr id="0" name="Picture 4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474" y="4389125"/>
                        <a:ext cx="142875" cy="185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21"/>
          <p:cNvSpPr/>
          <p:nvPr/>
        </p:nvSpPr>
        <p:spPr>
          <a:xfrm>
            <a:off x="1321879" y="4273910"/>
            <a:ext cx="76810" cy="76810"/>
          </a:xfrm>
          <a:prstGeom prst="ellipse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rot="16200000" flipV="1">
            <a:off x="784210" y="2315255"/>
            <a:ext cx="1574605" cy="115215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6200000" flipV="1">
            <a:off x="419362" y="2488078"/>
            <a:ext cx="1805035" cy="15362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398689" y="3467405"/>
            <a:ext cx="806505" cy="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2215" name="Object 7"/>
          <p:cNvGraphicFramePr>
            <a:graphicFrameLocks noChangeAspect="1"/>
          </p:cNvGraphicFramePr>
          <p:nvPr/>
        </p:nvGraphicFramePr>
        <p:xfrm>
          <a:off x="1091449" y="1431940"/>
          <a:ext cx="1714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2334" imgH="228501" progId="">
                  <p:embed/>
                </p:oleObj>
              </mc:Choice>
              <mc:Fallback>
                <p:oleObj name="Equation" r:id="rId14" imgW="152334" imgH="228501" progId="">
                  <p:embed/>
                  <p:pic>
                    <p:nvPicPr>
                      <p:cNvPr id="0" name="Picture 4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1449" y="1431940"/>
                        <a:ext cx="17145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216" name="Object 8"/>
          <p:cNvGraphicFramePr>
            <a:graphicFrameLocks noChangeAspect="1"/>
          </p:cNvGraphicFramePr>
          <p:nvPr/>
        </p:nvGraphicFramePr>
        <p:xfrm>
          <a:off x="1360284" y="1393535"/>
          <a:ext cx="37147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29914" imgH="177646" progId="">
                  <p:embed/>
                </p:oleObj>
              </mc:Choice>
              <mc:Fallback>
                <p:oleObj name="Equation" r:id="rId16" imgW="329914" imgH="177646" progId="">
                  <p:embed/>
                  <p:pic>
                    <p:nvPicPr>
                      <p:cNvPr id="0" name="Picture 4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284" y="1393535"/>
                        <a:ext cx="37147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Freeform 62"/>
          <p:cNvSpPr/>
          <p:nvPr/>
        </p:nvSpPr>
        <p:spPr>
          <a:xfrm>
            <a:off x="2541659" y="4315061"/>
            <a:ext cx="143584" cy="1065541"/>
          </a:xfrm>
          <a:custGeom>
            <a:avLst/>
            <a:gdLst>
              <a:gd name="connsiteX0" fmla="*/ 0 w 143584"/>
              <a:gd name="connsiteY0" fmla="*/ 0 h 1065541"/>
              <a:gd name="connsiteX1" fmla="*/ 98242 w 143584"/>
              <a:gd name="connsiteY1" fmla="*/ 362737 h 1065541"/>
              <a:gd name="connsiteX2" fmla="*/ 143584 w 143584"/>
              <a:gd name="connsiteY2" fmla="*/ 1065541 h 1065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584" h="1065541">
                <a:moveTo>
                  <a:pt x="0" y="0"/>
                </a:moveTo>
                <a:cubicBezTo>
                  <a:pt x="37155" y="92573"/>
                  <a:pt x="74311" y="185147"/>
                  <a:pt x="98242" y="362737"/>
                </a:cubicBezTo>
                <a:cubicBezTo>
                  <a:pt x="122173" y="540327"/>
                  <a:pt x="132878" y="802934"/>
                  <a:pt x="143584" y="1065541"/>
                </a:cubicBezTo>
              </a:path>
            </a:pathLst>
          </a:cu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2589244" y="4120290"/>
            <a:ext cx="324332" cy="1292252"/>
          </a:xfrm>
          <a:custGeom>
            <a:avLst/>
            <a:gdLst>
              <a:gd name="connsiteX0" fmla="*/ 0 w 362737"/>
              <a:gd name="connsiteY0" fmla="*/ 0 h 1292252"/>
              <a:gd name="connsiteX1" fmla="*/ 234267 w 362737"/>
              <a:gd name="connsiteY1" fmla="*/ 423194 h 1292252"/>
              <a:gd name="connsiteX2" fmla="*/ 362737 w 362737"/>
              <a:gd name="connsiteY2" fmla="*/ 1292252 h 1292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2737" h="1292252">
                <a:moveTo>
                  <a:pt x="0" y="0"/>
                </a:moveTo>
                <a:cubicBezTo>
                  <a:pt x="86905" y="103909"/>
                  <a:pt x="173811" y="207819"/>
                  <a:pt x="234267" y="423194"/>
                </a:cubicBezTo>
                <a:cubicBezTo>
                  <a:pt x="294723" y="638569"/>
                  <a:pt x="328730" y="965410"/>
                  <a:pt x="362737" y="1292252"/>
                </a:cubicBezTo>
              </a:path>
            </a:pathLst>
          </a:cu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>
            <a:off x="1782739" y="4120290"/>
            <a:ext cx="806505" cy="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2218" name="Object 10"/>
          <p:cNvGraphicFramePr>
            <a:graphicFrameLocks noChangeAspect="1"/>
          </p:cNvGraphicFramePr>
          <p:nvPr/>
        </p:nvGraphicFramePr>
        <p:xfrm>
          <a:off x="2941067" y="5041900"/>
          <a:ext cx="1571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39700" imgH="228600" progId="">
                  <p:embed/>
                </p:oleObj>
              </mc:Choice>
              <mc:Fallback>
                <p:oleObj name="Equation" r:id="rId18" imgW="139700" imgH="228600" progId="">
                  <p:embed/>
                  <p:pic>
                    <p:nvPicPr>
                      <p:cNvPr id="0" name="Picture 4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067" y="5041900"/>
                        <a:ext cx="157162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219" name="Object 11"/>
          <p:cNvGraphicFramePr>
            <a:graphicFrameLocks noChangeAspect="1"/>
          </p:cNvGraphicFramePr>
          <p:nvPr/>
        </p:nvGraphicFramePr>
        <p:xfrm>
          <a:off x="2518792" y="5379655"/>
          <a:ext cx="357187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317087" imgH="177569" progId="">
                  <p:embed/>
                </p:oleObj>
              </mc:Choice>
              <mc:Fallback>
                <p:oleObj name="Equation" r:id="rId20" imgW="317087" imgH="177569" progId="">
                  <p:embed/>
                  <p:pic>
                    <p:nvPicPr>
                      <p:cNvPr id="0" name="Picture 4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8792" y="5379655"/>
                        <a:ext cx="357187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2655944" y="1290548"/>
            <a:ext cx="50409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SCT = Saturated Condensing Temperature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DSC = Degrees of Subcooling = SCT – T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3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548077" y="4762708"/>
            <a:ext cx="50409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SET = Saturated Evaporating Temperature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DSH = Degrees of Superheat = T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– SET</a:t>
            </a:r>
          </a:p>
        </p:txBody>
      </p:sp>
      <p:sp>
        <p:nvSpPr>
          <p:cNvPr id="21" name="Oval 20"/>
          <p:cNvSpPr/>
          <p:nvPr/>
        </p:nvSpPr>
        <p:spPr>
          <a:xfrm>
            <a:off x="1321879" y="3121760"/>
            <a:ext cx="76810" cy="76810"/>
          </a:xfrm>
          <a:prstGeom prst="ellipse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666054" y="4273910"/>
            <a:ext cx="76810" cy="76810"/>
          </a:xfrm>
          <a:prstGeom prst="ellipse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4187950" y="2373323"/>
            <a:ext cx="45317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Arial" pitchFamily="34" charset="0"/>
                <a:cs typeface="Arial" pitchFamily="34" charset="0"/>
              </a:rPr>
              <a:t>Subcooling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increases the refrigeration capacity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u="sng" dirty="0">
                <a:latin typeface="Arial" pitchFamily="34" charset="0"/>
                <a:cs typeface="Arial" pitchFamily="34" charset="0"/>
              </a:rPr>
              <a:t>Superheating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provides a dry vapor at the compressor inlet</a:t>
            </a:r>
          </a:p>
        </p:txBody>
      </p:sp>
      <p:sp>
        <p:nvSpPr>
          <p:cNvPr id="3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0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2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2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2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VCR used for Cooling</a:t>
            </a:r>
          </a:p>
        </p:txBody>
      </p:sp>
      <p:graphicFrame>
        <p:nvGraphicFramePr>
          <p:cNvPr id="1536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276496"/>
              </p:ext>
            </p:extLst>
          </p:nvPr>
        </p:nvGraphicFramePr>
        <p:xfrm>
          <a:off x="3189420" y="1700775"/>
          <a:ext cx="50228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01640" imgH="444240" progId="">
                  <p:embed/>
                </p:oleObj>
              </mc:Choice>
              <mc:Fallback>
                <p:oleObj name="Equation" r:id="rId4" imgW="2501640" imgH="444240" progId="">
                  <p:embed/>
                  <p:pic>
                    <p:nvPicPr>
                      <p:cNvPr id="0" name="Picture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420" y="1700775"/>
                        <a:ext cx="5022850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74940" y="4043480"/>
            <a:ext cx="63752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concept of an efficiency being greater than 100% makes people uneasy.  Therefore, the conversion efficiency for a refrigerator is called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Cooling Coefficient of Performance (COP</a:t>
            </a:r>
            <a:r>
              <a:rPr lang="en-US" sz="2000" b="1" baseline="-25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 A refrigeration system that is used for cooling is called a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refrigerator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74205" y="3083355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Observation:</a:t>
            </a: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675191"/>
              </p:ext>
            </p:extLst>
          </p:nvPr>
        </p:nvGraphicFramePr>
        <p:xfrm>
          <a:off x="4942817" y="3084513"/>
          <a:ext cx="3544888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65080" imgH="253800" progId="">
                  <p:embed/>
                </p:oleObj>
              </mc:Choice>
              <mc:Fallback>
                <p:oleObj name="Equation" r:id="rId6" imgW="1765080" imgH="253800" progId="">
                  <p:embed/>
                  <p:pic>
                    <p:nvPicPr>
                      <p:cNvPr id="0" name="Picture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2817" y="3084513"/>
                        <a:ext cx="3544888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09045" y="1662370"/>
            <a:ext cx="1958655" cy="3917310"/>
            <a:chOff x="693095" y="1662370"/>
            <a:chExt cx="1958655" cy="3917310"/>
          </a:xfrm>
        </p:grpSpPr>
        <p:grpSp>
          <p:nvGrpSpPr>
            <p:cNvPr id="13" name="Group 12"/>
            <p:cNvGrpSpPr/>
            <p:nvPr/>
          </p:nvGrpSpPr>
          <p:grpSpPr>
            <a:xfrm>
              <a:off x="693095" y="1662370"/>
              <a:ext cx="1958655" cy="3917310"/>
              <a:chOff x="4764025" y="1623965"/>
              <a:chExt cx="1958655" cy="3917310"/>
            </a:xfrm>
          </p:grpSpPr>
          <p:pic>
            <p:nvPicPr>
              <p:cNvPr id="22" name="Picture 2" descr="Fig02_17"/>
              <p:cNvPicPr preferRelativeResize="0">
                <a:picLocks noChangeAspect="1" noChangeArrowheads="1"/>
              </p:cNvPicPr>
              <p:nvPr>
                <p:custDataLst>
                  <p:tags r:id="rId1"/>
                </p:custDataLst>
              </p:nvPr>
            </p:nvPicPr>
            <p:blipFill>
              <a:blip r:embed="rId8" cstate="print"/>
              <a:srcRect l="52182" r="15363" b="7583"/>
              <a:stretch>
                <a:fillRect/>
              </a:stretch>
            </p:blipFill>
            <p:spPr bwMode="auto">
              <a:xfrm>
                <a:off x="4764025" y="1623965"/>
                <a:ext cx="1958655" cy="3917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3" name="Rectangle 22"/>
              <p:cNvSpPr/>
              <p:nvPr/>
            </p:nvSpPr>
            <p:spPr>
              <a:xfrm>
                <a:off x="5032860" y="3389790"/>
                <a:ext cx="576075" cy="23043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>
                <a:spLocks noChangeAspect="1"/>
              </p:cNvSpPr>
              <p:nvPr/>
            </p:nvSpPr>
            <p:spPr>
              <a:xfrm>
                <a:off x="4957929" y="3043340"/>
                <a:ext cx="574196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cap="none" spc="0" dirty="0">
                    <a:ln w="31550" cmpd="sng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5000"/>
                        <a:satMod val="200000"/>
                      </a:schemeClr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</a:rPr>
                  <a:t>R</a:t>
                </a:r>
              </a:p>
            </p:txBody>
          </p:sp>
        </p:grp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5429220"/>
                </p:ext>
              </p:extLst>
            </p:nvPr>
          </p:nvGraphicFramePr>
          <p:xfrm>
            <a:off x="1021825" y="2394810"/>
            <a:ext cx="2857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90440" imgH="228600" progId="">
                    <p:embed/>
                  </p:oleObj>
                </mc:Choice>
                <mc:Fallback>
                  <p:oleObj name="Equation" r:id="rId9" imgW="190440" imgH="228600" progId="">
                    <p:embed/>
                    <p:pic>
                      <p:nvPicPr>
                        <p:cNvPr id="0" name="Picture 2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1825" y="2394810"/>
                          <a:ext cx="2857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683902"/>
                </p:ext>
              </p:extLst>
            </p:nvPr>
          </p:nvGraphicFramePr>
          <p:xfrm>
            <a:off x="1713140" y="4737515"/>
            <a:ext cx="24732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64880" imgH="228600" progId="">
                    <p:embed/>
                  </p:oleObj>
                </mc:Choice>
                <mc:Fallback>
                  <p:oleObj name="Equation" r:id="rId11" imgW="164880" imgH="228600" progId="">
                    <p:embed/>
                    <p:pic>
                      <p:nvPicPr>
                        <p:cNvPr id="0" name="Picture 2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3140" y="4737515"/>
                          <a:ext cx="24732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10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VCR used for Heating</a:t>
            </a: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940733"/>
              </p:ext>
            </p:extLst>
          </p:nvPr>
        </p:nvGraphicFramePr>
        <p:xfrm>
          <a:off x="3176345" y="1700213"/>
          <a:ext cx="50482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14600" imgH="444240" progId="">
                  <p:embed/>
                </p:oleObj>
              </mc:Choice>
              <mc:Fallback>
                <p:oleObj name="Equation" r:id="rId4" imgW="2514600" imgH="444240" progId="">
                  <p:embed/>
                  <p:pic>
                    <p:nvPicPr>
                      <p:cNvPr id="0" name="Picture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345" y="1700213"/>
                        <a:ext cx="5048250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574940" y="4043480"/>
            <a:ext cx="63752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concept of an efficiency being greater than 100% makes people uneasy.  Therefore, the conversion efficiency for a refrigerator is called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Heating Coefficient of Performance (COP</a:t>
            </a:r>
            <a:r>
              <a:rPr lang="en-US" sz="2000" b="1" baseline="-250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 A refrigeration system that is used for cooling is called a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heat pump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74205" y="3083355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Observation:</a:t>
            </a:r>
          </a:p>
        </p:txBody>
      </p:sp>
      <p:graphicFrame>
        <p:nvGraphicFramePr>
          <p:cNvPr id="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729409"/>
              </p:ext>
            </p:extLst>
          </p:nvPr>
        </p:nvGraphicFramePr>
        <p:xfrm>
          <a:off x="4942817" y="3084513"/>
          <a:ext cx="3544888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65080" imgH="253800" progId="">
                  <p:embed/>
                </p:oleObj>
              </mc:Choice>
              <mc:Fallback>
                <p:oleObj name="Equation" r:id="rId6" imgW="1765080" imgH="253800" progId="">
                  <p:embed/>
                  <p:pic>
                    <p:nvPicPr>
                      <p:cNvPr id="0" name="Picture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2817" y="3084513"/>
                        <a:ext cx="3544888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09045" y="1662370"/>
            <a:ext cx="1958655" cy="3917310"/>
            <a:chOff x="693095" y="1662370"/>
            <a:chExt cx="1958655" cy="3917310"/>
          </a:xfrm>
        </p:grpSpPr>
        <p:grpSp>
          <p:nvGrpSpPr>
            <p:cNvPr id="13" name="Group 12"/>
            <p:cNvGrpSpPr/>
            <p:nvPr/>
          </p:nvGrpSpPr>
          <p:grpSpPr>
            <a:xfrm>
              <a:off x="693095" y="1662370"/>
              <a:ext cx="1958655" cy="3917310"/>
              <a:chOff x="4764025" y="1623965"/>
              <a:chExt cx="1958655" cy="3917310"/>
            </a:xfrm>
          </p:grpSpPr>
          <p:pic>
            <p:nvPicPr>
              <p:cNvPr id="24" name="Picture 2" descr="Fig02_17"/>
              <p:cNvPicPr preferRelativeResize="0">
                <a:picLocks noChangeAspect="1" noChangeArrowheads="1"/>
              </p:cNvPicPr>
              <p:nvPr>
                <p:custDataLst>
                  <p:tags r:id="rId1"/>
                </p:custDataLst>
              </p:nvPr>
            </p:nvPicPr>
            <p:blipFill>
              <a:blip r:embed="rId8" cstate="print"/>
              <a:srcRect l="52182" r="15363" b="7583"/>
              <a:stretch>
                <a:fillRect/>
              </a:stretch>
            </p:blipFill>
            <p:spPr bwMode="auto">
              <a:xfrm>
                <a:off x="4764025" y="1623965"/>
                <a:ext cx="1958655" cy="3917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5" name="Rectangle 24"/>
              <p:cNvSpPr/>
              <p:nvPr/>
            </p:nvSpPr>
            <p:spPr>
              <a:xfrm>
                <a:off x="5032860" y="3389790"/>
                <a:ext cx="576075" cy="23043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>
                <a:spLocks noChangeAspect="1"/>
              </p:cNvSpPr>
              <p:nvPr/>
            </p:nvSpPr>
            <p:spPr>
              <a:xfrm>
                <a:off x="4957929" y="3043340"/>
                <a:ext cx="574196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cap="none" spc="0" dirty="0">
                    <a:ln w="31550" cmpd="sng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5000"/>
                        <a:satMod val="200000"/>
                      </a:schemeClr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</a:rPr>
                  <a:t>R</a:t>
                </a:r>
              </a:p>
            </p:txBody>
          </p:sp>
        </p:grp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5429220"/>
                </p:ext>
              </p:extLst>
            </p:nvPr>
          </p:nvGraphicFramePr>
          <p:xfrm>
            <a:off x="1021825" y="2394810"/>
            <a:ext cx="2857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90440" imgH="228600" progId="">
                    <p:embed/>
                  </p:oleObj>
                </mc:Choice>
                <mc:Fallback>
                  <p:oleObj name="Equation" r:id="rId9" imgW="190440" imgH="228600" progId="">
                    <p:embed/>
                    <p:pic>
                      <p:nvPicPr>
                        <p:cNvPr id="0" name="Picture 2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1825" y="2394810"/>
                          <a:ext cx="2857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683902"/>
                </p:ext>
              </p:extLst>
            </p:nvPr>
          </p:nvGraphicFramePr>
          <p:xfrm>
            <a:off x="1713140" y="4737515"/>
            <a:ext cx="24732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64880" imgH="228600" progId="">
                    <p:embed/>
                  </p:oleObj>
                </mc:Choice>
                <mc:Fallback>
                  <p:oleObj name="Equation" r:id="rId11" imgW="164880" imgH="228600" progId="">
                    <p:embed/>
                    <p:pic>
                      <p:nvPicPr>
                        <p:cNvPr id="0" name="Picture 2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3140" y="4737515"/>
                          <a:ext cx="24732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96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Carnot Refrigerator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808611"/>
              </p:ext>
            </p:extLst>
          </p:nvPr>
        </p:nvGraphicFramePr>
        <p:xfrm>
          <a:off x="3082925" y="1873250"/>
          <a:ext cx="4214813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06560" imgH="444240" progId="">
                  <p:embed/>
                </p:oleObj>
              </mc:Choice>
              <mc:Fallback>
                <p:oleObj name="Equation" r:id="rId4" imgW="2806560" imgH="444240" progId="">
                  <p:embed/>
                  <p:pic>
                    <p:nvPicPr>
                      <p:cNvPr id="0" name="Picture 2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2925" y="1873250"/>
                        <a:ext cx="4214813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728560" y="1355130"/>
            <a:ext cx="4188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the Refrigeration cycle …</a:t>
            </a:r>
          </a:p>
        </p:txBody>
      </p:sp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010242"/>
              </p:ext>
            </p:extLst>
          </p:nvPr>
        </p:nvGraphicFramePr>
        <p:xfrm>
          <a:off x="2336800" y="4433888"/>
          <a:ext cx="6200775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127400" imgH="914400" progId="">
                  <p:embed/>
                </p:oleObj>
              </mc:Choice>
              <mc:Fallback>
                <p:oleObj name="Equation" r:id="rId6" imgW="4127400" imgH="914400" progId="">
                  <p:embed/>
                  <p:pic>
                    <p:nvPicPr>
                      <p:cNvPr id="0" name="Picture 2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4433888"/>
                        <a:ext cx="6200775" cy="1376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728560" y="3780863"/>
            <a:ext cx="3964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the Heat Pump cycle …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09045" y="1662370"/>
            <a:ext cx="1958655" cy="3917310"/>
            <a:chOff x="693095" y="1662370"/>
            <a:chExt cx="1958655" cy="3917310"/>
          </a:xfrm>
        </p:grpSpPr>
        <p:grpSp>
          <p:nvGrpSpPr>
            <p:cNvPr id="30" name="Group 29"/>
            <p:cNvGrpSpPr/>
            <p:nvPr/>
          </p:nvGrpSpPr>
          <p:grpSpPr>
            <a:xfrm>
              <a:off x="693095" y="1662370"/>
              <a:ext cx="1958655" cy="3917310"/>
              <a:chOff x="4764025" y="1623965"/>
              <a:chExt cx="1958655" cy="3917310"/>
            </a:xfrm>
          </p:grpSpPr>
          <p:pic>
            <p:nvPicPr>
              <p:cNvPr id="33" name="Picture 2" descr="Fig02_17"/>
              <p:cNvPicPr preferRelativeResize="0">
                <a:picLocks noChangeAspect="1" noChangeArrowheads="1"/>
              </p:cNvPicPr>
              <p:nvPr>
                <p:custDataLst>
                  <p:tags r:id="rId1"/>
                </p:custDataLst>
              </p:nvPr>
            </p:nvPicPr>
            <p:blipFill>
              <a:blip r:embed="rId8" cstate="print"/>
              <a:srcRect l="52182" r="15363" b="7583"/>
              <a:stretch>
                <a:fillRect/>
              </a:stretch>
            </p:blipFill>
            <p:spPr bwMode="auto">
              <a:xfrm>
                <a:off x="4764025" y="1623965"/>
                <a:ext cx="1958655" cy="3917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8" name="Rectangle 37"/>
              <p:cNvSpPr/>
              <p:nvPr/>
            </p:nvSpPr>
            <p:spPr>
              <a:xfrm>
                <a:off x="5032860" y="3389790"/>
                <a:ext cx="576075" cy="23043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>
                <a:spLocks noChangeAspect="1"/>
              </p:cNvSpPr>
              <p:nvPr/>
            </p:nvSpPr>
            <p:spPr>
              <a:xfrm>
                <a:off x="4957929" y="3043340"/>
                <a:ext cx="574196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cap="none" spc="0" dirty="0">
                    <a:ln w="31550" cmpd="sng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5000"/>
                        <a:satMod val="200000"/>
                      </a:schemeClr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</a:rPr>
                  <a:t>R</a:t>
                </a:r>
              </a:p>
            </p:txBody>
          </p:sp>
        </p:grpSp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8953065"/>
                </p:ext>
              </p:extLst>
            </p:nvPr>
          </p:nvGraphicFramePr>
          <p:xfrm>
            <a:off x="1021825" y="2394810"/>
            <a:ext cx="2857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90440" imgH="228600" progId="">
                    <p:embed/>
                  </p:oleObj>
                </mc:Choice>
                <mc:Fallback>
                  <p:oleObj name="Equation" r:id="rId9" imgW="190440" imgH="228600" progId="">
                    <p:embed/>
                    <p:pic>
                      <p:nvPicPr>
                        <p:cNvPr id="0" name="Picture 2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1825" y="2394810"/>
                          <a:ext cx="2857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1761438"/>
                </p:ext>
              </p:extLst>
            </p:nvPr>
          </p:nvGraphicFramePr>
          <p:xfrm>
            <a:off x="1713140" y="4737515"/>
            <a:ext cx="24732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64880" imgH="228600" progId="">
                    <p:embed/>
                  </p:oleObj>
                </mc:Choice>
                <mc:Fallback>
                  <p:oleObj name="Equation" r:id="rId11" imgW="164880" imgH="228600" progId="">
                    <p:embed/>
                    <p:pic>
                      <p:nvPicPr>
                        <p:cNvPr id="0" name="Picture 2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3140" y="4737515"/>
                          <a:ext cx="24732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Rectangle 4"/>
          <p:cNvSpPr/>
          <p:nvPr/>
        </p:nvSpPr>
        <p:spPr>
          <a:xfrm>
            <a:off x="6492250" y="2660900"/>
            <a:ext cx="2150680" cy="67254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015500"/>
              </p:ext>
            </p:extLst>
          </p:nvPr>
        </p:nvGraphicFramePr>
        <p:xfrm>
          <a:off x="2330450" y="2692400"/>
          <a:ext cx="38544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565360" imgH="457200" progId="">
                  <p:embed/>
                </p:oleObj>
              </mc:Choice>
              <mc:Fallback>
                <p:oleObj name="Equation" r:id="rId13" imgW="2565360" imgH="457200" progId="">
                  <p:embed/>
                  <p:pic>
                    <p:nvPicPr>
                      <p:cNvPr id="0" name="Picture 3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2692400"/>
                        <a:ext cx="385445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892469"/>
              </p:ext>
            </p:extLst>
          </p:nvPr>
        </p:nvGraphicFramePr>
        <p:xfrm>
          <a:off x="6569060" y="2682570"/>
          <a:ext cx="1946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295280" imgH="431640" progId="">
                  <p:embed/>
                </p:oleObj>
              </mc:Choice>
              <mc:Fallback>
                <p:oleObj name="Equation" r:id="rId15" imgW="1295280" imgH="431640" progId="">
                  <p:embed/>
                  <p:pic>
                    <p:nvPicPr>
                      <p:cNvPr id="0" name="Picture 3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060" y="2682570"/>
                        <a:ext cx="1946275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6453845" y="5118820"/>
            <a:ext cx="2150680" cy="691430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94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5" grpId="0"/>
      <p:bldP spid="5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Refrigeration cycle</a:t>
            </a:r>
          </a:p>
          <a:p>
            <a:pPr lvl="1"/>
            <a:r>
              <a:rPr lang="en-US" dirty="0"/>
              <a:t>The cycle is operating in a refrigeration cycle</a:t>
            </a:r>
          </a:p>
          <a:p>
            <a:pPr lvl="2"/>
            <a:r>
              <a:rPr lang="en-US" dirty="0"/>
              <a:t>The goal is to keep the cold space cold</a:t>
            </a:r>
          </a:p>
          <a:p>
            <a:pPr lvl="3"/>
            <a:r>
              <a:rPr lang="en-US" dirty="0"/>
              <a:t>Transfer heat from a low-temperature </a:t>
            </a:r>
            <a:r>
              <a:rPr lang="en-US" b="1" dirty="0"/>
              <a:t>source</a:t>
            </a:r>
            <a:endParaRPr lang="en-US" dirty="0"/>
          </a:p>
          <a:p>
            <a:r>
              <a:rPr lang="en-US" dirty="0"/>
              <a:t>Heat pump cycle</a:t>
            </a:r>
          </a:p>
          <a:p>
            <a:pPr lvl="1"/>
            <a:r>
              <a:rPr lang="en-US" dirty="0"/>
              <a:t>The cycle is operating in a refrigeration cycle</a:t>
            </a:r>
          </a:p>
          <a:p>
            <a:pPr lvl="2"/>
            <a:r>
              <a:rPr lang="en-US" dirty="0"/>
              <a:t>The goal is to keep the hot space hot</a:t>
            </a:r>
          </a:p>
          <a:p>
            <a:pPr lvl="3"/>
            <a:r>
              <a:rPr lang="en-US" dirty="0"/>
              <a:t>Transfer heat to a high-temperature </a:t>
            </a:r>
            <a:r>
              <a:rPr lang="en-US" b="1" dirty="0"/>
              <a:t>sink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5855" y="5387655"/>
            <a:ext cx="8410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words </a:t>
            </a:r>
            <a:r>
              <a:rPr lang="en-US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refrigeration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or </a:t>
            </a:r>
            <a:r>
              <a:rPr lang="en-US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heat pump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define the goal of the cycle.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1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0000"/>
                </a:solidFill>
              </a:rPr>
              <a:t>What’s Inside?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  <p:pic>
        <p:nvPicPr>
          <p:cNvPr id="6" name="Picture 2" descr="Fig10_03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89137" y="1431940"/>
            <a:ext cx="4083110" cy="4398761"/>
          </a:xfrm>
          <a:prstGeom prst="rect">
            <a:avLst/>
          </a:prstGeom>
          <a:noFill/>
          <a:ln w="9525">
            <a:noFill/>
            <a:prstDash val="lgDash"/>
            <a:miter lim="800000"/>
            <a:headEnd/>
            <a:tailEnd/>
          </a:ln>
          <a:effectLst/>
        </p:spPr>
      </p:pic>
      <p:grpSp>
        <p:nvGrpSpPr>
          <p:cNvPr id="7" name="Group 6"/>
          <p:cNvGrpSpPr/>
          <p:nvPr/>
        </p:nvGrpSpPr>
        <p:grpSpPr>
          <a:xfrm>
            <a:off x="769905" y="1662370"/>
            <a:ext cx="1958655" cy="3917310"/>
            <a:chOff x="693095" y="1662370"/>
            <a:chExt cx="1958655" cy="3917310"/>
          </a:xfrm>
        </p:grpSpPr>
        <p:grpSp>
          <p:nvGrpSpPr>
            <p:cNvPr id="8" name="Group 7"/>
            <p:cNvGrpSpPr/>
            <p:nvPr/>
          </p:nvGrpSpPr>
          <p:grpSpPr>
            <a:xfrm>
              <a:off x="693095" y="1662370"/>
              <a:ext cx="1958655" cy="3917310"/>
              <a:chOff x="4764025" y="1623965"/>
              <a:chExt cx="1958655" cy="3917310"/>
            </a:xfrm>
          </p:grpSpPr>
          <p:pic>
            <p:nvPicPr>
              <p:cNvPr id="11" name="Picture 2" descr="Fig02_17"/>
              <p:cNvPicPr preferRelativeResize="0">
                <a:picLocks noChangeAspect="1" noChangeArrowheads="1"/>
              </p:cNvPicPr>
              <p:nvPr>
                <p:custDataLst>
                  <p:tags r:id="rId2"/>
                </p:custDataLst>
              </p:nvPr>
            </p:nvPicPr>
            <p:blipFill>
              <a:blip r:embed="rId6" cstate="print"/>
              <a:srcRect l="52182" r="15363" b="7583"/>
              <a:stretch>
                <a:fillRect/>
              </a:stretch>
            </p:blipFill>
            <p:spPr bwMode="auto">
              <a:xfrm>
                <a:off x="4764025" y="1623965"/>
                <a:ext cx="1958655" cy="3917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5032860" y="3389790"/>
                <a:ext cx="576075" cy="23043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>
                <a:spLocks noChangeAspect="1"/>
              </p:cNvSpPr>
              <p:nvPr/>
            </p:nvSpPr>
            <p:spPr>
              <a:xfrm>
                <a:off x="4957929" y="3043340"/>
                <a:ext cx="574196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cap="none" spc="0" dirty="0">
                    <a:ln w="31550" cmpd="sng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5000"/>
                        <a:satMod val="200000"/>
                      </a:schemeClr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</a:rPr>
                  <a:t>R</a:t>
                </a:r>
              </a:p>
            </p:txBody>
          </p:sp>
        </p:grp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7361204"/>
                </p:ext>
              </p:extLst>
            </p:nvPr>
          </p:nvGraphicFramePr>
          <p:xfrm>
            <a:off x="1021825" y="2394810"/>
            <a:ext cx="2857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90440" imgH="228600" progId="">
                    <p:embed/>
                  </p:oleObj>
                </mc:Choice>
                <mc:Fallback>
                  <p:oleObj name="Equation" r:id="rId7" imgW="190440" imgH="228600" progId="">
                    <p:embed/>
                    <p:pic>
                      <p:nvPicPr>
                        <p:cNvPr id="0" name="Picture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1825" y="2394810"/>
                          <a:ext cx="28575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9487477"/>
                </p:ext>
              </p:extLst>
            </p:nvPr>
          </p:nvGraphicFramePr>
          <p:xfrm>
            <a:off x="1713140" y="4737515"/>
            <a:ext cx="24732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64880" imgH="228600" progId="">
                    <p:embed/>
                  </p:oleObj>
                </mc:Choice>
                <mc:Fallback>
                  <p:oleObj name="Equation" r:id="rId9" imgW="164880" imgH="228600" progId="">
                    <p:embed/>
                    <p:pic>
                      <p:nvPicPr>
                        <p:cNvPr id="0" name="Picture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3140" y="4737515"/>
                          <a:ext cx="24732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Rectangle 1"/>
          <p:cNvSpPr/>
          <p:nvPr/>
        </p:nvSpPr>
        <p:spPr>
          <a:xfrm>
            <a:off x="3489872" y="1278320"/>
            <a:ext cx="4877435" cy="4877435"/>
          </a:xfrm>
          <a:prstGeom prst="rect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145697" y="1278320"/>
            <a:ext cx="1344175" cy="165141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45697" y="4158695"/>
            <a:ext cx="1344175" cy="199706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43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Refrigerant Properties</a:t>
            </a:r>
          </a:p>
        </p:txBody>
      </p:sp>
      <p:pic>
        <p:nvPicPr>
          <p:cNvPr id="5" name="Picture 2" descr="Fig10_03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4260" y="1718589"/>
            <a:ext cx="4083110" cy="439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810" y="1086296"/>
            <a:ext cx="4224550" cy="1613010"/>
          </a:xfrm>
        </p:spPr>
        <p:txBody>
          <a:bodyPr>
            <a:normAutofit/>
          </a:bodyPr>
          <a:lstStyle/>
          <a:p>
            <a:r>
              <a:rPr lang="en-US" sz="2000" dirty="0"/>
              <a:t>Two phase changes</a:t>
            </a:r>
          </a:p>
          <a:p>
            <a:pPr lvl="1"/>
            <a:r>
              <a:rPr lang="en-US" sz="1800" dirty="0"/>
              <a:t>Boiling (evaporator)</a:t>
            </a:r>
          </a:p>
          <a:p>
            <a:pPr lvl="1"/>
            <a:r>
              <a:rPr lang="en-US" sz="1800" dirty="0"/>
              <a:t>Condensing (condenser)</a:t>
            </a:r>
          </a:p>
          <a:p>
            <a:r>
              <a:rPr lang="en-US" sz="2000" dirty="0"/>
              <a:t>Low temperature boiling fluids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9045" y="1163105"/>
            <a:ext cx="3833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Working fluid = Refrigerant</a:t>
            </a:r>
          </a:p>
        </p:txBody>
      </p:sp>
      <p:pic>
        <p:nvPicPr>
          <p:cNvPr id="31334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335" y="2687130"/>
            <a:ext cx="2828925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1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3873588" y="4735978"/>
            <a:ext cx="1075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Refrigerant Naming Convention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6546" y="1211824"/>
            <a:ext cx="8718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Most refrigerants are halogenated hydrocarbons.  The naming convention adopted by ASHRAE is,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0765" y="2237640"/>
            <a:ext cx="6707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(a-1)(b+1)d =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Cl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F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  c = 2(a – 1) – b – d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621337"/>
              </p:ext>
            </p:extLst>
          </p:nvPr>
        </p:nvGraphicFramePr>
        <p:xfrm>
          <a:off x="462665" y="3774646"/>
          <a:ext cx="2622060" cy="206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98320" imgH="1180800" progId="">
                  <p:embed/>
                </p:oleObj>
              </mc:Choice>
              <mc:Fallback>
                <p:oleObj name="Equation" r:id="rId3" imgW="1498320" imgH="1180800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665" y="3774646"/>
                        <a:ext cx="2622060" cy="206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46546" y="3044950"/>
            <a:ext cx="3316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Example:  R22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(R022)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422974" y="4121096"/>
            <a:ext cx="1" cy="1190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19233" y="4505146"/>
            <a:ext cx="40748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08417" y="3659431"/>
            <a:ext cx="40748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H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08492" y="4505613"/>
            <a:ext cx="37221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76753" y="5349251"/>
            <a:ext cx="49244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Arial" pitchFamily="34" charset="0"/>
                <a:cs typeface="Arial" pitchFamily="34" charset="0"/>
              </a:rPr>
              <a:t>Cl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41079" y="4505613"/>
            <a:ext cx="37221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29691" y="4484786"/>
            <a:ext cx="3235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chlorodifluoromethane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97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 animBg="1"/>
      <p:bldP spid="23" grpId="0" animBg="1"/>
      <p:bldP spid="24" grpId="0" animBg="1"/>
      <p:bldP spid="25" grpId="0" animBg="1"/>
      <p:bldP spid="26" grpId="0" animBg="1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Pressure-Enthalpy P-h Diagram</a:t>
            </a:r>
          </a:p>
        </p:txBody>
      </p:sp>
      <p:pic>
        <p:nvPicPr>
          <p:cNvPr id="21709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070" y="1163105"/>
            <a:ext cx="8103455" cy="508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1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7156</TotalTime>
  <Words>454</Words>
  <Application>Microsoft Office PowerPoint</Application>
  <PresentationFormat>On-screen Show (4:3)</PresentationFormat>
  <Paragraphs>98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Book Antiqua</vt:lpstr>
      <vt:lpstr>Calibri</vt:lpstr>
      <vt:lpstr>Tahoma</vt:lpstr>
      <vt:lpstr>Times New Roman</vt:lpstr>
      <vt:lpstr>Office Theme</vt:lpstr>
      <vt:lpstr>Equation</vt:lpstr>
      <vt:lpstr>Lecture 29</vt:lpstr>
      <vt:lpstr>VCR used for Cooling</vt:lpstr>
      <vt:lpstr>VCR used for Heating</vt:lpstr>
      <vt:lpstr>Theoretical Carnot Refrigerator</vt:lpstr>
      <vt:lpstr>Terminology</vt:lpstr>
      <vt:lpstr>What’s Inside?</vt:lpstr>
      <vt:lpstr>Refrigerant Properties</vt:lpstr>
      <vt:lpstr>Refrigerant Naming Convention</vt:lpstr>
      <vt:lpstr>The Pressure-Enthalpy P-h Diagram</vt:lpstr>
      <vt:lpstr>Refrigeration Cycle Analysis</vt:lpstr>
      <vt:lpstr>The Ideal VCR Cycle on the P-h Diagram</vt:lpstr>
      <vt:lpstr>Refrigeration Effect and Capacity</vt:lpstr>
      <vt:lpstr>VCR Cycle Irreversibilities</vt:lpstr>
      <vt:lpstr>Practical VCR Cycle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1106</cp:revision>
  <cp:lastPrinted>2012-11-05T19:15:24Z</cp:lastPrinted>
  <dcterms:created xsi:type="dcterms:W3CDTF">2008-11-21T16:06:48Z</dcterms:created>
  <dcterms:modified xsi:type="dcterms:W3CDTF">2021-04-12T18:22:23Z</dcterms:modified>
</cp:coreProperties>
</file>