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2" r:id="rId2"/>
    <p:sldMasterId id="2147483734" r:id="rId3"/>
    <p:sldMasterId id="2147483796" r:id="rId4"/>
    <p:sldMasterId id="2147483808" r:id="rId5"/>
    <p:sldMasterId id="2147483821" r:id="rId6"/>
    <p:sldMasterId id="2147483834" r:id="rId7"/>
    <p:sldMasterId id="2147483846" r:id="rId8"/>
  </p:sldMasterIdLst>
  <p:notesMasterIdLst>
    <p:notesMasterId r:id="rId93"/>
  </p:notesMasterIdLst>
  <p:handoutMasterIdLst>
    <p:handoutMasterId r:id="rId94"/>
  </p:handoutMasterIdLst>
  <p:sldIdLst>
    <p:sldId id="256" r:id="rId9"/>
    <p:sldId id="467" r:id="rId10"/>
    <p:sldId id="504" r:id="rId11"/>
    <p:sldId id="508" r:id="rId12"/>
    <p:sldId id="496" r:id="rId13"/>
    <p:sldId id="505" r:id="rId14"/>
    <p:sldId id="360" r:id="rId15"/>
    <p:sldId id="449" r:id="rId16"/>
    <p:sldId id="468" r:id="rId17"/>
    <p:sldId id="470" r:id="rId18"/>
    <p:sldId id="480" r:id="rId19"/>
    <p:sldId id="326" r:id="rId20"/>
    <p:sldId id="502" r:id="rId21"/>
    <p:sldId id="419" r:id="rId22"/>
    <p:sldId id="454" r:id="rId23"/>
    <p:sldId id="420" r:id="rId24"/>
    <p:sldId id="503" r:id="rId25"/>
    <p:sldId id="448" r:id="rId26"/>
    <p:sldId id="447" r:id="rId27"/>
    <p:sldId id="352" r:id="rId28"/>
    <p:sldId id="354" r:id="rId29"/>
    <p:sldId id="355" r:id="rId30"/>
    <p:sldId id="418" r:id="rId31"/>
    <p:sldId id="472" r:id="rId32"/>
    <p:sldId id="334" r:id="rId33"/>
    <p:sldId id="357" r:id="rId34"/>
    <p:sldId id="342" r:id="rId35"/>
    <p:sldId id="446" r:id="rId36"/>
    <p:sldId id="410" r:id="rId37"/>
    <p:sldId id="412" r:id="rId38"/>
    <p:sldId id="414" r:id="rId39"/>
    <p:sldId id="415" r:id="rId40"/>
    <p:sldId id="421" r:id="rId41"/>
    <p:sldId id="364" r:id="rId42"/>
    <p:sldId id="358" r:id="rId43"/>
    <p:sldId id="456" r:id="rId44"/>
    <p:sldId id="429" r:id="rId45"/>
    <p:sldId id="462" r:id="rId46"/>
    <p:sldId id="376" r:id="rId47"/>
    <p:sldId id="437" r:id="rId48"/>
    <p:sldId id="427" r:id="rId49"/>
    <p:sldId id="430" r:id="rId50"/>
    <p:sldId id="434" r:id="rId51"/>
    <p:sldId id="439" r:id="rId52"/>
    <p:sldId id="476" r:id="rId53"/>
    <p:sldId id="441" r:id="rId54"/>
    <p:sldId id="458" r:id="rId55"/>
    <p:sldId id="433" r:id="rId56"/>
    <p:sldId id="479" r:id="rId57"/>
    <p:sldId id="510" r:id="rId58"/>
    <p:sldId id="519" r:id="rId59"/>
    <p:sldId id="435" r:id="rId60"/>
    <p:sldId id="513" r:id="rId61"/>
    <p:sldId id="315" r:id="rId62"/>
    <p:sldId id="316" r:id="rId63"/>
    <p:sldId id="491" r:id="rId64"/>
    <p:sldId id="284" r:id="rId65"/>
    <p:sldId id="371" r:id="rId66"/>
    <p:sldId id="507" r:id="rId67"/>
    <p:sldId id="379" r:id="rId68"/>
    <p:sldId id="440" r:id="rId69"/>
    <p:sldId id="511" r:id="rId70"/>
    <p:sldId id="444" r:id="rId71"/>
    <p:sldId id="390" r:id="rId72"/>
    <p:sldId id="391" r:id="rId73"/>
    <p:sldId id="442" r:id="rId74"/>
    <p:sldId id="393" r:id="rId75"/>
    <p:sldId id="394" r:id="rId76"/>
    <p:sldId id="521" r:id="rId77"/>
    <p:sldId id="294" r:id="rId78"/>
    <p:sldId id="488" r:id="rId79"/>
    <p:sldId id="520" r:id="rId80"/>
    <p:sldId id="303" r:id="rId81"/>
    <p:sldId id="464" r:id="rId82"/>
    <p:sldId id="514" r:id="rId83"/>
    <p:sldId id="515" r:id="rId84"/>
    <p:sldId id="517" r:id="rId85"/>
    <p:sldId id="483" r:id="rId86"/>
    <p:sldId id="484" r:id="rId87"/>
    <p:sldId id="485" r:id="rId88"/>
    <p:sldId id="486" r:id="rId89"/>
    <p:sldId id="310" r:id="rId90"/>
    <p:sldId id="289" r:id="rId91"/>
    <p:sldId id="498" r:id="rId9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A50021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464" autoAdjust="0"/>
    <p:restoredTop sz="94662" autoAdjust="0"/>
  </p:normalViewPr>
  <p:slideViewPr>
    <p:cSldViewPr>
      <p:cViewPr varScale="1">
        <p:scale>
          <a:sx n="74" d="100"/>
          <a:sy n="74" d="100"/>
        </p:scale>
        <p:origin x="-18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40422"/>
    </p:cViewPr>
  </p:sorterViewPr>
  <p:notesViewPr>
    <p:cSldViewPr>
      <p:cViewPr varScale="1">
        <p:scale>
          <a:sx n="58" d="100"/>
          <a:sy n="58" d="100"/>
        </p:scale>
        <p:origin x="-256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presProps" Target="pres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47F5B-F3EF-4ECD-9E45-965254C77FC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21159-F297-4F3F-8489-E80A4BC8E3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21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0060"/>
          </a:xfrm>
          <a:prstGeom prst="rect">
            <a:avLst/>
          </a:prstGeom>
        </p:spPr>
        <p:txBody>
          <a:bodyPr vert="horz" lIns="95902" tIns="47951" rIns="95902" bIns="4795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5902" tIns="47951" rIns="95902" bIns="47951" rtlCol="0"/>
          <a:lstStyle>
            <a:lvl1pPr algn="r">
              <a:defRPr sz="1300"/>
            </a:lvl1pPr>
          </a:lstStyle>
          <a:p>
            <a:fld id="{F726518A-B1CB-4FE5-811A-8567FF711B36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2" tIns="47951" rIns="95902" bIns="4795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5902" tIns="47951" rIns="95902" bIns="479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5902" tIns="47951" rIns="95902" bIns="4795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5902" tIns="47951" rIns="95902" bIns="47951" rtlCol="0" anchor="b"/>
          <a:lstStyle>
            <a:lvl1pPr algn="r">
              <a:defRPr sz="1300"/>
            </a:lvl1pPr>
          </a:lstStyle>
          <a:p>
            <a:fld id="{AC89F82C-0075-4578-A511-301DF230DF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637312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3116824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596335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4075847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fld id="{8DD3BD31-CDA9-4E6C-90E6-8DF9AE733C6D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1" y="4560570"/>
            <a:ext cx="5845387" cy="431387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8A69A-8A07-4A2C-8270-47A263BB443E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4" y="4559301"/>
            <a:ext cx="5362575" cy="4322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334" tIns="48167" rIns="96334" bIns="48167"/>
          <a:lstStyle/>
          <a:p>
            <a:endParaRPr lang="en-US" dirty="0"/>
          </a:p>
        </p:txBody>
      </p:sp>
      <p:sp>
        <p:nvSpPr>
          <p:cNvPr id="19865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19138"/>
            <a:ext cx="4797425" cy="359886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637312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3116824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596335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4075847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eaLnBrk="1" hangingPunct="1"/>
            <a:fld id="{0AF83DE6-DFAE-46FF-9F12-552911B86BD8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1" y="4560570"/>
            <a:ext cx="5845387" cy="431387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F0696-D017-4794-8CB4-058A2579560D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000" dirty="0"/>
              <a:t>Organic acid salts in forages</a:t>
            </a:r>
          </a:p>
          <a:p>
            <a:pPr lvl="1">
              <a:spcBef>
                <a:spcPct val="50000"/>
              </a:spcBef>
            </a:pPr>
            <a:r>
              <a:rPr lang="en-US" sz="2000" dirty="0"/>
              <a:t>Resist pH drop</a:t>
            </a:r>
          </a:p>
          <a:p>
            <a:pPr lvl="1">
              <a:spcBef>
                <a:spcPct val="50000"/>
              </a:spcBef>
            </a:pPr>
            <a:r>
              <a:rPr lang="en-US" sz="2000" dirty="0"/>
              <a:t>Requires extra W.S.C.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Wilt time concentrates W.S.C.</a:t>
            </a:r>
          </a:p>
          <a:p>
            <a:pPr lvl="1">
              <a:spcBef>
                <a:spcPct val="50000"/>
              </a:spcBef>
            </a:pPr>
            <a:r>
              <a:rPr lang="en-US" sz="2000" dirty="0"/>
              <a:t>Alfalfa</a:t>
            </a:r>
          </a:p>
          <a:p>
            <a:pPr lvl="1">
              <a:spcBef>
                <a:spcPct val="50000"/>
              </a:spcBef>
            </a:pPr>
            <a:r>
              <a:rPr lang="en-US" sz="2000" dirty="0"/>
              <a:t>Grasses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Not a problem with corn forage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DB9CF-29F8-43B6-984F-2A24AE01F6CC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B22FC-B46A-4E7B-92A8-DB82803A0E3F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1" y="4560571"/>
            <a:ext cx="5364480" cy="432054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637312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3116824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596335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4075847" indent="-239756" defTabSz="4795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79511" algn="l"/>
                <a:tab pos="959023" algn="l"/>
                <a:tab pos="1438534" algn="l"/>
                <a:tab pos="1918045" algn="l"/>
                <a:tab pos="2397557" algn="l"/>
                <a:tab pos="2877068" algn="l"/>
                <a:tab pos="3356580" algn="l"/>
                <a:tab pos="3836091" algn="l"/>
                <a:tab pos="4315602" algn="l"/>
                <a:tab pos="4795114" algn="l"/>
                <a:tab pos="5274625" algn="l"/>
                <a:tab pos="5754136" algn="l"/>
                <a:tab pos="6233648" algn="l"/>
                <a:tab pos="6713159" algn="l"/>
                <a:tab pos="7192670" algn="l"/>
                <a:tab pos="7672182" algn="l"/>
                <a:tab pos="8151693" algn="l"/>
                <a:tab pos="8631204" algn="l"/>
                <a:tab pos="9110716" algn="l"/>
                <a:tab pos="9590227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fld id="{F1D57BFC-EFE7-41AD-8CB6-678728528803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1" y="4560570"/>
            <a:ext cx="5845387" cy="431387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E323-F7C7-4E4E-9E17-04E127B6D771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41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9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0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3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3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60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1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88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79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43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0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4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46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73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5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3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45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56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6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52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49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09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27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16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4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1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90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98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96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61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79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9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23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34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6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8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37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7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77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68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355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1663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32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86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15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4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29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3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67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35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1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02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6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21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1663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02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6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97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0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00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11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120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72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974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89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71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7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25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82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57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65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10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932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68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097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777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E7B-F120-4B02-A2AE-2CA39D89324F}" type="datetimeFigureOut">
              <a:rPr lang="en-US" smtClean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800C-05FB-4BC8-948B-FC888B0B8EBB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29F14-F240-4FD6-88AE-BCA9F7BC3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0D74-79A8-4111-A0B2-41C50D084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061C-D51E-4E60-81D1-4D4377E625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884C9-E641-40DD-893B-02D1DFC098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6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24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62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30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E4E7B-F120-4B02-A2AE-2CA39D89324F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3/11/2020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4800C-05FB-4BC8-948B-FC888B0B8EB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62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</a:t>
            </a:r>
            <a:r>
              <a:rPr lang="en-US" sz="3600" b="1" dirty="0"/>
              <a:t>	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571" y="2452914"/>
            <a:ext cx="838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Wesley W. Kezar Ph.D.  </a:t>
            </a:r>
          </a:p>
          <a:p>
            <a:pPr algn="ctr"/>
            <a:r>
              <a:rPr lang="en-US" sz="2400" b="1" dirty="0" smtClean="0"/>
              <a:t>Boise, Idaho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Retired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  <a:p>
            <a:pPr algn="ctr"/>
            <a:endParaRPr lang="en-US" b="1" dirty="0" smtClean="0">
              <a:solidFill>
                <a:srgbClr val="002060"/>
              </a:solidFill>
            </a:endParaRPr>
          </a:p>
          <a:p>
            <a:pPr algn="ctr"/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Idaho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11, 2020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50966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Silage Fermentation</a:t>
            </a:r>
          </a:p>
          <a:p>
            <a:pPr algn="ctr"/>
            <a:r>
              <a:rPr lang="en-US" sz="4800" b="1" dirty="0" smtClean="0"/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373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s1.mm.bing.net/th?&amp;id=HN.607990605721111515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88392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067800" cy="1477328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Claimed to be the best cheese in the world!</a:t>
            </a:r>
          </a:p>
          <a:p>
            <a:pPr algn="ctr"/>
            <a:r>
              <a:rPr lang="en-US" b="1" dirty="0" smtClean="0"/>
              <a:t>Source:  W.W. Kezar </a:t>
            </a:r>
            <a:endParaRPr lang="en-US" b="1" dirty="0"/>
          </a:p>
        </p:txBody>
      </p:sp>
      <p:pic>
        <p:nvPicPr>
          <p:cNvPr id="4100" name="Picture 4" descr="http://ts1.mm.bing.net/th?&amp;id=HN.608046620681963229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36" y="1524000"/>
            <a:ext cx="5657664" cy="388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es\Pictures\2012-05-09 Dairy 5-2012\Dairy 5-2012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057400"/>
            <a:ext cx="4368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Mi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0" y="3379076"/>
            <a:ext cx="4785710" cy="347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" y="25774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        Alfalfa                     Small Grain</a:t>
            </a:r>
          </a:p>
          <a:p>
            <a:endParaRPr lang="en-US" sz="2800" b="1" dirty="0"/>
          </a:p>
          <a:p>
            <a:r>
              <a:rPr lang="en-US" sz="2800" b="1" dirty="0" smtClean="0"/>
              <a:t>           Sorghum</a:t>
            </a:r>
            <a:endParaRPr lang="en-US" sz="2800" b="1" dirty="0"/>
          </a:p>
        </p:txBody>
      </p:sp>
      <p:pic>
        <p:nvPicPr>
          <p:cNvPr id="4098" name="Picture 2" descr="http://ts1.mm.bing.net/th?&amp;id=HN.608043545705580348&amp;w=300&amp;h=300&amp;c=0&amp;pid=1.9&amp;rs=0&amp;p=0&amp;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73734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6096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Grass Silage</a:t>
            </a:r>
            <a:endParaRPr lang="en-US" sz="2800" b="1" dirty="0"/>
          </a:p>
        </p:txBody>
      </p:sp>
      <p:pic>
        <p:nvPicPr>
          <p:cNvPr id="12" name="Picture 2" descr="C:\Users\Wes\Pictures\2012-05-09 Dairy 5-2012\Dairy 5-2012 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843432" cy="50292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256871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High Moisture Corn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13" name="Picture 3" descr="917_0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80419"/>
            <a:ext cx="8128000" cy="517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1745" y="2057400"/>
            <a:ext cx="4577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Corn Silage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124200"/>
            <a:ext cx="5539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U.S. Production /year </a:t>
            </a:r>
          </a:p>
          <a:p>
            <a:pPr algn="ctr"/>
            <a:r>
              <a:rPr lang="en-US" sz="3200" b="1" dirty="0" smtClean="0"/>
              <a:t> 6.2 million acres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13774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332"/>
            <a:ext cx="9144000" cy="4964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Hay!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How big is an acre?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240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   A football field, not including end zones, minus 27.75 feet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5800" y="4495800"/>
            <a:ext cx="7543800" cy="3594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10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2400" b="1" dirty="0" smtClean="0"/>
              <a:t>Most Common </a:t>
            </a:r>
            <a:r>
              <a:rPr lang="en-US" sz="2400" b="1" dirty="0"/>
              <a:t>S</a:t>
            </a:r>
            <a:r>
              <a:rPr lang="en-US" sz="2400" b="1" dirty="0" smtClean="0"/>
              <a:t>ilage Storage - Western U.S.</a:t>
            </a:r>
            <a:endParaRPr lang="en-US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85800"/>
            <a:ext cx="9067799" cy="3149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71800" y="838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Bunkers </a:t>
            </a:r>
            <a:endParaRPr lang="en-US" sz="3200" b="1" dirty="0"/>
          </a:p>
        </p:txBody>
      </p:sp>
      <p:pic>
        <p:nvPicPr>
          <p:cNvPr id="4100" name="Picture 4" descr="http://ts4.mm.bing.net/th?id=HN.607991353251268725&amp;pid=1.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901"/>
            <a:ext cx="9143999" cy="30443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71800" y="383482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Silage Bags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2886500"/>
            <a:ext cx="14319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parkviewprecast.com/wp-content/uploads/2011/04/13_440-300x1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2819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ontent.ces.ncsu.edu/media/images/Figure-3-bunker-sil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24245"/>
            <a:ext cx="3962400" cy="31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26031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DANGER!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3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9678"/>
            <a:ext cx="9144000" cy="349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7263" y="76200"/>
            <a:ext cx="7449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Newest Trend in Silage Storage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678359"/>
            <a:ext cx="73869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Drive Over Silage Piles</a:t>
            </a:r>
          </a:p>
        </p:txBody>
      </p:sp>
    </p:spTree>
    <p:extLst>
      <p:ext uri="{BB962C8B-B14F-4D97-AF65-F5344CB8AC3E}">
        <p14:creationId xmlns:p14="http://schemas.microsoft.com/office/powerpoint/2010/main" val="22255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pa.gov/oecaagct/images/fig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481944" cy="350519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edia-cache-ak0.pinimg.com/236x/28/c4/1d/28c41d94bd33075473e2e82e585f6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199"/>
            <a:ext cx="4648200" cy="335279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s1.mm.bing.net/th?&amp;id=HN.607995691173153653&amp;w=300&amp;h=300&amp;c=0&amp;pid=1.9&amp;rs=0&amp;p=0&amp;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3521962"/>
            <a:ext cx="4495800" cy="33192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143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Stave Silos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47244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Oxygen Limiting Silos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49860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Bale Silage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92458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Less Common Silage                       	Storage Options</a:t>
            </a:r>
          </a:p>
        </p:txBody>
      </p:sp>
      <p:sp>
        <p:nvSpPr>
          <p:cNvPr id="2" name="AutoShape 2" descr="Displaying IMG_12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fineartamerica.com/images/artworkimages/mediumlarge/1/farm-silo-elaine-mikkelstr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"/>
            <a:ext cx="440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safevt.files.wordpress.com/2012/09/silo-gas.jpg?w=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771"/>
            <a:ext cx="7162800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7086600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Silo Gas – Nitrogen Dioxide - NO2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581400" y="152400"/>
            <a:ext cx="411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/>
          </a:p>
          <a:p>
            <a:endParaRPr lang="en-US" sz="2800" b="1" dirty="0"/>
          </a:p>
          <a:p>
            <a:r>
              <a:rPr lang="en-US" sz="2800" b="1" dirty="0" smtClean="0">
                <a:solidFill>
                  <a:schemeClr val="bg1"/>
                </a:solidFill>
              </a:rPr>
              <a:t>Usually </a:t>
            </a:r>
            <a:r>
              <a:rPr lang="en-US" sz="2800" b="1" dirty="0">
                <a:solidFill>
                  <a:schemeClr val="bg1"/>
                </a:solidFill>
              </a:rPr>
              <a:t>forms in first 72 hours after silage starts fermenting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2971800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THIS GAS IS VERY LETHAL!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isplaying IMG_12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075"/>
            <a:ext cx="7391400" cy="676592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4572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310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" y="-20226"/>
            <a:ext cx="9135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 rot="6172149">
            <a:off x="3203851" y="2614744"/>
            <a:ext cx="1061432" cy="16726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874267">
            <a:off x="3467090" y="320421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Microbiology Made Simple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04950"/>
            <a:ext cx="7162800" cy="5048250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828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Anaerobic (no O2)      Aerobic (with O2)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5141893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   A Few:</a:t>
            </a:r>
          </a:p>
          <a:p>
            <a:r>
              <a:rPr lang="en-US" sz="2800" b="1" dirty="0" smtClean="0">
                <a:solidFill>
                  <a:srgbClr val="002060"/>
                </a:solidFill>
              </a:rPr>
              <a:t>Facultative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09800" y="5638800"/>
            <a:ext cx="3276600" cy="0"/>
          </a:xfrm>
          <a:prstGeom prst="straightConnector1">
            <a:avLst/>
          </a:prstGeom>
          <a:ln w="762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1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2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</a:rPr>
              <a:t>Aerobic Bacteria</a:t>
            </a:r>
            <a:endParaRPr lang="en-US" sz="6000" b="1" dirty="0">
              <a:solidFill>
                <a:prstClr val="black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105400" y="4114800"/>
            <a:ext cx="1407459" cy="381000"/>
          </a:xfrm>
          <a:prstGeom prst="rightArrow">
            <a:avLst/>
          </a:prstGeom>
          <a:solidFill>
            <a:schemeClr val="accent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053477"/>
            <a:ext cx="205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</a:rPr>
              <a:t>Co2</a:t>
            </a:r>
          </a:p>
          <a:p>
            <a:r>
              <a:rPr lang="en-US" sz="5400" b="1" dirty="0" smtClean="0">
                <a:solidFill>
                  <a:prstClr val="black"/>
                </a:solidFill>
              </a:rPr>
              <a:t>Heat</a:t>
            </a:r>
          </a:p>
          <a:p>
            <a:r>
              <a:rPr lang="en-US" sz="5400" b="1" dirty="0" smtClean="0">
                <a:solidFill>
                  <a:prstClr val="black"/>
                </a:solidFill>
              </a:rPr>
              <a:t>H2o</a:t>
            </a:r>
            <a:endParaRPr lang="en-US" sz="5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368459">
            <a:off x="297311" y="244898"/>
            <a:ext cx="2428151" cy="28007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 Silage, we are </a:t>
            </a:r>
            <a:r>
              <a:rPr lang="en-US" sz="4400" b="1" u="sng" dirty="0" smtClean="0"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ALWAYS</a:t>
            </a:r>
            <a:r>
              <a:rPr lang="en-US" sz="4400" b="1" dirty="0" smtClean="0"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400" b="1" u="sng" dirty="0" smtClean="0"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BAD</a:t>
            </a:r>
            <a:r>
              <a:rPr lang="en-US" sz="4400" b="1" dirty="0" smtClean="0"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en-US" sz="4400" b="1" dirty="0">
              <a:latin typeface="Brush Script MT" panose="030608020404060703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572000"/>
            <a:ext cx="33467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00" y="6477000"/>
            <a:ext cx="334672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400" y="6400800"/>
            <a:ext cx="334672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8879055">
            <a:off x="2033988" y="4248779"/>
            <a:ext cx="1436032" cy="48463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4160" y="5566934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5660924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9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Anaerobic Bacteria</a:t>
            </a:r>
          </a:p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In Silage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19" y="4904217"/>
            <a:ext cx="3178174" cy="195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5181600" y="4495800"/>
            <a:ext cx="1676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4200" y="3810000"/>
            <a:ext cx="17347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Acids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      Acetic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      </a:t>
            </a:r>
            <a:r>
              <a:rPr lang="en-US" sz="4000" b="1" dirty="0" smtClean="0">
                <a:solidFill>
                  <a:srgbClr val="FF0000"/>
                </a:solidFill>
              </a:rPr>
              <a:t>Lactic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7073962">
            <a:off x="2379015" y="3928658"/>
            <a:ext cx="22773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400" y="6553200"/>
            <a:ext cx="458619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1676400"/>
            <a:ext cx="403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Good Guys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1837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2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prstClr val="black"/>
                </a:solidFill>
              </a:rPr>
              <a:t>Aerobic Bacteria</a:t>
            </a:r>
            <a:endParaRPr lang="en-US" sz="6000" b="1" dirty="0">
              <a:solidFill>
                <a:prstClr val="black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105400" y="4114800"/>
            <a:ext cx="1407459" cy="381000"/>
          </a:xfrm>
          <a:prstGeom prst="rightArrow">
            <a:avLst/>
          </a:prstGeom>
          <a:solidFill>
            <a:schemeClr val="accent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053477"/>
            <a:ext cx="205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</a:rPr>
              <a:t>Co2</a:t>
            </a:r>
          </a:p>
          <a:p>
            <a:r>
              <a:rPr lang="en-US" sz="5400" b="1" dirty="0" smtClean="0">
                <a:solidFill>
                  <a:srgbClr val="FF0000"/>
                </a:solidFill>
              </a:rPr>
              <a:t>Heat</a:t>
            </a:r>
          </a:p>
          <a:p>
            <a:r>
              <a:rPr lang="en-US" sz="5400" b="1" dirty="0" smtClean="0">
                <a:solidFill>
                  <a:prstClr val="black"/>
                </a:solidFill>
              </a:rPr>
              <a:t>H2o</a:t>
            </a:r>
            <a:endParaRPr lang="en-US" sz="5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411153">
            <a:off x="351099" y="204788"/>
            <a:ext cx="2362200" cy="280076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 Silage, we are</a:t>
            </a:r>
          </a:p>
          <a:p>
            <a:pPr algn="ctr"/>
            <a:r>
              <a:rPr lang="en-US" sz="4400" b="1" u="sng" dirty="0" smtClean="0">
                <a:solidFill>
                  <a:srgbClr val="002060"/>
                </a:solidFill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ALWAYS</a:t>
            </a:r>
            <a:r>
              <a:rPr lang="en-US" sz="4400" b="1" dirty="0" smtClean="0">
                <a:solidFill>
                  <a:srgbClr val="002060"/>
                </a:solidFill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400" b="1" u="sng" dirty="0" smtClean="0">
                <a:solidFill>
                  <a:srgbClr val="002060"/>
                </a:solidFill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BAD</a:t>
            </a:r>
            <a:r>
              <a:rPr lang="en-US" sz="4400" b="1" dirty="0" smtClean="0">
                <a:solidFill>
                  <a:srgbClr val="002060"/>
                </a:solidFill>
                <a:latin typeface="Brush Script MT" panose="030608020404060703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en-US" sz="4400" b="1" dirty="0">
              <a:solidFill>
                <a:srgbClr val="002060"/>
              </a:solidFill>
              <a:latin typeface="Brush Script MT" panose="030608020404060703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1402670">
            <a:off x="424392" y="197835"/>
            <a:ext cx="23148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silage making and storage, oxygen is very bad. Management goal is to limit exposure to oxygen!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>
          <a:xfrm rot="21375288">
            <a:off x="3444" y="1607052"/>
            <a:ext cx="2792553" cy="15241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6905427">
            <a:off x="-202393" y="3418341"/>
            <a:ext cx="2085622" cy="1447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716"/>
            <a:ext cx="9144000" cy="5137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Spontaneous Combustion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0" y="3200400"/>
            <a:ext cx="9144000" cy="581025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ts val="200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</a:rPr>
              <a:t>No Two Snow Flakes Are Ever The Same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505200" y="3822700"/>
            <a:ext cx="2133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Variables?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0" y="6319838"/>
            <a:ext cx="4114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charset="-122"/>
              </a:rPr>
              <a:t>Humidity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1881871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3296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/>
              <a:t>No Two Silages Are </a:t>
            </a:r>
            <a:r>
              <a:rPr lang="en-US" sz="3200" b="1" u="sng" dirty="0"/>
              <a:t>EVER</a:t>
            </a:r>
            <a:r>
              <a:rPr lang="en-US" sz="3200" b="1" dirty="0"/>
              <a:t> The Same</a:t>
            </a:r>
          </a:p>
        </p:txBody>
      </p:sp>
      <p:pic>
        <p:nvPicPr>
          <p:cNvPr id="15363" name="Picture 3" descr="917_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149225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10,000 Tons of Silage at 28 tons/A planted                 at 32,000 PPA = 11.43 Million Plants!</a:t>
            </a:r>
          </a:p>
        </p:txBody>
      </p:sp>
    </p:spTree>
    <p:extLst>
      <p:ext uri="{BB962C8B-B14F-4D97-AF65-F5344CB8AC3E}">
        <p14:creationId xmlns:p14="http://schemas.microsoft.com/office/powerpoint/2010/main" val="2866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0" y="107721"/>
            <a:ext cx="9167813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0" rIns="90000" bIns="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EACH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PLANT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FFC000"/>
                </a:solidFill>
              </a:rPr>
              <a:t>will have its own microflora </a:t>
            </a:r>
            <a:r>
              <a:rPr lang="en-US" altLang="en-US" b="1" dirty="0">
                <a:solidFill>
                  <a:schemeClr val="tx1"/>
                </a:solidFill>
              </a:rPr>
              <a:t>(epiphytes) </a:t>
            </a:r>
            <a:r>
              <a:rPr lang="en-US" altLang="en-US" b="1" dirty="0">
                <a:solidFill>
                  <a:srgbClr val="FFC000"/>
                </a:solidFill>
              </a:rPr>
              <a:t>at the time of chopping.                        These populations will change, day to day, hour by hour based on the temperature, humidity and sunlight</a:t>
            </a:r>
            <a:r>
              <a:rPr lang="en-US" altLang="en-US" b="1" dirty="0" smtClean="0">
                <a:solidFill>
                  <a:srgbClr val="FFC000"/>
                </a:solidFill>
              </a:rPr>
              <a:t>.  There </a:t>
            </a:r>
            <a:r>
              <a:rPr lang="en-US" altLang="en-US" b="1" dirty="0">
                <a:solidFill>
                  <a:srgbClr val="FFC000"/>
                </a:solidFill>
              </a:rPr>
              <a:t>will be </a:t>
            </a:r>
            <a:r>
              <a:rPr lang="en-US" altLang="en-US" b="1" u="sng" dirty="0">
                <a:solidFill>
                  <a:schemeClr val="tx1"/>
                </a:solidFill>
              </a:rPr>
              <a:t>multiple genus and species </a:t>
            </a:r>
            <a:r>
              <a:rPr lang="en-US" altLang="en-US" b="1">
                <a:solidFill>
                  <a:srgbClr val="FFC000"/>
                </a:solidFill>
              </a:rPr>
              <a:t>of </a:t>
            </a:r>
            <a:r>
              <a:rPr lang="en-US" altLang="en-US" b="1" smtClean="0">
                <a:solidFill>
                  <a:srgbClr val="FFC000"/>
                </a:solidFill>
              </a:rPr>
              <a:t>bacteria </a:t>
            </a:r>
            <a:r>
              <a:rPr lang="en-US" altLang="en-US" b="1" dirty="0">
                <a:solidFill>
                  <a:srgbClr val="FFC000"/>
                </a:solidFill>
              </a:rPr>
              <a:t>on the plants </a:t>
            </a:r>
            <a:r>
              <a:rPr lang="en-US" altLang="en-US" b="1" dirty="0" smtClean="0">
                <a:solidFill>
                  <a:srgbClr val="FFC000"/>
                </a:solidFill>
              </a:rPr>
              <a:t>at </a:t>
            </a:r>
            <a:r>
              <a:rPr lang="en-US" altLang="en-US" b="1" dirty="0">
                <a:solidFill>
                  <a:srgbClr val="FFC000"/>
                </a:solidFill>
              </a:rPr>
              <a:t>the time of chopping. </a:t>
            </a:r>
            <a:endParaRPr lang="en-US" altLang="en-US" b="1" dirty="0" smtClean="0">
              <a:solidFill>
                <a:srgbClr val="FFC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Each genus and species </a:t>
            </a:r>
            <a:r>
              <a:rPr lang="en-US" altLang="en-US" b="1" dirty="0">
                <a:solidFill>
                  <a:srgbClr val="FFFF00"/>
                </a:solidFill>
              </a:rPr>
              <a:t>has a different growth rate and pH tolerance. Within each </a:t>
            </a:r>
            <a:r>
              <a:rPr lang="en-US" altLang="en-US" b="1" dirty="0" smtClean="0">
                <a:solidFill>
                  <a:srgbClr val="FFFF00"/>
                </a:solidFill>
              </a:rPr>
              <a:t>species</a:t>
            </a:r>
            <a:r>
              <a:rPr lang="en-US" altLang="en-US" b="1" dirty="0">
                <a:solidFill>
                  <a:srgbClr val="FFFF00"/>
                </a:solidFill>
              </a:rPr>
              <a:t>, </a:t>
            </a:r>
            <a:r>
              <a:rPr lang="en-US" altLang="en-US" b="1" dirty="0" smtClean="0">
                <a:solidFill>
                  <a:srgbClr val="FFFF00"/>
                </a:solidFill>
              </a:rPr>
              <a:t>growth rates vary </a:t>
            </a:r>
            <a:r>
              <a:rPr lang="en-US" altLang="en-US" b="1" dirty="0">
                <a:solidFill>
                  <a:srgbClr val="FFFF00"/>
                </a:solidFill>
              </a:rPr>
              <a:t>based on: 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	</a:t>
            </a:r>
            <a:r>
              <a:rPr lang="en-US" altLang="en-US" b="1" dirty="0">
                <a:solidFill>
                  <a:schemeClr val="tx1"/>
                </a:solidFill>
              </a:rPr>
              <a:t>Starting counts of each strain 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</a:rPr>
              <a:t>	Temperature 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</a:rPr>
              <a:t>	Moisture </a:t>
            </a:r>
            <a:endParaRPr lang="en-US" altLang="en-US" b="1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b="1" dirty="0" smtClean="0">
                <a:solidFill>
                  <a:schemeClr val="tx1"/>
                </a:solidFill>
              </a:rPr>
              <a:t>Packing </a:t>
            </a:r>
            <a:r>
              <a:rPr lang="en-US" altLang="en-US" b="1" dirty="0">
                <a:solidFill>
                  <a:schemeClr val="tx1"/>
                </a:solidFill>
              </a:rPr>
              <a:t>density </a:t>
            </a:r>
            <a:r>
              <a:rPr lang="en-US" altLang="en-US" b="1" dirty="0" smtClean="0">
                <a:solidFill>
                  <a:schemeClr val="tx1"/>
                </a:solidFill>
              </a:rPr>
              <a:t> (amount of </a:t>
            </a:r>
            <a:r>
              <a:rPr lang="en-US" altLang="en-US" b="1" dirty="0">
                <a:solidFill>
                  <a:schemeClr val="tx1"/>
                </a:solidFill>
              </a:rPr>
              <a:t>o</a:t>
            </a:r>
            <a:r>
              <a:rPr lang="en-US" altLang="en-US" b="1" dirty="0" smtClean="0">
                <a:solidFill>
                  <a:schemeClr val="tx1"/>
                </a:solidFill>
              </a:rPr>
              <a:t>xygen present)</a:t>
            </a:r>
            <a:endParaRPr lang="en-US" altLang="en-US" b="1" dirty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</a:rPr>
              <a:t>	Nutrient composition of the crop 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</a:rPr>
              <a:t>	pH sensitivity 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Since </a:t>
            </a:r>
            <a:r>
              <a:rPr lang="en-US" altLang="en-US" b="1" u="sng" dirty="0">
                <a:solidFill>
                  <a:srgbClr val="FF0000"/>
                </a:solidFill>
              </a:rPr>
              <a:t>each plant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>
                <a:solidFill>
                  <a:srgbClr val="FFFF00"/>
                </a:solidFill>
              </a:rPr>
              <a:t>has a different starting microflora and a silo will be filled 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with a </a:t>
            </a:r>
            <a:r>
              <a:rPr lang="en-US" altLang="en-US" b="1" dirty="0" smtClean="0">
                <a:solidFill>
                  <a:srgbClr val="FFFF00"/>
                </a:solidFill>
              </a:rPr>
              <a:t>very large number </a:t>
            </a:r>
            <a:r>
              <a:rPr lang="en-US" altLang="en-US" b="1" dirty="0">
                <a:solidFill>
                  <a:srgbClr val="FFFF00"/>
                </a:solidFill>
              </a:rPr>
              <a:t>of different plants, combined with the fact that no two silos will </a:t>
            </a:r>
            <a:r>
              <a:rPr lang="en-US" altLang="en-US" b="1" dirty="0" smtClean="0">
                <a:solidFill>
                  <a:srgbClr val="FFFF00"/>
                </a:solidFill>
              </a:rPr>
              <a:t>ever </a:t>
            </a:r>
            <a:r>
              <a:rPr lang="en-US" altLang="en-US" b="1" dirty="0">
                <a:solidFill>
                  <a:srgbClr val="FFFF00"/>
                </a:solidFill>
              </a:rPr>
              <a:t>be ensiled with the same counts, temperature, moisture, packing density-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SO….. </a:t>
            </a:r>
            <a:r>
              <a:rPr lang="en-US" altLang="en-US" b="1" dirty="0" smtClean="0">
                <a:solidFill>
                  <a:srgbClr val="000000"/>
                </a:solidFill>
              </a:rPr>
              <a:t>                                                       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                                  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</a:rPr>
              <a:t>“No </a:t>
            </a:r>
            <a:r>
              <a:rPr lang="en-US" altLang="en-US" sz="2800" b="1" dirty="0">
                <a:solidFill>
                  <a:srgbClr val="FF0000"/>
                </a:solidFill>
              </a:rPr>
              <a:t>Two Silages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Are The </a:t>
            </a:r>
            <a:r>
              <a:rPr lang="en-US" altLang="en-US" sz="2800" b="1" dirty="0">
                <a:solidFill>
                  <a:srgbClr val="FF0000"/>
                </a:solidFill>
              </a:rPr>
              <a:t>Same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!”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                                            </a:t>
            </a:r>
            <a:r>
              <a:rPr lang="en-US" altLang="en-US" b="1" dirty="0">
                <a:solidFill>
                  <a:srgbClr val="000000"/>
                </a:solidFill>
              </a:rPr>
              <a:t>					Scott Dennis, Ph.D</a:t>
            </a:r>
            <a:r>
              <a:rPr lang="en-US" altLang="en-US" b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ClrTx/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	</a:t>
            </a:r>
            <a:r>
              <a:rPr lang="en-US" altLang="en-US" b="1" dirty="0" smtClean="0">
                <a:solidFill>
                  <a:srgbClr val="000000"/>
                </a:solidFill>
              </a:rPr>
              <a:t>											Microbiologist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54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b="1" dirty="0">
                <a:solidFill>
                  <a:prstClr val="white"/>
                </a:solidFill>
              </a:rPr>
              <a:t>Six Phases of Silage Fermentation and Storage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Un-inoculated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98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</a:t>
            </a:r>
            <a:r>
              <a:rPr lang="en-US" sz="1400" dirty="0" smtClean="0">
                <a:solidFill>
                  <a:prstClr val="black"/>
                </a:solidFill>
              </a:rPr>
              <a:t>Acid </a:t>
            </a:r>
            <a:endParaRPr lang="en-US" sz="1400" dirty="0">
              <a:solidFill>
                <a:prstClr val="black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640013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5626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5638800" y="579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684591" y="6097212"/>
            <a:ext cx="840624" cy="838200"/>
          </a:xfrm>
          <a:prstGeom prst="rightArrow">
            <a:avLst>
              <a:gd name="adj1" fmla="val 38021"/>
              <a:gd name="adj2" fmla="val 48218"/>
            </a:avLst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6200000">
            <a:off x="7886700" y="6115163"/>
            <a:ext cx="914400" cy="8350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974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/>
        </p:nvSpPr>
        <p:spPr bwMode="auto">
          <a:xfrm>
            <a:off x="354013" y="434975"/>
            <a:ext cx="848518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/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Stable Silage has a 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Low pH</a:t>
            </a:r>
          </a:p>
        </p:txBody>
      </p:sp>
      <p:sp>
        <p:nvSpPr>
          <p:cNvPr id="338947" name="Rectangle 3"/>
          <p:cNvSpPr>
            <a:spLocks noChangeArrowheads="1"/>
          </p:cNvSpPr>
          <p:nvPr/>
        </p:nvSpPr>
        <p:spPr bwMode="auto">
          <a:xfrm>
            <a:off x="476250" y="1295400"/>
            <a:ext cx="721995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2000" b="1" i="0" dirty="0">
                <a:effectLst/>
              </a:rPr>
              <a:t>pH = 4.0 - </a:t>
            </a:r>
            <a:r>
              <a:rPr lang="en-US" sz="2000" b="1" i="0" dirty="0" smtClean="0">
                <a:effectLst/>
              </a:rPr>
              <a:t>4.5     </a:t>
            </a:r>
            <a:r>
              <a:rPr lang="en-US" sz="2000" b="1" i="0" dirty="0">
                <a:effectLst/>
              </a:rPr>
              <a:t>legume silages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2000" b="1" i="0" dirty="0">
                <a:effectLst/>
              </a:rPr>
              <a:t>pH = 3.8 - 4.2 </a:t>
            </a:r>
            <a:r>
              <a:rPr lang="en-US" sz="2000" b="1" i="0" dirty="0" smtClean="0">
                <a:effectLst/>
              </a:rPr>
              <a:t>    corn</a:t>
            </a:r>
            <a:r>
              <a:rPr lang="en-US" sz="2000" b="1" i="0" dirty="0">
                <a:effectLst/>
              </a:rPr>
              <a:t>, cereals and grass silages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2000" b="1" i="0" dirty="0" smtClean="0">
                <a:solidFill>
                  <a:schemeClr val="bg1"/>
                </a:solidFill>
                <a:effectLst/>
              </a:rPr>
              <a:t> </a:t>
            </a:r>
            <a:endParaRPr lang="en-US" sz="2000" b="1" i="0" dirty="0">
              <a:solidFill>
                <a:schemeClr val="bg1"/>
              </a:solidFill>
              <a:effectLst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2000" b="0" i="0" dirty="0">
                <a:solidFill>
                  <a:schemeClr val="bg1"/>
                </a:solidFill>
                <a:effectLst/>
              </a:rPr>
              <a:t>   </a:t>
            </a:r>
          </a:p>
        </p:txBody>
      </p:sp>
      <p:sp>
        <p:nvSpPr>
          <p:cNvPr id="338948" name="Rectangle 4"/>
          <p:cNvSpPr>
            <a:spLocks noChangeArrowheads="1"/>
          </p:cNvSpPr>
          <p:nvPr/>
        </p:nvSpPr>
        <p:spPr bwMode="auto">
          <a:xfrm>
            <a:off x="658813" y="5214938"/>
            <a:ext cx="163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38949" name="Group 5"/>
          <p:cNvGrpSpPr>
            <a:grpSpLocks/>
          </p:cNvGrpSpPr>
          <p:nvPr/>
        </p:nvGrpSpPr>
        <p:grpSpPr bwMode="auto">
          <a:xfrm>
            <a:off x="4267200" y="2362200"/>
            <a:ext cx="4976813" cy="2438399"/>
            <a:chOff x="2688" y="1680"/>
            <a:chExt cx="3135" cy="1536"/>
          </a:xfrm>
        </p:grpSpPr>
        <p:sp>
          <p:nvSpPr>
            <p:cNvPr id="338950" name="Rectangle 6"/>
            <p:cNvSpPr>
              <a:spLocks noChangeArrowheads="1"/>
            </p:cNvSpPr>
            <p:nvPr/>
          </p:nvSpPr>
          <p:spPr bwMode="auto">
            <a:xfrm>
              <a:off x="2832" y="2025"/>
              <a:ext cx="2893" cy="119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2075" tIns="46038" rIns="92075" bIns="46038"/>
            <a:lstStyle/>
            <a:p>
              <a:pPr marL="342900" indent="-342900" algn="l">
                <a:lnSpc>
                  <a:spcPct val="85000"/>
                </a:lnSpc>
                <a:spcBef>
                  <a:spcPct val="50000"/>
                </a:spcBef>
                <a:buClr>
                  <a:schemeClr val="tx2"/>
                </a:buClr>
                <a:buFont typeface="Symbol" pitchFamily="18" charset="2"/>
                <a:buChar char="·"/>
                <a:tabLst>
                  <a:tab pos="4452938" algn="l"/>
                  <a:tab pos="6115050" algn="l"/>
                </a:tabLst>
              </a:pPr>
              <a:r>
                <a:rPr lang="en-US" b="0" i="0" dirty="0">
                  <a:solidFill>
                    <a:schemeClr val="bg1"/>
                  </a:solidFill>
                  <a:effectLst/>
                </a:rPr>
                <a:t>Corn </a:t>
              </a:r>
              <a:r>
                <a:rPr lang="en-US" dirty="0" smtClean="0">
                  <a:solidFill>
                    <a:schemeClr val="bg1"/>
                  </a:solidFill>
                </a:rPr>
                <a:t>Silage</a:t>
              </a:r>
              <a:r>
                <a:rPr lang="en-US" b="0" i="0" dirty="0" smtClean="0">
                  <a:solidFill>
                    <a:schemeClr val="bg1"/>
                  </a:solidFill>
                  <a:effectLst/>
                </a:rPr>
                <a:t>                   </a:t>
              </a:r>
              <a:r>
                <a:rPr lang="en-US" b="0" i="0" dirty="0">
                  <a:solidFill>
                    <a:schemeClr val="bg1"/>
                  </a:solidFill>
                  <a:effectLst/>
                </a:rPr>
                <a:t>200 MEQ</a:t>
              </a:r>
            </a:p>
            <a:p>
              <a:pPr marL="342900" indent="-342900" algn="l">
                <a:lnSpc>
                  <a:spcPct val="85000"/>
                </a:lnSpc>
                <a:spcBef>
                  <a:spcPct val="50000"/>
                </a:spcBef>
                <a:buClr>
                  <a:schemeClr val="tx2"/>
                </a:buClr>
                <a:buFont typeface="Symbol" pitchFamily="18" charset="2"/>
                <a:buChar char="·"/>
                <a:tabLst>
                  <a:tab pos="4452938" algn="l"/>
                  <a:tab pos="6115050" algn="l"/>
                </a:tabLst>
              </a:pPr>
              <a:r>
                <a:rPr lang="en-US" b="0" i="0" dirty="0">
                  <a:solidFill>
                    <a:schemeClr val="bg1"/>
                  </a:solidFill>
                  <a:effectLst/>
                </a:rPr>
                <a:t>Orchardgrass                </a:t>
              </a:r>
              <a:r>
                <a:rPr lang="en-US" b="0" i="0" dirty="0" smtClean="0">
                  <a:solidFill>
                    <a:schemeClr val="bg1"/>
                  </a:solidFill>
                  <a:effectLst/>
                </a:rPr>
                <a:t> 300 </a:t>
              </a:r>
              <a:r>
                <a:rPr lang="en-US" b="0" i="0" dirty="0">
                  <a:solidFill>
                    <a:schemeClr val="bg1"/>
                  </a:solidFill>
                  <a:effectLst/>
                </a:rPr>
                <a:t>MEQ</a:t>
              </a:r>
            </a:p>
            <a:p>
              <a:pPr marL="342900" indent="-342900" algn="l">
                <a:lnSpc>
                  <a:spcPct val="85000"/>
                </a:lnSpc>
                <a:spcBef>
                  <a:spcPct val="50000"/>
                </a:spcBef>
                <a:buClr>
                  <a:schemeClr val="tx2"/>
                </a:buClr>
                <a:buFont typeface="Symbol" pitchFamily="18" charset="2"/>
                <a:buChar char="·"/>
                <a:tabLst>
                  <a:tab pos="4452938" algn="l"/>
                  <a:tab pos="6115050" algn="l"/>
                </a:tabLst>
              </a:pPr>
              <a:r>
                <a:rPr lang="en-US" b="0" i="0" dirty="0">
                  <a:solidFill>
                    <a:schemeClr val="bg1"/>
                  </a:solidFill>
                  <a:effectLst/>
                </a:rPr>
                <a:t>Perennial Ryegrass         350 MEQ</a:t>
              </a:r>
            </a:p>
            <a:p>
              <a:pPr marL="342900" indent="-342900" algn="l">
                <a:lnSpc>
                  <a:spcPct val="85000"/>
                </a:lnSpc>
                <a:spcBef>
                  <a:spcPct val="50000"/>
                </a:spcBef>
                <a:buClr>
                  <a:schemeClr val="tx2"/>
                </a:buClr>
                <a:buFont typeface="Symbol" pitchFamily="18" charset="2"/>
                <a:buChar char="·"/>
                <a:tabLst>
                  <a:tab pos="4452938" algn="l"/>
                  <a:tab pos="6115050" algn="l"/>
                </a:tabLst>
              </a:pPr>
              <a:r>
                <a:rPr lang="en-US" b="1" i="0" dirty="0">
                  <a:solidFill>
                    <a:schemeClr val="bg1"/>
                  </a:solidFill>
                  <a:effectLst/>
                </a:rPr>
                <a:t>Alfalfa                          </a:t>
              </a:r>
              <a:r>
                <a:rPr lang="en-US" b="1" i="0" dirty="0" smtClean="0">
                  <a:solidFill>
                    <a:schemeClr val="bg1"/>
                  </a:solidFill>
                  <a:effectLst/>
                </a:rPr>
                <a:t>480 </a:t>
              </a:r>
              <a:r>
                <a:rPr lang="en-US" b="1" i="0" dirty="0">
                  <a:solidFill>
                    <a:schemeClr val="bg1"/>
                  </a:solidFill>
                  <a:effectLst/>
                </a:rPr>
                <a:t>MEQ</a:t>
              </a:r>
            </a:p>
            <a:p>
              <a:pPr marL="342900" indent="-342900" algn="l">
                <a:lnSpc>
                  <a:spcPct val="85000"/>
                </a:lnSpc>
                <a:spcBef>
                  <a:spcPct val="50000"/>
                </a:spcBef>
                <a:buClr>
                  <a:schemeClr val="tx2"/>
                </a:buClr>
                <a:buFont typeface="Symbol" pitchFamily="18" charset="2"/>
                <a:buChar char="·"/>
                <a:tabLst>
                  <a:tab pos="4452938" algn="l"/>
                  <a:tab pos="6115050" algn="l"/>
                </a:tabLst>
              </a:pPr>
              <a:r>
                <a:rPr lang="en-US" b="1" i="0" dirty="0">
                  <a:solidFill>
                    <a:schemeClr val="bg1"/>
                  </a:solidFill>
                  <a:effectLst/>
                </a:rPr>
                <a:t>Red Clover                   </a:t>
              </a:r>
              <a:r>
                <a:rPr lang="en-US" b="1" i="0" dirty="0" smtClean="0">
                  <a:solidFill>
                    <a:schemeClr val="bg1"/>
                  </a:solidFill>
                  <a:effectLst/>
                </a:rPr>
                <a:t>560 </a:t>
              </a:r>
              <a:r>
                <a:rPr lang="en-US" b="1" i="0" dirty="0">
                  <a:solidFill>
                    <a:schemeClr val="bg1"/>
                  </a:solidFill>
                  <a:effectLst/>
                </a:rPr>
                <a:t>MEQ</a:t>
              </a:r>
              <a:br>
                <a:rPr lang="en-US" b="1" i="0" dirty="0">
                  <a:solidFill>
                    <a:schemeClr val="bg1"/>
                  </a:solidFill>
                  <a:effectLst/>
                </a:rPr>
              </a:br>
              <a:r>
                <a:rPr lang="en-US" sz="2000" b="0" i="0" dirty="0">
                  <a:solidFill>
                    <a:schemeClr val="bg1"/>
                  </a:solidFill>
                  <a:effectLst/>
                </a:rPr>
                <a:t>	</a:t>
              </a:r>
              <a:endParaRPr lang="en-US" sz="1800" b="0" i="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38951" name="Rectangle 7"/>
            <p:cNvSpPr>
              <a:spLocks noChangeArrowheads="1"/>
            </p:cNvSpPr>
            <p:nvPr/>
          </p:nvSpPr>
          <p:spPr bwMode="auto">
            <a:xfrm>
              <a:off x="2688" y="1680"/>
              <a:ext cx="313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800" b="1" i="0" dirty="0">
                  <a:solidFill>
                    <a:srgbClr val="FF0000"/>
                  </a:solidFill>
                  <a:effectLst/>
                </a:rPr>
                <a:t>Crop Buffering Capacity</a:t>
              </a:r>
            </a:p>
          </p:txBody>
        </p:sp>
      </p:grpSp>
      <p:pic>
        <p:nvPicPr>
          <p:cNvPr id="338952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09887"/>
            <a:ext cx="4343400" cy="33385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76250" y="1219200"/>
            <a:ext cx="706755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4013" y="6472759"/>
            <a:ext cx="643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38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1981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222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76200"/>
            <a:ext cx="4822552" cy="4267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53" y="2209800"/>
            <a:ext cx="234024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85343"/>
            <a:ext cx="6553200" cy="260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86" y="4267200"/>
            <a:ext cx="262708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0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38"/>
            <a:ext cx="4038600" cy="1143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4400" b="1" dirty="0" smtClean="0"/>
              <a:t> Lactic Acid</a:t>
            </a:r>
            <a:endParaRPr lang="en-US" sz="4400" b="1" dirty="0"/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438400"/>
            <a:ext cx="7772400" cy="3276600"/>
          </a:xfrm>
        </p:spPr>
        <p:txBody>
          <a:bodyPr>
            <a:noAutofit/>
          </a:bodyPr>
          <a:lstStyle/>
          <a:p>
            <a:r>
              <a:rPr lang="en-US" sz="2400" b="1" dirty="0"/>
              <a:t>Corn silage usually &gt; 3%, alfalfa &gt; 2%</a:t>
            </a:r>
          </a:p>
          <a:p>
            <a:r>
              <a:rPr lang="en-US" sz="2400" b="1" dirty="0"/>
              <a:t>Strongest of all silage acids, will drop pH most effectively </a:t>
            </a:r>
          </a:p>
          <a:p>
            <a:r>
              <a:rPr lang="en-US" sz="2400" b="1" dirty="0"/>
              <a:t>High levels </a:t>
            </a:r>
          </a:p>
          <a:p>
            <a:pPr lvl="1"/>
            <a:r>
              <a:rPr lang="en-US" sz="2400" b="1" dirty="0"/>
              <a:t>I</a:t>
            </a:r>
            <a:r>
              <a:rPr lang="en-US" sz="2400" b="1" dirty="0" smtClean="0"/>
              <a:t>mply </a:t>
            </a:r>
            <a:r>
              <a:rPr lang="en-US" sz="2400" b="1" dirty="0"/>
              <a:t>efficient fermentation minimal </a:t>
            </a:r>
            <a:r>
              <a:rPr lang="en-US" sz="2400" b="1" dirty="0" smtClean="0"/>
              <a:t>shrink</a:t>
            </a:r>
            <a:endParaRPr lang="en-US" sz="2400" b="1" dirty="0"/>
          </a:p>
          <a:p>
            <a:r>
              <a:rPr lang="en-US" sz="2400" b="1" dirty="0"/>
              <a:t>Do not associate with “rumen lactic acidosis”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199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3733800" cy="1143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4400" b="1" dirty="0"/>
              <a:t>Acetic Acid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Usually seen at &lt; 3% level, </a:t>
            </a:r>
            <a:endParaRPr lang="en-US" sz="3200" b="1" dirty="0" smtClean="0"/>
          </a:p>
          <a:p>
            <a:r>
              <a:rPr lang="en-US" sz="3200" b="1" dirty="0" smtClean="0"/>
              <a:t>Possess </a:t>
            </a:r>
            <a:r>
              <a:rPr lang="en-US" sz="3200" b="1" dirty="0"/>
              <a:t>aerobic stability properties</a:t>
            </a:r>
          </a:p>
          <a:p>
            <a:r>
              <a:rPr lang="en-US" sz="3200" b="1" dirty="0"/>
              <a:t>Levels found in silages not high enough to </a:t>
            </a:r>
            <a:r>
              <a:rPr lang="en-US" sz="3200" b="1" dirty="0" smtClean="0"/>
              <a:t>cause </a:t>
            </a:r>
            <a:r>
              <a:rPr lang="en-US" sz="3200" b="1" dirty="0"/>
              <a:t>dry matter intake reductions</a:t>
            </a:r>
          </a:p>
        </p:txBody>
      </p:sp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4495800" y="5957888"/>
            <a:ext cx="286418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effectLst/>
                <a:cs typeface="Times New Roman" pitchFamily="18" charset="0"/>
              </a:rPr>
              <a:t>Sheperd, A.C., Combs, D.K. 1998</a:t>
            </a:r>
            <a:r>
              <a:rPr lang="en-US" sz="1800" b="0" dirty="0"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0720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74638"/>
            <a:ext cx="3581400" cy="1143000"/>
          </a:xfrm>
          <a:solidFill>
            <a:srgbClr val="800000"/>
          </a:solidFill>
        </p:spPr>
        <p:txBody>
          <a:bodyPr anchor="ctr"/>
          <a:lstStyle/>
          <a:p>
            <a:r>
              <a:rPr lang="en-US" sz="3600" b="1" dirty="0" smtClean="0"/>
              <a:t> Butyric </a:t>
            </a:r>
            <a:r>
              <a:rPr lang="en-US" sz="3600" b="1" dirty="0"/>
              <a:t>Acid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9443" y="2044563"/>
            <a:ext cx="7125112" cy="4051437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Highly undesirable</a:t>
            </a:r>
            <a:r>
              <a:rPr lang="en-US" sz="2400" b="1" dirty="0"/>
              <a:t>, should be &lt;0.1</a:t>
            </a:r>
            <a:r>
              <a:rPr lang="en-US" sz="2400" b="1" dirty="0" smtClean="0"/>
              <a:t>% </a:t>
            </a:r>
            <a:endParaRPr lang="en-US" sz="2400" b="1" dirty="0"/>
          </a:p>
          <a:p>
            <a:r>
              <a:rPr lang="en-US" sz="2400" b="1" dirty="0"/>
              <a:t>Clostridial fermentation </a:t>
            </a:r>
            <a:r>
              <a:rPr lang="en-US" sz="2400" b="1" dirty="0" smtClean="0"/>
              <a:t>end-product  harvested too wet! </a:t>
            </a:r>
            <a:r>
              <a:rPr lang="en-US" sz="2400" b="1" dirty="0" smtClean="0">
                <a:solidFill>
                  <a:srgbClr val="FF0000"/>
                </a:solidFill>
              </a:rPr>
              <a:t>&gt; 70% Moisture</a:t>
            </a:r>
          </a:p>
          <a:p>
            <a:r>
              <a:rPr lang="en-US" sz="2400" b="1" dirty="0" smtClean="0"/>
              <a:t>Smells like rancid butter ??????</a:t>
            </a:r>
          </a:p>
          <a:p>
            <a:r>
              <a:rPr lang="en-US" sz="2400" b="1" dirty="0" smtClean="0"/>
              <a:t>Primarily </a:t>
            </a:r>
            <a:r>
              <a:rPr lang="en-US" sz="2400" b="1" dirty="0"/>
              <a:t>an </a:t>
            </a:r>
            <a:r>
              <a:rPr lang="en-US" sz="2400" b="1" u="sng" dirty="0">
                <a:solidFill>
                  <a:srgbClr val="FF0000"/>
                </a:solidFill>
              </a:rPr>
              <a:t>alfalfa and </a:t>
            </a:r>
            <a:r>
              <a:rPr lang="en-US" sz="2400" b="1" u="sng" dirty="0" smtClean="0">
                <a:solidFill>
                  <a:srgbClr val="FF0000"/>
                </a:solidFill>
              </a:rPr>
              <a:t>grass silage </a:t>
            </a:r>
            <a:r>
              <a:rPr lang="en-US" sz="2400" b="1" u="sng" dirty="0">
                <a:solidFill>
                  <a:srgbClr val="FF0000"/>
                </a:solidFill>
              </a:rPr>
              <a:t>problem</a:t>
            </a:r>
            <a:r>
              <a:rPr lang="en-US" sz="2400" b="1" dirty="0"/>
              <a:t>, seldom see </a:t>
            </a:r>
            <a:r>
              <a:rPr lang="en-US" sz="2400" b="1" dirty="0" smtClean="0"/>
              <a:t>high levels </a:t>
            </a:r>
            <a:r>
              <a:rPr lang="en-US" sz="2400" b="1" dirty="0"/>
              <a:t>in corn </a:t>
            </a:r>
            <a:r>
              <a:rPr lang="en-US" sz="2400" b="1" dirty="0" smtClean="0"/>
              <a:t>silage.</a:t>
            </a:r>
            <a:endParaRPr lang="en-US" sz="2400" b="1" dirty="0"/>
          </a:p>
          <a:p>
            <a:r>
              <a:rPr lang="en-US" sz="2400" b="1" dirty="0"/>
              <a:t>May reduce forage palatability, especially if present with elevated ammonia </a:t>
            </a:r>
            <a:r>
              <a:rPr lang="en-US" sz="2400" b="1" dirty="0" smtClean="0"/>
              <a:t>nitrogen.</a:t>
            </a:r>
            <a:endParaRPr lang="en-US" sz="2400" b="1" dirty="0"/>
          </a:p>
          <a:p>
            <a:r>
              <a:rPr lang="en-US" sz="2400" b="1" dirty="0"/>
              <a:t>Reduces energy levels of </a:t>
            </a:r>
            <a:r>
              <a:rPr lang="en-US" sz="2400" b="1" dirty="0" smtClean="0"/>
              <a:t>forages.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7287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543110"/>
              </p:ext>
            </p:extLst>
          </p:nvPr>
        </p:nvGraphicFramePr>
        <p:xfrm>
          <a:off x="1219200" y="1676400"/>
          <a:ext cx="6934200" cy="3251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11400"/>
                <a:gridCol w="2311400"/>
                <a:gridCol w="2311400"/>
              </a:tblGrid>
              <a:tr h="650240">
                <a:tc>
                  <a:txBody>
                    <a:bodyPr/>
                    <a:lstStyle/>
                    <a:p>
                      <a:r>
                        <a:rPr lang="en-US" dirty="0" smtClean="0"/>
                        <a:t>   Silage</a:t>
                      </a:r>
                      <a:r>
                        <a:rPr lang="en-US" baseline="0" dirty="0" smtClean="0"/>
                        <a:t> Acid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Ideal  </a:t>
                      </a:r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*</a:t>
                      </a:r>
                      <a:r>
                        <a:rPr lang="en-US" dirty="0" smtClean="0"/>
                        <a:t>     </a:t>
                      </a:r>
                    </a:p>
                    <a:p>
                      <a:r>
                        <a:rPr lang="en-US" dirty="0" smtClean="0"/>
                        <a:t> Fermentation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Average  </a:t>
                      </a:r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*</a:t>
                      </a:r>
                    </a:p>
                    <a:p>
                      <a:r>
                        <a:rPr lang="en-US" dirty="0" smtClean="0"/>
                        <a:t>  Fermentation</a:t>
                      </a:r>
                      <a:endParaRPr lang="en-US" dirty="0"/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Lactic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&gt;3% 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   2-3%</a:t>
                      </a:r>
                      <a:endParaRPr lang="en-US" sz="2000" b="1" dirty="0"/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Acetic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&lt;2%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   2-3%</a:t>
                      </a:r>
                      <a:endParaRPr lang="en-US" sz="2000" b="1" dirty="0"/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Propionic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&lt;1%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   &lt;1%</a:t>
                      </a:r>
                      <a:endParaRPr lang="en-US" sz="2000" b="1" dirty="0"/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Butyric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  0%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           &lt;.1%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-1524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Stable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Silage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Proper  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Acid Spectrum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5029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*  % Dry Matter Basis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1.ytimg.com/vi/6kL7AIi5pF8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785"/>
            <a:ext cx="4495800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commonsenseagriculture.files.wordpress.com/2011/01/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"/>
            <a:ext cx="7620000" cy="30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4" y="3056785"/>
            <a:ext cx="51022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16727"/>
            <a:ext cx="71326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0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Losses </a:t>
            </a:r>
            <a:r>
              <a:rPr lang="en-US" sz="3200" b="1" dirty="0"/>
              <a:t>I</a:t>
            </a:r>
            <a:r>
              <a:rPr lang="en-US" sz="3200" b="1" dirty="0" smtClean="0"/>
              <a:t>n Making Silage (% DM)</a:t>
            </a:r>
            <a:endParaRPr lang="en-US" sz="3200" b="1" dirty="0"/>
          </a:p>
        </p:txBody>
      </p:sp>
      <p:pic>
        <p:nvPicPr>
          <p:cNvPr id="4100" name="Picture 4" descr="http://ts4.mm.bing.net/th?id=HN.60799135325126872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3581400"/>
            <a:ext cx="9143999" cy="3276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92675" y="38009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Silage Bags: 5-10%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" y="2583597"/>
            <a:ext cx="4655312" cy="43517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 descr="Stewart Dairy 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607906"/>
            <a:ext cx="9144000" cy="312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752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Bunkers: 10-25% </a:t>
            </a:r>
          </a:p>
          <a:p>
            <a:r>
              <a:rPr lang="en-US" sz="2400" b="1" dirty="0" smtClean="0"/>
              <a:t>Poor management = &gt;25%</a:t>
            </a:r>
            <a:endParaRPr lang="en-US" sz="2400" b="1" dirty="0"/>
          </a:p>
        </p:txBody>
      </p:sp>
      <p:pic>
        <p:nvPicPr>
          <p:cNvPr id="12" name="Picture 2" descr="http://ts1.mm.bing.net/th?&amp;id=HN.608026486091681392&amp;w=330&amp;h=300&amp;c=0&amp;pid=1.9&amp;rs=0&amp;p=0&amp;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15240"/>
            <a:ext cx="5715000" cy="32156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462611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Danger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3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9867" y="0"/>
            <a:ext cx="5249333" cy="1143000"/>
          </a:xfrm>
        </p:spPr>
        <p:txBody>
          <a:bodyPr/>
          <a:lstStyle/>
          <a:p>
            <a:r>
              <a:rPr lang="en-US" sz="3600" b="1" u="sng" dirty="0"/>
              <a:t>Not</a:t>
            </a:r>
            <a:r>
              <a:rPr lang="en-US" sz="3600" b="1" dirty="0"/>
              <a:t> </a:t>
            </a:r>
            <a:r>
              <a:rPr lang="en-US" sz="3600" b="1" dirty="0" smtClean="0"/>
              <a:t>so good!!</a:t>
            </a:r>
            <a:endParaRPr lang="en-US" sz="3600" b="1" dirty="0"/>
          </a:p>
        </p:txBody>
      </p:sp>
      <p:pic>
        <p:nvPicPr>
          <p:cNvPr id="160771" name="Picture 3" descr="Miner Trip 4-26-05 004"/>
          <p:cNvPicPr>
            <a:picLocks noChangeAspect="1" noChangeArrowheads="1"/>
          </p:cNvPicPr>
          <p:nvPr/>
        </p:nvPicPr>
        <p:blipFill>
          <a:blip r:embed="rId3" cstate="email">
            <a:lum bright="6000"/>
          </a:blip>
          <a:srcRect/>
          <a:stretch>
            <a:fillRect/>
          </a:stretch>
        </p:blipFill>
        <p:spPr bwMode="auto">
          <a:xfrm>
            <a:off x="0" y="971162"/>
            <a:ext cx="4419600" cy="5886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0772" name="Picture 4" descr="lumpy bag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19600" y="971163"/>
            <a:ext cx="3945467" cy="58868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52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-183923"/>
            <a:ext cx="9144000" cy="6858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-183923"/>
            <a:ext cx="9144000" cy="966561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osses Occur?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640013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5626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5638800" y="579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50" y="3012281"/>
            <a:ext cx="8574088" cy="58477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                 % lost in the two phases</a:t>
            </a:r>
            <a:endParaRPr lang="en-US" sz="44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833563" y="3048000"/>
            <a:ext cx="23018" cy="909638"/>
          </a:xfrm>
          <a:prstGeom prst="line">
            <a:avLst/>
          </a:prstGeom>
          <a:ln w="7620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83475" y="3048000"/>
            <a:ext cx="0" cy="795278"/>
          </a:xfrm>
          <a:prstGeom prst="line">
            <a:avLst/>
          </a:prstGeom>
          <a:ln w="7620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>
            <a:off x="6894045" y="3063312"/>
            <a:ext cx="1018962" cy="533745"/>
          </a:xfrm>
          <a:prstGeom prst="rightArrow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1219199" y="2981324"/>
            <a:ext cx="1093787" cy="615731"/>
          </a:xfrm>
          <a:prstGeom prst="rightArrow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9423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-183923"/>
            <a:ext cx="9144000" cy="6858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-183923"/>
            <a:ext cx="9144000" cy="966561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osses Occur?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640013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5626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5638800" y="579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012281"/>
            <a:ext cx="8574088" cy="769441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969696"/>
                </a:solidFill>
              </a:rPr>
              <a:t> </a:t>
            </a:r>
            <a:r>
              <a:rPr lang="en-US" sz="4400" b="1" dirty="0" smtClean="0"/>
              <a:t>50%                     ???  </a:t>
            </a:r>
            <a:r>
              <a:rPr lang="en-US" sz="4400" b="1" dirty="0" smtClean="0">
                <a:solidFill>
                  <a:srgbClr val="969696"/>
                </a:solidFill>
              </a:rPr>
              <a:t>                   </a:t>
            </a:r>
            <a:r>
              <a:rPr lang="en-US" sz="4400" b="1" dirty="0" smtClean="0"/>
              <a:t>50%</a:t>
            </a:r>
            <a:endParaRPr lang="en-US" sz="44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833563" y="3048000"/>
            <a:ext cx="23018" cy="909638"/>
          </a:xfrm>
          <a:prstGeom prst="line">
            <a:avLst/>
          </a:prstGeom>
          <a:ln w="7620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83475" y="3048000"/>
            <a:ext cx="0" cy="795278"/>
          </a:xfrm>
          <a:prstGeom prst="line">
            <a:avLst/>
          </a:prstGeom>
          <a:ln w="7620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0800000">
            <a:off x="1840992" y="3057525"/>
            <a:ext cx="1245108" cy="752474"/>
          </a:xfrm>
          <a:prstGeom prst="rightArrow">
            <a:avLst/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242889" y="3103561"/>
            <a:ext cx="1235525" cy="706439"/>
          </a:xfrm>
          <a:prstGeom prst="rightArrow">
            <a:avLst>
              <a:gd name="adj1" fmla="val 50000"/>
              <a:gd name="adj2" fmla="val 46160"/>
            </a:avLst>
          </a:prstGeom>
          <a:solidFill>
            <a:schemeClr val="tx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35403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87" y="1676400"/>
            <a:ext cx="4721013" cy="51816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What Happens To These Guys When We Hit The Terminal pH?</a:t>
            </a:r>
            <a:endParaRPr lang="en-US" sz="36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787" y="1688068"/>
            <a:ext cx="472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Anaerobic Bacteria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5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isplaying IMG_121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Displaying IMG_121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" y="1546"/>
            <a:ext cx="9146063" cy="685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Claas 980 Forage Harvester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4648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   DANGER!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198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Chopping capability?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6019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400 tons per hour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Most Critical </a:t>
            </a:r>
            <a:r>
              <a:rPr lang="en-US" sz="2800" b="1" dirty="0"/>
              <a:t>F</a:t>
            </a:r>
            <a:r>
              <a:rPr lang="en-US" sz="2800" b="1" dirty="0" smtClean="0"/>
              <a:t>actor in Making </a:t>
            </a:r>
            <a:r>
              <a:rPr lang="en-US" sz="2800" b="1" dirty="0"/>
              <a:t>S</a:t>
            </a:r>
            <a:r>
              <a:rPr lang="en-US" sz="2800" b="1" dirty="0" smtClean="0"/>
              <a:t>ilage?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990600"/>
            <a:ext cx="8534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Reduce oxygen exposure/content as much as possible!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HOW?</a:t>
            </a: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Rapid harvest </a:t>
            </a:r>
            <a:r>
              <a:rPr lang="en-US" sz="3600" b="1" dirty="0" smtClean="0">
                <a:solidFill>
                  <a:srgbClr val="FF0000"/>
                </a:solidFill>
              </a:rPr>
              <a:t>**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Proper moisture content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Proper packing - ASAP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Cover – ASAP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** Not too fast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Most critical factor in making silage?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828800"/>
            <a:ext cx="85344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Reduce oxygen exposure as much as possible!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HOW?</a:t>
            </a: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Rapid harvest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Proper moisture content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Proper packing - ASAP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Cover – ASAP  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4572000"/>
            <a:ext cx="6400800" cy="1066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oaderPackingSi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85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u="sng" dirty="0" smtClean="0">
                <a:solidFill>
                  <a:srgbClr val="7DA7D1">
                    <a:lumMod val="50000"/>
                  </a:srgbClr>
                </a:solidFill>
              </a:rPr>
              <a:t>Moisture content of the forage!</a:t>
            </a:r>
          </a:p>
          <a:p>
            <a:endParaRPr lang="en-US" sz="3600" b="1" dirty="0" smtClean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-762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-122"/>
              </a:rPr>
              <a:t>Packing Density Influenced By: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371600"/>
            <a:ext cx="9108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</a:rPr>
              <a:t>63-68% Moisture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07988"/>
            <a:ext cx="8229600" cy="1143000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38188" y="4217988"/>
            <a:ext cx="7493000" cy="398462"/>
          </a:xfrm>
          <a:prstGeom prst="rect">
            <a:avLst/>
          </a:prstGeom>
          <a:solidFill>
            <a:srgbClr val="33CC33"/>
          </a:solidFill>
          <a:ln w="5724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C6H12O6 (Sugars) + 6 O2 (Oxygen) </a:t>
            </a:r>
            <a:r>
              <a:rPr lang="en-US" altLang="en-US" sz="2000" b="1" dirty="0">
                <a:solidFill>
                  <a:srgbClr val="FF0000"/>
                </a:solidFill>
              </a:rPr>
              <a:t>→</a:t>
            </a:r>
            <a:r>
              <a:rPr lang="en-US" altLang="en-US" sz="2000" b="1" dirty="0">
                <a:solidFill>
                  <a:srgbClr val="FFFFFF"/>
                </a:solidFill>
              </a:rPr>
              <a:t> 6 CO2 + 6 H2O + Heat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7696200" cy="460375"/>
          </a:xfrm>
          <a:prstGeom prst="rect">
            <a:avLst/>
          </a:prstGeom>
          <a:solidFill>
            <a:srgbClr val="33CC33"/>
          </a:solidFill>
          <a:ln w="5724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Respiration – Occurs In The Presence of </a:t>
            </a:r>
            <a:r>
              <a:rPr lang="en-US" sz="24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QXYGEN</a:t>
            </a: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6164263" y="1828800"/>
            <a:ext cx="1082675" cy="2133600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2278063" y="1828800"/>
            <a:ext cx="4968875" cy="1905000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7239000" y="1828800"/>
            <a:ext cx="838200" cy="2286000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5257800" y="4038600"/>
            <a:ext cx="2971800" cy="685800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9144000" cy="5207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-122"/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-122"/>
              </a:rPr>
              <a:t>In Making Silage - Oxygen Is Not Your Friend!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43840"/>
            <a:ext cx="91440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Proper moisture leads to better packing density, less oxygen trapped in silage, less respiration!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78443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6GMxYPJb5qk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9177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3467" y="5181600"/>
            <a:ext cx="7857067" cy="76944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Pounds per square inch!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28760" cy="624840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3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sendale Dairy_062911 (26)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7" y="-15766"/>
            <a:ext cx="9177867" cy="68737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41148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DANGER!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oaderPackingSi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91440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u="sng" dirty="0" smtClean="0">
                <a:solidFill>
                  <a:srgbClr val="7DA7D1">
                    <a:lumMod val="50000"/>
                  </a:srgbClr>
                </a:solidFill>
              </a:rPr>
              <a:t>Moisture content of the forage!</a:t>
            </a:r>
          </a:p>
          <a:p>
            <a:endParaRPr lang="en-US" sz="3600" b="1" dirty="0" smtClean="0">
              <a:solidFill>
                <a:srgbClr val="FFC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rgbClr val="FFC000"/>
                </a:solidFill>
              </a:rPr>
              <a:t>Tractor weight-lbs/square inch</a:t>
            </a:r>
            <a:endParaRPr lang="en-US" sz="3600" b="1" dirty="0">
              <a:solidFill>
                <a:srgbClr val="FFC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rgbClr val="FFFF00"/>
                </a:solidFill>
              </a:rPr>
              <a:t>Time </a:t>
            </a:r>
            <a:r>
              <a:rPr lang="en-US" sz="3600" b="1" dirty="0">
                <a:solidFill>
                  <a:srgbClr val="FFFF00"/>
                </a:solidFill>
              </a:rPr>
              <a:t>spent packing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1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prstClr val="white"/>
                </a:solidFill>
              </a:rPr>
              <a:t>How </a:t>
            </a:r>
            <a:r>
              <a:rPr lang="en-US" sz="3600" b="1" dirty="0">
                <a:solidFill>
                  <a:prstClr val="white"/>
                </a:solidFill>
              </a:rPr>
              <a:t>forage is being distributed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b="1" dirty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FF0000"/>
                </a:solidFill>
              </a:rPr>
              <a:t>How quickly forage is being delivered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-76200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-122"/>
              </a:rPr>
              <a:t>Packing Density Influenced By:</a:t>
            </a:r>
          </a:p>
        </p:txBody>
      </p:sp>
    </p:spTree>
    <p:extLst>
      <p:ext uri="{BB962C8B-B14F-4D97-AF65-F5344CB8AC3E}">
        <p14:creationId xmlns:p14="http://schemas.microsoft.com/office/powerpoint/2010/main" val="320657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ilage Inoculant Applic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8" y="0"/>
            <a:ext cx="9201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Where are they going with all this silage?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47244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2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1.ytimg.com/vi/j-wMV4zNw5o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9177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"/>
            <a:ext cx="9144000" cy="1077218"/>
          </a:xfrm>
          <a:prstGeom prst="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problem?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Harvested crop coming in too fast?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9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b="1" dirty="0">
                <a:solidFill>
                  <a:prstClr val="white"/>
                </a:solidFill>
              </a:rPr>
              <a:t>Six Phases of Silage Fermentation and Storage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Un-inoculated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98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</a:t>
            </a:r>
            <a:r>
              <a:rPr lang="en-US" sz="1400" dirty="0" smtClean="0">
                <a:solidFill>
                  <a:prstClr val="black"/>
                </a:solidFill>
              </a:rPr>
              <a:t>Acid </a:t>
            </a:r>
            <a:endParaRPr lang="en-US" sz="1400" dirty="0">
              <a:solidFill>
                <a:prstClr val="black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640013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5626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5638800" y="579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684591" y="6097212"/>
            <a:ext cx="840624" cy="838200"/>
          </a:xfrm>
          <a:prstGeom prst="rightArrow">
            <a:avLst>
              <a:gd name="adj1" fmla="val 38021"/>
              <a:gd name="adj2" fmla="val 48218"/>
            </a:avLst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7886700" y="6115163"/>
            <a:ext cx="914400" cy="8350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606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 descr="931_3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44958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Corn Silage – The King of Forages</a:t>
            </a:r>
            <a:endParaRPr lang="en-US" sz="36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4" y="4114800"/>
            <a:ext cx="487680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9319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7473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161867" cy="68874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3689" y="152400"/>
            <a:ext cx="8805333" cy="5232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What is the big deal about corn silage?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248401"/>
            <a:ext cx="9132712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Corn silage is a high energy, consistent and palatable feed!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3000" y="762000"/>
            <a:ext cx="4216400" cy="584775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Direct cut to storage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3101876"/>
            <a:ext cx="9132712" cy="1631216"/>
          </a:xfrm>
          <a:prstGeom prst="rect">
            <a:avLst/>
          </a:prstGeom>
          <a:solidFill>
            <a:srgbClr val="002060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If we can produce more high quality corn silage;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Improve animal performance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Improve profitability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752600"/>
            <a:ext cx="913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Quality improves with maturity of the growing crop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527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rrowheads="1"/>
          </p:cNvPicPr>
          <p:nvPr>
            <p:ph type="subTitle" idx="1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>
          <a:xfrm>
            <a:off x="0" y="0"/>
            <a:ext cx="6553200" cy="6858000"/>
          </a:xfrm>
          <a:noFill/>
          <a:ln w="50800">
            <a:solidFill>
              <a:schemeClr val="tx1"/>
            </a:solidFill>
          </a:ln>
        </p:spPr>
      </p:pic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4495800" y="2209800"/>
            <a:ext cx="3200400" cy="473075"/>
          </a:xfrm>
          <a:prstGeom prst="rect">
            <a:avLst/>
          </a:prstGeom>
          <a:solidFill>
            <a:srgbClr val="FFFF00"/>
          </a:solidFill>
          <a:ln w="762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Corn is a grass plant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76200" y="3870325"/>
            <a:ext cx="5105400" cy="400110"/>
          </a:xfrm>
          <a:prstGeom prst="rect">
            <a:avLst/>
          </a:prstGeom>
          <a:solidFill>
            <a:srgbClr val="FFFF00"/>
          </a:solidFill>
          <a:ln w="76200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With high-moisture corn attached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838200" y="76200"/>
            <a:ext cx="365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Corn Silage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72000" y="3276600"/>
            <a:ext cx="2209800" cy="584775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50-60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%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2286000" y="2590800"/>
            <a:ext cx="1447800" cy="584775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95%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3429000" y="76200"/>
            <a:ext cx="4267200" cy="769441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Digestibility!</a:t>
            </a:r>
          </a:p>
        </p:txBody>
      </p:sp>
    </p:spTree>
    <p:extLst>
      <p:ext uri="{BB962C8B-B14F-4D97-AF65-F5344CB8AC3E}">
        <p14:creationId xmlns:p14="http://schemas.microsoft.com/office/powerpoint/2010/main" val="1046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7" grpId="0" animBg="1"/>
      <p:bldP spid="261128" grpId="0" animBg="1"/>
      <p:bldP spid="2611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rrowheads="1"/>
          </p:cNvPicPr>
          <p:nvPr>
            <p:ph type="subTitle" idx="1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>
          <a:xfrm>
            <a:off x="0" y="0"/>
            <a:ext cx="3657600" cy="6858000"/>
          </a:xfrm>
          <a:noFill/>
          <a:ln w="50800">
            <a:solidFill>
              <a:schemeClr val="tx1"/>
            </a:solidFill>
          </a:ln>
        </p:spPr>
      </p:pic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3810000" y="914400"/>
            <a:ext cx="5257800" cy="6909584"/>
          </a:xfrm>
          <a:prstGeom prst="rect">
            <a:avLst/>
          </a:prstGeom>
          <a:solidFill>
            <a:srgbClr val="002060"/>
          </a:solidFill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percent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starch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good?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&gt;30%</a:t>
            </a:r>
          </a:p>
          <a:p>
            <a:pPr algn="ctr">
              <a:spcBef>
                <a:spcPct val="50000"/>
              </a:spcBef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percent Grain is that?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Grain in Corn Silage is 70% starch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30 Divided by .7 = 42.85%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 good silage hybrid needs to be a good grain hybrid”</a:t>
            </a:r>
          </a:p>
          <a:p>
            <a:pPr algn="ctr">
              <a:spcBef>
                <a:spcPct val="50000"/>
              </a:spcBef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		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4572000" y="-15875"/>
            <a:ext cx="3733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Questions?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5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7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7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86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4" descr="Bengen Dairy 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3124200" y="800755"/>
            <a:ext cx="6019800" cy="5447645"/>
          </a:xfrm>
          <a:prstGeom prst="rect">
            <a:avLst/>
          </a:prstGeom>
          <a:solidFill>
            <a:schemeClr val="tx2">
              <a:lumMod val="2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H</a:t>
            </a:r>
            <a:r>
              <a:rPr lang="en-US" sz="2400" b="1" dirty="0" smtClean="0">
                <a:solidFill>
                  <a:prstClr val="white"/>
                </a:solidFill>
              </a:rPr>
              <a:t>ybrid </a:t>
            </a:r>
            <a:r>
              <a:rPr lang="en-US" sz="2400" b="1" dirty="0">
                <a:solidFill>
                  <a:prstClr val="white"/>
                </a:solidFill>
              </a:rPr>
              <a:t>planted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Grown properly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Harvested at the correct maturity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Processed correctly 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Correct moisture </a:t>
            </a:r>
            <a:r>
              <a:rPr lang="en-US" sz="2400" b="1" dirty="0" smtClean="0">
                <a:solidFill>
                  <a:prstClr val="white"/>
                </a:solidFill>
              </a:rPr>
              <a:t>content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</a:rPr>
              <a:t>Correct chop length</a:t>
            </a:r>
            <a:endParaRPr lang="en-US" sz="2400" b="1" dirty="0">
              <a:solidFill>
                <a:prstClr val="white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Correct additive applied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Packed properly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Covered quickly AND properly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prstClr val="white"/>
                </a:solidFill>
              </a:rPr>
              <a:t>Fed out correctly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02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</a:t>
            </a:r>
            <a:r>
              <a:rPr lang="en-US" sz="3200" b="1" dirty="0" smtClean="0">
                <a:solidFill>
                  <a:srgbClr val="FFFF00"/>
                </a:solidFill>
              </a:rPr>
              <a:t>CONSISTENCY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7931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FOR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VALUE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            YOUR JOB: MAXIMIZE </a:t>
            </a:r>
            <a:r>
              <a:rPr lang="en-US" sz="2800" b="1" dirty="0">
                <a:solidFill>
                  <a:prstClr val="white"/>
                </a:solidFill>
              </a:rPr>
              <a:t>Q</a:t>
            </a:r>
            <a:r>
              <a:rPr lang="en-US" sz="2800" b="1" dirty="0" smtClean="0">
                <a:solidFill>
                  <a:prstClr val="white"/>
                </a:solidFill>
              </a:rPr>
              <a:t>UALITY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gr01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1581"/>
            <a:ext cx="5410200" cy="679641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581400" y="9906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Starch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257800" y="4343400"/>
            <a:ext cx="1905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Germ</a:t>
            </a:r>
          </a:p>
        </p:txBody>
      </p:sp>
      <p:sp>
        <p:nvSpPr>
          <p:cNvPr id="271365" name="Line 5"/>
          <p:cNvSpPr>
            <a:spLocks noChangeShapeType="1"/>
          </p:cNvSpPr>
          <p:nvPr/>
        </p:nvSpPr>
        <p:spPr bwMode="auto">
          <a:xfrm>
            <a:off x="4140253" y="5013325"/>
            <a:ext cx="2793947" cy="15875"/>
          </a:xfrm>
          <a:prstGeom prst="line">
            <a:avLst/>
          </a:prstGeom>
          <a:noFill/>
          <a:ln w="57150">
            <a:solidFill>
              <a:schemeClr val="tx2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124200" y="473458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3/4</a:t>
            </a:r>
          </a:p>
        </p:txBody>
      </p:sp>
      <p:sp>
        <p:nvSpPr>
          <p:cNvPr id="2" name="TextBox 1"/>
          <p:cNvSpPr txBox="1"/>
          <p:nvPr/>
        </p:nvSpPr>
        <p:spPr>
          <a:xfrm rot="18268290">
            <a:off x="3311832" y="2508111"/>
            <a:ext cx="4017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   95% </a:t>
            </a:r>
            <a:r>
              <a:rPr lang="en-US" sz="3600" b="1" dirty="0">
                <a:solidFill>
                  <a:srgbClr val="FFFF00"/>
                </a:solidFill>
              </a:rPr>
              <a:t>S</a:t>
            </a:r>
            <a:r>
              <a:rPr lang="en-US" sz="3600" b="1" dirty="0" smtClean="0">
                <a:solidFill>
                  <a:srgbClr val="FFFF00"/>
                </a:solidFill>
              </a:rPr>
              <a:t>TARCH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23622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Sad story!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501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86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4" descr="Bengen Dairy 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3124200" y="800755"/>
            <a:ext cx="6019800" cy="5447645"/>
          </a:xfrm>
          <a:prstGeom prst="rect">
            <a:avLst/>
          </a:prstGeom>
          <a:solidFill>
            <a:schemeClr val="tx2">
              <a:lumMod val="2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H</a:t>
            </a:r>
            <a:r>
              <a:rPr lang="en-US" sz="2400" b="1" dirty="0" smtClean="0"/>
              <a:t>ybrid </a:t>
            </a:r>
            <a:r>
              <a:rPr lang="en-US" sz="2400" b="1" dirty="0"/>
              <a:t>planted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Grown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Harvested at the correct maturity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Processed correctly 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Correct moisture </a:t>
            </a:r>
            <a:r>
              <a:rPr lang="en-US" sz="2400" b="1" dirty="0" smtClean="0"/>
              <a:t>content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/>
              <a:t>Correct chop length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/>
              <a:t>Correct additive applied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Packed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Covered quickly AND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Fed out correctly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02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</a:t>
            </a:r>
            <a:r>
              <a:rPr lang="en-US" sz="3200" b="1" dirty="0" smtClean="0">
                <a:solidFill>
                  <a:srgbClr val="FFFF00"/>
                </a:solidFill>
              </a:rPr>
              <a:t>CONSISTENCY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7931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FOR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VALUE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YOUR JOB: MAXIMIZE </a:t>
            </a:r>
            <a:r>
              <a:rPr lang="en-US" sz="2800" b="1" dirty="0"/>
              <a:t>Q</a:t>
            </a:r>
            <a:r>
              <a:rPr lang="en-US" sz="2800" b="1" dirty="0" smtClean="0"/>
              <a:t>UALITY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4296" cy="1371600"/>
          </a:xfrm>
          <a:solidFill>
            <a:srgbClr val="0066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Kernel</a:t>
            </a:r>
            <a:r>
              <a:rPr lang="en-US" sz="4400" b="1" dirty="0" smtClean="0">
                <a:solidFill>
                  <a:prstClr val="white"/>
                </a:solidFill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Processing:</a:t>
            </a:r>
            <a:br>
              <a:rPr lang="en-US" sz="4400" b="1" dirty="0" smtClean="0">
                <a:solidFill>
                  <a:srgbClr val="FFFF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endParaRPr lang="en-US" sz="4400" b="1" dirty="0">
              <a:solidFill>
                <a:schemeClr val="tx1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258" y="4340437"/>
            <a:ext cx="3132589" cy="30777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Source: Krone Manufacturing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8533" y="1752600"/>
            <a:ext cx="6705600" cy="762000"/>
          </a:xfrm>
          <a:prstGeom prst="rect">
            <a:avLst/>
          </a:prstGeom>
          <a:solidFill>
            <a:srgbClr val="008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white"/>
                </a:solidFill>
              </a:rPr>
              <a:t>What Does It Do?</a:t>
            </a:r>
            <a:endParaRPr lang="en-US" sz="4800" b="1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82" y="5205427"/>
            <a:ext cx="22066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724400" y="3505200"/>
            <a:ext cx="39624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6" y="5124272"/>
            <a:ext cx="8839199" cy="1200329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Verdana"/>
              </a:rPr>
              <a:t>  </a:t>
            </a:r>
            <a:r>
              <a:rPr lang="en-US" sz="3600" b="1" dirty="0" smtClean="0">
                <a:solidFill>
                  <a:prstClr val="black"/>
                </a:solidFill>
                <a:latin typeface="Verdana"/>
              </a:rPr>
              <a:t>Improves Starch Digestibility</a:t>
            </a: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Verdana"/>
              </a:rPr>
              <a:t>By Breaking or Cracking Kernels</a:t>
            </a:r>
            <a:endParaRPr lang="en-US" sz="36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1" y="2960132"/>
            <a:ext cx="2016694" cy="37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http://cdn.newsapi.com.au/image/v1/8d3c8b102dc3447573a2a95ab79c7ced?width=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9" y="1279526"/>
            <a:ext cx="8822261" cy="35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4195233" y="1905001"/>
            <a:ext cx="300567" cy="120900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76600" y="1434406"/>
            <a:ext cx="281940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1.5 - 3mm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  <p:pic>
        <p:nvPicPr>
          <p:cNvPr id="19" name="Picture 2" descr="http://ts1.mm.bing.net/th?id=HN.608042897105093104&amp;w=180&amp;h=178&amp;c=7&amp;rs=1&amp;qlt=90&amp;o=4&amp;cb=10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6" y="1828801"/>
            <a:ext cx="1074511" cy="106257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1670" y="2895601"/>
            <a:ext cx="4142313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1.35 mm in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thickness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2733" y="772180"/>
            <a:ext cx="663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 plant is processed!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20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4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86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4" descr="Bengen Dairy 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3124200" y="800755"/>
            <a:ext cx="6019800" cy="5447645"/>
          </a:xfrm>
          <a:prstGeom prst="rect">
            <a:avLst/>
          </a:prstGeom>
          <a:solidFill>
            <a:schemeClr val="tx2">
              <a:lumMod val="2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H</a:t>
            </a:r>
            <a:r>
              <a:rPr lang="en-US" sz="2400" b="1" dirty="0" smtClean="0"/>
              <a:t>ybrid </a:t>
            </a:r>
            <a:r>
              <a:rPr lang="en-US" sz="2400" b="1" dirty="0"/>
              <a:t>planted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Grown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Harvested at the correct maturity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Processed correctly 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Correct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moisture </a:t>
            </a:r>
            <a:r>
              <a:rPr lang="en-US" sz="2400" b="1" dirty="0" smtClean="0"/>
              <a:t>content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/>
              <a:t>Correct chop length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 smtClean="0"/>
              <a:t>Packed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Correct additive applied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</a:rPr>
              <a:t>Covered </a:t>
            </a:r>
            <a:r>
              <a:rPr lang="en-US" sz="2400" b="1" dirty="0">
                <a:solidFill>
                  <a:srgbClr val="FFFF00"/>
                </a:solidFill>
              </a:rPr>
              <a:t>quickly AND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Fed out correctly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02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</a:t>
            </a:r>
            <a:r>
              <a:rPr lang="en-US" sz="3200" b="1" dirty="0" smtClean="0">
                <a:solidFill>
                  <a:srgbClr val="FFFF00"/>
                </a:solidFill>
              </a:rPr>
              <a:t>CONSISTENCY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7931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FOR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VALUE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YOUR JOB: MAXIMIZE QUALITY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/>
              <a:t>A </a:t>
            </a:r>
            <a:r>
              <a:rPr lang="en-US" sz="2000" b="1" dirty="0"/>
              <a:t>Research Proven </a:t>
            </a:r>
            <a:r>
              <a:rPr lang="en-US" sz="2000" b="1" dirty="0" smtClean="0"/>
              <a:t>Cover, </a:t>
            </a:r>
            <a:r>
              <a:rPr lang="en-US" sz="2000" b="1" dirty="0"/>
              <a:t>Done ASAP, Well Covered, Well  Sealed Can </a:t>
            </a:r>
            <a:r>
              <a:rPr lang="en-US" sz="2000" b="1" dirty="0" smtClean="0"/>
              <a:t>Reduce </a:t>
            </a:r>
            <a:r>
              <a:rPr lang="en-US" sz="2000" b="1" dirty="0"/>
              <a:t>Dry Matter Loss by </a:t>
            </a:r>
            <a:r>
              <a:rPr lang="en-US" sz="2000" b="1" dirty="0" smtClean="0"/>
              <a:t>&gt;</a:t>
            </a:r>
            <a:r>
              <a:rPr lang="en-US" sz="2000" b="1" dirty="0"/>
              <a:t>2</a:t>
            </a:r>
            <a:r>
              <a:rPr lang="en-US" sz="2000" b="1" dirty="0" smtClean="0"/>
              <a:t>%Units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14600" y="28194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Oxygen barrier film</a:t>
            </a:r>
            <a:endParaRPr lang="en-US" sz="3600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772400" y="3142565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81200" y="171586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Black/White plastic</a:t>
            </a:r>
            <a:endParaRPr lang="en-US" sz="36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315200" y="2039034"/>
            <a:ext cx="6858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0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rogressivedairy.com/images/stories/2013/08/02/0313el_ryan_3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-893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overing silage piles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3866" y="4807803"/>
            <a:ext cx="7306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 barrier film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0574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Plastic cover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733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576738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576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4000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86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8" name="Picture 4" descr="Bengen Dairy 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581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3124200" y="800755"/>
            <a:ext cx="6019800" cy="5447645"/>
          </a:xfrm>
          <a:prstGeom prst="rect">
            <a:avLst/>
          </a:prstGeom>
          <a:solidFill>
            <a:schemeClr val="tx2">
              <a:lumMod val="2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H</a:t>
            </a:r>
            <a:r>
              <a:rPr lang="en-US" sz="2400" b="1" dirty="0" smtClean="0"/>
              <a:t>ybrid </a:t>
            </a:r>
            <a:r>
              <a:rPr lang="en-US" sz="2400" b="1" dirty="0"/>
              <a:t>planted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Grown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Harvested at the correct maturity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Processed correctly 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Correct moisture </a:t>
            </a:r>
            <a:r>
              <a:rPr lang="en-US" sz="2400" b="1" dirty="0" smtClean="0"/>
              <a:t>content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/>
              <a:t>Correct chop length</a:t>
            </a:r>
            <a:endParaRPr lang="en-US" sz="2400" b="1" dirty="0"/>
          </a:p>
          <a:p>
            <a:pPr>
              <a:spcBef>
                <a:spcPct val="50000"/>
              </a:spcBef>
            </a:pPr>
            <a:r>
              <a:rPr lang="en-US" sz="2400" b="1" dirty="0" smtClean="0"/>
              <a:t>Packed properly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Correct additive applied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/>
              <a:t>Covered </a:t>
            </a:r>
            <a:r>
              <a:rPr lang="en-US" sz="2400" b="1" dirty="0"/>
              <a:t>quickly AND properly</a:t>
            </a:r>
          </a:p>
          <a:p>
            <a:pPr>
              <a:spcBef>
                <a:spcPct val="50000"/>
              </a:spcBef>
            </a:pPr>
            <a:r>
              <a:rPr lang="en-US" sz="2400" b="1" dirty="0"/>
              <a:t>Fed out correctly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02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</a:t>
            </a:r>
            <a:r>
              <a:rPr lang="en-US" sz="3200" b="1" dirty="0" smtClean="0">
                <a:solidFill>
                  <a:srgbClr val="FFFF00"/>
                </a:solidFill>
              </a:rPr>
              <a:t>CONSISTENCY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7931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FOR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BITE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        VALUE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762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YOUR JOB: MAXIMIZE QUALITY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zimmcomm.biz/images/wdxpo/wdx11-pioneer-inocula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886"/>
            <a:ext cx="4559516" cy="55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Silage Inoculants</a:t>
            </a:r>
            <a:endParaRPr lang="en-US" sz="5400" b="1" dirty="0"/>
          </a:p>
        </p:txBody>
      </p:sp>
      <p:pic>
        <p:nvPicPr>
          <p:cNvPr id="6148" name="Picture 4" descr="http://www.provita.co.uk/wp-content/uploads/Advance-packs-300x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18919"/>
            <a:ext cx="3724275" cy="26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delaval.com/ImageVaultFiles/id_824/cf_5/Feedtech-Silage-F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75150"/>
            <a:ext cx="3724275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08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iquid Inoculant Applic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699"/>
            <a:ext cx="57150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zimmcomm.biz/images/pioneer/pioneer-mahanna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38" y="0"/>
            <a:ext cx="443566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04800"/>
            <a:ext cx="464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Inoculant is usually applied at the time of chopping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691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0588" y="-76200"/>
            <a:ext cx="7415212" cy="750888"/>
          </a:xfrm>
          <a:noFill/>
          <a:ln/>
          <a:effectLst/>
        </p:spPr>
        <p:txBody>
          <a:bodyPr anchor="t"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Fermentation Dynamics</a:t>
            </a:r>
            <a:b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Follow the Carbon Footprint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!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9012" y="1295400"/>
            <a:ext cx="8078788" cy="4344988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400" dirty="0"/>
              <a:t>Plant respiration and aerobic bacterial growth</a:t>
            </a:r>
            <a:endParaRPr lang="en-US" sz="2400" b="0" dirty="0"/>
          </a:p>
          <a:p>
            <a:pPr lvl="1">
              <a:lnSpc>
                <a:spcPct val="70000"/>
              </a:lnSpc>
            </a:pPr>
            <a:r>
              <a:rPr lang="en-US" sz="2000" dirty="0"/>
              <a:t>6-C Glucose </a:t>
            </a:r>
            <a:r>
              <a:rPr lang="en-US" sz="2000" dirty="0">
                <a:latin typeface="Symbol" pitchFamily="18" charset="2"/>
              </a:rPr>
              <a:t>®</a:t>
            </a:r>
            <a:r>
              <a:rPr lang="en-US" sz="2000" dirty="0"/>
              <a:t> H</a:t>
            </a:r>
            <a:r>
              <a:rPr lang="en-US" sz="2000" baseline="-25000" dirty="0"/>
              <a:t>2</a:t>
            </a:r>
            <a:r>
              <a:rPr lang="en-US" sz="2000" dirty="0"/>
              <a:t>O + CO</a:t>
            </a:r>
            <a:r>
              <a:rPr lang="en-US" sz="2000" baseline="-25000" dirty="0"/>
              <a:t>2</a:t>
            </a:r>
            <a:r>
              <a:rPr lang="en-US" sz="2000" dirty="0"/>
              <a:t> + heat</a:t>
            </a:r>
          </a:p>
          <a:p>
            <a:pPr lvl="1">
              <a:lnSpc>
                <a:spcPct val="70000"/>
              </a:lnSpc>
            </a:pPr>
            <a:r>
              <a:rPr lang="en-US" sz="2000" dirty="0"/>
              <a:t>Ceases upon exhaustion of </a:t>
            </a:r>
            <a:r>
              <a:rPr lang="en-US" sz="2000" dirty="0" smtClean="0"/>
              <a:t>oxygen</a:t>
            </a:r>
            <a:endParaRPr lang="en-US" sz="2000" dirty="0"/>
          </a:p>
          <a:p>
            <a:pPr lvl="1">
              <a:lnSpc>
                <a:spcPct val="70000"/>
              </a:lnSpc>
            </a:pPr>
            <a:endParaRPr lang="en-US" sz="2000" dirty="0"/>
          </a:p>
          <a:p>
            <a:pPr>
              <a:lnSpc>
                <a:spcPct val="70000"/>
              </a:lnSpc>
            </a:pPr>
            <a:r>
              <a:rPr lang="en-US" sz="2400" dirty="0"/>
              <a:t>Growth of anaerobic bacteria</a:t>
            </a:r>
          </a:p>
          <a:p>
            <a:pPr lvl="1">
              <a:lnSpc>
                <a:spcPct val="70000"/>
              </a:lnSpc>
            </a:pPr>
            <a:r>
              <a:rPr lang="en-US" sz="2800" b="1" dirty="0"/>
              <a:t>Heterofermentation</a:t>
            </a:r>
            <a:r>
              <a:rPr lang="en-US" sz="2800" dirty="0"/>
              <a:t> </a:t>
            </a:r>
          </a:p>
          <a:p>
            <a:pPr lvl="2">
              <a:lnSpc>
                <a:spcPct val="70000"/>
              </a:lnSpc>
            </a:pPr>
            <a:r>
              <a:rPr lang="en-US" sz="1800" b="1" dirty="0">
                <a:solidFill>
                  <a:srgbClr val="FFC000"/>
                </a:solidFill>
              </a:rPr>
              <a:t>6-C Glucose </a:t>
            </a:r>
            <a:r>
              <a:rPr lang="en-US" sz="1800" b="1" dirty="0">
                <a:solidFill>
                  <a:srgbClr val="FFC000"/>
                </a:solidFill>
                <a:latin typeface="Symbol" pitchFamily="18" charset="2"/>
              </a:rPr>
              <a:t>® 2-</a:t>
            </a:r>
            <a:r>
              <a:rPr lang="en-US" sz="1800" b="1" dirty="0">
                <a:solidFill>
                  <a:srgbClr val="FFC000"/>
                </a:solidFill>
                <a:sym typeface="Wingdings" pitchFamily="2" charset="2"/>
              </a:rPr>
              <a:t>C </a:t>
            </a:r>
            <a:r>
              <a:rPr lang="en-US" sz="1800" b="1" dirty="0">
                <a:solidFill>
                  <a:srgbClr val="FFC000"/>
                </a:solidFill>
              </a:rPr>
              <a:t>acetate + </a:t>
            </a:r>
            <a:r>
              <a:rPr lang="en-US" sz="1800" b="1" dirty="0">
                <a:solidFill>
                  <a:srgbClr val="FFC000"/>
                </a:solidFill>
                <a:sym typeface="Wingdings" pitchFamily="2" charset="2"/>
              </a:rPr>
              <a:t>3-C Lactic Acid</a:t>
            </a:r>
            <a:r>
              <a:rPr lang="en-US" sz="1800" b="1" dirty="0">
                <a:solidFill>
                  <a:srgbClr val="FFC000"/>
                </a:solidFill>
              </a:rPr>
              <a:t> 1-C CO</a:t>
            </a:r>
            <a:r>
              <a:rPr lang="en-US" sz="1800" b="1" baseline="-25000" dirty="0">
                <a:solidFill>
                  <a:srgbClr val="FFC000"/>
                </a:solidFill>
              </a:rPr>
              <a:t>2</a:t>
            </a:r>
          </a:p>
          <a:p>
            <a:pPr lvl="2">
              <a:lnSpc>
                <a:spcPct val="7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Energy loss from CO</a:t>
            </a:r>
            <a:r>
              <a:rPr lang="en-US" sz="1800" b="1" baseline="-25000" dirty="0">
                <a:solidFill>
                  <a:srgbClr val="FF0000"/>
                </a:solidFill>
              </a:rPr>
              <a:t>2</a:t>
            </a:r>
            <a:r>
              <a:rPr lang="en-US" sz="1800" b="1" dirty="0">
                <a:solidFill>
                  <a:srgbClr val="FF0000"/>
                </a:solidFill>
              </a:rPr>
              <a:t> gas</a:t>
            </a:r>
          </a:p>
          <a:p>
            <a:pPr lvl="1">
              <a:lnSpc>
                <a:spcPct val="70000"/>
              </a:lnSpc>
            </a:pPr>
            <a:r>
              <a:rPr lang="en-US" sz="2800" b="1" dirty="0" smtClean="0"/>
              <a:t>Homofermentation</a:t>
            </a:r>
            <a:r>
              <a:rPr lang="en-US" sz="2000" dirty="0" smtClean="0"/>
              <a:t> </a:t>
            </a:r>
            <a:endParaRPr lang="en-US" sz="2000" dirty="0"/>
          </a:p>
          <a:p>
            <a:pPr lvl="2">
              <a:lnSpc>
                <a:spcPct val="70000"/>
              </a:lnSpc>
            </a:pPr>
            <a:r>
              <a:rPr lang="en-US" sz="1800" dirty="0"/>
              <a:t>Primarily lactic acid (characteristic of Pioneer Inoculants)</a:t>
            </a:r>
          </a:p>
          <a:p>
            <a:pPr lvl="2">
              <a:lnSpc>
                <a:spcPct val="70000"/>
              </a:lnSpc>
            </a:pPr>
            <a:r>
              <a:rPr lang="en-US" sz="1800" b="1" dirty="0">
                <a:solidFill>
                  <a:srgbClr val="FFFF00"/>
                </a:solidFill>
              </a:rPr>
              <a:t>6-C Glucose </a:t>
            </a:r>
            <a:r>
              <a:rPr lang="en-US" sz="1800" b="1" dirty="0">
                <a:solidFill>
                  <a:srgbClr val="FFFF00"/>
                </a:solidFill>
                <a:sym typeface="Wingdings" pitchFamily="2" charset="2"/>
              </a:rPr>
              <a:t> 2 3-C Lactic Acid</a:t>
            </a:r>
          </a:p>
          <a:p>
            <a:pPr lvl="2">
              <a:lnSpc>
                <a:spcPct val="7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No energy loss</a:t>
            </a:r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111125" y="6059269"/>
            <a:ext cx="7245766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 = Carbon.  Efficient fermentation involves saving carbon.  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</a:t>
            </a:r>
            <a:r>
              <a:rPr lang="en-US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is a loss of carbon as gas</a:t>
            </a:r>
          </a:p>
        </p:txBody>
      </p:sp>
      <p:cxnSp>
        <p:nvCxnSpPr>
          <p:cNvPr id="3" name="Elbow Connector 2"/>
          <p:cNvCxnSpPr/>
          <p:nvPr/>
        </p:nvCxnSpPr>
        <p:spPr>
          <a:xfrm>
            <a:off x="-1295400" y="68580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914400" y="5257800"/>
            <a:ext cx="4647888" cy="384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914400" y="3810000"/>
            <a:ext cx="6858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4267200"/>
            <a:ext cx="7772400" cy="16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39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What Effective Silage Inoculants Do: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5740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Faster, more efficient fermentation.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May improve digestibility of the silage.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A few improve stability on re-exposure to oxygen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442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b="1" dirty="0">
                <a:solidFill>
                  <a:prstClr val="white"/>
                </a:solidFill>
              </a:rPr>
              <a:t>Six Phases of Silage Fermentation and Storage</a:t>
            </a:r>
          </a:p>
          <a:p>
            <a:pPr algn="ctr" eaLnBrk="0" hangingPunct="0"/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noculated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98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</a:t>
            </a:r>
            <a:r>
              <a:rPr lang="en-US" sz="1400" dirty="0" smtClean="0">
                <a:solidFill>
                  <a:prstClr val="black"/>
                </a:solidFill>
              </a:rPr>
              <a:t>Acid </a:t>
            </a:r>
            <a:endParaRPr lang="en-US" sz="1400" dirty="0">
              <a:solidFill>
                <a:prstClr val="black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640013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5626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684591" y="6097212"/>
            <a:ext cx="840624" cy="838200"/>
          </a:xfrm>
          <a:prstGeom prst="rightArrow">
            <a:avLst>
              <a:gd name="adj1" fmla="val 38021"/>
              <a:gd name="adj2" fmla="val 48218"/>
            </a:avLst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7886700" y="6115163"/>
            <a:ext cx="914400" cy="8350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285868" y="582215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66634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763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Silage</a:t>
            </a:r>
            <a:r>
              <a:rPr lang="en-US" sz="3200" b="1" dirty="0"/>
              <a:t> </a:t>
            </a:r>
            <a:r>
              <a:rPr lang="en-US" sz="3200" b="1" dirty="0" smtClean="0"/>
              <a:t>is a </a:t>
            </a:r>
            <a:r>
              <a:rPr lang="en-US" sz="3200" b="1" dirty="0" smtClean="0">
                <a:solidFill>
                  <a:srgbClr val="FFFF00"/>
                </a:solidFill>
              </a:rPr>
              <a:t>Fermented Feed</a:t>
            </a:r>
          </a:p>
          <a:p>
            <a:pPr algn="ctr"/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  <a:r>
              <a:rPr lang="en-US" sz="3200" b="1" dirty="0" smtClean="0">
                <a:solidFill>
                  <a:srgbClr val="FFFF00"/>
                </a:solidFill>
              </a:rPr>
              <a:t>cid is produced by micro-organisms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utilizing sugars in the feed to the    point most biological activity ceases. </a:t>
            </a:r>
            <a:r>
              <a:rPr lang="en-US" sz="3200" b="1" dirty="0" smtClean="0"/>
              <a:t>Why do we make silage?</a:t>
            </a:r>
          </a:p>
          <a:p>
            <a:endParaRPr lang="en-US" sz="3200" b="1" dirty="0"/>
          </a:p>
          <a:p>
            <a:r>
              <a:rPr lang="en-US" sz="3200" b="1" dirty="0" smtClean="0"/>
              <a:t>How long can silage be stored?</a:t>
            </a:r>
          </a:p>
          <a:p>
            <a:endParaRPr lang="en-US" sz="3200" b="1" dirty="0"/>
          </a:p>
          <a:p>
            <a:r>
              <a:rPr lang="en-US" sz="3200" b="1" dirty="0" smtClean="0"/>
              <a:t>What crops may be used to make silage?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871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1"/>
            <a:ext cx="914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7619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/>
              <a:t>A </a:t>
            </a:r>
            <a:r>
              <a:rPr lang="en-US" sz="2400" b="1" dirty="0"/>
              <a:t>Research Proven Combination Inoculant , Handled and Applied Correctly, </a:t>
            </a:r>
            <a:r>
              <a:rPr lang="en-US" sz="2400" b="1" dirty="0" smtClean="0"/>
              <a:t>Can </a:t>
            </a:r>
            <a:r>
              <a:rPr lang="en-US" sz="2400" b="1" dirty="0"/>
              <a:t>Save &gt; 3% Units of Dry Matter Loss</a:t>
            </a:r>
          </a:p>
        </p:txBody>
      </p:sp>
      <p:sp>
        <p:nvSpPr>
          <p:cNvPr id="3" name="Oval 2"/>
          <p:cNvSpPr/>
          <p:nvPr/>
        </p:nvSpPr>
        <p:spPr>
          <a:xfrm>
            <a:off x="4038600" y="-1"/>
            <a:ext cx="4191000" cy="676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70231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L. buchneri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22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b="1" dirty="0">
                <a:solidFill>
                  <a:prstClr val="white"/>
                </a:solidFill>
              </a:rPr>
              <a:t>Six Phases of Silage Fermentation and Storage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noculated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057400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33528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3348038" y="5867400"/>
            <a:ext cx="601662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684591" y="6097212"/>
            <a:ext cx="840624" cy="838200"/>
          </a:xfrm>
          <a:prstGeom prst="rightArrow">
            <a:avLst>
              <a:gd name="adj1" fmla="val 38021"/>
              <a:gd name="adj2" fmla="val 48218"/>
            </a:avLst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7886700" y="6115163"/>
            <a:ext cx="914400" cy="8350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3888" y="1376363"/>
            <a:ext cx="54800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Combination Inoculants</a:t>
            </a:r>
            <a:endParaRPr lang="en-US" sz="2400" b="1" dirty="0"/>
          </a:p>
        </p:txBody>
      </p:sp>
      <p:sp>
        <p:nvSpPr>
          <p:cNvPr id="7" name="Right Arrow 6"/>
          <p:cNvSpPr/>
          <p:nvPr/>
        </p:nvSpPr>
        <p:spPr>
          <a:xfrm>
            <a:off x="6241950" y="1447800"/>
            <a:ext cx="1910511" cy="310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1156284" y="1447800"/>
            <a:ext cx="1891716" cy="310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4747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1"/>
            <a:ext cx="914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76199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prstClr val="white"/>
                </a:solidFill>
              </a:rPr>
              <a:t>A </a:t>
            </a:r>
            <a:r>
              <a:rPr lang="en-US" sz="2400" b="1" dirty="0">
                <a:solidFill>
                  <a:prstClr val="white"/>
                </a:solidFill>
              </a:rPr>
              <a:t>Research Proven Combination Inoculant , Handled and Applied Correctly, </a:t>
            </a:r>
            <a:r>
              <a:rPr lang="en-US" sz="2400" b="1" dirty="0" smtClean="0">
                <a:solidFill>
                  <a:prstClr val="white"/>
                </a:solidFill>
              </a:rPr>
              <a:t>Can </a:t>
            </a:r>
            <a:r>
              <a:rPr lang="en-US" sz="2400" b="1" dirty="0">
                <a:solidFill>
                  <a:prstClr val="white"/>
                </a:solidFill>
              </a:rPr>
              <a:t>Save &gt; 3% Units of Dry Matter Loss</a:t>
            </a:r>
          </a:p>
        </p:txBody>
      </p:sp>
      <p:sp>
        <p:nvSpPr>
          <p:cNvPr id="3" name="Oval 2"/>
          <p:cNvSpPr/>
          <p:nvPr/>
        </p:nvSpPr>
        <p:spPr>
          <a:xfrm>
            <a:off x="4038600" y="-1"/>
            <a:ext cx="4191000" cy="676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70231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L. buchneri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7940" name="Picture 4" descr="Stewart Dairy 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1371600" y="61722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1905000" y="2743200"/>
            <a:ext cx="4038600" cy="338554"/>
          </a:xfrm>
          <a:prstGeom prst="rect">
            <a:avLst/>
          </a:prstGeom>
          <a:solidFill>
            <a:schemeClr val="bg2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/>
              <a:t>Removal rates &gt; 6 inches per day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-15240" y="1905000"/>
            <a:ext cx="7025640" cy="338554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/>
              <a:t>Removal </a:t>
            </a:r>
            <a:r>
              <a:rPr lang="en-US" sz="1600" b="1" dirty="0" smtClean="0"/>
              <a:t>procedure: Minimize disturbance </a:t>
            </a:r>
            <a:r>
              <a:rPr lang="en-US" sz="1600" b="1" dirty="0"/>
              <a:t>to silage mass</a:t>
            </a: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152400" y="533400"/>
            <a:ext cx="5181600" cy="338554"/>
          </a:xfrm>
          <a:prstGeom prst="rect">
            <a:avLst/>
          </a:prstGeom>
          <a:solidFill>
            <a:schemeClr val="bg2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Inoculated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a research proven product!</a:t>
            </a:r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152400" y="76200"/>
            <a:ext cx="2057400" cy="338554"/>
          </a:xfrm>
          <a:prstGeom prst="rect">
            <a:avLst/>
          </a:prstGeom>
          <a:solidFill>
            <a:schemeClr val="bg2"/>
          </a:solidFill>
          <a:ln w="38100">
            <a:solidFill>
              <a:schemeClr val="tx2">
                <a:lumMod val="10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Cover</a:t>
            </a:r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152400" y="990600"/>
            <a:ext cx="5867400" cy="338554"/>
          </a:xfrm>
          <a:prstGeom prst="rect">
            <a:avLst/>
          </a:prstGeom>
          <a:solidFill>
            <a:schemeClr val="bg2"/>
          </a:solidFill>
          <a:ln w="38100">
            <a:solidFill>
              <a:srgbClr val="002060"/>
            </a:solidFill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Extremely well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packed&gt; 17 lbs/cubic foot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(dry)</a:t>
            </a:r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3048000" y="4872335"/>
            <a:ext cx="5494020" cy="461665"/>
          </a:xfrm>
          <a:prstGeom prst="rect">
            <a:avLst/>
          </a:prstGeom>
          <a:solidFill>
            <a:srgbClr val="002060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Total Dry Matter </a:t>
            </a:r>
            <a:r>
              <a:rPr lang="en-US" sz="2400" b="1" dirty="0" smtClean="0"/>
              <a:t>Loss? </a:t>
            </a:r>
            <a:endParaRPr lang="en-US" sz="2400" b="1" dirty="0"/>
          </a:p>
        </p:txBody>
      </p:sp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38100" y="5769114"/>
            <a:ext cx="54102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Face Management</a:t>
            </a:r>
            <a:endParaRPr lang="en-US" sz="4000" b="1" dirty="0"/>
          </a:p>
        </p:txBody>
      </p:sp>
      <p:sp>
        <p:nvSpPr>
          <p:cNvPr id="167949" name="Text Box 13"/>
          <p:cNvSpPr txBox="1">
            <a:spLocks noChangeArrowheads="1"/>
          </p:cNvSpPr>
          <p:nvPr/>
        </p:nvSpPr>
        <p:spPr bwMode="auto">
          <a:xfrm>
            <a:off x="3810000" y="3429000"/>
            <a:ext cx="3886200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Keep lose silage cleaned up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4876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10%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019800" y="5769114"/>
            <a:ext cx="1828800" cy="707886"/>
          </a:xfrm>
          <a:prstGeom prst="straightConnector1">
            <a:avLst/>
          </a:prstGeom>
          <a:ln w="57150">
            <a:solidFill>
              <a:schemeClr val="tx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46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7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7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2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2133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Dry Matter Loss?                 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41148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&gt; 50%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Silage Treatments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828800"/>
            <a:ext cx="8153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/>
              <a:t>Control – normal pack</a:t>
            </a:r>
          </a:p>
          <a:p>
            <a:pPr marL="514350" indent="-514350">
              <a:buAutoNum type="arabicPeriod"/>
            </a:pPr>
            <a:endParaRPr lang="en-US" sz="2800" b="1" dirty="0" smtClean="0"/>
          </a:p>
          <a:p>
            <a:pPr marL="514350" indent="-514350">
              <a:buAutoNum type="arabicPeriod"/>
            </a:pPr>
            <a:r>
              <a:rPr lang="en-US" sz="2800" b="1" dirty="0" smtClean="0"/>
              <a:t>Control – loose pack</a:t>
            </a:r>
          </a:p>
          <a:p>
            <a:pPr marL="514350" indent="-514350">
              <a:buAutoNum type="arabicPeriod"/>
            </a:pPr>
            <a:endParaRPr lang="en-US" sz="2800" b="1" dirty="0" smtClean="0"/>
          </a:p>
          <a:p>
            <a:pPr marL="514350" indent="-514350">
              <a:buAutoNum type="arabicPeriod"/>
            </a:pPr>
            <a:r>
              <a:rPr lang="en-US" sz="2800" b="1" dirty="0" smtClean="0"/>
              <a:t>Enzyme added</a:t>
            </a:r>
          </a:p>
          <a:p>
            <a:pPr marL="514350" indent="-514350">
              <a:buAutoNum type="arabicPeriod"/>
            </a:pPr>
            <a:endParaRPr lang="en-US" sz="2800" b="1" dirty="0" smtClean="0"/>
          </a:p>
          <a:p>
            <a:pPr marL="514350" indent="-514350">
              <a:buAutoNum type="arabicPeriod"/>
            </a:pPr>
            <a:r>
              <a:rPr lang="en-US" sz="2800" b="1" dirty="0" smtClean="0"/>
              <a:t>Ground corn and barley added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413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90" y="76200"/>
            <a:ext cx="91208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Food for thought: </a:t>
            </a:r>
          </a:p>
          <a:p>
            <a:pPr algn="ctr"/>
            <a:r>
              <a:rPr lang="en-US" sz="3200" b="1" dirty="0" smtClean="0"/>
              <a:t>What are you ensiling?</a:t>
            </a:r>
          </a:p>
          <a:p>
            <a:endParaRPr lang="en-US" sz="3200" b="1" dirty="0"/>
          </a:p>
          <a:p>
            <a:r>
              <a:rPr lang="en-US" sz="3200" b="1" dirty="0" smtClean="0"/>
              <a:t>Hay has been dried and reconstituted?</a:t>
            </a:r>
          </a:p>
          <a:p>
            <a:endParaRPr lang="en-US" sz="3200" b="1" dirty="0"/>
          </a:p>
          <a:p>
            <a:r>
              <a:rPr lang="en-US" sz="3200" b="1" dirty="0" smtClean="0"/>
              <a:t>WSU: Corn silage cut and frozen?</a:t>
            </a:r>
          </a:p>
          <a:p>
            <a:endParaRPr lang="en-US" sz="3200" b="1" dirty="0"/>
          </a:p>
          <a:p>
            <a:r>
              <a:rPr lang="en-US" sz="3200" b="1" dirty="0" smtClean="0"/>
              <a:t>One solution: Bacterial inoculant?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564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0"/>
            <a:ext cx="9144000" cy="782638"/>
          </a:xfrm>
          <a:prstGeom prst="rect">
            <a:avLst/>
          </a:prstGeom>
          <a:solidFill>
            <a:srgbClr val="6666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2800" b="1" dirty="0">
                <a:solidFill>
                  <a:prstClr val="white"/>
                </a:solidFill>
              </a:rPr>
              <a:t>Six Phases of Silage Fermentation and Storage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Un-inoculated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440113" y="644366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</a:rPr>
              <a:t>Age of Silage (Days)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8382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23887" y="2749550"/>
            <a:ext cx="8596313" cy="0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817688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7505700" y="871538"/>
            <a:ext cx="0" cy="5189537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>
            <a:off x="2819400" y="871538"/>
            <a:ext cx="0" cy="517207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462915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>
            <a:off x="6070600" y="871538"/>
            <a:ext cx="0" cy="5191125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85775" y="1376363"/>
            <a:ext cx="1347788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Cell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Respiration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of CO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Heat and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893888" y="1376363"/>
            <a:ext cx="1328737" cy="98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Production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of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Acetic </a:t>
            </a:r>
            <a:r>
              <a:rPr lang="en-US" sz="1400" dirty="0" smtClean="0">
                <a:solidFill>
                  <a:prstClr val="black"/>
                </a:solidFill>
              </a:rPr>
              <a:t>Acid </a:t>
            </a:r>
            <a:endParaRPr lang="en-US" sz="1400" dirty="0">
              <a:solidFill>
                <a:prstClr val="black"/>
              </a:solidFill>
            </a:endParaRP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Ethanol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32150" y="1376363"/>
            <a:ext cx="1397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4656138" y="1376363"/>
            <a:ext cx="1393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Formation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6110288" y="1355725"/>
            <a:ext cx="1346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Material</a:t>
            </a:r>
          </a:p>
          <a:p>
            <a:pPr eaLnBrk="0" hangingPunct="0">
              <a:lnSpc>
                <a:spcPct val="83000"/>
              </a:lnSpc>
            </a:pPr>
            <a:r>
              <a:rPr lang="en-US" sz="1400" dirty="0">
                <a:solidFill>
                  <a:prstClr val="black"/>
                </a:solidFill>
              </a:rPr>
              <a:t>Storage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7483475" y="1366838"/>
            <a:ext cx="14732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Aerobic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Decomposition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Re-exposure to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FF0000"/>
                </a:solidFill>
              </a:rPr>
              <a:t>Oxygen</a:t>
            </a: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1978025" y="2773363"/>
            <a:ext cx="66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95°F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4756150" y="2773363"/>
            <a:ext cx="595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84°F</a:t>
            </a:r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8077200" y="2362200"/>
            <a:ext cx="79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115°F</a:t>
            </a:r>
          </a:p>
        </p:txBody>
      </p:sp>
      <p:sp>
        <p:nvSpPr>
          <p:cNvPr id="66581" name="Rectangle 21"/>
          <p:cNvSpPr>
            <a:spLocks noChangeArrowheads="1"/>
          </p:cNvSpPr>
          <p:nvPr/>
        </p:nvSpPr>
        <p:spPr bwMode="auto">
          <a:xfrm>
            <a:off x="503238" y="395763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6.0-6.5</a:t>
            </a:r>
          </a:p>
        </p:txBody>
      </p: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2640013" y="4141788"/>
            <a:ext cx="446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5.0</a:t>
            </a:r>
          </a:p>
        </p:txBody>
      </p:sp>
      <p:sp>
        <p:nvSpPr>
          <p:cNvPr id="66583" name="Rectangle 23"/>
          <p:cNvSpPr>
            <a:spLocks noChangeArrowheads="1"/>
          </p:cNvSpPr>
          <p:nvPr/>
        </p:nvSpPr>
        <p:spPr bwMode="auto">
          <a:xfrm>
            <a:off x="5562600" y="417512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4.0</a:t>
            </a: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8389938" y="3889375"/>
            <a:ext cx="44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7.0</a:t>
            </a: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1879600" y="4991100"/>
            <a:ext cx="13287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Acetic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3284538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7620000" y="3886200"/>
            <a:ext cx="1447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Mold and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b="1" dirty="0">
                <a:solidFill>
                  <a:prstClr val="black"/>
                </a:solidFill>
              </a:rPr>
              <a:t>Yeast activity</a:t>
            </a:r>
          </a:p>
          <a:p>
            <a:pPr eaLnBrk="0" hangingPunct="0">
              <a:lnSpc>
                <a:spcPct val="82000"/>
              </a:lnSpc>
            </a:pP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4692650" y="4991100"/>
            <a:ext cx="13303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Lactic Acid</a:t>
            </a:r>
          </a:p>
          <a:p>
            <a:pPr eaLnBrk="0" hangingPunct="0">
              <a:lnSpc>
                <a:spcPct val="82000"/>
              </a:lnSpc>
            </a:pPr>
            <a:r>
              <a:rPr lang="en-US" sz="1400" dirty="0">
                <a:solidFill>
                  <a:prstClr val="black"/>
                </a:solidFill>
              </a:rPr>
              <a:t>Bacteria</a:t>
            </a:r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406400" y="2443163"/>
            <a:ext cx="8594725" cy="1454150"/>
          </a:xfrm>
          <a:custGeom>
            <a:avLst/>
            <a:gdLst>
              <a:gd name="T0" fmla="*/ 0 w 5414"/>
              <a:gd name="T1" fmla="*/ 536 h 916"/>
              <a:gd name="T2" fmla="*/ 0 w 5414"/>
              <a:gd name="T3" fmla="*/ 916 h 916"/>
              <a:gd name="T4" fmla="*/ 5406 w 5414"/>
              <a:gd name="T5" fmla="*/ 915 h 916"/>
              <a:gd name="T6" fmla="*/ 5414 w 5414"/>
              <a:gd name="T7" fmla="*/ 0 h 916"/>
              <a:gd name="T8" fmla="*/ 4673 w 5414"/>
              <a:gd name="T9" fmla="*/ 595 h 916"/>
              <a:gd name="T10" fmla="*/ 1758 w 5414"/>
              <a:gd name="T11" fmla="*/ 626 h 916"/>
              <a:gd name="T12" fmla="*/ 856 w 5414"/>
              <a:gd name="T13" fmla="*/ 455 h 916"/>
              <a:gd name="T14" fmla="*/ 0 w 5414"/>
              <a:gd name="T15" fmla="*/ 53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14" h="916">
                <a:moveTo>
                  <a:pt x="0" y="536"/>
                </a:moveTo>
                <a:lnTo>
                  <a:pt x="0" y="916"/>
                </a:lnTo>
                <a:lnTo>
                  <a:pt x="5406" y="915"/>
                </a:lnTo>
                <a:lnTo>
                  <a:pt x="5414" y="0"/>
                </a:lnTo>
                <a:lnTo>
                  <a:pt x="4673" y="595"/>
                </a:lnTo>
                <a:lnTo>
                  <a:pt x="1758" y="626"/>
                </a:lnTo>
                <a:lnTo>
                  <a:pt x="856" y="455"/>
                </a:lnTo>
                <a:lnTo>
                  <a:pt x="0" y="536"/>
                </a:lnTo>
                <a:close/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tint val="18039"/>
                  <a:invGamma/>
                </a:schemeClr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6590" name="Picture 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0" r="20380" b="2271"/>
          <a:stretch>
            <a:fillRect/>
          </a:stretch>
        </p:blipFill>
        <p:spPr bwMode="auto">
          <a:xfrm>
            <a:off x="7065963" y="1508125"/>
            <a:ext cx="307975" cy="115093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36575" y="2828925"/>
            <a:ext cx="67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69°F*</a:t>
            </a:r>
          </a:p>
        </p:txBody>
      </p:sp>
      <p:sp>
        <p:nvSpPr>
          <p:cNvPr id="66592" name="Rectangle 32"/>
          <p:cNvSpPr>
            <a:spLocks noChangeArrowheads="1"/>
          </p:cNvSpPr>
          <p:nvPr/>
        </p:nvSpPr>
        <p:spPr bwMode="auto">
          <a:xfrm>
            <a:off x="473075" y="3289300"/>
            <a:ext cx="13271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Temp</a:t>
            </a:r>
          </a:p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</a:rPr>
              <a:t>Change</a:t>
            </a:r>
          </a:p>
        </p:txBody>
      </p:sp>
      <p:sp>
        <p:nvSpPr>
          <p:cNvPr id="66593" name="Freeform 33"/>
          <p:cNvSpPr>
            <a:spLocks/>
          </p:cNvSpPr>
          <p:nvPr/>
        </p:nvSpPr>
        <p:spPr bwMode="auto">
          <a:xfrm>
            <a:off x="412750" y="4171950"/>
            <a:ext cx="8574088" cy="769938"/>
          </a:xfrm>
          <a:custGeom>
            <a:avLst/>
            <a:gdLst>
              <a:gd name="T0" fmla="*/ 0 w 5458"/>
              <a:gd name="T1" fmla="*/ 87 h 403"/>
              <a:gd name="T2" fmla="*/ 2 w 5458"/>
              <a:gd name="T3" fmla="*/ 403 h 403"/>
              <a:gd name="T4" fmla="*/ 5458 w 5458"/>
              <a:gd name="T5" fmla="*/ 399 h 403"/>
              <a:gd name="T6" fmla="*/ 5458 w 5458"/>
              <a:gd name="T7" fmla="*/ 0 h 403"/>
              <a:gd name="T8" fmla="*/ 4706 w 5458"/>
              <a:gd name="T9" fmla="*/ 208 h 403"/>
              <a:gd name="T10" fmla="*/ 3272 w 5458"/>
              <a:gd name="T11" fmla="*/ 208 h 403"/>
              <a:gd name="T12" fmla="*/ 1838 w 5458"/>
              <a:gd name="T13" fmla="*/ 186 h 403"/>
              <a:gd name="T14" fmla="*/ 869 w 5458"/>
              <a:gd name="T15" fmla="*/ 143 h 403"/>
              <a:gd name="T16" fmla="*/ 0 w 5458"/>
              <a:gd name="T17" fmla="*/ 87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58" h="403">
                <a:moveTo>
                  <a:pt x="0" y="87"/>
                </a:moveTo>
                <a:lnTo>
                  <a:pt x="2" y="403"/>
                </a:lnTo>
                <a:lnTo>
                  <a:pt x="5458" y="399"/>
                </a:lnTo>
                <a:lnTo>
                  <a:pt x="5458" y="0"/>
                </a:lnTo>
                <a:lnTo>
                  <a:pt x="4706" y="208"/>
                </a:lnTo>
                <a:lnTo>
                  <a:pt x="3272" y="208"/>
                </a:lnTo>
                <a:lnTo>
                  <a:pt x="1838" y="186"/>
                </a:lnTo>
                <a:lnTo>
                  <a:pt x="869" y="143"/>
                </a:lnTo>
                <a:lnTo>
                  <a:pt x="0" y="87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FF"/>
              </a:gs>
            </a:gsLst>
            <a:lin ang="5400000" scaled="1"/>
          </a:gra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2433638" y="6089650"/>
            <a:ext cx="4119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 dirty="0">
                <a:solidFill>
                  <a:prstClr val="black"/>
                </a:solidFill>
              </a:rPr>
              <a:t>2                      3                       4                       21</a:t>
            </a:r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473075" y="4510088"/>
            <a:ext cx="1328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 b="1" dirty="0">
                <a:solidFill>
                  <a:prstClr val="black"/>
                </a:solidFill>
              </a:rPr>
              <a:t>pH Change</a:t>
            </a:r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412750" y="868363"/>
            <a:ext cx="8547100" cy="447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7512050" y="857250"/>
            <a:ext cx="142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VI</a:t>
            </a:r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097588" y="857250"/>
            <a:ext cx="1360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V</a:t>
            </a:r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4625975" y="857250"/>
            <a:ext cx="1438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IV</a:t>
            </a:r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3348038" y="8572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III</a:t>
            </a:r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1901825" y="857250"/>
            <a:ext cx="124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II</a:t>
            </a:r>
          </a:p>
        </p:txBody>
      </p:sp>
      <p:sp>
        <p:nvSpPr>
          <p:cNvPr id="66602" name="Rectangle 42"/>
          <p:cNvSpPr>
            <a:spLocks noChangeArrowheads="1"/>
          </p:cNvSpPr>
          <p:nvPr/>
        </p:nvSpPr>
        <p:spPr bwMode="auto">
          <a:xfrm>
            <a:off x="454025" y="857250"/>
            <a:ext cx="134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b="1" dirty="0">
                <a:solidFill>
                  <a:prstClr val="black"/>
                </a:solidFill>
              </a:rPr>
              <a:t>Phase I</a:t>
            </a:r>
          </a:p>
        </p:txBody>
      </p:sp>
      <p:sp>
        <p:nvSpPr>
          <p:cNvPr id="66603" name="Rectangle 43"/>
          <p:cNvSpPr>
            <a:spLocks noChangeArrowheads="1"/>
          </p:cNvSpPr>
          <p:nvPr/>
        </p:nvSpPr>
        <p:spPr bwMode="auto">
          <a:xfrm>
            <a:off x="381000" y="914400"/>
            <a:ext cx="8569325" cy="5200650"/>
          </a:xfrm>
          <a:prstGeom prst="rect">
            <a:avLst/>
          </a:prstGeom>
          <a:noFill/>
          <a:ln w="38100">
            <a:solidFill>
              <a:srgbClr val="1247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85C8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6604" name="Group 44"/>
          <p:cNvGrpSpPr>
            <a:grpSpLocks/>
          </p:cNvGrpSpPr>
          <p:nvPr/>
        </p:nvGrpSpPr>
        <p:grpSpPr bwMode="auto">
          <a:xfrm>
            <a:off x="6153150" y="1990725"/>
            <a:ext cx="803275" cy="457200"/>
            <a:chOff x="3293" y="1531"/>
            <a:chExt cx="734" cy="350"/>
          </a:xfrm>
        </p:grpSpPr>
        <p:sp>
          <p:nvSpPr>
            <p:cNvPr id="66605" name="Freeform 45"/>
            <p:cNvSpPr>
              <a:spLocks/>
            </p:cNvSpPr>
            <p:nvPr/>
          </p:nvSpPr>
          <p:spPr bwMode="auto">
            <a:xfrm>
              <a:off x="3375" y="1531"/>
              <a:ext cx="595" cy="321"/>
            </a:xfrm>
            <a:custGeom>
              <a:avLst/>
              <a:gdLst>
                <a:gd name="T0" fmla="*/ 571 w 595"/>
                <a:gd name="T1" fmla="*/ 134 h 321"/>
                <a:gd name="T2" fmla="*/ 532 w 595"/>
                <a:gd name="T3" fmla="*/ 72 h 321"/>
                <a:gd name="T4" fmla="*/ 484 w 595"/>
                <a:gd name="T5" fmla="*/ 57 h 321"/>
                <a:gd name="T6" fmla="*/ 465 w 595"/>
                <a:gd name="T7" fmla="*/ 33 h 321"/>
                <a:gd name="T8" fmla="*/ 422 w 595"/>
                <a:gd name="T9" fmla="*/ 29 h 321"/>
                <a:gd name="T10" fmla="*/ 374 w 595"/>
                <a:gd name="T11" fmla="*/ 0 h 321"/>
                <a:gd name="T12" fmla="*/ 297 w 595"/>
                <a:gd name="T13" fmla="*/ 0 h 321"/>
                <a:gd name="T14" fmla="*/ 235 w 595"/>
                <a:gd name="T15" fmla="*/ 9 h 321"/>
                <a:gd name="T16" fmla="*/ 168 w 595"/>
                <a:gd name="T17" fmla="*/ 14 h 321"/>
                <a:gd name="T18" fmla="*/ 105 w 595"/>
                <a:gd name="T19" fmla="*/ 38 h 321"/>
                <a:gd name="T20" fmla="*/ 67 w 595"/>
                <a:gd name="T21" fmla="*/ 67 h 321"/>
                <a:gd name="T22" fmla="*/ 28 w 595"/>
                <a:gd name="T23" fmla="*/ 110 h 321"/>
                <a:gd name="T24" fmla="*/ 0 w 595"/>
                <a:gd name="T25" fmla="*/ 144 h 321"/>
                <a:gd name="T26" fmla="*/ 48 w 595"/>
                <a:gd name="T27" fmla="*/ 321 h 321"/>
                <a:gd name="T28" fmla="*/ 537 w 595"/>
                <a:gd name="T29" fmla="*/ 321 h 321"/>
                <a:gd name="T30" fmla="*/ 595 w 595"/>
                <a:gd name="T31" fmla="*/ 153 h 321"/>
                <a:gd name="T32" fmla="*/ 571 w 595"/>
                <a:gd name="T33" fmla="*/ 13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5" h="321">
                  <a:moveTo>
                    <a:pt x="571" y="134"/>
                  </a:moveTo>
                  <a:lnTo>
                    <a:pt x="532" y="72"/>
                  </a:lnTo>
                  <a:lnTo>
                    <a:pt x="484" y="57"/>
                  </a:lnTo>
                  <a:lnTo>
                    <a:pt x="465" y="33"/>
                  </a:lnTo>
                  <a:lnTo>
                    <a:pt x="422" y="29"/>
                  </a:lnTo>
                  <a:lnTo>
                    <a:pt x="374" y="0"/>
                  </a:lnTo>
                  <a:lnTo>
                    <a:pt x="297" y="0"/>
                  </a:lnTo>
                  <a:lnTo>
                    <a:pt x="235" y="9"/>
                  </a:lnTo>
                  <a:lnTo>
                    <a:pt x="168" y="14"/>
                  </a:lnTo>
                  <a:lnTo>
                    <a:pt x="105" y="38"/>
                  </a:lnTo>
                  <a:lnTo>
                    <a:pt x="67" y="67"/>
                  </a:lnTo>
                  <a:lnTo>
                    <a:pt x="28" y="110"/>
                  </a:lnTo>
                  <a:lnTo>
                    <a:pt x="0" y="144"/>
                  </a:lnTo>
                  <a:lnTo>
                    <a:pt x="48" y="321"/>
                  </a:lnTo>
                  <a:lnTo>
                    <a:pt x="537" y="321"/>
                  </a:lnTo>
                  <a:lnTo>
                    <a:pt x="595" y="153"/>
                  </a:lnTo>
                  <a:lnTo>
                    <a:pt x="571" y="134"/>
                  </a:lnTo>
                  <a:close/>
                </a:path>
              </a:pathLst>
            </a:custGeom>
            <a:gradFill rotWithShape="0">
              <a:gsLst>
                <a:gs pos="0">
                  <a:srgbClr val="808000"/>
                </a:gs>
                <a:gs pos="100000">
                  <a:srgbClr val="996633"/>
                </a:gs>
              </a:gsLst>
              <a:lin ang="5400000" scaled="1"/>
            </a:gra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606" name="Freeform 46"/>
            <p:cNvSpPr>
              <a:spLocks/>
            </p:cNvSpPr>
            <p:nvPr/>
          </p:nvSpPr>
          <p:spPr bwMode="auto">
            <a:xfrm>
              <a:off x="3293" y="1555"/>
              <a:ext cx="734" cy="326"/>
            </a:xfrm>
            <a:custGeom>
              <a:avLst/>
              <a:gdLst>
                <a:gd name="T0" fmla="*/ 67 w 734"/>
                <a:gd name="T1" fmla="*/ 0 h 326"/>
                <a:gd name="T2" fmla="*/ 0 w 734"/>
                <a:gd name="T3" fmla="*/ 5 h 326"/>
                <a:gd name="T4" fmla="*/ 101 w 734"/>
                <a:gd name="T5" fmla="*/ 326 h 326"/>
                <a:gd name="T6" fmla="*/ 658 w 734"/>
                <a:gd name="T7" fmla="*/ 326 h 326"/>
                <a:gd name="T8" fmla="*/ 734 w 734"/>
                <a:gd name="T9" fmla="*/ 0 h 326"/>
                <a:gd name="T10" fmla="*/ 682 w 734"/>
                <a:gd name="T11" fmla="*/ 0 h 326"/>
                <a:gd name="T12" fmla="*/ 610 w 734"/>
                <a:gd name="T13" fmla="*/ 273 h 326"/>
                <a:gd name="T14" fmla="*/ 144 w 734"/>
                <a:gd name="T15" fmla="*/ 273 h 326"/>
                <a:gd name="T16" fmla="*/ 67 w 734"/>
                <a:gd name="T17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326">
                  <a:moveTo>
                    <a:pt x="67" y="0"/>
                  </a:moveTo>
                  <a:lnTo>
                    <a:pt x="0" y="5"/>
                  </a:lnTo>
                  <a:lnTo>
                    <a:pt x="101" y="326"/>
                  </a:lnTo>
                  <a:lnTo>
                    <a:pt x="658" y="326"/>
                  </a:lnTo>
                  <a:lnTo>
                    <a:pt x="734" y="0"/>
                  </a:lnTo>
                  <a:lnTo>
                    <a:pt x="682" y="0"/>
                  </a:lnTo>
                  <a:lnTo>
                    <a:pt x="610" y="273"/>
                  </a:lnTo>
                  <a:lnTo>
                    <a:pt x="144" y="2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7C3108"/>
            </a:solidFill>
            <a:ln w="127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6607" name="Oval 47"/>
          <p:cNvSpPr>
            <a:spLocks noChangeArrowheads="1"/>
          </p:cNvSpPr>
          <p:nvPr/>
        </p:nvSpPr>
        <p:spPr bwMode="auto">
          <a:xfrm>
            <a:off x="60198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8" name="Oval 48"/>
          <p:cNvSpPr>
            <a:spLocks noChangeArrowheads="1"/>
          </p:cNvSpPr>
          <p:nvPr/>
        </p:nvSpPr>
        <p:spPr bwMode="auto">
          <a:xfrm>
            <a:off x="5638800" y="57912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09" name="Line 49"/>
          <p:cNvSpPr>
            <a:spLocks noChangeShapeType="1"/>
          </p:cNvSpPr>
          <p:nvPr/>
        </p:nvSpPr>
        <p:spPr bwMode="auto">
          <a:xfrm flipV="1">
            <a:off x="8153400" y="31242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0" name="Text Box 50"/>
          <p:cNvSpPr txBox="1">
            <a:spLocks noChangeArrowheads="1"/>
          </p:cNvSpPr>
          <p:nvPr/>
        </p:nvSpPr>
        <p:spPr bwMode="auto">
          <a:xfrm>
            <a:off x="804863" y="1371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6611" name="Rectangle 51"/>
          <p:cNvSpPr>
            <a:spLocks noChangeArrowheads="1"/>
          </p:cNvSpPr>
          <p:nvPr/>
        </p:nvSpPr>
        <p:spPr bwMode="auto">
          <a:xfrm>
            <a:off x="3810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2" name="Rectangle 52"/>
          <p:cNvSpPr>
            <a:spLocks noChangeArrowheads="1"/>
          </p:cNvSpPr>
          <p:nvPr/>
        </p:nvSpPr>
        <p:spPr bwMode="auto">
          <a:xfrm>
            <a:off x="7467600" y="838200"/>
            <a:ext cx="1447800" cy="52578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3" name="Text Box 53"/>
          <p:cNvSpPr txBox="1">
            <a:spLocks noChangeArrowheads="1"/>
          </p:cNvSpPr>
          <p:nvPr/>
        </p:nvSpPr>
        <p:spPr bwMode="auto">
          <a:xfrm>
            <a:off x="533400" y="5105400"/>
            <a:ext cx="1143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4" name="Text Box 54"/>
          <p:cNvSpPr txBox="1">
            <a:spLocks noChangeArrowheads="1"/>
          </p:cNvSpPr>
          <p:nvPr/>
        </p:nvSpPr>
        <p:spPr bwMode="auto">
          <a:xfrm>
            <a:off x="1752600" y="5638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Anaerobic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5" name="Line 55"/>
          <p:cNvSpPr>
            <a:spLocks noChangeShapeType="1"/>
          </p:cNvSpPr>
          <p:nvPr/>
        </p:nvSpPr>
        <p:spPr bwMode="auto">
          <a:xfrm flipH="1">
            <a:off x="1905000" y="5867400"/>
            <a:ext cx="175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6" name="Line 56"/>
          <p:cNvSpPr>
            <a:spLocks noChangeShapeType="1"/>
          </p:cNvSpPr>
          <p:nvPr/>
        </p:nvSpPr>
        <p:spPr bwMode="auto">
          <a:xfrm>
            <a:off x="5791200" y="5867400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7" name="Text Box 57"/>
          <p:cNvSpPr txBox="1">
            <a:spLocks noChangeArrowheads="1"/>
          </p:cNvSpPr>
          <p:nvPr/>
        </p:nvSpPr>
        <p:spPr bwMode="auto">
          <a:xfrm>
            <a:off x="7696200" y="5119688"/>
            <a:ext cx="12954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Aerobic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Activity</a:t>
            </a:r>
          </a:p>
        </p:txBody>
      </p:sp>
      <p:sp>
        <p:nvSpPr>
          <p:cNvPr id="66618" name="Line 58"/>
          <p:cNvSpPr>
            <a:spLocks noChangeShapeType="1"/>
          </p:cNvSpPr>
          <p:nvPr/>
        </p:nvSpPr>
        <p:spPr bwMode="auto">
          <a:xfrm>
            <a:off x="7772400" y="4267200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6619" name="Oval 59"/>
          <p:cNvSpPr>
            <a:spLocks noChangeArrowheads="1"/>
          </p:cNvSpPr>
          <p:nvPr/>
        </p:nvSpPr>
        <p:spPr bwMode="auto">
          <a:xfrm>
            <a:off x="7543800" y="2133600"/>
            <a:ext cx="1371600" cy="838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27432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6200000">
            <a:off x="684591" y="6097212"/>
            <a:ext cx="840624" cy="838200"/>
          </a:xfrm>
          <a:prstGeom prst="rightArrow">
            <a:avLst>
              <a:gd name="adj1" fmla="val 38021"/>
              <a:gd name="adj2" fmla="val 48218"/>
            </a:avLst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7886700" y="6115163"/>
            <a:ext cx="914400" cy="8350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6069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8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0480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Money Talk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6081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$1,000,000 (one million dollar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45847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4" descr="$100,000,000 (one hundred million dolla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719263"/>
            <a:ext cx="5870575" cy="3748087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914400" y="83820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>
                <a:solidFill>
                  <a:srgbClr val="FF0000"/>
                </a:solidFill>
              </a:rPr>
              <a:t>1 Million Dollars in $100.00 bills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4800600" y="2220913"/>
            <a:ext cx="434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>
                <a:solidFill>
                  <a:srgbClr val="FF0000"/>
                </a:solidFill>
              </a:rPr>
              <a:t>100 Million Dollars in $100.00 Bills</a:t>
            </a:r>
          </a:p>
        </p:txBody>
      </p:sp>
    </p:spTree>
    <p:extLst>
      <p:ext uri="{BB962C8B-B14F-4D97-AF65-F5344CB8AC3E}">
        <p14:creationId xmlns:p14="http://schemas.microsoft.com/office/powerpoint/2010/main" val="21069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763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Silage</a:t>
            </a:r>
            <a:r>
              <a:rPr lang="en-US" sz="3200" b="1" dirty="0"/>
              <a:t> </a:t>
            </a:r>
            <a:r>
              <a:rPr lang="en-US" sz="3200" b="1" dirty="0" smtClean="0"/>
              <a:t>is a </a:t>
            </a:r>
            <a:r>
              <a:rPr lang="en-US" sz="3200" b="1" dirty="0" smtClean="0">
                <a:solidFill>
                  <a:srgbClr val="FFFF00"/>
                </a:solidFill>
              </a:rPr>
              <a:t>Fermented Feed 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A</a:t>
            </a:r>
            <a:r>
              <a:rPr lang="en-US" sz="3200" b="1" dirty="0" smtClean="0">
                <a:solidFill>
                  <a:srgbClr val="FFFF00"/>
                </a:solidFill>
              </a:rPr>
              <a:t>cid is produced by micro-organisms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utilizing sugars in the feed to the    point most biological activity ceases.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/>
              <a:t>Why do we make silage?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Feed is stable due to a low pH as long as it is not exposed to oxygen</a:t>
            </a:r>
            <a:endParaRPr lang="en-US" sz="3200" b="1" dirty="0"/>
          </a:p>
          <a:p>
            <a:r>
              <a:rPr lang="en-US" sz="3200" b="1" dirty="0" smtClean="0"/>
              <a:t>How long can silage be stored?</a:t>
            </a:r>
          </a:p>
          <a:p>
            <a:endParaRPr lang="en-US" sz="3200" b="1" dirty="0"/>
          </a:p>
          <a:p>
            <a:r>
              <a:rPr lang="en-US" sz="3200" b="1" dirty="0" smtClean="0"/>
              <a:t>What crops may be used to make silage?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798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qph.cf.quoracdn.net/main-qimg-4607fda4e3ca8bd323a1a8b864f10d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70213" y="5795963"/>
            <a:ext cx="46196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83638" cy="38973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914400" y="4267200"/>
            <a:ext cx="7772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200" b="1"/>
              <a:t>1 Billion Dollars in $100.00 Dollar Bills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$1,000,000,000.00</a:t>
            </a:r>
          </a:p>
        </p:txBody>
      </p:sp>
      <p:pic>
        <p:nvPicPr>
          <p:cNvPr id="3074" name="Picture 2" descr="Image result for Custom 18-Wheeler Truc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973513"/>
            <a:ext cx="8382000" cy="2308324"/>
          </a:xfrm>
          <a:prstGeom prst="rect">
            <a:avLst/>
          </a:prstGeom>
          <a:noFill/>
          <a:ln w="57150"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</a:rPr>
              <a:t>One 18 wheel semi can hold about 5 billion dollars</a:t>
            </a:r>
            <a:endParaRPr lang="en-US" sz="48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$1,000,000,000,000 (one trillion dollar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1119594"/>
            <a:ext cx="9136743" cy="47801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6012359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400" b="1" dirty="0" smtClean="0"/>
              <a:t>One trillion is 1,000 </a:t>
            </a:r>
            <a:r>
              <a:rPr lang="en-US" altLang="en-US" sz="4400" b="1" dirty="0"/>
              <a:t>b</a:t>
            </a:r>
            <a:r>
              <a:rPr lang="en-US" altLang="en-US" sz="4400" b="1" dirty="0" smtClean="0"/>
              <a:t>illion</a:t>
            </a:r>
            <a:endParaRPr lang="en-US" altLang="en-US" sz="4400" b="1" dirty="0"/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0" y="762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400" b="1" dirty="0">
                <a:solidFill>
                  <a:srgbClr val="FFFF00"/>
                </a:solidFill>
              </a:rPr>
              <a:t>1 Trillion Dollars, in $100.00 </a:t>
            </a:r>
            <a:r>
              <a:rPr lang="en-US" altLang="en-US" sz="4400" b="1" dirty="0" smtClean="0">
                <a:solidFill>
                  <a:srgbClr val="FFFF00"/>
                </a:solidFill>
              </a:rPr>
              <a:t>bills</a:t>
            </a:r>
            <a:endParaRPr lang="en-US" altLang="en-US" sz="4400" b="1" dirty="0">
              <a:solidFill>
                <a:srgbClr val="FFFF00"/>
              </a:solidFill>
            </a:endParaRPr>
          </a:p>
        </p:txBody>
      </p:sp>
      <p:sp>
        <p:nvSpPr>
          <p:cNvPr id="20487" name="TextBox 2"/>
          <p:cNvSpPr txBox="1">
            <a:spLocks noChangeArrowheads="1"/>
          </p:cNvSpPr>
          <p:nvPr/>
        </p:nvSpPr>
        <p:spPr bwMode="auto">
          <a:xfrm rot="439857">
            <a:off x="-60075" y="4382367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defRPr sz="1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/>
              <a:t>1 Billion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04800" y="4724400"/>
            <a:ext cx="0" cy="519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 rot="594167">
            <a:off x="13660" y="4198797"/>
            <a:ext cx="930336" cy="4643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667000" y="3200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518679">
            <a:off x="2361755" y="2700812"/>
            <a:ext cx="6396853" cy="962434"/>
          </a:xfrm>
          <a:prstGeom prst="rightArrow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457028">
            <a:off x="4201886" y="3011269"/>
            <a:ext cx="357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Jeff Bezos  132 Billion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0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25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Remember: </a:t>
            </a:r>
            <a:r>
              <a:rPr lang="en-US" sz="3200" b="1" dirty="0"/>
              <a:t>S</a:t>
            </a:r>
            <a:r>
              <a:rPr lang="en-US" sz="3200" b="1" dirty="0" smtClean="0"/>
              <a:t>ome days we just make mistakes and have to move on!</a:t>
            </a:r>
            <a:endParaRPr lang="en-US" sz="3200" b="1" dirty="0"/>
          </a:p>
        </p:txBody>
      </p:sp>
      <p:sp>
        <p:nvSpPr>
          <p:cNvPr id="6" name="Cloud Callout 5"/>
          <p:cNvSpPr/>
          <p:nvPr/>
        </p:nvSpPr>
        <p:spPr>
          <a:xfrm>
            <a:off x="4572000" y="1219200"/>
            <a:ext cx="1828800" cy="1447800"/>
          </a:xfrm>
          <a:prstGeom prst="cloudCallou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531203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340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6200"/>
            <a:ext cx="9144000" cy="150018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28800" b="1" dirty="0" smtClean="0">
                <a:solidFill>
                  <a:srgbClr val="FF0000"/>
                </a:solidFill>
              </a:rPr>
              <a:t>Please Be Safe!   </a:t>
            </a:r>
          </a:p>
          <a:p>
            <a:pPr algn="ctr"/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612880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University of </a:t>
            </a:r>
            <a:r>
              <a:rPr lang="en-US" sz="3600" b="1" dirty="0" smtClean="0">
                <a:solidFill>
                  <a:srgbClr val="FFFF00"/>
                </a:solidFill>
              </a:rPr>
              <a:t>Idaho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Enjoy!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Study! Then enjoy!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5720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Two things to consider doing?</a:t>
            </a:r>
          </a:p>
          <a:p>
            <a:pPr marL="342900" indent="-342900" algn="ctr">
              <a:buAutoNum type="arabicPeriod"/>
            </a:pPr>
            <a:r>
              <a:rPr lang="en-US" sz="2800" b="1" dirty="0" smtClean="0"/>
              <a:t> Planks you stand on document</a:t>
            </a:r>
          </a:p>
          <a:p>
            <a:pPr marL="342900" indent="-342900" algn="ctr">
              <a:buAutoNum type="arabicPeriod"/>
            </a:pPr>
            <a:r>
              <a:rPr lang="en-US" sz="2800" b="1" smtClean="0"/>
              <a:t> Ask </a:t>
            </a:r>
            <a:r>
              <a:rPr lang="en-US" sz="2800" b="1" dirty="0" smtClean="0"/>
              <a:t>elders: Most important lesson</a:t>
            </a:r>
          </a:p>
          <a:p>
            <a:pPr marL="342900" indent="-342900" algn="ctr">
              <a:buAutoNum type="arabicPeriod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167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6200"/>
            <a:ext cx="9144000" cy="1500187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28800" b="1" dirty="0" smtClean="0">
                <a:solidFill>
                  <a:srgbClr val="FF0000"/>
                </a:solidFill>
              </a:rPr>
              <a:t>Please Be Safe!   </a:t>
            </a:r>
          </a:p>
          <a:p>
            <a:pPr algn="ctr"/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612880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University of </a:t>
            </a:r>
            <a:r>
              <a:rPr lang="en-US" sz="3600" b="1" dirty="0" smtClean="0">
                <a:solidFill>
                  <a:srgbClr val="FFFF00"/>
                </a:solidFill>
              </a:rPr>
              <a:t>Idaho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Enjoy!</a:t>
            </a:r>
          </a:p>
          <a:p>
            <a:pPr algn="ctr"/>
            <a:r>
              <a:rPr lang="en-US" sz="3600" b="1" dirty="0" smtClean="0"/>
              <a:t>Study</a:t>
            </a:r>
            <a:r>
              <a:rPr lang="en-US" sz="3600" b="1" dirty="0" smtClean="0"/>
              <a:t>! Then enjoy!</a:t>
            </a:r>
          </a:p>
          <a:p>
            <a:pPr algn="ctr"/>
            <a:endParaRPr lang="en-US" sz="3600" b="1" dirty="0"/>
          </a:p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Celebrate Diversity!</a:t>
            </a:r>
          </a:p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Have Compassion!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7338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</a:rPr>
              <a:t>Get a pet!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077200" cy="60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huffpost.com/gen/1287471/images/o-RED-WINE-GLASS-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369300" cy="60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3166</TotalTime>
  <Words>2426</Words>
  <Application>Microsoft Office PowerPoint</Application>
  <PresentationFormat>On-screen Show (4:3)</PresentationFormat>
  <Paragraphs>839</Paragraphs>
  <Slides>84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Winter</vt:lpstr>
      <vt:lpstr>1_Office Theme</vt:lpstr>
      <vt:lpstr>2_Office Theme</vt:lpstr>
      <vt:lpstr>4_Office Theme</vt:lpstr>
      <vt:lpstr>2_Winter</vt:lpstr>
      <vt:lpstr>3_Winter</vt:lpstr>
      <vt:lpstr>4_Winter</vt:lpstr>
      <vt:lpstr>1_Winter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Lactic Acid</vt:lpstr>
      <vt:lpstr>Acetic Acid</vt:lpstr>
      <vt:lpstr> Butyric Acid</vt:lpstr>
      <vt:lpstr>PowerPoint Presentation</vt:lpstr>
      <vt:lpstr>PowerPoint Presentation</vt:lpstr>
      <vt:lpstr>PowerPoint Presentation</vt:lpstr>
      <vt:lpstr>Not so good!!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Kernel Processing: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Fermentation Dynamics Follow the Carbon Footprint!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</dc:creator>
  <cp:lastModifiedBy>Wes</cp:lastModifiedBy>
  <cp:revision>372</cp:revision>
  <cp:lastPrinted>2013-01-17T16:56:52Z</cp:lastPrinted>
  <dcterms:created xsi:type="dcterms:W3CDTF">2013-01-09T16:58:43Z</dcterms:created>
  <dcterms:modified xsi:type="dcterms:W3CDTF">2020-03-11T14:33:07Z</dcterms:modified>
</cp:coreProperties>
</file>