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55"/>
  </p:notesMasterIdLst>
  <p:sldIdLst>
    <p:sldId id="336" r:id="rId2"/>
    <p:sldId id="256" r:id="rId3"/>
    <p:sldId id="259" r:id="rId4"/>
    <p:sldId id="257" r:id="rId5"/>
    <p:sldId id="258" r:id="rId6"/>
    <p:sldId id="260" r:id="rId7"/>
    <p:sldId id="261" r:id="rId8"/>
    <p:sldId id="262" r:id="rId9"/>
    <p:sldId id="263" r:id="rId10"/>
    <p:sldId id="264" r:id="rId11"/>
    <p:sldId id="265" r:id="rId12"/>
    <p:sldId id="321" r:id="rId13"/>
    <p:sldId id="271" r:id="rId14"/>
    <p:sldId id="272" r:id="rId15"/>
    <p:sldId id="273" r:id="rId16"/>
    <p:sldId id="274" r:id="rId17"/>
    <p:sldId id="275" r:id="rId18"/>
    <p:sldId id="276" r:id="rId19"/>
    <p:sldId id="277" r:id="rId20"/>
    <p:sldId id="266" r:id="rId21"/>
    <p:sldId id="269" r:id="rId22"/>
    <p:sldId id="278" r:id="rId23"/>
    <p:sldId id="279" r:id="rId24"/>
    <p:sldId id="270" r:id="rId25"/>
    <p:sldId id="322" r:id="rId26"/>
    <p:sldId id="280" r:id="rId27"/>
    <p:sldId id="282" r:id="rId28"/>
    <p:sldId id="283" r:id="rId29"/>
    <p:sldId id="286" r:id="rId30"/>
    <p:sldId id="284" r:id="rId31"/>
    <p:sldId id="285" r:id="rId32"/>
    <p:sldId id="289" r:id="rId33"/>
    <p:sldId id="290" r:id="rId34"/>
    <p:sldId id="291" r:id="rId35"/>
    <p:sldId id="292" r:id="rId36"/>
    <p:sldId id="293" r:id="rId37"/>
    <p:sldId id="294" r:id="rId38"/>
    <p:sldId id="295" r:id="rId39"/>
    <p:sldId id="304" r:id="rId40"/>
    <p:sldId id="296" r:id="rId41"/>
    <p:sldId id="323" r:id="rId42"/>
    <p:sldId id="324" r:id="rId43"/>
    <p:sldId id="325" r:id="rId44"/>
    <p:sldId id="326" r:id="rId45"/>
    <p:sldId id="327" r:id="rId46"/>
    <p:sldId id="328" r:id="rId47"/>
    <p:sldId id="329" r:id="rId48"/>
    <p:sldId id="330" r:id="rId49"/>
    <p:sldId id="331" r:id="rId50"/>
    <p:sldId id="332" r:id="rId51"/>
    <p:sldId id="333" r:id="rId52"/>
    <p:sldId id="334" r:id="rId53"/>
    <p:sldId id="335" r:id="rId54"/>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FFCC66"/>
    <a:srgbClr val="99CCFF"/>
    <a:srgbClr val="FF0000"/>
    <a:srgbClr val="009900"/>
    <a:srgbClr val="EB0924"/>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3797"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16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AD353CA-9446-4014-8E64-CBD3496FE5AA}" type="datetimeFigureOut">
              <a:rPr lang="en-US"/>
              <a:pPr>
                <a:defRPr/>
              </a:pPr>
              <a:t>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78C1523-2C18-4EE3-9741-EC80D7981210}" type="slidenum">
              <a:rPr lang="en-US"/>
              <a:pPr>
                <a:defRPr/>
              </a:pPr>
              <a:t>‹#›</a:t>
            </a:fld>
            <a:endParaRPr lang="en-US"/>
          </a:p>
        </p:txBody>
      </p:sp>
    </p:spTree>
    <p:extLst>
      <p:ext uri="{BB962C8B-B14F-4D97-AF65-F5344CB8AC3E}">
        <p14:creationId xmlns:p14="http://schemas.microsoft.com/office/powerpoint/2010/main" val="1442689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B32F86-FA83-411D-936B-7F6B8E34BB28}" type="slidenum">
              <a:rPr lang="en-US" smtClean="0"/>
              <a:pPr/>
              <a:t>34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Mineral supplements should not be overfed. Many minerals interact with one another and excess consumption of one mineral may decrease absorption and(or) utilization of another. For example, it is well known that excess iron depresses absorption of zinc, copper, manganese, and selenium. There are several regions of the United States that have high enough levels of iron to depress absorption of these other minerals, requiring them to be supplemented.</a:t>
            </a:r>
            <a:endParaRPr lang="en-US" dirty="0"/>
          </a:p>
        </p:txBody>
      </p:sp>
      <p:sp>
        <p:nvSpPr>
          <p:cNvPr id="4" name="Slide Number Placeholder 3"/>
          <p:cNvSpPr>
            <a:spLocks noGrp="1"/>
          </p:cNvSpPr>
          <p:nvPr>
            <p:ph type="sldNum" sz="quarter" idx="10"/>
          </p:nvPr>
        </p:nvSpPr>
        <p:spPr/>
        <p:txBody>
          <a:bodyPr/>
          <a:lstStyle/>
          <a:p>
            <a:pPr>
              <a:defRPr/>
            </a:pPr>
            <a:fld id="{E78C1523-2C18-4EE3-9741-EC80D7981210}" type="slidenum">
              <a:rPr lang="en-US" smtClean="0"/>
              <a:pPr>
                <a:defRPr/>
              </a:pPr>
              <a:t>42</a:t>
            </a:fld>
            <a:endParaRPr lang="en-US"/>
          </a:p>
        </p:txBody>
      </p:sp>
    </p:spTree>
    <p:extLst>
      <p:ext uri="{BB962C8B-B14F-4D97-AF65-F5344CB8AC3E}">
        <p14:creationId xmlns:p14="http://schemas.microsoft.com/office/powerpoint/2010/main" val="434819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range between safe supplementation and toxic levels is quite narrow for many of the trace minerals. Formulation of mineral supplements requires considerable expertise since the addition of high levels of one may depress the utilization of another, causing a deficiency. Also, some trace minerals can be toxic in excess. </a:t>
            </a:r>
          </a:p>
          <a:p>
            <a:endParaRPr lang="en-US" dirty="0"/>
          </a:p>
        </p:txBody>
      </p:sp>
      <p:sp>
        <p:nvSpPr>
          <p:cNvPr id="4" name="Slide Number Placeholder 3"/>
          <p:cNvSpPr>
            <a:spLocks noGrp="1"/>
          </p:cNvSpPr>
          <p:nvPr>
            <p:ph type="sldNum" sz="quarter" idx="10"/>
          </p:nvPr>
        </p:nvSpPr>
        <p:spPr/>
        <p:txBody>
          <a:bodyPr/>
          <a:lstStyle/>
          <a:p>
            <a:pPr>
              <a:defRPr/>
            </a:pPr>
            <a:fld id="{E78C1523-2C18-4EE3-9741-EC80D7981210}" type="slidenum">
              <a:rPr lang="en-US" smtClean="0"/>
              <a:pPr>
                <a:defRPr/>
              </a:pPr>
              <a:t>46</a:t>
            </a:fld>
            <a:endParaRPr lang="en-US"/>
          </a:p>
        </p:txBody>
      </p:sp>
    </p:spTree>
    <p:extLst>
      <p:ext uri="{BB962C8B-B14F-4D97-AF65-F5344CB8AC3E}">
        <p14:creationId xmlns:p14="http://schemas.microsoft.com/office/powerpoint/2010/main" val="1770463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7B027612-022B-4C3B-B788-589C606B8EE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260BBD9-BA2F-4694-A130-F189B0EDEF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3B972824-9DFB-413A-AB65-5EFF8ED79C1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99E2C21-05D1-4B27-9D60-139E66F00D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FE425680-8237-423F-8C83-AE61687A32DF}"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7D613CAB-3A3B-4F7F-9F3E-3849AD10B32C}"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F1081B81-A52D-48AB-B315-349F923DFAA2}"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5363EE0-FC32-4A5A-B966-5978D741EA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0376D2C9-ECDE-4F21-81E7-6BD5D39895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2D63A2C-2EA3-474B-AE54-5D5981C6B6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D85D2ED0-DCA3-417B-8251-DA0B6DA25A58}"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defRPr>
            </a:lvl1pPr>
          </a:lstStyle>
          <a:p>
            <a:pPr>
              <a:defRPr/>
            </a:pPr>
            <a:fld id="{80A253B0-28BE-4BC6-9420-3FF046973D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6" r:id="rId2"/>
    <p:sldLayoutId id="2147483721" r:id="rId3"/>
    <p:sldLayoutId id="2147483722" r:id="rId4"/>
    <p:sldLayoutId id="2147483723" r:id="rId5"/>
    <p:sldLayoutId id="2147483717" r:id="rId6"/>
    <p:sldLayoutId id="2147483724" r:id="rId7"/>
    <p:sldLayoutId id="2147483718" r:id="rId8"/>
    <p:sldLayoutId id="2147483725" r:id="rId9"/>
    <p:sldLayoutId id="2147483719" r:id="rId10"/>
    <p:sldLayoutId id="2147483726"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audio" Target="file:///C:\Projects\Ansci%20CD-ROM\ansci492\Mods\Hutjens\EnergyTerms\Hutjens-EnergyTerms283.WAV" TargetMode="Externa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39.xml.rels><?xml version="1.0" encoding="UTF-8" standalone="yes"?>
<Relationships xmlns="http://schemas.openxmlformats.org/package/2006/relationships"><Relationship Id="rId3" Type="http://schemas.openxmlformats.org/officeDocument/2006/relationships/image" Target="http://res2.agr.ca/lethbridge/scitech/tm/cowdigestion.jpg" TargetMode="Externa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28800"/>
            <a:ext cx="8153400" cy="1828800"/>
          </a:xfrm>
        </p:spPr>
        <p:txBody>
          <a:bodyPr/>
          <a:lstStyle/>
          <a:p>
            <a:r>
              <a:rPr lang="en-US" dirty="0" smtClean="0"/>
              <a:t>Feeds &amp; Ration formulation</a:t>
            </a:r>
            <a:endParaRPr lang="en-US" dirty="0"/>
          </a:p>
        </p:txBody>
      </p:sp>
      <p:sp>
        <p:nvSpPr>
          <p:cNvPr id="3" name="Subtitle 2"/>
          <p:cNvSpPr>
            <a:spLocks noGrp="1"/>
          </p:cNvSpPr>
          <p:nvPr>
            <p:ph type="subTitle" idx="1"/>
          </p:nvPr>
        </p:nvSpPr>
        <p:spPr/>
        <p:txBody>
          <a:bodyPr/>
          <a:lstStyle/>
          <a:p>
            <a:r>
              <a:rPr lang="en-US" smtClean="0"/>
              <a:t>Spring 2020</a:t>
            </a:r>
            <a:endParaRPr lang="en-US" dirty="0"/>
          </a:p>
        </p:txBody>
      </p:sp>
    </p:spTree>
    <p:extLst>
      <p:ext uri="{BB962C8B-B14F-4D97-AF65-F5344CB8AC3E}">
        <p14:creationId xmlns:p14="http://schemas.microsoft.com/office/powerpoint/2010/main" val="3845956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381000"/>
            <a:ext cx="7772400" cy="685800"/>
          </a:xfrm>
        </p:spPr>
        <p:txBody>
          <a:bodyPr>
            <a:normAutofit fontScale="90000"/>
          </a:bodyPr>
          <a:lstStyle/>
          <a:p>
            <a:pPr fontAlgn="auto">
              <a:spcAft>
                <a:spcPts val="0"/>
              </a:spcAft>
              <a:defRPr/>
            </a:pPr>
            <a:r>
              <a:rPr lang="en-US" sz="3200" dirty="0" smtClean="0">
                <a:cs typeface="Times New Roman" pitchFamily="18" charset="0"/>
              </a:rPr>
              <a:t/>
            </a:r>
            <a:br>
              <a:rPr lang="en-US" sz="3200" dirty="0" smtClean="0">
                <a:cs typeface="Times New Roman" pitchFamily="18" charset="0"/>
              </a:rPr>
            </a:br>
            <a:r>
              <a:rPr lang="en-US" sz="3200" b="1" dirty="0" smtClean="0">
                <a:latin typeface="Arial" charset="0"/>
                <a:cs typeface="Arial" charset="0"/>
              </a:rPr>
              <a:t> </a:t>
            </a:r>
            <a:r>
              <a:rPr lang="en-US" sz="2800" b="1" dirty="0" smtClean="0">
                <a:cs typeface="Times New Roman" pitchFamily="18" charset="0"/>
              </a:rPr>
              <a:t>Fattening</a:t>
            </a:r>
            <a:r>
              <a:rPr lang="en-US" sz="3200" b="1" dirty="0" smtClean="0">
                <a:latin typeface="Arial" charset="0"/>
                <a:cs typeface="Arial" charset="0"/>
              </a:rPr>
              <a:t> </a:t>
            </a:r>
            <a:endParaRPr lang="en-US" sz="3200" b="1" dirty="0" smtClean="0">
              <a:cs typeface="Arial" charset="0"/>
            </a:endParaRPr>
          </a:p>
        </p:txBody>
      </p:sp>
      <p:sp>
        <p:nvSpPr>
          <p:cNvPr id="14339" name="Rectangle 3"/>
          <p:cNvSpPr>
            <a:spLocks noGrp="1" noChangeArrowheads="1"/>
          </p:cNvSpPr>
          <p:nvPr>
            <p:ph sz="quarter" idx="1"/>
          </p:nvPr>
        </p:nvSpPr>
        <p:spPr>
          <a:xfrm>
            <a:off x="612775" y="1600200"/>
            <a:ext cx="8153400" cy="4495800"/>
          </a:xfrm>
        </p:spPr>
        <p:txBody>
          <a:bodyPr/>
          <a:lstStyle/>
          <a:p>
            <a:pPr>
              <a:lnSpc>
                <a:spcPct val="90000"/>
              </a:lnSpc>
              <a:buFont typeface="Wingdings" pitchFamily="2" charset="2"/>
              <a:buChar char="v"/>
            </a:pPr>
            <a:r>
              <a:rPr lang="en-US" sz="2400" smtClean="0">
                <a:latin typeface="Times New Roman" pitchFamily="18" charset="0"/>
                <a:cs typeface="Times New Roman" pitchFamily="18" charset="0"/>
              </a:rPr>
              <a:t> </a:t>
            </a:r>
            <a:r>
              <a:rPr lang="en-US" sz="2400" smtClean="0">
                <a:cs typeface="Times New Roman" pitchFamily="18" charset="0"/>
              </a:rPr>
              <a:t>D</a:t>
            </a:r>
            <a:r>
              <a:rPr lang="en-US" sz="2400" smtClean="0">
                <a:cs typeface="Arial" charset="0"/>
              </a:rPr>
              <a:t>eposition of unused energy in the form of fat</a:t>
            </a:r>
            <a:endParaRPr lang="en-US" sz="2400" smtClean="0">
              <a:cs typeface="Times New Roman" pitchFamily="18" charset="0"/>
            </a:endParaRPr>
          </a:p>
          <a:p>
            <a:pPr lvl="1">
              <a:lnSpc>
                <a:spcPct val="90000"/>
              </a:lnSpc>
              <a:buFont typeface="Wingdings" pitchFamily="2" charset="2"/>
              <a:buChar char="Ø"/>
            </a:pPr>
            <a:r>
              <a:rPr lang="en-US" sz="2000" smtClean="0">
                <a:cs typeface="Arial" charset="0"/>
              </a:rPr>
              <a:t> Internal fat (around abdominal organs), intermuscular, subcutaneous</a:t>
            </a:r>
            <a:endParaRPr lang="en-US" sz="2000" smtClean="0">
              <a:cs typeface="Times New Roman" pitchFamily="18" charset="0"/>
            </a:endParaRPr>
          </a:p>
          <a:p>
            <a:pPr lvl="1">
              <a:lnSpc>
                <a:spcPct val="90000"/>
              </a:lnSpc>
              <a:buFont typeface="Wingdings" pitchFamily="2" charset="2"/>
              <a:buChar char="Ø"/>
            </a:pPr>
            <a:r>
              <a:rPr lang="en-US" sz="2000" smtClean="0">
                <a:cs typeface="Arial" charset="0"/>
              </a:rPr>
              <a:t> Intramuscular fat</a:t>
            </a:r>
          </a:p>
          <a:p>
            <a:pPr lvl="1">
              <a:lnSpc>
                <a:spcPct val="90000"/>
              </a:lnSpc>
              <a:buFont typeface="Wingdings" pitchFamily="2" charset="2"/>
              <a:buChar char="v"/>
            </a:pPr>
            <a:endParaRPr lang="en-US" sz="2000" smtClean="0">
              <a:cs typeface="Arial" charset="0"/>
            </a:endParaRPr>
          </a:p>
          <a:p>
            <a:pPr>
              <a:lnSpc>
                <a:spcPct val="90000"/>
              </a:lnSpc>
              <a:buFont typeface="Wingdings" pitchFamily="2" charset="2"/>
              <a:buChar char="v"/>
            </a:pPr>
            <a:r>
              <a:rPr lang="en-US" sz="2400" smtClean="0">
                <a:cs typeface="Arial" charset="0"/>
              </a:rPr>
              <a:t>Fattening versus growth:  growth is easier to deposit</a:t>
            </a:r>
            <a:endParaRPr lang="en-US" sz="2400" smtClean="0">
              <a:cs typeface="Times New Roman" pitchFamily="18" charset="0"/>
            </a:endParaRPr>
          </a:p>
          <a:p>
            <a:pPr lvl="1">
              <a:lnSpc>
                <a:spcPct val="90000"/>
              </a:lnSpc>
              <a:buFont typeface="Wingdings" pitchFamily="2" charset="2"/>
              <a:buChar char="Ø"/>
            </a:pPr>
            <a:r>
              <a:rPr lang="en-US" sz="2000" smtClean="0">
                <a:cs typeface="Arial" charset="0"/>
              </a:rPr>
              <a:t>muscle is mostly water</a:t>
            </a:r>
            <a:endParaRPr lang="en-US" sz="2000" smtClean="0">
              <a:cs typeface="Times New Roman" pitchFamily="18" charset="0"/>
            </a:endParaRPr>
          </a:p>
          <a:p>
            <a:pPr lvl="1">
              <a:lnSpc>
                <a:spcPct val="90000"/>
              </a:lnSpc>
              <a:buFont typeface="Wingdings" pitchFamily="2" charset="2"/>
              <a:buChar char="Ø"/>
            </a:pPr>
            <a:r>
              <a:rPr lang="en-US" sz="2000" smtClean="0">
                <a:cs typeface="Arial" charset="0"/>
              </a:rPr>
              <a:t>fat may actually replace water</a:t>
            </a:r>
            <a:endParaRPr lang="en-US" sz="2000" smtClean="0">
              <a:cs typeface="Times New Roman" pitchFamily="18" charset="0"/>
            </a:endParaRPr>
          </a:p>
          <a:p>
            <a:pPr lvl="1">
              <a:lnSpc>
                <a:spcPct val="90000"/>
              </a:lnSpc>
              <a:buFont typeface="Wingdings" pitchFamily="2" charset="2"/>
              <a:buChar char="Ø"/>
            </a:pPr>
            <a:r>
              <a:rPr lang="en-US" sz="2000" smtClean="0">
                <a:cs typeface="Arial" charset="0"/>
              </a:rPr>
              <a:t>2.25 x's amount of energy in fat versus protein or carbohydrate</a:t>
            </a:r>
            <a:endParaRPr lang="en-US" sz="2000" smtClean="0">
              <a:cs typeface="Times New Roman" pitchFamily="18" charset="0"/>
            </a:endParaRPr>
          </a:p>
          <a:p>
            <a:pPr lvl="1">
              <a:lnSpc>
                <a:spcPct val="90000"/>
              </a:lnSpc>
              <a:buFont typeface="Wingdings" pitchFamily="2" charset="2"/>
              <a:buChar char="Ø"/>
            </a:pPr>
            <a:r>
              <a:rPr lang="en-US" sz="2000" smtClean="0">
                <a:cs typeface="Times New Roman" pitchFamily="18" charset="0"/>
              </a:rPr>
              <a:t>nature of the growth curve for all animals </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2" dur="5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27" dur="500"/>
                                        <p:tgtEl>
                                          <p:spTgt spid="143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32" dur="500"/>
                                        <p:tgtEl>
                                          <p:spTgt spid="1433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339">
                                            <p:txEl>
                                              <p:pRg st="7" end="7"/>
                                            </p:txEl>
                                          </p:spTgt>
                                        </p:tgtEl>
                                        <p:attrNameLst>
                                          <p:attrName>style.visibility</p:attrName>
                                        </p:attrNameLst>
                                      </p:cBhvr>
                                      <p:to>
                                        <p:strVal val="visible"/>
                                      </p:to>
                                    </p:set>
                                    <p:animEffect transition="in" filter="blinds(horizontal)">
                                      <p:cBhvr>
                                        <p:cTn id="37" dur="500"/>
                                        <p:tgtEl>
                                          <p:spTgt spid="1433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339">
                                            <p:txEl>
                                              <p:pRg st="8" end="8"/>
                                            </p:txEl>
                                          </p:spTgt>
                                        </p:tgtEl>
                                        <p:attrNameLst>
                                          <p:attrName>style.visibility</p:attrName>
                                        </p:attrNameLst>
                                      </p:cBhvr>
                                      <p:to>
                                        <p:strVal val="visible"/>
                                      </p:to>
                                    </p:set>
                                    <p:animEffect transition="in" filter="blinds(horizontal)">
                                      <p:cBhvr>
                                        <p:cTn id="42"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4578" name="Arc 4"/>
          <p:cNvSpPr>
            <a:spLocks/>
          </p:cNvSpPr>
          <p:nvPr/>
        </p:nvSpPr>
        <p:spPr bwMode="auto">
          <a:xfrm>
            <a:off x="3302000" y="1449388"/>
            <a:ext cx="1576388" cy="1431925"/>
          </a:xfrm>
          <a:custGeom>
            <a:avLst/>
            <a:gdLst>
              <a:gd name="T0" fmla="*/ 1047383628 w 43200"/>
              <a:gd name="T1" fmla="*/ 0 h 43200"/>
              <a:gd name="T2" fmla="*/ 1036840515 w 43200"/>
              <a:gd name="T3" fmla="*/ 72524 h 43200"/>
              <a:gd name="T4" fmla="*/ 1049522260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path>
              <a:path w="43200" h="43200" stroke="0"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lnTo>
                  <a:pt x="21600" y="21600"/>
                </a:lnTo>
                <a:close/>
              </a:path>
            </a:pathLst>
          </a:custGeom>
          <a:solidFill>
            <a:srgbClr val="926944"/>
          </a:solidFill>
          <a:ln w="9525" cap="rnd">
            <a:noFill/>
            <a:round/>
            <a:headEnd/>
            <a:tailEnd/>
          </a:ln>
        </p:spPr>
        <p:txBody>
          <a:bodyPr wrap="none" anchor="ctr"/>
          <a:lstStyle/>
          <a:p>
            <a:endParaRPr lang="en-US"/>
          </a:p>
        </p:txBody>
      </p:sp>
      <p:sp>
        <p:nvSpPr>
          <p:cNvPr id="24579" name="Arc 5"/>
          <p:cNvSpPr>
            <a:spLocks/>
          </p:cNvSpPr>
          <p:nvPr/>
        </p:nvSpPr>
        <p:spPr bwMode="auto">
          <a:xfrm>
            <a:off x="1296988" y="1449388"/>
            <a:ext cx="1576387" cy="1431925"/>
          </a:xfrm>
          <a:custGeom>
            <a:avLst/>
            <a:gdLst>
              <a:gd name="T0" fmla="*/ 1047382380 w 43200"/>
              <a:gd name="T1" fmla="*/ 0 h 43200"/>
              <a:gd name="T2" fmla="*/ 1036838106 w 43200"/>
              <a:gd name="T3" fmla="*/ 72524 h 43200"/>
              <a:gd name="T4" fmla="*/ 1049521011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path>
              <a:path w="43200" h="43200" stroke="0"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lnTo>
                  <a:pt x="21600" y="21600"/>
                </a:lnTo>
                <a:close/>
              </a:path>
            </a:pathLst>
          </a:custGeom>
          <a:solidFill>
            <a:srgbClr val="926944"/>
          </a:solidFill>
          <a:ln w="9525" cap="rnd">
            <a:noFill/>
            <a:round/>
            <a:headEnd/>
            <a:tailEnd/>
          </a:ln>
        </p:spPr>
        <p:txBody>
          <a:bodyPr wrap="none" anchor="ctr"/>
          <a:lstStyle/>
          <a:p>
            <a:endParaRPr lang="en-US"/>
          </a:p>
        </p:txBody>
      </p:sp>
      <p:sp>
        <p:nvSpPr>
          <p:cNvPr id="24580" name="Rectangle 6"/>
          <p:cNvSpPr>
            <a:spLocks noChangeArrowheads="1"/>
          </p:cNvSpPr>
          <p:nvPr/>
        </p:nvSpPr>
        <p:spPr bwMode="auto">
          <a:xfrm>
            <a:off x="0" y="2743200"/>
            <a:ext cx="1790700" cy="822325"/>
          </a:xfrm>
          <a:prstGeom prst="rect">
            <a:avLst/>
          </a:prstGeom>
          <a:noFill/>
          <a:ln w="9525">
            <a:noFill/>
            <a:miter lim="800000"/>
            <a:headEnd/>
            <a:tailEnd/>
          </a:ln>
        </p:spPr>
        <p:txBody>
          <a:bodyPr wrap="none" lIns="92075" tIns="46038" rIns="92075" bIns="46038">
            <a:spAutoFit/>
          </a:bodyPr>
          <a:lstStyle/>
          <a:p>
            <a:pPr algn="l">
              <a:spcBef>
                <a:spcPct val="0"/>
              </a:spcBef>
            </a:pPr>
            <a:r>
              <a:rPr lang="en-US" b="1">
                <a:latin typeface="Arial" charset="0"/>
              </a:rPr>
              <a:t>age (days)</a:t>
            </a:r>
          </a:p>
          <a:p>
            <a:pPr algn="l">
              <a:spcBef>
                <a:spcPct val="0"/>
              </a:spcBef>
            </a:pPr>
            <a:r>
              <a:rPr lang="en-US" b="1">
                <a:latin typeface="Arial" charset="0"/>
              </a:rPr>
              <a:t>weight (kg)</a:t>
            </a:r>
          </a:p>
        </p:txBody>
      </p:sp>
      <p:sp>
        <p:nvSpPr>
          <p:cNvPr id="24581" name="Rectangle 7"/>
          <p:cNvSpPr>
            <a:spLocks noChangeArrowheads="1"/>
          </p:cNvSpPr>
          <p:nvPr/>
        </p:nvSpPr>
        <p:spPr bwMode="auto">
          <a:xfrm>
            <a:off x="0" y="5181600"/>
            <a:ext cx="1790700" cy="822325"/>
          </a:xfrm>
          <a:prstGeom prst="rect">
            <a:avLst/>
          </a:prstGeom>
          <a:noFill/>
          <a:ln w="9525">
            <a:noFill/>
            <a:miter lim="800000"/>
            <a:headEnd/>
            <a:tailEnd/>
          </a:ln>
        </p:spPr>
        <p:txBody>
          <a:bodyPr wrap="none" lIns="92075" tIns="46038" rIns="92075" bIns="46038">
            <a:spAutoFit/>
          </a:bodyPr>
          <a:lstStyle/>
          <a:p>
            <a:pPr algn="l">
              <a:spcBef>
                <a:spcPct val="0"/>
              </a:spcBef>
            </a:pPr>
            <a:r>
              <a:rPr lang="en-US" b="1">
                <a:latin typeface="Arial" charset="0"/>
              </a:rPr>
              <a:t>age (days)</a:t>
            </a:r>
          </a:p>
          <a:p>
            <a:pPr algn="l">
              <a:spcBef>
                <a:spcPct val="0"/>
              </a:spcBef>
            </a:pPr>
            <a:r>
              <a:rPr lang="en-US" b="1">
                <a:latin typeface="Arial" charset="0"/>
              </a:rPr>
              <a:t>weight (kg)</a:t>
            </a:r>
          </a:p>
        </p:txBody>
      </p:sp>
      <p:sp>
        <p:nvSpPr>
          <p:cNvPr id="15368" name="Rectangle 8"/>
          <p:cNvSpPr>
            <a:spLocks noChangeArrowheads="1"/>
          </p:cNvSpPr>
          <p:nvPr/>
        </p:nvSpPr>
        <p:spPr bwMode="auto">
          <a:xfrm>
            <a:off x="1285103" y="152400"/>
            <a:ext cx="7086600" cy="946150"/>
          </a:xfrm>
          <a:prstGeom prst="rect">
            <a:avLst/>
          </a:prstGeom>
          <a:noFill/>
          <a:ln w="9525">
            <a:noFill/>
            <a:miter lim="800000"/>
            <a:headEnd/>
            <a:tailEnd/>
          </a:ln>
          <a:effectLst/>
        </p:spPr>
        <p:txBody>
          <a:bodyPr lIns="92075" tIns="46038" rIns="92075" bIns="46038">
            <a:spAutoFit/>
          </a:bodyPr>
          <a:lstStyle/>
          <a:p>
            <a:pPr algn="l">
              <a:spcBef>
                <a:spcPct val="0"/>
              </a:spcBef>
              <a:defRPr/>
            </a:pPr>
            <a:r>
              <a:rPr lang="en-US" sz="2800" b="1" dirty="0">
                <a:solidFill>
                  <a:srgbClr val="C00000"/>
                </a:solidFill>
                <a:effectLst>
                  <a:outerShdw blurRad="38100" dist="38100" dir="2700000" algn="tl">
                    <a:srgbClr val="000000"/>
                  </a:outerShdw>
                </a:effectLst>
                <a:latin typeface="Arial" charset="0"/>
              </a:rPr>
              <a:t>Changes in body composition with increased age and weight of pigs</a:t>
            </a:r>
            <a:endParaRPr lang="en-US" sz="2000" b="1" dirty="0">
              <a:solidFill>
                <a:srgbClr val="C00000"/>
              </a:solidFill>
              <a:effectLst>
                <a:outerShdw blurRad="38100" dist="38100" dir="2700000" algn="tl">
                  <a:srgbClr val="000000"/>
                </a:outerShdw>
              </a:effectLst>
              <a:latin typeface="Arial" charset="0"/>
            </a:endParaRPr>
          </a:p>
        </p:txBody>
      </p:sp>
      <p:sp>
        <p:nvSpPr>
          <p:cNvPr id="24583" name="Rectangle 9"/>
          <p:cNvSpPr>
            <a:spLocks noChangeArrowheads="1"/>
          </p:cNvSpPr>
          <p:nvPr/>
        </p:nvSpPr>
        <p:spPr bwMode="auto">
          <a:xfrm>
            <a:off x="1719263" y="2895600"/>
            <a:ext cx="625475" cy="822325"/>
          </a:xfrm>
          <a:prstGeom prst="rect">
            <a:avLst/>
          </a:prstGeom>
          <a:noFill/>
          <a:ln w="9525">
            <a:noFill/>
            <a:miter lim="800000"/>
            <a:headEnd/>
            <a:tailEnd/>
          </a:ln>
        </p:spPr>
        <p:txBody>
          <a:bodyPr wrap="none" lIns="92075" tIns="46038" rIns="92075" bIns="46038">
            <a:spAutoFit/>
          </a:bodyPr>
          <a:lstStyle/>
          <a:p>
            <a:pPr>
              <a:spcBef>
                <a:spcPct val="0"/>
              </a:spcBef>
            </a:pPr>
            <a:r>
              <a:rPr lang="en-US">
                <a:latin typeface="Arial" charset="0"/>
              </a:rPr>
              <a:t>1</a:t>
            </a:r>
          </a:p>
          <a:p>
            <a:pPr>
              <a:spcBef>
                <a:spcPct val="0"/>
              </a:spcBef>
            </a:pPr>
            <a:r>
              <a:rPr lang="en-US">
                <a:latin typeface="Arial" charset="0"/>
              </a:rPr>
              <a:t>1-2</a:t>
            </a:r>
            <a:endParaRPr lang="en-US" sz="2000">
              <a:latin typeface="Arial" charset="0"/>
            </a:endParaRPr>
          </a:p>
        </p:txBody>
      </p:sp>
      <p:sp>
        <p:nvSpPr>
          <p:cNvPr id="24584" name="Rectangle 10"/>
          <p:cNvSpPr>
            <a:spLocks noChangeArrowheads="1"/>
          </p:cNvSpPr>
          <p:nvPr/>
        </p:nvSpPr>
        <p:spPr bwMode="auto">
          <a:xfrm>
            <a:off x="3775075" y="2895600"/>
            <a:ext cx="625475" cy="822325"/>
          </a:xfrm>
          <a:prstGeom prst="rect">
            <a:avLst/>
          </a:prstGeom>
          <a:noFill/>
          <a:ln w="9525">
            <a:noFill/>
            <a:miter lim="800000"/>
            <a:headEnd/>
            <a:tailEnd/>
          </a:ln>
        </p:spPr>
        <p:txBody>
          <a:bodyPr wrap="none" lIns="92075" tIns="46038" rIns="92075" bIns="46038">
            <a:spAutoFit/>
          </a:bodyPr>
          <a:lstStyle/>
          <a:p>
            <a:pPr>
              <a:spcBef>
                <a:spcPct val="0"/>
              </a:spcBef>
            </a:pPr>
            <a:r>
              <a:rPr lang="en-US">
                <a:latin typeface="Arial" charset="0"/>
              </a:rPr>
              <a:t>17</a:t>
            </a:r>
          </a:p>
          <a:p>
            <a:pPr>
              <a:spcBef>
                <a:spcPct val="0"/>
              </a:spcBef>
            </a:pPr>
            <a:r>
              <a:rPr lang="en-US">
                <a:latin typeface="Arial" charset="0"/>
              </a:rPr>
              <a:t>2-2</a:t>
            </a:r>
          </a:p>
        </p:txBody>
      </p:sp>
      <p:sp>
        <p:nvSpPr>
          <p:cNvPr id="24585" name="Rectangle 11"/>
          <p:cNvSpPr>
            <a:spLocks noChangeArrowheads="1"/>
          </p:cNvSpPr>
          <p:nvPr/>
        </p:nvSpPr>
        <p:spPr bwMode="auto">
          <a:xfrm>
            <a:off x="5807075" y="2895600"/>
            <a:ext cx="523875" cy="822325"/>
          </a:xfrm>
          <a:prstGeom prst="rect">
            <a:avLst/>
          </a:prstGeom>
          <a:noFill/>
          <a:ln w="9525">
            <a:noFill/>
            <a:miter lim="800000"/>
            <a:headEnd/>
            <a:tailEnd/>
          </a:ln>
        </p:spPr>
        <p:txBody>
          <a:bodyPr wrap="none" lIns="92075" tIns="46038" rIns="92075" bIns="46038">
            <a:spAutoFit/>
          </a:bodyPr>
          <a:lstStyle/>
          <a:p>
            <a:pPr>
              <a:spcBef>
                <a:spcPct val="0"/>
              </a:spcBef>
            </a:pPr>
            <a:r>
              <a:rPr lang="en-US">
                <a:latin typeface="Arial" charset="0"/>
              </a:rPr>
              <a:t>28</a:t>
            </a:r>
          </a:p>
          <a:p>
            <a:pPr>
              <a:spcBef>
                <a:spcPct val="0"/>
              </a:spcBef>
            </a:pPr>
            <a:r>
              <a:rPr lang="en-US">
                <a:latin typeface="Arial" charset="0"/>
              </a:rPr>
              <a:t>7</a:t>
            </a:r>
          </a:p>
        </p:txBody>
      </p:sp>
      <p:sp>
        <p:nvSpPr>
          <p:cNvPr id="24586" name="Rectangle 12"/>
          <p:cNvSpPr>
            <a:spLocks noChangeArrowheads="1"/>
          </p:cNvSpPr>
          <p:nvPr/>
        </p:nvSpPr>
        <p:spPr bwMode="auto">
          <a:xfrm>
            <a:off x="7712075" y="2895600"/>
            <a:ext cx="523875" cy="822325"/>
          </a:xfrm>
          <a:prstGeom prst="rect">
            <a:avLst/>
          </a:prstGeom>
          <a:noFill/>
          <a:ln w="9525">
            <a:noFill/>
            <a:miter lim="800000"/>
            <a:headEnd/>
            <a:tailEnd/>
          </a:ln>
        </p:spPr>
        <p:txBody>
          <a:bodyPr wrap="none" lIns="92075" tIns="46038" rIns="92075" bIns="46038">
            <a:spAutoFit/>
          </a:bodyPr>
          <a:lstStyle/>
          <a:p>
            <a:pPr>
              <a:spcBef>
                <a:spcPct val="0"/>
              </a:spcBef>
            </a:pPr>
            <a:r>
              <a:rPr lang="en-US">
                <a:latin typeface="Arial" charset="0"/>
              </a:rPr>
              <a:t>89</a:t>
            </a:r>
          </a:p>
          <a:p>
            <a:pPr>
              <a:spcBef>
                <a:spcPct val="0"/>
              </a:spcBef>
            </a:pPr>
            <a:r>
              <a:rPr lang="en-US">
                <a:latin typeface="Arial" charset="0"/>
              </a:rPr>
              <a:t>25</a:t>
            </a:r>
          </a:p>
        </p:txBody>
      </p:sp>
      <p:sp>
        <p:nvSpPr>
          <p:cNvPr id="24587" name="Rectangle 14"/>
          <p:cNvSpPr>
            <a:spLocks noChangeArrowheads="1"/>
          </p:cNvSpPr>
          <p:nvPr/>
        </p:nvSpPr>
        <p:spPr bwMode="auto">
          <a:xfrm>
            <a:off x="3741738" y="5257800"/>
            <a:ext cx="693737" cy="822325"/>
          </a:xfrm>
          <a:prstGeom prst="rect">
            <a:avLst/>
          </a:prstGeom>
          <a:noFill/>
          <a:ln w="9525">
            <a:noFill/>
            <a:miter lim="800000"/>
            <a:headEnd/>
            <a:tailEnd/>
          </a:ln>
        </p:spPr>
        <p:txBody>
          <a:bodyPr wrap="none" lIns="92075" tIns="46038" rIns="92075" bIns="46038">
            <a:spAutoFit/>
          </a:bodyPr>
          <a:lstStyle/>
          <a:p>
            <a:pPr>
              <a:spcBef>
                <a:spcPct val="0"/>
              </a:spcBef>
            </a:pPr>
            <a:r>
              <a:rPr lang="en-US">
                <a:latin typeface="Arial" charset="0"/>
              </a:rPr>
              <a:t>144</a:t>
            </a:r>
          </a:p>
          <a:p>
            <a:pPr>
              <a:spcBef>
                <a:spcPct val="0"/>
              </a:spcBef>
            </a:pPr>
            <a:r>
              <a:rPr lang="en-US">
                <a:latin typeface="Arial" charset="0"/>
              </a:rPr>
              <a:t>60</a:t>
            </a:r>
            <a:endParaRPr lang="en-US" sz="2000">
              <a:latin typeface="Arial" charset="0"/>
            </a:endParaRPr>
          </a:p>
        </p:txBody>
      </p:sp>
      <p:sp>
        <p:nvSpPr>
          <p:cNvPr id="24588" name="Rectangle 15"/>
          <p:cNvSpPr>
            <a:spLocks noChangeArrowheads="1"/>
          </p:cNvSpPr>
          <p:nvPr/>
        </p:nvSpPr>
        <p:spPr bwMode="auto">
          <a:xfrm>
            <a:off x="5722938" y="5257800"/>
            <a:ext cx="693737" cy="822325"/>
          </a:xfrm>
          <a:prstGeom prst="rect">
            <a:avLst/>
          </a:prstGeom>
          <a:noFill/>
          <a:ln w="9525">
            <a:noFill/>
            <a:miter lim="800000"/>
            <a:headEnd/>
            <a:tailEnd/>
          </a:ln>
        </p:spPr>
        <p:txBody>
          <a:bodyPr wrap="none" lIns="92075" tIns="46038" rIns="92075" bIns="46038">
            <a:spAutoFit/>
          </a:bodyPr>
          <a:lstStyle/>
          <a:p>
            <a:pPr>
              <a:spcBef>
                <a:spcPct val="0"/>
              </a:spcBef>
            </a:pPr>
            <a:r>
              <a:rPr lang="en-US">
                <a:latin typeface="Arial" charset="0"/>
              </a:rPr>
              <a:t>183</a:t>
            </a:r>
          </a:p>
          <a:p>
            <a:pPr>
              <a:spcBef>
                <a:spcPct val="0"/>
              </a:spcBef>
            </a:pPr>
            <a:r>
              <a:rPr lang="en-US">
                <a:latin typeface="Arial" charset="0"/>
              </a:rPr>
              <a:t>90</a:t>
            </a:r>
            <a:endParaRPr lang="en-US" sz="2000">
              <a:latin typeface="Arial" charset="0"/>
            </a:endParaRPr>
          </a:p>
        </p:txBody>
      </p:sp>
      <p:sp>
        <p:nvSpPr>
          <p:cNvPr id="24589" name="Rectangle 16"/>
          <p:cNvSpPr>
            <a:spLocks noChangeArrowheads="1"/>
          </p:cNvSpPr>
          <p:nvPr/>
        </p:nvSpPr>
        <p:spPr bwMode="auto">
          <a:xfrm>
            <a:off x="7627938" y="5257800"/>
            <a:ext cx="693737" cy="822325"/>
          </a:xfrm>
          <a:prstGeom prst="rect">
            <a:avLst/>
          </a:prstGeom>
          <a:noFill/>
          <a:ln w="9525">
            <a:noFill/>
            <a:miter lim="800000"/>
            <a:headEnd/>
            <a:tailEnd/>
          </a:ln>
        </p:spPr>
        <p:txBody>
          <a:bodyPr wrap="none" lIns="92075" tIns="46038" rIns="92075" bIns="46038">
            <a:spAutoFit/>
          </a:bodyPr>
          <a:lstStyle/>
          <a:p>
            <a:pPr>
              <a:spcBef>
                <a:spcPct val="0"/>
              </a:spcBef>
            </a:pPr>
            <a:r>
              <a:rPr lang="en-US">
                <a:latin typeface="Arial" charset="0"/>
              </a:rPr>
              <a:t>200</a:t>
            </a:r>
          </a:p>
          <a:p>
            <a:pPr>
              <a:spcBef>
                <a:spcPct val="0"/>
              </a:spcBef>
            </a:pPr>
            <a:r>
              <a:rPr lang="en-US">
                <a:latin typeface="Arial" charset="0"/>
              </a:rPr>
              <a:t>110</a:t>
            </a:r>
          </a:p>
        </p:txBody>
      </p:sp>
      <p:sp>
        <p:nvSpPr>
          <p:cNvPr id="24590" name="Rectangle 17"/>
          <p:cNvSpPr>
            <a:spLocks noChangeArrowheads="1"/>
          </p:cNvSpPr>
          <p:nvPr/>
        </p:nvSpPr>
        <p:spPr bwMode="auto">
          <a:xfrm>
            <a:off x="1295400" y="6376988"/>
            <a:ext cx="368300" cy="368300"/>
          </a:xfrm>
          <a:prstGeom prst="rect">
            <a:avLst/>
          </a:prstGeom>
          <a:solidFill>
            <a:srgbClr val="009900"/>
          </a:solidFill>
          <a:ln w="12700">
            <a:solidFill>
              <a:schemeClr val="tx1"/>
            </a:solidFill>
            <a:miter lim="800000"/>
            <a:headEnd/>
            <a:tailEnd/>
          </a:ln>
        </p:spPr>
        <p:txBody>
          <a:bodyPr wrap="none" anchor="ctr"/>
          <a:lstStyle/>
          <a:p>
            <a:endParaRPr lang="en-US"/>
          </a:p>
        </p:txBody>
      </p:sp>
      <p:sp>
        <p:nvSpPr>
          <p:cNvPr id="24591" name="Rectangle 18"/>
          <p:cNvSpPr>
            <a:spLocks noChangeArrowheads="1"/>
          </p:cNvSpPr>
          <p:nvPr/>
        </p:nvSpPr>
        <p:spPr bwMode="auto">
          <a:xfrm>
            <a:off x="2971800" y="6369050"/>
            <a:ext cx="368300" cy="368300"/>
          </a:xfrm>
          <a:prstGeom prst="rect">
            <a:avLst/>
          </a:prstGeom>
          <a:solidFill>
            <a:srgbClr val="FFCCFF"/>
          </a:solidFill>
          <a:ln w="12700">
            <a:solidFill>
              <a:schemeClr val="tx1"/>
            </a:solidFill>
            <a:miter lim="800000"/>
            <a:headEnd/>
            <a:tailEnd/>
          </a:ln>
        </p:spPr>
        <p:txBody>
          <a:bodyPr wrap="none" anchor="ctr"/>
          <a:lstStyle/>
          <a:p>
            <a:endParaRPr lang="en-US"/>
          </a:p>
        </p:txBody>
      </p:sp>
      <p:sp>
        <p:nvSpPr>
          <p:cNvPr id="24592" name="Rectangle 19"/>
          <p:cNvSpPr>
            <a:spLocks noChangeArrowheads="1"/>
          </p:cNvSpPr>
          <p:nvPr/>
        </p:nvSpPr>
        <p:spPr bwMode="auto">
          <a:xfrm>
            <a:off x="4876800" y="6376988"/>
            <a:ext cx="368300" cy="368300"/>
          </a:xfrm>
          <a:prstGeom prst="rect">
            <a:avLst/>
          </a:prstGeom>
          <a:solidFill>
            <a:srgbClr val="66FF33"/>
          </a:solidFill>
          <a:ln w="12700">
            <a:solidFill>
              <a:schemeClr val="tx1"/>
            </a:solidFill>
            <a:miter lim="800000"/>
            <a:headEnd/>
            <a:tailEnd/>
          </a:ln>
        </p:spPr>
        <p:txBody>
          <a:bodyPr wrap="none" anchor="ctr"/>
          <a:lstStyle/>
          <a:p>
            <a:endParaRPr lang="en-US"/>
          </a:p>
        </p:txBody>
      </p:sp>
      <p:sp>
        <p:nvSpPr>
          <p:cNvPr id="24593" name="Rectangle 20"/>
          <p:cNvSpPr>
            <a:spLocks noChangeArrowheads="1"/>
          </p:cNvSpPr>
          <p:nvPr/>
        </p:nvSpPr>
        <p:spPr bwMode="auto">
          <a:xfrm>
            <a:off x="6324600" y="6375400"/>
            <a:ext cx="368300" cy="368300"/>
          </a:xfrm>
          <a:prstGeom prst="rect">
            <a:avLst/>
          </a:prstGeom>
          <a:solidFill>
            <a:srgbClr val="926944"/>
          </a:solidFill>
          <a:ln w="12700">
            <a:solidFill>
              <a:schemeClr val="tx1"/>
            </a:solidFill>
            <a:miter lim="800000"/>
            <a:headEnd/>
            <a:tailEnd/>
          </a:ln>
        </p:spPr>
        <p:txBody>
          <a:bodyPr wrap="none" anchor="ctr"/>
          <a:lstStyle/>
          <a:p>
            <a:endParaRPr lang="en-US"/>
          </a:p>
        </p:txBody>
      </p:sp>
      <p:sp>
        <p:nvSpPr>
          <p:cNvPr id="24594" name="Rectangle 21"/>
          <p:cNvSpPr>
            <a:spLocks noChangeArrowheads="1"/>
          </p:cNvSpPr>
          <p:nvPr/>
        </p:nvSpPr>
        <p:spPr bwMode="auto">
          <a:xfrm>
            <a:off x="1654175" y="6400800"/>
            <a:ext cx="981075" cy="457200"/>
          </a:xfrm>
          <a:prstGeom prst="rect">
            <a:avLst/>
          </a:prstGeom>
          <a:noFill/>
          <a:ln w="9525">
            <a:noFill/>
            <a:miter lim="800000"/>
            <a:headEnd/>
            <a:tailEnd/>
          </a:ln>
        </p:spPr>
        <p:txBody>
          <a:bodyPr wrap="none" lIns="92075" tIns="46038" rIns="92075" bIns="46038">
            <a:spAutoFit/>
          </a:bodyPr>
          <a:lstStyle/>
          <a:p>
            <a:pPr algn="l">
              <a:spcBef>
                <a:spcPct val="0"/>
              </a:spcBef>
            </a:pPr>
            <a:r>
              <a:rPr lang="en-US" b="1">
                <a:latin typeface="Arial" charset="0"/>
              </a:rPr>
              <a:t>water</a:t>
            </a:r>
            <a:endParaRPr lang="en-US" sz="2000">
              <a:latin typeface="Arial" charset="0"/>
            </a:endParaRPr>
          </a:p>
        </p:txBody>
      </p:sp>
      <p:sp>
        <p:nvSpPr>
          <p:cNvPr id="24595" name="Rectangle 22"/>
          <p:cNvSpPr>
            <a:spLocks noChangeArrowheads="1"/>
          </p:cNvSpPr>
          <p:nvPr/>
        </p:nvSpPr>
        <p:spPr bwMode="auto">
          <a:xfrm>
            <a:off x="5311775" y="6400800"/>
            <a:ext cx="557213" cy="457200"/>
          </a:xfrm>
          <a:prstGeom prst="rect">
            <a:avLst/>
          </a:prstGeom>
          <a:noFill/>
          <a:ln w="9525">
            <a:noFill/>
            <a:miter lim="800000"/>
            <a:headEnd/>
            <a:tailEnd/>
          </a:ln>
        </p:spPr>
        <p:txBody>
          <a:bodyPr wrap="none" lIns="92075" tIns="46038" rIns="92075" bIns="46038">
            <a:spAutoFit/>
          </a:bodyPr>
          <a:lstStyle/>
          <a:p>
            <a:pPr algn="l">
              <a:spcBef>
                <a:spcPct val="0"/>
              </a:spcBef>
            </a:pPr>
            <a:r>
              <a:rPr lang="en-US" b="1">
                <a:latin typeface="Arial" charset="0"/>
              </a:rPr>
              <a:t>fat</a:t>
            </a:r>
          </a:p>
        </p:txBody>
      </p:sp>
      <p:sp>
        <p:nvSpPr>
          <p:cNvPr id="24596" name="Rectangle 23"/>
          <p:cNvSpPr>
            <a:spLocks noChangeArrowheads="1"/>
          </p:cNvSpPr>
          <p:nvPr/>
        </p:nvSpPr>
        <p:spPr bwMode="auto">
          <a:xfrm>
            <a:off x="3336925" y="6400800"/>
            <a:ext cx="1216025" cy="457200"/>
          </a:xfrm>
          <a:prstGeom prst="rect">
            <a:avLst/>
          </a:prstGeom>
          <a:noFill/>
          <a:ln w="9525">
            <a:noFill/>
            <a:miter lim="800000"/>
            <a:headEnd/>
            <a:tailEnd/>
          </a:ln>
        </p:spPr>
        <p:txBody>
          <a:bodyPr wrap="none" lIns="92075" tIns="46038" rIns="92075" bIns="46038">
            <a:spAutoFit/>
          </a:bodyPr>
          <a:lstStyle/>
          <a:p>
            <a:pPr algn="l">
              <a:spcBef>
                <a:spcPct val="0"/>
              </a:spcBef>
            </a:pPr>
            <a:r>
              <a:rPr lang="en-US" b="1">
                <a:latin typeface="Arial" charset="0"/>
              </a:rPr>
              <a:t>protein</a:t>
            </a:r>
            <a:endParaRPr lang="en-US" sz="2000">
              <a:latin typeface="Arial" charset="0"/>
            </a:endParaRPr>
          </a:p>
        </p:txBody>
      </p:sp>
      <p:sp>
        <p:nvSpPr>
          <p:cNvPr id="24597" name="Rectangle 24"/>
          <p:cNvSpPr>
            <a:spLocks noChangeArrowheads="1"/>
          </p:cNvSpPr>
          <p:nvPr/>
        </p:nvSpPr>
        <p:spPr bwMode="auto">
          <a:xfrm>
            <a:off x="6759575" y="6400800"/>
            <a:ext cx="709613" cy="457200"/>
          </a:xfrm>
          <a:prstGeom prst="rect">
            <a:avLst/>
          </a:prstGeom>
          <a:noFill/>
          <a:ln w="9525">
            <a:noFill/>
            <a:miter lim="800000"/>
            <a:headEnd/>
            <a:tailEnd/>
          </a:ln>
        </p:spPr>
        <p:txBody>
          <a:bodyPr wrap="none" lIns="92075" tIns="46038" rIns="92075" bIns="46038">
            <a:spAutoFit/>
          </a:bodyPr>
          <a:lstStyle/>
          <a:p>
            <a:pPr algn="l">
              <a:spcBef>
                <a:spcPct val="0"/>
              </a:spcBef>
            </a:pPr>
            <a:r>
              <a:rPr lang="en-US" b="1">
                <a:latin typeface="Arial" charset="0"/>
              </a:rPr>
              <a:t>ash</a:t>
            </a:r>
            <a:endParaRPr lang="en-US" sz="2000" b="1">
              <a:latin typeface="Arial" charset="0"/>
            </a:endParaRPr>
          </a:p>
        </p:txBody>
      </p:sp>
      <p:sp>
        <p:nvSpPr>
          <p:cNvPr id="24598" name="Arc 25"/>
          <p:cNvSpPr>
            <a:spLocks/>
          </p:cNvSpPr>
          <p:nvPr/>
        </p:nvSpPr>
        <p:spPr bwMode="auto">
          <a:xfrm>
            <a:off x="1341438" y="1449388"/>
            <a:ext cx="1531937" cy="1431925"/>
          </a:xfrm>
          <a:custGeom>
            <a:avLst/>
            <a:gdLst>
              <a:gd name="T0" fmla="*/ 988368566 w 41974"/>
              <a:gd name="T1" fmla="*/ 0 h 43200"/>
              <a:gd name="T2" fmla="*/ 0 w 41974"/>
              <a:gd name="T3" fmla="*/ 1047875707 h 43200"/>
              <a:gd name="T4" fmla="*/ 990508182 w 41974"/>
              <a:gd name="T5" fmla="*/ 786617373 h 43200"/>
              <a:gd name="T6" fmla="*/ 0 60000 65536"/>
              <a:gd name="T7" fmla="*/ 0 60000 65536"/>
              <a:gd name="T8" fmla="*/ 0 60000 65536"/>
              <a:gd name="T9" fmla="*/ 0 w 41974"/>
              <a:gd name="T10" fmla="*/ 0 h 43200"/>
              <a:gd name="T11" fmla="*/ 41974 w 41974"/>
              <a:gd name="T12" fmla="*/ 43200 h 43200"/>
            </a:gdLst>
            <a:ahLst/>
            <a:cxnLst>
              <a:cxn ang="T6">
                <a:pos x="T0" y="T1"/>
              </a:cxn>
              <a:cxn ang="T7">
                <a:pos x="T2" y="T3"/>
              </a:cxn>
              <a:cxn ang="T8">
                <a:pos x="T4" y="T5"/>
              </a:cxn>
            </a:cxnLst>
            <a:rect l="T9" t="T10" r="T11" b="T12"/>
            <a:pathLst>
              <a:path w="41974" h="43200" fill="none" extrusionOk="0">
                <a:moveTo>
                  <a:pt x="20330" y="0"/>
                </a:moveTo>
                <a:cubicBezTo>
                  <a:pt x="20344" y="0"/>
                  <a:pt x="20359" y="-1"/>
                  <a:pt x="20374" y="0"/>
                </a:cubicBezTo>
                <a:cubicBezTo>
                  <a:pt x="32303" y="0"/>
                  <a:pt x="41974" y="9670"/>
                  <a:pt x="41974" y="21600"/>
                </a:cubicBezTo>
                <a:cubicBezTo>
                  <a:pt x="41974" y="33529"/>
                  <a:pt x="32303" y="43200"/>
                  <a:pt x="20374" y="43200"/>
                </a:cubicBezTo>
                <a:cubicBezTo>
                  <a:pt x="11210" y="43200"/>
                  <a:pt x="3043" y="37417"/>
                  <a:pt x="0" y="28773"/>
                </a:cubicBezTo>
              </a:path>
              <a:path w="41974" h="43200" stroke="0" extrusionOk="0">
                <a:moveTo>
                  <a:pt x="20330" y="0"/>
                </a:moveTo>
                <a:cubicBezTo>
                  <a:pt x="20344" y="0"/>
                  <a:pt x="20359" y="-1"/>
                  <a:pt x="20374" y="0"/>
                </a:cubicBezTo>
                <a:cubicBezTo>
                  <a:pt x="32303" y="0"/>
                  <a:pt x="41974" y="9670"/>
                  <a:pt x="41974" y="21600"/>
                </a:cubicBezTo>
                <a:cubicBezTo>
                  <a:pt x="41974" y="33529"/>
                  <a:pt x="32303" y="43200"/>
                  <a:pt x="20374" y="43200"/>
                </a:cubicBezTo>
                <a:cubicBezTo>
                  <a:pt x="11210" y="43200"/>
                  <a:pt x="3043" y="37417"/>
                  <a:pt x="0" y="28773"/>
                </a:cubicBezTo>
                <a:lnTo>
                  <a:pt x="20374" y="21600"/>
                </a:lnTo>
                <a:close/>
              </a:path>
            </a:pathLst>
          </a:custGeom>
          <a:solidFill>
            <a:srgbClr val="FFCCFF"/>
          </a:solidFill>
          <a:ln w="9525" cap="rnd">
            <a:noFill/>
            <a:round/>
            <a:headEnd/>
            <a:tailEnd/>
          </a:ln>
        </p:spPr>
        <p:txBody>
          <a:bodyPr wrap="none" anchor="ctr"/>
          <a:lstStyle/>
          <a:p>
            <a:endParaRPr lang="en-US"/>
          </a:p>
        </p:txBody>
      </p:sp>
      <p:sp>
        <p:nvSpPr>
          <p:cNvPr id="24599" name="Arc 26"/>
          <p:cNvSpPr>
            <a:spLocks/>
          </p:cNvSpPr>
          <p:nvPr/>
        </p:nvSpPr>
        <p:spPr bwMode="auto">
          <a:xfrm>
            <a:off x="1296988" y="1449388"/>
            <a:ext cx="1576387" cy="1431925"/>
          </a:xfrm>
          <a:custGeom>
            <a:avLst/>
            <a:gdLst>
              <a:gd name="T0" fmla="*/ 0 w 43200"/>
              <a:gd name="T1" fmla="*/ 788365381 h 43200"/>
              <a:gd name="T2" fmla="*/ 795496847 w 43200"/>
              <a:gd name="T3" fmla="*/ 1549853009 h 43200"/>
              <a:gd name="T4" fmla="*/ 1049521011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0" y="21647"/>
                </a:moveTo>
                <a:cubicBezTo>
                  <a:pt x="0" y="21631"/>
                  <a:pt x="0" y="21615"/>
                  <a:pt x="0" y="21600"/>
                </a:cubicBezTo>
                <a:cubicBezTo>
                  <a:pt x="0" y="9670"/>
                  <a:pt x="9670" y="0"/>
                  <a:pt x="21600" y="0"/>
                </a:cubicBezTo>
                <a:cubicBezTo>
                  <a:pt x="33529" y="0"/>
                  <a:pt x="43200" y="9670"/>
                  <a:pt x="43200" y="21600"/>
                </a:cubicBezTo>
                <a:cubicBezTo>
                  <a:pt x="43200" y="33529"/>
                  <a:pt x="33529" y="43200"/>
                  <a:pt x="21600" y="43200"/>
                </a:cubicBezTo>
                <a:cubicBezTo>
                  <a:pt x="19837" y="43200"/>
                  <a:pt x="18081" y="42984"/>
                  <a:pt x="16372" y="42557"/>
                </a:cubicBezTo>
              </a:path>
              <a:path w="43200" h="43200" stroke="0" extrusionOk="0">
                <a:moveTo>
                  <a:pt x="0" y="21647"/>
                </a:moveTo>
                <a:cubicBezTo>
                  <a:pt x="0" y="21631"/>
                  <a:pt x="0" y="21615"/>
                  <a:pt x="0" y="21600"/>
                </a:cubicBezTo>
                <a:cubicBezTo>
                  <a:pt x="0" y="9670"/>
                  <a:pt x="9670" y="0"/>
                  <a:pt x="21600" y="0"/>
                </a:cubicBezTo>
                <a:cubicBezTo>
                  <a:pt x="33529" y="0"/>
                  <a:pt x="43200" y="9670"/>
                  <a:pt x="43200" y="21600"/>
                </a:cubicBezTo>
                <a:cubicBezTo>
                  <a:pt x="43200" y="33529"/>
                  <a:pt x="33529" y="43200"/>
                  <a:pt x="21600" y="43200"/>
                </a:cubicBezTo>
                <a:cubicBezTo>
                  <a:pt x="19837" y="43200"/>
                  <a:pt x="18081" y="42984"/>
                  <a:pt x="16372" y="42557"/>
                </a:cubicBezTo>
                <a:lnTo>
                  <a:pt x="21600" y="21600"/>
                </a:lnTo>
                <a:close/>
              </a:path>
            </a:pathLst>
          </a:custGeom>
          <a:solidFill>
            <a:srgbClr val="009900"/>
          </a:solidFill>
          <a:ln w="9525" cap="rnd">
            <a:noFill/>
            <a:round/>
            <a:headEnd/>
            <a:tailEnd/>
          </a:ln>
        </p:spPr>
        <p:txBody>
          <a:bodyPr wrap="none" anchor="ctr"/>
          <a:lstStyle/>
          <a:p>
            <a:endParaRPr lang="en-US"/>
          </a:p>
        </p:txBody>
      </p:sp>
      <p:sp>
        <p:nvSpPr>
          <p:cNvPr id="24600" name="Arc 27"/>
          <p:cNvSpPr>
            <a:spLocks/>
          </p:cNvSpPr>
          <p:nvPr/>
        </p:nvSpPr>
        <p:spPr bwMode="auto">
          <a:xfrm>
            <a:off x="3346450" y="1449388"/>
            <a:ext cx="1531938" cy="1431925"/>
          </a:xfrm>
          <a:custGeom>
            <a:avLst/>
            <a:gdLst>
              <a:gd name="T0" fmla="*/ 988369795 w 41974"/>
              <a:gd name="T1" fmla="*/ 0 h 43200"/>
              <a:gd name="T2" fmla="*/ 0 w 41974"/>
              <a:gd name="T3" fmla="*/ 1047875707 h 43200"/>
              <a:gd name="T4" fmla="*/ 990509413 w 41974"/>
              <a:gd name="T5" fmla="*/ 786617373 h 43200"/>
              <a:gd name="T6" fmla="*/ 0 60000 65536"/>
              <a:gd name="T7" fmla="*/ 0 60000 65536"/>
              <a:gd name="T8" fmla="*/ 0 60000 65536"/>
              <a:gd name="T9" fmla="*/ 0 w 41974"/>
              <a:gd name="T10" fmla="*/ 0 h 43200"/>
              <a:gd name="T11" fmla="*/ 41974 w 41974"/>
              <a:gd name="T12" fmla="*/ 43200 h 43200"/>
            </a:gdLst>
            <a:ahLst/>
            <a:cxnLst>
              <a:cxn ang="T6">
                <a:pos x="T0" y="T1"/>
              </a:cxn>
              <a:cxn ang="T7">
                <a:pos x="T2" y="T3"/>
              </a:cxn>
              <a:cxn ang="T8">
                <a:pos x="T4" y="T5"/>
              </a:cxn>
            </a:cxnLst>
            <a:rect l="T9" t="T10" r="T11" b="T12"/>
            <a:pathLst>
              <a:path w="41974" h="43200" fill="none" extrusionOk="0">
                <a:moveTo>
                  <a:pt x="20330" y="0"/>
                </a:moveTo>
                <a:cubicBezTo>
                  <a:pt x="20344" y="0"/>
                  <a:pt x="20359" y="-1"/>
                  <a:pt x="20374" y="0"/>
                </a:cubicBezTo>
                <a:cubicBezTo>
                  <a:pt x="32303" y="0"/>
                  <a:pt x="41974" y="9670"/>
                  <a:pt x="41974" y="21600"/>
                </a:cubicBezTo>
                <a:cubicBezTo>
                  <a:pt x="41974" y="33529"/>
                  <a:pt x="32303" y="43200"/>
                  <a:pt x="20374" y="43200"/>
                </a:cubicBezTo>
                <a:cubicBezTo>
                  <a:pt x="11210" y="43200"/>
                  <a:pt x="3043" y="37417"/>
                  <a:pt x="0" y="28773"/>
                </a:cubicBezTo>
              </a:path>
              <a:path w="41974" h="43200" stroke="0" extrusionOk="0">
                <a:moveTo>
                  <a:pt x="20330" y="0"/>
                </a:moveTo>
                <a:cubicBezTo>
                  <a:pt x="20344" y="0"/>
                  <a:pt x="20359" y="-1"/>
                  <a:pt x="20374" y="0"/>
                </a:cubicBezTo>
                <a:cubicBezTo>
                  <a:pt x="32303" y="0"/>
                  <a:pt x="41974" y="9670"/>
                  <a:pt x="41974" y="21600"/>
                </a:cubicBezTo>
                <a:cubicBezTo>
                  <a:pt x="41974" y="33529"/>
                  <a:pt x="32303" y="43200"/>
                  <a:pt x="20374" y="43200"/>
                </a:cubicBezTo>
                <a:cubicBezTo>
                  <a:pt x="11210" y="43200"/>
                  <a:pt x="3043" y="37417"/>
                  <a:pt x="0" y="28773"/>
                </a:cubicBezTo>
                <a:lnTo>
                  <a:pt x="20374" y="21600"/>
                </a:lnTo>
                <a:close/>
              </a:path>
            </a:pathLst>
          </a:custGeom>
          <a:solidFill>
            <a:srgbClr val="FFCCFF"/>
          </a:solidFill>
          <a:ln w="9525" cap="rnd">
            <a:noFill/>
            <a:round/>
            <a:headEnd/>
            <a:tailEnd/>
          </a:ln>
        </p:spPr>
        <p:txBody>
          <a:bodyPr wrap="none" anchor="ctr"/>
          <a:lstStyle/>
          <a:p>
            <a:endParaRPr lang="en-US"/>
          </a:p>
        </p:txBody>
      </p:sp>
      <p:sp>
        <p:nvSpPr>
          <p:cNvPr id="24601" name="Arc 28"/>
          <p:cNvSpPr>
            <a:spLocks/>
          </p:cNvSpPr>
          <p:nvPr/>
        </p:nvSpPr>
        <p:spPr bwMode="auto">
          <a:xfrm>
            <a:off x="3302000" y="1449388"/>
            <a:ext cx="1576388" cy="1431925"/>
          </a:xfrm>
          <a:custGeom>
            <a:avLst/>
            <a:gdLst>
              <a:gd name="T0" fmla="*/ 0 w 43200"/>
              <a:gd name="T1" fmla="*/ 788365381 h 43200"/>
              <a:gd name="T2" fmla="*/ 781068152 w 43200"/>
              <a:gd name="T3" fmla="*/ 1547049619 h 43200"/>
              <a:gd name="T4" fmla="*/ 1049522260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0" y="21647"/>
                </a:moveTo>
                <a:cubicBezTo>
                  <a:pt x="0" y="21631"/>
                  <a:pt x="0" y="21615"/>
                  <a:pt x="0" y="21600"/>
                </a:cubicBezTo>
                <a:cubicBezTo>
                  <a:pt x="0" y="9670"/>
                  <a:pt x="9670" y="0"/>
                  <a:pt x="21600" y="0"/>
                </a:cubicBezTo>
                <a:cubicBezTo>
                  <a:pt x="33529" y="0"/>
                  <a:pt x="43200" y="9670"/>
                  <a:pt x="43200" y="21600"/>
                </a:cubicBezTo>
                <a:cubicBezTo>
                  <a:pt x="43200" y="33529"/>
                  <a:pt x="33529" y="43200"/>
                  <a:pt x="21600" y="43200"/>
                </a:cubicBezTo>
                <a:cubicBezTo>
                  <a:pt x="19734" y="43200"/>
                  <a:pt x="17877" y="42958"/>
                  <a:pt x="16074" y="42481"/>
                </a:cubicBezTo>
              </a:path>
              <a:path w="43200" h="43200" stroke="0" extrusionOk="0">
                <a:moveTo>
                  <a:pt x="0" y="21647"/>
                </a:moveTo>
                <a:cubicBezTo>
                  <a:pt x="0" y="21631"/>
                  <a:pt x="0" y="21615"/>
                  <a:pt x="0" y="21600"/>
                </a:cubicBezTo>
                <a:cubicBezTo>
                  <a:pt x="0" y="9670"/>
                  <a:pt x="9670" y="0"/>
                  <a:pt x="21600" y="0"/>
                </a:cubicBezTo>
                <a:cubicBezTo>
                  <a:pt x="33529" y="0"/>
                  <a:pt x="43200" y="9670"/>
                  <a:pt x="43200" y="21600"/>
                </a:cubicBezTo>
                <a:cubicBezTo>
                  <a:pt x="43200" y="33529"/>
                  <a:pt x="33529" y="43200"/>
                  <a:pt x="21600" y="43200"/>
                </a:cubicBezTo>
                <a:cubicBezTo>
                  <a:pt x="19734" y="43200"/>
                  <a:pt x="17877" y="42958"/>
                  <a:pt x="16074" y="42481"/>
                </a:cubicBezTo>
                <a:lnTo>
                  <a:pt x="21600" y="21600"/>
                </a:lnTo>
                <a:close/>
              </a:path>
            </a:pathLst>
          </a:custGeom>
          <a:solidFill>
            <a:srgbClr val="009900"/>
          </a:solidFill>
          <a:ln w="9525" cap="rnd">
            <a:noFill/>
            <a:round/>
            <a:headEnd/>
            <a:tailEnd/>
          </a:ln>
        </p:spPr>
        <p:txBody>
          <a:bodyPr wrap="none" anchor="ctr"/>
          <a:lstStyle/>
          <a:p>
            <a:endParaRPr lang="en-US"/>
          </a:p>
        </p:txBody>
      </p:sp>
      <p:sp>
        <p:nvSpPr>
          <p:cNvPr id="24602" name="Arc 29"/>
          <p:cNvSpPr>
            <a:spLocks/>
          </p:cNvSpPr>
          <p:nvPr/>
        </p:nvSpPr>
        <p:spPr bwMode="auto">
          <a:xfrm>
            <a:off x="5283200" y="1449388"/>
            <a:ext cx="1576388" cy="1431925"/>
          </a:xfrm>
          <a:custGeom>
            <a:avLst/>
            <a:gdLst>
              <a:gd name="T0" fmla="*/ 1047383628 w 43200"/>
              <a:gd name="T1" fmla="*/ 0 h 43200"/>
              <a:gd name="T2" fmla="*/ 1036840515 w 43200"/>
              <a:gd name="T3" fmla="*/ 72524 h 43200"/>
              <a:gd name="T4" fmla="*/ 1049522260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path>
              <a:path w="43200" h="43200" stroke="0"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lnTo>
                  <a:pt x="21600" y="21600"/>
                </a:lnTo>
                <a:close/>
              </a:path>
            </a:pathLst>
          </a:custGeom>
          <a:solidFill>
            <a:srgbClr val="926944"/>
          </a:solidFill>
          <a:ln w="9525" cap="rnd">
            <a:noFill/>
            <a:round/>
            <a:headEnd/>
            <a:tailEnd/>
          </a:ln>
        </p:spPr>
        <p:txBody>
          <a:bodyPr wrap="none" anchor="ctr"/>
          <a:lstStyle/>
          <a:p>
            <a:endParaRPr lang="en-US"/>
          </a:p>
        </p:txBody>
      </p:sp>
      <p:sp>
        <p:nvSpPr>
          <p:cNvPr id="24603" name="Arc 30"/>
          <p:cNvSpPr>
            <a:spLocks/>
          </p:cNvSpPr>
          <p:nvPr/>
        </p:nvSpPr>
        <p:spPr bwMode="auto">
          <a:xfrm>
            <a:off x="5332413" y="1449388"/>
            <a:ext cx="1527175" cy="1431925"/>
          </a:xfrm>
          <a:custGeom>
            <a:avLst/>
            <a:gdLst>
              <a:gd name="T0" fmla="*/ 981840773 w 41852"/>
              <a:gd name="T1" fmla="*/ 0 h 43200"/>
              <a:gd name="T2" fmla="*/ 0 w 41852"/>
              <a:gd name="T3" fmla="*/ 1060147830 h 43200"/>
              <a:gd name="T4" fmla="*/ 983977620 w 41852"/>
              <a:gd name="T5" fmla="*/ 786617373 h 43200"/>
              <a:gd name="T6" fmla="*/ 0 60000 65536"/>
              <a:gd name="T7" fmla="*/ 0 60000 65536"/>
              <a:gd name="T8" fmla="*/ 0 60000 65536"/>
              <a:gd name="T9" fmla="*/ 0 w 41852"/>
              <a:gd name="T10" fmla="*/ 0 h 43200"/>
              <a:gd name="T11" fmla="*/ 41852 w 41852"/>
              <a:gd name="T12" fmla="*/ 43200 h 43200"/>
            </a:gdLst>
            <a:ahLst/>
            <a:cxnLst>
              <a:cxn ang="T6">
                <a:pos x="T0" y="T1"/>
              </a:cxn>
              <a:cxn ang="T7">
                <a:pos x="T2" y="T3"/>
              </a:cxn>
              <a:cxn ang="T8">
                <a:pos x="T4" y="T5"/>
              </a:cxn>
            </a:cxnLst>
            <a:rect l="T9" t="T10" r="T11" b="T12"/>
            <a:pathLst>
              <a:path w="41852" h="43200" fill="none" extrusionOk="0">
                <a:moveTo>
                  <a:pt x="20208" y="0"/>
                </a:moveTo>
                <a:cubicBezTo>
                  <a:pt x="20222" y="0"/>
                  <a:pt x="20237" y="-1"/>
                  <a:pt x="20252" y="0"/>
                </a:cubicBezTo>
                <a:cubicBezTo>
                  <a:pt x="32181" y="0"/>
                  <a:pt x="41852" y="9670"/>
                  <a:pt x="41852" y="21600"/>
                </a:cubicBezTo>
                <a:cubicBezTo>
                  <a:pt x="41852" y="33529"/>
                  <a:pt x="32181" y="43200"/>
                  <a:pt x="20252" y="43200"/>
                </a:cubicBezTo>
                <a:cubicBezTo>
                  <a:pt x="11219" y="43200"/>
                  <a:pt x="3140" y="37579"/>
                  <a:pt x="-1" y="29111"/>
                </a:cubicBezTo>
              </a:path>
              <a:path w="41852" h="43200" stroke="0" extrusionOk="0">
                <a:moveTo>
                  <a:pt x="20208" y="0"/>
                </a:moveTo>
                <a:cubicBezTo>
                  <a:pt x="20222" y="0"/>
                  <a:pt x="20237" y="-1"/>
                  <a:pt x="20252" y="0"/>
                </a:cubicBezTo>
                <a:cubicBezTo>
                  <a:pt x="32181" y="0"/>
                  <a:pt x="41852" y="9670"/>
                  <a:pt x="41852" y="21600"/>
                </a:cubicBezTo>
                <a:cubicBezTo>
                  <a:pt x="41852" y="33529"/>
                  <a:pt x="32181" y="43200"/>
                  <a:pt x="20252" y="43200"/>
                </a:cubicBezTo>
                <a:cubicBezTo>
                  <a:pt x="11219" y="43200"/>
                  <a:pt x="3140" y="37579"/>
                  <a:pt x="-1" y="29111"/>
                </a:cubicBezTo>
                <a:lnTo>
                  <a:pt x="20252" y="21600"/>
                </a:lnTo>
                <a:close/>
              </a:path>
            </a:pathLst>
          </a:custGeom>
          <a:solidFill>
            <a:srgbClr val="66FF33"/>
          </a:solidFill>
          <a:ln w="9525" cap="rnd">
            <a:noFill/>
            <a:round/>
            <a:headEnd/>
            <a:tailEnd/>
          </a:ln>
        </p:spPr>
        <p:txBody>
          <a:bodyPr wrap="none" anchor="ctr"/>
          <a:lstStyle/>
          <a:p>
            <a:endParaRPr lang="en-US"/>
          </a:p>
        </p:txBody>
      </p:sp>
      <p:sp>
        <p:nvSpPr>
          <p:cNvPr id="24604" name="Arc 31"/>
          <p:cNvSpPr>
            <a:spLocks/>
          </p:cNvSpPr>
          <p:nvPr/>
        </p:nvSpPr>
        <p:spPr bwMode="auto">
          <a:xfrm>
            <a:off x="5888038" y="1449388"/>
            <a:ext cx="971550" cy="1431925"/>
          </a:xfrm>
          <a:custGeom>
            <a:avLst/>
            <a:gdLst>
              <a:gd name="T0" fmla="*/ 241716502 w 26611"/>
              <a:gd name="T1" fmla="*/ 0 h 43200"/>
              <a:gd name="T2" fmla="*/ 0 w 26611"/>
              <a:gd name="T3" fmla="*/ 1551783456 h 43200"/>
              <a:gd name="T4" fmla="*/ 243857116 w 26611"/>
              <a:gd name="T5" fmla="*/ 786617373 h 43200"/>
              <a:gd name="T6" fmla="*/ 0 60000 65536"/>
              <a:gd name="T7" fmla="*/ 0 60000 65536"/>
              <a:gd name="T8" fmla="*/ 0 60000 65536"/>
              <a:gd name="T9" fmla="*/ 0 w 26611"/>
              <a:gd name="T10" fmla="*/ 0 h 43200"/>
              <a:gd name="T11" fmla="*/ 26611 w 26611"/>
              <a:gd name="T12" fmla="*/ 43200 h 43200"/>
            </a:gdLst>
            <a:ahLst/>
            <a:cxnLst>
              <a:cxn ang="T6">
                <a:pos x="T0" y="T1"/>
              </a:cxn>
              <a:cxn ang="T7">
                <a:pos x="T2" y="T3"/>
              </a:cxn>
              <a:cxn ang="T8">
                <a:pos x="T4" y="T5"/>
              </a:cxn>
            </a:cxnLst>
            <a:rect l="T9" t="T10" r="T11" b="T12"/>
            <a:pathLst>
              <a:path w="26611" h="43200" fill="none" extrusionOk="0">
                <a:moveTo>
                  <a:pt x="4967" y="0"/>
                </a:moveTo>
                <a:cubicBezTo>
                  <a:pt x="4981" y="0"/>
                  <a:pt x="4996" y="-1"/>
                  <a:pt x="5011" y="0"/>
                </a:cubicBezTo>
                <a:cubicBezTo>
                  <a:pt x="16940" y="0"/>
                  <a:pt x="26611" y="9670"/>
                  <a:pt x="26611" y="21600"/>
                </a:cubicBezTo>
                <a:cubicBezTo>
                  <a:pt x="26611" y="33529"/>
                  <a:pt x="16940" y="43200"/>
                  <a:pt x="5011" y="43200"/>
                </a:cubicBezTo>
                <a:cubicBezTo>
                  <a:pt x="3323" y="43200"/>
                  <a:pt x="1641" y="43002"/>
                  <a:pt x="0" y="42610"/>
                </a:cubicBezTo>
              </a:path>
              <a:path w="26611" h="43200" stroke="0" extrusionOk="0">
                <a:moveTo>
                  <a:pt x="4967" y="0"/>
                </a:moveTo>
                <a:cubicBezTo>
                  <a:pt x="4981" y="0"/>
                  <a:pt x="4996" y="-1"/>
                  <a:pt x="5011" y="0"/>
                </a:cubicBezTo>
                <a:cubicBezTo>
                  <a:pt x="16940" y="0"/>
                  <a:pt x="26611" y="9670"/>
                  <a:pt x="26611" y="21600"/>
                </a:cubicBezTo>
                <a:cubicBezTo>
                  <a:pt x="26611" y="33529"/>
                  <a:pt x="16940" y="43200"/>
                  <a:pt x="5011" y="43200"/>
                </a:cubicBezTo>
                <a:cubicBezTo>
                  <a:pt x="3323" y="43200"/>
                  <a:pt x="1641" y="43002"/>
                  <a:pt x="0" y="42610"/>
                </a:cubicBezTo>
                <a:lnTo>
                  <a:pt x="5011" y="21600"/>
                </a:lnTo>
                <a:close/>
              </a:path>
            </a:pathLst>
          </a:custGeom>
          <a:solidFill>
            <a:srgbClr val="FFCCFF"/>
          </a:solidFill>
          <a:ln w="9525" cap="rnd">
            <a:noFill/>
            <a:round/>
            <a:headEnd/>
            <a:tailEnd/>
          </a:ln>
        </p:spPr>
        <p:txBody>
          <a:bodyPr wrap="none" anchor="ctr"/>
          <a:lstStyle/>
          <a:p>
            <a:endParaRPr lang="en-US"/>
          </a:p>
        </p:txBody>
      </p:sp>
      <p:sp>
        <p:nvSpPr>
          <p:cNvPr id="24605" name="Arc 32"/>
          <p:cNvSpPr>
            <a:spLocks/>
          </p:cNvSpPr>
          <p:nvPr/>
        </p:nvSpPr>
        <p:spPr bwMode="auto">
          <a:xfrm>
            <a:off x="5283200" y="1447800"/>
            <a:ext cx="1576388" cy="1338263"/>
          </a:xfrm>
          <a:custGeom>
            <a:avLst/>
            <a:gdLst>
              <a:gd name="T0" fmla="*/ 0 w 43200"/>
              <a:gd name="T1" fmla="*/ 789613401 h 40353"/>
              <a:gd name="T2" fmla="*/ 1570299655 w 43200"/>
              <a:gd name="T3" fmla="*/ 1471880859 h 40353"/>
              <a:gd name="T4" fmla="*/ 1049522260 w 43200"/>
              <a:gd name="T5" fmla="*/ 787862347 h 40353"/>
              <a:gd name="T6" fmla="*/ 0 60000 65536"/>
              <a:gd name="T7" fmla="*/ 0 60000 65536"/>
              <a:gd name="T8" fmla="*/ 0 60000 65536"/>
              <a:gd name="T9" fmla="*/ 0 w 43200"/>
              <a:gd name="T10" fmla="*/ 0 h 40353"/>
              <a:gd name="T11" fmla="*/ 43200 w 43200"/>
              <a:gd name="T12" fmla="*/ 40353 h 40353"/>
            </a:gdLst>
            <a:ahLst/>
            <a:cxnLst>
              <a:cxn ang="T6">
                <a:pos x="T0" y="T1"/>
              </a:cxn>
              <a:cxn ang="T7">
                <a:pos x="T2" y="T3"/>
              </a:cxn>
              <a:cxn ang="T8">
                <a:pos x="T4" y="T5"/>
              </a:cxn>
            </a:cxnLst>
            <a:rect l="T9" t="T10" r="T11" b="T12"/>
            <a:pathLst>
              <a:path w="43200" h="40353" fill="none" extrusionOk="0">
                <a:moveTo>
                  <a:pt x="0" y="21647"/>
                </a:moveTo>
                <a:cubicBezTo>
                  <a:pt x="0" y="21631"/>
                  <a:pt x="0" y="21615"/>
                  <a:pt x="0" y="21600"/>
                </a:cubicBezTo>
                <a:cubicBezTo>
                  <a:pt x="0" y="9670"/>
                  <a:pt x="9670" y="0"/>
                  <a:pt x="21600" y="0"/>
                </a:cubicBezTo>
                <a:cubicBezTo>
                  <a:pt x="33529" y="0"/>
                  <a:pt x="43200" y="9670"/>
                  <a:pt x="43200" y="21600"/>
                </a:cubicBezTo>
                <a:cubicBezTo>
                  <a:pt x="43200" y="29350"/>
                  <a:pt x="39047" y="36507"/>
                  <a:pt x="32318" y="40353"/>
                </a:cubicBezTo>
              </a:path>
              <a:path w="43200" h="40353" stroke="0" extrusionOk="0">
                <a:moveTo>
                  <a:pt x="0" y="21647"/>
                </a:moveTo>
                <a:cubicBezTo>
                  <a:pt x="0" y="21631"/>
                  <a:pt x="0" y="21615"/>
                  <a:pt x="0" y="21600"/>
                </a:cubicBezTo>
                <a:cubicBezTo>
                  <a:pt x="0" y="9670"/>
                  <a:pt x="9670" y="0"/>
                  <a:pt x="21600" y="0"/>
                </a:cubicBezTo>
                <a:cubicBezTo>
                  <a:pt x="33529" y="0"/>
                  <a:pt x="43200" y="9670"/>
                  <a:pt x="43200" y="21600"/>
                </a:cubicBezTo>
                <a:cubicBezTo>
                  <a:pt x="43200" y="29350"/>
                  <a:pt x="39047" y="36507"/>
                  <a:pt x="32318" y="40353"/>
                </a:cubicBezTo>
                <a:lnTo>
                  <a:pt x="21600" y="21600"/>
                </a:lnTo>
                <a:close/>
              </a:path>
            </a:pathLst>
          </a:custGeom>
          <a:solidFill>
            <a:srgbClr val="009900"/>
          </a:solidFill>
          <a:ln w="9525" cap="rnd">
            <a:noFill/>
            <a:round/>
            <a:headEnd/>
            <a:tailEnd/>
          </a:ln>
        </p:spPr>
        <p:txBody>
          <a:bodyPr wrap="none" anchor="ctr"/>
          <a:lstStyle/>
          <a:p>
            <a:endParaRPr lang="en-US"/>
          </a:p>
        </p:txBody>
      </p:sp>
      <p:sp>
        <p:nvSpPr>
          <p:cNvPr id="24606" name="Arc 33"/>
          <p:cNvSpPr>
            <a:spLocks/>
          </p:cNvSpPr>
          <p:nvPr/>
        </p:nvSpPr>
        <p:spPr bwMode="auto">
          <a:xfrm>
            <a:off x="7188200" y="1449388"/>
            <a:ext cx="1576388" cy="1431925"/>
          </a:xfrm>
          <a:custGeom>
            <a:avLst/>
            <a:gdLst>
              <a:gd name="T0" fmla="*/ 1047383628 w 43200"/>
              <a:gd name="T1" fmla="*/ 0 h 43200"/>
              <a:gd name="T2" fmla="*/ 1036840515 w 43200"/>
              <a:gd name="T3" fmla="*/ 72524 h 43200"/>
              <a:gd name="T4" fmla="*/ 1049522260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path>
              <a:path w="43200" h="43200" stroke="0"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lnTo>
                  <a:pt x="21600" y="21600"/>
                </a:lnTo>
                <a:close/>
              </a:path>
            </a:pathLst>
          </a:custGeom>
          <a:solidFill>
            <a:srgbClr val="926944"/>
          </a:solidFill>
          <a:ln w="9525" cap="rnd">
            <a:noFill/>
            <a:round/>
            <a:headEnd/>
            <a:tailEnd/>
          </a:ln>
        </p:spPr>
        <p:txBody>
          <a:bodyPr wrap="none" anchor="ctr"/>
          <a:lstStyle/>
          <a:p>
            <a:endParaRPr lang="en-US"/>
          </a:p>
        </p:txBody>
      </p:sp>
      <p:sp>
        <p:nvSpPr>
          <p:cNvPr id="24607" name="Arc 34"/>
          <p:cNvSpPr>
            <a:spLocks/>
          </p:cNvSpPr>
          <p:nvPr/>
        </p:nvSpPr>
        <p:spPr bwMode="auto">
          <a:xfrm>
            <a:off x="7237413" y="1449388"/>
            <a:ext cx="1527175" cy="1431925"/>
          </a:xfrm>
          <a:custGeom>
            <a:avLst/>
            <a:gdLst>
              <a:gd name="T0" fmla="*/ 981382793 w 41873"/>
              <a:gd name="T1" fmla="*/ 0 h 43200"/>
              <a:gd name="T2" fmla="*/ 0 w 41873"/>
              <a:gd name="T3" fmla="*/ 1058108663 h 43200"/>
              <a:gd name="T4" fmla="*/ 983517985 w 41873"/>
              <a:gd name="T5" fmla="*/ 786617373 h 43200"/>
              <a:gd name="T6" fmla="*/ 0 60000 65536"/>
              <a:gd name="T7" fmla="*/ 0 60000 65536"/>
              <a:gd name="T8" fmla="*/ 0 60000 65536"/>
              <a:gd name="T9" fmla="*/ 0 w 41873"/>
              <a:gd name="T10" fmla="*/ 0 h 43200"/>
              <a:gd name="T11" fmla="*/ 41873 w 41873"/>
              <a:gd name="T12" fmla="*/ 43200 h 43200"/>
            </a:gdLst>
            <a:ahLst/>
            <a:cxnLst>
              <a:cxn ang="T6">
                <a:pos x="T0" y="T1"/>
              </a:cxn>
              <a:cxn ang="T7">
                <a:pos x="T2" y="T3"/>
              </a:cxn>
              <a:cxn ang="T8">
                <a:pos x="T4" y="T5"/>
              </a:cxn>
            </a:cxnLst>
            <a:rect l="T9" t="T10" r="T11" b="T12"/>
            <a:pathLst>
              <a:path w="41873" h="43200" fill="none" extrusionOk="0">
                <a:moveTo>
                  <a:pt x="20229" y="0"/>
                </a:moveTo>
                <a:cubicBezTo>
                  <a:pt x="20243" y="0"/>
                  <a:pt x="20258" y="-1"/>
                  <a:pt x="20273" y="0"/>
                </a:cubicBezTo>
                <a:cubicBezTo>
                  <a:pt x="32202" y="0"/>
                  <a:pt x="41873" y="9670"/>
                  <a:pt x="41873" y="21600"/>
                </a:cubicBezTo>
                <a:cubicBezTo>
                  <a:pt x="41873" y="33529"/>
                  <a:pt x="32202" y="43200"/>
                  <a:pt x="20273" y="43200"/>
                </a:cubicBezTo>
                <a:cubicBezTo>
                  <a:pt x="11218" y="43200"/>
                  <a:pt x="3125" y="37552"/>
                  <a:pt x="0" y="29054"/>
                </a:cubicBezTo>
              </a:path>
              <a:path w="41873" h="43200" stroke="0" extrusionOk="0">
                <a:moveTo>
                  <a:pt x="20229" y="0"/>
                </a:moveTo>
                <a:cubicBezTo>
                  <a:pt x="20243" y="0"/>
                  <a:pt x="20258" y="-1"/>
                  <a:pt x="20273" y="0"/>
                </a:cubicBezTo>
                <a:cubicBezTo>
                  <a:pt x="32202" y="0"/>
                  <a:pt x="41873" y="9670"/>
                  <a:pt x="41873" y="21600"/>
                </a:cubicBezTo>
                <a:cubicBezTo>
                  <a:pt x="41873" y="33529"/>
                  <a:pt x="32202" y="43200"/>
                  <a:pt x="20273" y="43200"/>
                </a:cubicBezTo>
                <a:cubicBezTo>
                  <a:pt x="11218" y="43200"/>
                  <a:pt x="3125" y="37552"/>
                  <a:pt x="0" y="29054"/>
                </a:cubicBezTo>
                <a:lnTo>
                  <a:pt x="20273" y="21600"/>
                </a:lnTo>
                <a:close/>
              </a:path>
            </a:pathLst>
          </a:custGeom>
          <a:solidFill>
            <a:srgbClr val="66FF33"/>
          </a:solidFill>
          <a:ln w="9525" cap="rnd">
            <a:noFill/>
            <a:round/>
            <a:headEnd/>
            <a:tailEnd/>
          </a:ln>
        </p:spPr>
        <p:txBody>
          <a:bodyPr wrap="none" anchor="ctr"/>
          <a:lstStyle/>
          <a:p>
            <a:endParaRPr lang="en-US"/>
          </a:p>
        </p:txBody>
      </p:sp>
      <p:sp>
        <p:nvSpPr>
          <p:cNvPr id="24608" name="Arc 35"/>
          <p:cNvSpPr>
            <a:spLocks/>
          </p:cNvSpPr>
          <p:nvPr/>
        </p:nvSpPr>
        <p:spPr bwMode="auto">
          <a:xfrm>
            <a:off x="7815263" y="1449388"/>
            <a:ext cx="949325" cy="1431925"/>
          </a:xfrm>
          <a:custGeom>
            <a:avLst/>
            <a:gdLst>
              <a:gd name="T0" fmla="*/ 212013175 w 25999"/>
              <a:gd name="T1" fmla="*/ 0 h 43200"/>
              <a:gd name="T2" fmla="*/ 0 w 25999"/>
              <a:gd name="T3" fmla="*/ 1556736854 h 43200"/>
              <a:gd name="T4" fmla="*/ 214155664 w 25999"/>
              <a:gd name="T5" fmla="*/ 786617373 h 43200"/>
              <a:gd name="T6" fmla="*/ 0 60000 65536"/>
              <a:gd name="T7" fmla="*/ 0 60000 65536"/>
              <a:gd name="T8" fmla="*/ 0 60000 65536"/>
              <a:gd name="T9" fmla="*/ 0 w 25999"/>
              <a:gd name="T10" fmla="*/ 0 h 43200"/>
              <a:gd name="T11" fmla="*/ 25999 w 25999"/>
              <a:gd name="T12" fmla="*/ 43200 h 43200"/>
            </a:gdLst>
            <a:ahLst/>
            <a:cxnLst>
              <a:cxn ang="T6">
                <a:pos x="T0" y="T1"/>
              </a:cxn>
              <a:cxn ang="T7">
                <a:pos x="T2" y="T3"/>
              </a:cxn>
              <a:cxn ang="T8">
                <a:pos x="T4" y="T5"/>
              </a:cxn>
            </a:cxnLst>
            <a:rect l="T9" t="T10" r="T11" b="T12"/>
            <a:pathLst>
              <a:path w="25999" h="43200" fill="none" extrusionOk="0">
                <a:moveTo>
                  <a:pt x="4355" y="0"/>
                </a:moveTo>
                <a:cubicBezTo>
                  <a:pt x="4369" y="0"/>
                  <a:pt x="4384" y="-1"/>
                  <a:pt x="4399" y="0"/>
                </a:cubicBezTo>
                <a:cubicBezTo>
                  <a:pt x="16328" y="0"/>
                  <a:pt x="25999" y="9670"/>
                  <a:pt x="25999" y="21600"/>
                </a:cubicBezTo>
                <a:cubicBezTo>
                  <a:pt x="25999" y="33529"/>
                  <a:pt x="16328" y="43200"/>
                  <a:pt x="4399" y="43200"/>
                </a:cubicBezTo>
                <a:cubicBezTo>
                  <a:pt x="2921" y="43200"/>
                  <a:pt x="1446" y="43048"/>
                  <a:pt x="-1" y="42747"/>
                </a:cubicBezTo>
              </a:path>
              <a:path w="25999" h="43200" stroke="0" extrusionOk="0">
                <a:moveTo>
                  <a:pt x="4355" y="0"/>
                </a:moveTo>
                <a:cubicBezTo>
                  <a:pt x="4369" y="0"/>
                  <a:pt x="4384" y="-1"/>
                  <a:pt x="4399" y="0"/>
                </a:cubicBezTo>
                <a:cubicBezTo>
                  <a:pt x="16328" y="0"/>
                  <a:pt x="25999" y="9670"/>
                  <a:pt x="25999" y="21600"/>
                </a:cubicBezTo>
                <a:cubicBezTo>
                  <a:pt x="25999" y="33529"/>
                  <a:pt x="16328" y="43200"/>
                  <a:pt x="4399" y="43200"/>
                </a:cubicBezTo>
                <a:cubicBezTo>
                  <a:pt x="2921" y="43200"/>
                  <a:pt x="1446" y="43048"/>
                  <a:pt x="-1" y="42747"/>
                </a:cubicBezTo>
                <a:lnTo>
                  <a:pt x="4399" y="21600"/>
                </a:lnTo>
                <a:close/>
              </a:path>
            </a:pathLst>
          </a:custGeom>
          <a:solidFill>
            <a:srgbClr val="FFCCFF"/>
          </a:solidFill>
          <a:ln w="9525" cap="rnd">
            <a:noFill/>
            <a:round/>
            <a:headEnd/>
            <a:tailEnd/>
          </a:ln>
        </p:spPr>
        <p:txBody>
          <a:bodyPr wrap="none" anchor="ctr"/>
          <a:lstStyle/>
          <a:p>
            <a:endParaRPr lang="en-US"/>
          </a:p>
        </p:txBody>
      </p:sp>
      <p:sp>
        <p:nvSpPr>
          <p:cNvPr id="24609" name="Arc 36"/>
          <p:cNvSpPr>
            <a:spLocks/>
          </p:cNvSpPr>
          <p:nvPr/>
        </p:nvSpPr>
        <p:spPr bwMode="auto">
          <a:xfrm>
            <a:off x="7188200" y="1447800"/>
            <a:ext cx="1576388" cy="1243013"/>
          </a:xfrm>
          <a:custGeom>
            <a:avLst/>
            <a:gdLst>
              <a:gd name="T0" fmla="*/ 0 w 43200"/>
              <a:gd name="T1" fmla="*/ 789670043 h 37480"/>
              <a:gd name="T2" fmla="*/ 1760961963 w 43200"/>
              <a:gd name="T3" fmla="*/ 1367185847 h 37480"/>
              <a:gd name="T4" fmla="*/ 1049522260 w 43200"/>
              <a:gd name="T5" fmla="*/ 787920009 h 37480"/>
              <a:gd name="T6" fmla="*/ 0 60000 65536"/>
              <a:gd name="T7" fmla="*/ 0 60000 65536"/>
              <a:gd name="T8" fmla="*/ 0 60000 65536"/>
              <a:gd name="T9" fmla="*/ 0 w 43200"/>
              <a:gd name="T10" fmla="*/ 0 h 37480"/>
              <a:gd name="T11" fmla="*/ 43200 w 43200"/>
              <a:gd name="T12" fmla="*/ 37480 h 37480"/>
            </a:gdLst>
            <a:ahLst/>
            <a:cxnLst>
              <a:cxn ang="T6">
                <a:pos x="T0" y="T1"/>
              </a:cxn>
              <a:cxn ang="T7">
                <a:pos x="T2" y="T3"/>
              </a:cxn>
              <a:cxn ang="T8">
                <a:pos x="T4" y="T5"/>
              </a:cxn>
            </a:cxnLst>
            <a:rect l="T9" t="T10" r="T11" b="T12"/>
            <a:pathLst>
              <a:path w="43200" h="37480" fill="none" extrusionOk="0">
                <a:moveTo>
                  <a:pt x="0" y="21647"/>
                </a:moveTo>
                <a:cubicBezTo>
                  <a:pt x="0" y="21631"/>
                  <a:pt x="0" y="21615"/>
                  <a:pt x="0" y="21600"/>
                </a:cubicBezTo>
                <a:cubicBezTo>
                  <a:pt x="0" y="9670"/>
                  <a:pt x="9670" y="0"/>
                  <a:pt x="21600" y="0"/>
                </a:cubicBezTo>
                <a:cubicBezTo>
                  <a:pt x="33529" y="0"/>
                  <a:pt x="43200" y="9670"/>
                  <a:pt x="43200" y="21600"/>
                </a:cubicBezTo>
                <a:cubicBezTo>
                  <a:pt x="43200" y="27632"/>
                  <a:pt x="40677" y="33390"/>
                  <a:pt x="36241" y="37479"/>
                </a:cubicBezTo>
              </a:path>
              <a:path w="43200" h="37480" stroke="0" extrusionOk="0">
                <a:moveTo>
                  <a:pt x="0" y="21647"/>
                </a:moveTo>
                <a:cubicBezTo>
                  <a:pt x="0" y="21631"/>
                  <a:pt x="0" y="21615"/>
                  <a:pt x="0" y="21600"/>
                </a:cubicBezTo>
                <a:cubicBezTo>
                  <a:pt x="0" y="9670"/>
                  <a:pt x="9670" y="0"/>
                  <a:pt x="21600" y="0"/>
                </a:cubicBezTo>
                <a:cubicBezTo>
                  <a:pt x="33529" y="0"/>
                  <a:pt x="43200" y="9670"/>
                  <a:pt x="43200" y="21600"/>
                </a:cubicBezTo>
                <a:cubicBezTo>
                  <a:pt x="43200" y="27632"/>
                  <a:pt x="40677" y="33390"/>
                  <a:pt x="36241" y="37479"/>
                </a:cubicBezTo>
                <a:lnTo>
                  <a:pt x="21600" y="21600"/>
                </a:lnTo>
                <a:close/>
              </a:path>
            </a:pathLst>
          </a:custGeom>
          <a:solidFill>
            <a:srgbClr val="009900"/>
          </a:solidFill>
          <a:ln w="9525" cap="rnd">
            <a:noFill/>
            <a:round/>
            <a:headEnd/>
            <a:tailEnd/>
          </a:ln>
        </p:spPr>
        <p:txBody>
          <a:bodyPr wrap="none" anchor="ctr"/>
          <a:lstStyle/>
          <a:p>
            <a:endParaRPr lang="en-US"/>
          </a:p>
        </p:txBody>
      </p:sp>
      <p:sp>
        <p:nvSpPr>
          <p:cNvPr id="24610" name="Arc 38"/>
          <p:cNvSpPr>
            <a:spLocks/>
          </p:cNvSpPr>
          <p:nvPr/>
        </p:nvSpPr>
        <p:spPr bwMode="auto">
          <a:xfrm>
            <a:off x="3278188" y="3811588"/>
            <a:ext cx="1576387" cy="1431925"/>
          </a:xfrm>
          <a:custGeom>
            <a:avLst/>
            <a:gdLst>
              <a:gd name="T0" fmla="*/ 1047382380 w 43200"/>
              <a:gd name="T1" fmla="*/ 0 h 43200"/>
              <a:gd name="T2" fmla="*/ 1036838106 w 43200"/>
              <a:gd name="T3" fmla="*/ 72524 h 43200"/>
              <a:gd name="T4" fmla="*/ 1049521011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path>
              <a:path w="43200" h="43200" stroke="0"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lnTo>
                  <a:pt x="21600" y="21600"/>
                </a:lnTo>
                <a:close/>
              </a:path>
            </a:pathLst>
          </a:custGeom>
          <a:solidFill>
            <a:srgbClr val="926944"/>
          </a:solidFill>
          <a:ln w="9525" cap="rnd">
            <a:noFill/>
            <a:round/>
            <a:headEnd/>
            <a:tailEnd/>
          </a:ln>
        </p:spPr>
        <p:txBody>
          <a:bodyPr wrap="none" anchor="ctr"/>
          <a:lstStyle/>
          <a:p>
            <a:endParaRPr lang="en-US"/>
          </a:p>
        </p:txBody>
      </p:sp>
      <p:sp>
        <p:nvSpPr>
          <p:cNvPr id="24611" name="Arc 39"/>
          <p:cNvSpPr>
            <a:spLocks/>
          </p:cNvSpPr>
          <p:nvPr/>
        </p:nvSpPr>
        <p:spPr bwMode="auto">
          <a:xfrm>
            <a:off x="3303588" y="3811588"/>
            <a:ext cx="1550987" cy="1431925"/>
          </a:xfrm>
          <a:custGeom>
            <a:avLst/>
            <a:gdLst>
              <a:gd name="T0" fmla="*/ 1013307243 w 42515"/>
              <a:gd name="T1" fmla="*/ 0 h 43200"/>
              <a:gd name="T2" fmla="*/ 0 w 42515"/>
              <a:gd name="T3" fmla="*/ 983198330 h 43200"/>
              <a:gd name="T4" fmla="*/ 1015443566 w 42515"/>
              <a:gd name="T5" fmla="*/ 786617373 h 43200"/>
              <a:gd name="T6" fmla="*/ 0 60000 65536"/>
              <a:gd name="T7" fmla="*/ 0 60000 65536"/>
              <a:gd name="T8" fmla="*/ 0 60000 65536"/>
              <a:gd name="T9" fmla="*/ 0 w 42515"/>
              <a:gd name="T10" fmla="*/ 0 h 43200"/>
              <a:gd name="T11" fmla="*/ 42515 w 42515"/>
              <a:gd name="T12" fmla="*/ 43200 h 43200"/>
            </a:gdLst>
            <a:ahLst/>
            <a:cxnLst>
              <a:cxn ang="T6">
                <a:pos x="T0" y="T1"/>
              </a:cxn>
              <a:cxn ang="T7">
                <a:pos x="T2" y="T3"/>
              </a:cxn>
              <a:cxn ang="T8">
                <a:pos x="T4" y="T5"/>
              </a:cxn>
            </a:cxnLst>
            <a:rect l="T9" t="T10" r="T11" b="T12"/>
            <a:pathLst>
              <a:path w="42515" h="43200" fill="none" extrusionOk="0">
                <a:moveTo>
                  <a:pt x="20871" y="0"/>
                </a:moveTo>
                <a:cubicBezTo>
                  <a:pt x="20885" y="0"/>
                  <a:pt x="20900" y="-1"/>
                  <a:pt x="20915" y="0"/>
                </a:cubicBezTo>
                <a:cubicBezTo>
                  <a:pt x="32844" y="0"/>
                  <a:pt x="42515" y="9670"/>
                  <a:pt x="42515" y="21600"/>
                </a:cubicBezTo>
                <a:cubicBezTo>
                  <a:pt x="42515" y="33529"/>
                  <a:pt x="32844" y="43200"/>
                  <a:pt x="20915" y="43200"/>
                </a:cubicBezTo>
                <a:cubicBezTo>
                  <a:pt x="11064" y="43200"/>
                  <a:pt x="2461" y="36535"/>
                  <a:pt x="0" y="26997"/>
                </a:cubicBezTo>
              </a:path>
              <a:path w="42515" h="43200" stroke="0" extrusionOk="0">
                <a:moveTo>
                  <a:pt x="20871" y="0"/>
                </a:moveTo>
                <a:cubicBezTo>
                  <a:pt x="20885" y="0"/>
                  <a:pt x="20900" y="-1"/>
                  <a:pt x="20915" y="0"/>
                </a:cubicBezTo>
                <a:cubicBezTo>
                  <a:pt x="32844" y="0"/>
                  <a:pt x="42515" y="9670"/>
                  <a:pt x="42515" y="21600"/>
                </a:cubicBezTo>
                <a:cubicBezTo>
                  <a:pt x="42515" y="33529"/>
                  <a:pt x="32844" y="43200"/>
                  <a:pt x="20915" y="43200"/>
                </a:cubicBezTo>
                <a:cubicBezTo>
                  <a:pt x="11064" y="43200"/>
                  <a:pt x="2461" y="36535"/>
                  <a:pt x="0" y="26997"/>
                </a:cubicBezTo>
                <a:lnTo>
                  <a:pt x="20915" y="21600"/>
                </a:lnTo>
                <a:close/>
              </a:path>
            </a:pathLst>
          </a:custGeom>
          <a:solidFill>
            <a:srgbClr val="66FF33"/>
          </a:solidFill>
          <a:ln w="9525" cap="rnd">
            <a:noFill/>
            <a:round/>
            <a:headEnd/>
            <a:tailEnd/>
          </a:ln>
        </p:spPr>
        <p:txBody>
          <a:bodyPr wrap="none" anchor="ctr"/>
          <a:lstStyle/>
          <a:p>
            <a:endParaRPr lang="en-US"/>
          </a:p>
        </p:txBody>
      </p:sp>
      <p:sp>
        <p:nvSpPr>
          <p:cNvPr id="24612" name="Arc 40"/>
          <p:cNvSpPr>
            <a:spLocks/>
          </p:cNvSpPr>
          <p:nvPr/>
        </p:nvSpPr>
        <p:spPr bwMode="auto">
          <a:xfrm>
            <a:off x="4064000" y="3810000"/>
            <a:ext cx="790575" cy="1411288"/>
          </a:xfrm>
          <a:custGeom>
            <a:avLst/>
            <a:gdLst>
              <a:gd name="T0" fmla="*/ 0 w 21644"/>
              <a:gd name="T1" fmla="*/ 0 h 42568"/>
              <a:gd name="T2" fmla="*/ 254918413 w 21644"/>
              <a:gd name="T3" fmla="*/ 1551244445 h 42568"/>
              <a:gd name="T4" fmla="*/ 2144020 w 21644"/>
              <a:gd name="T5" fmla="*/ 787138498 h 42568"/>
              <a:gd name="T6" fmla="*/ 0 60000 65536"/>
              <a:gd name="T7" fmla="*/ 0 60000 65536"/>
              <a:gd name="T8" fmla="*/ 0 60000 65536"/>
              <a:gd name="T9" fmla="*/ 0 w 21644"/>
              <a:gd name="T10" fmla="*/ 0 h 42568"/>
              <a:gd name="T11" fmla="*/ 21644 w 21644"/>
              <a:gd name="T12" fmla="*/ 42568 h 42568"/>
            </a:gdLst>
            <a:ahLst/>
            <a:cxnLst>
              <a:cxn ang="T6">
                <a:pos x="T0" y="T1"/>
              </a:cxn>
              <a:cxn ang="T7">
                <a:pos x="T2" y="T3"/>
              </a:cxn>
              <a:cxn ang="T8">
                <a:pos x="T4" y="T5"/>
              </a:cxn>
            </a:cxnLst>
            <a:rect l="T9" t="T10" r="T11" b="T12"/>
            <a:pathLst>
              <a:path w="21644" h="42568" fill="none" extrusionOk="0">
                <a:moveTo>
                  <a:pt x="0" y="0"/>
                </a:moveTo>
                <a:cubicBezTo>
                  <a:pt x="14" y="0"/>
                  <a:pt x="29" y="-1"/>
                  <a:pt x="44" y="0"/>
                </a:cubicBezTo>
                <a:cubicBezTo>
                  <a:pt x="11973" y="0"/>
                  <a:pt x="21644" y="9670"/>
                  <a:pt x="21644" y="21600"/>
                </a:cubicBezTo>
                <a:cubicBezTo>
                  <a:pt x="21644" y="31531"/>
                  <a:pt x="14871" y="40183"/>
                  <a:pt x="5230" y="42567"/>
                </a:cubicBezTo>
              </a:path>
              <a:path w="21644" h="42568" stroke="0" extrusionOk="0">
                <a:moveTo>
                  <a:pt x="0" y="0"/>
                </a:moveTo>
                <a:cubicBezTo>
                  <a:pt x="14" y="0"/>
                  <a:pt x="29" y="-1"/>
                  <a:pt x="44" y="0"/>
                </a:cubicBezTo>
                <a:cubicBezTo>
                  <a:pt x="11973" y="0"/>
                  <a:pt x="21644" y="9670"/>
                  <a:pt x="21644" y="21600"/>
                </a:cubicBezTo>
                <a:cubicBezTo>
                  <a:pt x="21644" y="31531"/>
                  <a:pt x="14871" y="40183"/>
                  <a:pt x="5230" y="42567"/>
                </a:cubicBezTo>
                <a:lnTo>
                  <a:pt x="44" y="21600"/>
                </a:lnTo>
                <a:close/>
              </a:path>
            </a:pathLst>
          </a:custGeom>
          <a:solidFill>
            <a:srgbClr val="FFCCFF"/>
          </a:solidFill>
          <a:ln w="9525" cap="rnd">
            <a:noFill/>
            <a:round/>
            <a:headEnd/>
            <a:tailEnd/>
          </a:ln>
        </p:spPr>
        <p:txBody>
          <a:bodyPr wrap="none" anchor="ctr"/>
          <a:lstStyle/>
          <a:p>
            <a:endParaRPr lang="en-US"/>
          </a:p>
        </p:txBody>
      </p:sp>
      <p:sp>
        <p:nvSpPr>
          <p:cNvPr id="24613" name="Arc 41"/>
          <p:cNvSpPr>
            <a:spLocks/>
          </p:cNvSpPr>
          <p:nvPr/>
        </p:nvSpPr>
        <p:spPr bwMode="auto">
          <a:xfrm>
            <a:off x="3278188" y="3811588"/>
            <a:ext cx="1576387" cy="949325"/>
          </a:xfrm>
          <a:custGeom>
            <a:avLst/>
            <a:gdLst>
              <a:gd name="T0" fmla="*/ 0 w 43200"/>
              <a:gd name="T1" fmla="*/ 786827534 h 28659"/>
              <a:gd name="T2" fmla="*/ 2041414004 w 43200"/>
              <a:gd name="T3" fmla="*/ 1041651881 h 28659"/>
              <a:gd name="T4" fmla="*/ 1049521011 w 43200"/>
              <a:gd name="T5" fmla="*/ 785082783 h 28659"/>
              <a:gd name="T6" fmla="*/ 0 60000 65536"/>
              <a:gd name="T7" fmla="*/ 0 60000 65536"/>
              <a:gd name="T8" fmla="*/ 0 60000 65536"/>
              <a:gd name="T9" fmla="*/ 0 w 43200"/>
              <a:gd name="T10" fmla="*/ 0 h 28659"/>
              <a:gd name="T11" fmla="*/ 43200 w 43200"/>
              <a:gd name="T12" fmla="*/ 28659 h 28659"/>
            </a:gdLst>
            <a:ahLst/>
            <a:cxnLst>
              <a:cxn ang="T6">
                <a:pos x="T0" y="T1"/>
              </a:cxn>
              <a:cxn ang="T7">
                <a:pos x="T2" y="T3"/>
              </a:cxn>
              <a:cxn ang="T8">
                <a:pos x="T4" y="T5"/>
              </a:cxn>
            </a:cxnLst>
            <a:rect l="T9" t="T10" r="T11" b="T12"/>
            <a:pathLst>
              <a:path w="43200" h="28659" fill="none" extrusionOk="0">
                <a:moveTo>
                  <a:pt x="0" y="21647"/>
                </a:moveTo>
                <a:cubicBezTo>
                  <a:pt x="0" y="21631"/>
                  <a:pt x="0" y="21615"/>
                  <a:pt x="0" y="21600"/>
                </a:cubicBezTo>
                <a:cubicBezTo>
                  <a:pt x="0" y="9670"/>
                  <a:pt x="9670" y="0"/>
                  <a:pt x="21600" y="0"/>
                </a:cubicBezTo>
                <a:cubicBezTo>
                  <a:pt x="33529" y="0"/>
                  <a:pt x="43200" y="9670"/>
                  <a:pt x="43200" y="21600"/>
                </a:cubicBezTo>
                <a:cubicBezTo>
                  <a:pt x="43200" y="24002"/>
                  <a:pt x="42799" y="26388"/>
                  <a:pt x="42013" y="28658"/>
                </a:cubicBezTo>
              </a:path>
              <a:path w="43200" h="28659" stroke="0" extrusionOk="0">
                <a:moveTo>
                  <a:pt x="0" y="21647"/>
                </a:moveTo>
                <a:cubicBezTo>
                  <a:pt x="0" y="21631"/>
                  <a:pt x="0" y="21615"/>
                  <a:pt x="0" y="21600"/>
                </a:cubicBezTo>
                <a:cubicBezTo>
                  <a:pt x="0" y="9670"/>
                  <a:pt x="9670" y="0"/>
                  <a:pt x="21600" y="0"/>
                </a:cubicBezTo>
                <a:cubicBezTo>
                  <a:pt x="33529" y="0"/>
                  <a:pt x="43200" y="9670"/>
                  <a:pt x="43200" y="21600"/>
                </a:cubicBezTo>
                <a:cubicBezTo>
                  <a:pt x="43200" y="24002"/>
                  <a:pt x="42799" y="26388"/>
                  <a:pt x="42013" y="28658"/>
                </a:cubicBezTo>
                <a:lnTo>
                  <a:pt x="21600" y="21600"/>
                </a:lnTo>
                <a:close/>
              </a:path>
            </a:pathLst>
          </a:custGeom>
          <a:solidFill>
            <a:srgbClr val="009900"/>
          </a:solidFill>
          <a:ln w="9525" cap="rnd">
            <a:noFill/>
            <a:round/>
            <a:headEnd/>
            <a:tailEnd/>
          </a:ln>
        </p:spPr>
        <p:txBody>
          <a:bodyPr wrap="none" anchor="ctr"/>
          <a:lstStyle/>
          <a:p>
            <a:endParaRPr lang="en-US"/>
          </a:p>
        </p:txBody>
      </p:sp>
      <p:sp>
        <p:nvSpPr>
          <p:cNvPr id="24614" name="Arc 42"/>
          <p:cNvSpPr>
            <a:spLocks/>
          </p:cNvSpPr>
          <p:nvPr/>
        </p:nvSpPr>
        <p:spPr bwMode="auto">
          <a:xfrm>
            <a:off x="5259388" y="3811588"/>
            <a:ext cx="1576387" cy="1431925"/>
          </a:xfrm>
          <a:custGeom>
            <a:avLst/>
            <a:gdLst>
              <a:gd name="T0" fmla="*/ 1047382380 w 43200"/>
              <a:gd name="T1" fmla="*/ 0 h 43200"/>
              <a:gd name="T2" fmla="*/ 1036838106 w 43200"/>
              <a:gd name="T3" fmla="*/ 72524 h 43200"/>
              <a:gd name="T4" fmla="*/ 1049521011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path>
              <a:path w="43200" h="43200" stroke="0"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lnTo>
                  <a:pt x="21600" y="21600"/>
                </a:lnTo>
                <a:close/>
              </a:path>
            </a:pathLst>
          </a:custGeom>
          <a:solidFill>
            <a:srgbClr val="926944"/>
          </a:solidFill>
          <a:ln w="9525" cap="rnd">
            <a:noFill/>
            <a:round/>
            <a:headEnd/>
            <a:tailEnd/>
          </a:ln>
        </p:spPr>
        <p:txBody>
          <a:bodyPr wrap="none" anchor="ctr"/>
          <a:lstStyle/>
          <a:p>
            <a:endParaRPr lang="en-US"/>
          </a:p>
        </p:txBody>
      </p:sp>
      <p:sp>
        <p:nvSpPr>
          <p:cNvPr id="24615" name="Arc 43"/>
          <p:cNvSpPr>
            <a:spLocks/>
          </p:cNvSpPr>
          <p:nvPr/>
        </p:nvSpPr>
        <p:spPr bwMode="auto">
          <a:xfrm>
            <a:off x="5286375" y="3811588"/>
            <a:ext cx="1549400" cy="1431925"/>
          </a:xfrm>
          <a:custGeom>
            <a:avLst/>
            <a:gdLst>
              <a:gd name="T0" fmla="*/ 1011412276 w 42462"/>
              <a:gd name="T1" fmla="*/ 0 h 43200"/>
              <a:gd name="T2" fmla="*/ 0 w 42462"/>
              <a:gd name="T3" fmla="*/ 990481522 h 43200"/>
              <a:gd name="T4" fmla="*/ 1013550244 w 42462"/>
              <a:gd name="T5" fmla="*/ 786617373 h 43200"/>
              <a:gd name="T6" fmla="*/ 0 60000 65536"/>
              <a:gd name="T7" fmla="*/ 0 60000 65536"/>
              <a:gd name="T8" fmla="*/ 0 60000 65536"/>
              <a:gd name="T9" fmla="*/ 0 w 42462"/>
              <a:gd name="T10" fmla="*/ 0 h 43200"/>
              <a:gd name="T11" fmla="*/ 42462 w 42462"/>
              <a:gd name="T12" fmla="*/ 43200 h 43200"/>
            </a:gdLst>
            <a:ahLst/>
            <a:cxnLst>
              <a:cxn ang="T6">
                <a:pos x="T0" y="T1"/>
              </a:cxn>
              <a:cxn ang="T7">
                <a:pos x="T2" y="T3"/>
              </a:cxn>
              <a:cxn ang="T8">
                <a:pos x="T4" y="T5"/>
              </a:cxn>
            </a:cxnLst>
            <a:rect l="T9" t="T10" r="T11" b="T12"/>
            <a:pathLst>
              <a:path w="42462" h="43200" fill="none" extrusionOk="0">
                <a:moveTo>
                  <a:pt x="20818" y="0"/>
                </a:moveTo>
                <a:cubicBezTo>
                  <a:pt x="20832" y="0"/>
                  <a:pt x="20847" y="-1"/>
                  <a:pt x="20862" y="0"/>
                </a:cubicBezTo>
                <a:cubicBezTo>
                  <a:pt x="32791" y="0"/>
                  <a:pt x="42462" y="9670"/>
                  <a:pt x="42462" y="21600"/>
                </a:cubicBezTo>
                <a:cubicBezTo>
                  <a:pt x="42462" y="33529"/>
                  <a:pt x="32791" y="43200"/>
                  <a:pt x="20862" y="43200"/>
                </a:cubicBezTo>
                <a:cubicBezTo>
                  <a:pt x="11088" y="43200"/>
                  <a:pt x="2532" y="36637"/>
                  <a:pt x="0" y="27197"/>
                </a:cubicBezTo>
              </a:path>
              <a:path w="42462" h="43200" stroke="0" extrusionOk="0">
                <a:moveTo>
                  <a:pt x="20818" y="0"/>
                </a:moveTo>
                <a:cubicBezTo>
                  <a:pt x="20832" y="0"/>
                  <a:pt x="20847" y="-1"/>
                  <a:pt x="20862" y="0"/>
                </a:cubicBezTo>
                <a:cubicBezTo>
                  <a:pt x="32791" y="0"/>
                  <a:pt x="42462" y="9670"/>
                  <a:pt x="42462" y="21600"/>
                </a:cubicBezTo>
                <a:cubicBezTo>
                  <a:pt x="42462" y="33529"/>
                  <a:pt x="32791" y="43200"/>
                  <a:pt x="20862" y="43200"/>
                </a:cubicBezTo>
                <a:cubicBezTo>
                  <a:pt x="11088" y="43200"/>
                  <a:pt x="2532" y="36637"/>
                  <a:pt x="0" y="27197"/>
                </a:cubicBezTo>
                <a:lnTo>
                  <a:pt x="20862" y="21600"/>
                </a:lnTo>
                <a:close/>
              </a:path>
            </a:pathLst>
          </a:custGeom>
          <a:solidFill>
            <a:srgbClr val="66FF33"/>
          </a:solidFill>
          <a:ln w="9525" cap="rnd">
            <a:noFill/>
            <a:round/>
            <a:headEnd/>
            <a:tailEnd/>
          </a:ln>
        </p:spPr>
        <p:txBody>
          <a:bodyPr wrap="none" anchor="ctr"/>
          <a:lstStyle/>
          <a:p>
            <a:endParaRPr lang="en-US"/>
          </a:p>
        </p:txBody>
      </p:sp>
      <p:sp>
        <p:nvSpPr>
          <p:cNvPr id="24616" name="Arc 44"/>
          <p:cNvSpPr>
            <a:spLocks/>
          </p:cNvSpPr>
          <p:nvPr/>
        </p:nvSpPr>
        <p:spPr bwMode="auto">
          <a:xfrm>
            <a:off x="6045200" y="3810000"/>
            <a:ext cx="790575" cy="1281113"/>
          </a:xfrm>
          <a:custGeom>
            <a:avLst/>
            <a:gdLst>
              <a:gd name="T0" fmla="*/ 0 w 21644"/>
              <a:gd name="T1" fmla="*/ 0 h 38649"/>
              <a:gd name="T2" fmla="*/ 648431689 w 21644"/>
              <a:gd name="T3" fmla="*/ 1407621122 h 38649"/>
              <a:gd name="T4" fmla="*/ 2144020 w 21644"/>
              <a:gd name="T5" fmla="*/ 786684805 h 38649"/>
              <a:gd name="T6" fmla="*/ 0 60000 65536"/>
              <a:gd name="T7" fmla="*/ 0 60000 65536"/>
              <a:gd name="T8" fmla="*/ 0 60000 65536"/>
              <a:gd name="T9" fmla="*/ 0 w 21644"/>
              <a:gd name="T10" fmla="*/ 0 h 38649"/>
              <a:gd name="T11" fmla="*/ 21644 w 21644"/>
              <a:gd name="T12" fmla="*/ 38649 h 38649"/>
            </a:gdLst>
            <a:ahLst/>
            <a:cxnLst>
              <a:cxn ang="T6">
                <a:pos x="T0" y="T1"/>
              </a:cxn>
              <a:cxn ang="T7">
                <a:pos x="T2" y="T3"/>
              </a:cxn>
              <a:cxn ang="T8">
                <a:pos x="T4" y="T5"/>
              </a:cxn>
            </a:cxnLst>
            <a:rect l="T9" t="T10" r="T11" b="T12"/>
            <a:pathLst>
              <a:path w="21644" h="38649" fill="none" extrusionOk="0">
                <a:moveTo>
                  <a:pt x="0" y="0"/>
                </a:moveTo>
                <a:cubicBezTo>
                  <a:pt x="14" y="0"/>
                  <a:pt x="29" y="-1"/>
                  <a:pt x="44" y="0"/>
                </a:cubicBezTo>
                <a:cubicBezTo>
                  <a:pt x="11973" y="0"/>
                  <a:pt x="21644" y="9670"/>
                  <a:pt x="21644" y="21600"/>
                </a:cubicBezTo>
                <a:cubicBezTo>
                  <a:pt x="21644" y="28265"/>
                  <a:pt x="18567" y="34556"/>
                  <a:pt x="13306" y="38649"/>
                </a:cubicBezTo>
              </a:path>
              <a:path w="21644" h="38649" stroke="0" extrusionOk="0">
                <a:moveTo>
                  <a:pt x="0" y="0"/>
                </a:moveTo>
                <a:cubicBezTo>
                  <a:pt x="14" y="0"/>
                  <a:pt x="29" y="-1"/>
                  <a:pt x="44" y="0"/>
                </a:cubicBezTo>
                <a:cubicBezTo>
                  <a:pt x="11973" y="0"/>
                  <a:pt x="21644" y="9670"/>
                  <a:pt x="21644" y="21600"/>
                </a:cubicBezTo>
                <a:cubicBezTo>
                  <a:pt x="21644" y="28265"/>
                  <a:pt x="18567" y="34556"/>
                  <a:pt x="13306" y="38649"/>
                </a:cubicBezTo>
                <a:lnTo>
                  <a:pt x="44" y="21600"/>
                </a:lnTo>
                <a:close/>
              </a:path>
            </a:pathLst>
          </a:custGeom>
          <a:solidFill>
            <a:srgbClr val="FFCCFF"/>
          </a:solidFill>
          <a:ln w="9525" cap="rnd">
            <a:noFill/>
            <a:round/>
            <a:headEnd/>
            <a:tailEnd/>
          </a:ln>
        </p:spPr>
        <p:txBody>
          <a:bodyPr wrap="none" anchor="ctr"/>
          <a:lstStyle/>
          <a:p>
            <a:endParaRPr lang="en-US"/>
          </a:p>
        </p:txBody>
      </p:sp>
      <p:sp>
        <p:nvSpPr>
          <p:cNvPr id="24617" name="Arc 45"/>
          <p:cNvSpPr>
            <a:spLocks/>
          </p:cNvSpPr>
          <p:nvPr/>
        </p:nvSpPr>
        <p:spPr bwMode="auto">
          <a:xfrm>
            <a:off x="5259388" y="3811588"/>
            <a:ext cx="1576387" cy="717550"/>
          </a:xfrm>
          <a:custGeom>
            <a:avLst/>
            <a:gdLst>
              <a:gd name="T0" fmla="*/ 0 w 43200"/>
              <a:gd name="T1" fmla="*/ 788353020 h 21648"/>
              <a:gd name="T2" fmla="*/ 2099040854 w 43200"/>
              <a:gd name="T3" fmla="*/ 784857020 h 21648"/>
              <a:gd name="T4" fmla="*/ 1049521011 w 43200"/>
              <a:gd name="T5" fmla="*/ 786605020 h 21648"/>
              <a:gd name="T6" fmla="*/ 0 60000 65536"/>
              <a:gd name="T7" fmla="*/ 0 60000 65536"/>
              <a:gd name="T8" fmla="*/ 0 60000 65536"/>
              <a:gd name="T9" fmla="*/ 0 w 43200"/>
              <a:gd name="T10" fmla="*/ 0 h 21648"/>
              <a:gd name="T11" fmla="*/ 43200 w 43200"/>
              <a:gd name="T12" fmla="*/ 21648 h 21648"/>
            </a:gdLst>
            <a:ahLst/>
            <a:cxnLst>
              <a:cxn ang="T6">
                <a:pos x="T0" y="T1"/>
              </a:cxn>
              <a:cxn ang="T7">
                <a:pos x="T2" y="T3"/>
              </a:cxn>
              <a:cxn ang="T8">
                <a:pos x="T4" y="T5"/>
              </a:cxn>
            </a:cxnLst>
            <a:rect l="T9" t="T10" r="T11" b="T12"/>
            <a:pathLst>
              <a:path w="43200" h="21648" fill="none" extrusionOk="0">
                <a:moveTo>
                  <a:pt x="0" y="21647"/>
                </a:moveTo>
                <a:cubicBezTo>
                  <a:pt x="0" y="21631"/>
                  <a:pt x="0" y="21615"/>
                  <a:pt x="0" y="21600"/>
                </a:cubicBezTo>
                <a:cubicBezTo>
                  <a:pt x="0" y="9670"/>
                  <a:pt x="9670" y="0"/>
                  <a:pt x="21600" y="0"/>
                </a:cubicBezTo>
                <a:cubicBezTo>
                  <a:pt x="33510" y="-1"/>
                  <a:pt x="43173" y="9641"/>
                  <a:pt x="43199" y="21552"/>
                </a:cubicBezTo>
              </a:path>
              <a:path w="43200" h="21648" stroke="0" extrusionOk="0">
                <a:moveTo>
                  <a:pt x="0" y="21647"/>
                </a:moveTo>
                <a:cubicBezTo>
                  <a:pt x="0" y="21631"/>
                  <a:pt x="0" y="21615"/>
                  <a:pt x="0" y="21600"/>
                </a:cubicBezTo>
                <a:cubicBezTo>
                  <a:pt x="0" y="9670"/>
                  <a:pt x="9670" y="0"/>
                  <a:pt x="21600" y="0"/>
                </a:cubicBezTo>
                <a:cubicBezTo>
                  <a:pt x="33510" y="-1"/>
                  <a:pt x="43173" y="9641"/>
                  <a:pt x="43199" y="21552"/>
                </a:cubicBezTo>
                <a:lnTo>
                  <a:pt x="21600" y="21600"/>
                </a:lnTo>
                <a:close/>
              </a:path>
            </a:pathLst>
          </a:custGeom>
          <a:solidFill>
            <a:srgbClr val="009900"/>
          </a:solidFill>
          <a:ln w="9525" cap="rnd">
            <a:noFill/>
            <a:round/>
            <a:headEnd/>
            <a:tailEnd/>
          </a:ln>
        </p:spPr>
        <p:txBody>
          <a:bodyPr wrap="none" anchor="ctr"/>
          <a:lstStyle/>
          <a:p>
            <a:endParaRPr lang="en-US"/>
          </a:p>
        </p:txBody>
      </p:sp>
      <p:sp>
        <p:nvSpPr>
          <p:cNvPr id="24618" name="Arc 46"/>
          <p:cNvSpPr>
            <a:spLocks/>
          </p:cNvSpPr>
          <p:nvPr/>
        </p:nvSpPr>
        <p:spPr bwMode="auto">
          <a:xfrm>
            <a:off x="7164388" y="3811588"/>
            <a:ext cx="1576387" cy="1431925"/>
          </a:xfrm>
          <a:custGeom>
            <a:avLst/>
            <a:gdLst>
              <a:gd name="T0" fmla="*/ 1047382380 w 43200"/>
              <a:gd name="T1" fmla="*/ 0 h 43200"/>
              <a:gd name="T2" fmla="*/ 1036838106 w 43200"/>
              <a:gd name="T3" fmla="*/ 72524 h 43200"/>
              <a:gd name="T4" fmla="*/ 1049521011 w 43200"/>
              <a:gd name="T5" fmla="*/ 786617373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path>
              <a:path w="43200" h="43200" stroke="0" extrusionOk="0">
                <a:moveTo>
                  <a:pt x="21556" y="0"/>
                </a:moveTo>
                <a:cubicBezTo>
                  <a:pt x="21570" y="0"/>
                  <a:pt x="21585" y="-1"/>
                  <a:pt x="21600" y="0"/>
                </a:cubicBezTo>
                <a:cubicBezTo>
                  <a:pt x="33529" y="0"/>
                  <a:pt x="43200" y="9670"/>
                  <a:pt x="43200" y="21600"/>
                </a:cubicBezTo>
                <a:cubicBezTo>
                  <a:pt x="43200" y="33529"/>
                  <a:pt x="33529" y="43200"/>
                  <a:pt x="21600" y="43200"/>
                </a:cubicBezTo>
                <a:cubicBezTo>
                  <a:pt x="9670" y="43200"/>
                  <a:pt x="0" y="33529"/>
                  <a:pt x="0" y="21600"/>
                </a:cubicBezTo>
                <a:cubicBezTo>
                  <a:pt x="-1" y="9772"/>
                  <a:pt x="9512" y="144"/>
                  <a:pt x="21338" y="1"/>
                </a:cubicBezTo>
                <a:lnTo>
                  <a:pt x="21600" y="21600"/>
                </a:lnTo>
                <a:close/>
              </a:path>
            </a:pathLst>
          </a:custGeom>
          <a:solidFill>
            <a:srgbClr val="926944"/>
          </a:solidFill>
          <a:ln w="9525" cap="rnd">
            <a:noFill/>
            <a:round/>
            <a:headEnd/>
            <a:tailEnd/>
          </a:ln>
        </p:spPr>
        <p:txBody>
          <a:bodyPr wrap="none" anchor="ctr"/>
          <a:lstStyle/>
          <a:p>
            <a:endParaRPr lang="en-US"/>
          </a:p>
        </p:txBody>
      </p:sp>
      <p:sp>
        <p:nvSpPr>
          <p:cNvPr id="24619" name="Arc 47"/>
          <p:cNvSpPr>
            <a:spLocks/>
          </p:cNvSpPr>
          <p:nvPr/>
        </p:nvSpPr>
        <p:spPr bwMode="auto">
          <a:xfrm>
            <a:off x="7188200" y="3811588"/>
            <a:ext cx="1552575" cy="1431925"/>
          </a:xfrm>
          <a:custGeom>
            <a:avLst/>
            <a:gdLst>
              <a:gd name="T0" fmla="*/ 1015640049 w 42549"/>
              <a:gd name="T1" fmla="*/ 0 h 43200"/>
              <a:gd name="T2" fmla="*/ 0 w 42549"/>
              <a:gd name="T3" fmla="*/ 978281525 h 43200"/>
              <a:gd name="T4" fmla="*/ 1017776851 w 42549"/>
              <a:gd name="T5" fmla="*/ 786617373 h 43200"/>
              <a:gd name="T6" fmla="*/ 0 60000 65536"/>
              <a:gd name="T7" fmla="*/ 0 60000 65536"/>
              <a:gd name="T8" fmla="*/ 0 60000 65536"/>
              <a:gd name="T9" fmla="*/ 0 w 42549"/>
              <a:gd name="T10" fmla="*/ 0 h 43200"/>
              <a:gd name="T11" fmla="*/ 42549 w 42549"/>
              <a:gd name="T12" fmla="*/ 43200 h 43200"/>
            </a:gdLst>
            <a:ahLst/>
            <a:cxnLst>
              <a:cxn ang="T6">
                <a:pos x="T0" y="T1"/>
              </a:cxn>
              <a:cxn ang="T7">
                <a:pos x="T2" y="T3"/>
              </a:cxn>
              <a:cxn ang="T8">
                <a:pos x="T4" y="T5"/>
              </a:cxn>
            </a:cxnLst>
            <a:rect l="T9" t="T10" r="T11" b="T12"/>
            <a:pathLst>
              <a:path w="42549" h="43200" fill="none" extrusionOk="0">
                <a:moveTo>
                  <a:pt x="20905" y="0"/>
                </a:moveTo>
                <a:cubicBezTo>
                  <a:pt x="20919" y="0"/>
                  <a:pt x="20934" y="-1"/>
                  <a:pt x="20949" y="0"/>
                </a:cubicBezTo>
                <a:cubicBezTo>
                  <a:pt x="32878" y="0"/>
                  <a:pt x="42549" y="9670"/>
                  <a:pt x="42549" y="21600"/>
                </a:cubicBezTo>
                <a:cubicBezTo>
                  <a:pt x="42549" y="33529"/>
                  <a:pt x="32878" y="43200"/>
                  <a:pt x="20949" y="43200"/>
                </a:cubicBezTo>
                <a:cubicBezTo>
                  <a:pt x="11046" y="43200"/>
                  <a:pt x="2412" y="36466"/>
                  <a:pt x="-1" y="26863"/>
                </a:cubicBezTo>
              </a:path>
              <a:path w="42549" h="43200" stroke="0" extrusionOk="0">
                <a:moveTo>
                  <a:pt x="20905" y="0"/>
                </a:moveTo>
                <a:cubicBezTo>
                  <a:pt x="20919" y="0"/>
                  <a:pt x="20934" y="-1"/>
                  <a:pt x="20949" y="0"/>
                </a:cubicBezTo>
                <a:cubicBezTo>
                  <a:pt x="32878" y="0"/>
                  <a:pt x="42549" y="9670"/>
                  <a:pt x="42549" y="21600"/>
                </a:cubicBezTo>
                <a:cubicBezTo>
                  <a:pt x="42549" y="33529"/>
                  <a:pt x="32878" y="43200"/>
                  <a:pt x="20949" y="43200"/>
                </a:cubicBezTo>
                <a:cubicBezTo>
                  <a:pt x="11046" y="43200"/>
                  <a:pt x="2412" y="36466"/>
                  <a:pt x="-1" y="26863"/>
                </a:cubicBezTo>
                <a:lnTo>
                  <a:pt x="20949" y="21600"/>
                </a:lnTo>
                <a:close/>
              </a:path>
            </a:pathLst>
          </a:custGeom>
          <a:solidFill>
            <a:srgbClr val="66FF33"/>
          </a:solidFill>
          <a:ln w="9525" cap="rnd">
            <a:noFill/>
            <a:round/>
            <a:headEnd/>
            <a:tailEnd/>
          </a:ln>
        </p:spPr>
        <p:txBody>
          <a:bodyPr wrap="none" anchor="ctr"/>
          <a:lstStyle/>
          <a:p>
            <a:endParaRPr lang="en-US"/>
          </a:p>
        </p:txBody>
      </p:sp>
      <p:sp>
        <p:nvSpPr>
          <p:cNvPr id="24620" name="Arc 48"/>
          <p:cNvSpPr>
            <a:spLocks/>
          </p:cNvSpPr>
          <p:nvPr/>
        </p:nvSpPr>
        <p:spPr bwMode="auto">
          <a:xfrm>
            <a:off x="7950200" y="3810000"/>
            <a:ext cx="790575" cy="1217613"/>
          </a:xfrm>
          <a:custGeom>
            <a:avLst/>
            <a:gdLst>
              <a:gd name="T0" fmla="*/ 0 w 21644"/>
              <a:gd name="T1" fmla="*/ 0 h 36715"/>
              <a:gd name="T2" fmla="*/ 754083212 w 21644"/>
              <a:gd name="T3" fmla="*/ 1339185226 h 36715"/>
              <a:gd name="T4" fmla="*/ 2144020 w 21644"/>
              <a:gd name="T5" fmla="*/ 787862499 h 36715"/>
              <a:gd name="T6" fmla="*/ 0 60000 65536"/>
              <a:gd name="T7" fmla="*/ 0 60000 65536"/>
              <a:gd name="T8" fmla="*/ 0 60000 65536"/>
              <a:gd name="T9" fmla="*/ 0 w 21644"/>
              <a:gd name="T10" fmla="*/ 0 h 36715"/>
              <a:gd name="T11" fmla="*/ 21644 w 21644"/>
              <a:gd name="T12" fmla="*/ 36715 h 36715"/>
            </a:gdLst>
            <a:ahLst/>
            <a:cxnLst>
              <a:cxn ang="T6">
                <a:pos x="T0" y="T1"/>
              </a:cxn>
              <a:cxn ang="T7">
                <a:pos x="T2" y="T3"/>
              </a:cxn>
              <a:cxn ang="T8">
                <a:pos x="T4" y="T5"/>
              </a:cxn>
            </a:cxnLst>
            <a:rect l="T9" t="T10" r="T11" b="T12"/>
            <a:pathLst>
              <a:path w="21644" h="36715" fill="none" extrusionOk="0">
                <a:moveTo>
                  <a:pt x="0" y="0"/>
                </a:moveTo>
                <a:cubicBezTo>
                  <a:pt x="14" y="0"/>
                  <a:pt x="29" y="-1"/>
                  <a:pt x="44" y="0"/>
                </a:cubicBezTo>
                <a:cubicBezTo>
                  <a:pt x="11973" y="0"/>
                  <a:pt x="21644" y="9670"/>
                  <a:pt x="21644" y="21600"/>
                </a:cubicBezTo>
                <a:cubicBezTo>
                  <a:pt x="21644" y="27251"/>
                  <a:pt x="19429" y="32677"/>
                  <a:pt x="15474" y="36715"/>
                </a:cubicBezTo>
              </a:path>
              <a:path w="21644" h="36715" stroke="0" extrusionOk="0">
                <a:moveTo>
                  <a:pt x="0" y="0"/>
                </a:moveTo>
                <a:cubicBezTo>
                  <a:pt x="14" y="0"/>
                  <a:pt x="29" y="-1"/>
                  <a:pt x="44" y="0"/>
                </a:cubicBezTo>
                <a:cubicBezTo>
                  <a:pt x="11973" y="0"/>
                  <a:pt x="21644" y="9670"/>
                  <a:pt x="21644" y="21600"/>
                </a:cubicBezTo>
                <a:cubicBezTo>
                  <a:pt x="21644" y="27251"/>
                  <a:pt x="19429" y="32677"/>
                  <a:pt x="15474" y="36715"/>
                </a:cubicBezTo>
                <a:lnTo>
                  <a:pt x="44" y="21600"/>
                </a:lnTo>
                <a:close/>
              </a:path>
            </a:pathLst>
          </a:custGeom>
          <a:solidFill>
            <a:srgbClr val="FFCCFF"/>
          </a:solidFill>
          <a:ln w="9525" cap="rnd">
            <a:noFill/>
            <a:round/>
            <a:headEnd/>
            <a:tailEnd/>
          </a:ln>
        </p:spPr>
        <p:txBody>
          <a:bodyPr wrap="none" anchor="ctr"/>
          <a:lstStyle/>
          <a:p>
            <a:endParaRPr lang="en-US"/>
          </a:p>
        </p:txBody>
      </p:sp>
      <p:sp>
        <p:nvSpPr>
          <p:cNvPr id="24621" name="Arc 49"/>
          <p:cNvSpPr>
            <a:spLocks/>
          </p:cNvSpPr>
          <p:nvPr/>
        </p:nvSpPr>
        <p:spPr bwMode="auto">
          <a:xfrm>
            <a:off x="7164388" y="3811588"/>
            <a:ext cx="1566862" cy="717550"/>
          </a:xfrm>
          <a:custGeom>
            <a:avLst/>
            <a:gdLst>
              <a:gd name="T0" fmla="*/ 0 w 42938"/>
              <a:gd name="T1" fmla="*/ 788353020 h 21648"/>
              <a:gd name="T2" fmla="*/ 2086452502 w 42938"/>
              <a:gd name="T3" fmla="*/ 664389806 h 21648"/>
              <a:gd name="T4" fmla="*/ 1049591493 w 42938"/>
              <a:gd name="T5" fmla="*/ 786605020 h 21648"/>
              <a:gd name="T6" fmla="*/ 0 60000 65536"/>
              <a:gd name="T7" fmla="*/ 0 60000 65536"/>
              <a:gd name="T8" fmla="*/ 0 60000 65536"/>
              <a:gd name="T9" fmla="*/ 0 w 42938"/>
              <a:gd name="T10" fmla="*/ 0 h 21648"/>
              <a:gd name="T11" fmla="*/ 42938 w 42938"/>
              <a:gd name="T12" fmla="*/ 21648 h 21648"/>
            </a:gdLst>
            <a:ahLst/>
            <a:cxnLst>
              <a:cxn ang="T6">
                <a:pos x="T0" y="T1"/>
              </a:cxn>
              <a:cxn ang="T7">
                <a:pos x="T2" y="T3"/>
              </a:cxn>
              <a:cxn ang="T8">
                <a:pos x="T4" y="T5"/>
              </a:cxn>
            </a:cxnLst>
            <a:rect l="T9" t="T10" r="T11" b="T12"/>
            <a:pathLst>
              <a:path w="42938" h="21648" fill="none" extrusionOk="0">
                <a:moveTo>
                  <a:pt x="0" y="21647"/>
                </a:moveTo>
                <a:cubicBezTo>
                  <a:pt x="0" y="21631"/>
                  <a:pt x="0" y="21615"/>
                  <a:pt x="0" y="21600"/>
                </a:cubicBezTo>
                <a:cubicBezTo>
                  <a:pt x="0" y="9670"/>
                  <a:pt x="9670" y="0"/>
                  <a:pt x="21600" y="0"/>
                </a:cubicBezTo>
                <a:cubicBezTo>
                  <a:pt x="32233" y="-1"/>
                  <a:pt x="41285" y="7739"/>
                  <a:pt x="42937" y="18244"/>
                </a:cubicBezTo>
              </a:path>
              <a:path w="42938" h="21648" stroke="0" extrusionOk="0">
                <a:moveTo>
                  <a:pt x="0" y="21647"/>
                </a:moveTo>
                <a:cubicBezTo>
                  <a:pt x="0" y="21631"/>
                  <a:pt x="0" y="21615"/>
                  <a:pt x="0" y="21600"/>
                </a:cubicBezTo>
                <a:cubicBezTo>
                  <a:pt x="0" y="9670"/>
                  <a:pt x="9670" y="0"/>
                  <a:pt x="21600" y="0"/>
                </a:cubicBezTo>
                <a:cubicBezTo>
                  <a:pt x="32233" y="-1"/>
                  <a:pt x="41285" y="7739"/>
                  <a:pt x="42937" y="18244"/>
                </a:cubicBezTo>
                <a:lnTo>
                  <a:pt x="21600" y="21600"/>
                </a:lnTo>
                <a:close/>
              </a:path>
            </a:pathLst>
          </a:custGeom>
          <a:solidFill>
            <a:srgbClr val="009900"/>
          </a:solidFill>
          <a:ln w="9525" cap="rnd">
            <a:noFill/>
            <a:round/>
            <a:headEnd/>
            <a:tailEnd/>
          </a:ln>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876300" y="609600"/>
            <a:ext cx="7696200" cy="5783263"/>
            <a:chOff x="432" y="432"/>
            <a:chExt cx="4848" cy="3643"/>
          </a:xfrm>
        </p:grpSpPr>
        <p:pic>
          <p:nvPicPr>
            <p:cNvPr id="25604" name="Picture 3"/>
            <p:cNvPicPr preferRelativeResize="0">
              <a:picLocks noChangeAspect="1" noChangeArrowheads="1"/>
            </p:cNvPicPr>
            <p:nvPr/>
          </p:nvPicPr>
          <p:blipFill>
            <a:blip r:embed="rId2" cstate="print"/>
            <a:srcRect/>
            <a:stretch>
              <a:fillRect/>
            </a:stretch>
          </p:blipFill>
          <p:spPr bwMode="auto">
            <a:xfrm>
              <a:off x="432" y="432"/>
              <a:ext cx="4848" cy="3643"/>
            </a:xfrm>
            <a:prstGeom prst="rect">
              <a:avLst/>
            </a:prstGeom>
            <a:noFill/>
            <a:ln w="9525">
              <a:noFill/>
              <a:miter lim="800000"/>
              <a:headEnd/>
              <a:tailEnd/>
            </a:ln>
          </p:spPr>
        </p:pic>
        <p:sp>
          <p:nvSpPr>
            <p:cNvPr id="25605" name="Rectangle 4"/>
            <p:cNvSpPr>
              <a:spLocks noChangeArrowheads="1"/>
            </p:cNvSpPr>
            <p:nvPr/>
          </p:nvSpPr>
          <p:spPr bwMode="auto">
            <a:xfrm>
              <a:off x="1008" y="528"/>
              <a:ext cx="3792" cy="480"/>
            </a:xfrm>
            <a:prstGeom prst="rect">
              <a:avLst/>
            </a:prstGeom>
            <a:solidFill>
              <a:schemeClr val="tx1"/>
            </a:solidFill>
            <a:ln w="9525">
              <a:noFill/>
              <a:miter lim="800000"/>
              <a:headEnd/>
              <a:tailEnd/>
            </a:ln>
          </p:spPr>
          <p:txBody>
            <a:bodyPr wrap="none" anchor="ctr"/>
            <a:lstStyle/>
            <a:p>
              <a:endParaRPr lang="en-US"/>
            </a:p>
          </p:txBody>
        </p:sp>
      </p:grpSp>
      <p:sp>
        <p:nvSpPr>
          <p:cNvPr id="25603" name="Text Box 5"/>
          <p:cNvSpPr txBox="1">
            <a:spLocks noChangeArrowheads="1"/>
          </p:cNvSpPr>
          <p:nvPr/>
        </p:nvSpPr>
        <p:spPr bwMode="auto">
          <a:xfrm>
            <a:off x="1752600" y="609600"/>
            <a:ext cx="5943600" cy="854075"/>
          </a:xfrm>
          <a:prstGeom prst="rect">
            <a:avLst/>
          </a:prstGeom>
          <a:noFill/>
          <a:ln w="9525">
            <a:noFill/>
            <a:miter lim="800000"/>
            <a:headEnd/>
            <a:tailEnd/>
          </a:ln>
        </p:spPr>
        <p:txBody>
          <a:bodyPr>
            <a:spAutoFit/>
          </a:bodyPr>
          <a:lstStyle/>
          <a:p>
            <a:pPr>
              <a:spcBef>
                <a:spcPct val="0"/>
              </a:spcBef>
            </a:pPr>
            <a:r>
              <a:rPr lang="en-US" b="1" dirty="0">
                <a:solidFill>
                  <a:schemeClr val="bg1"/>
                </a:solidFill>
                <a:latin typeface="Comic Sans MS" pitchFamily="66" charset="0"/>
              </a:rPr>
              <a:t>Normal postnatal growth curves</a:t>
            </a:r>
          </a:p>
          <a:p>
            <a:pPr>
              <a:spcBef>
                <a:spcPct val="0"/>
              </a:spcBef>
            </a:pPr>
            <a:r>
              <a:rPr lang="en-US" b="1" dirty="0">
                <a:solidFill>
                  <a:schemeClr val="bg1"/>
                </a:solidFill>
                <a:latin typeface="Comic Sans MS" pitchFamily="66" charset="0"/>
              </a:rPr>
              <a:t>of bone, muscle, and fat</a:t>
            </a:r>
            <a:r>
              <a:rPr lang="en-US" sz="2600" dirty="0">
                <a:solidFill>
                  <a:schemeClr val="bg1"/>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381000"/>
            <a:ext cx="7772400" cy="685800"/>
          </a:xfrm>
        </p:spPr>
        <p:txBody>
          <a:bodyPr>
            <a:normAutofit fontScale="90000"/>
          </a:bodyPr>
          <a:lstStyle/>
          <a:p>
            <a:pPr fontAlgn="auto">
              <a:spcAft>
                <a:spcPts val="0"/>
              </a:spcAft>
              <a:defRPr/>
            </a:pPr>
            <a:r>
              <a:rPr lang="en-US" sz="3200" smtClean="0">
                <a:cs typeface="Times New Roman" pitchFamily="18" charset="0"/>
              </a:rPr>
              <a:t/>
            </a:r>
            <a:br>
              <a:rPr lang="en-US" sz="3200" smtClean="0">
                <a:cs typeface="Times New Roman" pitchFamily="18" charset="0"/>
              </a:rPr>
            </a:br>
            <a:r>
              <a:rPr lang="en-US" sz="3200" smtClean="0">
                <a:latin typeface="Arial" charset="0"/>
                <a:cs typeface="Arial" charset="0"/>
              </a:rPr>
              <a:t> </a:t>
            </a:r>
            <a:r>
              <a:rPr lang="en-US" sz="3200" smtClean="0">
                <a:cs typeface="Times New Roman" pitchFamily="18" charset="0"/>
              </a:rPr>
              <a:t>Reproductive animals</a:t>
            </a:r>
            <a:r>
              <a:rPr lang="en-US" sz="3200" smtClean="0">
                <a:latin typeface="Arial" charset="0"/>
                <a:cs typeface="Arial" charset="0"/>
              </a:rPr>
              <a:t> </a:t>
            </a:r>
          </a:p>
        </p:txBody>
      </p:sp>
      <p:sp>
        <p:nvSpPr>
          <p:cNvPr id="21507" name="Rectangle 3"/>
          <p:cNvSpPr>
            <a:spLocks noGrp="1" noChangeArrowheads="1"/>
          </p:cNvSpPr>
          <p:nvPr>
            <p:ph sz="quarter" idx="1"/>
          </p:nvPr>
        </p:nvSpPr>
        <p:spPr>
          <a:xfrm>
            <a:off x="685800" y="1676400"/>
            <a:ext cx="8150225" cy="4495800"/>
          </a:xfrm>
        </p:spPr>
        <p:txBody>
          <a:bodyPr/>
          <a:lstStyle/>
          <a:p>
            <a:pPr>
              <a:lnSpc>
                <a:spcPct val="90000"/>
              </a:lnSpc>
              <a:buFont typeface="Wingdings" pitchFamily="2" charset="2"/>
              <a:buChar char="v"/>
            </a:pPr>
            <a:r>
              <a:rPr lang="en-US" sz="2400" smtClean="0">
                <a:latin typeface="Times New Roman" pitchFamily="18" charset="0"/>
                <a:cs typeface="Times New Roman" pitchFamily="18" charset="0"/>
              </a:rPr>
              <a:t> </a:t>
            </a:r>
            <a:r>
              <a:rPr lang="en-US" sz="2400" smtClean="0">
                <a:cs typeface="Arial" charset="0"/>
              </a:rPr>
              <a:t>Milk production:</a:t>
            </a:r>
          </a:p>
          <a:p>
            <a:pPr lvl="1">
              <a:lnSpc>
                <a:spcPct val="90000"/>
              </a:lnSpc>
              <a:buFont typeface="Wingdings" pitchFamily="2" charset="2"/>
              <a:buChar char="Ø"/>
            </a:pPr>
            <a:r>
              <a:rPr lang="en-US" sz="2000" smtClean="0">
                <a:cs typeface="Arial" charset="0"/>
              </a:rPr>
              <a:t>nutrient requirements are in proportion to amount of milk produced</a:t>
            </a:r>
          </a:p>
          <a:p>
            <a:pPr lvl="1">
              <a:lnSpc>
                <a:spcPct val="90000"/>
              </a:lnSpc>
              <a:buFont typeface="Wingdings" pitchFamily="2" charset="2"/>
              <a:buChar char="Ø"/>
            </a:pPr>
            <a:r>
              <a:rPr lang="en-US" sz="2000" smtClean="0">
                <a:cs typeface="Arial" charset="0"/>
              </a:rPr>
              <a:t>Major nutrients required are: energy, protein, Ca and P</a:t>
            </a:r>
          </a:p>
          <a:p>
            <a:pPr lvl="1">
              <a:lnSpc>
                <a:spcPct val="90000"/>
              </a:lnSpc>
              <a:buFont typeface="Wingdings" pitchFamily="2" charset="2"/>
              <a:buChar char="v"/>
            </a:pPr>
            <a:endParaRPr lang="en-US" sz="2000" smtClean="0">
              <a:cs typeface="Arial" charset="0"/>
            </a:endParaRPr>
          </a:p>
          <a:p>
            <a:pPr>
              <a:lnSpc>
                <a:spcPct val="90000"/>
              </a:lnSpc>
              <a:buFont typeface="Wingdings" pitchFamily="2" charset="2"/>
              <a:buChar char="v"/>
            </a:pPr>
            <a:r>
              <a:rPr lang="en-US" sz="2400" smtClean="0">
                <a:cs typeface="Arial" charset="0"/>
              </a:rPr>
              <a:t>Fetal development</a:t>
            </a:r>
          </a:p>
          <a:p>
            <a:pPr lvl="1">
              <a:lnSpc>
                <a:spcPct val="90000"/>
              </a:lnSpc>
              <a:buFont typeface="Wingdings" pitchFamily="2" charset="2"/>
              <a:buChar char="Ø"/>
            </a:pPr>
            <a:r>
              <a:rPr lang="en-US" sz="2000" smtClean="0">
                <a:cs typeface="Arial" charset="0"/>
              </a:rPr>
              <a:t>***fetal requirement for nutrients is not great</a:t>
            </a:r>
          </a:p>
          <a:p>
            <a:pPr lvl="1">
              <a:lnSpc>
                <a:spcPct val="90000"/>
              </a:lnSpc>
              <a:buFont typeface="Wingdings" pitchFamily="2" charset="2"/>
              <a:buChar char="Ø"/>
            </a:pPr>
            <a:r>
              <a:rPr lang="en-US" sz="2000" smtClean="0">
                <a:cs typeface="Arial" charset="0"/>
              </a:rPr>
              <a:t>83 lb calf (25% DM) = 22 lb of DM; which is only about 4 days of milk for the lactating animal</a:t>
            </a:r>
          </a:p>
          <a:p>
            <a:pPr lvl="1">
              <a:lnSpc>
                <a:spcPct val="90000"/>
              </a:lnSpc>
              <a:buFont typeface="Wingdings" pitchFamily="2" charset="2"/>
              <a:buChar char="Ø"/>
            </a:pPr>
            <a:r>
              <a:rPr lang="en-US" sz="2000" smtClean="0">
                <a:cs typeface="Arial" charset="0"/>
              </a:rPr>
              <a:t>importance of nutrition during late gestation may be preparation for lactation (and rebreeding in cattle)</a:t>
            </a:r>
          </a:p>
          <a:p>
            <a:pPr lvl="1">
              <a:lnSpc>
                <a:spcPct val="90000"/>
              </a:lnSpc>
              <a:buFont typeface="Wingdings" pitchFamily="2" charset="2"/>
              <a:buChar char="v"/>
            </a:pPr>
            <a:endParaRPr lang="en-US" sz="2000" smtClean="0">
              <a:cs typeface="Arial" charset="0"/>
            </a:endParaRPr>
          </a:p>
          <a:p>
            <a:pPr>
              <a:lnSpc>
                <a:spcPct val="90000"/>
              </a:lnSpc>
              <a:buFont typeface="Wingdings" pitchFamily="2" charset="2"/>
              <a:buChar char="v"/>
            </a:pPr>
            <a:r>
              <a:rPr lang="en-US" sz="2400" smtClean="0">
                <a:cs typeface="Arial" charset="0"/>
              </a:rPr>
              <a:t>Others = wool, work,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0" dur="500"/>
                                        <p:tgtEl>
                                          <p:spTgt spid="21507">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13" dur="500"/>
                                        <p:tgtEl>
                                          <p:spTgt spid="215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18" dur="500"/>
                                        <p:tgtEl>
                                          <p:spTgt spid="21507">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1507">
                                            <p:txEl>
                                              <p:pRg st="5" end="5"/>
                                            </p:txEl>
                                          </p:spTgt>
                                        </p:tgtEl>
                                        <p:attrNameLst>
                                          <p:attrName>style.visibility</p:attrName>
                                        </p:attrNameLst>
                                      </p:cBhvr>
                                      <p:to>
                                        <p:strVal val="visible"/>
                                      </p:to>
                                    </p:set>
                                    <p:animEffect transition="in" filter="blinds(horizontal)">
                                      <p:cBhvr>
                                        <p:cTn id="21" dur="500"/>
                                        <p:tgtEl>
                                          <p:spTgt spid="21507">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1507">
                                            <p:txEl>
                                              <p:pRg st="6" end="6"/>
                                            </p:txEl>
                                          </p:spTgt>
                                        </p:tgtEl>
                                        <p:attrNameLst>
                                          <p:attrName>style.visibility</p:attrName>
                                        </p:attrNameLst>
                                      </p:cBhvr>
                                      <p:to>
                                        <p:strVal val="visible"/>
                                      </p:to>
                                    </p:set>
                                    <p:animEffect transition="in" filter="blinds(horizontal)">
                                      <p:cBhvr>
                                        <p:cTn id="24" dur="500"/>
                                        <p:tgtEl>
                                          <p:spTgt spid="21507">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1507">
                                            <p:txEl>
                                              <p:pRg st="7" end="7"/>
                                            </p:txEl>
                                          </p:spTgt>
                                        </p:tgtEl>
                                        <p:attrNameLst>
                                          <p:attrName>style.visibility</p:attrName>
                                        </p:attrNameLst>
                                      </p:cBhvr>
                                      <p:to>
                                        <p:strVal val="visible"/>
                                      </p:to>
                                    </p:set>
                                    <p:animEffect transition="in" filter="blinds(horizontal)">
                                      <p:cBhvr>
                                        <p:cTn id="27" dur="500"/>
                                        <p:tgtEl>
                                          <p:spTgt spid="2150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1507">
                                            <p:txEl>
                                              <p:pRg st="9" end="9"/>
                                            </p:txEl>
                                          </p:spTgt>
                                        </p:tgtEl>
                                        <p:attrNameLst>
                                          <p:attrName>style.visibility</p:attrName>
                                        </p:attrNameLst>
                                      </p:cBhvr>
                                      <p:to>
                                        <p:strVal val="visible"/>
                                      </p:to>
                                    </p:set>
                                    <p:animEffect transition="in" filter="blinds(horizontal)">
                                      <p:cBhvr>
                                        <p:cTn id="32" dur="500"/>
                                        <p:tgtEl>
                                          <p:spTgt spid="215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8200" y="381000"/>
            <a:ext cx="8077200" cy="838200"/>
          </a:xfrm>
        </p:spPr>
        <p:txBody>
          <a:bodyPr/>
          <a:lstStyle/>
          <a:p>
            <a:r>
              <a:rPr lang="en-US" sz="2800" b="1" dirty="0" smtClean="0">
                <a:cs typeface="Times New Roman" pitchFamily="18" charset="0"/>
              </a:rPr>
              <a:t>Nutrients from a Feed Management Perspective </a:t>
            </a:r>
            <a:r>
              <a:rPr lang="en-US" sz="2800" dirty="0" smtClean="0">
                <a:cs typeface="Times New Roman" pitchFamily="18" charset="0"/>
              </a:rPr>
              <a:t>(Chapter 3, </a:t>
            </a:r>
            <a:r>
              <a:rPr lang="en-US" sz="2800" dirty="0" err="1" smtClean="0">
                <a:cs typeface="Times New Roman" pitchFamily="18" charset="0"/>
              </a:rPr>
              <a:t>Kellems</a:t>
            </a:r>
            <a:r>
              <a:rPr lang="en-US" sz="2800" dirty="0" smtClean="0">
                <a:cs typeface="Times New Roman" pitchFamily="18" charset="0"/>
              </a:rPr>
              <a:t> and Church)</a:t>
            </a:r>
            <a:r>
              <a:rPr lang="en-US" sz="3200" dirty="0" smtClean="0">
                <a:cs typeface="Arial" charset="0"/>
              </a:rPr>
              <a:t> </a:t>
            </a:r>
          </a:p>
        </p:txBody>
      </p:sp>
      <p:sp>
        <p:nvSpPr>
          <p:cNvPr id="22531" name="Rectangle 3"/>
          <p:cNvSpPr>
            <a:spLocks noGrp="1" noChangeArrowheads="1"/>
          </p:cNvSpPr>
          <p:nvPr>
            <p:ph sz="quarter" idx="1"/>
          </p:nvPr>
        </p:nvSpPr>
        <p:spPr>
          <a:xfrm>
            <a:off x="838200" y="1766888"/>
            <a:ext cx="7993063" cy="4329112"/>
          </a:xfrm>
        </p:spPr>
        <p:txBody>
          <a:bodyPr/>
          <a:lstStyle/>
          <a:p>
            <a:pPr>
              <a:lnSpc>
                <a:spcPct val="90000"/>
              </a:lnSpc>
              <a:buFont typeface="Wingdings" pitchFamily="2" charset="2"/>
              <a:buChar char="q"/>
            </a:pPr>
            <a:r>
              <a:rPr lang="en-US" sz="2400" smtClean="0">
                <a:latin typeface="Arial" charset="0"/>
                <a:cs typeface="Arial" charset="0"/>
              </a:rPr>
              <a:t> </a:t>
            </a:r>
            <a:r>
              <a:rPr lang="en-US" sz="2400" smtClean="0">
                <a:cs typeface="Arial" charset="0"/>
              </a:rPr>
              <a:t>Water</a:t>
            </a:r>
          </a:p>
          <a:p>
            <a:pPr lvl="1">
              <a:lnSpc>
                <a:spcPct val="90000"/>
              </a:lnSpc>
              <a:buFont typeface="Wingdings" pitchFamily="2" charset="2"/>
              <a:buChar char="ü"/>
            </a:pPr>
            <a:r>
              <a:rPr lang="en-US" sz="2000" smtClean="0">
                <a:cs typeface="Arial" charset="0"/>
              </a:rPr>
              <a:t>Water - most crucial nutrient -- most immediately required</a:t>
            </a:r>
          </a:p>
          <a:p>
            <a:pPr lvl="1">
              <a:lnSpc>
                <a:spcPct val="90000"/>
              </a:lnSpc>
              <a:buFont typeface="Wingdings" pitchFamily="2" charset="2"/>
              <a:buChar char="ü"/>
            </a:pPr>
            <a:endParaRPr lang="en-US" sz="2000" smtClean="0">
              <a:cs typeface="Arial" charset="0"/>
            </a:endParaRPr>
          </a:p>
          <a:p>
            <a:pPr lvl="1">
              <a:lnSpc>
                <a:spcPct val="90000"/>
              </a:lnSpc>
              <a:buFont typeface="Wingdings" pitchFamily="2" charset="2"/>
              <a:buChar char="ü"/>
            </a:pPr>
            <a:r>
              <a:rPr lang="en-US" sz="2000" smtClean="0">
                <a:cs typeface="Arial" charset="0"/>
              </a:rPr>
              <a:t>70% of lean body mass</a:t>
            </a:r>
          </a:p>
          <a:p>
            <a:pPr lvl="1">
              <a:lnSpc>
                <a:spcPct val="90000"/>
              </a:lnSpc>
              <a:buFont typeface="Wingdings" pitchFamily="2" charset="2"/>
              <a:buChar char="ü"/>
            </a:pPr>
            <a:endParaRPr lang="en-US" sz="2000" smtClean="0">
              <a:cs typeface="Arial" charset="0"/>
            </a:endParaRPr>
          </a:p>
          <a:p>
            <a:pPr lvl="1">
              <a:lnSpc>
                <a:spcPct val="90000"/>
              </a:lnSpc>
              <a:buFont typeface="Wingdings" pitchFamily="2" charset="2"/>
              <a:buChar char="ü"/>
            </a:pPr>
            <a:r>
              <a:rPr lang="en-US" sz="2000" smtClean="0">
                <a:cs typeface="Arial" charset="0"/>
              </a:rPr>
              <a:t>Can only lose 10% of body water</a:t>
            </a:r>
          </a:p>
          <a:p>
            <a:pPr lvl="1">
              <a:lnSpc>
                <a:spcPct val="90000"/>
              </a:lnSpc>
              <a:buFont typeface="Wingdings" pitchFamily="2" charset="2"/>
              <a:buChar char="ü"/>
            </a:pPr>
            <a:endParaRPr lang="en-US" sz="2000" smtClean="0">
              <a:cs typeface="Arial" charset="0"/>
            </a:endParaRPr>
          </a:p>
          <a:p>
            <a:pPr lvl="1">
              <a:lnSpc>
                <a:spcPct val="90000"/>
              </a:lnSpc>
              <a:buFont typeface="Wingdings" pitchFamily="2" charset="2"/>
              <a:buChar char="ü"/>
            </a:pPr>
            <a:r>
              <a:rPr lang="en-US" sz="2000" smtClean="0">
                <a:cs typeface="Arial" charset="0"/>
              </a:rPr>
              <a:t>Consume 3-4 times amount of water as dry matter (DM)</a:t>
            </a:r>
          </a:p>
          <a:p>
            <a:pPr lvl="1">
              <a:lnSpc>
                <a:spcPct val="90000"/>
              </a:lnSpc>
              <a:buFont typeface="Wingdings" pitchFamily="2" charset="2"/>
              <a:buChar char="ü"/>
            </a:pPr>
            <a:endParaRPr lang="en-US" sz="2000" smtClean="0">
              <a:cs typeface="Arial" charset="0"/>
            </a:endParaRPr>
          </a:p>
          <a:p>
            <a:pPr lvl="1">
              <a:lnSpc>
                <a:spcPct val="90000"/>
              </a:lnSpc>
              <a:buFont typeface="Wingdings" pitchFamily="2" charset="2"/>
              <a:buChar char="ü"/>
            </a:pPr>
            <a:r>
              <a:rPr lang="en-US" sz="2000" smtClean="0">
                <a:cs typeface="Arial" charset="0"/>
              </a:rPr>
              <a:t>Consume an amount of water which is needed to maintain homeostasis (GIT, blood)</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17" dur="500"/>
                                        <p:tgtEl>
                                          <p:spTgt spid="225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531">
                                            <p:txEl>
                                              <p:pRg st="5" end="5"/>
                                            </p:txEl>
                                          </p:spTgt>
                                        </p:tgtEl>
                                        <p:attrNameLst>
                                          <p:attrName>style.visibility</p:attrName>
                                        </p:attrNameLst>
                                      </p:cBhvr>
                                      <p:to>
                                        <p:strVal val="visible"/>
                                      </p:to>
                                    </p:set>
                                    <p:animEffect transition="in" filter="blinds(horizontal)">
                                      <p:cBhvr>
                                        <p:cTn id="22" dur="500"/>
                                        <p:tgtEl>
                                          <p:spTgt spid="2253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2531">
                                            <p:txEl>
                                              <p:pRg st="7" end="7"/>
                                            </p:txEl>
                                          </p:spTgt>
                                        </p:tgtEl>
                                        <p:attrNameLst>
                                          <p:attrName>style.visibility</p:attrName>
                                        </p:attrNameLst>
                                      </p:cBhvr>
                                      <p:to>
                                        <p:strVal val="visible"/>
                                      </p:to>
                                    </p:set>
                                    <p:animEffect transition="in" filter="blinds(horizontal)">
                                      <p:cBhvr>
                                        <p:cTn id="27" dur="500"/>
                                        <p:tgtEl>
                                          <p:spTgt spid="2253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531">
                                            <p:txEl>
                                              <p:pRg st="9" end="9"/>
                                            </p:txEl>
                                          </p:spTgt>
                                        </p:tgtEl>
                                        <p:attrNameLst>
                                          <p:attrName>style.visibility</p:attrName>
                                        </p:attrNameLst>
                                      </p:cBhvr>
                                      <p:to>
                                        <p:strVal val="visible"/>
                                      </p:to>
                                    </p:set>
                                    <p:animEffect transition="in" filter="blinds(horizontal)">
                                      <p:cBhvr>
                                        <p:cTn id="32" dur="500"/>
                                        <p:tgtEl>
                                          <p:spTgt spid="2253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03275" y="533400"/>
            <a:ext cx="7772400" cy="762000"/>
          </a:xfrm>
        </p:spPr>
        <p:txBody>
          <a:bodyPr/>
          <a:lstStyle/>
          <a:p>
            <a:r>
              <a:rPr lang="en-US" sz="3200" dirty="0" smtClean="0">
                <a:cs typeface="Arial" charset="0"/>
              </a:rPr>
              <a:t>Water</a:t>
            </a:r>
          </a:p>
        </p:txBody>
      </p:sp>
      <p:sp>
        <p:nvSpPr>
          <p:cNvPr id="23555"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90000"/>
              </a:lnSpc>
              <a:spcAft>
                <a:spcPts val="0"/>
              </a:spcAft>
              <a:buFont typeface="Wingdings" pitchFamily="2" charset="2"/>
              <a:buChar char="q"/>
              <a:defRPr/>
            </a:pPr>
            <a:r>
              <a:rPr lang="en-US" sz="2400" smtClean="0">
                <a:cs typeface="Arial" charset="0"/>
              </a:rPr>
              <a:t> </a:t>
            </a:r>
            <a:r>
              <a:rPr lang="en-US" sz="2400" smtClean="0">
                <a:cs typeface="Times New Roman" pitchFamily="18" charset="0"/>
              </a:rPr>
              <a:t>Functions</a:t>
            </a:r>
          </a:p>
          <a:p>
            <a:pPr marL="640080" lvl="1" indent="-274320" fontAlgn="auto">
              <a:lnSpc>
                <a:spcPct val="90000"/>
              </a:lnSpc>
              <a:spcAft>
                <a:spcPts val="0"/>
              </a:spcAft>
              <a:buFont typeface="Wingdings" pitchFamily="2" charset="2"/>
              <a:buChar char="ü"/>
              <a:defRPr/>
            </a:pPr>
            <a:r>
              <a:rPr lang="en-US" smtClean="0">
                <a:cs typeface="Arial" charset="0"/>
              </a:rPr>
              <a:t>transport (digesta, blood)</a:t>
            </a:r>
          </a:p>
          <a:p>
            <a:pPr marL="640080" lvl="1" indent="-274320" fontAlgn="auto">
              <a:lnSpc>
                <a:spcPct val="90000"/>
              </a:lnSpc>
              <a:spcAft>
                <a:spcPts val="0"/>
              </a:spcAft>
              <a:buFont typeface="Wingdings" pitchFamily="2" charset="2"/>
              <a:buChar char="ü"/>
              <a:defRPr/>
            </a:pPr>
            <a:r>
              <a:rPr lang="en-US" smtClean="0">
                <a:cs typeface="Arial" charset="0"/>
              </a:rPr>
              <a:t>urine -- media to excrete nitrogenous waste</a:t>
            </a:r>
          </a:p>
          <a:p>
            <a:pPr marL="640080" lvl="1" indent="-274320" fontAlgn="auto">
              <a:lnSpc>
                <a:spcPct val="90000"/>
              </a:lnSpc>
              <a:spcAft>
                <a:spcPts val="0"/>
              </a:spcAft>
              <a:buFont typeface="Wingdings" pitchFamily="2" charset="2"/>
              <a:buChar char="ü"/>
              <a:defRPr/>
            </a:pPr>
            <a:r>
              <a:rPr lang="en-US" smtClean="0">
                <a:cs typeface="Arial" charset="0"/>
              </a:rPr>
              <a:t>evaporative cooling</a:t>
            </a:r>
          </a:p>
          <a:p>
            <a:pPr marL="640080" lvl="1" indent="-274320" fontAlgn="auto">
              <a:lnSpc>
                <a:spcPct val="90000"/>
              </a:lnSpc>
              <a:spcAft>
                <a:spcPts val="0"/>
              </a:spcAft>
              <a:buFont typeface="Wingdings" pitchFamily="2" charset="2"/>
              <a:buChar char="ü"/>
              <a:defRPr/>
            </a:pPr>
            <a:r>
              <a:rPr lang="en-US" smtClean="0">
                <a:cs typeface="Arial" charset="0"/>
              </a:rPr>
              <a:t>rumen microbes</a:t>
            </a:r>
          </a:p>
          <a:p>
            <a:pPr marL="320040" indent="-320040" fontAlgn="auto">
              <a:lnSpc>
                <a:spcPct val="90000"/>
              </a:lnSpc>
              <a:spcAft>
                <a:spcPts val="0"/>
              </a:spcAft>
              <a:buFont typeface="Wingdings" pitchFamily="2" charset="2"/>
              <a:buChar char="q"/>
              <a:defRPr/>
            </a:pPr>
            <a:endParaRPr lang="en-US" sz="2400" smtClean="0">
              <a:cs typeface="Times New Roman" pitchFamily="18" charset="0"/>
            </a:endParaRPr>
          </a:p>
          <a:p>
            <a:pPr marL="320040" indent="-320040" fontAlgn="auto">
              <a:lnSpc>
                <a:spcPct val="90000"/>
              </a:lnSpc>
              <a:spcAft>
                <a:spcPts val="0"/>
              </a:spcAft>
              <a:buFont typeface="Wingdings" pitchFamily="2" charset="2"/>
              <a:buChar char="q"/>
              <a:defRPr/>
            </a:pPr>
            <a:r>
              <a:rPr lang="en-US" sz="2400" smtClean="0">
                <a:cs typeface="Times New Roman" pitchFamily="18" charset="0"/>
              </a:rPr>
              <a:t>Sources</a:t>
            </a:r>
          </a:p>
          <a:p>
            <a:pPr marL="640080" lvl="1" indent="-274320" fontAlgn="auto">
              <a:lnSpc>
                <a:spcPct val="90000"/>
              </a:lnSpc>
              <a:spcAft>
                <a:spcPts val="0"/>
              </a:spcAft>
              <a:buFont typeface="Wingdings" pitchFamily="2" charset="2"/>
              <a:buChar char="ü"/>
              <a:defRPr/>
            </a:pPr>
            <a:r>
              <a:rPr lang="en-US" smtClean="0">
                <a:cs typeface="Arial" charset="0"/>
              </a:rPr>
              <a:t>drinking water</a:t>
            </a:r>
          </a:p>
          <a:p>
            <a:pPr marL="640080" lvl="1" indent="-274320" fontAlgn="auto">
              <a:lnSpc>
                <a:spcPct val="90000"/>
              </a:lnSpc>
              <a:spcAft>
                <a:spcPts val="0"/>
              </a:spcAft>
              <a:buFont typeface="Wingdings" pitchFamily="2" charset="2"/>
              <a:buChar char="ü"/>
              <a:defRPr/>
            </a:pPr>
            <a:r>
              <a:rPr lang="en-US" smtClean="0">
                <a:cs typeface="Arial" charset="0"/>
              </a:rPr>
              <a:t>feed -- some feeds have up to 85% water</a:t>
            </a:r>
          </a:p>
          <a:p>
            <a:pPr marL="640080" lvl="1" indent="-274320" fontAlgn="auto">
              <a:lnSpc>
                <a:spcPct val="90000"/>
              </a:lnSpc>
              <a:spcAft>
                <a:spcPts val="0"/>
              </a:spcAft>
              <a:buFont typeface="Wingdings" pitchFamily="2" charset="2"/>
              <a:buChar char="ü"/>
              <a:defRPr/>
            </a:pPr>
            <a:r>
              <a:rPr lang="en-US" smtClean="0">
                <a:cs typeface="Times New Roman" pitchFamily="18" charset="0"/>
              </a:rPr>
              <a:t>metabolic water -- oxidation of nutrients to produce water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0" dur="500"/>
                                        <p:tgtEl>
                                          <p:spTgt spid="23555">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3" dur="500"/>
                                        <p:tgtEl>
                                          <p:spTgt spid="23555">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16" dur="500"/>
                                        <p:tgtEl>
                                          <p:spTgt spid="23555">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Effect transition="in" filter="blinds(horizontal)">
                                      <p:cBhvr>
                                        <p:cTn id="19" dur="500"/>
                                        <p:tgtEl>
                                          <p:spTgt spid="2355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3555">
                                            <p:txEl>
                                              <p:pRg st="6" end="6"/>
                                            </p:txEl>
                                          </p:spTgt>
                                        </p:tgtEl>
                                        <p:attrNameLst>
                                          <p:attrName>style.visibility</p:attrName>
                                        </p:attrNameLst>
                                      </p:cBhvr>
                                      <p:to>
                                        <p:strVal val="visible"/>
                                      </p:to>
                                    </p:set>
                                    <p:animEffect transition="in" filter="blinds(horizontal)">
                                      <p:cBhvr>
                                        <p:cTn id="24" dur="500"/>
                                        <p:tgtEl>
                                          <p:spTgt spid="23555">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3555">
                                            <p:txEl>
                                              <p:pRg st="7" end="7"/>
                                            </p:txEl>
                                          </p:spTgt>
                                        </p:tgtEl>
                                        <p:attrNameLst>
                                          <p:attrName>style.visibility</p:attrName>
                                        </p:attrNameLst>
                                      </p:cBhvr>
                                      <p:to>
                                        <p:strVal val="visible"/>
                                      </p:to>
                                    </p:set>
                                    <p:animEffect transition="in" filter="blinds(horizontal)">
                                      <p:cBhvr>
                                        <p:cTn id="27" dur="500"/>
                                        <p:tgtEl>
                                          <p:spTgt spid="23555">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3555">
                                            <p:txEl>
                                              <p:pRg st="8" end="8"/>
                                            </p:txEl>
                                          </p:spTgt>
                                        </p:tgtEl>
                                        <p:attrNameLst>
                                          <p:attrName>style.visibility</p:attrName>
                                        </p:attrNameLst>
                                      </p:cBhvr>
                                      <p:to>
                                        <p:strVal val="visible"/>
                                      </p:to>
                                    </p:set>
                                    <p:animEffect transition="in" filter="blinds(horizontal)">
                                      <p:cBhvr>
                                        <p:cTn id="30" dur="500"/>
                                        <p:tgtEl>
                                          <p:spTgt spid="23555">
                                            <p:txEl>
                                              <p:pRg st="8" end="8"/>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3555">
                                            <p:txEl>
                                              <p:pRg st="9" end="9"/>
                                            </p:txEl>
                                          </p:spTgt>
                                        </p:tgtEl>
                                        <p:attrNameLst>
                                          <p:attrName>style.visibility</p:attrName>
                                        </p:attrNameLst>
                                      </p:cBhvr>
                                      <p:to>
                                        <p:strVal val="visible"/>
                                      </p:to>
                                    </p:set>
                                    <p:animEffect transition="in" filter="blinds(horizontal)">
                                      <p:cBhvr>
                                        <p:cTn id="33" dur="5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4400" y="381000"/>
            <a:ext cx="7772400" cy="762000"/>
          </a:xfrm>
        </p:spPr>
        <p:txBody>
          <a:bodyPr/>
          <a:lstStyle/>
          <a:p>
            <a:r>
              <a:rPr lang="en-US" sz="3200" dirty="0" smtClean="0">
                <a:cs typeface="Arial" charset="0"/>
              </a:rPr>
              <a:t>Water</a:t>
            </a:r>
          </a:p>
        </p:txBody>
      </p:sp>
      <p:sp>
        <p:nvSpPr>
          <p:cNvPr id="24579" name="Rectangle 3"/>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mtClean="0">
                <a:cs typeface="Arial" charset="0"/>
              </a:rPr>
              <a:t> </a:t>
            </a:r>
            <a:r>
              <a:rPr lang="en-US" smtClean="0">
                <a:cs typeface="Times New Roman" pitchFamily="18" charset="0"/>
              </a:rPr>
              <a:t>Practical Applications</a:t>
            </a:r>
          </a:p>
          <a:p>
            <a:pPr lvl="1">
              <a:buFont typeface="Wingdings" pitchFamily="2" charset="2"/>
              <a:buChar char="§"/>
            </a:pPr>
            <a:r>
              <a:rPr lang="en-US" smtClean="0">
                <a:cs typeface="Arial" charset="0"/>
              </a:rPr>
              <a:t>water consumption is critical to maintain DM (nutrient) intake</a:t>
            </a:r>
          </a:p>
          <a:p>
            <a:pPr lvl="1">
              <a:buFont typeface="Wingdings" pitchFamily="2" charset="2"/>
              <a:buChar char="§"/>
            </a:pPr>
            <a:endParaRPr lang="en-US" smtClean="0">
              <a:cs typeface="Arial" charset="0"/>
            </a:endParaRPr>
          </a:p>
          <a:p>
            <a:pPr lvl="1">
              <a:buFont typeface="Wingdings" pitchFamily="2" charset="2"/>
              <a:buChar char="§"/>
            </a:pPr>
            <a:r>
              <a:rPr lang="en-US" smtClean="0">
                <a:cs typeface="Arial" charset="0"/>
              </a:rPr>
              <a:t>requires management during hot and cold weather</a:t>
            </a:r>
          </a:p>
          <a:p>
            <a:pPr lvl="1">
              <a:buFont typeface="Wingdings" pitchFamily="2" charset="2"/>
              <a:buChar char="§"/>
            </a:pPr>
            <a:endParaRPr lang="en-US" smtClean="0">
              <a:cs typeface="Arial" charset="0"/>
            </a:endParaRPr>
          </a:p>
          <a:p>
            <a:pPr lvl="1">
              <a:buFont typeface="Wingdings" pitchFamily="2" charset="2"/>
              <a:buChar char="§"/>
            </a:pPr>
            <a:r>
              <a:rPr lang="en-US" smtClean="0">
                <a:cs typeface="Arial" charset="0"/>
              </a:rPr>
              <a:t>requires management when high salt diets are fed</a:t>
            </a:r>
            <a:endParaRPr lang="en-US" smtClean="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17" dur="500"/>
                                        <p:tgtEl>
                                          <p:spTgt spid="245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79">
                                            <p:txEl>
                                              <p:pRg st="5" end="5"/>
                                            </p:txEl>
                                          </p:spTgt>
                                        </p:tgtEl>
                                        <p:attrNameLst>
                                          <p:attrName>style.visibility</p:attrName>
                                        </p:attrNameLst>
                                      </p:cBhvr>
                                      <p:to>
                                        <p:strVal val="visible"/>
                                      </p:to>
                                    </p:set>
                                    <p:animEffect transition="in" filter="blinds(horizontal)">
                                      <p:cBhvr>
                                        <p:cTn id="2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66800" y="457200"/>
            <a:ext cx="7772400" cy="762000"/>
          </a:xfrm>
        </p:spPr>
        <p:txBody>
          <a:bodyPr/>
          <a:lstStyle/>
          <a:p>
            <a:r>
              <a:rPr lang="en-US" sz="3200" b="1" dirty="0" smtClean="0">
                <a:cs typeface="Arial" charset="0"/>
              </a:rPr>
              <a:t>Energy</a:t>
            </a:r>
          </a:p>
        </p:txBody>
      </p:sp>
      <p:sp>
        <p:nvSpPr>
          <p:cNvPr id="25603" name="Rectangle 3"/>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mtClean="0">
                <a:cs typeface="Arial" charset="0"/>
              </a:rPr>
              <a:t>Energy is very difficult to measure quantitatively</a:t>
            </a:r>
          </a:p>
          <a:p>
            <a:pPr lvl="1">
              <a:buFont typeface="Wingdings" pitchFamily="2" charset="2"/>
              <a:buChar char="ü"/>
            </a:pPr>
            <a:r>
              <a:rPr lang="en-US" smtClean="0">
                <a:cs typeface="Arial" charset="0"/>
              </a:rPr>
              <a:t>defined as calories -- amount of energy required to raise 1 g of water 1</a:t>
            </a:r>
            <a:r>
              <a:rPr lang="en-US" baseline="30000" smtClean="0">
                <a:cs typeface="Arial" charset="0"/>
              </a:rPr>
              <a:t>o</a:t>
            </a:r>
            <a:r>
              <a:rPr lang="en-US" smtClean="0">
                <a:cs typeface="Arial" charset="0"/>
              </a:rPr>
              <a:t> C -- kilocalorie – megacalorie</a:t>
            </a:r>
          </a:p>
          <a:p>
            <a:pPr lvl="1">
              <a:buFont typeface="Wingdings" pitchFamily="2" charset="2"/>
              <a:buChar char="q"/>
            </a:pPr>
            <a:endParaRPr lang="en-US" smtClean="0">
              <a:cs typeface="Times New Roman" pitchFamily="18" charset="0"/>
            </a:endParaRPr>
          </a:p>
          <a:p>
            <a:pPr>
              <a:buFont typeface="Wingdings" pitchFamily="2" charset="2"/>
              <a:buChar char="q"/>
            </a:pPr>
            <a:r>
              <a:rPr lang="en-US" smtClean="0">
                <a:cs typeface="Arial" charset="0"/>
              </a:rPr>
              <a:t>Carbohydrate:    C:H:O   1:2:1</a:t>
            </a:r>
          </a:p>
          <a:p>
            <a:pPr>
              <a:buFont typeface="WP IconicSymbolsA" pitchFamily="2" charset="2"/>
              <a:buNone/>
            </a:pPr>
            <a:endParaRPr lang="en-US" smtClean="0">
              <a:cs typeface="Arial" charset="0"/>
            </a:endParaRPr>
          </a:p>
          <a:p>
            <a:pPr lvl="1">
              <a:buFont typeface="WP IconicSymbolsA" pitchFamily="2" charset="2"/>
              <a:buNone/>
            </a:pPr>
            <a:r>
              <a:rPr lang="en-US" smtClean="0">
                <a:solidFill>
                  <a:srgbClr val="009900"/>
                </a:solidFill>
                <a:cs typeface="Arial" charset="0"/>
              </a:rPr>
              <a:t>C</a:t>
            </a:r>
            <a:r>
              <a:rPr lang="en-US" baseline="-30000" smtClean="0">
                <a:solidFill>
                  <a:srgbClr val="009900"/>
                </a:solidFill>
                <a:cs typeface="Arial" charset="0"/>
              </a:rPr>
              <a:t>6</a:t>
            </a:r>
            <a:r>
              <a:rPr lang="en-US" smtClean="0">
                <a:solidFill>
                  <a:srgbClr val="009900"/>
                </a:solidFill>
                <a:cs typeface="Arial" charset="0"/>
              </a:rPr>
              <a:t>H</a:t>
            </a:r>
            <a:r>
              <a:rPr lang="en-US" baseline="-30000" smtClean="0">
                <a:solidFill>
                  <a:srgbClr val="009900"/>
                </a:solidFill>
                <a:cs typeface="Arial" charset="0"/>
              </a:rPr>
              <a:t>12</a:t>
            </a:r>
            <a:r>
              <a:rPr lang="en-US" smtClean="0">
                <a:solidFill>
                  <a:srgbClr val="009900"/>
                </a:solidFill>
                <a:cs typeface="Arial" charset="0"/>
              </a:rPr>
              <a:t>O</a:t>
            </a:r>
            <a:r>
              <a:rPr lang="en-US" baseline="-30000" smtClean="0">
                <a:solidFill>
                  <a:srgbClr val="009900"/>
                </a:solidFill>
                <a:cs typeface="Arial" charset="0"/>
              </a:rPr>
              <a:t>6</a:t>
            </a:r>
            <a:r>
              <a:rPr lang="en-US" smtClean="0">
                <a:solidFill>
                  <a:srgbClr val="009900"/>
                </a:solidFill>
                <a:cs typeface="Arial" charset="0"/>
              </a:rPr>
              <a:t> + 6 O</a:t>
            </a:r>
            <a:r>
              <a:rPr lang="en-US" baseline="-30000" smtClean="0">
                <a:solidFill>
                  <a:srgbClr val="009900"/>
                </a:solidFill>
                <a:cs typeface="Arial" charset="0"/>
              </a:rPr>
              <a:t>2</a:t>
            </a:r>
            <a:r>
              <a:rPr lang="en-US" smtClean="0">
                <a:cs typeface="Arial" charset="0"/>
              </a:rPr>
              <a:t>    		</a:t>
            </a:r>
            <a:r>
              <a:rPr lang="en-US" smtClean="0">
                <a:solidFill>
                  <a:schemeClr val="tx2"/>
                </a:solidFill>
                <a:cs typeface="Arial" charset="0"/>
              </a:rPr>
              <a:t>6 CO</a:t>
            </a:r>
            <a:r>
              <a:rPr lang="en-US" baseline="-30000" smtClean="0">
                <a:solidFill>
                  <a:schemeClr val="tx2"/>
                </a:solidFill>
                <a:cs typeface="Arial" charset="0"/>
              </a:rPr>
              <a:t>2</a:t>
            </a:r>
            <a:r>
              <a:rPr lang="en-US" smtClean="0">
                <a:solidFill>
                  <a:schemeClr val="tx2"/>
                </a:solidFill>
                <a:cs typeface="Arial" charset="0"/>
              </a:rPr>
              <a:t>  +  6 H</a:t>
            </a:r>
            <a:r>
              <a:rPr lang="en-US" baseline="-30000" smtClean="0">
                <a:solidFill>
                  <a:schemeClr val="tx2"/>
                </a:solidFill>
                <a:cs typeface="Arial" charset="0"/>
              </a:rPr>
              <a:t>2</a:t>
            </a:r>
            <a:r>
              <a:rPr lang="en-US" smtClean="0">
                <a:solidFill>
                  <a:schemeClr val="tx2"/>
                </a:solidFill>
                <a:cs typeface="Arial" charset="0"/>
              </a:rPr>
              <a:t>O</a:t>
            </a:r>
            <a:r>
              <a:rPr lang="en-US" smtClean="0">
                <a:cs typeface="Times New Roman" pitchFamily="18" charset="0"/>
              </a:rPr>
              <a:t> </a:t>
            </a:r>
          </a:p>
          <a:p>
            <a:endParaRPr lang="en-US" sz="3200" smtClean="0"/>
          </a:p>
        </p:txBody>
      </p:sp>
      <p:sp>
        <p:nvSpPr>
          <p:cNvPr id="25604" name="Line 4"/>
          <p:cNvSpPr>
            <a:spLocks noChangeShapeType="1"/>
          </p:cNvSpPr>
          <p:nvPr/>
        </p:nvSpPr>
        <p:spPr bwMode="auto">
          <a:xfrm>
            <a:off x="3429000" y="4800600"/>
            <a:ext cx="1524000" cy="0"/>
          </a:xfrm>
          <a:prstGeom prst="line">
            <a:avLst/>
          </a:prstGeom>
          <a:noFill/>
          <a:ln w="38100">
            <a:solidFill>
              <a:schemeClr val="tx2"/>
            </a:solidFill>
            <a:round/>
            <a:headEnd/>
            <a:tailEnd type="triangle" w="med" len="med"/>
          </a:ln>
        </p:spPr>
        <p:txBody>
          <a:bodyPr wrap="none"/>
          <a:lstStyle/>
          <a:p>
            <a:endParaRPr lang="en-US"/>
          </a:p>
        </p:txBody>
      </p:sp>
      <p:grpSp>
        <p:nvGrpSpPr>
          <p:cNvPr id="2" name="Group 7"/>
          <p:cNvGrpSpPr>
            <a:grpSpLocks/>
          </p:cNvGrpSpPr>
          <p:nvPr/>
        </p:nvGrpSpPr>
        <p:grpSpPr bwMode="auto">
          <a:xfrm>
            <a:off x="3581400" y="4876800"/>
            <a:ext cx="2095500" cy="774700"/>
            <a:chOff x="2544" y="3544"/>
            <a:chExt cx="1320" cy="488"/>
          </a:xfrm>
        </p:grpSpPr>
        <p:sp>
          <p:nvSpPr>
            <p:cNvPr id="30726" name="Freeform 5"/>
            <p:cNvSpPr>
              <a:spLocks/>
            </p:cNvSpPr>
            <p:nvPr/>
          </p:nvSpPr>
          <p:spPr bwMode="auto">
            <a:xfrm>
              <a:off x="2544" y="3544"/>
              <a:ext cx="576" cy="248"/>
            </a:xfrm>
            <a:custGeom>
              <a:avLst/>
              <a:gdLst>
                <a:gd name="T0" fmla="*/ 0 w 576"/>
                <a:gd name="T1" fmla="*/ 8 h 248"/>
                <a:gd name="T2" fmla="*/ 144 w 576"/>
                <a:gd name="T3" fmla="*/ 8 h 248"/>
                <a:gd name="T4" fmla="*/ 336 w 576"/>
                <a:gd name="T5" fmla="*/ 56 h 248"/>
                <a:gd name="T6" fmla="*/ 480 w 576"/>
                <a:gd name="T7" fmla="*/ 152 h 248"/>
                <a:gd name="T8" fmla="*/ 576 w 576"/>
                <a:gd name="T9" fmla="*/ 248 h 248"/>
                <a:gd name="T10" fmla="*/ 0 60000 65536"/>
                <a:gd name="T11" fmla="*/ 0 60000 65536"/>
                <a:gd name="T12" fmla="*/ 0 60000 65536"/>
                <a:gd name="T13" fmla="*/ 0 60000 65536"/>
                <a:gd name="T14" fmla="*/ 0 60000 65536"/>
                <a:gd name="T15" fmla="*/ 0 w 576"/>
                <a:gd name="T16" fmla="*/ 0 h 248"/>
                <a:gd name="T17" fmla="*/ 576 w 576"/>
                <a:gd name="T18" fmla="*/ 248 h 248"/>
              </a:gdLst>
              <a:ahLst/>
              <a:cxnLst>
                <a:cxn ang="T10">
                  <a:pos x="T0" y="T1"/>
                </a:cxn>
                <a:cxn ang="T11">
                  <a:pos x="T2" y="T3"/>
                </a:cxn>
                <a:cxn ang="T12">
                  <a:pos x="T4" y="T5"/>
                </a:cxn>
                <a:cxn ang="T13">
                  <a:pos x="T6" y="T7"/>
                </a:cxn>
                <a:cxn ang="T14">
                  <a:pos x="T8" y="T9"/>
                </a:cxn>
              </a:cxnLst>
              <a:rect l="T15" t="T16" r="T17" b="T18"/>
              <a:pathLst>
                <a:path w="576" h="248">
                  <a:moveTo>
                    <a:pt x="0" y="8"/>
                  </a:moveTo>
                  <a:cubicBezTo>
                    <a:pt x="44" y="4"/>
                    <a:pt x="88" y="0"/>
                    <a:pt x="144" y="8"/>
                  </a:cubicBezTo>
                  <a:cubicBezTo>
                    <a:pt x="200" y="16"/>
                    <a:pt x="280" y="32"/>
                    <a:pt x="336" y="56"/>
                  </a:cubicBezTo>
                  <a:cubicBezTo>
                    <a:pt x="392" y="80"/>
                    <a:pt x="440" y="120"/>
                    <a:pt x="480" y="152"/>
                  </a:cubicBezTo>
                  <a:cubicBezTo>
                    <a:pt x="520" y="184"/>
                    <a:pt x="560" y="232"/>
                    <a:pt x="576" y="248"/>
                  </a:cubicBezTo>
                </a:path>
              </a:pathLst>
            </a:custGeom>
            <a:noFill/>
            <a:ln w="38100">
              <a:solidFill>
                <a:srgbClr val="EB0924"/>
              </a:solidFill>
              <a:round/>
              <a:headEnd/>
              <a:tailEnd type="triangle" w="med" len="med"/>
            </a:ln>
          </p:spPr>
          <p:txBody>
            <a:bodyPr wrap="none"/>
            <a:lstStyle/>
            <a:p>
              <a:endParaRPr lang="en-US"/>
            </a:p>
          </p:txBody>
        </p:sp>
        <p:sp>
          <p:nvSpPr>
            <p:cNvPr id="30727" name="Text Box 6"/>
            <p:cNvSpPr txBox="1">
              <a:spLocks noChangeArrowheads="1"/>
            </p:cNvSpPr>
            <p:nvPr/>
          </p:nvSpPr>
          <p:spPr bwMode="auto">
            <a:xfrm>
              <a:off x="3120" y="3744"/>
              <a:ext cx="744" cy="288"/>
            </a:xfrm>
            <a:prstGeom prst="rect">
              <a:avLst/>
            </a:prstGeom>
            <a:noFill/>
            <a:ln w="9525">
              <a:noFill/>
              <a:miter lim="800000"/>
              <a:headEnd/>
              <a:tailEnd/>
            </a:ln>
          </p:spPr>
          <p:txBody>
            <a:bodyPr wrap="none">
              <a:spAutoFit/>
            </a:bodyPr>
            <a:lstStyle/>
            <a:p>
              <a:r>
                <a:rPr lang="en-US" b="1">
                  <a:solidFill>
                    <a:srgbClr val="EB0924"/>
                  </a:solidFill>
                  <a:latin typeface="Comic Sans MS" pitchFamily="66" charset="0"/>
                </a:rPr>
                <a:t>Energy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0" dur="500"/>
                                        <p:tgtEl>
                                          <p:spTgt spid="2560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animEffect transition="in" filter="blinds(horizontal)">
                                      <p:cBhvr>
                                        <p:cTn id="15" dur="500"/>
                                        <p:tgtEl>
                                          <p:spTgt spid="2560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5603">
                                            <p:txEl>
                                              <p:pRg st="5" end="5"/>
                                            </p:txEl>
                                          </p:spTgt>
                                        </p:tgtEl>
                                        <p:attrNameLst>
                                          <p:attrName>style.visibility</p:attrName>
                                        </p:attrNameLst>
                                      </p:cBhvr>
                                      <p:to>
                                        <p:strVal val="visible"/>
                                      </p:to>
                                    </p:set>
                                    <p:animEffect transition="in" filter="blinds(horizontal)">
                                      <p:cBhvr>
                                        <p:cTn id="18" dur="500"/>
                                        <p:tgtEl>
                                          <p:spTgt spid="2560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0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457200"/>
            <a:ext cx="7772400" cy="762000"/>
          </a:xfrm>
        </p:spPr>
        <p:txBody>
          <a:bodyPr/>
          <a:lstStyle/>
          <a:p>
            <a:r>
              <a:rPr lang="en-US" sz="3200" dirty="0" smtClean="0">
                <a:cs typeface="Arial" charset="0"/>
              </a:rPr>
              <a:t>Energy - Carbohydrates</a:t>
            </a:r>
          </a:p>
        </p:txBody>
      </p:sp>
      <p:sp>
        <p:nvSpPr>
          <p:cNvPr id="26627" name="Rectangle 3"/>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mtClean="0">
                <a:cs typeface="Arial" charset="0"/>
              </a:rPr>
              <a:t> </a:t>
            </a:r>
            <a:r>
              <a:rPr lang="en-US" smtClean="0">
                <a:cs typeface="Times New Roman" pitchFamily="18" charset="0"/>
              </a:rPr>
              <a:t>Monosaccharides:</a:t>
            </a:r>
          </a:p>
          <a:p>
            <a:pPr lvl="1">
              <a:buFont typeface="Wingdings" pitchFamily="2" charset="2"/>
              <a:buChar char="§"/>
            </a:pPr>
            <a:r>
              <a:rPr lang="en-US" smtClean="0">
                <a:latin typeface="Arial" charset="0"/>
                <a:cs typeface="Arial" charset="0"/>
              </a:rPr>
              <a:t>Glucose -- primary sugar</a:t>
            </a:r>
          </a:p>
          <a:p>
            <a:pPr lvl="1">
              <a:buFont typeface="Wingdings" pitchFamily="2" charset="2"/>
              <a:buChar char="§"/>
            </a:pPr>
            <a:r>
              <a:rPr lang="en-US" smtClean="0">
                <a:latin typeface="Arial" charset="0"/>
                <a:cs typeface="Arial" charset="0"/>
              </a:rPr>
              <a:t>Fructose -- ketose, sweet, corn sweeteners</a:t>
            </a:r>
          </a:p>
          <a:p>
            <a:pPr lvl="1">
              <a:buFont typeface="Wingdings" pitchFamily="2" charset="2"/>
              <a:buChar char="§"/>
            </a:pPr>
            <a:r>
              <a:rPr lang="en-US" smtClean="0">
                <a:latin typeface="Arial" charset="0"/>
                <a:cs typeface="Arial" charset="0"/>
              </a:rPr>
              <a:t>Galactose</a:t>
            </a:r>
          </a:p>
          <a:p>
            <a:pPr lvl="1">
              <a:buFont typeface="Wingdings" pitchFamily="2" charset="2"/>
              <a:buChar char="§"/>
            </a:pPr>
            <a:r>
              <a:rPr lang="en-US" smtClean="0">
                <a:latin typeface="Arial" charset="0"/>
                <a:cs typeface="Arial" charset="0"/>
              </a:rPr>
              <a:t>Mannose</a:t>
            </a:r>
          </a:p>
          <a:p>
            <a:pPr lvl="1">
              <a:buFont typeface="Wingdings" pitchFamily="2" charset="2"/>
              <a:buChar char="§"/>
            </a:pPr>
            <a:r>
              <a:rPr lang="en-US" smtClean="0">
                <a:latin typeface="Arial" charset="0"/>
                <a:cs typeface="Arial" charset="0"/>
              </a:rPr>
              <a:t>Arabinose</a:t>
            </a:r>
          </a:p>
          <a:p>
            <a:pPr lvl="1">
              <a:buFont typeface="Wingdings" pitchFamily="2" charset="2"/>
              <a:buChar char="§"/>
            </a:pPr>
            <a:r>
              <a:rPr lang="en-US" smtClean="0">
                <a:latin typeface="Arial" charset="0"/>
                <a:cs typeface="Arial" charset="0"/>
              </a:rPr>
              <a:t>Xylose</a:t>
            </a:r>
          </a:p>
          <a:p>
            <a:pPr lvl="1">
              <a:buFont typeface="Wingdings" pitchFamily="2" charset="2"/>
              <a:buChar char="§"/>
            </a:pPr>
            <a:r>
              <a:rPr lang="en-US" smtClean="0">
                <a:latin typeface="Arial" charset="0"/>
                <a:cs typeface="Arial" charset="0"/>
              </a:rPr>
              <a:t>Ribose</a:t>
            </a:r>
            <a:endParaRPr lang="en-US"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0" dur="500"/>
                                        <p:tgtEl>
                                          <p:spTgt spid="26627">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3" dur="500"/>
                                        <p:tgtEl>
                                          <p:spTgt spid="26627">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16" dur="500"/>
                                        <p:tgtEl>
                                          <p:spTgt spid="26627">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19" dur="500"/>
                                        <p:tgtEl>
                                          <p:spTgt spid="26627">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6627">
                                            <p:txEl>
                                              <p:pRg st="5" end="5"/>
                                            </p:txEl>
                                          </p:spTgt>
                                        </p:tgtEl>
                                        <p:attrNameLst>
                                          <p:attrName>style.visibility</p:attrName>
                                        </p:attrNameLst>
                                      </p:cBhvr>
                                      <p:to>
                                        <p:strVal val="visible"/>
                                      </p:to>
                                    </p:set>
                                    <p:animEffect transition="in" filter="blinds(horizontal)">
                                      <p:cBhvr>
                                        <p:cTn id="22" dur="500"/>
                                        <p:tgtEl>
                                          <p:spTgt spid="26627">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Effect transition="in" filter="blinds(horizontal)">
                                      <p:cBhvr>
                                        <p:cTn id="25" dur="500"/>
                                        <p:tgtEl>
                                          <p:spTgt spid="26627">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6627">
                                            <p:txEl>
                                              <p:pRg st="7" end="7"/>
                                            </p:txEl>
                                          </p:spTgt>
                                        </p:tgtEl>
                                        <p:attrNameLst>
                                          <p:attrName>style.visibility</p:attrName>
                                        </p:attrNameLst>
                                      </p:cBhvr>
                                      <p:to>
                                        <p:strVal val="visible"/>
                                      </p:to>
                                    </p:set>
                                    <p:animEffect transition="in" filter="blinds(horizontal)">
                                      <p:cBhvr>
                                        <p:cTn id="28"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457200"/>
            <a:ext cx="7772400" cy="762000"/>
          </a:xfrm>
        </p:spPr>
        <p:txBody>
          <a:bodyPr/>
          <a:lstStyle/>
          <a:p>
            <a:r>
              <a:rPr lang="en-US" sz="2800" b="1" dirty="0" smtClean="0">
                <a:cs typeface="Arial" charset="0"/>
              </a:rPr>
              <a:t>Energy – Carbohydrates - Polysaccharides</a:t>
            </a:r>
          </a:p>
        </p:txBody>
      </p:sp>
      <p:sp>
        <p:nvSpPr>
          <p:cNvPr id="27651" name="Rectangle 3"/>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z="2400" smtClean="0">
                <a:cs typeface="Arial" charset="0"/>
              </a:rPr>
              <a:t> Nonstructural carbohydrate (NSC) or non-fiber carbohydrate (NFC):  mostly starch (some simple sugars), very extensively digested and/or fermented (90+ percent), not bulky</a:t>
            </a:r>
          </a:p>
          <a:p>
            <a:pPr lvl="1">
              <a:buFont typeface="Wingdings" pitchFamily="2" charset="2"/>
              <a:buChar char="§"/>
            </a:pPr>
            <a:r>
              <a:rPr lang="en-US" sz="2000" smtClean="0">
                <a:cs typeface="Arial" charset="0"/>
              </a:rPr>
              <a:t>Amylose</a:t>
            </a:r>
          </a:p>
          <a:p>
            <a:pPr lvl="1">
              <a:buFont typeface="Wingdings" pitchFamily="2" charset="2"/>
              <a:buChar char="§"/>
            </a:pPr>
            <a:endParaRPr lang="en-US" sz="2000" smtClean="0">
              <a:cs typeface="Arial" charset="0"/>
            </a:endParaRPr>
          </a:p>
          <a:p>
            <a:pPr lvl="1">
              <a:buFont typeface="Wingdings" pitchFamily="2" charset="2"/>
              <a:buChar char="§"/>
            </a:pPr>
            <a:r>
              <a:rPr lang="en-US" sz="2000" smtClean="0">
                <a:cs typeface="Arial" charset="0"/>
              </a:rPr>
              <a:t>Amylopectin:  waxy grains, probably more extensively fermented ruminally</a:t>
            </a:r>
          </a:p>
          <a:p>
            <a:pPr lvl="1">
              <a:buFont typeface="Wingdings" pitchFamily="2" charset="2"/>
              <a:buChar char="§"/>
            </a:pPr>
            <a:endParaRPr lang="en-US" sz="2000" smtClean="0">
              <a:cs typeface="Arial" charset="0"/>
            </a:endParaRPr>
          </a:p>
          <a:p>
            <a:pPr lvl="1">
              <a:buFont typeface="Wingdings" pitchFamily="2" charset="2"/>
              <a:buChar char="§"/>
            </a:pPr>
            <a:r>
              <a:rPr lang="en-US" sz="2000" smtClean="0">
                <a:cs typeface="Arial" charset="0"/>
              </a:rPr>
              <a:t>Glycogen; animal energy storage; liver and skeletal muscle</a:t>
            </a:r>
            <a:endParaRPr lang="en-US" sz="2000" smtClean="0">
              <a:cs typeface="Times New Roman" pitchFamily="18" charset="0"/>
            </a:endParaRPr>
          </a:p>
          <a:p>
            <a:endParaRPr lang="en-US" sz="240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765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sz="3200" smtClean="0">
                <a:cs typeface="Times New Roman" pitchFamily="18" charset="0"/>
              </a:rPr>
              <a:t/>
            </a:r>
            <a:br>
              <a:rPr lang="en-US" sz="3200" smtClean="0">
                <a:cs typeface="Times New Roman" pitchFamily="18" charset="0"/>
              </a:rPr>
            </a:br>
            <a:r>
              <a:rPr lang="en-US" sz="3200" smtClean="0">
                <a:latin typeface="Arial" charset="0"/>
                <a:cs typeface="Arial" charset="0"/>
              </a:rPr>
              <a:t> </a:t>
            </a:r>
            <a:r>
              <a:rPr lang="en-US" sz="3200" smtClean="0">
                <a:cs typeface="Arial" charset="0"/>
              </a:rPr>
              <a:t>INTRODUCTION</a:t>
            </a:r>
            <a:br>
              <a:rPr lang="en-US" sz="3200" smtClean="0">
                <a:cs typeface="Arial" charset="0"/>
              </a:rPr>
            </a:br>
            <a:endParaRPr lang="en-US" sz="3200" smtClean="0">
              <a:cs typeface="Arial" charset="0"/>
            </a:endParaRPr>
          </a:p>
        </p:txBody>
      </p:sp>
      <p:sp>
        <p:nvSpPr>
          <p:cNvPr id="2051" name="Rectangle 3"/>
          <p:cNvSpPr>
            <a:spLocks noGrp="1" noChangeArrowheads="1"/>
          </p:cNvSpPr>
          <p:nvPr>
            <p:ph sz="quarter" idx="1"/>
          </p:nvPr>
        </p:nvSpPr>
        <p:spPr>
          <a:xfrm>
            <a:off x="612775" y="1600200"/>
            <a:ext cx="8153400" cy="4495800"/>
          </a:xfrm>
        </p:spPr>
        <p:txBody>
          <a:bodyPr/>
          <a:lstStyle/>
          <a:p>
            <a:pPr>
              <a:lnSpc>
                <a:spcPct val="90000"/>
              </a:lnSpc>
            </a:pPr>
            <a:r>
              <a:rPr lang="en-US" sz="2400" smtClean="0">
                <a:latin typeface="Arial" charset="0"/>
                <a:cs typeface="Arial" charset="0"/>
              </a:rPr>
              <a:t> Feeds represent the most expensive input cost for the livestock producer</a:t>
            </a:r>
            <a:endParaRPr lang="en-US" sz="2400" smtClean="0">
              <a:cs typeface="Times New Roman" pitchFamily="18" charset="0"/>
            </a:endParaRPr>
          </a:p>
          <a:p>
            <a:pPr>
              <a:lnSpc>
                <a:spcPct val="90000"/>
              </a:lnSpc>
              <a:buFont typeface="WP IconicSymbolsA" pitchFamily="2" charset="2"/>
              <a:buNone/>
            </a:pPr>
            <a:r>
              <a:rPr lang="en-US" sz="2400" smtClean="0">
                <a:latin typeface="Arial" charset="0"/>
                <a:cs typeface="Arial" charset="0"/>
              </a:rPr>
              <a:t> </a:t>
            </a:r>
            <a:r>
              <a:rPr lang="en-US" sz="2400" smtClean="0">
                <a:cs typeface="Arial" charset="0"/>
              </a:rPr>
              <a:t> </a:t>
            </a:r>
            <a:endParaRPr lang="en-US" sz="2400" smtClean="0">
              <a:latin typeface="Arial" charset="0"/>
              <a:cs typeface="Times New Roman" pitchFamily="18" charset="0"/>
            </a:endParaRPr>
          </a:p>
          <a:p>
            <a:pPr lvl="1">
              <a:lnSpc>
                <a:spcPct val="90000"/>
              </a:lnSpc>
            </a:pPr>
            <a:r>
              <a:rPr lang="en-US" sz="2000" smtClean="0">
                <a:cs typeface="Arial" charset="0"/>
              </a:rPr>
              <a:t>Expensive to maintain the animal</a:t>
            </a:r>
            <a:endParaRPr lang="en-US" sz="2000" smtClean="0">
              <a:latin typeface="Arial" charset="0"/>
              <a:cs typeface="Times New Roman" pitchFamily="18" charset="0"/>
            </a:endParaRPr>
          </a:p>
          <a:p>
            <a:pPr>
              <a:lnSpc>
                <a:spcPct val="90000"/>
              </a:lnSpc>
              <a:buFont typeface="WP IconicSymbolsA" pitchFamily="2" charset="2"/>
              <a:buNone/>
            </a:pPr>
            <a:r>
              <a:rPr lang="en-US" sz="2400" smtClean="0">
                <a:cs typeface="Arial" charset="0"/>
              </a:rPr>
              <a:t> </a:t>
            </a:r>
            <a:endParaRPr lang="en-US" sz="2400" smtClean="0">
              <a:latin typeface="Arial" charset="0"/>
              <a:cs typeface="Times New Roman" pitchFamily="18" charset="0"/>
            </a:endParaRPr>
          </a:p>
          <a:p>
            <a:pPr lvl="1">
              <a:lnSpc>
                <a:spcPct val="90000"/>
              </a:lnSpc>
            </a:pPr>
            <a:r>
              <a:rPr lang="en-US" sz="2000" smtClean="0">
                <a:cs typeface="Arial" charset="0"/>
              </a:rPr>
              <a:t>Expensive if don't supply nutrient in adequate amounts to get good performance</a:t>
            </a:r>
            <a:endParaRPr lang="en-US" sz="2000" smtClean="0">
              <a:latin typeface="Arial" charset="0"/>
              <a:cs typeface="Times New Roman" pitchFamily="18" charset="0"/>
            </a:endParaRPr>
          </a:p>
          <a:p>
            <a:pPr>
              <a:lnSpc>
                <a:spcPct val="90000"/>
              </a:lnSpc>
              <a:buFont typeface="WP IconicSymbolsA" pitchFamily="2" charset="2"/>
              <a:buNone/>
            </a:pPr>
            <a:r>
              <a:rPr lang="en-US" sz="2400" smtClean="0">
                <a:cs typeface="Arial" charset="0"/>
              </a:rPr>
              <a:t> </a:t>
            </a:r>
            <a:endParaRPr lang="en-US" sz="2400" smtClean="0">
              <a:latin typeface="Arial" charset="0"/>
              <a:cs typeface="Times New Roman" pitchFamily="18" charset="0"/>
            </a:endParaRPr>
          </a:p>
          <a:p>
            <a:pPr lvl="1">
              <a:lnSpc>
                <a:spcPct val="90000"/>
              </a:lnSpc>
            </a:pPr>
            <a:r>
              <a:rPr lang="en-US" sz="2000" smtClean="0">
                <a:cs typeface="Arial" charset="0"/>
              </a:rPr>
              <a:t>Expensive if overfeed nutrients relative to the animal's requirements</a:t>
            </a:r>
            <a:endParaRPr lang="en-US" sz="2000" smtClean="0">
              <a:latin typeface="Arial" charset="0"/>
              <a:cs typeface="Times New Roman" pitchFamily="18" charset="0"/>
            </a:endParaRPr>
          </a:p>
          <a:p>
            <a:pPr>
              <a:lnSpc>
                <a:spcPct val="90000"/>
              </a:lnSpc>
              <a:buFont typeface="WP IconicSymbolsA" pitchFamily="2" charset="2"/>
              <a:buNone/>
            </a:pPr>
            <a:r>
              <a:rPr lang="en-US" sz="2400" smtClean="0">
                <a:cs typeface="Arial" charset="0"/>
              </a:rPr>
              <a:t> </a:t>
            </a:r>
            <a:endParaRPr lang="en-US" sz="2400" smtClean="0">
              <a:latin typeface="Arial" charset="0"/>
              <a:cs typeface="Times New Roman" pitchFamily="18" charset="0"/>
            </a:endParaRPr>
          </a:p>
          <a:p>
            <a:pPr>
              <a:lnSpc>
                <a:spcPct val="90000"/>
              </a:lnSpc>
            </a:pPr>
            <a:endParaRPr lang="en-US" sz="2400" smtClean="0">
              <a:cs typeface="Times New Roman" pitchFamily="18" charset="0"/>
            </a:endParaRPr>
          </a:p>
          <a:p>
            <a:pPr>
              <a:lnSpc>
                <a:spcPct val="90000"/>
              </a:lnSpc>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linds(horizontal)">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blinds(horizontal)">
                                      <p:cBhvr>
                                        <p:cTn id="12" dur="5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blinds(horizontal)">
                                      <p:cBhvr>
                                        <p:cTn id="17" dur="5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blinds(horizontal)">
                                      <p:cBhvr>
                                        <p:cTn id="22" dur="500"/>
                                        <p:tgtEl>
                                          <p:spTgt spid="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4" end="4"/>
                                            </p:txEl>
                                          </p:spTgt>
                                        </p:tgtEl>
                                        <p:attrNameLst>
                                          <p:attrName>style.visibility</p:attrName>
                                        </p:attrNameLst>
                                      </p:cBhvr>
                                      <p:to>
                                        <p:strVal val="visible"/>
                                      </p:to>
                                    </p:set>
                                    <p:animEffect transition="in" filter="blinds(horizontal)">
                                      <p:cBhvr>
                                        <p:cTn id="27" dur="500"/>
                                        <p:tgtEl>
                                          <p:spTgt spid="20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51">
                                            <p:txEl>
                                              <p:pRg st="5" end="5"/>
                                            </p:txEl>
                                          </p:spTgt>
                                        </p:tgtEl>
                                        <p:attrNameLst>
                                          <p:attrName>style.visibility</p:attrName>
                                        </p:attrNameLst>
                                      </p:cBhvr>
                                      <p:to>
                                        <p:strVal val="visible"/>
                                      </p:to>
                                    </p:set>
                                    <p:animEffect transition="in" filter="blinds(horizontal)">
                                      <p:cBhvr>
                                        <p:cTn id="32" dur="500"/>
                                        <p:tgtEl>
                                          <p:spTgt spid="20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51">
                                            <p:txEl>
                                              <p:pRg st="6" end="6"/>
                                            </p:txEl>
                                          </p:spTgt>
                                        </p:tgtEl>
                                        <p:attrNameLst>
                                          <p:attrName>style.visibility</p:attrName>
                                        </p:attrNameLst>
                                      </p:cBhvr>
                                      <p:to>
                                        <p:strVal val="visible"/>
                                      </p:to>
                                    </p:set>
                                    <p:animEffect transition="in" filter="blinds(horizontal)">
                                      <p:cBhvr>
                                        <p:cTn id="37" dur="500"/>
                                        <p:tgtEl>
                                          <p:spTgt spid="20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51">
                                            <p:txEl>
                                              <p:pRg st="7" end="7"/>
                                            </p:txEl>
                                          </p:spTgt>
                                        </p:tgtEl>
                                        <p:attrNameLst>
                                          <p:attrName>style.visibility</p:attrName>
                                        </p:attrNameLst>
                                      </p:cBhvr>
                                      <p:to>
                                        <p:strVal val="visible"/>
                                      </p:to>
                                    </p:set>
                                    <p:animEffect transition="in" filter="blinds(horizontal)">
                                      <p:cBhvr>
                                        <p:cTn id="42" dur="500"/>
                                        <p:tgtEl>
                                          <p:spTgt spid="20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3794" name="Group 143"/>
          <p:cNvGrpSpPr>
            <a:grpSpLocks/>
          </p:cNvGrpSpPr>
          <p:nvPr/>
        </p:nvGrpSpPr>
        <p:grpSpPr bwMode="auto">
          <a:xfrm>
            <a:off x="685800" y="228600"/>
            <a:ext cx="7332663" cy="5722938"/>
            <a:chOff x="528" y="192"/>
            <a:chExt cx="4619" cy="3605"/>
          </a:xfrm>
        </p:grpSpPr>
        <p:sp>
          <p:nvSpPr>
            <p:cNvPr id="33795" name="Rectangle 3"/>
            <p:cNvSpPr>
              <a:spLocks noChangeArrowheads="1"/>
            </p:cNvSpPr>
            <p:nvPr/>
          </p:nvSpPr>
          <p:spPr bwMode="auto">
            <a:xfrm>
              <a:off x="1344" y="192"/>
              <a:ext cx="2520" cy="327"/>
            </a:xfrm>
            <a:prstGeom prst="rect">
              <a:avLst/>
            </a:prstGeom>
            <a:noFill/>
            <a:ln w="9525">
              <a:noFill/>
              <a:miter lim="800000"/>
              <a:headEnd/>
              <a:tailEnd/>
            </a:ln>
          </p:spPr>
          <p:txBody>
            <a:bodyPr wrap="none" lIns="92075" tIns="46038" rIns="92075" bIns="46038">
              <a:spAutoFit/>
            </a:bodyPr>
            <a:lstStyle/>
            <a:p>
              <a:pPr algn="l">
                <a:spcBef>
                  <a:spcPct val="0"/>
                </a:spcBef>
              </a:pPr>
              <a:r>
                <a:rPr lang="en-US" sz="2800" b="1">
                  <a:solidFill>
                    <a:srgbClr val="4A1DF1"/>
                  </a:solidFill>
                  <a:latin typeface="Comic Sans MS" pitchFamily="66" charset="0"/>
                </a:rPr>
                <a:t>Amylose -1, 4 linkage</a:t>
              </a:r>
            </a:p>
          </p:txBody>
        </p:sp>
        <p:grpSp>
          <p:nvGrpSpPr>
            <p:cNvPr id="33796" name="Group 5"/>
            <p:cNvGrpSpPr>
              <a:grpSpLocks/>
            </p:cNvGrpSpPr>
            <p:nvPr/>
          </p:nvGrpSpPr>
          <p:grpSpPr bwMode="auto">
            <a:xfrm>
              <a:off x="528" y="1056"/>
              <a:ext cx="2920" cy="987"/>
              <a:chOff x="-48" y="852"/>
              <a:chExt cx="2920" cy="987"/>
            </a:xfrm>
          </p:grpSpPr>
          <p:sp>
            <p:nvSpPr>
              <p:cNvPr id="16390" name="Rectangle 6"/>
              <p:cNvSpPr>
                <a:spLocks noChangeArrowheads="1"/>
              </p:cNvSpPr>
              <p:nvPr/>
            </p:nvSpPr>
            <p:spPr bwMode="auto">
              <a:xfrm>
                <a:off x="267" y="852"/>
                <a:ext cx="65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a:t>
                </a:r>
                <a:r>
                  <a:rPr lang="en-US" sz="1400" b="1">
                    <a:effectLst>
                      <a:outerShdw blurRad="38100" dist="38100" dir="2700000" algn="tl">
                        <a:srgbClr val="FFFFFF"/>
                      </a:outerShdw>
                    </a:effectLst>
                    <a:latin typeface="Arial" charset="0"/>
                  </a:rPr>
                  <a:t>2</a:t>
                </a:r>
                <a:r>
                  <a:rPr lang="en-US" sz="2000" b="1">
                    <a:effectLst>
                      <a:outerShdw blurRad="38100" dist="38100" dir="2700000" algn="tl">
                        <a:srgbClr val="FFFFFF"/>
                      </a:outerShdw>
                    </a:effectLst>
                    <a:latin typeface="Arial" charset="0"/>
                  </a:rPr>
                  <a:t>OH</a:t>
                </a:r>
                <a:endParaRPr lang="en-US" sz="1200">
                  <a:latin typeface="Arial" charset="0"/>
                </a:endParaRPr>
              </a:p>
            </p:txBody>
          </p:sp>
          <p:grpSp>
            <p:nvGrpSpPr>
              <p:cNvPr id="33862" name="Group 7"/>
              <p:cNvGrpSpPr>
                <a:grpSpLocks/>
              </p:cNvGrpSpPr>
              <p:nvPr/>
            </p:nvGrpSpPr>
            <p:grpSpPr bwMode="auto">
              <a:xfrm>
                <a:off x="-48" y="864"/>
                <a:ext cx="2920" cy="975"/>
                <a:chOff x="-48" y="864"/>
                <a:chExt cx="2920" cy="975"/>
              </a:xfrm>
            </p:grpSpPr>
            <p:sp>
              <p:nvSpPr>
                <p:cNvPr id="16392" name="Rectangle 8"/>
                <p:cNvSpPr>
                  <a:spLocks noChangeArrowheads="1"/>
                </p:cNvSpPr>
                <p:nvPr/>
              </p:nvSpPr>
              <p:spPr bwMode="auto">
                <a:xfrm>
                  <a:off x="-48" y="1338"/>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HO</a:t>
                  </a:r>
                  <a:endParaRPr lang="en-US" sz="1200">
                    <a:latin typeface="Arial" charset="0"/>
                  </a:endParaRPr>
                </a:p>
              </p:txBody>
            </p:sp>
            <p:grpSp>
              <p:nvGrpSpPr>
                <p:cNvPr id="33864" name="Group 9"/>
                <p:cNvGrpSpPr>
                  <a:grpSpLocks/>
                </p:cNvGrpSpPr>
                <p:nvPr/>
              </p:nvGrpSpPr>
              <p:grpSpPr bwMode="auto">
                <a:xfrm>
                  <a:off x="42" y="864"/>
                  <a:ext cx="2830" cy="975"/>
                  <a:chOff x="42" y="864"/>
                  <a:chExt cx="2830" cy="975"/>
                </a:xfrm>
              </p:grpSpPr>
              <p:sp>
                <p:nvSpPr>
                  <p:cNvPr id="16394" name="Rectangle 10"/>
                  <p:cNvSpPr>
                    <a:spLocks noChangeArrowheads="1"/>
                  </p:cNvSpPr>
                  <p:nvPr/>
                </p:nvSpPr>
                <p:spPr bwMode="auto">
                  <a:xfrm>
                    <a:off x="495" y="1573"/>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16395" name="Rectangle 11"/>
                  <p:cNvSpPr>
                    <a:spLocks noChangeArrowheads="1"/>
                  </p:cNvSpPr>
                  <p:nvPr/>
                </p:nvSpPr>
                <p:spPr bwMode="auto">
                  <a:xfrm>
                    <a:off x="252" y="1570"/>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396" name="Rectangle 12"/>
                  <p:cNvSpPr>
                    <a:spLocks noChangeArrowheads="1"/>
                  </p:cNvSpPr>
                  <p:nvPr/>
                </p:nvSpPr>
                <p:spPr bwMode="auto">
                  <a:xfrm>
                    <a:off x="1407" y="1589"/>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16397" name="Rectangle 13"/>
                  <p:cNvSpPr>
                    <a:spLocks noChangeArrowheads="1"/>
                  </p:cNvSpPr>
                  <p:nvPr/>
                </p:nvSpPr>
                <p:spPr bwMode="auto">
                  <a:xfrm>
                    <a:off x="1164" y="1586"/>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398" name="Rectangle 14"/>
                  <p:cNvSpPr>
                    <a:spLocks noChangeArrowheads="1"/>
                  </p:cNvSpPr>
                  <p:nvPr/>
                </p:nvSpPr>
                <p:spPr bwMode="auto">
                  <a:xfrm>
                    <a:off x="2292" y="1585"/>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16399" name="Rectangle 15"/>
                  <p:cNvSpPr>
                    <a:spLocks noChangeArrowheads="1"/>
                  </p:cNvSpPr>
                  <p:nvPr/>
                </p:nvSpPr>
                <p:spPr bwMode="auto">
                  <a:xfrm>
                    <a:off x="2049" y="1582"/>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grpSp>
                <p:nvGrpSpPr>
                  <p:cNvPr id="33871" name="Group 16"/>
                  <p:cNvGrpSpPr>
                    <a:grpSpLocks/>
                  </p:cNvGrpSpPr>
                  <p:nvPr/>
                </p:nvGrpSpPr>
                <p:grpSpPr bwMode="auto">
                  <a:xfrm>
                    <a:off x="42" y="864"/>
                    <a:ext cx="2830" cy="816"/>
                    <a:chOff x="42" y="864"/>
                    <a:chExt cx="2830" cy="816"/>
                  </a:xfrm>
                </p:grpSpPr>
                <p:sp>
                  <p:nvSpPr>
                    <p:cNvPr id="33872" name="AutoShape 17"/>
                    <p:cNvSpPr>
                      <a:spLocks noChangeArrowheads="1"/>
                    </p:cNvSpPr>
                    <p:nvPr/>
                  </p:nvSpPr>
                  <p:spPr bwMode="auto">
                    <a:xfrm>
                      <a:off x="210" y="1122"/>
                      <a:ext cx="606" cy="462"/>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sp>
                  <p:nvSpPr>
                    <p:cNvPr id="33873" name="Line 18"/>
                    <p:cNvSpPr>
                      <a:spLocks noChangeShapeType="1"/>
                    </p:cNvSpPr>
                    <p:nvPr/>
                  </p:nvSpPr>
                  <p:spPr bwMode="auto">
                    <a:xfrm>
                      <a:off x="664" y="1520"/>
                      <a:ext cx="0" cy="112"/>
                    </a:xfrm>
                    <a:prstGeom prst="line">
                      <a:avLst/>
                    </a:prstGeom>
                    <a:noFill/>
                    <a:ln w="25400">
                      <a:solidFill>
                        <a:schemeClr val="tx1"/>
                      </a:solidFill>
                      <a:round/>
                      <a:headEnd type="none" w="sm" len="sm"/>
                      <a:tailEnd type="none" w="sm" len="sm"/>
                    </a:ln>
                  </p:spPr>
                  <p:txBody>
                    <a:bodyPr wrap="none" anchor="ctr"/>
                    <a:lstStyle/>
                    <a:p>
                      <a:endParaRPr lang="en-US"/>
                    </a:p>
                  </p:txBody>
                </p:sp>
                <p:grpSp>
                  <p:nvGrpSpPr>
                    <p:cNvPr id="33874" name="Group 19"/>
                    <p:cNvGrpSpPr>
                      <a:grpSpLocks/>
                    </p:cNvGrpSpPr>
                    <p:nvPr/>
                  </p:nvGrpSpPr>
                  <p:grpSpPr bwMode="auto">
                    <a:xfrm>
                      <a:off x="825" y="1254"/>
                      <a:ext cx="50" cy="205"/>
                      <a:chOff x="864" y="1263"/>
                      <a:chExt cx="50" cy="205"/>
                    </a:xfrm>
                  </p:grpSpPr>
                  <p:sp>
                    <p:nvSpPr>
                      <p:cNvPr id="33932" name="Line 20"/>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33" name="Line 21"/>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33875" name="Line 22"/>
                    <p:cNvSpPr>
                      <a:spLocks noChangeShapeType="1"/>
                    </p:cNvSpPr>
                    <p:nvPr/>
                  </p:nvSpPr>
                  <p:spPr bwMode="auto">
                    <a:xfrm>
                      <a:off x="384" y="1056"/>
                      <a:ext cx="0" cy="96"/>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876" name="Line 23"/>
                    <p:cNvSpPr>
                      <a:spLocks noChangeShapeType="1"/>
                    </p:cNvSpPr>
                    <p:nvPr/>
                  </p:nvSpPr>
                  <p:spPr bwMode="auto">
                    <a:xfrm>
                      <a:off x="192" y="1320"/>
                      <a:ext cx="0" cy="73"/>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6408" name="Rectangle 24"/>
                    <p:cNvSpPr>
                      <a:spLocks noChangeArrowheads="1"/>
                    </p:cNvSpPr>
                    <p:nvPr/>
                  </p:nvSpPr>
                  <p:spPr bwMode="auto">
                    <a:xfrm>
                      <a:off x="291" y="1102"/>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09" name="Rectangle 25"/>
                    <p:cNvSpPr>
                      <a:spLocks noChangeArrowheads="1"/>
                    </p:cNvSpPr>
                    <p:nvPr/>
                  </p:nvSpPr>
                  <p:spPr bwMode="auto">
                    <a:xfrm>
                      <a:off x="255" y="1312"/>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16410" name="Rectangle 26"/>
                    <p:cNvSpPr>
                      <a:spLocks noChangeArrowheads="1"/>
                    </p:cNvSpPr>
                    <p:nvPr/>
                  </p:nvSpPr>
                  <p:spPr bwMode="auto">
                    <a:xfrm>
                      <a:off x="552" y="1312"/>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11" name="Rectangle 27"/>
                    <p:cNvSpPr>
                      <a:spLocks noChangeArrowheads="1"/>
                    </p:cNvSpPr>
                    <p:nvPr/>
                  </p:nvSpPr>
                  <p:spPr bwMode="auto">
                    <a:xfrm>
                      <a:off x="537" y="1002"/>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6412" name="Rectangle 28"/>
                    <p:cNvSpPr>
                      <a:spLocks noChangeArrowheads="1"/>
                    </p:cNvSpPr>
                    <p:nvPr/>
                  </p:nvSpPr>
                  <p:spPr bwMode="auto">
                    <a:xfrm>
                      <a:off x="42" y="1107"/>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13" name="Rectangle 29"/>
                    <p:cNvSpPr>
                      <a:spLocks noChangeArrowheads="1"/>
                    </p:cNvSpPr>
                    <p:nvPr/>
                  </p:nvSpPr>
                  <p:spPr bwMode="auto">
                    <a:xfrm>
                      <a:off x="712" y="1063"/>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33883" name="Rectangle 30"/>
                    <p:cNvSpPr>
                      <a:spLocks noChangeArrowheads="1"/>
                    </p:cNvSpPr>
                    <p:nvPr/>
                  </p:nvSpPr>
                  <p:spPr bwMode="auto">
                    <a:xfrm>
                      <a:off x="820" y="1350"/>
                      <a:ext cx="116" cy="173"/>
                    </a:xfrm>
                    <a:prstGeom prst="rect">
                      <a:avLst/>
                    </a:prstGeom>
                    <a:noFill/>
                    <a:ln w="9525">
                      <a:noFill/>
                      <a:miter lim="800000"/>
                      <a:headEnd/>
                      <a:tailEnd/>
                    </a:ln>
                  </p:spPr>
                  <p:txBody>
                    <a:bodyPr wrap="none" anchor="ctr"/>
                    <a:lstStyle/>
                    <a:p>
                      <a:endParaRPr lang="en-US"/>
                    </a:p>
                  </p:txBody>
                </p:sp>
                <p:sp>
                  <p:nvSpPr>
                    <p:cNvPr id="33884" name="Rectangle 31"/>
                    <p:cNvSpPr>
                      <a:spLocks noChangeArrowheads="1"/>
                    </p:cNvSpPr>
                    <p:nvPr/>
                  </p:nvSpPr>
                  <p:spPr bwMode="auto">
                    <a:xfrm>
                      <a:off x="1592" y="1354"/>
                      <a:ext cx="116" cy="173"/>
                    </a:xfrm>
                    <a:prstGeom prst="rect">
                      <a:avLst/>
                    </a:prstGeom>
                    <a:noFill/>
                    <a:ln w="9525">
                      <a:noFill/>
                      <a:miter lim="800000"/>
                      <a:headEnd/>
                      <a:tailEnd/>
                    </a:ln>
                  </p:spPr>
                  <p:txBody>
                    <a:bodyPr wrap="none" anchor="ctr"/>
                    <a:lstStyle/>
                    <a:p>
                      <a:endParaRPr lang="en-US"/>
                    </a:p>
                  </p:txBody>
                </p:sp>
                <p:grpSp>
                  <p:nvGrpSpPr>
                    <p:cNvPr id="33885" name="Group 32"/>
                    <p:cNvGrpSpPr>
                      <a:grpSpLocks/>
                    </p:cNvGrpSpPr>
                    <p:nvPr/>
                  </p:nvGrpSpPr>
                  <p:grpSpPr bwMode="auto">
                    <a:xfrm>
                      <a:off x="948" y="1528"/>
                      <a:ext cx="48" cy="144"/>
                      <a:chOff x="860" y="1440"/>
                      <a:chExt cx="48" cy="144"/>
                    </a:xfrm>
                  </p:grpSpPr>
                  <p:sp>
                    <p:nvSpPr>
                      <p:cNvPr id="33930" name="Line 33"/>
                      <p:cNvSpPr>
                        <a:spLocks noChangeShapeType="1"/>
                      </p:cNvSpPr>
                      <p:nvPr/>
                    </p:nvSpPr>
                    <p:spPr bwMode="auto">
                      <a:xfrm>
                        <a:off x="864" y="1440"/>
                        <a:ext cx="0" cy="144"/>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31" name="Line 34"/>
                      <p:cNvSpPr>
                        <a:spLocks noChangeShapeType="1"/>
                      </p:cNvSpPr>
                      <p:nvPr/>
                    </p:nvSpPr>
                    <p:spPr bwMode="auto">
                      <a:xfrm>
                        <a:off x="860" y="1584"/>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grpSp>
                  <p:nvGrpSpPr>
                    <p:cNvPr id="33886" name="Group 35"/>
                    <p:cNvGrpSpPr>
                      <a:grpSpLocks/>
                    </p:cNvGrpSpPr>
                    <p:nvPr/>
                  </p:nvGrpSpPr>
                  <p:grpSpPr bwMode="auto">
                    <a:xfrm>
                      <a:off x="948" y="1000"/>
                      <a:ext cx="48" cy="379"/>
                      <a:chOff x="848" y="936"/>
                      <a:chExt cx="48" cy="379"/>
                    </a:xfrm>
                  </p:grpSpPr>
                  <p:sp>
                    <p:nvSpPr>
                      <p:cNvPr id="33928" name="Line 36"/>
                      <p:cNvSpPr>
                        <a:spLocks noChangeShapeType="1"/>
                      </p:cNvSpPr>
                      <p:nvPr/>
                    </p:nvSpPr>
                    <p:spPr bwMode="auto">
                      <a:xfrm>
                        <a:off x="852" y="936"/>
                        <a:ext cx="0" cy="379"/>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29" name="Line 37"/>
                      <p:cNvSpPr>
                        <a:spLocks noChangeShapeType="1"/>
                      </p:cNvSpPr>
                      <p:nvPr/>
                    </p:nvSpPr>
                    <p:spPr bwMode="auto">
                      <a:xfrm>
                        <a:off x="848" y="943"/>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grpSp>
                  <p:nvGrpSpPr>
                    <p:cNvPr id="33887" name="Group 38"/>
                    <p:cNvGrpSpPr>
                      <a:grpSpLocks/>
                    </p:cNvGrpSpPr>
                    <p:nvPr/>
                  </p:nvGrpSpPr>
                  <p:grpSpPr bwMode="auto">
                    <a:xfrm>
                      <a:off x="1808" y="1536"/>
                      <a:ext cx="48" cy="144"/>
                      <a:chOff x="1580" y="1443"/>
                      <a:chExt cx="48" cy="144"/>
                    </a:xfrm>
                  </p:grpSpPr>
                  <p:sp>
                    <p:nvSpPr>
                      <p:cNvPr id="33926" name="Line 39"/>
                      <p:cNvSpPr>
                        <a:spLocks noChangeShapeType="1"/>
                      </p:cNvSpPr>
                      <p:nvPr/>
                    </p:nvSpPr>
                    <p:spPr bwMode="auto">
                      <a:xfrm>
                        <a:off x="1624" y="1443"/>
                        <a:ext cx="0" cy="144"/>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27" name="Line 40"/>
                      <p:cNvSpPr>
                        <a:spLocks noChangeShapeType="1"/>
                      </p:cNvSpPr>
                      <p:nvPr/>
                    </p:nvSpPr>
                    <p:spPr bwMode="auto">
                      <a:xfrm>
                        <a:off x="1580" y="1583"/>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grpSp>
                  <p:nvGrpSpPr>
                    <p:cNvPr id="33888" name="Group 41"/>
                    <p:cNvGrpSpPr>
                      <a:grpSpLocks/>
                    </p:cNvGrpSpPr>
                    <p:nvPr/>
                  </p:nvGrpSpPr>
                  <p:grpSpPr bwMode="auto">
                    <a:xfrm>
                      <a:off x="1800" y="1009"/>
                      <a:ext cx="52" cy="379"/>
                      <a:chOff x="1568" y="944"/>
                      <a:chExt cx="52" cy="379"/>
                    </a:xfrm>
                  </p:grpSpPr>
                  <p:sp>
                    <p:nvSpPr>
                      <p:cNvPr id="33924" name="Line 42"/>
                      <p:cNvSpPr>
                        <a:spLocks noChangeShapeType="1"/>
                      </p:cNvSpPr>
                      <p:nvPr/>
                    </p:nvSpPr>
                    <p:spPr bwMode="auto">
                      <a:xfrm>
                        <a:off x="1620" y="944"/>
                        <a:ext cx="0" cy="379"/>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25" name="Line 43"/>
                      <p:cNvSpPr>
                        <a:spLocks noChangeShapeType="1"/>
                      </p:cNvSpPr>
                      <p:nvPr/>
                    </p:nvSpPr>
                    <p:spPr bwMode="auto">
                      <a:xfrm>
                        <a:off x="1568" y="951"/>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33889" name="Line 44"/>
                    <p:cNvSpPr>
                      <a:spLocks noChangeShapeType="1"/>
                    </p:cNvSpPr>
                    <p:nvPr/>
                  </p:nvSpPr>
                  <p:spPr bwMode="auto">
                    <a:xfrm>
                      <a:off x="367" y="1520"/>
                      <a:ext cx="0" cy="11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6429" name="Rectangle 45"/>
                    <p:cNvSpPr>
                      <a:spLocks noChangeArrowheads="1"/>
                    </p:cNvSpPr>
                    <p:nvPr/>
                  </p:nvSpPr>
                  <p:spPr bwMode="auto">
                    <a:xfrm>
                      <a:off x="836" y="1332"/>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3891" name="AutoShape 46"/>
                    <p:cNvSpPr>
                      <a:spLocks noChangeArrowheads="1"/>
                    </p:cNvSpPr>
                    <p:nvPr/>
                  </p:nvSpPr>
                  <p:spPr bwMode="auto">
                    <a:xfrm>
                      <a:off x="1122" y="1138"/>
                      <a:ext cx="606" cy="462"/>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sp>
                  <p:nvSpPr>
                    <p:cNvPr id="33892" name="Line 47"/>
                    <p:cNvSpPr>
                      <a:spLocks noChangeShapeType="1"/>
                    </p:cNvSpPr>
                    <p:nvPr/>
                  </p:nvSpPr>
                  <p:spPr bwMode="auto">
                    <a:xfrm>
                      <a:off x="1576" y="1536"/>
                      <a:ext cx="0" cy="112"/>
                    </a:xfrm>
                    <a:prstGeom prst="line">
                      <a:avLst/>
                    </a:prstGeom>
                    <a:noFill/>
                    <a:ln w="25400">
                      <a:solidFill>
                        <a:schemeClr val="tx1"/>
                      </a:solidFill>
                      <a:round/>
                      <a:headEnd type="none" w="sm" len="sm"/>
                      <a:tailEnd type="none" w="sm" len="sm"/>
                    </a:ln>
                  </p:spPr>
                  <p:txBody>
                    <a:bodyPr wrap="none" anchor="ctr"/>
                    <a:lstStyle/>
                    <a:p>
                      <a:endParaRPr lang="en-US"/>
                    </a:p>
                  </p:txBody>
                </p:sp>
                <p:grpSp>
                  <p:nvGrpSpPr>
                    <p:cNvPr id="33893" name="Group 48"/>
                    <p:cNvGrpSpPr>
                      <a:grpSpLocks/>
                    </p:cNvGrpSpPr>
                    <p:nvPr/>
                  </p:nvGrpSpPr>
                  <p:grpSpPr bwMode="auto">
                    <a:xfrm>
                      <a:off x="1737" y="1270"/>
                      <a:ext cx="50" cy="205"/>
                      <a:chOff x="864" y="1263"/>
                      <a:chExt cx="50" cy="205"/>
                    </a:xfrm>
                  </p:grpSpPr>
                  <p:sp>
                    <p:nvSpPr>
                      <p:cNvPr id="33922" name="Line 49"/>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23" name="Line 50"/>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33894" name="Line 51"/>
                    <p:cNvSpPr>
                      <a:spLocks noChangeShapeType="1"/>
                    </p:cNvSpPr>
                    <p:nvPr/>
                  </p:nvSpPr>
                  <p:spPr bwMode="auto">
                    <a:xfrm>
                      <a:off x="1296" y="1072"/>
                      <a:ext cx="0" cy="96"/>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895" name="Line 52"/>
                    <p:cNvSpPr>
                      <a:spLocks noChangeShapeType="1"/>
                    </p:cNvSpPr>
                    <p:nvPr/>
                  </p:nvSpPr>
                  <p:spPr bwMode="auto">
                    <a:xfrm>
                      <a:off x="1104" y="1272"/>
                      <a:ext cx="0" cy="181"/>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6437" name="Rectangle 53"/>
                    <p:cNvSpPr>
                      <a:spLocks noChangeArrowheads="1"/>
                    </p:cNvSpPr>
                    <p:nvPr/>
                  </p:nvSpPr>
                  <p:spPr bwMode="auto">
                    <a:xfrm>
                      <a:off x="1203" y="1118"/>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38" name="Rectangle 54"/>
                    <p:cNvSpPr>
                      <a:spLocks noChangeArrowheads="1"/>
                    </p:cNvSpPr>
                    <p:nvPr/>
                  </p:nvSpPr>
                  <p:spPr bwMode="auto">
                    <a:xfrm>
                      <a:off x="1167" y="1328"/>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16439" name="Rectangle 55"/>
                    <p:cNvSpPr>
                      <a:spLocks noChangeArrowheads="1"/>
                    </p:cNvSpPr>
                    <p:nvPr/>
                  </p:nvSpPr>
                  <p:spPr bwMode="auto">
                    <a:xfrm>
                      <a:off x="1464" y="1328"/>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40" name="Rectangle 56"/>
                    <p:cNvSpPr>
                      <a:spLocks noChangeArrowheads="1"/>
                    </p:cNvSpPr>
                    <p:nvPr/>
                  </p:nvSpPr>
                  <p:spPr bwMode="auto">
                    <a:xfrm>
                      <a:off x="1449" y="1018"/>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6441" name="Rectangle 57"/>
                    <p:cNvSpPr>
                      <a:spLocks noChangeArrowheads="1"/>
                    </p:cNvSpPr>
                    <p:nvPr/>
                  </p:nvSpPr>
                  <p:spPr bwMode="auto">
                    <a:xfrm>
                      <a:off x="990" y="1071"/>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42" name="Rectangle 58"/>
                    <p:cNvSpPr>
                      <a:spLocks noChangeArrowheads="1"/>
                    </p:cNvSpPr>
                    <p:nvPr/>
                  </p:nvSpPr>
                  <p:spPr bwMode="auto">
                    <a:xfrm>
                      <a:off x="1179" y="868"/>
                      <a:ext cx="65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a:t>
                      </a:r>
                      <a:r>
                        <a:rPr lang="en-US" sz="1400" b="1">
                          <a:effectLst>
                            <a:outerShdw blurRad="38100" dist="38100" dir="2700000" algn="tl">
                              <a:srgbClr val="FFFFFF"/>
                            </a:outerShdw>
                          </a:effectLst>
                          <a:latin typeface="Arial" charset="0"/>
                        </a:rPr>
                        <a:t>2</a:t>
                      </a: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33902" name="Line 59"/>
                    <p:cNvSpPr>
                      <a:spLocks noChangeShapeType="1"/>
                    </p:cNvSpPr>
                    <p:nvPr/>
                  </p:nvSpPr>
                  <p:spPr bwMode="auto">
                    <a:xfrm>
                      <a:off x="1279" y="1536"/>
                      <a:ext cx="0" cy="11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03" name="Line 60"/>
                    <p:cNvSpPr>
                      <a:spLocks noChangeShapeType="1"/>
                    </p:cNvSpPr>
                    <p:nvPr/>
                  </p:nvSpPr>
                  <p:spPr bwMode="auto">
                    <a:xfrm>
                      <a:off x="1036" y="1448"/>
                      <a:ext cx="7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6445" name="Rectangle 61"/>
                    <p:cNvSpPr>
                      <a:spLocks noChangeArrowheads="1"/>
                    </p:cNvSpPr>
                    <p:nvPr/>
                  </p:nvSpPr>
                  <p:spPr bwMode="auto">
                    <a:xfrm>
                      <a:off x="1736" y="1336"/>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6446" name="Rectangle 62"/>
                    <p:cNvSpPr>
                      <a:spLocks noChangeArrowheads="1"/>
                    </p:cNvSpPr>
                    <p:nvPr/>
                  </p:nvSpPr>
                  <p:spPr bwMode="auto">
                    <a:xfrm>
                      <a:off x="1626" y="1083"/>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33906" name="Rectangle 63"/>
                    <p:cNvSpPr>
                      <a:spLocks noChangeArrowheads="1"/>
                    </p:cNvSpPr>
                    <p:nvPr/>
                  </p:nvSpPr>
                  <p:spPr bwMode="auto">
                    <a:xfrm>
                      <a:off x="2477" y="1350"/>
                      <a:ext cx="116" cy="173"/>
                    </a:xfrm>
                    <a:prstGeom prst="rect">
                      <a:avLst/>
                    </a:prstGeom>
                    <a:noFill/>
                    <a:ln w="9525">
                      <a:noFill/>
                      <a:miter lim="800000"/>
                      <a:headEnd/>
                      <a:tailEnd/>
                    </a:ln>
                  </p:spPr>
                  <p:txBody>
                    <a:bodyPr wrap="none" anchor="ctr"/>
                    <a:lstStyle/>
                    <a:p>
                      <a:endParaRPr lang="en-US"/>
                    </a:p>
                  </p:txBody>
                </p:sp>
                <p:sp>
                  <p:nvSpPr>
                    <p:cNvPr id="33907" name="AutoShape 64"/>
                    <p:cNvSpPr>
                      <a:spLocks noChangeArrowheads="1"/>
                    </p:cNvSpPr>
                    <p:nvPr/>
                  </p:nvSpPr>
                  <p:spPr bwMode="auto">
                    <a:xfrm>
                      <a:off x="2007" y="1134"/>
                      <a:ext cx="606" cy="462"/>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sp>
                  <p:nvSpPr>
                    <p:cNvPr id="33908" name="Line 65"/>
                    <p:cNvSpPr>
                      <a:spLocks noChangeShapeType="1"/>
                    </p:cNvSpPr>
                    <p:nvPr/>
                  </p:nvSpPr>
                  <p:spPr bwMode="auto">
                    <a:xfrm>
                      <a:off x="2461" y="1532"/>
                      <a:ext cx="0" cy="11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09" name="Line 66"/>
                    <p:cNvSpPr>
                      <a:spLocks noChangeShapeType="1"/>
                    </p:cNvSpPr>
                    <p:nvPr/>
                  </p:nvSpPr>
                  <p:spPr bwMode="auto">
                    <a:xfrm>
                      <a:off x="2181" y="1068"/>
                      <a:ext cx="0" cy="96"/>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3910" name="Line 67"/>
                    <p:cNvSpPr>
                      <a:spLocks noChangeShapeType="1"/>
                    </p:cNvSpPr>
                    <p:nvPr/>
                  </p:nvSpPr>
                  <p:spPr bwMode="auto">
                    <a:xfrm>
                      <a:off x="1989" y="1280"/>
                      <a:ext cx="0" cy="193"/>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6452" name="Rectangle 68"/>
                    <p:cNvSpPr>
                      <a:spLocks noChangeArrowheads="1"/>
                    </p:cNvSpPr>
                    <p:nvPr/>
                  </p:nvSpPr>
                  <p:spPr bwMode="auto">
                    <a:xfrm>
                      <a:off x="2088" y="1114"/>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53" name="Rectangle 69"/>
                    <p:cNvSpPr>
                      <a:spLocks noChangeArrowheads="1"/>
                    </p:cNvSpPr>
                    <p:nvPr/>
                  </p:nvSpPr>
                  <p:spPr bwMode="auto">
                    <a:xfrm>
                      <a:off x="2052" y="1324"/>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16454" name="Rectangle 70"/>
                    <p:cNvSpPr>
                      <a:spLocks noChangeArrowheads="1"/>
                    </p:cNvSpPr>
                    <p:nvPr/>
                  </p:nvSpPr>
                  <p:spPr bwMode="auto">
                    <a:xfrm>
                      <a:off x="2349" y="1324"/>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55" name="Rectangle 71"/>
                    <p:cNvSpPr>
                      <a:spLocks noChangeArrowheads="1"/>
                    </p:cNvSpPr>
                    <p:nvPr/>
                  </p:nvSpPr>
                  <p:spPr bwMode="auto">
                    <a:xfrm>
                      <a:off x="2334" y="1014"/>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6456" name="Rectangle 72"/>
                    <p:cNvSpPr>
                      <a:spLocks noChangeArrowheads="1"/>
                    </p:cNvSpPr>
                    <p:nvPr/>
                  </p:nvSpPr>
                  <p:spPr bwMode="auto">
                    <a:xfrm>
                      <a:off x="1875" y="1083"/>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16457" name="Rectangle 73"/>
                    <p:cNvSpPr>
                      <a:spLocks noChangeArrowheads="1"/>
                    </p:cNvSpPr>
                    <p:nvPr/>
                  </p:nvSpPr>
                  <p:spPr bwMode="auto">
                    <a:xfrm>
                      <a:off x="2064" y="864"/>
                      <a:ext cx="65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a:t>
                      </a:r>
                      <a:r>
                        <a:rPr lang="en-US" sz="1400" b="1">
                          <a:effectLst>
                            <a:outerShdw blurRad="38100" dist="38100" dir="2700000" algn="tl">
                              <a:srgbClr val="FFFFFF"/>
                            </a:outerShdw>
                          </a:effectLst>
                          <a:latin typeface="Arial" charset="0"/>
                        </a:rPr>
                        <a:t>2</a:t>
                      </a: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33917" name="Line 74"/>
                    <p:cNvSpPr>
                      <a:spLocks noChangeShapeType="1"/>
                    </p:cNvSpPr>
                    <p:nvPr/>
                  </p:nvSpPr>
                  <p:spPr bwMode="auto">
                    <a:xfrm>
                      <a:off x="2164" y="1532"/>
                      <a:ext cx="0" cy="112"/>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6459" name="Rectangle 75"/>
                    <p:cNvSpPr>
                      <a:spLocks noChangeArrowheads="1"/>
                    </p:cNvSpPr>
                    <p:nvPr/>
                  </p:nvSpPr>
                  <p:spPr bwMode="auto">
                    <a:xfrm>
                      <a:off x="2511" y="1079"/>
                      <a:ext cx="232"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H</a:t>
                      </a:r>
                      <a:endParaRPr lang="en-US" sz="1200">
                        <a:latin typeface="Arial" charset="0"/>
                      </a:endParaRPr>
                    </a:p>
                  </p:txBody>
                </p:sp>
                <p:sp>
                  <p:nvSpPr>
                    <p:cNvPr id="33919" name="Line 76"/>
                    <p:cNvSpPr>
                      <a:spLocks noChangeShapeType="1"/>
                    </p:cNvSpPr>
                    <p:nvPr/>
                  </p:nvSpPr>
                  <p:spPr bwMode="auto">
                    <a:xfrm>
                      <a:off x="1932" y="1464"/>
                      <a:ext cx="6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33920" name="Line 77"/>
                    <p:cNvSpPr>
                      <a:spLocks noChangeShapeType="1"/>
                    </p:cNvSpPr>
                    <p:nvPr/>
                  </p:nvSpPr>
                  <p:spPr bwMode="auto">
                    <a:xfrm>
                      <a:off x="2620" y="1292"/>
                      <a:ext cx="0" cy="133"/>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6462" name="Rectangle 78"/>
                    <p:cNvSpPr>
                      <a:spLocks noChangeArrowheads="1"/>
                    </p:cNvSpPr>
                    <p:nvPr/>
                  </p:nvSpPr>
                  <p:spPr bwMode="auto">
                    <a:xfrm>
                      <a:off x="2516" y="1372"/>
                      <a:ext cx="356"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OH</a:t>
                      </a:r>
                      <a:endParaRPr lang="en-US" sz="1200">
                        <a:latin typeface="Arial" charset="0"/>
                      </a:endParaRPr>
                    </a:p>
                  </p:txBody>
                </p:sp>
              </p:grpSp>
            </p:grpSp>
          </p:grpSp>
        </p:grpSp>
        <p:grpSp>
          <p:nvGrpSpPr>
            <p:cNvPr id="33797" name="Group 79"/>
            <p:cNvGrpSpPr>
              <a:grpSpLocks/>
            </p:cNvGrpSpPr>
            <p:nvPr/>
          </p:nvGrpSpPr>
          <p:grpSpPr bwMode="auto">
            <a:xfrm>
              <a:off x="1872" y="2400"/>
              <a:ext cx="3275" cy="1397"/>
              <a:chOff x="1093" y="1849"/>
              <a:chExt cx="3678" cy="1617"/>
            </a:xfrm>
          </p:grpSpPr>
          <p:sp>
            <p:nvSpPr>
              <p:cNvPr id="33798" name="Oval 80"/>
              <p:cNvSpPr>
                <a:spLocks noChangeArrowheads="1"/>
              </p:cNvSpPr>
              <p:nvPr/>
            </p:nvSpPr>
            <p:spPr bwMode="auto">
              <a:xfrm>
                <a:off x="2494" y="2267"/>
                <a:ext cx="875" cy="1036"/>
              </a:xfrm>
              <a:prstGeom prst="ellipse">
                <a:avLst/>
              </a:prstGeom>
              <a:noFill/>
              <a:ln w="12700">
                <a:solidFill>
                  <a:schemeClr val="tx1"/>
                </a:solidFill>
                <a:round/>
                <a:headEnd/>
                <a:tailEnd/>
              </a:ln>
            </p:spPr>
            <p:txBody>
              <a:bodyPr wrap="none" anchor="ctr"/>
              <a:lstStyle/>
              <a:p>
                <a:endParaRPr lang="en-US"/>
              </a:p>
            </p:txBody>
          </p:sp>
          <p:sp>
            <p:nvSpPr>
              <p:cNvPr id="33799" name="AutoShape 81"/>
              <p:cNvSpPr>
                <a:spLocks noChangeArrowheads="1"/>
              </p:cNvSpPr>
              <p:nvPr/>
            </p:nvSpPr>
            <p:spPr bwMode="auto">
              <a:xfrm>
                <a:off x="2368" y="2911"/>
                <a:ext cx="422" cy="286"/>
              </a:xfrm>
              <a:prstGeom prst="hexagon">
                <a:avLst>
                  <a:gd name="adj" fmla="val 36881"/>
                  <a:gd name="vf" fmla="val 115470"/>
                </a:avLst>
              </a:prstGeom>
              <a:noFill/>
              <a:ln w="25400">
                <a:solidFill>
                  <a:schemeClr val="tx1"/>
                </a:solidFill>
                <a:miter lim="800000"/>
                <a:headEnd/>
                <a:tailEnd/>
              </a:ln>
            </p:spPr>
            <p:txBody>
              <a:bodyPr wrap="none" anchor="ctr"/>
              <a:lstStyle/>
              <a:p>
                <a:endParaRPr lang="en-US"/>
              </a:p>
            </p:txBody>
          </p:sp>
          <p:sp>
            <p:nvSpPr>
              <p:cNvPr id="33800" name="Rectangle 82"/>
              <p:cNvSpPr>
                <a:spLocks noChangeArrowheads="1"/>
              </p:cNvSpPr>
              <p:nvPr/>
            </p:nvSpPr>
            <p:spPr bwMode="auto">
              <a:xfrm>
                <a:off x="2440" y="3133"/>
                <a:ext cx="76" cy="93"/>
              </a:xfrm>
              <a:prstGeom prst="rect">
                <a:avLst/>
              </a:prstGeom>
              <a:noFill/>
              <a:ln w="9525">
                <a:noFill/>
                <a:miter lim="800000"/>
                <a:headEnd/>
                <a:tailEnd/>
              </a:ln>
            </p:spPr>
            <p:txBody>
              <a:bodyPr wrap="none" anchor="ctr"/>
              <a:lstStyle/>
              <a:p>
                <a:endParaRPr lang="en-US"/>
              </a:p>
            </p:txBody>
          </p:sp>
          <p:sp>
            <p:nvSpPr>
              <p:cNvPr id="16467" name="Rectangle 83"/>
              <p:cNvSpPr>
                <a:spLocks noChangeArrowheads="1"/>
              </p:cNvSpPr>
              <p:nvPr/>
            </p:nvSpPr>
            <p:spPr bwMode="auto">
              <a:xfrm rot="10800000">
                <a:off x="2317" y="3023"/>
                <a:ext cx="270"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3802" name="Oval 84"/>
              <p:cNvSpPr>
                <a:spLocks noChangeArrowheads="1"/>
              </p:cNvSpPr>
              <p:nvPr/>
            </p:nvSpPr>
            <p:spPr bwMode="auto">
              <a:xfrm>
                <a:off x="1211" y="2379"/>
                <a:ext cx="784" cy="928"/>
              </a:xfrm>
              <a:prstGeom prst="ellipse">
                <a:avLst/>
              </a:prstGeom>
              <a:noFill/>
              <a:ln w="38100">
                <a:solidFill>
                  <a:schemeClr val="tx1"/>
                </a:solidFill>
                <a:round/>
                <a:headEnd/>
                <a:tailEnd/>
              </a:ln>
            </p:spPr>
            <p:txBody>
              <a:bodyPr wrap="none" anchor="ctr"/>
              <a:lstStyle/>
              <a:p>
                <a:endParaRPr lang="en-US"/>
              </a:p>
            </p:txBody>
          </p:sp>
          <p:sp>
            <p:nvSpPr>
              <p:cNvPr id="33803" name="Oval 85"/>
              <p:cNvSpPr>
                <a:spLocks noChangeArrowheads="1"/>
              </p:cNvSpPr>
              <p:nvPr/>
            </p:nvSpPr>
            <p:spPr bwMode="auto">
              <a:xfrm>
                <a:off x="3881" y="2379"/>
                <a:ext cx="784" cy="928"/>
              </a:xfrm>
              <a:prstGeom prst="ellipse">
                <a:avLst/>
              </a:prstGeom>
              <a:noFill/>
              <a:ln w="38100">
                <a:solidFill>
                  <a:schemeClr val="tx1"/>
                </a:solidFill>
                <a:round/>
                <a:headEnd/>
                <a:tailEnd/>
              </a:ln>
            </p:spPr>
            <p:txBody>
              <a:bodyPr wrap="none" anchor="ctr"/>
              <a:lstStyle/>
              <a:p>
                <a:endParaRPr lang="en-US"/>
              </a:p>
            </p:txBody>
          </p:sp>
          <p:grpSp>
            <p:nvGrpSpPr>
              <p:cNvPr id="33804" name="Group 86"/>
              <p:cNvGrpSpPr>
                <a:grpSpLocks/>
              </p:cNvGrpSpPr>
              <p:nvPr/>
            </p:nvGrpSpPr>
            <p:grpSpPr bwMode="auto">
              <a:xfrm>
                <a:off x="2348" y="2426"/>
                <a:ext cx="422" cy="315"/>
                <a:chOff x="2206" y="1427"/>
                <a:chExt cx="422" cy="315"/>
              </a:xfrm>
            </p:grpSpPr>
            <p:sp>
              <p:nvSpPr>
                <p:cNvPr id="33859" name="AutoShape 87"/>
                <p:cNvSpPr>
                  <a:spLocks noChangeArrowheads="1"/>
                </p:cNvSpPr>
                <p:nvPr/>
              </p:nvSpPr>
              <p:spPr bwMode="auto">
                <a:xfrm>
                  <a:off x="2206" y="1456"/>
                  <a:ext cx="422" cy="286"/>
                </a:xfrm>
                <a:prstGeom prst="hexagon">
                  <a:avLst>
                    <a:gd name="adj" fmla="val 36881"/>
                    <a:gd name="vf" fmla="val 115470"/>
                  </a:avLst>
                </a:prstGeom>
                <a:noFill/>
                <a:ln w="25400">
                  <a:solidFill>
                    <a:schemeClr val="tx1"/>
                  </a:solidFill>
                  <a:miter lim="800000"/>
                  <a:headEnd/>
                  <a:tailEnd/>
                </a:ln>
              </p:spPr>
              <p:txBody>
                <a:bodyPr wrap="none" anchor="ctr"/>
                <a:lstStyle/>
                <a:p>
                  <a:endParaRPr lang="en-US"/>
                </a:p>
              </p:txBody>
            </p:sp>
            <p:sp>
              <p:nvSpPr>
                <p:cNvPr id="33860" name="Rectangle 88"/>
                <p:cNvSpPr>
                  <a:spLocks noChangeArrowheads="1"/>
                </p:cNvSpPr>
                <p:nvPr/>
              </p:nvSpPr>
              <p:spPr bwMode="auto">
                <a:xfrm>
                  <a:off x="2288" y="1427"/>
                  <a:ext cx="76" cy="93"/>
                </a:xfrm>
                <a:prstGeom prst="rect">
                  <a:avLst/>
                </a:prstGeom>
                <a:noFill/>
                <a:ln w="9525">
                  <a:noFill/>
                  <a:miter lim="800000"/>
                  <a:headEnd/>
                  <a:tailEnd/>
                </a:ln>
              </p:spPr>
              <p:txBody>
                <a:bodyPr wrap="none" anchor="ctr"/>
                <a:lstStyle/>
                <a:p>
                  <a:endParaRPr lang="en-US"/>
                </a:p>
              </p:txBody>
            </p:sp>
          </p:grpSp>
          <p:sp>
            <p:nvSpPr>
              <p:cNvPr id="16473" name="Rectangle 89"/>
              <p:cNvSpPr>
                <a:spLocks noChangeArrowheads="1"/>
              </p:cNvSpPr>
              <p:nvPr/>
            </p:nvSpPr>
            <p:spPr bwMode="auto">
              <a:xfrm>
                <a:off x="2336" y="2340"/>
                <a:ext cx="270"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3806" name="AutoShape 90"/>
              <p:cNvSpPr>
                <a:spLocks noChangeArrowheads="1"/>
              </p:cNvSpPr>
              <p:nvPr/>
            </p:nvSpPr>
            <p:spPr bwMode="auto">
              <a:xfrm>
                <a:off x="3068" y="2919"/>
                <a:ext cx="422" cy="286"/>
              </a:xfrm>
              <a:prstGeom prst="hexagon">
                <a:avLst>
                  <a:gd name="adj" fmla="val 36881"/>
                  <a:gd name="vf" fmla="val 115470"/>
                </a:avLst>
              </a:prstGeom>
              <a:noFill/>
              <a:ln w="25400">
                <a:solidFill>
                  <a:schemeClr val="tx1"/>
                </a:solidFill>
                <a:miter lim="800000"/>
                <a:headEnd/>
                <a:tailEnd/>
              </a:ln>
            </p:spPr>
            <p:txBody>
              <a:bodyPr wrap="none" anchor="ctr"/>
              <a:lstStyle/>
              <a:p>
                <a:endParaRPr lang="en-US"/>
              </a:p>
            </p:txBody>
          </p:sp>
          <p:sp>
            <p:nvSpPr>
              <p:cNvPr id="33807" name="Rectangle 91"/>
              <p:cNvSpPr>
                <a:spLocks noChangeArrowheads="1"/>
              </p:cNvSpPr>
              <p:nvPr/>
            </p:nvSpPr>
            <p:spPr bwMode="auto">
              <a:xfrm>
                <a:off x="3342" y="3141"/>
                <a:ext cx="76" cy="93"/>
              </a:xfrm>
              <a:prstGeom prst="rect">
                <a:avLst/>
              </a:prstGeom>
              <a:noFill/>
              <a:ln w="9525">
                <a:noFill/>
                <a:miter lim="800000"/>
                <a:headEnd/>
                <a:tailEnd/>
              </a:ln>
            </p:spPr>
            <p:txBody>
              <a:bodyPr wrap="none" anchor="ctr"/>
              <a:lstStyle/>
              <a:p>
                <a:endParaRPr lang="en-US"/>
              </a:p>
            </p:txBody>
          </p:sp>
          <p:sp>
            <p:nvSpPr>
              <p:cNvPr id="16476" name="Rectangle 92"/>
              <p:cNvSpPr>
                <a:spLocks noChangeArrowheads="1"/>
              </p:cNvSpPr>
              <p:nvPr/>
            </p:nvSpPr>
            <p:spPr bwMode="auto">
              <a:xfrm rot="10800000" flipH="1">
                <a:off x="3245" y="3032"/>
                <a:ext cx="272"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3809" name="AutoShape 93"/>
              <p:cNvSpPr>
                <a:spLocks noChangeArrowheads="1"/>
              </p:cNvSpPr>
              <p:nvPr/>
            </p:nvSpPr>
            <p:spPr bwMode="auto">
              <a:xfrm>
                <a:off x="3120" y="2429"/>
                <a:ext cx="422" cy="286"/>
              </a:xfrm>
              <a:prstGeom prst="hexagon">
                <a:avLst>
                  <a:gd name="adj" fmla="val 36881"/>
                  <a:gd name="vf" fmla="val 115470"/>
                </a:avLst>
              </a:prstGeom>
              <a:noFill/>
              <a:ln w="25400">
                <a:solidFill>
                  <a:schemeClr val="tx1"/>
                </a:solidFill>
                <a:miter lim="800000"/>
                <a:headEnd/>
                <a:tailEnd/>
              </a:ln>
            </p:spPr>
            <p:txBody>
              <a:bodyPr wrap="none" anchor="ctr"/>
              <a:lstStyle/>
              <a:p>
                <a:endParaRPr lang="en-US"/>
              </a:p>
            </p:txBody>
          </p:sp>
          <p:sp>
            <p:nvSpPr>
              <p:cNvPr id="33810" name="Rectangle 94"/>
              <p:cNvSpPr>
                <a:spLocks noChangeArrowheads="1"/>
              </p:cNvSpPr>
              <p:nvPr/>
            </p:nvSpPr>
            <p:spPr bwMode="auto">
              <a:xfrm>
                <a:off x="3394" y="2400"/>
                <a:ext cx="76" cy="93"/>
              </a:xfrm>
              <a:prstGeom prst="rect">
                <a:avLst/>
              </a:prstGeom>
              <a:noFill/>
              <a:ln w="9525">
                <a:noFill/>
                <a:miter lim="800000"/>
                <a:headEnd/>
                <a:tailEnd/>
              </a:ln>
            </p:spPr>
            <p:txBody>
              <a:bodyPr wrap="none" anchor="ctr"/>
              <a:lstStyle/>
              <a:p>
                <a:endParaRPr lang="en-US"/>
              </a:p>
            </p:txBody>
          </p:sp>
          <p:sp>
            <p:nvSpPr>
              <p:cNvPr id="16479" name="Rectangle 95"/>
              <p:cNvSpPr>
                <a:spLocks noChangeArrowheads="1"/>
              </p:cNvSpPr>
              <p:nvPr/>
            </p:nvSpPr>
            <p:spPr bwMode="auto">
              <a:xfrm>
                <a:off x="3415" y="2449"/>
                <a:ext cx="270"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3812" name="AutoShape 96"/>
              <p:cNvSpPr>
                <a:spLocks noChangeArrowheads="1"/>
              </p:cNvSpPr>
              <p:nvPr/>
            </p:nvSpPr>
            <p:spPr bwMode="auto">
              <a:xfrm>
                <a:off x="3168" y="1980"/>
                <a:ext cx="422" cy="286"/>
              </a:xfrm>
              <a:prstGeom prst="hexagon">
                <a:avLst>
                  <a:gd name="adj" fmla="val 36881"/>
                  <a:gd name="vf" fmla="val 115470"/>
                </a:avLst>
              </a:prstGeom>
              <a:noFill/>
              <a:ln w="25400">
                <a:solidFill>
                  <a:schemeClr val="tx1"/>
                </a:solidFill>
                <a:miter lim="800000"/>
                <a:headEnd/>
                <a:tailEnd/>
              </a:ln>
            </p:spPr>
            <p:txBody>
              <a:bodyPr wrap="none" anchor="ctr"/>
              <a:lstStyle/>
              <a:p>
                <a:endParaRPr lang="en-US"/>
              </a:p>
            </p:txBody>
          </p:sp>
          <p:sp>
            <p:nvSpPr>
              <p:cNvPr id="33813" name="Rectangle 97"/>
              <p:cNvSpPr>
                <a:spLocks noChangeArrowheads="1"/>
              </p:cNvSpPr>
              <p:nvPr/>
            </p:nvSpPr>
            <p:spPr bwMode="auto">
              <a:xfrm>
                <a:off x="3442" y="1951"/>
                <a:ext cx="76" cy="93"/>
              </a:xfrm>
              <a:prstGeom prst="rect">
                <a:avLst/>
              </a:prstGeom>
              <a:noFill/>
              <a:ln w="9525">
                <a:noFill/>
                <a:miter lim="800000"/>
                <a:headEnd/>
                <a:tailEnd/>
              </a:ln>
            </p:spPr>
            <p:txBody>
              <a:bodyPr wrap="none" anchor="ctr"/>
              <a:lstStyle/>
              <a:p>
                <a:endParaRPr lang="en-US"/>
              </a:p>
            </p:txBody>
          </p:sp>
          <p:sp>
            <p:nvSpPr>
              <p:cNvPr id="16482" name="Rectangle 98"/>
              <p:cNvSpPr>
                <a:spLocks noChangeArrowheads="1"/>
              </p:cNvSpPr>
              <p:nvPr/>
            </p:nvSpPr>
            <p:spPr bwMode="auto">
              <a:xfrm>
                <a:off x="3363" y="1861"/>
                <a:ext cx="272"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3815" name="AutoShape 99"/>
              <p:cNvSpPr>
                <a:spLocks noChangeArrowheads="1"/>
              </p:cNvSpPr>
              <p:nvPr/>
            </p:nvSpPr>
            <p:spPr bwMode="auto">
              <a:xfrm>
                <a:off x="2284" y="1973"/>
                <a:ext cx="422" cy="286"/>
              </a:xfrm>
              <a:prstGeom prst="hexagon">
                <a:avLst>
                  <a:gd name="adj" fmla="val 36881"/>
                  <a:gd name="vf" fmla="val 115470"/>
                </a:avLst>
              </a:prstGeom>
              <a:noFill/>
              <a:ln w="25400">
                <a:solidFill>
                  <a:schemeClr val="tx1"/>
                </a:solidFill>
                <a:miter lim="800000"/>
                <a:headEnd/>
                <a:tailEnd/>
              </a:ln>
            </p:spPr>
            <p:txBody>
              <a:bodyPr wrap="none" anchor="ctr"/>
              <a:lstStyle/>
              <a:p>
                <a:endParaRPr lang="en-US"/>
              </a:p>
            </p:txBody>
          </p:sp>
          <p:sp>
            <p:nvSpPr>
              <p:cNvPr id="33816" name="Rectangle 100"/>
              <p:cNvSpPr>
                <a:spLocks noChangeArrowheads="1"/>
              </p:cNvSpPr>
              <p:nvPr/>
            </p:nvSpPr>
            <p:spPr bwMode="auto">
              <a:xfrm>
                <a:off x="2558" y="1944"/>
                <a:ext cx="76" cy="93"/>
              </a:xfrm>
              <a:prstGeom prst="rect">
                <a:avLst/>
              </a:prstGeom>
              <a:noFill/>
              <a:ln w="9525">
                <a:noFill/>
                <a:miter lim="800000"/>
                <a:headEnd/>
                <a:tailEnd/>
              </a:ln>
            </p:spPr>
            <p:txBody>
              <a:bodyPr wrap="none" anchor="ctr"/>
              <a:lstStyle/>
              <a:p>
                <a:endParaRPr lang="en-US"/>
              </a:p>
            </p:txBody>
          </p:sp>
          <p:sp>
            <p:nvSpPr>
              <p:cNvPr id="16485" name="Rectangle 101"/>
              <p:cNvSpPr>
                <a:spLocks noChangeArrowheads="1"/>
              </p:cNvSpPr>
              <p:nvPr/>
            </p:nvSpPr>
            <p:spPr bwMode="auto">
              <a:xfrm>
                <a:off x="2479" y="1849"/>
                <a:ext cx="271"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nvGrpSpPr>
              <p:cNvPr id="33818" name="Group 102"/>
              <p:cNvGrpSpPr>
                <a:grpSpLocks/>
              </p:cNvGrpSpPr>
              <p:nvPr/>
            </p:nvGrpSpPr>
            <p:grpSpPr bwMode="auto">
              <a:xfrm>
                <a:off x="2623" y="2241"/>
                <a:ext cx="269" cy="290"/>
                <a:chOff x="2481" y="1242"/>
                <a:chExt cx="269" cy="290"/>
              </a:xfrm>
            </p:grpSpPr>
            <p:sp>
              <p:nvSpPr>
                <p:cNvPr id="33857" name="Rectangle 103"/>
                <p:cNvSpPr>
                  <a:spLocks noChangeArrowheads="1"/>
                </p:cNvSpPr>
                <p:nvPr/>
              </p:nvSpPr>
              <p:spPr bwMode="auto">
                <a:xfrm>
                  <a:off x="2536" y="1273"/>
                  <a:ext cx="76" cy="93"/>
                </a:xfrm>
                <a:prstGeom prst="rect">
                  <a:avLst/>
                </a:prstGeom>
                <a:noFill/>
                <a:ln w="9525">
                  <a:noFill/>
                  <a:miter lim="800000"/>
                  <a:headEnd/>
                  <a:tailEnd/>
                </a:ln>
              </p:spPr>
              <p:txBody>
                <a:bodyPr wrap="none" anchor="ctr"/>
                <a:lstStyle/>
                <a:p>
                  <a:endParaRPr lang="en-US"/>
                </a:p>
              </p:txBody>
            </p:sp>
            <p:sp>
              <p:nvSpPr>
                <p:cNvPr id="16488" name="Rectangle 104"/>
                <p:cNvSpPr>
                  <a:spLocks noChangeArrowheads="1"/>
                </p:cNvSpPr>
                <p:nvPr/>
              </p:nvSpPr>
              <p:spPr bwMode="auto">
                <a:xfrm>
                  <a:off x="2481" y="1242"/>
                  <a:ext cx="272" cy="287"/>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grpSp>
            <p:nvGrpSpPr>
              <p:cNvPr id="33819" name="Group 105"/>
              <p:cNvGrpSpPr>
                <a:grpSpLocks/>
              </p:cNvGrpSpPr>
              <p:nvPr/>
            </p:nvGrpSpPr>
            <p:grpSpPr bwMode="auto">
              <a:xfrm>
                <a:off x="3031" y="2229"/>
                <a:ext cx="270" cy="289"/>
                <a:chOff x="2889" y="1230"/>
                <a:chExt cx="270" cy="289"/>
              </a:xfrm>
            </p:grpSpPr>
            <p:sp>
              <p:nvSpPr>
                <p:cNvPr id="33855" name="Rectangle 106"/>
                <p:cNvSpPr>
                  <a:spLocks noChangeArrowheads="1"/>
                </p:cNvSpPr>
                <p:nvPr/>
              </p:nvSpPr>
              <p:spPr bwMode="auto">
                <a:xfrm>
                  <a:off x="2944" y="1261"/>
                  <a:ext cx="76" cy="93"/>
                </a:xfrm>
                <a:prstGeom prst="rect">
                  <a:avLst/>
                </a:prstGeom>
                <a:noFill/>
                <a:ln w="9525">
                  <a:noFill/>
                  <a:miter lim="800000"/>
                  <a:headEnd/>
                  <a:tailEnd/>
                </a:ln>
              </p:spPr>
              <p:txBody>
                <a:bodyPr wrap="none" anchor="ctr"/>
                <a:lstStyle/>
                <a:p>
                  <a:endParaRPr lang="en-US"/>
                </a:p>
              </p:txBody>
            </p:sp>
            <p:sp>
              <p:nvSpPr>
                <p:cNvPr id="16491" name="Rectangle 107"/>
                <p:cNvSpPr>
                  <a:spLocks noChangeArrowheads="1"/>
                </p:cNvSpPr>
                <p:nvPr/>
              </p:nvSpPr>
              <p:spPr bwMode="auto">
                <a:xfrm>
                  <a:off x="2889" y="1230"/>
                  <a:ext cx="270"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grpSp>
            <p:nvGrpSpPr>
              <p:cNvPr id="33820" name="Group 108"/>
              <p:cNvGrpSpPr>
                <a:grpSpLocks/>
              </p:cNvGrpSpPr>
              <p:nvPr/>
            </p:nvGrpSpPr>
            <p:grpSpPr bwMode="auto">
              <a:xfrm>
                <a:off x="2376" y="2693"/>
                <a:ext cx="269" cy="289"/>
                <a:chOff x="2262" y="1746"/>
                <a:chExt cx="269" cy="289"/>
              </a:xfrm>
            </p:grpSpPr>
            <p:sp>
              <p:nvSpPr>
                <p:cNvPr id="33853" name="Rectangle 109"/>
                <p:cNvSpPr>
                  <a:spLocks noChangeArrowheads="1"/>
                </p:cNvSpPr>
                <p:nvPr/>
              </p:nvSpPr>
              <p:spPr bwMode="auto">
                <a:xfrm>
                  <a:off x="2316" y="1777"/>
                  <a:ext cx="76" cy="93"/>
                </a:xfrm>
                <a:prstGeom prst="rect">
                  <a:avLst/>
                </a:prstGeom>
                <a:noFill/>
                <a:ln w="9525">
                  <a:noFill/>
                  <a:miter lim="800000"/>
                  <a:headEnd/>
                  <a:tailEnd/>
                </a:ln>
              </p:spPr>
              <p:txBody>
                <a:bodyPr wrap="none" anchor="ctr"/>
                <a:lstStyle/>
                <a:p>
                  <a:endParaRPr lang="en-US"/>
                </a:p>
              </p:txBody>
            </p:sp>
            <p:sp>
              <p:nvSpPr>
                <p:cNvPr id="16494" name="Rectangle 110"/>
                <p:cNvSpPr>
                  <a:spLocks noChangeArrowheads="1"/>
                </p:cNvSpPr>
                <p:nvPr/>
              </p:nvSpPr>
              <p:spPr bwMode="auto">
                <a:xfrm>
                  <a:off x="2262" y="1746"/>
                  <a:ext cx="272"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grpSp>
            <p:nvGrpSpPr>
              <p:cNvPr id="33821" name="Group 111"/>
              <p:cNvGrpSpPr>
                <a:grpSpLocks/>
              </p:cNvGrpSpPr>
              <p:nvPr/>
            </p:nvGrpSpPr>
            <p:grpSpPr bwMode="auto">
              <a:xfrm>
                <a:off x="3255" y="2685"/>
                <a:ext cx="269" cy="289"/>
                <a:chOff x="3133" y="1726"/>
                <a:chExt cx="269" cy="289"/>
              </a:xfrm>
            </p:grpSpPr>
            <p:sp>
              <p:nvSpPr>
                <p:cNvPr id="33851" name="Rectangle 112"/>
                <p:cNvSpPr>
                  <a:spLocks noChangeArrowheads="1"/>
                </p:cNvSpPr>
                <p:nvPr/>
              </p:nvSpPr>
              <p:spPr bwMode="auto">
                <a:xfrm>
                  <a:off x="3188" y="1757"/>
                  <a:ext cx="76" cy="93"/>
                </a:xfrm>
                <a:prstGeom prst="rect">
                  <a:avLst/>
                </a:prstGeom>
                <a:noFill/>
                <a:ln w="9525">
                  <a:noFill/>
                  <a:miter lim="800000"/>
                  <a:headEnd/>
                  <a:tailEnd/>
                </a:ln>
              </p:spPr>
              <p:txBody>
                <a:bodyPr wrap="none" anchor="ctr"/>
                <a:lstStyle/>
                <a:p>
                  <a:endParaRPr lang="en-US"/>
                </a:p>
              </p:txBody>
            </p:sp>
            <p:sp>
              <p:nvSpPr>
                <p:cNvPr id="16497" name="Rectangle 113"/>
                <p:cNvSpPr>
                  <a:spLocks noChangeArrowheads="1"/>
                </p:cNvSpPr>
                <p:nvPr/>
              </p:nvSpPr>
              <p:spPr bwMode="auto">
                <a:xfrm>
                  <a:off x="3133" y="1726"/>
                  <a:ext cx="272"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grpSp>
            <p:nvGrpSpPr>
              <p:cNvPr id="33822" name="Group 114"/>
              <p:cNvGrpSpPr>
                <a:grpSpLocks/>
              </p:cNvGrpSpPr>
              <p:nvPr/>
            </p:nvGrpSpPr>
            <p:grpSpPr bwMode="auto">
              <a:xfrm>
                <a:off x="2831" y="3177"/>
                <a:ext cx="270" cy="289"/>
                <a:chOff x="2705" y="2226"/>
                <a:chExt cx="270" cy="289"/>
              </a:xfrm>
            </p:grpSpPr>
            <p:sp>
              <p:nvSpPr>
                <p:cNvPr id="33849" name="Rectangle 115"/>
                <p:cNvSpPr>
                  <a:spLocks noChangeArrowheads="1"/>
                </p:cNvSpPr>
                <p:nvPr/>
              </p:nvSpPr>
              <p:spPr bwMode="auto">
                <a:xfrm>
                  <a:off x="2760" y="2257"/>
                  <a:ext cx="76" cy="93"/>
                </a:xfrm>
                <a:prstGeom prst="rect">
                  <a:avLst/>
                </a:prstGeom>
                <a:noFill/>
                <a:ln w="9525">
                  <a:noFill/>
                  <a:miter lim="800000"/>
                  <a:headEnd/>
                  <a:tailEnd/>
                </a:ln>
              </p:spPr>
              <p:txBody>
                <a:bodyPr wrap="none" anchor="ctr"/>
                <a:lstStyle/>
                <a:p>
                  <a:endParaRPr lang="en-US"/>
                </a:p>
              </p:txBody>
            </p:sp>
            <p:sp>
              <p:nvSpPr>
                <p:cNvPr id="16500" name="Rectangle 116"/>
                <p:cNvSpPr>
                  <a:spLocks noChangeArrowheads="1"/>
                </p:cNvSpPr>
                <p:nvPr/>
              </p:nvSpPr>
              <p:spPr bwMode="auto">
                <a:xfrm>
                  <a:off x="2705" y="2226"/>
                  <a:ext cx="270"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grpSp>
            <p:nvGrpSpPr>
              <p:cNvPr id="33823" name="Group 117"/>
              <p:cNvGrpSpPr>
                <a:grpSpLocks/>
              </p:cNvGrpSpPr>
              <p:nvPr/>
            </p:nvGrpSpPr>
            <p:grpSpPr bwMode="auto">
              <a:xfrm>
                <a:off x="3611" y="2023"/>
                <a:ext cx="269" cy="289"/>
                <a:chOff x="3497" y="1056"/>
                <a:chExt cx="269" cy="289"/>
              </a:xfrm>
            </p:grpSpPr>
            <p:sp>
              <p:nvSpPr>
                <p:cNvPr id="33847" name="Rectangle 118"/>
                <p:cNvSpPr>
                  <a:spLocks noChangeArrowheads="1"/>
                </p:cNvSpPr>
                <p:nvPr/>
              </p:nvSpPr>
              <p:spPr bwMode="auto">
                <a:xfrm>
                  <a:off x="3552" y="1087"/>
                  <a:ext cx="76" cy="93"/>
                </a:xfrm>
                <a:prstGeom prst="rect">
                  <a:avLst/>
                </a:prstGeom>
                <a:noFill/>
                <a:ln w="9525">
                  <a:noFill/>
                  <a:miter lim="800000"/>
                  <a:headEnd/>
                  <a:tailEnd/>
                </a:ln>
              </p:spPr>
              <p:txBody>
                <a:bodyPr wrap="none" anchor="ctr"/>
                <a:lstStyle/>
                <a:p>
                  <a:endParaRPr lang="en-US"/>
                </a:p>
              </p:txBody>
            </p:sp>
            <p:sp>
              <p:nvSpPr>
                <p:cNvPr id="16503" name="Rectangle 119"/>
                <p:cNvSpPr>
                  <a:spLocks noChangeArrowheads="1"/>
                </p:cNvSpPr>
                <p:nvPr/>
              </p:nvSpPr>
              <p:spPr bwMode="auto">
                <a:xfrm>
                  <a:off x="3497" y="1056"/>
                  <a:ext cx="272"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grpSp>
            <p:nvGrpSpPr>
              <p:cNvPr id="33824" name="Group 120"/>
              <p:cNvGrpSpPr>
                <a:grpSpLocks/>
              </p:cNvGrpSpPr>
              <p:nvPr/>
            </p:nvGrpSpPr>
            <p:grpSpPr bwMode="auto">
              <a:xfrm>
                <a:off x="2016" y="2016"/>
                <a:ext cx="270" cy="289"/>
                <a:chOff x="1906" y="1073"/>
                <a:chExt cx="270" cy="289"/>
              </a:xfrm>
            </p:grpSpPr>
            <p:sp>
              <p:nvSpPr>
                <p:cNvPr id="33845" name="Rectangle 121"/>
                <p:cNvSpPr>
                  <a:spLocks noChangeArrowheads="1"/>
                </p:cNvSpPr>
                <p:nvPr/>
              </p:nvSpPr>
              <p:spPr bwMode="auto">
                <a:xfrm>
                  <a:off x="1961" y="1104"/>
                  <a:ext cx="76" cy="93"/>
                </a:xfrm>
                <a:prstGeom prst="rect">
                  <a:avLst/>
                </a:prstGeom>
                <a:noFill/>
                <a:ln w="9525">
                  <a:noFill/>
                  <a:miter lim="800000"/>
                  <a:headEnd/>
                  <a:tailEnd/>
                </a:ln>
              </p:spPr>
              <p:txBody>
                <a:bodyPr wrap="none" anchor="ctr"/>
                <a:lstStyle/>
                <a:p>
                  <a:endParaRPr lang="en-US"/>
                </a:p>
              </p:txBody>
            </p:sp>
            <p:sp>
              <p:nvSpPr>
                <p:cNvPr id="16506" name="Rectangle 122"/>
                <p:cNvSpPr>
                  <a:spLocks noChangeArrowheads="1"/>
                </p:cNvSpPr>
                <p:nvPr/>
              </p:nvSpPr>
              <p:spPr bwMode="auto">
                <a:xfrm>
                  <a:off x="1906" y="1073"/>
                  <a:ext cx="270" cy="289"/>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sp>
            <p:nvSpPr>
              <p:cNvPr id="33825" name="Freeform 123"/>
              <p:cNvSpPr>
                <a:spLocks/>
              </p:cNvSpPr>
              <p:nvPr/>
            </p:nvSpPr>
            <p:spPr bwMode="auto">
              <a:xfrm>
                <a:off x="2950" y="2124"/>
                <a:ext cx="211" cy="142"/>
              </a:xfrm>
              <a:custGeom>
                <a:avLst/>
                <a:gdLst>
                  <a:gd name="T0" fmla="*/ 0 w 211"/>
                  <a:gd name="T1" fmla="*/ 141 h 142"/>
                  <a:gd name="T2" fmla="*/ 9 w 211"/>
                  <a:gd name="T3" fmla="*/ 129 h 142"/>
                  <a:gd name="T4" fmla="*/ 15 w 211"/>
                  <a:gd name="T5" fmla="*/ 120 h 142"/>
                  <a:gd name="T6" fmla="*/ 18 w 211"/>
                  <a:gd name="T7" fmla="*/ 111 h 142"/>
                  <a:gd name="T8" fmla="*/ 24 w 211"/>
                  <a:gd name="T9" fmla="*/ 102 h 142"/>
                  <a:gd name="T10" fmla="*/ 30 w 211"/>
                  <a:gd name="T11" fmla="*/ 90 h 142"/>
                  <a:gd name="T12" fmla="*/ 39 w 211"/>
                  <a:gd name="T13" fmla="*/ 81 h 142"/>
                  <a:gd name="T14" fmla="*/ 48 w 211"/>
                  <a:gd name="T15" fmla="*/ 75 h 142"/>
                  <a:gd name="T16" fmla="*/ 54 w 211"/>
                  <a:gd name="T17" fmla="*/ 66 h 142"/>
                  <a:gd name="T18" fmla="*/ 60 w 211"/>
                  <a:gd name="T19" fmla="*/ 57 h 142"/>
                  <a:gd name="T20" fmla="*/ 69 w 211"/>
                  <a:gd name="T21" fmla="*/ 51 h 142"/>
                  <a:gd name="T22" fmla="*/ 78 w 211"/>
                  <a:gd name="T23" fmla="*/ 45 h 142"/>
                  <a:gd name="T24" fmla="*/ 87 w 211"/>
                  <a:gd name="T25" fmla="*/ 39 h 142"/>
                  <a:gd name="T26" fmla="*/ 96 w 211"/>
                  <a:gd name="T27" fmla="*/ 36 h 142"/>
                  <a:gd name="T28" fmla="*/ 108 w 211"/>
                  <a:gd name="T29" fmla="*/ 30 h 142"/>
                  <a:gd name="T30" fmla="*/ 117 w 211"/>
                  <a:gd name="T31" fmla="*/ 24 h 142"/>
                  <a:gd name="T32" fmla="*/ 126 w 211"/>
                  <a:gd name="T33" fmla="*/ 21 h 142"/>
                  <a:gd name="T34" fmla="*/ 135 w 211"/>
                  <a:gd name="T35" fmla="*/ 18 h 142"/>
                  <a:gd name="T36" fmla="*/ 144 w 211"/>
                  <a:gd name="T37" fmla="*/ 15 h 142"/>
                  <a:gd name="T38" fmla="*/ 153 w 211"/>
                  <a:gd name="T39" fmla="*/ 9 h 142"/>
                  <a:gd name="T40" fmla="*/ 165 w 211"/>
                  <a:gd name="T41" fmla="*/ 6 h 142"/>
                  <a:gd name="T42" fmla="*/ 174 w 211"/>
                  <a:gd name="T43" fmla="*/ 6 h 142"/>
                  <a:gd name="T44" fmla="*/ 183 w 211"/>
                  <a:gd name="T45" fmla="*/ 6 h 142"/>
                  <a:gd name="T46" fmla="*/ 192 w 211"/>
                  <a:gd name="T47" fmla="*/ 3 h 142"/>
                  <a:gd name="T48" fmla="*/ 201 w 211"/>
                  <a:gd name="T49" fmla="*/ 0 h 142"/>
                  <a:gd name="T50" fmla="*/ 210 w 211"/>
                  <a:gd name="T51" fmla="*/ 0 h 142"/>
                  <a:gd name="T52" fmla="*/ 201 w 211"/>
                  <a:gd name="T53" fmla="*/ 3 h 142"/>
                  <a:gd name="T54" fmla="*/ 192 w 211"/>
                  <a:gd name="T55" fmla="*/ 3 h 142"/>
                  <a:gd name="T56" fmla="*/ 201 w 211"/>
                  <a:gd name="T57" fmla="*/ 3 h 142"/>
                  <a:gd name="T58" fmla="*/ 171 w 211"/>
                  <a:gd name="T59" fmla="*/ 9 h 142"/>
                  <a:gd name="T60" fmla="*/ 159 w 211"/>
                  <a:gd name="T61" fmla="*/ 12 h 142"/>
                  <a:gd name="T62" fmla="*/ 150 w 211"/>
                  <a:gd name="T63" fmla="*/ 12 h 142"/>
                  <a:gd name="T64" fmla="*/ 141 w 211"/>
                  <a:gd name="T65" fmla="*/ 15 h 142"/>
                  <a:gd name="T66" fmla="*/ 129 w 211"/>
                  <a:gd name="T67" fmla="*/ 21 h 142"/>
                  <a:gd name="T68" fmla="*/ 120 w 211"/>
                  <a:gd name="T69" fmla="*/ 24 h 142"/>
                  <a:gd name="T70" fmla="*/ 111 w 211"/>
                  <a:gd name="T71" fmla="*/ 30 h 142"/>
                  <a:gd name="T72" fmla="*/ 99 w 211"/>
                  <a:gd name="T73" fmla="*/ 33 h 142"/>
                  <a:gd name="T74" fmla="*/ 90 w 211"/>
                  <a:gd name="T75" fmla="*/ 36 h 142"/>
                  <a:gd name="T76" fmla="*/ 81 w 211"/>
                  <a:gd name="T77" fmla="*/ 39 h 142"/>
                  <a:gd name="T78" fmla="*/ 75 w 211"/>
                  <a:gd name="T79" fmla="*/ 48 h 142"/>
                  <a:gd name="T80" fmla="*/ 66 w 211"/>
                  <a:gd name="T81" fmla="*/ 54 h 142"/>
                  <a:gd name="T82" fmla="*/ 57 w 211"/>
                  <a:gd name="T83" fmla="*/ 60 h 142"/>
                  <a:gd name="T84" fmla="*/ 48 w 211"/>
                  <a:gd name="T85" fmla="*/ 66 h 142"/>
                  <a:gd name="T86" fmla="*/ 39 w 211"/>
                  <a:gd name="T87" fmla="*/ 72 h 142"/>
                  <a:gd name="T88" fmla="*/ 33 w 211"/>
                  <a:gd name="T89" fmla="*/ 81 h 142"/>
                  <a:gd name="T90" fmla="*/ 30 w 211"/>
                  <a:gd name="T91" fmla="*/ 90 h 142"/>
                  <a:gd name="T92" fmla="*/ 21 w 211"/>
                  <a:gd name="T93" fmla="*/ 96 h 142"/>
                  <a:gd name="T94" fmla="*/ 18 w 211"/>
                  <a:gd name="T95" fmla="*/ 105 h 142"/>
                  <a:gd name="T96" fmla="*/ 12 w 211"/>
                  <a:gd name="T97" fmla="*/ 114 h 142"/>
                  <a:gd name="T98" fmla="*/ 12 w 211"/>
                  <a:gd name="T99" fmla="*/ 123 h 142"/>
                  <a:gd name="T100" fmla="*/ 0 w 211"/>
                  <a:gd name="T101" fmla="*/ 141 h 142"/>
                  <a:gd name="T102" fmla="*/ 0 w 211"/>
                  <a:gd name="T103" fmla="*/ 141 h 14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1"/>
                  <a:gd name="T157" fmla="*/ 0 h 142"/>
                  <a:gd name="T158" fmla="*/ 211 w 211"/>
                  <a:gd name="T159" fmla="*/ 142 h 14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1" h="142">
                    <a:moveTo>
                      <a:pt x="0" y="141"/>
                    </a:moveTo>
                    <a:lnTo>
                      <a:pt x="9" y="129"/>
                    </a:lnTo>
                    <a:lnTo>
                      <a:pt x="15" y="120"/>
                    </a:lnTo>
                    <a:lnTo>
                      <a:pt x="18" y="111"/>
                    </a:lnTo>
                    <a:lnTo>
                      <a:pt x="24" y="102"/>
                    </a:lnTo>
                    <a:lnTo>
                      <a:pt x="30" y="90"/>
                    </a:lnTo>
                    <a:lnTo>
                      <a:pt x="39" y="81"/>
                    </a:lnTo>
                    <a:lnTo>
                      <a:pt x="48" y="75"/>
                    </a:lnTo>
                    <a:lnTo>
                      <a:pt x="54" y="66"/>
                    </a:lnTo>
                    <a:lnTo>
                      <a:pt x="60" y="57"/>
                    </a:lnTo>
                    <a:lnTo>
                      <a:pt x="69" y="51"/>
                    </a:lnTo>
                    <a:lnTo>
                      <a:pt x="78" y="45"/>
                    </a:lnTo>
                    <a:lnTo>
                      <a:pt x="87" y="39"/>
                    </a:lnTo>
                    <a:lnTo>
                      <a:pt x="96" y="36"/>
                    </a:lnTo>
                    <a:lnTo>
                      <a:pt x="108" y="30"/>
                    </a:lnTo>
                    <a:lnTo>
                      <a:pt x="117" y="24"/>
                    </a:lnTo>
                    <a:lnTo>
                      <a:pt x="126" y="21"/>
                    </a:lnTo>
                    <a:lnTo>
                      <a:pt x="135" y="18"/>
                    </a:lnTo>
                    <a:lnTo>
                      <a:pt x="144" y="15"/>
                    </a:lnTo>
                    <a:lnTo>
                      <a:pt x="153" y="9"/>
                    </a:lnTo>
                    <a:lnTo>
                      <a:pt x="165" y="6"/>
                    </a:lnTo>
                    <a:lnTo>
                      <a:pt x="174" y="6"/>
                    </a:lnTo>
                    <a:lnTo>
                      <a:pt x="183" y="6"/>
                    </a:lnTo>
                    <a:lnTo>
                      <a:pt x="192" y="3"/>
                    </a:lnTo>
                    <a:lnTo>
                      <a:pt x="201" y="0"/>
                    </a:lnTo>
                    <a:lnTo>
                      <a:pt x="210" y="0"/>
                    </a:lnTo>
                    <a:lnTo>
                      <a:pt x="201" y="3"/>
                    </a:lnTo>
                    <a:lnTo>
                      <a:pt x="192" y="3"/>
                    </a:lnTo>
                    <a:lnTo>
                      <a:pt x="201" y="3"/>
                    </a:lnTo>
                    <a:lnTo>
                      <a:pt x="171" y="9"/>
                    </a:lnTo>
                    <a:lnTo>
                      <a:pt x="159" y="12"/>
                    </a:lnTo>
                    <a:lnTo>
                      <a:pt x="150" y="12"/>
                    </a:lnTo>
                    <a:lnTo>
                      <a:pt x="141" y="15"/>
                    </a:lnTo>
                    <a:lnTo>
                      <a:pt x="129" y="21"/>
                    </a:lnTo>
                    <a:lnTo>
                      <a:pt x="120" y="24"/>
                    </a:lnTo>
                    <a:lnTo>
                      <a:pt x="111" y="30"/>
                    </a:lnTo>
                    <a:lnTo>
                      <a:pt x="99" y="33"/>
                    </a:lnTo>
                    <a:lnTo>
                      <a:pt x="90" y="36"/>
                    </a:lnTo>
                    <a:lnTo>
                      <a:pt x="81" y="39"/>
                    </a:lnTo>
                    <a:lnTo>
                      <a:pt x="75" y="48"/>
                    </a:lnTo>
                    <a:lnTo>
                      <a:pt x="66" y="54"/>
                    </a:lnTo>
                    <a:lnTo>
                      <a:pt x="57" y="60"/>
                    </a:lnTo>
                    <a:lnTo>
                      <a:pt x="48" y="66"/>
                    </a:lnTo>
                    <a:lnTo>
                      <a:pt x="39" y="72"/>
                    </a:lnTo>
                    <a:lnTo>
                      <a:pt x="33" y="81"/>
                    </a:lnTo>
                    <a:lnTo>
                      <a:pt x="30" y="90"/>
                    </a:lnTo>
                    <a:lnTo>
                      <a:pt x="21" y="96"/>
                    </a:lnTo>
                    <a:lnTo>
                      <a:pt x="18" y="105"/>
                    </a:lnTo>
                    <a:lnTo>
                      <a:pt x="12" y="114"/>
                    </a:lnTo>
                    <a:lnTo>
                      <a:pt x="12" y="123"/>
                    </a:lnTo>
                    <a:lnTo>
                      <a:pt x="0" y="141"/>
                    </a:lnTo>
                  </a:path>
                </a:pathLst>
              </a:custGeom>
              <a:noFill/>
              <a:ln w="38100" cap="rnd">
                <a:solidFill>
                  <a:schemeClr val="tx1"/>
                </a:solidFill>
                <a:round/>
                <a:headEnd/>
                <a:tailEnd/>
              </a:ln>
            </p:spPr>
            <p:txBody>
              <a:bodyPr/>
              <a:lstStyle/>
              <a:p>
                <a:endParaRPr lang="en-US"/>
              </a:p>
            </p:txBody>
          </p:sp>
          <p:sp>
            <p:nvSpPr>
              <p:cNvPr id="33826" name="Freeform 124"/>
              <p:cNvSpPr>
                <a:spLocks/>
              </p:cNvSpPr>
              <p:nvPr/>
            </p:nvSpPr>
            <p:spPr bwMode="auto">
              <a:xfrm>
                <a:off x="2707" y="2124"/>
                <a:ext cx="211" cy="142"/>
              </a:xfrm>
              <a:custGeom>
                <a:avLst/>
                <a:gdLst>
                  <a:gd name="T0" fmla="*/ 210 w 211"/>
                  <a:gd name="T1" fmla="*/ 141 h 142"/>
                  <a:gd name="T2" fmla="*/ 201 w 211"/>
                  <a:gd name="T3" fmla="*/ 129 h 142"/>
                  <a:gd name="T4" fmla="*/ 195 w 211"/>
                  <a:gd name="T5" fmla="*/ 120 h 142"/>
                  <a:gd name="T6" fmla="*/ 192 w 211"/>
                  <a:gd name="T7" fmla="*/ 111 h 142"/>
                  <a:gd name="T8" fmla="*/ 186 w 211"/>
                  <a:gd name="T9" fmla="*/ 102 h 142"/>
                  <a:gd name="T10" fmla="*/ 180 w 211"/>
                  <a:gd name="T11" fmla="*/ 90 h 142"/>
                  <a:gd name="T12" fmla="*/ 171 w 211"/>
                  <a:gd name="T13" fmla="*/ 81 h 142"/>
                  <a:gd name="T14" fmla="*/ 162 w 211"/>
                  <a:gd name="T15" fmla="*/ 75 h 142"/>
                  <a:gd name="T16" fmla="*/ 156 w 211"/>
                  <a:gd name="T17" fmla="*/ 66 h 142"/>
                  <a:gd name="T18" fmla="*/ 150 w 211"/>
                  <a:gd name="T19" fmla="*/ 57 h 142"/>
                  <a:gd name="T20" fmla="*/ 141 w 211"/>
                  <a:gd name="T21" fmla="*/ 51 h 142"/>
                  <a:gd name="T22" fmla="*/ 132 w 211"/>
                  <a:gd name="T23" fmla="*/ 45 h 142"/>
                  <a:gd name="T24" fmla="*/ 123 w 211"/>
                  <a:gd name="T25" fmla="*/ 39 h 142"/>
                  <a:gd name="T26" fmla="*/ 114 w 211"/>
                  <a:gd name="T27" fmla="*/ 36 h 142"/>
                  <a:gd name="T28" fmla="*/ 102 w 211"/>
                  <a:gd name="T29" fmla="*/ 30 h 142"/>
                  <a:gd name="T30" fmla="*/ 93 w 211"/>
                  <a:gd name="T31" fmla="*/ 24 h 142"/>
                  <a:gd name="T32" fmla="*/ 84 w 211"/>
                  <a:gd name="T33" fmla="*/ 21 h 142"/>
                  <a:gd name="T34" fmla="*/ 75 w 211"/>
                  <a:gd name="T35" fmla="*/ 18 h 142"/>
                  <a:gd name="T36" fmla="*/ 66 w 211"/>
                  <a:gd name="T37" fmla="*/ 15 h 142"/>
                  <a:gd name="T38" fmla="*/ 57 w 211"/>
                  <a:gd name="T39" fmla="*/ 9 h 142"/>
                  <a:gd name="T40" fmla="*/ 45 w 211"/>
                  <a:gd name="T41" fmla="*/ 6 h 142"/>
                  <a:gd name="T42" fmla="*/ 36 w 211"/>
                  <a:gd name="T43" fmla="*/ 6 h 142"/>
                  <a:gd name="T44" fmla="*/ 27 w 211"/>
                  <a:gd name="T45" fmla="*/ 6 h 142"/>
                  <a:gd name="T46" fmla="*/ 18 w 211"/>
                  <a:gd name="T47" fmla="*/ 3 h 142"/>
                  <a:gd name="T48" fmla="*/ 9 w 211"/>
                  <a:gd name="T49" fmla="*/ 0 h 142"/>
                  <a:gd name="T50" fmla="*/ 0 w 211"/>
                  <a:gd name="T51" fmla="*/ 0 h 142"/>
                  <a:gd name="T52" fmla="*/ 9 w 211"/>
                  <a:gd name="T53" fmla="*/ 3 h 142"/>
                  <a:gd name="T54" fmla="*/ 18 w 211"/>
                  <a:gd name="T55" fmla="*/ 3 h 142"/>
                  <a:gd name="T56" fmla="*/ 9 w 211"/>
                  <a:gd name="T57" fmla="*/ 3 h 142"/>
                  <a:gd name="T58" fmla="*/ 39 w 211"/>
                  <a:gd name="T59" fmla="*/ 9 h 142"/>
                  <a:gd name="T60" fmla="*/ 51 w 211"/>
                  <a:gd name="T61" fmla="*/ 12 h 142"/>
                  <a:gd name="T62" fmla="*/ 60 w 211"/>
                  <a:gd name="T63" fmla="*/ 12 h 142"/>
                  <a:gd name="T64" fmla="*/ 69 w 211"/>
                  <a:gd name="T65" fmla="*/ 15 h 142"/>
                  <a:gd name="T66" fmla="*/ 81 w 211"/>
                  <a:gd name="T67" fmla="*/ 21 h 142"/>
                  <a:gd name="T68" fmla="*/ 90 w 211"/>
                  <a:gd name="T69" fmla="*/ 24 h 142"/>
                  <a:gd name="T70" fmla="*/ 99 w 211"/>
                  <a:gd name="T71" fmla="*/ 30 h 142"/>
                  <a:gd name="T72" fmla="*/ 111 w 211"/>
                  <a:gd name="T73" fmla="*/ 33 h 142"/>
                  <a:gd name="T74" fmla="*/ 120 w 211"/>
                  <a:gd name="T75" fmla="*/ 36 h 142"/>
                  <a:gd name="T76" fmla="*/ 129 w 211"/>
                  <a:gd name="T77" fmla="*/ 39 h 142"/>
                  <a:gd name="T78" fmla="*/ 135 w 211"/>
                  <a:gd name="T79" fmla="*/ 48 h 142"/>
                  <a:gd name="T80" fmla="*/ 144 w 211"/>
                  <a:gd name="T81" fmla="*/ 54 h 142"/>
                  <a:gd name="T82" fmla="*/ 153 w 211"/>
                  <a:gd name="T83" fmla="*/ 60 h 142"/>
                  <a:gd name="T84" fmla="*/ 162 w 211"/>
                  <a:gd name="T85" fmla="*/ 66 h 142"/>
                  <a:gd name="T86" fmla="*/ 171 w 211"/>
                  <a:gd name="T87" fmla="*/ 72 h 142"/>
                  <a:gd name="T88" fmla="*/ 177 w 211"/>
                  <a:gd name="T89" fmla="*/ 81 h 142"/>
                  <a:gd name="T90" fmla="*/ 180 w 211"/>
                  <a:gd name="T91" fmla="*/ 90 h 142"/>
                  <a:gd name="T92" fmla="*/ 189 w 211"/>
                  <a:gd name="T93" fmla="*/ 96 h 142"/>
                  <a:gd name="T94" fmla="*/ 192 w 211"/>
                  <a:gd name="T95" fmla="*/ 105 h 142"/>
                  <a:gd name="T96" fmla="*/ 198 w 211"/>
                  <a:gd name="T97" fmla="*/ 114 h 142"/>
                  <a:gd name="T98" fmla="*/ 198 w 211"/>
                  <a:gd name="T99" fmla="*/ 123 h 142"/>
                  <a:gd name="T100" fmla="*/ 210 w 211"/>
                  <a:gd name="T101" fmla="*/ 141 h 142"/>
                  <a:gd name="T102" fmla="*/ 210 w 211"/>
                  <a:gd name="T103" fmla="*/ 141 h 14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1"/>
                  <a:gd name="T157" fmla="*/ 0 h 142"/>
                  <a:gd name="T158" fmla="*/ 211 w 211"/>
                  <a:gd name="T159" fmla="*/ 142 h 14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1" h="142">
                    <a:moveTo>
                      <a:pt x="210" y="141"/>
                    </a:moveTo>
                    <a:lnTo>
                      <a:pt x="201" y="129"/>
                    </a:lnTo>
                    <a:lnTo>
                      <a:pt x="195" y="120"/>
                    </a:lnTo>
                    <a:lnTo>
                      <a:pt x="192" y="111"/>
                    </a:lnTo>
                    <a:lnTo>
                      <a:pt x="186" y="102"/>
                    </a:lnTo>
                    <a:lnTo>
                      <a:pt x="180" y="90"/>
                    </a:lnTo>
                    <a:lnTo>
                      <a:pt x="171" y="81"/>
                    </a:lnTo>
                    <a:lnTo>
                      <a:pt x="162" y="75"/>
                    </a:lnTo>
                    <a:lnTo>
                      <a:pt x="156" y="66"/>
                    </a:lnTo>
                    <a:lnTo>
                      <a:pt x="150" y="57"/>
                    </a:lnTo>
                    <a:lnTo>
                      <a:pt x="141" y="51"/>
                    </a:lnTo>
                    <a:lnTo>
                      <a:pt x="132" y="45"/>
                    </a:lnTo>
                    <a:lnTo>
                      <a:pt x="123" y="39"/>
                    </a:lnTo>
                    <a:lnTo>
                      <a:pt x="114" y="36"/>
                    </a:lnTo>
                    <a:lnTo>
                      <a:pt x="102" y="30"/>
                    </a:lnTo>
                    <a:lnTo>
                      <a:pt x="93" y="24"/>
                    </a:lnTo>
                    <a:lnTo>
                      <a:pt x="84" y="21"/>
                    </a:lnTo>
                    <a:lnTo>
                      <a:pt x="75" y="18"/>
                    </a:lnTo>
                    <a:lnTo>
                      <a:pt x="66" y="15"/>
                    </a:lnTo>
                    <a:lnTo>
                      <a:pt x="57" y="9"/>
                    </a:lnTo>
                    <a:lnTo>
                      <a:pt x="45" y="6"/>
                    </a:lnTo>
                    <a:lnTo>
                      <a:pt x="36" y="6"/>
                    </a:lnTo>
                    <a:lnTo>
                      <a:pt x="27" y="6"/>
                    </a:lnTo>
                    <a:lnTo>
                      <a:pt x="18" y="3"/>
                    </a:lnTo>
                    <a:lnTo>
                      <a:pt x="9" y="0"/>
                    </a:lnTo>
                    <a:lnTo>
                      <a:pt x="0" y="0"/>
                    </a:lnTo>
                    <a:lnTo>
                      <a:pt x="9" y="3"/>
                    </a:lnTo>
                    <a:lnTo>
                      <a:pt x="18" y="3"/>
                    </a:lnTo>
                    <a:lnTo>
                      <a:pt x="9" y="3"/>
                    </a:lnTo>
                    <a:lnTo>
                      <a:pt x="39" y="9"/>
                    </a:lnTo>
                    <a:lnTo>
                      <a:pt x="51" y="12"/>
                    </a:lnTo>
                    <a:lnTo>
                      <a:pt x="60" y="12"/>
                    </a:lnTo>
                    <a:lnTo>
                      <a:pt x="69" y="15"/>
                    </a:lnTo>
                    <a:lnTo>
                      <a:pt x="81" y="21"/>
                    </a:lnTo>
                    <a:lnTo>
                      <a:pt x="90" y="24"/>
                    </a:lnTo>
                    <a:lnTo>
                      <a:pt x="99" y="30"/>
                    </a:lnTo>
                    <a:lnTo>
                      <a:pt x="111" y="33"/>
                    </a:lnTo>
                    <a:lnTo>
                      <a:pt x="120" y="36"/>
                    </a:lnTo>
                    <a:lnTo>
                      <a:pt x="129" y="39"/>
                    </a:lnTo>
                    <a:lnTo>
                      <a:pt x="135" y="48"/>
                    </a:lnTo>
                    <a:lnTo>
                      <a:pt x="144" y="54"/>
                    </a:lnTo>
                    <a:lnTo>
                      <a:pt x="153" y="60"/>
                    </a:lnTo>
                    <a:lnTo>
                      <a:pt x="162" y="66"/>
                    </a:lnTo>
                    <a:lnTo>
                      <a:pt x="171" y="72"/>
                    </a:lnTo>
                    <a:lnTo>
                      <a:pt x="177" y="81"/>
                    </a:lnTo>
                    <a:lnTo>
                      <a:pt x="180" y="90"/>
                    </a:lnTo>
                    <a:lnTo>
                      <a:pt x="189" y="96"/>
                    </a:lnTo>
                    <a:lnTo>
                      <a:pt x="192" y="105"/>
                    </a:lnTo>
                    <a:lnTo>
                      <a:pt x="198" y="114"/>
                    </a:lnTo>
                    <a:lnTo>
                      <a:pt x="198" y="123"/>
                    </a:lnTo>
                    <a:lnTo>
                      <a:pt x="210" y="141"/>
                    </a:lnTo>
                  </a:path>
                </a:pathLst>
              </a:custGeom>
              <a:noFill/>
              <a:ln w="38100" cap="rnd">
                <a:solidFill>
                  <a:schemeClr val="tx1"/>
                </a:solidFill>
                <a:round/>
                <a:headEnd/>
                <a:tailEnd/>
              </a:ln>
            </p:spPr>
            <p:txBody>
              <a:bodyPr/>
              <a:lstStyle/>
              <a:p>
                <a:endParaRPr lang="en-US"/>
              </a:p>
            </p:txBody>
          </p:sp>
          <p:sp>
            <p:nvSpPr>
              <p:cNvPr id="33827" name="Line 125"/>
              <p:cNvSpPr>
                <a:spLocks noChangeShapeType="1"/>
              </p:cNvSpPr>
              <p:nvPr/>
            </p:nvSpPr>
            <p:spPr bwMode="auto">
              <a:xfrm flipH="1" flipV="1">
                <a:off x="2202" y="2119"/>
                <a:ext cx="76" cy="2"/>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28" name="Line 126"/>
              <p:cNvSpPr>
                <a:spLocks noChangeShapeType="1"/>
              </p:cNvSpPr>
              <p:nvPr/>
            </p:nvSpPr>
            <p:spPr bwMode="auto">
              <a:xfrm flipH="1">
                <a:off x="3592" y="2124"/>
                <a:ext cx="64" cy="0"/>
              </a:xfrm>
              <a:prstGeom prst="line">
                <a:avLst/>
              </a:prstGeom>
              <a:noFill/>
              <a:ln w="38100">
                <a:solidFill>
                  <a:schemeClr val="tx1"/>
                </a:solidFill>
                <a:round/>
                <a:headEnd type="none" w="sm" len="sm"/>
                <a:tailEnd type="none" w="sm" len="sm"/>
              </a:ln>
            </p:spPr>
            <p:txBody>
              <a:bodyPr wrap="none" anchor="ctr"/>
              <a:lstStyle/>
              <a:p>
                <a:endParaRPr lang="en-US"/>
              </a:p>
            </p:txBody>
          </p:sp>
          <p:grpSp>
            <p:nvGrpSpPr>
              <p:cNvPr id="33829" name="Group 127"/>
              <p:cNvGrpSpPr>
                <a:grpSpLocks/>
              </p:cNvGrpSpPr>
              <p:nvPr/>
            </p:nvGrpSpPr>
            <p:grpSpPr bwMode="auto">
              <a:xfrm>
                <a:off x="1600" y="2154"/>
                <a:ext cx="460" cy="228"/>
                <a:chOff x="1458" y="1155"/>
                <a:chExt cx="480" cy="228"/>
              </a:xfrm>
            </p:grpSpPr>
            <p:sp>
              <p:nvSpPr>
                <p:cNvPr id="33842" name="Line 128"/>
                <p:cNvSpPr>
                  <a:spLocks noChangeShapeType="1"/>
                </p:cNvSpPr>
                <p:nvPr/>
              </p:nvSpPr>
              <p:spPr bwMode="auto">
                <a:xfrm flipH="1">
                  <a:off x="1851" y="1155"/>
                  <a:ext cx="87" cy="18"/>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43" name="Line 129"/>
                <p:cNvSpPr>
                  <a:spLocks noChangeShapeType="1"/>
                </p:cNvSpPr>
                <p:nvPr/>
              </p:nvSpPr>
              <p:spPr bwMode="auto">
                <a:xfrm flipH="1">
                  <a:off x="1719" y="1176"/>
                  <a:ext cx="135" cy="60"/>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44" name="Line 130"/>
                <p:cNvSpPr>
                  <a:spLocks noChangeShapeType="1"/>
                </p:cNvSpPr>
                <p:nvPr/>
              </p:nvSpPr>
              <p:spPr bwMode="auto">
                <a:xfrm flipH="1">
                  <a:off x="1458" y="1233"/>
                  <a:ext cx="267" cy="150"/>
                </a:xfrm>
                <a:prstGeom prst="line">
                  <a:avLst/>
                </a:prstGeom>
                <a:noFill/>
                <a:ln w="38100">
                  <a:solidFill>
                    <a:schemeClr val="tx1"/>
                  </a:solidFill>
                  <a:round/>
                  <a:headEnd type="none" w="sm" len="sm"/>
                  <a:tailEnd type="none" w="sm" len="sm"/>
                </a:ln>
              </p:spPr>
              <p:txBody>
                <a:bodyPr wrap="none" anchor="ctr"/>
                <a:lstStyle/>
                <a:p>
                  <a:endParaRPr lang="en-US"/>
                </a:p>
              </p:txBody>
            </p:sp>
          </p:grpSp>
          <p:grpSp>
            <p:nvGrpSpPr>
              <p:cNvPr id="33830" name="Group 131"/>
              <p:cNvGrpSpPr>
                <a:grpSpLocks/>
              </p:cNvGrpSpPr>
              <p:nvPr/>
            </p:nvGrpSpPr>
            <p:grpSpPr bwMode="auto">
              <a:xfrm>
                <a:off x="4291" y="2154"/>
                <a:ext cx="480" cy="228"/>
                <a:chOff x="4149" y="1155"/>
                <a:chExt cx="480" cy="228"/>
              </a:xfrm>
            </p:grpSpPr>
            <p:sp>
              <p:nvSpPr>
                <p:cNvPr id="33839" name="Line 132"/>
                <p:cNvSpPr>
                  <a:spLocks noChangeShapeType="1"/>
                </p:cNvSpPr>
                <p:nvPr/>
              </p:nvSpPr>
              <p:spPr bwMode="auto">
                <a:xfrm flipH="1">
                  <a:off x="4542" y="1155"/>
                  <a:ext cx="87" cy="18"/>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40" name="Line 133"/>
                <p:cNvSpPr>
                  <a:spLocks noChangeShapeType="1"/>
                </p:cNvSpPr>
                <p:nvPr/>
              </p:nvSpPr>
              <p:spPr bwMode="auto">
                <a:xfrm flipH="1">
                  <a:off x="4410" y="1176"/>
                  <a:ext cx="135" cy="60"/>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41" name="Line 134"/>
                <p:cNvSpPr>
                  <a:spLocks noChangeShapeType="1"/>
                </p:cNvSpPr>
                <p:nvPr/>
              </p:nvSpPr>
              <p:spPr bwMode="auto">
                <a:xfrm flipH="1">
                  <a:off x="4149" y="1233"/>
                  <a:ext cx="267" cy="150"/>
                </a:xfrm>
                <a:prstGeom prst="line">
                  <a:avLst/>
                </a:prstGeom>
                <a:noFill/>
                <a:ln w="38100">
                  <a:solidFill>
                    <a:schemeClr val="tx1"/>
                  </a:solidFill>
                  <a:round/>
                  <a:headEnd type="none" w="sm" len="sm"/>
                  <a:tailEnd type="none" w="sm" len="sm"/>
                </a:ln>
              </p:spPr>
              <p:txBody>
                <a:bodyPr wrap="none" anchor="ctr"/>
                <a:lstStyle/>
                <a:p>
                  <a:endParaRPr lang="en-US"/>
                </a:p>
              </p:txBody>
            </p:sp>
          </p:grpSp>
          <p:grpSp>
            <p:nvGrpSpPr>
              <p:cNvPr id="33831" name="Group 135"/>
              <p:cNvGrpSpPr>
                <a:grpSpLocks/>
              </p:cNvGrpSpPr>
              <p:nvPr/>
            </p:nvGrpSpPr>
            <p:grpSpPr bwMode="auto">
              <a:xfrm>
                <a:off x="3812" y="2161"/>
                <a:ext cx="452" cy="215"/>
                <a:chOff x="3642" y="1149"/>
                <a:chExt cx="480" cy="228"/>
              </a:xfrm>
            </p:grpSpPr>
            <p:sp>
              <p:nvSpPr>
                <p:cNvPr id="33836" name="Line 136"/>
                <p:cNvSpPr>
                  <a:spLocks noChangeShapeType="1"/>
                </p:cNvSpPr>
                <p:nvPr/>
              </p:nvSpPr>
              <p:spPr bwMode="auto">
                <a:xfrm>
                  <a:off x="3642" y="1149"/>
                  <a:ext cx="87" cy="18"/>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37" name="Line 137"/>
                <p:cNvSpPr>
                  <a:spLocks noChangeShapeType="1"/>
                </p:cNvSpPr>
                <p:nvPr/>
              </p:nvSpPr>
              <p:spPr bwMode="auto">
                <a:xfrm>
                  <a:off x="3726" y="1170"/>
                  <a:ext cx="135" cy="60"/>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38" name="Line 138"/>
                <p:cNvSpPr>
                  <a:spLocks noChangeShapeType="1"/>
                </p:cNvSpPr>
                <p:nvPr/>
              </p:nvSpPr>
              <p:spPr bwMode="auto">
                <a:xfrm>
                  <a:off x="3855" y="1227"/>
                  <a:ext cx="267" cy="150"/>
                </a:xfrm>
                <a:prstGeom prst="line">
                  <a:avLst/>
                </a:prstGeom>
                <a:noFill/>
                <a:ln w="38100">
                  <a:solidFill>
                    <a:schemeClr val="tx1"/>
                  </a:solidFill>
                  <a:round/>
                  <a:headEnd type="none" w="sm" len="sm"/>
                  <a:tailEnd type="none" w="sm" len="sm"/>
                </a:ln>
              </p:spPr>
              <p:txBody>
                <a:bodyPr wrap="none" anchor="ctr"/>
                <a:lstStyle/>
                <a:p>
                  <a:endParaRPr lang="en-US"/>
                </a:p>
              </p:txBody>
            </p:sp>
          </p:grpSp>
          <p:grpSp>
            <p:nvGrpSpPr>
              <p:cNvPr id="33832" name="Group 139"/>
              <p:cNvGrpSpPr>
                <a:grpSpLocks/>
              </p:cNvGrpSpPr>
              <p:nvPr/>
            </p:nvGrpSpPr>
            <p:grpSpPr bwMode="auto">
              <a:xfrm>
                <a:off x="1093" y="2154"/>
                <a:ext cx="480" cy="228"/>
                <a:chOff x="951" y="1155"/>
                <a:chExt cx="480" cy="228"/>
              </a:xfrm>
            </p:grpSpPr>
            <p:sp>
              <p:nvSpPr>
                <p:cNvPr id="33833" name="Line 140"/>
                <p:cNvSpPr>
                  <a:spLocks noChangeShapeType="1"/>
                </p:cNvSpPr>
                <p:nvPr/>
              </p:nvSpPr>
              <p:spPr bwMode="auto">
                <a:xfrm>
                  <a:off x="951" y="1155"/>
                  <a:ext cx="87" cy="18"/>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34" name="Line 141"/>
                <p:cNvSpPr>
                  <a:spLocks noChangeShapeType="1"/>
                </p:cNvSpPr>
                <p:nvPr/>
              </p:nvSpPr>
              <p:spPr bwMode="auto">
                <a:xfrm>
                  <a:off x="1035" y="1176"/>
                  <a:ext cx="135" cy="60"/>
                </a:xfrm>
                <a:prstGeom prst="line">
                  <a:avLst/>
                </a:prstGeom>
                <a:noFill/>
                <a:ln w="38100">
                  <a:solidFill>
                    <a:schemeClr val="tx1"/>
                  </a:solidFill>
                  <a:round/>
                  <a:headEnd type="none" w="sm" len="sm"/>
                  <a:tailEnd type="none" w="sm" len="sm"/>
                </a:ln>
              </p:spPr>
              <p:txBody>
                <a:bodyPr wrap="none" anchor="ctr"/>
                <a:lstStyle/>
                <a:p>
                  <a:endParaRPr lang="en-US"/>
                </a:p>
              </p:txBody>
            </p:sp>
            <p:sp>
              <p:nvSpPr>
                <p:cNvPr id="33835" name="Line 142"/>
                <p:cNvSpPr>
                  <a:spLocks noChangeShapeType="1"/>
                </p:cNvSpPr>
                <p:nvPr/>
              </p:nvSpPr>
              <p:spPr bwMode="auto">
                <a:xfrm>
                  <a:off x="1164" y="1233"/>
                  <a:ext cx="267" cy="150"/>
                </a:xfrm>
                <a:prstGeom prst="line">
                  <a:avLst/>
                </a:prstGeom>
                <a:noFill/>
                <a:ln w="38100">
                  <a:solidFill>
                    <a:schemeClr val="tx1"/>
                  </a:solidFill>
                  <a:round/>
                  <a:headEnd type="none" w="sm" len="sm"/>
                  <a:tailEnd type="none" w="sm" len="sm"/>
                </a:ln>
              </p:spPr>
              <p:txBody>
                <a:bodyPr wrap="none" anchor="ctr"/>
                <a:lstStyle/>
                <a:p>
                  <a:endParaRPr lang="en-US"/>
                </a:p>
              </p:txBody>
            </p:sp>
          </p:grpSp>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990600" y="457200"/>
            <a:ext cx="7467600" cy="946150"/>
          </a:xfrm>
          <a:prstGeom prst="rect">
            <a:avLst/>
          </a:prstGeom>
          <a:noFill/>
          <a:ln w="9525">
            <a:noFill/>
            <a:miter lim="800000"/>
            <a:headEnd/>
            <a:tailEnd/>
          </a:ln>
        </p:spPr>
        <p:txBody>
          <a:bodyPr lIns="92075" tIns="46038" rIns="92075" bIns="46038">
            <a:spAutoFit/>
          </a:bodyPr>
          <a:lstStyle/>
          <a:p>
            <a:pPr algn="l">
              <a:spcBef>
                <a:spcPct val="0"/>
              </a:spcBef>
            </a:pPr>
            <a:r>
              <a:rPr lang="en-US" sz="2800" b="1" dirty="0">
                <a:solidFill>
                  <a:srgbClr val="4A1DF1"/>
                </a:solidFill>
                <a:latin typeface="Comic Sans MS" pitchFamily="66" charset="0"/>
              </a:rPr>
              <a:t>Structure of starch: Amylopectin, showing 1:6 branch </a:t>
            </a:r>
            <a:r>
              <a:rPr lang="en-US" sz="2800" b="1" dirty="0" smtClean="0">
                <a:solidFill>
                  <a:srgbClr val="4A1DF1"/>
                </a:solidFill>
                <a:latin typeface="Comic Sans MS" pitchFamily="66" charset="0"/>
              </a:rPr>
              <a:t>point</a:t>
            </a:r>
            <a:endParaRPr lang="en-US" sz="2000" b="1" dirty="0">
              <a:solidFill>
                <a:srgbClr val="4A1DF1"/>
              </a:solidFill>
              <a:latin typeface="Comic Sans MS" pitchFamily="66" charset="0"/>
            </a:endParaRPr>
          </a:p>
        </p:txBody>
      </p:sp>
      <p:sp>
        <p:nvSpPr>
          <p:cNvPr id="19459" name="Rectangle 3"/>
          <p:cNvSpPr>
            <a:spLocks noChangeArrowheads="1"/>
          </p:cNvSpPr>
          <p:nvPr/>
        </p:nvSpPr>
        <p:spPr bwMode="auto">
          <a:xfrm>
            <a:off x="2009775" y="5219700"/>
            <a:ext cx="1031875"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a:t>
            </a:r>
            <a:r>
              <a:rPr lang="en-US" sz="1400" b="1">
                <a:effectLst>
                  <a:outerShdw blurRad="38100" dist="38100" dir="2700000" algn="tl">
                    <a:srgbClr val="FFFFFF"/>
                  </a:outerShdw>
                </a:effectLst>
                <a:latin typeface="Arial" charset="0"/>
              </a:rPr>
              <a:t>2</a:t>
            </a: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34820" name="AutoShape 4"/>
          <p:cNvSpPr>
            <a:spLocks noChangeArrowheads="1"/>
          </p:cNvSpPr>
          <p:nvPr/>
        </p:nvSpPr>
        <p:spPr bwMode="auto">
          <a:xfrm>
            <a:off x="1919288" y="5648325"/>
            <a:ext cx="962025" cy="733425"/>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grpSp>
        <p:nvGrpSpPr>
          <p:cNvPr id="34821" name="Group 5"/>
          <p:cNvGrpSpPr>
            <a:grpSpLocks/>
          </p:cNvGrpSpPr>
          <p:nvPr/>
        </p:nvGrpSpPr>
        <p:grpSpPr bwMode="auto">
          <a:xfrm>
            <a:off x="2889250" y="6022975"/>
            <a:ext cx="79375" cy="325438"/>
            <a:chOff x="864" y="1263"/>
            <a:chExt cx="50" cy="205"/>
          </a:xfrm>
        </p:grpSpPr>
        <p:sp>
          <p:nvSpPr>
            <p:cNvPr id="34904" name="Line 6"/>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905" name="Line 7"/>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34822" name="Line 8"/>
          <p:cNvSpPr>
            <a:spLocks noChangeShapeType="1"/>
          </p:cNvSpPr>
          <p:nvPr/>
        </p:nvSpPr>
        <p:spPr bwMode="auto">
          <a:xfrm>
            <a:off x="2195513" y="55435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9465" name="Rectangle 9"/>
          <p:cNvSpPr>
            <a:spLocks noChangeArrowheads="1"/>
          </p:cNvSpPr>
          <p:nvPr/>
        </p:nvSpPr>
        <p:spPr bwMode="auto">
          <a:xfrm>
            <a:off x="1905000" y="5838825"/>
            <a:ext cx="325438"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4</a:t>
            </a:r>
          </a:p>
        </p:txBody>
      </p:sp>
      <p:sp>
        <p:nvSpPr>
          <p:cNvPr id="34824" name="Rectangle 10"/>
          <p:cNvSpPr>
            <a:spLocks noChangeArrowheads="1"/>
          </p:cNvSpPr>
          <p:nvPr/>
        </p:nvSpPr>
        <p:spPr bwMode="auto">
          <a:xfrm>
            <a:off x="2900363" y="6181725"/>
            <a:ext cx="184150" cy="274638"/>
          </a:xfrm>
          <a:prstGeom prst="rect">
            <a:avLst/>
          </a:prstGeom>
          <a:noFill/>
          <a:ln w="9525">
            <a:noFill/>
            <a:miter lim="800000"/>
            <a:headEnd/>
            <a:tailEnd/>
          </a:ln>
        </p:spPr>
        <p:txBody>
          <a:bodyPr wrap="none" anchor="ctr"/>
          <a:lstStyle/>
          <a:p>
            <a:endParaRPr lang="en-US"/>
          </a:p>
        </p:txBody>
      </p:sp>
      <p:sp>
        <p:nvSpPr>
          <p:cNvPr id="34825" name="Rectangle 11"/>
          <p:cNvSpPr>
            <a:spLocks noChangeArrowheads="1"/>
          </p:cNvSpPr>
          <p:nvPr/>
        </p:nvSpPr>
        <p:spPr bwMode="auto">
          <a:xfrm>
            <a:off x="4113213" y="6016625"/>
            <a:ext cx="184150" cy="274638"/>
          </a:xfrm>
          <a:prstGeom prst="rect">
            <a:avLst/>
          </a:prstGeom>
          <a:noFill/>
          <a:ln w="9525">
            <a:noFill/>
            <a:miter lim="800000"/>
            <a:headEnd/>
            <a:tailEnd/>
          </a:ln>
        </p:spPr>
        <p:txBody>
          <a:bodyPr wrap="none" anchor="ctr"/>
          <a:lstStyle/>
          <a:p>
            <a:endParaRPr lang="en-US"/>
          </a:p>
        </p:txBody>
      </p:sp>
      <p:sp>
        <p:nvSpPr>
          <p:cNvPr id="19468" name="Rectangle 12"/>
          <p:cNvSpPr>
            <a:spLocks noChangeArrowheads="1"/>
          </p:cNvSpPr>
          <p:nvPr/>
        </p:nvSpPr>
        <p:spPr bwMode="auto">
          <a:xfrm>
            <a:off x="2925763" y="6153150"/>
            <a:ext cx="381000"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4827" name="AutoShape 13"/>
          <p:cNvSpPr>
            <a:spLocks noChangeArrowheads="1"/>
          </p:cNvSpPr>
          <p:nvPr/>
        </p:nvSpPr>
        <p:spPr bwMode="auto">
          <a:xfrm>
            <a:off x="3367088" y="5673725"/>
            <a:ext cx="962025" cy="733425"/>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grpSp>
        <p:nvGrpSpPr>
          <p:cNvPr id="34828" name="Group 14"/>
          <p:cNvGrpSpPr>
            <a:grpSpLocks/>
          </p:cNvGrpSpPr>
          <p:nvPr/>
        </p:nvGrpSpPr>
        <p:grpSpPr bwMode="auto">
          <a:xfrm>
            <a:off x="4349750" y="6029325"/>
            <a:ext cx="79375" cy="325438"/>
            <a:chOff x="864" y="1263"/>
            <a:chExt cx="50" cy="205"/>
          </a:xfrm>
        </p:grpSpPr>
        <p:sp>
          <p:nvSpPr>
            <p:cNvPr id="34902" name="Line 15"/>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903" name="Line 16"/>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34829" name="Line 17"/>
          <p:cNvSpPr>
            <a:spLocks noChangeShapeType="1"/>
          </p:cNvSpPr>
          <p:nvPr/>
        </p:nvSpPr>
        <p:spPr bwMode="auto">
          <a:xfrm>
            <a:off x="3643313" y="55689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30" name="Line 18"/>
          <p:cNvSpPr>
            <a:spLocks noChangeShapeType="1"/>
          </p:cNvSpPr>
          <p:nvPr/>
        </p:nvSpPr>
        <p:spPr bwMode="auto">
          <a:xfrm>
            <a:off x="3363913" y="6051550"/>
            <a:ext cx="0" cy="287338"/>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9475" name="Rectangle 19"/>
          <p:cNvSpPr>
            <a:spLocks noChangeArrowheads="1"/>
          </p:cNvSpPr>
          <p:nvPr/>
        </p:nvSpPr>
        <p:spPr bwMode="auto">
          <a:xfrm>
            <a:off x="3886200" y="5483225"/>
            <a:ext cx="381000"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9476" name="Rectangle 20"/>
          <p:cNvSpPr>
            <a:spLocks noChangeArrowheads="1"/>
          </p:cNvSpPr>
          <p:nvPr/>
        </p:nvSpPr>
        <p:spPr bwMode="auto">
          <a:xfrm>
            <a:off x="3457575" y="5245100"/>
            <a:ext cx="1031875"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a:t>
            </a:r>
            <a:r>
              <a:rPr lang="en-US" sz="1400" b="1">
                <a:effectLst>
                  <a:outerShdw blurRad="38100" dist="38100" dir="2700000" algn="tl">
                    <a:srgbClr val="FFFFFF"/>
                  </a:outerShdw>
                </a:effectLst>
                <a:latin typeface="Arial" charset="0"/>
              </a:rPr>
              <a:t>2</a:t>
            </a: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34833" name="Line 21"/>
          <p:cNvSpPr>
            <a:spLocks noChangeShapeType="1"/>
          </p:cNvSpPr>
          <p:nvPr/>
        </p:nvSpPr>
        <p:spPr bwMode="auto">
          <a:xfrm>
            <a:off x="3255963" y="6330950"/>
            <a:ext cx="12065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9478" name="Rectangle 22"/>
          <p:cNvSpPr>
            <a:spLocks noChangeArrowheads="1"/>
          </p:cNvSpPr>
          <p:nvPr/>
        </p:nvSpPr>
        <p:spPr bwMode="auto">
          <a:xfrm>
            <a:off x="4360863" y="6115050"/>
            <a:ext cx="381000"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4835" name="Rectangle 23"/>
          <p:cNvSpPr>
            <a:spLocks noChangeArrowheads="1"/>
          </p:cNvSpPr>
          <p:nvPr/>
        </p:nvSpPr>
        <p:spPr bwMode="auto">
          <a:xfrm>
            <a:off x="5518150" y="6010275"/>
            <a:ext cx="184150" cy="274638"/>
          </a:xfrm>
          <a:prstGeom prst="rect">
            <a:avLst/>
          </a:prstGeom>
          <a:noFill/>
          <a:ln w="9525">
            <a:noFill/>
            <a:miter lim="800000"/>
            <a:headEnd/>
            <a:tailEnd/>
          </a:ln>
        </p:spPr>
        <p:txBody>
          <a:bodyPr wrap="none" anchor="ctr"/>
          <a:lstStyle/>
          <a:p>
            <a:endParaRPr lang="en-US"/>
          </a:p>
        </p:txBody>
      </p:sp>
      <p:sp>
        <p:nvSpPr>
          <p:cNvPr id="34836" name="AutoShape 24"/>
          <p:cNvSpPr>
            <a:spLocks noChangeArrowheads="1"/>
          </p:cNvSpPr>
          <p:nvPr/>
        </p:nvSpPr>
        <p:spPr bwMode="auto">
          <a:xfrm>
            <a:off x="4772025" y="5667375"/>
            <a:ext cx="962025" cy="733425"/>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sp>
        <p:nvSpPr>
          <p:cNvPr id="34837" name="Line 25"/>
          <p:cNvSpPr>
            <a:spLocks noChangeShapeType="1"/>
          </p:cNvSpPr>
          <p:nvPr/>
        </p:nvSpPr>
        <p:spPr bwMode="auto">
          <a:xfrm>
            <a:off x="5048250" y="556260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38" name="Line 26"/>
          <p:cNvSpPr>
            <a:spLocks noChangeShapeType="1"/>
          </p:cNvSpPr>
          <p:nvPr/>
        </p:nvSpPr>
        <p:spPr bwMode="auto">
          <a:xfrm>
            <a:off x="4781550" y="6038850"/>
            <a:ext cx="0" cy="306388"/>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9483" name="Rectangle 27"/>
          <p:cNvSpPr>
            <a:spLocks noChangeArrowheads="1"/>
          </p:cNvSpPr>
          <p:nvPr/>
        </p:nvSpPr>
        <p:spPr bwMode="auto">
          <a:xfrm>
            <a:off x="5291138" y="5476875"/>
            <a:ext cx="381000"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9484" name="Rectangle 28"/>
          <p:cNvSpPr>
            <a:spLocks noChangeArrowheads="1"/>
          </p:cNvSpPr>
          <p:nvPr/>
        </p:nvSpPr>
        <p:spPr bwMode="auto">
          <a:xfrm>
            <a:off x="4862513" y="5238750"/>
            <a:ext cx="650875"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a:t>
            </a:r>
            <a:r>
              <a:rPr lang="en-US" sz="1400" b="1">
                <a:effectLst>
                  <a:outerShdw blurRad="38100" dist="38100" dir="2700000" algn="tl">
                    <a:srgbClr val="FFFFFF"/>
                  </a:outerShdw>
                </a:effectLst>
                <a:latin typeface="Arial" charset="0"/>
              </a:rPr>
              <a:t>2</a:t>
            </a:r>
            <a:endParaRPr lang="en-US" sz="1200">
              <a:latin typeface="Arial" charset="0"/>
            </a:endParaRPr>
          </a:p>
        </p:txBody>
      </p:sp>
      <p:sp>
        <p:nvSpPr>
          <p:cNvPr id="34841" name="Line 29"/>
          <p:cNvSpPr>
            <a:spLocks noChangeShapeType="1"/>
          </p:cNvSpPr>
          <p:nvPr/>
        </p:nvSpPr>
        <p:spPr bwMode="auto">
          <a:xfrm>
            <a:off x="4691063" y="6330950"/>
            <a:ext cx="9525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34842" name="Rectangle 30"/>
          <p:cNvSpPr>
            <a:spLocks noChangeArrowheads="1"/>
          </p:cNvSpPr>
          <p:nvPr/>
        </p:nvSpPr>
        <p:spPr bwMode="auto">
          <a:xfrm>
            <a:off x="6889750" y="5991225"/>
            <a:ext cx="184150" cy="274638"/>
          </a:xfrm>
          <a:prstGeom prst="rect">
            <a:avLst/>
          </a:prstGeom>
          <a:noFill/>
          <a:ln w="9525">
            <a:noFill/>
            <a:miter lim="800000"/>
            <a:headEnd/>
            <a:tailEnd/>
          </a:ln>
        </p:spPr>
        <p:txBody>
          <a:bodyPr wrap="none" anchor="ctr"/>
          <a:lstStyle/>
          <a:p>
            <a:endParaRPr lang="en-US"/>
          </a:p>
        </p:txBody>
      </p:sp>
      <p:sp>
        <p:nvSpPr>
          <p:cNvPr id="34843" name="AutoShape 31"/>
          <p:cNvSpPr>
            <a:spLocks noChangeArrowheads="1"/>
          </p:cNvSpPr>
          <p:nvPr/>
        </p:nvSpPr>
        <p:spPr bwMode="auto">
          <a:xfrm>
            <a:off x="6143625" y="5648325"/>
            <a:ext cx="962025" cy="733425"/>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sp>
        <p:nvSpPr>
          <p:cNvPr id="34844" name="Line 32"/>
          <p:cNvSpPr>
            <a:spLocks noChangeShapeType="1"/>
          </p:cNvSpPr>
          <p:nvPr/>
        </p:nvSpPr>
        <p:spPr bwMode="auto">
          <a:xfrm>
            <a:off x="6419850" y="55435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9489" name="Rectangle 33"/>
          <p:cNvSpPr>
            <a:spLocks noChangeArrowheads="1"/>
          </p:cNvSpPr>
          <p:nvPr/>
        </p:nvSpPr>
        <p:spPr bwMode="auto">
          <a:xfrm>
            <a:off x="6662738" y="5457825"/>
            <a:ext cx="381000"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9490" name="Rectangle 34"/>
          <p:cNvSpPr>
            <a:spLocks noChangeArrowheads="1"/>
          </p:cNvSpPr>
          <p:nvPr/>
        </p:nvSpPr>
        <p:spPr bwMode="auto">
          <a:xfrm>
            <a:off x="6234113" y="5219700"/>
            <a:ext cx="10747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CH2OH</a:t>
            </a:r>
            <a:endParaRPr lang="en-US" sz="1200">
              <a:latin typeface="Arial" charset="0"/>
            </a:endParaRPr>
          </a:p>
        </p:txBody>
      </p:sp>
      <p:sp>
        <p:nvSpPr>
          <p:cNvPr id="19491" name="Rectangle 35"/>
          <p:cNvSpPr>
            <a:spLocks noChangeArrowheads="1"/>
          </p:cNvSpPr>
          <p:nvPr/>
        </p:nvSpPr>
        <p:spPr bwMode="auto">
          <a:xfrm>
            <a:off x="3390900" y="5857875"/>
            <a:ext cx="325438"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4</a:t>
            </a:r>
          </a:p>
        </p:txBody>
      </p:sp>
      <p:sp>
        <p:nvSpPr>
          <p:cNvPr id="19492" name="Rectangle 36"/>
          <p:cNvSpPr>
            <a:spLocks noChangeArrowheads="1"/>
          </p:cNvSpPr>
          <p:nvPr/>
        </p:nvSpPr>
        <p:spPr bwMode="auto">
          <a:xfrm>
            <a:off x="4794250" y="5838825"/>
            <a:ext cx="325438"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4</a:t>
            </a:r>
          </a:p>
        </p:txBody>
      </p:sp>
      <p:sp>
        <p:nvSpPr>
          <p:cNvPr id="19493" name="Rectangle 37"/>
          <p:cNvSpPr>
            <a:spLocks noChangeArrowheads="1"/>
          </p:cNvSpPr>
          <p:nvPr/>
        </p:nvSpPr>
        <p:spPr bwMode="auto">
          <a:xfrm>
            <a:off x="6146800" y="5813425"/>
            <a:ext cx="325438"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4</a:t>
            </a:r>
          </a:p>
        </p:txBody>
      </p:sp>
      <p:grpSp>
        <p:nvGrpSpPr>
          <p:cNvPr id="34850" name="Group 38"/>
          <p:cNvGrpSpPr>
            <a:grpSpLocks/>
          </p:cNvGrpSpPr>
          <p:nvPr/>
        </p:nvGrpSpPr>
        <p:grpSpPr bwMode="auto">
          <a:xfrm>
            <a:off x="5721350" y="6029325"/>
            <a:ext cx="79375" cy="325438"/>
            <a:chOff x="864" y="1263"/>
            <a:chExt cx="50" cy="205"/>
          </a:xfrm>
        </p:grpSpPr>
        <p:sp>
          <p:nvSpPr>
            <p:cNvPr id="34900" name="Line 39"/>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901" name="Line 40"/>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19497" name="Rectangle 41"/>
          <p:cNvSpPr>
            <a:spLocks noChangeArrowheads="1"/>
          </p:cNvSpPr>
          <p:nvPr/>
        </p:nvSpPr>
        <p:spPr bwMode="auto">
          <a:xfrm>
            <a:off x="5738813" y="6127750"/>
            <a:ext cx="381000"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34852" name="Line 42"/>
          <p:cNvSpPr>
            <a:spLocks noChangeShapeType="1"/>
          </p:cNvSpPr>
          <p:nvPr/>
        </p:nvSpPr>
        <p:spPr bwMode="auto">
          <a:xfrm>
            <a:off x="6164263" y="6032500"/>
            <a:ext cx="0" cy="287338"/>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53" name="Line 43"/>
          <p:cNvSpPr>
            <a:spLocks noChangeShapeType="1"/>
          </p:cNvSpPr>
          <p:nvPr/>
        </p:nvSpPr>
        <p:spPr bwMode="auto">
          <a:xfrm>
            <a:off x="6056313" y="6311900"/>
            <a:ext cx="12065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9500" name="Rectangle 44"/>
          <p:cNvSpPr>
            <a:spLocks noChangeArrowheads="1"/>
          </p:cNvSpPr>
          <p:nvPr/>
        </p:nvSpPr>
        <p:spPr bwMode="auto">
          <a:xfrm>
            <a:off x="2500313" y="582930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1</a:t>
            </a:r>
          </a:p>
        </p:txBody>
      </p:sp>
      <p:sp>
        <p:nvSpPr>
          <p:cNvPr id="19501" name="Rectangle 45"/>
          <p:cNvSpPr>
            <a:spLocks noChangeArrowheads="1"/>
          </p:cNvSpPr>
          <p:nvPr/>
        </p:nvSpPr>
        <p:spPr bwMode="auto">
          <a:xfrm>
            <a:off x="3960813" y="586105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1</a:t>
            </a:r>
          </a:p>
        </p:txBody>
      </p:sp>
      <p:sp>
        <p:nvSpPr>
          <p:cNvPr id="19502" name="Rectangle 46"/>
          <p:cNvSpPr>
            <a:spLocks noChangeArrowheads="1"/>
          </p:cNvSpPr>
          <p:nvPr/>
        </p:nvSpPr>
        <p:spPr bwMode="auto">
          <a:xfrm>
            <a:off x="5395913" y="582930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1</a:t>
            </a:r>
          </a:p>
        </p:txBody>
      </p:sp>
      <p:sp>
        <p:nvSpPr>
          <p:cNvPr id="19503" name="Rectangle 47"/>
          <p:cNvSpPr>
            <a:spLocks noChangeArrowheads="1"/>
          </p:cNvSpPr>
          <p:nvPr/>
        </p:nvSpPr>
        <p:spPr bwMode="auto">
          <a:xfrm>
            <a:off x="6767513" y="582930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1</a:t>
            </a:r>
          </a:p>
        </p:txBody>
      </p:sp>
      <p:sp>
        <p:nvSpPr>
          <p:cNvPr id="19504" name="Rectangle 48"/>
          <p:cNvSpPr>
            <a:spLocks noChangeArrowheads="1"/>
          </p:cNvSpPr>
          <p:nvPr/>
        </p:nvSpPr>
        <p:spPr bwMode="auto">
          <a:xfrm>
            <a:off x="2036763" y="495935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6</a:t>
            </a:r>
          </a:p>
        </p:txBody>
      </p:sp>
      <p:sp>
        <p:nvSpPr>
          <p:cNvPr id="19505" name="Rectangle 49"/>
          <p:cNvSpPr>
            <a:spLocks noChangeArrowheads="1"/>
          </p:cNvSpPr>
          <p:nvPr/>
        </p:nvSpPr>
        <p:spPr bwMode="auto">
          <a:xfrm>
            <a:off x="3490913" y="499110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6</a:t>
            </a:r>
          </a:p>
        </p:txBody>
      </p:sp>
      <p:sp>
        <p:nvSpPr>
          <p:cNvPr id="19506" name="Rectangle 50"/>
          <p:cNvSpPr>
            <a:spLocks noChangeArrowheads="1"/>
          </p:cNvSpPr>
          <p:nvPr/>
        </p:nvSpPr>
        <p:spPr bwMode="auto">
          <a:xfrm>
            <a:off x="4887913" y="498475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6</a:t>
            </a:r>
          </a:p>
        </p:txBody>
      </p:sp>
      <p:sp>
        <p:nvSpPr>
          <p:cNvPr id="19507" name="Rectangle 51"/>
          <p:cNvSpPr>
            <a:spLocks noChangeArrowheads="1"/>
          </p:cNvSpPr>
          <p:nvPr/>
        </p:nvSpPr>
        <p:spPr bwMode="auto">
          <a:xfrm>
            <a:off x="6259513" y="4953000"/>
            <a:ext cx="325437" cy="396875"/>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6</a:t>
            </a:r>
          </a:p>
        </p:txBody>
      </p:sp>
      <p:grpSp>
        <p:nvGrpSpPr>
          <p:cNvPr id="34862" name="Group 52"/>
          <p:cNvGrpSpPr>
            <a:grpSpLocks/>
          </p:cNvGrpSpPr>
          <p:nvPr/>
        </p:nvGrpSpPr>
        <p:grpSpPr bwMode="auto">
          <a:xfrm>
            <a:off x="7112000" y="6010275"/>
            <a:ext cx="79375" cy="325438"/>
            <a:chOff x="864" y="1263"/>
            <a:chExt cx="50" cy="205"/>
          </a:xfrm>
        </p:grpSpPr>
        <p:sp>
          <p:nvSpPr>
            <p:cNvPr id="34898" name="Line 53"/>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99" name="Line 54"/>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grpSp>
        <p:nvGrpSpPr>
          <p:cNvPr id="34863" name="Group 55"/>
          <p:cNvGrpSpPr>
            <a:grpSpLocks/>
          </p:cNvGrpSpPr>
          <p:nvPr/>
        </p:nvGrpSpPr>
        <p:grpSpPr bwMode="auto">
          <a:xfrm rot="3323634">
            <a:off x="3104356" y="2686844"/>
            <a:ext cx="3001963" cy="1590675"/>
            <a:chOff x="720" y="924"/>
            <a:chExt cx="1891" cy="1002"/>
          </a:xfrm>
        </p:grpSpPr>
        <p:sp>
          <p:nvSpPr>
            <p:cNvPr id="19512" name="Rectangle 56"/>
            <p:cNvSpPr>
              <a:spLocks noChangeArrowheads="1"/>
            </p:cNvSpPr>
            <p:nvPr/>
          </p:nvSpPr>
          <p:spPr bwMode="auto">
            <a:xfrm>
              <a:off x="1740" y="924"/>
              <a:ext cx="205"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6</a:t>
              </a:r>
            </a:p>
          </p:txBody>
        </p:sp>
        <p:grpSp>
          <p:nvGrpSpPr>
            <p:cNvPr id="34867" name="Group 57"/>
            <p:cNvGrpSpPr>
              <a:grpSpLocks/>
            </p:cNvGrpSpPr>
            <p:nvPr/>
          </p:nvGrpSpPr>
          <p:grpSpPr bwMode="auto">
            <a:xfrm>
              <a:off x="720" y="1104"/>
              <a:ext cx="1891" cy="822"/>
              <a:chOff x="848" y="1780"/>
              <a:chExt cx="1891" cy="822"/>
            </a:xfrm>
          </p:grpSpPr>
          <p:sp>
            <p:nvSpPr>
              <p:cNvPr id="19514" name="Rectangle 58"/>
              <p:cNvSpPr>
                <a:spLocks noChangeArrowheads="1"/>
              </p:cNvSpPr>
              <p:nvPr/>
            </p:nvSpPr>
            <p:spPr bwMode="auto">
              <a:xfrm>
                <a:off x="1527" y="2355"/>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nvGrpSpPr>
              <p:cNvPr id="34870" name="Group 59"/>
              <p:cNvGrpSpPr>
                <a:grpSpLocks/>
              </p:cNvGrpSpPr>
              <p:nvPr/>
            </p:nvGrpSpPr>
            <p:grpSpPr bwMode="auto">
              <a:xfrm>
                <a:off x="848" y="1780"/>
                <a:ext cx="1891" cy="812"/>
                <a:chOff x="848" y="1780"/>
                <a:chExt cx="1891" cy="812"/>
              </a:xfrm>
            </p:grpSpPr>
            <p:sp>
              <p:nvSpPr>
                <p:cNvPr id="19516" name="Rectangle 60"/>
                <p:cNvSpPr>
                  <a:spLocks noChangeArrowheads="1"/>
                </p:cNvSpPr>
                <p:nvPr/>
              </p:nvSpPr>
              <p:spPr bwMode="auto">
                <a:xfrm>
                  <a:off x="2389" y="2345"/>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grpSp>
              <p:nvGrpSpPr>
                <p:cNvPr id="34872" name="Group 61"/>
                <p:cNvGrpSpPr>
                  <a:grpSpLocks/>
                </p:cNvGrpSpPr>
                <p:nvPr/>
              </p:nvGrpSpPr>
              <p:grpSpPr bwMode="auto">
                <a:xfrm>
                  <a:off x="848" y="1780"/>
                  <a:ext cx="1891" cy="744"/>
                  <a:chOff x="848" y="1780"/>
                  <a:chExt cx="1891" cy="744"/>
                </a:xfrm>
              </p:grpSpPr>
              <p:sp>
                <p:nvSpPr>
                  <p:cNvPr id="34873" name="Rectangle 62"/>
                  <p:cNvSpPr>
                    <a:spLocks noChangeArrowheads="1"/>
                  </p:cNvSpPr>
                  <p:nvPr/>
                </p:nvSpPr>
                <p:spPr bwMode="auto">
                  <a:xfrm>
                    <a:off x="1392" y="2278"/>
                    <a:ext cx="116" cy="173"/>
                  </a:xfrm>
                  <a:prstGeom prst="rect">
                    <a:avLst/>
                  </a:prstGeom>
                  <a:noFill/>
                  <a:ln w="9525">
                    <a:noFill/>
                    <a:miter lim="800000"/>
                    <a:headEnd/>
                    <a:tailEnd/>
                  </a:ln>
                </p:spPr>
                <p:txBody>
                  <a:bodyPr wrap="none" anchor="ctr"/>
                  <a:lstStyle/>
                  <a:p>
                    <a:endParaRPr lang="en-US"/>
                  </a:p>
                </p:txBody>
              </p:sp>
              <p:sp>
                <p:nvSpPr>
                  <p:cNvPr id="34874" name="AutoShape 63"/>
                  <p:cNvSpPr>
                    <a:spLocks noChangeArrowheads="1"/>
                  </p:cNvSpPr>
                  <p:nvPr/>
                </p:nvSpPr>
                <p:spPr bwMode="auto">
                  <a:xfrm>
                    <a:off x="922" y="2062"/>
                    <a:ext cx="606" cy="462"/>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sp>
                <p:nvSpPr>
                  <p:cNvPr id="34875" name="Line 64"/>
                  <p:cNvSpPr>
                    <a:spLocks noChangeShapeType="1"/>
                  </p:cNvSpPr>
                  <p:nvPr/>
                </p:nvSpPr>
                <p:spPr bwMode="auto">
                  <a:xfrm>
                    <a:off x="1096" y="1996"/>
                    <a:ext cx="0" cy="96"/>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76" name="Line 65"/>
                  <p:cNvSpPr>
                    <a:spLocks noChangeShapeType="1"/>
                  </p:cNvSpPr>
                  <p:nvPr/>
                </p:nvSpPr>
                <p:spPr bwMode="auto">
                  <a:xfrm>
                    <a:off x="916" y="2288"/>
                    <a:ext cx="0" cy="193"/>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9522" name="Rectangle 66"/>
                  <p:cNvSpPr>
                    <a:spLocks noChangeArrowheads="1"/>
                  </p:cNvSpPr>
                  <p:nvPr/>
                </p:nvSpPr>
                <p:spPr bwMode="auto">
                  <a:xfrm>
                    <a:off x="1241" y="1945"/>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9523" name="Rectangle 67"/>
                  <p:cNvSpPr>
                    <a:spLocks noChangeArrowheads="1"/>
                  </p:cNvSpPr>
                  <p:nvPr/>
                </p:nvSpPr>
                <p:spPr bwMode="auto">
                  <a:xfrm>
                    <a:off x="973" y="1796"/>
                    <a:ext cx="65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a:t>
                    </a:r>
                    <a:r>
                      <a:rPr lang="en-US" sz="1400" b="1">
                        <a:effectLst>
                          <a:outerShdw blurRad="38100" dist="38100" dir="2700000" algn="tl">
                            <a:srgbClr val="FFFFFF"/>
                          </a:outerShdw>
                        </a:effectLst>
                        <a:latin typeface="Arial" charset="0"/>
                      </a:rPr>
                      <a:t>2</a:t>
                    </a:r>
                    <a:r>
                      <a:rPr lang="en-US" sz="2000" b="1">
                        <a:effectLst>
                          <a:outerShdw blurRad="38100" dist="38100" dir="2700000" algn="tl">
                            <a:srgbClr val="FFFFFF"/>
                          </a:outerShdw>
                        </a:effectLst>
                        <a:latin typeface="Arial" charset="0"/>
                      </a:rPr>
                      <a:t>OH</a:t>
                    </a:r>
                    <a:endParaRPr lang="en-US" sz="1200">
                      <a:latin typeface="Arial" charset="0"/>
                    </a:endParaRPr>
                  </a:p>
                </p:txBody>
              </p:sp>
              <p:sp>
                <p:nvSpPr>
                  <p:cNvPr id="34879" name="Rectangle 68"/>
                  <p:cNvSpPr>
                    <a:spLocks noChangeArrowheads="1"/>
                  </p:cNvSpPr>
                  <p:nvPr/>
                </p:nvSpPr>
                <p:spPr bwMode="auto">
                  <a:xfrm>
                    <a:off x="2256" y="2266"/>
                    <a:ext cx="116" cy="173"/>
                  </a:xfrm>
                  <a:prstGeom prst="rect">
                    <a:avLst/>
                  </a:prstGeom>
                  <a:noFill/>
                  <a:ln w="9525">
                    <a:noFill/>
                    <a:miter lim="800000"/>
                    <a:headEnd/>
                    <a:tailEnd/>
                  </a:ln>
                </p:spPr>
                <p:txBody>
                  <a:bodyPr wrap="none" anchor="ctr"/>
                  <a:lstStyle/>
                  <a:p>
                    <a:endParaRPr lang="en-US"/>
                  </a:p>
                </p:txBody>
              </p:sp>
              <p:sp>
                <p:nvSpPr>
                  <p:cNvPr id="34880" name="AutoShape 69"/>
                  <p:cNvSpPr>
                    <a:spLocks noChangeArrowheads="1"/>
                  </p:cNvSpPr>
                  <p:nvPr/>
                </p:nvSpPr>
                <p:spPr bwMode="auto">
                  <a:xfrm>
                    <a:off x="1786" y="2050"/>
                    <a:ext cx="606" cy="462"/>
                  </a:xfrm>
                  <a:prstGeom prst="hexagon">
                    <a:avLst>
                      <a:gd name="adj" fmla="val 32786"/>
                      <a:gd name="vf" fmla="val 115470"/>
                    </a:avLst>
                  </a:prstGeom>
                  <a:noFill/>
                  <a:ln w="25400">
                    <a:solidFill>
                      <a:schemeClr val="tx1"/>
                    </a:solidFill>
                    <a:miter lim="800000"/>
                    <a:headEnd/>
                    <a:tailEnd/>
                  </a:ln>
                </p:spPr>
                <p:txBody>
                  <a:bodyPr wrap="none" anchor="ctr"/>
                  <a:lstStyle/>
                  <a:p>
                    <a:endParaRPr lang="en-US"/>
                  </a:p>
                </p:txBody>
              </p:sp>
              <p:sp>
                <p:nvSpPr>
                  <p:cNvPr id="34881" name="Line 70"/>
                  <p:cNvSpPr>
                    <a:spLocks noChangeShapeType="1"/>
                  </p:cNvSpPr>
                  <p:nvPr/>
                </p:nvSpPr>
                <p:spPr bwMode="auto">
                  <a:xfrm>
                    <a:off x="1960" y="1984"/>
                    <a:ext cx="0" cy="96"/>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9527" name="Rectangle 71"/>
                  <p:cNvSpPr>
                    <a:spLocks noChangeArrowheads="1"/>
                  </p:cNvSpPr>
                  <p:nvPr/>
                </p:nvSpPr>
                <p:spPr bwMode="auto">
                  <a:xfrm>
                    <a:off x="2107" y="1934"/>
                    <a:ext cx="240"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O</a:t>
                    </a:r>
                    <a:endParaRPr lang="en-US" sz="1200">
                      <a:latin typeface="Arial" charset="0"/>
                    </a:endParaRPr>
                  </a:p>
                </p:txBody>
              </p:sp>
              <p:sp>
                <p:nvSpPr>
                  <p:cNvPr id="19528" name="Rectangle 72"/>
                  <p:cNvSpPr>
                    <a:spLocks noChangeArrowheads="1"/>
                  </p:cNvSpPr>
                  <p:nvPr/>
                </p:nvSpPr>
                <p:spPr bwMode="auto">
                  <a:xfrm>
                    <a:off x="1836" y="1785"/>
                    <a:ext cx="677"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CH2OH</a:t>
                    </a:r>
                    <a:endParaRPr lang="en-US" sz="1200">
                      <a:latin typeface="Arial" charset="0"/>
                    </a:endParaRPr>
                  </a:p>
                </p:txBody>
              </p:sp>
              <p:sp>
                <p:nvSpPr>
                  <p:cNvPr id="19529" name="Rectangle 73"/>
                  <p:cNvSpPr>
                    <a:spLocks noChangeArrowheads="1"/>
                  </p:cNvSpPr>
                  <p:nvPr/>
                </p:nvSpPr>
                <p:spPr bwMode="auto">
                  <a:xfrm>
                    <a:off x="927" y="2173"/>
                    <a:ext cx="205"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4</a:t>
                    </a:r>
                  </a:p>
                </p:txBody>
              </p:sp>
              <p:sp>
                <p:nvSpPr>
                  <p:cNvPr id="19530" name="Rectangle 74"/>
                  <p:cNvSpPr>
                    <a:spLocks noChangeArrowheads="1"/>
                  </p:cNvSpPr>
                  <p:nvPr/>
                </p:nvSpPr>
                <p:spPr bwMode="auto">
                  <a:xfrm>
                    <a:off x="1780" y="2157"/>
                    <a:ext cx="205"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4</a:t>
                    </a:r>
                  </a:p>
                </p:txBody>
              </p:sp>
              <p:grpSp>
                <p:nvGrpSpPr>
                  <p:cNvPr id="34886" name="Group 75"/>
                  <p:cNvGrpSpPr>
                    <a:grpSpLocks/>
                  </p:cNvGrpSpPr>
                  <p:nvPr/>
                </p:nvGrpSpPr>
                <p:grpSpPr bwMode="auto">
                  <a:xfrm>
                    <a:off x="1520" y="2274"/>
                    <a:ext cx="50" cy="205"/>
                    <a:chOff x="864" y="1263"/>
                    <a:chExt cx="50" cy="205"/>
                  </a:xfrm>
                </p:grpSpPr>
                <p:sp>
                  <p:nvSpPr>
                    <p:cNvPr id="34896" name="Line 76"/>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97" name="Line 77"/>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34887" name="Line 78"/>
                  <p:cNvSpPr>
                    <a:spLocks noChangeShapeType="1"/>
                  </p:cNvSpPr>
                  <p:nvPr/>
                </p:nvSpPr>
                <p:spPr bwMode="auto">
                  <a:xfrm>
                    <a:off x="1799" y="2292"/>
                    <a:ext cx="0" cy="181"/>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88" name="Line 79"/>
                  <p:cNvSpPr>
                    <a:spLocks noChangeShapeType="1"/>
                  </p:cNvSpPr>
                  <p:nvPr/>
                </p:nvSpPr>
                <p:spPr bwMode="auto">
                  <a:xfrm>
                    <a:off x="1731" y="2468"/>
                    <a:ext cx="76"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19536" name="Rectangle 80"/>
                  <p:cNvSpPr>
                    <a:spLocks noChangeArrowheads="1"/>
                  </p:cNvSpPr>
                  <p:nvPr/>
                </p:nvSpPr>
                <p:spPr bwMode="auto">
                  <a:xfrm>
                    <a:off x="1307" y="2169"/>
                    <a:ext cx="205"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1</a:t>
                    </a:r>
                  </a:p>
                </p:txBody>
              </p:sp>
              <p:sp>
                <p:nvSpPr>
                  <p:cNvPr id="19537" name="Rectangle 81"/>
                  <p:cNvSpPr>
                    <a:spLocks noChangeArrowheads="1"/>
                  </p:cNvSpPr>
                  <p:nvPr/>
                </p:nvSpPr>
                <p:spPr bwMode="auto">
                  <a:xfrm>
                    <a:off x="2171" y="2168"/>
                    <a:ext cx="205"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1</a:t>
                    </a:r>
                  </a:p>
                </p:txBody>
              </p:sp>
              <p:sp>
                <p:nvSpPr>
                  <p:cNvPr id="34891" name="Line 82"/>
                  <p:cNvSpPr>
                    <a:spLocks noChangeShapeType="1"/>
                  </p:cNvSpPr>
                  <p:nvPr/>
                </p:nvSpPr>
                <p:spPr bwMode="auto">
                  <a:xfrm>
                    <a:off x="848" y="2476"/>
                    <a:ext cx="76" cy="0"/>
                  </a:xfrm>
                  <a:prstGeom prst="line">
                    <a:avLst/>
                  </a:prstGeom>
                  <a:noFill/>
                  <a:ln w="28575">
                    <a:solidFill>
                      <a:schemeClr val="tx1"/>
                    </a:solidFill>
                    <a:round/>
                    <a:headEnd type="none" w="sm" len="sm"/>
                    <a:tailEnd type="none" w="sm" len="sm"/>
                  </a:ln>
                </p:spPr>
                <p:txBody>
                  <a:bodyPr wrap="none" anchor="ctr"/>
                  <a:lstStyle/>
                  <a:p>
                    <a:endParaRPr lang="en-US"/>
                  </a:p>
                </p:txBody>
              </p:sp>
              <p:grpSp>
                <p:nvGrpSpPr>
                  <p:cNvPr id="34892" name="Group 83"/>
                  <p:cNvGrpSpPr>
                    <a:grpSpLocks/>
                  </p:cNvGrpSpPr>
                  <p:nvPr/>
                </p:nvGrpSpPr>
                <p:grpSpPr bwMode="auto">
                  <a:xfrm>
                    <a:off x="2388" y="2282"/>
                    <a:ext cx="50" cy="205"/>
                    <a:chOff x="864" y="1263"/>
                    <a:chExt cx="50" cy="205"/>
                  </a:xfrm>
                </p:grpSpPr>
                <p:sp>
                  <p:nvSpPr>
                    <p:cNvPr id="34894" name="Line 84"/>
                    <p:cNvSpPr>
                      <a:spLocks noChangeShapeType="1"/>
                    </p:cNvSpPr>
                    <p:nvPr/>
                  </p:nvSpPr>
                  <p:spPr bwMode="auto">
                    <a:xfrm>
                      <a:off x="864" y="1263"/>
                      <a:ext cx="0" cy="205"/>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95" name="Line 85"/>
                    <p:cNvSpPr>
                      <a:spLocks noChangeShapeType="1"/>
                    </p:cNvSpPr>
                    <p:nvPr/>
                  </p:nvSpPr>
                  <p:spPr bwMode="auto">
                    <a:xfrm>
                      <a:off x="866" y="1459"/>
                      <a:ext cx="48" cy="0"/>
                    </a:xfrm>
                    <a:prstGeom prst="line">
                      <a:avLst/>
                    </a:prstGeom>
                    <a:noFill/>
                    <a:ln w="25400">
                      <a:solidFill>
                        <a:schemeClr val="tx1"/>
                      </a:solidFill>
                      <a:round/>
                      <a:headEnd type="none" w="sm" len="sm"/>
                      <a:tailEnd type="none" w="sm" len="sm"/>
                    </a:ln>
                  </p:spPr>
                  <p:txBody>
                    <a:bodyPr wrap="none" anchor="ctr"/>
                    <a:lstStyle/>
                    <a:p>
                      <a:endParaRPr lang="en-US"/>
                    </a:p>
                  </p:txBody>
                </p:sp>
              </p:grpSp>
              <p:sp>
                <p:nvSpPr>
                  <p:cNvPr id="34893" name="Line 86"/>
                  <p:cNvSpPr>
                    <a:spLocks noChangeShapeType="1"/>
                  </p:cNvSpPr>
                  <p:nvPr/>
                </p:nvSpPr>
                <p:spPr bwMode="auto">
                  <a:xfrm>
                    <a:off x="2583" y="2476"/>
                    <a:ext cx="156" cy="0"/>
                  </a:xfrm>
                  <a:prstGeom prst="line">
                    <a:avLst/>
                  </a:prstGeom>
                  <a:noFill/>
                  <a:ln w="28575">
                    <a:solidFill>
                      <a:schemeClr val="tx1"/>
                    </a:solidFill>
                    <a:round/>
                    <a:headEnd type="none" w="sm" len="sm"/>
                    <a:tailEnd type="none" w="sm" len="sm"/>
                  </a:ln>
                </p:spPr>
                <p:txBody>
                  <a:bodyPr wrap="none" anchor="ctr"/>
                  <a:lstStyle/>
                  <a:p>
                    <a:endParaRPr lang="en-US"/>
                  </a:p>
                </p:txBody>
              </p:sp>
            </p:grpSp>
          </p:grpSp>
        </p:grpSp>
        <p:sp>
          <p:nvSpPr>
            <p:cNvPr id="19543" name="Rectangle 87"/>
            <p:cNvSpPr>
              <a:spLocks noChangeArrowheads="1"/>
            </p:cNvSpPr>
            <p:nvPr/>
          </p:nvSpPr>
          <p:spPr bwMode="auto">
            <a:xfrm>
              <a:off x="864" y="940"/>
              <a:ext cx="205" cy="250"/>
            </a:xfrm>
            <a:prstGeom prst="rect">
              <a:avLst/>
            </a:prstGeom>
            <a:noFill/>
            <a:ln w="9525">
              <a:noFill/>
              <a:miter lim="800000"/>
              <a:headEnd/>
              <a:tailEnd/>
            </a:ln>
            <a:effectLst/>
          </p:spPr>
          <p:txBody>
            <a:bodyPr wrap="none" lIns="92075" tIns="46038" rIns="92075" bIns="46038">
              <a:spAutoFit/>
            </a:bodyPr>
            <a:lstStyle/>
            <a:p>
              <a:pPr algn="l">
                <a:spcBef>
                  <a:spcPct val="0"/>
                </a:spcBef>
                <a:defRPr/>
              </a:pPr>
              <a:r>
                <a:rPr lang="en-US" sz="2000" b="1">
                  <a:effectLst>
                    <a:outerShdw blurRad="38100" dist="38100" dir="2700000" algn="tl">
                      <a:srgbClr val="FFFFFF"/>
                    </a:outerShdw>
                  </a:effectLst>
                  <a:latin typeface="Arial" charset="0"/>
                </a:rPr>
                <a:t>6</a:t>
              </a:r>
            </a:p>
          </p:txBody>
        </p:sp>
      </p:grpSp>
      <p:sp>
        <p:nvSpPr>
          <p:cNvPr id="34864" name="Line 88"/>
          <p:cNvSpPr>
            <a:spLocks noChangeShapeType="1"/>
          </p:cNvSpPr>
          <p:nvPr/>
        </p:nvSpPr>
        <p:spPr bwMode="auto">
          <a:xfrm>
            <a:off x="1909763" y="6026150"/>
            <a:ext cx="0" cy="287338"/>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4865" name="Line 89"/>
          <p:cNvSpPr>
            <a:spLocks noChangeShapeType="1"/>
          </p:cNvSpPr>
          <p:nvPr/>
        </p:nvSpPr>
        <p:spPr bwMode="auto">
          <a:xfrm>
            <a:off x="1801813" y="6305550"/>
            <a:ext cx="120650" cy="0"/>
          </a:xfrm>
          <a:prstGeom prst="line">
            <a:avLst/>
          </a:prstGeom>
          <a:noFill/>
          <a:ln w="28575">
            <a:solidFill>
              <a:schemeClr val="tx1"/>
            </a:solidFill>
            <a:round/>
            <a:headEnd type="none" w="sm" len="sm"/>
            <a:tailEnd type="none" w="sm" len="sm"/>
          </a:ln>
        </p:spPr>
        <p:txBody>
          <a:bodyPr wrap="none" anchor="ctr"/>
          <a:lstStyle/>
          <a:p>
            <a:endParaRPr lang="en-US"/>
          </a:p>
        </p:txBody>
      </p:sp>
      <p:sp>
        <p:nvSpPr>
          <p:cNvPr id="2" name="Down Arrow 1"/>
          <p:cNvSpPr/>
          <p:nvPr/>
        </p:nvSpPr>
        <p:spPr>
          <a:xfrm rot="3072301">
            <a:off x="5734976" y="3633244"/>
            <a:ext cx="347662" cy="145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a:xfrm>
            <a:off x="838200" y="381000"/>
            <a:ext cx="7772400" cy="762000"/>
          </a:xfrm>
        </p:spPr>
        <p:txBody>
          <a:bodyPr/>
          <a:lstStyle/>
          <a:p>
            <a:r>
              <a:rPr lang="en-US" sz="2800" dirty="0" smtClean="0">
                <a:cs typeface="Arial" charset="0"/>
              </a:rPr>
              <a:t>Energy – Carbohydrates - Polysaccharides</a:t>
            </a:r>
          </a:p>
        </p:txBody>
      </p:sp>
      <p:sp>
        <p:nvSpPr>
          <p:cNvPr id="28675" name="Rectangle 1027"/>
          <p:cNvSpPr>
            <a:spLocks noGrp="1" noChangeArrowheads="1"/>
          </p:cNvSpPr>
          <p:nvPr>
            <p:ph sz="quarter" idx="1"/>
          </p:nvPr>
        </p:nvSpPr>
        <p:spPr>
          <a:xfrm>
            <a:off x="914400" y="1676400"/>
            <a:ext cx="7916863" cy="4203700"/>
          </a:xfrm>
        </p:spPr>
        <p:txBody>
          <a:bodyPr>
            <a:normAutofit fontScale="92500" lnSpcReduction="10000"/>
          </a:bodyPr>
          <a:lstStyle/>
          <a:p>
            <a:pPr marL="320040" indent="-320040" fontAlgn="auto">
              <a:lnSpc>
                <a:spcPct val="90000"/>
              </a:lnSpc>
              <a:spcAft>
                <a:spcPts val="0"/>
              </a:spcAft>
              <a:buFont typeface="Wingdings" pitchFamily="2" charset="2"/>
              <a:buChar char="q"/>
              <a:defRPr/>
            </a:pPr>
            <a:r>
              <a:rPr lang="en-US" sz="2400" dirty="0" smtClean="0">
                <a:cs typeface="Arial" charset="0"/>
              </a:rPr>
              <a:t> </a:t>
            </a:r>
            <a:r>
              <a:rPr lang="en-US" sz="2000" dirty="0" smtClean="0">
                <a:cs typeface="Arial" charset="0"/>
              </a:rPr>
              <a:t>Structural carbohydrate</a:t>
            </a:r>
            <a:r>
              <a:rPr lang="en-US" sz="2000" dirty="0" smtClean="0">
                <a:cs typeface="Times New Roman" pitchFamily="18" charset="0"/>
              </a:rPr>
              <a:t> = fiber:  less digestible even in the ruminant, very bulky - occupies much space in the GIT</a:t>
            </a:r>
          </a:p>
          <a:p>
            <a:pPr marL="320040" indent="-320040" fontAlgn="auto">
              <a:lnSpc>
                <a:spcPct val="90000"/>
              </a:lnSpc>
              <a:spcAft>
                <a:spcPts val="0"/>
              </a:spcAft>
              <a:buFont typeface="Wingdings"/>
              <a:buChar char=""/>
              <a:defRPr/>
            </a:pPr>
            <a:endParaRPr lang="en-US" sz="2000" dirty="0" smtClean="0">
              <a:cs typeface="Times New Roman" pitchFamily="18" charset="0"/>
            </a:endParaRPr>
          </a:p>
          <a:p>
            <a:pPr marL="640080" lvl="1" indent="-274320" fontAlgn="auto">
              <a:lnSpc>
                <a:spcPct val="90000"/>
              </a:lnSpc>
              <a:spcAft>
                <a:spcPts val="0"/>
              </a:spcAft>
              <a:buFont typeface="Wingdings" pitchFamily="2" charset="2"/>
              <a:buChar char="§"/>
              <a:defRPr/>
            </a:pPr>
            <a:r>
              <a:rPr lang="en-US" sz="2000" dirty="0" smtClean="0">
                <a:cs typeface="Times New Roman" pitchFamily="18" charset="0"/>
              </a:rPr>
              <a:t>cellulose:  primary carbohydrate in fiber, comprised solely of </a:t>
            </a:r>
            <a:r>
              <a:rPr lang="en-US" sz="2000" dirty="0" smtClean="0">
                <a:cs typeface="Times New Roman" pitchFamily="18" charset="0"/>
                <a:sym typeface="WP Greek Century" pitchFamily="2" charset="2"/>
              </a:rPr>
              <a:t>β</a:t>
            </a:r>
            <a:r>
              <a:rPr lang="en-US" sz="2000" dirty="0" smtClean="0">
                <a:cs typeface="Times New Roman" pitchFamily="18" charset="0"/>
              </a:rPr>
              <a:t>-1,4 linked glucose, lowly digestible</a:t>
            </a:r>
          </a:p>
          <a:p>
            <a:pPr marL="640080" lvl="1" indent="-274320" fontAlgn="auto">
              <a:lnSpc>
                <a:spcPct val="90000"/>
              </a:lnSpc>
              <a:spcAft>
                <a:spcPts val="0"/>
              </a:spcAft>
              <a:buFont typeface="Wingdings" pitchFamily="2" charset="2"/>
              <a:buChar char="§"/>
              <a:defRPr/>
            </a:pPr>
            <a:endParaRPr lang="en-US" sz="2000" dirty="0" smtClean="0">
              <a:cs typeface="Times New Roman" pitchFamily="18" charset="0"/>
            </a:endParaRPr>
          </a:p>
          <a:p>
            <a:pPr marL="640080" lvl="1" indent="-274320" fontAlgn="auto">
              <a:lnSpc>
                <a:spcPct val="90000"/>
              </a:lnSpc>
              <a:spcAft>
                <a:spcPts val="0"/>
              </a:spcAft>
              <a:buFont typeface="Wingdings" pitchFamily="2" charset="2"/>
              <a:buChar char="§"/>
              <a:defRPr/>
            </a:pPr>
            <a:r>
              <a:rPr lang="en-US" sz="2000" dirty="0" smtClean="0">
                <a:cs typeface="Times New Roman" pitchFamily="18" charset="0"/>
              </a:rPr>
              <a:t>hemicellulose; secondary carbohydrate in fiber; made up of glucose, xylose, arabinose, mannose, galactose</a:t>
            </a:r>
          </a:p>
          <a:p>
            <a:pPr marL="640080" lvl="1" indent="-274320" fontAlgn="auto">
              <a:lnSpc>
                <a:spcPct val="90000"/>
              </a:lnSpc>
              <a:spcAft>
                <a:spcPts val="0"/>
              </a:spcAft>
              <a:buFont typeface="Wingdings" pitchFamily="2" charset="2"/>
              <a:buChar char="§"/>
              <a:defRPr/>
            </a:pPr>
            <a:endParaRPr lang="en-US" sz="2000" dirty="0" smtClean="0">
              <a:cs typeface="Times New Roman" pitchFamily="18" charset="0"/>
            </a:endParaRPr>
          </a:p>
          <a:p>
            <a:pPr marL="640080" lvl="1" indent="-274320" fontAlgn="auto">
              <a:lnSpc>
                <a:spcPct val="90000"/>
              </a:lnSpc>
              <a:spcAft>
                <a:spcPts val="0"/>
              </a:spcAft>
              <a:buFont typeface="Wingdings" pitchFamily="2" charset="2"/>
              <a:buChar char="§"/>
              <a:defRPr/>
            </a:pPr>
            <a:r>
              <a:rPr lang="en-US" sz="2000" b="1" u="sng" dirty="0" smtClean="0">
                <a:solidFill>
                  <a:srgbClr val="C00000"/>
                </a:solidFill>
                <a:cs typeface="Times New Roman" pitchFamily="18" charset="0"/>
              </a:rPr>
              <a:t>lignin</a:t>
            </a:r>
            <a:r>
              <a:rPr lang="en-US" sz="2000" dirty="0" smtClean="0">
                <a:cs typeface="Times New Roman" pitchFamily="18" charset="0"/>
              </a:rPr>
              <a:t> -- most significant anti-nutritional factor</a:t>
            </a:r>
          </a:p>
          <a:p>
            <a:pPr lvl="2" fontAlgn="auto">
              <a:lnSpc>
                <a:spcPct val="90000"/>
              </a:lnSpc>
              <a:spcAft>
                <a:spcPts val="0"/>
              </a:spcAft>
              <a:buFont typeface="Arial" charset="0"/>
              <a:buChar char="•"/>
              <a:defRPr/>
            </a:pPr>
            <a:r>
              <a:rPr lang="en-US" sz="2000" dirty="0" smtClean="0">
                <a:cs typeface="Times New Roman" pitchFamily="18" charset="0"/>
              </a:rPr>
              <a:t>amorphous polyphenols</a:t>
            </a:r>
          </a:p>
          <a:p>
            <a:pPr lvl="2" fontAlgn="auto">
              <a:lnSpc>
                <a:spcPct val="90000"/>
              </a:lnSpc>
              <a:spcAft>
                <a:spcPts val="0"/>
              </a:spcAft>
              <a:buFont typeface="Arial" charset="0"/>
              <a:buChar char="•"/>
              <a:defRPr/>
            </a:pPr>
            <a:r>
              <a:rPr lang="en-US" sz="2000" dirty="0" smtClean="0">
                <a:cs typeface="Times New Roman" pitchFamily="18" charset="0"/>
              </a:rPr>
              <a:t>gives support to the cell wall structure</a:t>
            </a:r>
          </a:p>
          <a:p>
            <a:pPr lvl="2" fontAlgn="auto">
              <a:lnSpc>
                <a:spcPct val="90000"/>
              </a:lnSpc>
              <a:spcAft>
                <a:spcPts val="0"/>
              </a:spcAft>
              <a:buFont typeface="Arial" charset="0"/>
              <a:buChar char="•"/>
              <a:defRPr/>
            </a:pPr>
            <a:r>
              <a:rPr lang="en-US" sz="2000" dirty="0" smtClean="0">
                <a:cs typeface="Times New Roman" pitchFamily="18" charset="0"/>
              </a:rPr>
              <a:t>present in the "woody" plant parts</a:t>
            </a:r>
          </a:p>
          <a:p>
            <a:pPr lvl="2" fontAlgn="auto">
              <a:lnSpc>
                <a:spcPct val="90000"/>
              </a:lnSpc>
              <a:spcAft>
                <a:spcPts val="0"/>
              </a:spcAft>
              <a:buFont typeface="Arial" charset="0"/>
              <a:buChar char="•"/>
              <a:defRPr/>
            </a:pPr>
            <a:r>
              <a:rPr lang="en-US" sz="2000" dirty="0" smtClean="0">
                <a:cs typeface="Times New Roman" pitchFamily="18" charset="0"/>
              </a:rPr>
              <a:t>increase as plant matures</a:t>
            </a:r>
            <a:endParaRPr lang="en-US" sz="2000" dirty="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7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867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867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867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8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90600" y="457200"/>
            <a:ext cx="7772400" cy="762000"/>
          </a:xfrm>
        </p:spPr>
        <p:txBody>
          <a:bodyPr/>
          <a:lstStyle/>
          <a:p>
            <a:r>
              <a:rPr lang="en-US" sz="2800" b="1" dirty="0" smtClean="0">
                <a:cs typeface="Arial" charset="0"/>
              </a:rPr>
              <a:t>Energy – Carbohydrates – Other Polymers</a:t>
            </a:r>
          </a:p>
        </p:txBody>
      </p:sp>
      <p:sp>
        <p:nvSpPr>
          <p:cNvPr id="29699" name="Rectangle 3"/>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mtClean="0">
                <a:cs typeface="Arial" charset="0"/>
              </a:rPr>
              <a:t> </a:t>
            </a:r>
            <a:r>
              <a:rPr lang="en-US" sz="2400" smtClean="0">
                <a:cs typeface="Arial" charset="0"/>
              </a:rPr>
              <a:t>P</a:t>
            </a:r>
            <a:r>
              <a:rPr lang="en-US" sz="2400" smtClean="0">
                <a:latin typeface="Arial" charset="0"/>
                <a:cs typeface="Arial" charset="0"/>
              </a:rPr>
              <a:t>ectin -- plant cell wall cement</a:t>
            </a:r>
          </a:p>
          <a:p>
            <a:pPr>
              <a:buFont typeface="Wingdings" pitchFamily="2" charset="2"/>
              <a:buChar char="q"/>
            </a:pPr>
            <a:endParaRPr lang="en-US" sz="2400" smtClean="0">
              <a:latin typeface="Arial" charset="0"/>
              <a:cs typeface="Arial" charset="0"/>
            </a:endParaRPr>
          </a:p>
          <a:p>
            <a:pPr>
              <a:buFont typeface="Wingdings" pitchFamily="2" charset="2"/>
              <a:buChar char="q"/>
            </a:pPr>
            <a:r>
              <a:rPr lang="en-US" sz="2400" smtClean="0">
                <a:latin typeface="Arial" charset="0"/>
                <a:cs typeface="Arial" charset="0"/>
              </a:rPr>
              <a:t> Cutin  - waxy coat of leaf surface</a:t>
            </a:r>
          </a:p>
          <a:p>
            <a:endParaRPr lang="en-US" sz="2400" smtClean="0">
              <a:latin typeface="Arial" charset="0"/>
              <a:cs typeface="Times New Roman" pitchFamily="18" charset="0"/>
            </a:endParaRPr>
          </a:p>
          <a:p>
            <a:endParaRPr lang="en-US"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2"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1219200" y="228600"/>
            <a:ext cx="7239000" cy="685800"/>
          </a:xfrm>
        </p:spPr>
        <p:txBody>
          <a:bodyPr/>
          <a:lstStyle/>
          <a:p>
            <a:r>
              <a:rPr lang="en-US" sz="2200" b="1" smtClean="0"/>
              <a:t>Diagram of a plant cell showing cell wall structure</a:t>
            </a:r>
            <a:endParaRPr lang="en-US" b="1" smtClean="0"/>
          </a:p>
        </p:txBody>
      </p:sp>
      <p:grpSp>
        <p:nvGrpSpPr>
          <p:cNvPr id="37891" name="Group 32"/>
          <p:cNvGrpSpPr>
            <a:grpSpLocks/>
          </p:cNvGrpSpPr>
          <p:nvPr/>
        </p:nvGrpSpPr>
        <p:grpSpPr bwMode="auto">
          <a:xfrm>
            <a:off x="1377950" y="757238"/>
            <a:ext cx="6824663" cy="5557837"/>
            <a:chOff x="868" y="477"/>
            <a:chExt cx="4299" cy="3501"/>
          </a:xfrm>
        </p:grpSpPr>
        <p:sp>
          <p:nvSpPr>
            <p:cNvPr id="37893" name="Freeform 2"/>
            <p:cNvSpPr>
              <a:spLocks/>
            </p:cNvSpPr>
            <p:nvPr/>
          </p:nvSpPr>
          <p:spPr bwMode="auto">
            <a:xfrm>
              <a:off x="2280" y="1026"/>
              <a:ext cx="1572" cy="1614"/>
            </a:xfrm>
            <a:custGeom>
              <a:avLst/>
              <a:gdLst>
                <a:gd name="T0" fmla="*/ 204 w 1572"/>
                <a:gd name="T1" fmla="*/ 1404 h 1614"/>
                <a:gd name="T2" fmla="*/ 108 w 1572"/>
                <a:gd name="T3" fmla="*/ 1308 h 1614"/>
                <a:gd name="T4" fmla="*/ 48 w 1572"/>
                <a:gd name="T5" fmla="*/ 1158 h 1614"/>
                <a:gd name="T6" fmla="*/ 0 w 1572"/>
                <a:gd name="T7" fmla="*/ 1002 h 1614"/>
                <a:gd name="T8" fmla="*/ 48 w 1572"/>
                <a:gd name="T9" fmla="*/ 882 h 1614"/>
                <a:gd name="T10" fmla="*/ 174 w 1572"/>
                <a:gd name="T11" fmla="*/ 684 h 1614"/>
                <a:gd name="T12" fmla="*/ 306 w 1572"/>
                <a:gd name="T13" fmla="*/ 474 h 1614"/>
                <a:gd name="T14" fmla="*/ 414 w 1572"/>
                <a:gd name="T15" fmla="*/ 252 h 1614"/>
                <a:gd name="T16" fmla="*/ 552 w 1572"/>
                <a:gd name="T17" fmla="*/ 108 h 1614"/>
                <a:gd name="T18" fmla="*/ 648 w 1572"/>
                <a:gd name="T19" fmla="*/ 36 h 1614"/>
                <a:gd name="T20" fmla="*/ 762 w 1572"/>
                <a:gd name="T21" fmla="*/ 0 h 1614"/>
                <a:gd name="T22" fmla="*/ 930 w 1572"/>
                <a:gd name="T23" fmla="*/ 6 h 1614"/>
                <a:gd name="T24" fmla="*/ 1146 w 1572"/>
                <a:gd name="T25" fmla="*/ 18 h 1614"/>
                <a:gd name="T26" fmla="*/ 1320 w 1572"/>
                <a:gd name="T27" fmla="*/ 66 h 1614"/>
                <a:gd name="T28" fmla="*/ 1446 w 1572"/>
                <a:gd name="T29" fmla="*/ 156 h 1614"/>
                <a:gd name="T30" fmla="*/ 1512 w 1572"/>
                <a:gd name="T31" fmla="*/ 216 h 1614"/>
                <a:gd name="T32" fmla="*/ 1554 w 1572"/>
                <a:gd name="T33" fmla="*/ 348 h 1614"/>
                <a:gd name="T34" fmla="*/ 1572 w 1572"/>
                <a:gd name="T35" fmla="*/ 480 h 1614"/>
                <a:gd name="T36" fmla="*/ 1560 w 1572"/>
                <a:gd name="T37" fmla="*/ 600 h 1614"/>
                <a:gd name="T38" fmla="*/ 1476 w 1572"/>
                <a:gd name="T39" fmla="*/ 1062 h 1614"/>
                <a:gd name="T40" fmla="*/ 1434 w 1572"/>
                <a:gd name="T41" fmla="*/ 1284 h 1614"/>
                <a:gd name="T42" fmla="*/ 1398 w 1572"/>
                <a:gd name="T43" fmla="*/ 1434 h 1614"/>
                <a:gd name="T44" fmla="*/ 1344 w 1572"/>
                <a:gd name="T45" fmla="*/ 1494 h 1614"/>
                <a:gd name="T46" fmla="*/ 1224 w 1572"/>
                <a:gd name="T47" fmla="*/ 1548 h 1614"/>
                <a:gd name="T48" fmla="*/ 1104 w 1572"/>
                <a:gd name="T49" fmla="*/ 1590 h 1614"/>
                <a:gd name="T50" fmla="*/ 924 w 1572"/>
                <a:gd name="T51" fmla="*/ 1608 h 1614"/>
                <a:gd name="T52" fmla="*/ 762 w 1572"/>
                <a:gd name="T53" fmla="*/ 1614 h 1614"/>
                <a:gd name="T54" fmla="*/ 570 w 1572"/>
                <a:gd name="T55" fmla="*/ 1584 h 1614"/>
                <a:gd name="T56" fmla="*/ 384 w 1572"/>
                <a:gd name="T57" fmla="*/ 1512 h 1614"/>
                <a:gd name="T58" fmla="*/ 204 w 1572"/>
                <a:gd name="T59" fmla="*/ 1404 h 161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72"/>
                <a:gd name="T91" fmla="*/ 0 h 1614"/>
                <a:gd name="T92" fmla="*/ 1572 w 1572"/>
                <a:gd name="T93" fmla="*/ 1614 h 161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72" h="1614">
                  <a:moveTo>
                    <a:pt x="204" y="1404"/>
                  </a:moveTo>
                  <a:lnTo>
                    <a:pt x="108" y="1308"/>
                  </a:lnTo>
                  <a:lnTo>
                    <a:pt x="48" y="1158"/>
                  </a:lnTo>
                  <a:lnTo>
                    <a:pt x="0" y="1002"/>
                  </a:lnTo>
                  <a:lnTo>
                    <a:pt x="48" y="882"/>
                  </a:lnTo>
                  <a:lnTo>
                    <a:pt x="174" y="684"/>
                  </a:lnTo>
                  <a:lnTo>
                    <a:pt x="306" y="474"/>
                  </a:lnTo>
                  <a:lnTo>
                    <a:pt x="414" y="252"/>
                  </a:lnTo>
                  <a:lnTo>
                    <a:pt x="552" y="108"/>
                  </a:lnTo>
                  <a:lnTo>
                    <a:pt x="648" y="36"/>
                  </a:lnTo>
                  <a:lnTo>
                    <a:pt x="762" y="0"/>
                  </a:lnTo>
                  <a:lnTo>
                    <a:pt x="930" y="6"/>
                  </a:lnTo>
                  <a:lnTo>
                    <a:pt x="1146" y="18"/>
                  </a:lnTo>
                  <a:lnTo>
                    <a:pt x="1320" y="66"/>
                  </a:lnTo>
                  <a:lnTo>
                    <a:pt x="1446" y="156"/>
                  </a:lnTo>
                  <a:lnTo>
                    <a:pt x="1512" y="216"/>
                  </a:lnTo>
                  <a:lnTo>
                    <a:pt x="1554" y="348"/>
                  </a:lnTo>
                  <a:lnTo>
                    <a:pt x="1572" y="480"/>
                  </a:lnTo>
                  <a:lnTo>
                    <a:pt x="1560" y="600"/>
                  </a:lnTo>
                  <a:lnTo>
                    <a:pt x="1476" y="1062"/>
                  </a:lnTo>
                  <a:lnTo>
                    <a:pt x="1434" y="1284"/>
                  </a:lnTo>
                  <a:lnTo>
                    <a:pt x="1398" y="1434"/>
                  </a:lnTo>
                  <a:lnTo>
                    <a:pt x="1344" y="1494"/>
                  </a:lnTo>
                  <a:lnTo>
                    <a:pt x="1224" y="1548"/>
                  </a:lnTo>
                  <a:lnTo>
                    <a:pt x="1104" y="1590"/>
                  </a:lnTo>
                  <a:lnTo>
                    <a:pt x="924" y="1608"/>
                  </a:lnTo>
                  <a:lnTo>
                    <a:pt x="762" y="1614"/>
                  </a:lnTo>
                  <a:lnTo>
                    <a:pt x="570" y="1584"/>
                  </a:lnTo>
                  <a:lnTo>
                    <a:pt x="384" y="1512"/>
                  </a:lnTo>
                  <a:lnTo>
                    <a:pt x="204" y="1404"/>
                  </a:lnTo>
                  <a:close/>
                </a:path>
              </a:pathLst>
            </a:custGeom>
            <a:solidFill>
              <a:srgbClr val="66FF33"/>
            </a:solidFill>
            <a:ln w="28575">
              <a:solidFill>
                <a:schemeClr val="bg2"/>
              </a:solidFill>
              <a:round/>
              <a:headEnd/>
              <a:tailEnd/>
            </a:ln>
          </p:spPr>
          <p:txBody>
            <a:bodyPr wrap="none" anchor="ctr"/>
            <a:lstStyle/>
            <a:p>
              <a:endParaRPr lang="en-US"/>
            </a:p>
          </p:txBody>
        </p:sp>
        <p:sp>
          <p:nvSpPr>
            <p:cNvPr id="37894" name="Freeform 3"/>
            <p:cNvSpPr>
              <a:spLocks/>
            </p:cNvSpPr>
            <p:nvPr/>
          </p:nvSpPr>
          <p:spPr bwMode="auto">
            <a:xfrm>
              <a:off x="2364" y="1086"/>
              <a:ext cx="1422" cy="1476"/>
            </a:xfrm>
            <a:custGeom>
              <a:avLst/>
              <a:gdLst>
                <a:gd name="T0" fmla="*/ 48 w 1422"/>
                <a:gd name="T1" fmla="*/ 828 h 1476"/>
                <a:gd name="T2" fmla="*/ 264 w 1422"/>
                <a:gd name="T3" fmla="*/ 474 h 1476"/>
                <a:gd name="T4" fmla="*/ 402 w 1422"/>
                <a:gd name="T5" fmla="*/ 192 h 1476"/>
                <a:gd name="T6" fmla="*/ 498 w 1422"/>
                <a:gd name="T7" fmla="*/ 102 h 1476"/>
                <a:gd name="T8" fmla="*/ 612 w 1422"/>
                <a:gd name="T9" fmla="*/ 24 h 1476"/>
                <a:gd name="T10" fmla="*/ 756 w 1422"/>
                <a:gd name="T11" fmla="*/ 0 h 1476"/>
                <a:gd name="T12" fmla="*/ 960 w 1422"/>
                <a:gd name="T13" fmla="*/ 18 h 1476"/>
                <a:gd name="T14" fmla="*/ 1158 w 1422"/>
                <a:gd name="T15" fmla="*/ 48 h 1476"/>
                <a:gd name="T16" fmla="*/ 1302 w 1422"/>
                <a:gd name="T17" fmla="*/ 120 h 1476"/>
                <a:gd name="T18" fmla="*/ 1392 w 1422"/>
                <a:gd name="T19" fmla="*/ 234 h 1476"/>
                <a:gd name="T20" fmla="*/ 1422 w 1422"/>
                <a:gd name="T21" fmla="*/ 342 h 1476"/>
                <a:gd name="T22" fmla="*/ 1416 w 1422"/>
                <a:gd name="T23" fmla="*/ 528 h 1476"/>
                <a:gd name="T24" fmla="*/ 1332 w 1422"/>
                <a:gd name="T25" fmla="*/ 990 h 1476"/>
                <a:gd name="T26" fmla="*/ 1260 w 1422"/>
                <a:gd name="T27" fmla="*/ 1260 h 1476"/>
                <a:gd name="T28" fmla="*/ 1218 w 1422"/>
                <a:gd name="T29" fmla="*/ 1350 h 1476"/>
                <a:gd name="T30" fmla="*/ 1122 w 1422"/>
                <a:gd name="T31" fmla="*/ 1422 h 1476"/>
                <a:gd name="T32" fmla="*/ 948 w 1422"/>
                <a:gd name="T33" fmla="*/ 1470 h 1476"/>
                <a:gd name="T34" fmla="*/ 780 w 1422"/>
                <a:gd name="T35" fmla="*/ 1476 h 1476"/>
                <a:gd name="T36" fmla="*/ 588 w 1422"/>
                <a:gd name="T37" fmla="*/ 1458 h 1476"/>
                <a:gd name="T38" fmla="*/ 408 w 1422"/>
                <a:gd name="T39" fmla="*/ 1416 h 1476"/>
                <a:gd name="T40" fmla="*/ 240 w 1422"/>
                <a:gd name="T41" fmla="*/ 1332 h 1476"/>
                <a:gd name="T42" fmla="*/ 114 w 1422"/>
                <a:gd name="T43" fmla="*/ 1206 h 1476"/>
                <a:gd name="T44" fmla="*/ 42 w 1422"/>
                <a:gd name="T45" fmla="*/ 1122 h 1476"/>
                <a:gd name="T46" fmla="*/ 24 w 1422"/>
                <a:gd name="T47" fmla="*/ 1044 h 1476"/>
                <a:gd name="T48" fmla="*/ 0 w 1422"/>
                <a:gd name="T49" fmla="*/ 984 h 1476"/>
                <a:gd name="T50" fmla="*/ 6 w 1422"/>
                <a:gd name="T51" fmla="*/ 912 h 1476"/>
                <a:gd name="T52" fmla="*/ 48 w 1422"/>
                <a:gd name="T53" fmla="*/ 828 h 14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422"/>
                <a:gd name="T82" fmla="*/ 0 h 1476"/>
                <a:gd name="T83" fmla="*/ 1422 w 1422"/>
                <a:gd name="T84" fmla="*/ 1476 h 147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422" h="1476">
                  <a:moveTo>
                    <a:pt x="48" y="828"/>
                  </a:moveTo>
                  <a:lnTo>
                    <a:pt x="264" y="474"/>
                  </a:lnTo>
                  <a:lnTo>
                    <a:pt x="402" y="192"/>
                  </a:lnTo>
                  <a:lnTo>
                    <a:pt x="498" y="102"/>
                  </a:lnTo>
                  <a:lnTo>
                    <a:pt x="612" y="24"/>
                  </a:lnTo>
                  <a:lnTo>
                    <a:pt x="756" y="0"/>
                  </a:lnTo>
                  <a:lnTo>
                    <a:pt x="960" y="18"/>
                  </a:lnTo>
                  <a:lnTo>
                    <a:pt x="1158" y="48"/>
                  </a:lnTo>
                  <a:lnTo>
                    <a:pt x="1302" y="120"/>
                  </a:lnTo>
                  <a:lnTo>
                    <a:pt x="1392" y="234"/>
                  </a:lnTo>
                  <a:lnTo>
                    <a:pt x="1422" y="342"/>
                  </a:lnTo>
                  <a:lnTo>
                    <a:pt x="1416" y="528"/>
                  </a:lnTo>
                  <a:lnTo>
                    <a:pt x="1332" y="990"/>
                  </a:lnTo>
                  <a:lnTo>
                    <a:pt x="1260" y="1260"/>
                  </a:lnTo>
                  <a:lnTo>
                    <a:pt x="1218" y="1350"/>
                  </a:lnTo>
                  <a:lnTo>
                    <a:pt x="1122" y="1422"/>
                  </a:lnTo>
                  <a:lnTo>
                    <a:pt x="948" y="1470"/>
                  </a:lnTo>
                  <a:lnTo>
                    <a:pt x="780" y="1476"/>
                  </a:lnTo>
                  <a:lnTo>
                    <a:pt x="588" y="1458"/>
                  </a:lnTo>
                  <a:lnTo>
                    <a:pt x="408" y="1416"/>
                  </a:lnTo>
                  <a:lnTo>
                    <a:pt x="240" y="1332"/>
                  </a:lnTo>
                  <a:lnTo>
                    <a:pt x="114" y="1206"/>
                  </a:lnTo>
                  <a:lnTo>
                    <a:pt x="42" y="1122"/>
                  </a:lnTo>
                  <a:lnTo>
                    <a:pt x="24" y="1044"/>
                  </a:lnTo>
                  <a:lnTo>
                    <a:pt x="0" y="984"/>
                  </a:lnTo>
                  <a:lnTo>
                    <a:pt x="6" y="912"/>
                  </a:lnTo>
                  <a:lnTo>
                    <a:pt x="48" y="828"/>
                  </a:lnTo>
                  <a:close/>
                </a:path>
              </a:pathLst>
            </a:custGeom>
            <a:solidFill>
              <a:schemeClr val="tx2"/>
            </a:solidFill>
            <a:ln w="28575">
              <a:solidFill>
                <a:schemeClr val="bg2"/>
              </a:solidFill>
              <a:round/>
              <a:headEnd/>
              <a:tailEnd/>
            </a:ln>
          </p:spPr>
          <p:txBody>
            <a:bodyPr wrap="none" anchor="ctr"/>
            <a:lstStyle/>
            <a:p>
              <a:endParaRPr lang="en-US"/>
            </a:p>
          </p:txBody>
        </p:sp>
        <p:sp>
          <p:nvSpPr>
            <p:cNvPr id="37895" name="Freeform 5"/>
            <p:cNvSpPr>
              <a:spLocks/>
            </p:cNvSpPr>
            <p:nvPr/>
          </p:nvSpPr>
          <p:spPr bwMode="auto">
            <a:xfrm>
              <a:off x="2447" y="477"/>
              <a:ext cx="2015" cy="553"/>
            </a:xfrm>
            <a:custGeom>
              <a:avLst/>
              <a:gdLst>
                <a:gd name="T0" fmla="*/ 0 w 2016"/>
                <a:gd name="T1" fmla="*/ 0 h 552"/>
                <a:gd name="T2" fmla="*/ 288 w 2016"/>
                <a:gd name="T3" fmla="*/ 240 h 552"/>
                <a:gd name="T4" fmla="*/ 624 w 2016"/>
                <a:gd name="T5" fmla="*/ 434 h 552"/>
                <a:gd name="T6" fmla="*/ 1054 w 2016"/>
                <a:gd name="T7" fmla="*/ 530 h 552"/>
                <a:gd name="T8" fmla="*/ 1390 w 2016"/>
                <a:gd name="T9" fmla="*/ 530 h 552"/>
                <a:gd name="T10" fmla="*/ 1774 w 2016"/>
                <a:gd name="T11" fmla="*/ 386 h 552"/>
                <a:gd name="T12" fmla="*/ 2014 w 2016"/>
                <a:gd name="T13" fmla="*/ 240 h 552"/>
                <a:gd name="T14" fmla="*/ 0 60000 65536"/>
                <a:gd name="T15" fmla="*/ 0 60000 65536"/>
                <a:gd name="T16" fmla="*/ 0 60000 65536"/>
                <a:gd name="T17" fmla="*/ 0 60000 65536"/>
                <a:gd name="T18" fmla="*/ 0 60000 65536"/>
                <a:gd name="T19" fmla="*/ 0 60000 65536"/>
                <a:gd name="T20" fmla="*/ 0 60000 65536"/>
                <a:gd name="T21" fmla="*/ 0 w 2016"/>
                <a:gd name="T22" fmla="*/ 0 h 552"/>
                <a:gd name="T23" fmla="*/ 2016 w 2016"/>
                <a:gd name="T24" fmla="*/ 552 h 5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16" h="552">
                  <a:moveTo>
                    <a:pt x="0" y="0"/>
                  </a:moveTo>
                  <a:cubicBezTo>
                    <a:pt x="92" y="84"/>
                    <a:pt x="184" y="168"/>
                    <a:pt x="288" y="240"/>
                  </a:cubicBezTo>
                  <a:cubicBezTo>
                    <a:pt x="392" y="312"/>
                    <a:pt x="496" y="384"/>
                    <a:pt x="624" y="432"/>
                  </a:cubicBezTo>
                  <a:cubicBezTo>
                    <a:pt x="752" y="480"/>
                    <a:pt x="928" y="512"/>
                    <a:pt x="1056" y="528"/>
                  </a:cubicBezTo>
                  <a:cubicBezTo>
                    <a:pt x="1184" y="544"/>
                    <a:pt x="1272" y="552"/>
                    <a:pt x="1392" y="528"/>
                  </a:cubicBezTo>
                  <a:cubicBezTo>
                    <a:pt x="1512" y="504"/>
                    <a:pt x="1672" y="432"/>
                    <a:pt x="1776" y="384"/>
                  </a:cubicBezTo>
                  <a:cubicBezTo>
                    <a:pt x="1880" y="336"/>
                    <a:pt x="1948" y="288"/>
                    <a:pt x="2016" y="240"/>
                  </a:cubicBezTo>
                </a:path>
              </a:pathLst>
            </a:custGeom>
            <a:noFill/>
            <a:ln w="28575">
              <a:solidFill>
                <a:schemeClr val="bg2"/>
              </a:solidFill>
              <a:round/>
              <a:headEnd/>
              <a:tailEnd/>
            </a:ln>
          </p:spPr>
          <p:txBody>
            <a:bodyPr wrap="none" anchor="ctr"/>
            <a:lstStyle/>
            <a:p>
              <a:endParaRPr lang="en-US"/>
            </a:p>
          </p:txBody>
        </p:sp>
        <p:sp>
          <p:nvSpPr>
            <p:cNvPr id="37896" name="Freeform 6"/>
            <p:cNvSpPr>
              <a:spLocks/>
            </p:cNvSpPr>
            <p:nvPr/>
          </p:nvSpPr>
          <p:spPr bwMode="auto">
            <a:xfrm>
              <a:off x="1728" y="576"/>
              <a:ext cx="848" cy="2064"/>
            </a:xfrm>
            <a:custGeom>
              <a:avLst/>
              <a:gdLst>
                <a:gd name="T0" fmla="*/ 0 w 848"/>
                <a:gd name="T1" fmla="*/ 2064 h 2064"/>
                <a:gd name="T2" fmla="*/ 336 w 848"/>
                <a:gd name="T3" fmla="*/ 1632 h 2064"/>
                <a:gd name="T4" fmla="*/ 624 w 848"/>
                <a:gd name="T5" fmla="*/ 1200 h 2064"/>
                <a:gd name="T6" fmla="*/ 816 w 848"/>
                <a:gd name="T7" fmla="*/ 720 h 2064"/>
                <a:gd name="T8" fmla="*/ 816 w 848"/>
                <a:gd name="T9" fmla="*/ 480 h 2064"/>
                <a:gd name="T10" fmla="*/ 768 w 848"/>
                <a:gd name="T11" fmla="*/ 240 h 2064"/>
                <a:gd name="T12" fmla="*/ 576 w 848"/>
                <a:gd name="T13" fmla="*/ 0 h 2064"/>
                <a:gd name="T14" fmla="*/ 0 60000 65536"/>
                <a:gd name="T15" fmla="*/ 0 60000 65536"/>
                <a:gd name="T16" fmla="*/ 0 60000 65536"/>
                <a:gd name="T17" fmla="*/ 0 60000 65536"/>
                <a:gd name="T18" fmla="*/ 0 60000 65536"/>
                <a:gd name="T19" fmla="*/ 0 60000 65536"/>
                <a:gd name="T20" fmla="*/ 0 60000 65536"/>
                <a:gd name="T21" fmla="*/ 0 w 848"/>
                <a:gd name="T22" fmla="*/ 0 h 2064"/>
                <a:gd name="T23" fmla="*/ 848 w 848"/>
                <a:gd name="T24" fmla="*/ 2064 h 20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8" h="2064">
                  <a:moveTo>
                    <a:pt x="0" y="2064"/>
                  </a:moveTo>
                  <a:cubicBezTo>
                    <a:pt x="116" y="1920"/>
                    <a:pt x="232" y="1776"/>
                    <a:pt x="336" y="1632"/>
                  </a:cubicBezTo>
                  <a:cubicBezTo>
                    <a:pt x="440" y="1488"/>
                    <a:pt x="544" y="1352"/>
                    <a:pt x="624" y="1200"/>
                  </a:cubicBezTo>
                  <a:cubicBezTo>
                    <a:pt x="704" y="1048"/>
                    <a:pt x="784" y="840"/>
                    <a:pt x="816" y="720"/>
                  </a:cubicBezTo>
                  <a:cubicBezTo>
                    <a:pt x="848" y="600"/>
                    <a:pt x="824" y="560"/>
                    <a:pt x="816" y="480"/>
                  </a:cubicBezTo>
                  <a:cubicBezTo>
                    <a:pt x="808" y="400"/>
                    <a:pt x="808" y="320"/>
                    <a:pt x="768" y="240"/>
                  </a:cubicBezTo>
                  <a:cubicBezTo>
                    <a:pt x="728" y="160"/>
                    <a:pt x="652" y="80"/>
                    <a:pt x="576" y="0"/>
                  </a:cubicBezTo>
                </a:path>
              </a:pathLst>
            </a:custGeom>
            <a:noFill/>
            <a:ln w="28575">
              <a:solidFill>
                <a:schemeClr val="bg2"/>
              </a:solidFill>
              <a:round/>
              <a:headEnd/>
              <a:tailEnd/>
            </a:ln>
          </p:spPr>
          <p:txBody>
            <a:bodyPr wrap="none" anchor="ctr"/>
            <a:lstStyle/>
            <a:p>
              <a:endParaRPr lang="en-US"/>
            </a:p>
          </p:txBody>
        </p:sp>
        <p:sp>
          <p:nvSpPr>
            <p:cNvPr id="37897" name="Freeform 7"/>
            <p:cNvSpPr>
              <a:spLocks/>
            </p:cNvSpPr>
            <p:nvPr/>
          </p:nvSpPr>
          <p:spPr bwMode="auto">
            <a:xfrm>
              <a:off x="3906" y="904"/>
              <a:ext cx="632" cy="2013"/>
            </a:xfrm>
            <a:custGeom>
              <a:avLst/>
              <a:gdLst>
                <a:gd name="T0" fmla="*/ 248 w 632"/>
                <a:gd name="T1" fmla="*/ 1919 h 2112"/>
                <a:gd name="T2" fmla="*/ 152 w 632"/>
                <a:gd name="T3" fmla="*/ 1788 h 2112"/>
                <a:gd name="T4" fmla="*/ 56 w 632"/>
                <a:gd name="T5" fmla="*/ 1614 h 2112"/>
                <a:gd name="T6" fmla="*/ 8 w 632"/>
                <a:gd name="T7" fmla="*/ 1352 h 2112"/>
                <a:gd name="T8" fmla="*/ 8 w 632"/>
                <a:gd name="T9" fmla="*/ 1047 h 2112"/>
                <a:gd name="T10" fmla="*/ 56 w 632"/>
                <a:gd name="T11" fmla="*/ 742 h 2112"/>
                <a:gd name="T12" fmla="*/ 104 w 632"/>
                <a:gd name="T13" fmla="*/ 523 h 2112"/>
                <a:gd name="T14" fmla="*/ 248 w 632"/>
                <a:gd name="T15" fmla="*/ 305 h 2112"/>
                <a:gd name="T16" fmla="*/ 440 w 632"/>
                <a:gd name="T17" fmla="*/ 131 h 2112"/>
                <a:gd name="T18" fmla="*/ 632 w 632"/>
                <a:gd name="T19" fmla="*/ 0 h 2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32"/>
                <a:gd name="T31" fmla="*/ 0 h 2112"/>
                <a:gd name="T32" fmla="*/ 632 w 632"/>
                <a:gd name="T33" fmla="*/ 2112 h 2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32" h="2112">
                  <a:moveTo>
                    <a:pt x="248" y="2112"/>
                  </a:moveTo>
                  <a:cubicBezTo>
                    <a:pt x="216" y="2068"/>
                    <a:pt x="184" y="2024"/>
                    <a:pt x="152" y="1968"/>
                  </a:cubicBezTo>
                  <a:cubicBezTo>
                    <a:pt x="120" y="1912"/>
                    <a:pt x="80" y="1856"/>
                    <a:pt x="56" y="1776"/>
                  </a:cubicBezTo>
                  <a:cubicBezTo>
                    <a:pt x="32" y="1696"/>
                    <a:pt x="16" y="1592"/>
                    <a:pt x="8" y="1488"/>
                  </a:cubicBezTo>
                  <a:cubicBezTo>
                    <a:pt x="0" y="1384"/>
                    <a:pt x="0" y="1264"/>
                    <a:pt x="8" y="1152"/>
                  </a:cubicBezTo>
                  <a:cubicBezTo>
                    <a:pt x="16" y="1040"/>
                    <a:pt x="40" y="912"/>
                    <a:pt x="56" y="816"/>
                  </a:cubicBezTo>
                  <a:cubicBezTo>
                    <a:pt x="72" y="720"/>
                    <a:pt x="72" y="656"/>
                    <a:pt x="104" y="576"/>
                  </a:cubicBezTo>
                  <a:cubicBezTo>
                    <a:pt x="136" y="496"/>
                    <a:pt x="192" y="408"/>
                    <a:pt x="248" y="336"/>
                  </a:cubicBezTo>
                  <a:cubicBezTo>
                    <a:pt x="304" y="264"/>
                    <a:pt x="376" y="200"/>
                    <a:pt x="440" y="144"/>
                  </a:cubicBezTo>
                  <a:cubicBezTo>
                    <a:pt x="504" y="88"/>
                    <a:pt x="568" y="44"/>
                    <a:pt x="632" y="0"/>
                  </a:cubicBezTo>
                </a:path>
              </a:pathLst>
            </a:custGeom>
            <a:noFill/>
            <a:ln w="28575">
              <a:solidFill>
                <a:schemeClr val="bg2"/>
              </a:solidFill>
              <a:round/>
              <a:headEnd/>
              <a:tailEnd/>
            </a:ln>
          </p:spPr>
          <p:txBody>
            <a:bodyPr wrap="none" anchor="ctr"/>
            <a:lstStyle/>
            <a:p>
              <a:endParaRPr lang="en-US"/>
            </a:p>
          </p:txBody>
        </p:sp>
        <p:sp>
          <p:nvSpPr>
            <p:cNvPr id="37898" name="Freeform 8"/>
            <p:cNvSpPr>
              <a:spLocks/>
            </p:cNvSpPr>
            <p:nvPr/>
          </p:nvSpPr>
          <p:spPr bwMode="auto">
            <a:xfrm>
              <a:off x="1776" y="2624"/>
              <a:ext cx="2352" cy="496"/>
            </a:xfrm>
            <a:custGeom>
              <a:avLst/>
              <a:gdLst>
                <a:gd name="T0" fmla="*/ 0 w 2352"/>
                <a:gd name="T1" fmla="*/ 208 h 496"/>
                <a:gd name="T2" fmla="*/ 192 w 2352"/>
                <a:gd name="T3" fmla="*/ 112 h 496"/>
                <a:gd name="T4" fmla="*/ 624 w 2352"/>
                <a:gd name="T5" fmla="*/ 16 h 496"/>
                <a:gd name="T6" fmla="*/ 960 w 2352"/>
                <a:gd name="T7" fmla="*/ 16 h 496"/>
                <a:gd name="T8" fmla="*/ 1392 w 2352"/>
                <a:gd name="T9" fmla="*/ 112 h 496"/>
                <a:gd name="T10" fmla="*/ 1872 w 2352"/>
                <a:gd name="T11" fmla="*/ 256 h 496"/>
                <a:gd name="T12" fmla="*/ 2352 w 2352"/>
                <a:gd name="T13" fmla="*/ 496 h 496"/>
                <a:gd name="T14" fmla="*/ 0 60000 65536"/>
                <a:gd name="T15" fmla="*/ 0 60000 65536"/>
                <a:gd name="T16" fmla="*/ 0 60000 65536"/>
                <a:gd name="T17" fmla="*/ 0 60000 65536"/>
                <a:gd name="T18" fmla="*/ 0 60000 65536"/>
                <a:gd name="T19" fmla="*/ 0 60000 65536"/>
                <a:gd name="T20" fmla="*/ 0 60000 65536"/>
                <a:gd name="T21" fmla="*/ 0 w 2352"/>
                <a:gd name="T22" fmla="*/ 0 h 496"/>
                <a:gd name="T23" fmla="*/ 2352 w 2352"/>
                <a:gd name="T24" fmla="*/ 496 h 4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2" h="496">
                  <a:moveTo>
                    <a:pt x="0" y="208"/>
                  </a:moveTo>
                  <a:cubicBezTo>
                    <a:pt x="44" y="176"/>
                    <a:pt x="88" y="144"/>
                    <a:pt x="192" y="112"/>
                  </a:cubicBezTo>
                  <a:cubicBezTo>
                    <a:pt x="296" y="80"/>
                    <a:pt x="496" y="32"/>
                    <a:pt x="624" y="16"/>
                  </a:cubicBezTo>
                  <a:cubicBezTo>
                    <a:pt x="752" y="0"/>
                    <a:pt x="832" y="0"/>
                    <a:pt x="960" y="16"/>
                  </a:cubicBezTo>
                  <a:cubicBezTo>
                    <a:pt x="1088" y="32"/>
                    <a:pt x="1240" y="72"/>
                    <a:pt x="1392" y="112"/>
                  </a:cubicBezTo>
                  <a:cubicBezTo>
                    <a:pt x="1544" y="152"/>
                    <a:pt x="1712" y="192"/>
                    <a:pt x="1872" y="256"/>
                  </a:cubicBezTo>
                  <a:cubicBezTo>
                    <a:pt x="2032" y="320"/>
                    <a:pt x="2192" y="408"/>
                    <a:pt x="2352" y="496"/>
                  </a:cubicBezTo>
                </a:path>
              </a:pathLst>
            </a:custGeom>
            <a:noFill/>
            <a:ln w="28575">
              <a:solidFill>
                <a:schemeClr val="bg2"/>
              </a:solidFill>
              <a:round/>
              <a:headEnd/>
              <a:tailEnd/>
            </a:ln>
          </p:spPr>
          <p:txBody>
            <a:bodyPr wrap="none" anchor="ctr"/>
            <a:lstStyle/>
            <a:p>
              <a:endParaRPr lang="en-US"/>
            </a:p>
          </p:txBody>
        </p:sp>
        <p:sp>
          <p:nvSpPr>
            <p:cNvPr id="37899" name="Line 9"/>
            <p:cNvSpPr>
              <a:spLocks noChangeShapeType="1"/>
            </p:cNvSpPr>
            <p:nvPr/>
          </p:nvSpPr>
          <p:spPr bwMode="auto">
            <a:xfrm flipH="1">
              <a:off x="2647" y="2772"/>
              <a:ext cx="123" cy="488"/>
            </a:xfrm>
            <a:prstGeom prst="line">
              <a:avLst/>
            </a:prstGeom>
            <a:noFill/>
            <a:ln w="57150">
              <a:solidFill>
                <a:schemeClr val="bg2"/>
              </a:solidFill>
              <a:round/>
              <a:headEnd/>
              <a:tailEnd type="triangle" w="med" len="med"/>
            </a:ln>
          </p:spPr>
          <p:txBody>
            <a:bodyPr wrap="none" anchor="ctr"/>
            <a:lstStyle/>
            <a:p>
              <a:endParaRPr lang="en-US"/>
            </a:p>
          </p:txBody>
        </p:sp>
        <p:sp>
          <p:nvSpPr>
            <p:cNvPr id="37900" name="Freeform 10"/>
            <p:cNvSpPr>
              <a:spLocks/>
            </p:cNvSpPr>
            <p:nvPr/>
          </p:nvSpPr>
          <p:spPr bwMode="auto">
            <a:xfrm>
              <a:off x="2454" y="1170"/>
              <a:ext cx="1254" cy="1272"/>
            </a:xfrm>
            <a:custGeom>
              <a:avLst/>
              <a:gdLst>
                <a:gd name="T0" fmla="*/ 36 w 1254"/>
                <a:gd name="T1" fmla="*/ 768 h 1272"/>
                <a:gd name="T2" fmla="*/ 210 w 1254"/>
                <a:gd name="T3" fmla="*/ 492 h 1272"/>
                <a:gd name="T4" fmla="*/ 294 w 1254"/>
                <a:gd name="T5" fmla="*/ 318 h 1272"/>
                <a:gd name="T6" fmla="*/ 444 w 1254"/>
                <a:gd name="T7" fmla="*/ 126 h 1272"/>
                <a:gd name="T8" fmla="*/ 498 w 1254"/>
                <a:gd name="T9" fmla="*/ 48 h 1272"/>
                <a:gd name="T10" fmla="*/ 570 w 1254"/>
                <a:gd name="T11" fmla="*/ 6 h 1272"/>
                <a:gd name="T12" fmla="*/ 684 w 1254"/>
                <a:gd name="T13" fmla="*/ 0 h 1272"/>
                <a:gd name="T14" fmla="*/ 1038 w 1254"/>
                <a:gd name="T15" fmla="*/ 42 h 1272"/>
                <a:gd name="T16" fmla="*/ 1206 w 1254"/>
                <a:gd name="T17" fmla="*/ 138 h 1272"/>
                <a:gd name="T18" fmla="*/ 1254 w 1254"/>
                <a:gd name="T19" fmla="*/ 222 h 1272"/>
                <a:gd name="T20" fmla="*/ 1254 w 1254"/>
                <a:gd name="T21" fmla="*/ 330 h 1272"/>
                <a:gd name="T22" fmla="*/ 1224 w 1254"/>
                <a:gd name="T23" fmla="*/ 468 h 1272"/>
                <a:gd name="T24" fmla="*/ 1188 w 1254"/>
                <a:gd name="T25" fmla="*/ 696 h 1272"/>
                <a:gd name="T26" fmla="*/ 1128 w 1254"/>
                <a:gd name="T27" fmla="*/ 966 h 1272"/>
                <a:gd name="T28" fmla="*/ 1080 w 1254"/>
                <a:gd name="T29" fmla="*/ 1104 h 1272"/>
                <a:gd name="T30" fmla="*/ 1026 w 1254"/>
                <a:gd name="T31" fmla="*/ 1200 h 1272"/>
                <a:gd name="T32" fmla="*/ 972 w 1254"/>
                <a:gd name="T33" fmla="*/ 1236 h 1272"/>
                <a:gd name="T34" fmla="*/ 732 w 1254"/>
                <a:gd name="T35" fmla="*/ 1272 h 1272"/>
                <a:gd name="T36" fmla="*/ 504 w 1254"/>
                <a:gd name="T37" fmla="*/ 1248 h 1272"/>
                <a:gd name="T38" fmla="*/ 336 w 1254"/>
                <a:gd name="T39" fmla="*/ 1200 h 1272"/>
                <a:gd name="T40" fmla="*/ 174 w 1254"/>
                <a:gd name="T41" fmla="*/ 1104 h 1272"/>
                <a:gd name="T42" fmla="*/ 60 w 1254"/>
                <a:gd name="T43" fmla="*/ 1014 h 1272"/>
                <a:gd name="T44" fmla="*/ 6 w 1254"/>
                <a:gd name="T45" fmla="*/ 906 h 1272"/>
                <a:gd name="T46" fmla="*/ 0 w 1254"/>
                <a:gd name="T47" fmla="*/ 846 h 1272"/>
                <a:gd name="T48" fmla="*/ 36 w 1254"/>
                <a:gd name="T49" fmla="*/ 768 h 12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54"/>
                <a:gd name="T76" fmla="*/ 0 h 1272"/>
                <a:gd name="T77" fmla="*/ 1254 w 1254"/>
                <a:gd name="T78" fmla="*/ 1272 h 12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54" h="1272">
                  <a:moveTo>
                    <a:pt x="36" y="768"/>
                  </a:moveTo>
                  <a:lnTo>
                    <a:pt x="210" y="492"/>
                  </a:lnTo>
                  <a:lnTo>
                    <a:pt x="294" y="318"/>
                  </a:lnTo>
                  <a:lnTo>
                    <a:pt x="444" y="126"/>
                  </a:lnTo>
                  <a:lnTo>
                    <a:pt x="498" y="48"/>
                  </a:lnTo>
                  <a:lnTo>
                    <a:pt x="570" y="6"/>
                  </a:lnTo>
                  <a:lnTo>
                    <a:pt x="684" y="0"/>
                  </a:lnTo>
                  <a:lnTo>
                    <a:pt x="1038" y="42"/>
                  </a:lnTo>
                  <a:lnTo>
                    <a:pt x="1206" y="138"/>
                  </a:lnTo>
                  <a:lnTo>
                    <a:pt x="1254" y="222"/>
                  </a:lnTo>
                  <a:lnTo>
                    <a:pt x="1254" y="330"/>
                  </a:lnTo>
                  <a:lnTo>
                    <a:pt x="1224" y="468"/>
                  </a:lnTo>
                  <a:lnTo>
                    <a:pt x="1188" y="696"/>
                  </a:lnTo>
                  <a:lnTo>
                    <a:pt x="1128" y="966"/>
                  </a:lnTo>
                  <a:lnTo>
                    <a:pt x="1080" y="1104"/>
                  </a:lnTo>
                  <a:lnTo>
                    <a:pt x="1026" y="1200"/>
                  </a:lnTo>
                  <a:lnTo>
                    <a:pt x="972" y="1236"/>
                  </a:lnTo>
                  <a:lnTo>
                    <a:pt x="732" y="1272"/>
                  </a:lnTo>
                  <a:lnTo>
                    <a:pt x="504" y="1248"/>
                  </a:lnTo>
                  <a:lnTo>
                    <a:pt x="336" y="1200"/>
                  </a:lnTo>
                  <a:lnTo>
                    <a:pt x="174" y="1104"/>
                  </a:lnTo>
                  <a:lnTo>
                    <a:pt x="60" y="1014"/>
                  </a:lnTo>
                  <a:lnTo>
                    <a:pt x="6" y="906"/>
                  </a:lnTo>
                  <a:lnTo>
                    <a:pt x="0" y="846"/>
                  </a:lnTo>
                  <a:lnTo>
                    <a:pt x="36" y="768"/>
                  </a:lnTo>
                  <a:close/>
                </a:path>
              </a:pathLst>
            </a:custGeom>
            <a:solidFill>
              <a:schemeClr val="tx1"/>
            </a:solidFill>
            <a:ln w="28575">
              <a:solidFill>
                <a:schemeClr val="bg2"/>
              </a:solidFill>
              <a:round/>
              <a:headEnd/>
              <a:tailEnd/>
            </a:ln>
          </p:spPr>
          <p:txBody>
            <a:bodyPr wrap="none" anchor="ctr"/>
            <a:lstStyle/>
            <a:p>
              <a:endParaRPr lang="en-US"/>
            </a:p>
          </p:txBody>
        </p:sp>
        <p:sp>
          <p:nvSpPr>
            <p:cNvPr id="37901" name="Text Box 11"/>
            <p:cNvSpPr txBox="1">
              <a:spLocks noChangeArrowheads="1"/>
            </p:cNvSpPr>
            <p:nvPr/>
          </p:nvSpPr>
          <p:spPr bwMode="auto">
            <a:xfrm>
              <a:off x="2802" y="1380"/>
              <a:ext cx="972" cy="905"/>
            </a:xfrm>
            <a:prstGeom prst="rect">
              <a:avLst/>
            </a:prstGeom>
            <a:noFill/>
            <a:ln w="28575">
              <a:noFill/>
              <a:miter lim="800000"/>
              <a:headEnd/>
              <a:tailEnd/>
            </a:ln>
          </p:spPr>
          <p:txBody>
            <a:bodyPr>
              <a:spAutoFit/>
            </a:bodyPr>
            <a:lstStyle/>
            <a:p>
              <a:pPr algn="l" eaLnBrk="0" hangingPunct="0">
                <a:lnSpc>
                  <a:spcPct val="50000"/>
                </a:lnSpc>
                <a:spcBef>
                  <a:spcPct val="50000"/>
                </a:spcBef>
              </a:pPr>
              <a:r>
                <a:rPr lang="en-US" sz="1600" b="1">
                  <a:solidFill>
                    <a:schemeClr val="bg2"/>
                  </a:solidFill>
                  <a:latin typeface="Univers" pitchFamily="34" charset="0"/>
                </a:rPr>
                <a:t>Cell Content  </a:t>
              </a:r>
            </a:p>
            <a:p>
              <a:pPr algn="l" eaLnBrk="0" hangingPunct="0">
                <a:lnSpc>
                  <a:spcPct val="50000"/>
                </a:lnSpc>
                <a:spcBef>
                  <a:spcPct val="50000"/>
                </a:spcBef>
              </a:pPr>
              <a:r>
                <a:rPr lang="en-US" sz="1600" b="1">
                  <a:solidFill>
                    <a:schemeClr val="bg2"/>
                  </a:solidFill>
                  <a:latin typeface="Univers" pitchFamily="34" charset="0"/>
                </a:rPr>
                <a:t>   Protein</a:t>
              </a:r>
            </a:p>
            <a:p>
              <a:pPr algn="l" eaLnBrk="0" hangingPunct="0">
                <a:lnSpc>
                  <a:spcPct val="50000"/>
                </a:lnSpc>
                <a:spcBef>
                  <a:spcPct val="50000"/>
                </a:spcBef>
              </a:pPr>
              <a:r>
                <a:rPr lang="en-US" sz="1600" b="1">
                  <a:solidFill>
                    <a:schemeClr val="bg2"/>
                  </a:solidFill>
                  <a:latin typeface="Univers" pitchFamily="34" charset="0"/>
                </a:rPr>
                <a:t>   Sugar</a:t>
              </a:r>
            </a:p>
            <a:p>
              <a:pPr algn="l" eaLnBrk="0" hangingPunct="0">
                <a:lnSpc>
                  <a:spcPct val="50000"/>
                </a:lnSpc>
                <a:spcBef>
                  <a:spcPct val="50000"/>
                </a:spcBef>
              </a:pPr>
              <a:r>
                <a:rPr lang="en-US" sz="1600" b="1">
                  <a:solidFill>
                    <a:schemeClr val="bg2"/>
                  </a:solidFill>
                  <a:latin typeface="Univers" pitchFamily="34" charset="0"/>
                </a:rPr>
                <a:t>   Fats</a:t>
              </a:r>
            </a:p>
            <a:p>
              <a:pPr algn="l" eaLnBrk="0" hangingPunct="0">
                <a:lnSpc>
                  <a:spcPct val="50000"/>
                </a:lnSpc>
                <a:spcBef>
                  <a:spcPct val="50000"/>
                </a:spcBef>
              </a:pPr>
              <a:r>
                <a:rPr lang="en-US" sz="1600" b="1">
                  <a:solidFill>
                    <a:schemeClr val="bg2"/>
                  </a:solidFill>
                  <a:latin typeface="Univers" pitchFamily="34" charset="0"/>
                </a:rPr>
                <a:t>   Starch</a:t>
              </a:r>
            </a:p>
            <a:p>
              <a:pPr algn="l" eaLnBrk="0" hangingPunct="0">
                <a:lnSpc>
                  <a:spcPct val="50000"/>
                </a:lnSpc>
                <a:spcBef>
                  <a:spcPct val="50000"/>
                </a:spcBef>
              </a:pPr>
              <a:r>
                <a:rPr lang="en-US" sz="1600" b="1">
                  <a:solidFill>
                    <a:schemeClr val="bg2"/>
                  </a:solidFill>
                  <a:latin typeface="Univers" pitchFamily="34" charset="0"/>
                </a:rPr>
                <a:t>   Pectins</a:t>
              </a:r>
            </a:p>
          </p:txBody>
        </p:sp>
        <p:sp>
          <p:nvSpPr>
            <p:cNvPr id="37902" name="Oval 12"/>
            <p:cNvSpPr>
              <a:spLocks noChangeArrowheads="1"/>
            </p:cNvSpPr>
            <p:nvPr/>
          </p:nvSpPr>
          <p:spPr bwMode="auto">
            <a:xfrm>
              <a:off x="2580" y="2262"/>
              <a:ext cx="550" cy="508"/>
            </a:xfrm>
            <a:prstGeom prst="ellipse">
              <a:avLst/>
            </a:prstGeom>
            <a:noFill/>
            <a:ln w="57150">
              <a:solidFill>
                <a:schemeClr val="bg2"/>
              </a:solidFill>
              <a:round/>
              <a:headEnd/>
              <a:tailEnd/>
            </a:ln>
          </p:spPr>
          <p:txBody>
            <a:bodyPr wrap="none" anchor="ctr"/>
            <a:lstStyle/>
            <a:p>
              <a:endParaRPr lang="en-US"/>
            </a:p>
          </p:txBody>
        </p:sp>
        <p:sp>
          <p:nvSpPr>
            <p:cNvPr id="20493" name="Text Box 13"/>
            <p:cNvSpPr txBox="1">
              <a:spLocks noChangeArrowheads="1"/>
            </p:cNvSpPr>
            <p:nvPr/>
          </p:nvSpPr>
          <p:spPr bwMode="auto">
            <a:xfrm>
              <a:off x="4038" y="1530"/>
              <a:ext cx="834" cy="442"/>
            </a:xfrm>
            <a:prstGeom prst="rect">
              <a:avLst/>
            </a:prstGeom>
            <a:noFill/>
            <a:ln w="28575">
              <a:noFill/>
              <a:miter lim="800000"/>
              <a:headEnd/>
              <a:tailEnd/>
            </a:ln>
            <a:effectLst/>
          </p:spPr>
          <p:txBody>
            <a:bodyPr>
              <a:spAutoFit/>
            </a:bodyPr>
            <a:lstStyle/>
            <a:p>
              <a:pPr algn="l" eaLnBrk="0" hangingPunct="0">
                <a:spcBef>
                  <a:spcPct val="50000"/>
                </a:spcBef>
                <a:defRPr/>
              </a:pPr>
              <a:r>
                <a:rPr lang="en-US" sz="2000" b="1">
                  <a:effectLst>
                    <a:outerShdw blurRad="38100" dist="38100" dir="2700000" algn="tl">
                      <a:srgbClr val="FFFFFF"/>
                    </a:outerShdw>
                  </a:effectLst>
                  <a:latin typeface="Univers" pitchFamily="34" charset="0"/>
                </a:rPr>
                <a:t>Primary Wall</a:t>
              </a:r>
            </a:p>
          </p:txBody>
        </p:sp>
        <p:sp>
          <p:nvSpPr>
            <p:cNvPr id="20494" name="Text Box 14"/>
            <p:cNvSpPr txBox="1">
              <a:spLocks noChangeArrowheads="1"/>
            </p:cNvSpPr>
            <p:nvPr/>
          </p:nvSpPr>
          <p:spPr bwMode="auto">
            <a:xfrm>
              <a:off x="4020" y="2124"/>
              <a:ext cx="982" cy="442"/>
            </a:xfrm>
            <a:prstGeom prst="rect">
              <a:avLst/>
            </a:prstGeom>
            <a:noFill/>
            <a:ln w="28575">
              <a:noFill/>
              <a:miter lim="800000"/>
              <a:headEnd/>
              <a:tailEnd/>
            </a:ln>
            <a:effectLst/>
          </p:spPr>
          <p:txBody>
            <a:bodyPr>
              <a:spAutoFit/>
            </a:bodyPr>
            <a:lstStyle/>
            <a:p>
              <a:pPr algn="l" eaLnBrk="0" hangingPunct="0">
                <a:spcBef>
                  <a:spcPct val="50000"/>
                </a:spcBef>
                <a:defRPr/>
              </a:pPr>
              <a:r>
                <a:rPr lang="en-US" sz="2000" b="1">
                  <a:effectLst>
                    <a:outerShdw blurRad="38100" dist="38100" dir="2700000" algn="tl">
                      <a:srgbClr val="FFFFFF"/>
                    </a:outerShdw>
                  </a:effectLst>
                  <a:latin typeface="Univers" pitchFamily="34" charset="0"/>
                </a:rPr>
                <a:t>Secondary Wall</a:t>
              </a:r>
            </a:p>
          </p:txBody>
        </p:sp>
        <p:sp>
          <p:nvSpPr>
            <p:cNvPr id="37905" name="Line 15"/>
            <p:cNvSpPr>
              <a:spLocks noChangeShapeType="1"/>
            </p:cNvSpPr>
            <p:nvPr/>
          </p:nvSpPr>
          <p:spPr bwMode="auto">
            <a:xfrm flipH="1">
              <a:off x="3742" y="1752"/>
              <a:ext cx="290" cy="214"/>
            </a:xfrm>
            <a:prstGeom prst="line">
              <a:avLst/>
            </a:prstGeom>
            <a:noFill/>
            <a:ln w="28575">
              <a:solidFill>
                <a:schemeClr val="bg2"/>
              </a:solidFill>
              <a:round/>
              <a:headEnd/>
              <a:tailEnd type="triangle" w="med" len="med"/>
            </a:ln>
          </p:spPr>
          <p:txBody>
            <a:bodyPr wrap="none" anchor="ctr"/>
            <a:lstStyle/>
            <a:p>
              <a:endParaRPr lang="en-US"/>
            </a:p>
          </p:txBody>
        </p:sp>
        <p:sp>
          <p:nvSpPr>
            <p:cNvPr id="37906" name="Line 16"/>
            <p:cNvSpPr>
              <a:spLocks noChangeShapeType="1"/>
            </p:cNvSpPr>
            <p:nvPr/>
          </p:nvSpPr>
          <p:spPr bwMode="auto">
            <a:xfrm flipH="1">
              <a:off x="3462" y="2292"/>
              <a:ext cx="570" cy="156"/>
            </a:xfrm>
            <a:prstGeom prst="line">
              <a:avLst/>
            </a:prstGeom>
            <a:noFill/>
            <a:ln w="28575">
              <a:solidFill>
                <a:schemeClr val="bg2"/>
              </a:solidFill>
              <a:round/>
              <a:headEnd/>
              <a:tailEnd type="triangle" w="med" len="med"/>
            </a:ln>
          </p:spPr>
          <p:txBody>
            <a:bodyPr wrap="none" anchor="ctr"/>
            <a:lstStyle/>
            <a:p>
              <a:endParaRPr lang="en-US"/>
            </a:p>
          </p:txBody>
        </p:sp>
        <p:pic>
          <p:nvPicPr>
            <p:cNvPr id="37907" name="Picture 17" descr="cell-rev"/>
            <p:cNvPicPr>
              <a:picLocks noChangeAspect="1" noChangeArrowheads="1"/>
            </p:cNvPicPr>
            <p:nvPr/>
          </p:nvPicPr>
          <p:blipFill>
            <a:blip r:embed="rId3" cstate="print"/>
            <a:srcRect l="16624" t="69214" r="47571" b="14842"/>
            <a:stretch>
              <a:fillRect/>
            </a:stretch>
          </p:blipFill>
          <p:spPr bwMode="auto">
            <a:xfrm>
              <a:off x="1517" y="3265"/>
              <a:ext cx="1515" cy="659"/>
            </a:xfrm>
            <a:prstGeom prst="rect">
              <a:avLst/>
            </a:prstGeom>
            <a:noFill/>
            <a:ln w="9525">
              <a:noFill/>
              <a:miter lim="800000"/>
              <a:headEnd/>
              <a:tailEnd/>
            </a:ln>
          </p:spPr>
        </p:pic>
        <p:sp>
          <p:nvSpPr>
            <p:cNvPr id="37908" name="Rectangle 18"/>
            <p:cNvSpPr>
              <a:spLocks noChangeArrowheads="1"/>
            </p:cNvSpPr>
            <p:nvPr/>
          </p:nvSpPr>
          <p:spPr bwMode="auto">
            <a:xfrm>
              <a:off x="1512" y="3276"/>
              <a:ext cx="1506" cy="642"/>
            </a:xfrm>
            <a:prstGeom prst="rect">
              <a:avLst/>
            </a:prstGeom>
            <a:noFill/>
            <a:ln w="76200">
              <a:solidFill>
                <a:schemeClr val="bg2"/>
              </a:solidFill>
              <a:miter lim="800000"/>
              <a:headEnd/>
              <a:tailEnd/>
            </a:ln>
          </p:spPr>
          <p:txBody>
            <a:bodyPr wrap="none" anchor="ctr"/>
            <a:lstStyle/>
            <a:p>
              <a:endParaRPr lang="en-US"/>
            </a:p>
          </p:txBody>
        </p:sp>
        <p:sp>
          <p:nvSpPr>
            <p:cNvPr id="37909" name="AutoShape 19"/>
            <p:cNvSpPr>
              <a:spLocks/>
            </p:cNvSpPr>
            <p:nvPr/>
          </p:nvSpPr>
          <p:spPr bwMode="auto">
            <a:xfrm>
              <a:off x="1315" y="3276"/>
              <a:ext cx="125" cy="654"/>
            </a:xfrm>
            <a:prstGeom prst="leftBrace">
              <a:avLst>
                <a:gd name="adj1" fmla="val 11191"/>
                <a:gd name="adj2" fmla="val 49083"/>
              </a:avLst>
            </a:prstGeom>
            <a:noFill/>
            <a:ln w="28575">
              <a:solidFill>
                <a:schemeClr val="tx2"/>
              </a:solidFill>
              <a:round/>
              <a:headEnd/>
              <a:tailEnd/>
            </a:ln>
          </p:spPr>
          <p:txBody>
            <a:bodyPr wrap="none" anchor="ctr"/>
            <a:lstStyle/>
            <a:p>
              <a:endParaRPr lang="en-US"/>
            </a:p>
          </p:txBody>
        </p:sp>
        <p:sp>
          <p:nvSpPr>
            <p:cNvPr id="20500" name="Text Box 20"/>
            <p:cNvSpPr txBox="1">
              <a:spLocks noChangeArrowheads="1"/>
            </p:cNvSpPr>
            <p:nvPr/>
          </p:nvSpPr>
          <p:spPr bwMode="auto">
            <a:xfrm>
              <a:off x="868" y="3436"/>
              <a:ext cx="504" cy="404"/>
            </a:xfrm>
            <a:prstGeom prst="rect">
              <a:avLst/>
            </a:prstGeom>
            <a:noFill/>
            <a:ln w="28575">
              <a:noFill/>
              <a:miter lim="800000"/>
              <a:headEnd/>
              <a:tailEnd/>
            </a:ln>
            <a:effectLst/>
          </p:spPr>
          <p:txBody>
            <a:bodyPr>
              <a:spAutoFit/>
            </a:bodyPr>
            <a:lstStyle/>
            <a:p>
              <a:pPr algn="l" eaLnBrk="0" hangingPunct="0">
                <a:lnSpc>
                  <a:spcPct val="90000"/>
                </a:lnSpc>
                <a:spcBef>
                  <a:spcPct val="50000"/>
                </a:spcBef>
                <a:defRPr/>
              </a:pPr>
              <a:r>
                <a:rPr lang="en-US" sz="2000" b="1">
                  <a:effectLst>
                    <a:outerShdw blurRad="38100" dist="38100" dir="2700000" algn="tl">
                      <a:srgbClr val="FFFFFF"/>
                    </a:outerShdw>
                  </a:effectLst>
                  <a:latin typeface="Univers" pitchFamily="34" charset="0"/>
                </a:rPr>
                <a:t>Cell Wall</a:t>
              </a:r>
            </a:p>
          </p:txBody>
        </p:sp>
        <p:sp>
          <p:nvSpPr>
            <p:cNvPr id="20501" name="Text Box 21"/>
            <p:cNvSpPr txBox="1">
              <a:spLocks noChangeArrowheads="1"/>
            </p:cNvSpPr>
            <p:nvPr/>
          </p:nvSpPr>
          <p:spPr bwMode="auto">
            <a:xfrm>
              <a:off x="3249" y="3278"/>
              <a:ext cx="1417" cy="214"/>
            </a:xfrm>
            <a:prstGeom prst="rect">
              <a:avLst/>
            </a:prstGeom>
            <a:noFill/>
            <a:ln w="28575">
              <a:noFill/>
              <a:miter lim="800000"/>
              <a:headEnd/>
              <a:tailEnd/>
            </a:ln>
            <a:effectLst/>
          </p:spPr>
          <p:txBody>
            <a:bodyPr>
              <a:spAutoFit/>
            </a:bodyPr>
            <a:lstStyle/>
            <a:p>
              <a:pPr algn="l" eaLnBrk="0" hangingPunct="0">
                <a:lnSpc>
                  <a:spcPct val="90000"/>
                </a:lnSpc>
                <a:spcBef>
                  <a:spcPct val="50000"/>
                </a:spcBef>
                <a:defRPr/>
              </a:pPr>
              <a:r>
                <a:rPr lang="en-US" sz="1800" b="1">
                  <a:effectLst>
                    <a:outerShdw blurRad="38100" dist="38100" dir="2700000" algn="tl">
                      <a:srgbClr val="FFFFFF"/>
                    </a:outerShdw>
                  </a:effectLst>
                  <a:latin typeface="Univers" pitchFamily="34" charset="0"/>
                </a:rPr>
                <a:t>Hemicellulose</a:t>
              </a:r>
            </a:p>
          </p:txBody>
        </p:sp>
        <p:sp>
          <p:nvSpPr>
            <p:cNvPr id="20502" name="Text Box 22"/>
            <p:cNvSpPr txBox="1">
              <a:spLocks noChangeArrowheads="1"/>
            </p:cNvSpPr>
            <p:nvPr/>
          </p:nvSpPr>
          <p:spPr bwMode="auto">
            <a:xfrm>
              <a:off x="3874" y="3652"/>
              <a:ext cx="703" cy="214"/>
            </a:xfrm>
            <a:prstGeom prst="rect">
              <a:avLst/>
            </a:prstGeom>
            <a:noFill/>
            <a:ln w="28575">
              <a:noFill/>
              <a:miter lim="800000"/>
              <a:headEnd/>
              <a:tailEnd/>
            </a:ln>
            <a:effectLst/>
          </p:spPr>
          <p:txBody>
            <a:bodyPr>
              <a:spAutoFit/>
            </a:bodyPr>
            <a:lstStyle/>
            <a:p>
              <a:pPr algn="l" eaLnBrk="0" hangingPunct="0">
                <a:lnSpc>
                  <a:spcPct val="90000"/>
                </a:lnSpc>
                <a:spcBef>
                  <a:spcPct val="50000"/>
                </a:spcBef>
                <a:defRPr/>
              </a:pPr>
              <a:r>
                <a:rPr lang="en-US" sz="1800" b="1">
                  <a:effectLst>
                    <a:outerShdw blurRad="38100" dist="38100" dir="2700000" algn="tl">
                      <a:srgbClr val="FFFFFF"/>
                    </a:outerShdw>
                  </a:effectLst>
                  <a:latin typeface="Univers" pitchFamily="34" charset="0"/>
                </a:rPr>
                <a:t>ADF</a:t>
              </a:r>
            </a:p>
          </p:txBody>
        </p:sp>
        <p:sp>
          <p:nvSpPr>
            <p:cNvPr id="20503" name="Text Box 23"/>
            <p:cNvSpPr txBox="1">
              <a:spLocks noChangeArrowheads="1"/>
            </p:cNvSpPr>
            <p:nvPr/>
          </p:nvSpPr>
          <p:spPr bwMode="auto">
            <a:xfrm>
              <a:off x="4464" y="3508"/>
              <a:ext cx="703" cy="214"/>
            </a:xfrm>
            <a:prstGeom prst="rect">
              <a:avLst/>
            </a:prstGeom>
            <a:noFill/>
            <a:ln w="28575">
              <a:noFill/>
              <a:miter lim="800000"/>
              <a:headEnd/>
              <a:tailEnd/>
            </a:ln>
            <a:effectLst/>
          </p:spPr>
          <p:txBody>
            <a:bodyPr>
              <a:spAutoFit/>
            </a:bodyPr>
            <a:lstStyle/>
            <a:p>
              <a:pPr algn="l" eaLnBrk="0" hangingPunct="0">
                <a:lnSpc>
                  <a:spcPct val="90000"/>
                </a:lnSpc>
                <a:spcBef>
                  <a:spcPct val="50000"/>
                </a:spcBef>
                <a:defRPr/>
              </a:pPr>
              <a:r>
                <a:rPr lang="en-US" sz="1800" b="1">
                  <a:effectLst>
                    <a:outerShdw blurRad="38100" dist="38100" dir="2700000" algn="tl">
                      <a:srgbClr val="FFFFFF"/>
                    </a:outerShdw>
                  </a:effectLst>
                  <a:latin typeface="Univers" pitchFamily="34" charset="0"/>
                </a:rPr>
                <a:t>NDF</a:t>
              </a:r>
            </a:p>
          </p:txBody>
        </p:sp>
        <p:sp>
          <p:nvSpPr>
            <p:cNvPr id="20504" name="Text Box 24"/>
            <p:cNvSpPr txBox="1">
              <a:spLocks noChangeArrowheads="1"/>
            </p:cNvSpPr>
            <p:nvPr/>
          </p:nvSpPr>
          <p:spPr bwMode="auto">
            <a:xfrm>
              <a:off x="3203" y="3563"/>
              <a:ext cx="703" cy="214"/>
            </a:xfrm>
            <a:prstGeom prst="rect">
              <a:avLst/>
            </a:prstGeom>
            <a:noFill/>
            <a:ln w="28575">
              <a:noFill/>
              <a:miter lim="800000"/>
              <a:headEnd/>
              <a:tailEnd/>
            </a:ln>
            <a:effectLst/>
          </p:spPr>
          <p:txBody>
            <a:bodyPr>
              <a:spAutoFit/>
            </a:bodyPr>
            <a:lstStyle/>
            <a:p>
              <a:pPr algn="l" eaLnBrk="0" hangingPunct="0">
                <a:lnSpc>
                  <a:spcPct val="90000"/>
                </a:lnSpc>
                <a:spcBef>
                  <a:spcPct val="50000"/>
                </a:spcBef>
                <a:defRPr/>
              </a:pPr>
              <a:r>
                <a:rPr lang="en-US" sz="1800" b="1">
                  <a:effectLst>
                    <a:outerShdw blurRad="38100" dist="38100" dir="2700000" algn="tl">
                      <a:srgbClr val="FFFFFF"/>
                    </a:outerShdw>
                  </a:effectLst>
                  <a:latin typeface="Univers" pitchFamily="34" charset="0"/>
                </a:rPr>
                <a:t>Lignin</a:t>
              </a:r>
            </a:p>
          </p:txBody>
        </p:sp>
        <p:sp>
          <p:nvSpPr>
            <p:cNvPr id="20505" name="Text Box 25"/>
            <p:cNvSpPr txBox="1">
              <a:spLocks noChangeArrowheads="1"/>
            </p:cNvSpPr>
            <p:nvPr/>
          </p:nvSpPr>
          <p:spPr bwMode="auto">
            <a:xfrm>
              <a:off x="3046" y="3741"/>
              <a:ext cx="860" cy="214"/>
            </a:xfrm>
            <a:prstGeom prst="rect">
              <a:avLst/>
            </a:prstGeom>
            <a:noFill/>
            <a:ln w="28575">
              <a:noFill/>
              <a:miter lim="800000"/>
              <a:headEnd/>
              <a:tailEnd/>
            </a:ln>
            <a:effectLst/>
          </p:spPr>
          <p:txBody>
            <a:bodyPr>
              <a:spAutoFit/>
            </a:bodyPr>
            <a:lstStyle/>
            <a:p>
              <a:pPr algn="l" eaLnBrk="0" hangingPunct="0">
                <a:lnSpc>
                  <a:spcPct val="90000"/>
                </a:lnSpc>
                <a:spcBef>
                  <a:spcPct val="50000"/>
                </a:spcBef>
                <a:defRPr/>
              </a:pPr>
              <a:r>
                <a:rPr lang="en-US" sz="1800" b="1">
                  <a:effectLst>
                    <a:outerShdw blurRad="38100" dist="38100" dir="2700000" algn="tl">
                      <a:srgbClr val="FFFFFF"/>
                    </a:outerShdw>
                  </a:effectLst>
                  <a:latin typeface="Univers" pitchFamily="34" charset="0"/>
                </a:rPr>
                <a:t>Cellulose</a:t>
              </a:r>
            </a:p>
          </p:txBody>
        </p:sp>
        <p:sp>
          <p:nvSpPr>
            <p:cNvPr id="37916" name="AutoShape 26"/>
            <p:cNvSpPr>
              <a:spLocks/>
            </p:cNvSpPr>
            <p:nvPr/>
          </p:nvSpPr>
          <p:spPr bwMode="auto">
            <a:xfrm>
              <a:off x="4200" y="3279"/>
              <a:ext cx="279" cy="674"/>
            </a:xfrm>
            <a:prstGeom prst="rightBrace">
              <a:avLst>
                <a:gd name="adj1" fmla="val 0"/>
                <a:gd name="adj2" fmla="val 50000"/>
              </a:avLst>
            </a:prstGeom>
            <a:noFill/>
            <a:ln w="28575">
              <a:solidFill>
                <a:schemeClr val="tx2"/>
              </a:solidFill>
              <a:round/>
              <a:headEnd/>
              <a:tailEnd/>
            </a:ln>
          </p:spPr>
          <p:txBody>
            <a:bodyPr wrap="none" anchor="ctr"/>
            <a:lstStyle/>
            <a:p>
              <a:endParaRPr lang="en-US"/>
            </a:p>
          </p:txBody>
        </p:sp>
        <p:sp>
          <p:nvSpPr>
            <p:cNvPr id="37917" name="AutoShape 27"/>
            <p:cNvSpPr>
              <a:spLocks/>
            </p:cNvSpPr>
            <p:nvPr/>
          </p:nvSpPr>
          <p:spPr bwMode="auto">
            <a:xfrm>
              <a:off x="3681" y="3558"/>
              <a:ext cx="214" cy="420"/>
            </a:xfrm>
            <a:prstGeom prst="rightBrace">
              <a:avLst>
                <a:gd name="adj1" fmla="val 0"/>
                <a:gd name="adj2" fmla="val 50000"/>
              </a:avLst>
            </a:prstGeom>
            <a:noFill/>
            <a:ln w="28575">
              <a:solidFill>
                <a:schemeClr val="tx2"/>
              </a:solidFill>
              <a:round/>
              <a:headEnd/>
              <a:tailEnd/>
            </a:ln>
          </p:spPr>
          <p:txBody>
            <a:bodyPr wrap="none" anchor="ctr"/>
            <a:lstStyle/>
            <a:p>
              <a:endParaRPr lang="en-US"/>
            </a:p>
          </p:txBody>
        </p:sp>
        <p:sp>
          <p:nvSpPr>
            <p:cNvPr id="37918" name="Line 28"/>
            <p:cNvSpPr>
              <a:spLocks noChangeShapeType="1"/>
            </p:cNvSpPr>
            <p:nvPr/>
          </p:nvSpPr>
          <p:spPr bwMode="auto">
            <a:xfrm flipH="1">
              <a:off x="2737" y="3369"/>
              <a:ext cx="485" cy="0"/>
            </a:xfrm>
            <a:prstGeom prst="line">
              <a:avLst/>
            </a:prstGeom>
            <a:noFill/>
            <a:ln w="28575">
              <a:solidFill>
                <a:schemeClr val="accent1"/>
              </a:solidFill>
              <a:round/>
              <a:headEnd/>
              <a:tailEnd type="triangle" w="med" len="med"/>
            </a:ln>
          </p:spPr>
          <p:txBody>
            <a:bodyPr wrap="none" anchor="ctr"/>
            <a:lstStyle/>
            <a:p>
              <a:endParaRPr lang="en-US"/>
            </a:p>
          </p:txBody>
        </p:sp>
        <p:sp>
          <p:nvSpPr>
            <p:cNvPr id="37919" name="Line 29"/>
            <p:cNvSpPr>
              <a:spLocks noChangeShapeType="1"/>
            </p:cNvSpPr>
            <p:nvPr/>
          </p:nvSpPr>
          <p:spPr bwMode="auto">
            <a:xfrm flipH="1" flipV="1">
              <a:off x="2737" y="3805"/>
              <a:ext cx="345" cy="8"/>
            </a:xfrm>
            <a:prstGeom prst="line">
              <a:avLst/>
            </a:prstGeom>
            <a:noFill/>
            <a:ln w="28575">
              <a:solidFill>
                <a:schemeClr val="accent1"/>
              </a:solidFill>
              <a:round/>
              <a:headEnd/>
              <a:tailEnd type="triangle" w="med" len="med"/>
            </a:ln>
          </p:spPr>
          <p:txBody>
            <a:bodyPr wrap="none" anchor="ctr"/>
            <a:lstStyle/>
            <a:p>
              <a:endParaRPr lang="en-US"/>
            </a:p>
          </p:txBody>
        </p:sp>
        <p:sp>
          <p:nvSpPr>
            <p:cNvPr id="37920" name="Line 30"/>
            <p:cNvSpPr>
              <a:spLocks noChangeShapeType="1"/>
            </p:cNvSpPr>
            <p:nvPr/>
          </p:nvSpPr>
          <p:spPr bwMode="auto">
            <a:xfrm flipH="1">
              <a:off x="2679" y="3641"/>
              <a:ext cx="502" cy="8"/>
            </a:xfrm>
            <a:prstGeom prst="line">
              <a:avLst/>
            </a:prstGeom>
            <a:noFill/>
            <a:ln w="28575">
              <a:solidFill>
                <a:schemeClr val="accent1"/>
              </a:solidFill>
              <a:round/>
              <a:headEnd/>
              <a:tailEnd type="triangle" w="med" len="med"/>
            </a:ln>
          </p:spPr>
          <p:txBody>
            <a:bodyPr wrap="none" anchor="ctr"/>
            <a:lstStyle/>
            <a:p>
              <a:endParaRPr lang="en-US"/>
            </a:p>
          </p:txBody>
        </p:sp>
      </p:grpSp>
      <p:pic>
        <p:nvPicPr>
          <p:cNvPr id="20511" name="Hutjens-EnergyTerms283.WAV">
            <a:hlinkClick r:id="" action="ppaction://media"/>
          </p:cNvPr>
          <p:cNvPicPr>
            <a:picLocks noRot="1" noChangeAspect="1" noChangeArrowheads="1"/>
          </p:cNvPicPr>
          <p:nvPr>
            <a:audioFile r:link="rId1"/>
          </p:nvPr>
        </p:nvPicPr>
        <p:blipFill>
          <a:blip r:embed="rId4" cstate="print"/>
          <a:srcRect/>
          <a:stretch>
            <a:fillRect/>
          </a:stretch>
        </p:blipFill>
        <p:spPr bwMode="auto">
          <a:xfrm>
            <a:off x="8769350" y="6483350"/>
            <a:ext cx="304800" cy="304800"/>
          </a:xfrm>
          <a:prstGeom prst="rect">
            <a:avLst/>
          </a:prstGeom>
          <a:noFill/>
          <a:ln w="9525">
            <a:noFill/>
            <a:miter lim="800000"/>
            <a:headEnd/>
            <a:tailEnd/>
          </a:ln>
        </p:spPr>
      </p:pic>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51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20511"/>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endParaRPr lang="en-US" smtClean="0"/>
          </a:p>
        </p:txBody>
      </p:sp>
      <p:pic>
        <p:nvPicPr>
          <p:cNvPr id="38915" name="Picture 2" descr="wholecell.bmp"/>
          <p:cNvPicPr>
            <a:picLocks noChangeAspect="1"/>
          </p:cNvPicPr>
          <p:nvPr/>
        </p:nvPicPr>
        <p:blipFill>
          <a:blip r:embed="rId2" cstate="print"/>
          <a:srcRect/>
          <a:stretch>
            <a:fillRect/>
          </a:stretch>
        </p:blipFill>
        <p:spPr bwMode="auto">
          <a:xfrm>
            <a:off x="2035175" y="93663"/>
            <a:ext cx="5073650" cy="66706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90600" y="457200"/>
            <a:ext cx="7772400" cy="762000"/>
          </a:xfrm>
        </p:spPr>
        <p:txBody>
          <a:bodyPr/>
          <a:lstStyle/>
          <a:p>
            <a:r>
              <a:rPr lang="en-US" sz="2800" dirty="0" smtClean="0">
                <a:cs typeface="Arial" charset="0"/>
              </a:rPr>
              <a:t>Energy – Structural Carbohydrates</a:t>
            </a:r>
          </a:p>
        </p:txBody>
      </p:sp>
      <p:sp>
        <p:nvSpPr>
          <p:cNvPr id="30723" name="Rectangle 3"/>
          <p:cNvSpPr>
            <a:spLocks noGrp="1" noChangeArrowheads="1"/>
          </p:cNvSpPr>
          <p:nvPr>
            <p:ph sz="quarter" idx="1"/>
          </p:nvPr>
        </p:nvSpPr>
        <p:spPr>
          <a:xfrm>
            <a:off x="612775" y="1600200"/>
            <a:ext cx="8153400" cy="4495800"/>
          </a:xfrm>
        </p:spPr>
        <p:txBody>
          <a:bodyPr/>
          <a:lstStyle/>
          <a:p>
            <a:pPr>
              <a:lnSpc>
                <a:spcPct val="90000"/>
              </a:lnSpc>
              <a:buFont typeface="Wingdings" pitchFamily="2" charset="2"/>
              <a:buChar char="q"/>
            </a:pPr>
            <a:r>
              <a:rPr lang="en-US" sz="2400" smtClean="0">
                <a:cs typeface="Arial" charset="0"/>
              </a:rPr>
              <a:t>Chemical treatment - objective is to make the SC fraction of forage more digestible</a:t>
            </a:r>
          </a:p>
          <a:p>
            <a:pPr>
              <a:lnSpc>
                <a:spcPct val="90000"/>
              </a:lnSpc>
            </a:pPr>
            <a:endParaRPr lang="en-US" sz="2400" smtClean="0">
              <a:cs typeface="Arial" charset="0"/>
            </a:endParaRPr>
          </a:p>
          <a:p>
            <a:pPr lvl="1">
              <a:lnSpc>
                <a:spcPct val="90000"/>
              </a:lnSpc>
              <a:buFont typeface="Wingdings" pitchFamily="2" charset="2"/>
              <a:buChar char="§"/>
            </a:pPr>
            <a:r>
              <a:rPr lang="en-US" sz="2000" smtClean="0">
                <a:cs typeface="Arial" charset="0"/>
              </a:rPr>
              <a:t>Ammoniation: anhydrous, aqua or urea</a:t>
            </a:r>
          </a:p>
          <a:p>
            <a:pPr lvl="1">
              <a:lnSpc>
                <a:spcPct val="90000"/>
              </a:lnSpc>
              <a:buFont typeface="Wingdings" pitchFamily="2" charset="2"/>
              <a:buChar char="§"/>
            </a:pPr>
            <a:endParaRPr lang="en-US" sz="2000" smtClean="0">
              <a:cs typeface="Arial" charset="0"/>
            </a:endParaRPr>
          </a:p>
          <a:p>
            <a:pPr lvl="2">
              <a:lnSpc>
                <a:spcPct val="90000"/>
              </a:lnSpc>
              <a:buFont typeface="Arial" charset="0"/>
              <a:buChar char="•"/>
            </a:pPr>
            <a:r>
              <a:rPr lang="en-US" sz="2000" smtClean="0">
                <a:cs typeface="Arial" charset="0"/>
              </a:rPr>
              <a:t>Untreated straw </a:t>
            </a:r>
            <a:r>
              <a:rPr lang="en-US" sz="2000" smtClean="0">
                <a:cs typeface="Arial" charset="0"/>
                <a:sym typeface="WP MathA" pitchFamily="2" charset="2"/>
              </a:rPr>
              <a:t></a:t>
            </a:r>
            <a:r>
              <a:rPr lang="en-US" sz="2000" smtClean="0">
                <a:cs typeface="Arial" charset="0"/>
              </a:rPr>
              <a:t>  42% digestible</a:t>
            </a:r>
          </a:p>
          <a:p>
            <a:pPr lvl="2">
              <a:lnSpc>
                <a:spcPct val="90000"/>
              </a:lnSpc>
              <a:buFont typeface="Arial" charset="0"/>
              <a:buChar char="•"/>
            </a:pPr>
            <a:r>
              <a:rPr lang="en-US" sz="2000" smtClean="0">
                <a:cs typeface="Arial" charset="0"/>
              </a:rPr>
              <a:t>Ammoniated straw </a:t>
            </a:r>
            <a:r>
              <a:rPr lang="en-US" sz="2000" smtClean="0">
                <a:cs typeface="Arial" charset="0"/>
                <a:sym typeface="WP MathA" pitchFamily="2" charset="2"/>
              </a:rPr>
              <a:t></a:t>
            </a:r>
            <a:r>
              <a:rPr lang="en-US" sz="2000" smtClean="0">
                <a:cs typeface="Arial" charset="0"/>
              </a:rPr>
              <a:t> 55% digestible</a:t>
            </a:r>
          </a:p>
          <a:p>
            <a:pPr lvl="2">
              <a:lnSpc>
                <a:spcPct val="90000"/>
              </a:lnSpc>
              <a:buFont typeface="Arial" charset="0"/>
              <a:buChar char="•"/>
            </a:pPr>
            <a:endParaRPr lang="en-US" sz="2000" smtClean="0">
              <a:cs typeface="Times New Roman" pitchFamily="18" charset="0"/>
            </a:endParaRPr>
          </a:p>
          <a:p>
            <a:pPr lvl="2">
              <a:lnSpc>
                <a:spcPct val="90000"/>
              </a:lnSpc>
              <a:buFont typeface="Arial" charset="0"/>
              <a:buChar char="•"/>
            </a:pPr>
            <a:r>
              <a:rPr lang="en-US" sz="2000" smtClean="0">
                <a:cs typeface="Arial" charset="0"/>
              </a:rPr>
              <a:t>Effectiveness depends on conditions during treatment</a:t>
            </a:r>
          </a:p>
          <a:p>
            <a:pPr lvl="2">
              <a:lnSpc>
                <a:spcPct val="90000"/>
              </a:lnSpc>
              <a:buFont typeface="Wingdings" pitchFamily="2" charset="2"/>
              <a:buChar char="§"/>
            </a:pPr>
            <a:endParaRPr lang="en-US" sz="2000" smtClean="0">
              <a:cs typeface="Times New Roman" pitchFamily="18" charset="0"/>
            </a:endParaRPr>
          </a:p>
          <a:p>
            <a:pPr lvl="1">
              <a:lnSpc>
                <a:spcPct val="90000"/>
              </a:lnSpc>
              <a:buFont typeface="Wingdings" pitchFamily="2" charset="2"/>
              <a:buChar char="§"/>
            </a:pPr>
            <a:r>
              <a:rPr lang="en-US" sz="2000" smtClean="0">
                <a:cs typeface="Arial" charset="0"/>
              </a:rPr>
              <a:t>Alkaline hydrogen peroxide; oxidizes the lignin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0" dur="500"/>
                                        <p:tgtEl>
                                          <p:spTgt spid="30723">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0723">
                                            <p:txEl>
                                              <p:pRg st="4" end="4"/>
                                            </p:txEl>
                                          </p:spTgt>
                                        </p:tgtEl>
                                        <p:attrNameLst>
                                          <p:attrName>style.visibility</p:attrName>
                                        </p:attrNameLst>
                                      </p:cBhvr>
                                      <p:to>
                                        <p:strVal val="visible"/>
                                      </p:to>
                                    </p:set>
                                    <p:animEffect transition="in" filter="blinds(horizontal)">
                                      <p:cBhvr>
                                        <p:cTn id="13" dur="500"/>
                                        <p:tgtEl>
                                          <p:spTgt spid="30723">
                                            <p:txEl>
                                              <p:pRg st="4" end="4"/>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0723">
                                            <p:txEl>
                                              <p:pRg st="5" end="5"/>
                                            </p:txEl>
                                          </p:spTgt>
                                        </p:tgtEl>
                                        <p:attrNameLst>
                                          <p:attrName>style.visibility</p:attrName>
                                        </p:attrNameLst>
                                      </p:cBhvr>
                                      <p:to>
                                        <p:strVal val="visible"/>
                                      </p:to>
                                    </p:set>
                                    <p:animEffect transition="in" filter="blinds(horizontal)">
                                      <p:cBhvr>
                                        <p:cTn id="16" dur="500"/>
                                        <p:tgtEl>
                                          <p:spTgt spid="30723">
                                            <p:txEl>
                                              <p:pRg st="5" end="5"/>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19" dur="500"/>
                                        <p:tgtEl>
                                          <p:spTgt spid="30723">
                                            <p:txEl>
                                              <p:pRg st="7" end="7"/>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0723">
                                            <p:txEl>
                                              <p:pRg st="9" end="9"/>
                                            </p:txEl>
                                          </p:spTgt>
                                        </p:tgtEl>
                                        <p:attrNameLst>
                                          <p:attrName>style.visibility</p:attrName>
                                        </p:attrNameLst>
                                      </p:cBhvr>
                                      <p:to>
                                        <p:strVal val="visible"/>
                                      </p:to>
                                    </p:set>
                                    <p:animEffect transition="in" filter="blinds(horizontal)">
                                      <p:cBhvr>
                                        <p:cTn id="22" dur="500"/>
                                        <p:tgtEl>
                                          <p:spTgt spid="307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2800" smtClean="0">
                <a:solidFill>
                  <a:srgbClr val="0000FF"/>
                </a:solidFill>
                <a:cs typeface="Times New Roman" pitchFamily="18" charset="0"/>
              </a:rPr>
              <a:t>Ruminant system of carbohydrate digestion and absorption:</a:t>
            </a:r>
            <a:endParaRPr lang="en-US" sz="2800" smtClean="0">
              <a:solidFill>
                <a:srgbClr val="0000FF"/>
              </a:solidFill>
              <a:latin typeface="Times New Roman" pitchFamily="18" charset="0"/>
              <a:cs typeface="Times New Roman" pitchFamily="18" charset="0"/>
            </a:endParaRPr>
          </a:p>
        </p:txBody>
      </p:sp>
      <p:sp>
        <p:nvSpPr>
          <p:cNvPr id="32771" name="Rectangle 3"/>
          <p:cNvSpPr>
            <a:spLocks noChangeArrowheads="1"/>
          </p:cNvSpPr>
          <p:nvPr/>
        </p:nvSpPr>
        <p:spPr bwMode="auto">
          <a:xfrm>
            <a:off x="1066800" y="2133600"/>
            <a:ext cx="7772400" cy="3714750"/>
          </a:xfrm>
          <a:prstGeom prst="rect">
            <a:avLst/>
          </a:prstGeom>
          <a:noFill/>
          <a:ln w="76200">
            <a:noFill/>
            <a:miter lim="800000"/>
            <a:headEnd/>
            <a:tailEnd/>
          </a:ln>
          <a:effectLst/>
        </p:spPr>
        <p:txBody>
          <a:bodyPr>
            <a:spAutoFit/>
          </a:bodyPr>
          <a:lstStyle/>
          <a:p>
            <a:pPr algn="l" eaLnBrk="0" hangingPunct="0">
              <a:spcBef>
                <a:spcPct val="0"/>
              </a:spcBef>
              <a:defRPr/>
            </a:pPr>
            <a:r>
              <a:rPr lang="en-US" sz="1100">
                <a:latin typeface="Arial" charset="0"/>
                <a:cs typeface="Arial" charset="0"/>
              </a:rPr>
              <a:t>		</a:t>
            </a:r>
            <a:endParaRPr lang="en-US" sz="1200">
              <a:cs typeface="Times New Roman" pitchFamily="18" charset="0"/>
            </a:endParaRPr>
          </a:p>
          <a:p>
            <a:pPr algn="l" eaLnBrk="0" hangingPunct="0">
              <a:spcBef>
                <a:spcPct val="0"/>
              </a:spcBef>
              <a:defRPr/>
            </a:pPr>
            <a:r>
              <a:rPr lang="en-US" b="1">
                <a:solidFill>
                  <a:srgbClr val="FF0000"/>
                </a:solidFill>
                <a:latin typeface="Comic Sans MS" pitchFamily="66" charset="0"/>
                <a:cs typeface="Times New Roman" pitchFamily="18" charset="0"/>
              </a:rPr>
              <a:t>Polysaccharide   simple sugar   absorbed </a:t>
            </a:r>
            <a:r>
              <a:rPr lang="en-US" b="1">
                <a:solidFill>
                  <a:srgbClr val="FF0000"/>
                </a:solidFill>
                <a:latin typeface="WP MathA" pitchFamily="2" charset="2"/>
                <a:cs typeface="Times New Roman" pitchFamily="18" charset="0"/>
              </a:rPr>
              <a:t>6</a:t>
            </a:r>
            <a:r>
              <a:rPr lang="en-US" b="1">
                <a:solidFill>
                  <a:srgbClr val="FF0000"/>
                </a:solidFill>
                <a:latin typeface="Comic Sans MS" pitchFamily="66" charset="0"/>
                <a:cs typeface="Times New Roman" pitchFamily="18" charset="0"/>
              </a:rPr>
              <a:t> ME	</a:t>
            </a:r>
            <a:endParaRPr lang="en-US">
              <a:solidFill>
                <a:srgbClr val="FF0000"/>
              </a:solidFill>
              <a:cs typeface="Times New Roman" pitchFamily="18" charset="0"/>
            </a:endParaRPr>
          </a:p>
          <a:p>
            <a:pPr algn="l" eaLnBrk="0" hangingPunct="0">
              <a:spcBef>
                <a:spcPct val="0"/>
              </a:spcBef>
              <a:defRPr/>
            </a:pPr>
            <a:r>
              <a:rPr lang="en-US" b="1">
                <a:solidFill>
                  <a:srgbClr val="FF0000"/>
                </a:solidFill>
                <a:latin typeface="Comic Sans MS" pitchFamily="66" charset="0"/>
                <a:cs typeface="Times New Roman" pitchFamily="18" charset="0"/>
              </a:rPr>
              <a:t> </a:t>
            </a:r>
            <a:endParaRPr lang="en-US">
              <a:solidFill>
                <a:srgbClr val="FF0000"/>
              </a:solidFill>
              <a:cs typeface="Times New Roman" pitchFamily="18" charset="0"/>
            </a:endParaRPr>
          </a:p>
          <a:p>
            <a:pPr eaLnBrk="0" hangingPunct="0">
              <a:spcBef>
                <a:spcPct val="0"/>
              </a:spcBef>
              <a:defRPr/>
            </a:pPr>
            <a:r>
              <a:rPr lang="en-US" b="1" u="sng">
                <a:effectLst>
                  <a:outerShdw blurRad="38100" dist="38100" dir="2700000" algn="tl">
                    <a:srgbClr val="FFFFFF"/>
                  </a:outerShdw>
                </a:effectLst>
                <a:latin typeface="Comic Sans MS" pitchFamily="66" charset="0"/>
                <a:cs typeface="Times New Roman" pitchFamily="18" charset="0"/>
              </a:rPr>
              <a:t>or</a:t>
            </a:r>
          </a:p>
          <a:p>
            <a:pPr algn="l" eaLnBrk="0" hangingPunct="0">
              <a:spcBef>
                <a:spcPct val="0"/>
              </a:spcBef>
              <a:defRPr/>
            </a:pPr>
            <a:r>
              <a:rPr lang="en-US" b="1">
                <a:solidFill>
                  <a:srgbClr val="FF0000"/>
                </a:solidFill>
                <a:latin typeface="Comic Sans MS" pitchFamily="66" charset="0"/>
                <a:cs typeface="Times New Roman" pitchFamily="18" charset="0"/>
              </a:rPr>
              <a:t> </a:t>
            </a:r>
            <a:endParaRPr lang="en-US">
              <a:solidFill>
                <a:srgbClr val="FF0000"/>
              </a:solidFill>
              <a:cs typeface="Times New Roman" pitchFamily="18" charset="0"/>
            </a:endParaRPr>
          </a:p>
          <a:p>
            <a:pPr algn="l" eaLnBrk="0" hangingPunct="0">
              <a:spcBef>
                <a:spcPct val="0"/>
              </a:spcBef>
              <a:defRPr/>
            </a:pPr>
            <a:r>
              <a:rPr lang="en-US" b="1">
                <a:solidFill>
                  <a:srgbClr val="FF0000"/>
                </a:solidFill>
                <a:latin typeface="Comic Sans MS" pitchFamily="66" charset="0"/>
                <a:cs typeface="Times New Roman" pitchFamily="18" charset="0"/>
              </a:rPr>
              <a:t>Polysaccharide  simple sugar  fermented to VFA</a:t>
            </a:r>
          </a:p>
          <a:p>
            <a:pPr algn="l" eaLnBrk="0" hangingPunct="0">
              <a:spcBef>
                <a:spcPct val="0"/>
              </a:spcBef>
              <a:defRPr/>
            </a:pPr>
            <a:endParaRPr lang="en-US" b="1">
              <a:solidFill>
                <a:srgbClr val="FF0000"/>
              </a:solidFill>
              <a:latin typeface="Comic Sans MS" pitchFamily="66" charset="0"/>
              <a:cs typeface="Times New Roman" pitchFamily="18" charset="0"/>
            </a:endParaRPr>
          </a:p>
          <a:p>
            <a:pPr algn="l" eaLnBrk="0" hangingPunct="0">
              <a:spcBef>
                <a:spcPct val="0"/>
              </a:spcBef>
              <a:defRPr/>
            </a:pPr>
            <a:r>
              <a:rPr lang="en-US" b="1">
                <a:solidFill>
                  <a:srgbClr val="FF0000"/>
                </a:solidFill>
                <a:latin typeface="Comic Sans MS" pitchFamily="66" charset="0"/>
                <a:cs typeface="Times New Roman" pitchFamily="18" charset="0"/>
              </a:rPr>
              <a:t> </a:t>
            </a:r>
          </a:p>
          <a:p>
            <a:pPr algn="l" eaLnBrk="0" hangingPunct="0">
              <a:spcBef>
                <a:spcPct val="0"/>
              </a:spcBef>
              <a:defRPr/>
            </a:pPr>
            <a:r>
              <a:rPr lang="en-US" b="1">
                <a:solidFill>
                  <a:srgbClr val="FF0000"/>
                </a:solidFill>
                <a:latin typeface="Comic Sans MS" pitchFamily="66" charset="0"/>
                <a:cs typeface="Times New Roman" pitchFamily="18" charset="0"/>
              </a:rPr>
              <a:t> absorbed  		ME</a:t>
            </a:r>
            <a:endParaRPr lang="en-US">
              <a:solidFill>
                <a:srgbClr val="FF0000"/>
              </a:solidFill>
              <a:cs typeface="Times New Roman" pitchFamily="18" charset="0"/>
            </a:endParaRPr>
          </a:p>
          <a:p>
            <a:pPr algn="l" eaLnBrk="0" hangingPunct="0">
              <a:spcBef>
                <a:spcPct val="0"/>
              </a:spcBef>
              <a:defRPr/>
            </a:pPr>
            <a:r>
              <a:rPr lang="en-US" sz="1100">
                <a:solidFill>
                  <a:srgbClr val="FF0000"/>
                </a:solidFill>
                <a:latin typeface="Arial" charset="0"/>
                <a:cs typeface="Arial" charset="0"/>
              </a:rPr>
              <a:t> </a:t>
            </a:r>
            <a:endParaRPr lang="en-US" sz="1200">
              <a:solidFill>
                <a:srgbClr val="FF0000"/>
              </a:solidFill>
              <a:cs typeface="Times New Roman" pitchFamily="18" charset="0"/>
            </a:endParaRPr>
          </a:p>
          <a:p>
            <a:pPr algn="l" eaLnBrk="0" hangingPunct="0">
              <a:spcBef>
                <a:spcPct val="0"/>
              </a:spcBef>
              <a:defRPr/>
            </a:pPr>
            <a:endParaRPr lang="en-US">
              <a:solidFill>
                <a:srgbClr val="FF0000"/>
              </a:solidFill>
            </a:endParaRPr>
          </a:p>
        </p:txBody>
      </p:sp>
      <p:grpSp>
        <p:nvGrpSpPr>
          <p:cNvPr id="53252" name="Group 16"/>
          <p:cNvGrpSpPr>
            <a:grpSpLocks/>
          </p:cNvGrpSpPr>
          <p:nvPr/>
        </p:nvGrpSpPr>
        <p:grpSpPr bwMode="auto">
          <a:xfrm>
            <a:off x="2895600" y="2743200"/>
            <a:ext cx="5029200" cy="228600"/>
            <a:chOff x="1824" y="1728"/>
            <a:chExt cx="3168" cy="144"/>
          </a:xfrm>
        </p:grpSpPr>
        <p:sp>
          <p:nvSpPr>
            <p:cNvPr id="53256" name="AutoShape 10"/>
            <p:cNvSpPr>
              <a:spLocks noChangeArrowheads="1"/>
            </p:cNvSpPr>
            <p:nvPr/>
          </p:nvSpPr>
          <p:spPr bwMode="auto">
            <a:xfrm>
              <a:off x="1824" y="1728"/>
              <a:ext cx="672" cy="144"/>
            </a:xfrm>
            <a:prstGeom prst="curvedUpArrow">
              <a:avLst>
                <a:gd name="adj1" fmla="val 93333"/>
                <a:gd name="adj2" fmla="val 186667"/>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53257" name="AutoShape 11"/>
            <p:cNvSpPr>
              <a:spLocks noChangeArrowheads="1"/>
            </p:cNvSpPr>
            <p:nvPr/>
          </p:nvSpPr>
          <p:spPr bwMode="auto">
            <a:xfrm>
              <a:off x="3168" y="1728"/>
              <a:ext cx="672" cy="144"/>
            </a:xfrm>
            <a:prstGeom prst="curvedUpArrow">
              <a:avLst>
                <a:gd name="adj1" fmla="val 93333"/>
                <a:gd name="adj2" fmla="val 186667"/>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53258" name="AutoShape 12"/>
            <p:cNvSpPr>
              <a:spLocks noChangeArrowheads="1"/>
            </p:cNvSpPr>
            <p:nvPr/>
          </p:nvSpPr>
          <p:spPr bwMode="auto">
            <a:xfrm>
              <a:off x="4320" y="1728"/>
              <a:ext cx="672" cy="144"/>
            </a:xfrm>
            <a:prstGeom prst="curvedUpArrow">
              <a:avLst>
                <a:gd name="adj1" fmla="val 93333"/>
                <a:gd name="adj2" fmla="val 186667"/>
                <a:gd name="adj3" fmla="val 33333"/>
              </a:avLst>
            </a:prstGeom>
            <a:solidFill>
              <a:srgbClr val="FFFF00"/>
            </a:solidFill>
            <a:ln w="9525">
              <a:solidFill>
                <a:schemeClr val="tx1"/>
              </a:solidFill>
              <a:miter lim="800000"/>
              <a:headEnd/>
              <a:tailEnd/>
            </a:ln>
          </p:spPr>
          <p:txBody>
            <a:bodyPr wrap="none" anchor="ctr"/>
            <a:lstStyle/>
            <a:p>
              <a:endParaRPr lang="en-US"/>
            </a:p>
          </p:txBody>
        </p:sp>
      </p:grpSp>
      <p:sp>
        <p:nvSpPr>
          <p:cNvPr id="53253" name="AutoShape 13"/>
          <p:cNvSpPr>
            <a:spLocks noChangeArrowheads="1"/>
          </p:cNvSpPr>
          <p:nvPr/>
        </p:nvSpPr>
        <p:spPr bwMode="auto">
          <a:xfrm>
            <a:off x="2819400" y="4191000"/>
            <a:ext cx="1066800" cy="228600"/>
          </a:xfrm>
          <a:prstGeom prst="curvedUpArrow">
            <a:avLst>
              <a:gd name="adj1" fmla="val 93333"/>
              <a:gd name="adj2" fmla="val 186667"/>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53254" name="AutoShape 14"/>
          <p:cNvSpPr>
            <a:spLocks noChangeArrowheads="1"/>
          </p:cNvSpPr>
          <p:nvPr/>
        </p:nvSpPr>
        <p:spPr bwMode="auto">
          <a:xfrm>
            <a:off x="4876800" y="4267200"/>
            <a:ext cx="1066800" cy="228600"/>
          </a:xfrm>
          <a:prstGeom prst="curvedUpArrow">
            <a:avLst>
              <a:gd name="adj1" fmla="val 93333"/>
              <a:gd name="adj2" fmla="val 186667"/>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53255" name="AutoShape 15"/>
          <p:cNvSpPr>
            <a:spLocks noChangeArrowheads="1"/>
          </p:cNvSpPr>
          <p:nvPr/>
        </p:nvSpPr>
        <p:spPr bwMode="auto">
          <a:xfrm>
            <a:off x="2667000" y="5334000"/>
            <a:ext cx="1066800" cy="228600"/>
          </a:xfrm>
          <a:prstGeom prst="curvedUpArrow">
            <a:avLst>
              <a:gd name="adj1" fmla="val 93333"/>
              <a:gd name="adj2" fmla="val 186667"/>
              <a:gd name="adj3" fmla="val 33333"/>
            </a:avLst>
          </a:prstGeom>
          <a:solidFill>
            <a:srgbClr val="FFFF00"/>
          </a:solidFill>
          <a:ln w="9525">
            <a:solidFill>
              <a:schemeClr val="tx1"/>
            </a:solidFill>
            <a:miter lim="800000"/>
            <a:headEnd/>
            <a:tailEnd/>
          </a:ln>
        </p:spPr>
        <p:txBody>
          <a:bodyPr wrap="none" anchor="ct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z="2800" dirty="0" smtClean="0">
                <a:solidFill>
                  <a:srgbClr val="0000FF"/>
                </a:solidFill>
                <a:cs typeface="Times New Roman" pitchFamily="18" charset="0"/>
              </a:rPr>
              <a:t>Ruminant system of carbohydrate digestion and absorption:</a:t>
            </a:r>
          </a:p>
        </p:txBody>
      </p:sp>
      <p:sp>
        <p:nvSpPr>
          <p:cNvPr id="3076" name="Rectangle 4"/>
          <p:cNvSpPr>
            <a:spLocks noChangeArrowheads="1"/>
          </p:cNvSpPr>
          <p:nvPr/>
        </p:nvSpPr>
        <p:spPr bwMode="auto">
          <a:xfrm>
            <a:off x="3086100" y="2667000"/>
            <a:ext cx="9144000" cy="0"/>
          </a:xfrm>
          <a:prstGeom prst="rect">
            <a:avLst/>
          </a:prstGeom>
          <a:noFill/>
          <a:ln w="9525">
            <a:noFill/>
            <a:miter lim="800000"/>
            <a:headEnd/>
            <a:tailEnd/>
          </a:ln>
        </p:spPr>
        <p:txBody>
          <a:bodyPr>
            <a:spAutoFit/>
          </a:bodyPr>
          <a:lstStyle/>
          <a:p>
            <a:endParaRPr lang="en-US"/>
          </a:p>
        </p:txBody>
      </p:sp>
      <p:graphicFrame>
        <p:nvGraphicFramePr>
          <p:cNvPr id="3074" name="Object 0"/>
          <p:cNvGraphicFramePr>
            <a:graphicFrameLocks noChangeAspect="1"/>
          </p:cNvGraphicFramePr>
          <p:nvPr>
            <p:extLst>
              <p:ext uri="{D42A27DB-BD31-4B8C-83A1-F6EECF244321}">
                <p14:modId xmlns:p14="http://schemas.microsoft.com/office/powerpoint/2010/main" val="3261558458"/>
              </p:ext>
            </p:extLst>
          </p:nvPr>
        </p:nvGraphicFramePr>
        <p:xfrm>
          <a:off x="1066800" y="1600200"/>
          <a:ext cx="6696075" cy="5029200"/>
        </p:xfrm>
        <a:graphic>
          <a:graphicData uri="http://schemas.openxmlformats.org/presentationml/2006/ole">
            <mc:AlternateContent xmlns:mc="http://schemas.openxmlformats.org/markup-compatibility/2006">
              <mc:Choice xmlns:v="urn:schemas-microsoft-com:vml" Requires="v">
                <p:oleObj spid="_x0000_s3087" r:id="rId3" imgW="4572000" imgH="3429000" progId="PowerPoint.Slide.8">
                  <p:embed/>
                </p:oleObj>
              </mc:Choice>
              <mc:Fallback>
                <p:oleObj r:id="rId3" imgW="4572000" imgH="3429000" progId="PowerPoint.Slide.8">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00200"/>
                        <a:ext cx="6696075" cy="5029200"/>
                      </a:xfrm>
                      <a:prstGeom prst="rect">
                        <a:avLst/>
                      </a:prstGeom>
                      <a:noFill/>
                      <a:extLst/>
                    </p:spPr>
                  </p:pic>
                </p:oleObj>
              </mc:Fallback>
            </mc:AlternateContent>
          </a:graphicData>
        </a:graphic>
      </p:graphicFrame>
      <p:sp>
        <p:nvSpPr>
          <p:cNvPr id="3077" name="Rectangle 5"/>
          <p:cNvSpPr>
            <a:spLocks noChangeArrowheads="1"/>
          </p:cNvSpPr>
          <p:nvPr/>
        </p:nvSpPr>
        <p:spPr bwMode="auto">
          <a:xfrm>
            <a:off x="0" y="3116263"/>
            <a:ext cx="9144000" cy="625475"/>
          </a:xfrm>
          <a:prstGeom prst="rect">
            <a:avLst/>
          </a:prstGeom>
          <a:noFill/>
          <a:ln w="9525">
            <a:noFill/>
            <a:miter lim="800000"/>
            <a:headEnd/>
            <a:tailEnd/>
          </a:ln>
        </p:spPr>
        <p:txBody>
          <a:bodyPr>
            <a:spAutoFit/>
          </a:bodyPr>
          <a:lstStyle/>
          <a:p>
            <a:pPr algn="l">
              <a:spcBef>
                <a:spcPct val="0"/>
              </a:spcBef>
            </a:pPr>
            <a:r>
              <a:rPr lang="en-US" sz="1100">
                <a:latin typeface="Arial" charset="0"/>
                <a:cs typeface="Arial" charset="0"/>
              </a:rPr>
              <a:t> </a:t>
            </a:r>
            <a:endParaRPr lang="en-US" sz="1200">
              <a:cs typeface="Times New Roman" pitchFamily="18" charset="0"/>
            </a:endParaRPr>
          </a:p>
          <a:p>
            <a:pPr algn="l" eaLnBrk="0" hangingPunct="0">
              <a:spcBef>
                <a:spcPct val="0"/>
              </a:spcBef>
            </a:pPr>
            <a:endParaRPr lang="en-US"/>
          </a:p>
        </p:txBody>
      </p:sp>
      <p:sp>
        <p:nvSpPr>
          <p:cNvPr id="3078" name="Rectangle 6"/>
          <p:cNvSpPr>
            <a:spLocks noChangeArrowheads="1"/>
          </p:cNvSpPr>
          <p:nvPr/>
        </p:nvSpPr>
        <p:spPr bwMode="auto">
          <a:xfrm>
            <a:off x="0" y="3116263"/>
            <a:ext cx="9144000" cy="625475"/>
          </a:xfrm>
          <a:prstGeom prst="rect">
            <a:avLst/>
          </a:prstGeom>
          <a:noFill/>
          <a:ln w="9525">
            <a:noFill/>
            <a:miter lim="800000"/>
            <a:headEnd/>
            <a:tailEnd/>
          </a:ln>
        </p:spPr>
        <p:txBody>
          <a:bodyPr>
            <a:spAutoFit/>
          </a:bodyPr>
          <a:lstStyle/>
          <a:p>
            <a:pPr algn="l">
              <a:spcBef>
                <a:spcPct val="0"/>
              </a:spcBef>
            </a:pPr>
            <a:r>
              <a:rPr lang="en-US" sz="1100">
                <a:latin typeface="Arial" charset="0"/>
                <a:cs typeface="Arial" charset="0"/>
              </a:rPr>
              <a:t> </a:t>
            </a:r>
            <a:endParaRPr lang="en-US" sz="1200">
              <a:cs typeface="Times New Roman" pitchFamily="18" charset="0"/>
            </a:endParaRPr>
          </a:p>
          <a:p>
            <a:pPr algn="l" eaLnBrk="0" hangingPunct="0">
              <a:spcBef>
                <a:spcPct val="0"/>
              </a:spcBef>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12775" y="228600"/>
            <a:ext cx="8153400" cy="990600"/>
          </a:xfrm>
        </p:spPr>
        <p:txBody>
          <a:bodyPr/>
          <a:lstStyle/>
          <a:p>
            <a:r>
              <a:rPr lang="en-US" sz="2800" smtClean="0">
                <a:solidFill>
                  <a:srgbClr val="0000FF"/>
                </a:solidFill>
                <a:cs typeface="Times New Roman" pitchFamily="18" charset="0"/>
              </a:rPr>
              <a:t>Ruminant system of carbohydrate digestion and absorption:</a:t>
            </a:r>
          </a:p>
        </p:txBody>
      </p:sp>
      <p:sp>
        <p:nvSpPr>
          <p:cNvPr id="36871" name="Rectangle 7"/>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z="2400" dirty="0" smtClean="0">
                <a:cs typeface="Times New Roman" pitchFamily="18" charset="0"/>
              </a:rPr>
              <a:t>Propionic acid, most energy efficient VFA</a:t>
            </a:r>
          </a:p>
          <a:p>
            <a:pPr>
              <a:buFont typeface="Wingdings" pitchFamily="2" charset="2"/>
              <a:buChar char="q"/>
            </a:pPr>
            <a:endParaRPr lang="en-US" sz="2400" dirty="0" smtClean="0">
              <a:cs typeface="Times New Roman" pitchFamily="18" charset="0"/>
            </a:endParaRPr>
          </a:p>
          <a:p>
            <a:pPr>
              <a:buFont typeface="Wingdings" pitchFamily="2" charset="2"/>
              <a:buChar char="q"/>
            </a:pPr>
            <a:r>
              <a:rPr lang="en-US" sz="2400" dirty="0" smtClean="0">
                <a:cs typeface="Times New Roman" pitchFamily="18" charset="0"/>
              </a:rPr>
              <a:t>Propionic acid increased by:</a:t>
            </a:r>
          </a:p>
          <a:p>
            <a:pPr lvl="1">
              <a:buFont typeface="Wingdings" pitchFamily="2" charset="2"/>
              <a:buChar char="§"/>
            </a:pPr>
            <a:r>
              <a:rPr lang="en-US" sz="2000" dirty="0" smtClean="0">
                <a:cs typeface="Times New Roman" pitchFamily="18" charset="0"/>
              </a:rPr>
              <a:t>Feeding higher level of grain</a:t>
            </a:r>
          </a:p>
          <a:p>
            <a:pPr lvl="1">
              <a:buFont typeface="Wingdings" pitchFamily="2" charset="2"/>
              <a:buChar char="§"/>
            </a:pPr>
            <a:r>
              <a:rPr lang="en-US" sz="2000" dirty="0" smtClean="0">
                <a:cs typeface="Times New Roman" pitchFamily="18" charset="0"/>
              </a:rPr>
              <a:t>Feeding </a:t>
            </a:r>
            <a:r>
              <a:rPr lang="en-US" sz="2000" dirty="0" err="1" smtClean="0">
                <a:cs typeface="Times New Roman" pitchFamily="18" charset="0"/>
              </a:rPr>
              <a:t>ionophores</a:t>
            </a:r>
            <a:endParaRPr lang="en-US" sz="2000" dirty="0" smtClean="0">
              <a:cs typeface="Times New Roman" pitchFamily="18" charset="0"/>
            </a:endParaRPr>
          </a:p>
          <a:p>
            <a:pPr lvl="1">
              <a:buFont typeface="Wingdings" pitchFamily="2" charset="2"/>
              <a:buChar char="q"/>
            </a:pPr>
            <a:endParaRPr lang="en-US" sz="2000" dirty="0" smtClean="0">
              <a:cs typeface="Times New Roman" pitchFamily="18" charset="0"/>
            </a:endParaRPr>
          </a:p>
          <a:p>
            <a:pPr>
              <a:buFont typeface="Wingdings" pitchFamily="2" charset="2"/>
              <a:buChar char="q"/>
            </a:pPr>
            <a:r>
              <a:rPr lang="en-US" sz="2400" dirty="0" err="1" smtClean="0">
                <a:cs typeface="Times New Roman" pitchFamily="18" charset="0"/>
              </a:rPr>
              <a:t>Ionophores</a:t>
            </a:r>
            <a:r>
              <a:rPr lang="en-US" sz="2400" dirty="0" smtClean="0">
                <a:cs typeface="Times New Roman" pitchFamily="18" charset="0"/>
              </a:rPr>
              <a:t> (Rumensin and </a:t>
            </a:r>
            <a:r>
              <a:rPr lang="en-US" sz="2400" dirty="0" err="1" smtClean="0">
                <a:cs typeface="Times New Roman" pitchFamily="18" charset="0"/>
              </a:rPr>
              <a:t>Bovatec</a:t>
            </a:r>
            <a:r>
              <a:rPr lang="en-US" sz="2400" dirty="0" smtClean="0">
                <a:cs typeface="Times New Roman" pitchFamily="18" charset="0"/>
              </a:rPr>
              <a:t>):</a:t>
            </a:r>
          </a:p>
          <a:p>
            <a:pPr lvl="1">
              <a:buFont typeface="Wingdings" pitchFamily="2" charset="2"/>
              <a:buChar char="§"/>
            </a:pPr>
            <a:r>
              <a:rPr lang="en-US" sz="2000" dirty="0" smtClean="0">
                <a:cs typeface="Times New Roman" pitchFamily="18" charset="0"/>
                <a:sym typeface="Symbol" pitchFamily="18" charset="2"/>
              </a:rPr>
              <a:t>Acetic acid,  propionic acid, no change in total VFA</a:t>
            </a:r>
          </a:p>
          <a:p>
            <a:pPr lvl="1">
              <a:buFont typeface="Symbol" pitchFamily="18" charset="2"/>
              <a:buChar char="¯"/>
            </a:pPr>
            <a:r>
              <a:rPr lang="en-US" sz="2000" dirty="0" err="1" smtClean="0">
                <a:cs typeface="Times New Roman" pitchFamily="18" charset="0"/>
                <a:sym typeface="Symbol" pitchFamily="18" charset="2"/>
              </a:rPr>
              <a:t>Feed:gain</a:t>
            </a:r>
            <a:endParaRPr lang="en-US" sz="2000" dirty="0" smtClean="0">
              <a:cs typeface="Times New Roman" pitchFamily="18" charset="0"/>
              <a:sym typeface="Symbol" pitchFamily="18" charset="2"/>
            </a:endParaRPr>
          </a:p>
          <a:p>
            <a:pPr lvl="1">
              <a:buFont typeface="Symbol" pitchFamily="18" charset="2"/>
              <a:buChar char="¯"/>
            </a:pPr>
            <a:r>
              <a:rPr lang="en-US" sz="2000" dirty="0" smtClean="0">
                <a:cs typeface="Times New Roman" pitchFamily="18" charset="0"/>
              </a:rPr>
              <a:t>Methane production,  </a:t>
            </a:r>
            <a:r>
              <a:rPr lang="en-US" sz="2000" dirty="0" smtClean="0">
                <a:cs typeface="Times New Roman" pitchFamily="18" charset="0"/>
                <a:sym typeface="Symbol" pitchFamily="18" charset="2"/>
              </a:rPr>
              <a:t> bloat</a:t>
            </a:r>
            <a:r>
              <a:rPr lang="en-US" sz="2000" dirty="0" smtClean="0">
                <a:cs typeface="Times New Roman" pitchFamily="18" charset="0"/>
              </a:rPr>
              <a:t> </a:t>
            </a:r>
            <a:endParaRPr lang="en-US" sz="2000" dirty="0" smtClean="0"/>
          </a:p>
        </p:txBody>
      </p:sp>
      <p:sp>
        <p:nvSpPr>
          <p:cNvPr id="54276" name="Rectangle 3"/>
          <p:cNvSpPr>
            <a:spLocks noChangeArrowheads="1"/>
          </p:cNvSpPr>
          <p:nvPr/>
        </p:nvSpPr>
        <p:spPr bwMode="auto">
          <a:xfrm>
            <a:off x="3086100" y="2667000"/>
            <a:ext cx="9144000" cy="0"/>
          </a:xfrm>
          <a:prstGeom prst="rect">
            <a:avLst/>
          </a:prstGeom>
          <a:noFill/>
          <a:ln w="9525">
            <a:noFill/>
            <a:miter lim="800000"/>
            <a:headEnd/>
            <a:tailEnd/>
          </a:ln>
        </p:spPr>
        <p:txBody>
          <a:bodyPr>
            <a:spAutoFit/>
          </a:bodyPr>
          <a:lstStyle/>
          <a:p>
            <a:endParaRPr lang="en-US"/>
          </a:p>
        </p:txBody>
      </p:sp>
      <p:sp>
        <p:nvSpPr>
          <p:cNvPr id="54277" name="Rectangle 5"/>
          <p:cNvSpPr>
            <a:spLocks noChangeArrowheads="1"/>
          </p:cNvSpPr>
          <p:nvPr/>
        </p:nvSpPr>
        <p:spPr bwMode="auto">
          <a:xfrm>
            <a:off x="0" y="3116263"/>
            <a:ext cx="9144000" cy="625475"/>
          </a:xfrm>
          <a:prstGeom prst="rect">
            <a:avLst/>
          </a:prstGeom>
          <a:noFill/>
          <a:ln w="9525">
            <a:noFill/>
            <a:miter lim="800000"/>
            <a:headEnd/>
            <a:tailEnd/>
          </a:ln>
        </p:spPr>
        <p:txBody>
          <a:bodyPr>
            <a:spAutoFit/>
          </a:bodyPr>
          <a:lstStyle/>
          <a:p>
            <a:pPr algn="l">
              <a:spcBef>
                <a:spcPct val="0"/>
              </a:spcBef>
            </a:pPr>
            <a:r>
              <a:rPr lang="en-US" sz="1100">
                <a:latin typeface="Arial" charset="0"/>
                <a:cs typeface="Arial" charset="0"/>
              </a:rPr>
              <a:t> </a:t>
            </a:r>
            <a:endParaRPr lang="en-US" sz="1200">
              <a:cs typeface="Times New Roman" pitchFamily="18" charset="0"/>
            </a:endParaRPr>
          </a:p>
          <a:p>
            <a:pPr algn="l" eaLnBrk="0" hangingPunct="0">
              <a:spcBef>
                <a:spcPct val="0"/>
              </a:spcBef>
            </a:pPr>
            <a:endParaRPr lang="en-US"/>
          </a:p>
        </p:txBody>
      </p:sp>
      <p:sp>
        <p:nvSpPr>
          <p:cNvPr id="54278" name="Rectangle 6"/>
          <p:cNvSpPr>
            <a:spLocks noChangeArrowheads="1"/>
          </p:cNvSpPr>
          <p:nvPr/>
        </p:nvSpPr>
        <p:spPr bwMode="auto">
          <a:xfrm>
            <a:off x="0" y="3116263"/>
            <a:ext cx="9144000" cy="625475"/>
          </a:xfrm>
          <a:prstGeom prst="rect">
            <a:avLst/>
          </a:prstGeom>
          <a:noFill/>
          <a:ln w="9525">
            <a:noFill/>
            <a:miter lim="800000"/>
            <a:headEnd/>
            <a:tailEnd/>
          </a:ln>
        </p:spPr>
        <p:txBody>
          <a:bodyPr>
            <a:spAutoFit/>
          </a:bodyPr>
          <a:lstStyle/>
          <a:p>
            <a:pPr algn="l">
              <a:spcBef>
                <a:spcPct val="0"/>
              </a:spcBef>
            </a:pPr>
            <a:r>
              <a:rPr lang="en-US" sz="1100">
                <a:latin typeface="Arial" charset="0"/>
                <a:cs typeface="Arial" charset="0"/>
              </a:rPr>
              <a:t> </a:t>
            </a:r>
            <a:endParaRPr lang="en-US" sz="1200">
              <a:cs typeface="Times New Roman" pitchFamily="18" charset="0"/>
            </a:endParaRPr>
          </a:p>
          <a:p>
            <a:pPr algn="l" eaLnBrk="0" hangingPunct="0">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68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687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87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687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687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68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sz="3200" smtClean="0">
                <a:cs typeface="Times New Roman" pitchFamily="18" charset="0"/>
              </a:rPr>
              <a:t/>
            </a:r>
            <a:br>
              <a:rPr lang="en-US" sz="3200" smtClean="0">
                <a:cs typeface="Times New Roman" pitchFamily="18" charset="0"/>
              </a:rPr>
            </a:br>
            <a:r>
              <a:rPr lang="en-US" sz="3200" smtClean="0">
                <a:latin typeface="Arial" charset="0"/>
                <a:cs typeface="Arial" charset="0"/>
              </a:rPr>
              <a:t> </a:t>
            </a:r>
            <a:r>
              <a:rPr lang="en-US" sz="3200" smtClean="0">
                <a:cs typeface="Arial" charset="0"/>
              </a:rPr>
              <a:t>INTRODUCTION</a:t>
            </a:r>
            <a:br>
              <a:rPr lang="en-US" sz="3200" smtClean="0">
                <a:cs typeface="Arial" charset="0"/>
              </a:rPr>
            </a:br>
            <a:endParaRPr lang="en-US" sz="3200" smtClean="0">
              <a:cs typeface="Arial" charset="0"/>
            </a:endParaRPr>
          </a:p>
        </p:txBody>
      </p:sp>
      <p:sp>
        <p:nvSpPr>
          <p:cNvPr id="7171" name="Rectangle 3"/>
          <p:cNvSpPr>
            <a:spLocks noGrp="1" noChangeArrowheads="1"/>
          </p:cNvSpPr>
          <p:nvPr>
            <p:ph sz="quarter" idx="1"/>
          </p:nvPr>
        </p:nvSpPr>
        <p:spPr>
          <a:xfrm>
            <a:off x="612775" y="1600200"/>
            <a:ext cx="8153400" cy="4495800"/>
          </a:xfrm>
        </p:spPr>
        <p:txBody>
          <a:bodyPr/>
          <a:lstStyle/>
          <a:p>
            <a:pPr>
              <a:lnSpc>
                <a:spcPct val="90000"/>
              </a:lnSpc>
              <a:buFont typeface="Wingdings" pitchFamily="2" charset="2"/>
              <a:buChar char="v"/>
            </a:pPr>
            <a:r>
              <a:rPr lang="en-US" sz="2400" smtClean="0">
                <a:latin typeface="Arial" charset="0"/>
                <a:cs typeface="Arial" charset="0"/>
              </a:rPr>
              <a:t> </a:t>
            </a:r>
            <a:r>
              <a:rPr lang="en-US" sz="2400" smtClean="0">
                <a:latin typeface="Arial" charset="0"/>
                <a:cs typeface="Times New Roman" pitchFamily="18" charset="0"/>
              </a:rPr>
              <a:t>Basic nutrients</a:t>
            </a:r>
          </a:p>
          <a:p>
            <a:pPr>
              <a:lnSpc>
                <a:spcPct val="90000"/>
              </a:lnSpc>
              <a:buFont typeface="WP IconicSymbolsA" pitchFamily="2" charset="2"/>
              <a:buNone/>
            </a:pPr>
            <a:endParaRPr lang="en-US" sz="2400" smtClean="0">
              <a:latin typeface="Arial" charset="0"/>
              <a:cs typeface="Times New Roman" pitchFamily="18" charset="0"/>
            </a:endParaRPr>
          </a:p>
          <a:p>
            <a:pPr lvl="1">
              <a:lnSpc>
                <a:spcPct val="90000"/>
              </a:lnSpc>
              <a:buFont typeface="Wingdings" pitchFamily="2" charset="2"/>
              <a:buChar char="Ø"/>
            </a:pPr>
            <a:r>
              <a:rPr lang="en-US" sz="2000" smtClean="0">
                <a:cs typeface="Times New Roman" pitchFamily="18" charset="0"/>
              </a:rPr>
              <a:t> Water</a:t>
            </a:r>
          </a:p>
          <a:p>
            <a:pPr lvl="1">
              <a:lnSpc>
                <a:spcPct val="90000"/>
              </a:lnSpc>
              <a:buFont typeface="Wingdings" pitchFamily="2" charset="2"/>
              <a:buChar char="Ø"/>
            </a:pPr>
            <a:endParaRPr lang="en-US" sz="2000" smtClean="0">
              <a:cs typeface="Times New Roman" pitchFamily="18" charset="0"/>
            </a:endParaRPr>
          </a:p>
          <a:p>
            <a:pPr lvl="1">
              <a:lnSpc>
                <a:spcPct val="90000"/>
              </a:lnSpc>
              <a:buFont typeface="Wingdings" pitchFamily="2" charset="2"/>
              <a:buChar char="Ø"/>
            </a:pPr>
            <a:r>
              <a:rPr lang="en-US" sz="2000" smtClean="0">
                <a:cs typeface="Times New Roman" pitchFamily="18" charset="0"/>
              </a:rPr>
              <a:t> Protein</a:t>
            </a:r>
          </a:p>
          <a:p>
            <a:pPr lvl="1">
              <a:lnSpc>
                <a:spcPct val="90000"/>
              </a:lnSpc>
              <a:buFont typeface="Wingdings" pitchFamily="2" charset="2"/>
              <a:buChar char="Ø"/>
            </a:pPr>
            <a:endParaRPr lang="en-US" sz="2000" smtClean="0">
              <a:cs typeface="Times New Roman" pitchFamily="18" charset="0"/>
            </a:endParaRPr>
          </a:p>
          <a:p>
            <a:pPr lvl="1">
              <a:lnSpc>
                <a:spcPct val="90000"/>
              </a:lnSpc>
              <a:buFont typeface="Wingdings" pitchFamily="2" charset="2"/>
              <a:buChar char="Ø"/>
            </a:pPr>
            <a:r>
              <a:rPr lang="en-US" sz="2000" smtClean="0">
                <a:cs typeface="Times New Roman" pitchFamily="18" charset="0"/>
              </a:rPr>
              <a:t> Energy:  fat and carbohydrates</a:t>
            </a:r>
          </a:p>
          <a:p>
            <a:pPr lvl="1">
              <a:lnSpc>
                <a:spcPct val="90000"/>
              </a:lnSpc>
              <a:buFont typeface="Wingdings" pitchFamily="2" charset="2"/>
              <a:buChar char="Ø"/>
            </a:pPr>
            <a:endParaRPr lang="en-US" sz="2000" smtClean="0">
              <a:cs typeface="Times New Roman" pitchFamily="18" charset="0"/>
            </a:endParaRPr>
          </a:p>
          <a:p>
            <a:pPr lvl="1">
              <a:lnSpc>
                <a:spcPct val="90000"/>
              </a:lnSpc>
              <a:buFont typeface="Wingdings" pitchFamily="2" charset="2"/>
              <a:buChar char="Ø"/>
            </a:pPr>
            <a:r>
              <a:rPr lang="en-US" sz="2000" smtClean="0">
                <a:cs typeface="Times New Roman" pitchFamily="18" charset="0"/>
              </a:rPr>
              <a:t> Minerals:  macro and micro</a:t>
            </a:r>
          </a:p>
          <a:p>
            <a:pPr lvl="1">
              <a:lnSpc>
                <a:spcPct val="90000"/>
              </a:lnSpc>
              <a:buFont typeface="Wingdings" pitchFamily="2" charset="2"/>
              <a:buChar char="Ø"/>
            </a:pPr>
            <a:endParaRPr lang="en-US" sz="2000" smtClean="0">
              <a:cs typeface="Times New Roman" pitchFamily="18" charset="0"/>
            </a:endParaRPr>
          </a:p>
          <a:p>
            <a:pPr lvl="1">
              <a:lnSpc>
                <a:spcPct val="90000"/>
              </a:lnSpc>
              <a:buFont typeface="Wingdings" pitchFamily="2" charset="2"/>
              <a:buChar char="Ø"/>
            </a:pPr>
            <a:r>
              <a:rPr lang="en-US" sz="2000" smtClean="0">
                <a:cs typeface="Times New Roman" pitchFamily="18" charset="0"/>
              </a:rPr>
              <a:t> Vitamins:  fat soluble and water soluble</a:t>
            </a:r>
          </a:p>
          <a:p>
            <a:pPr lvl="1">
              <a:lnSpc>
                <a:spcPct val="90000"/>
              </a:lnSpc>
            </a:pPr>
            <a:endParaRPr lang="en-US" sz="2000" smtClean="0">
              <a:cs typeface="Times New Roman" pitchFamily="18" charset="0"/>
            </a:endParaRPr>
          </a:p>
          <a:p>
            <a:pPr>
              <a:lnSpc>
                <a:spcPct val="90000"/>
              </a:lnSpc>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2" dur="5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17" dur="500"/>
                                        <p:tgtEl>
                                          <p:spTgt spid="7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1">
                                            <p:txEl>
                                              <p:pRg st="6" end="6"/>
                                            </p:txEl>
                                          </p:spTgt>
                                        </p:tgtEl>
                                        <p:attrNameLst>
                                          <p:attrName>style.visibility</p:attrName>
                                        </p:attrNameLst>
                                      </p:cBhvr>
                                      <p:to>
                                        <p:strVal val="visible"/>
                                      </p:to>
                                    </p:set>
                                    <p:animEffect transition="in" filter="blinds(horizontal)">
                                      <p:cBhvr>
                                        <p:cTn id="22" dur="500"/>
                                        <p:tgtEl>
                                          <p:spTgt spid="717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71">
                                            <p:txEl>
                                              <p:pRg st="8" end="8"/>
                                            </p:txEl>
                                          </p:spTgt>
                                        </p:tgtEl>
                                        <p:attrNameLst>
                                          <p:attrName>style.visibility</p:attrName>
                                        </p:attrNameLst>
                                      </p:cBhvr>
                                      <p:to>
                                        <p:strVal val="visible"/>
                                      </p:to>
                                    </p:set>
                                    <p:animEffect transition="in" filter="blinds(horizontal)">
                                      <p:cBhvr>
                                        <p:cTn id="27" dur="500"/>
                                        <p:tgtEl>
                                          <p:spTgt spid="717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171">
                                            <p:txEl>
                                              <p:pRg st="10" end="10"/>
                                            </p:txEl>
                                          </p:spTgt>
                                        </p:tgtEl>
                                        <p:attrNameLst>
                                          <p:attrName>style.visibility</p:attrName>
                                        </p:attrNameLst>
                                      </p:cBhvr>
                                      <p:to>
                                        <p:strVal val="visible"/>
                                      </p:to>
                                    </p:set>
                                    <p:animEffect transition="in" filter="blinds(horizontal)">
                                      <p:cBhvr>
                                        <p:cTn id="32" dur="5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2800" smtClean="0">
                <a:solidFill>
                  <a:srgbClr val="0000FF"/>
                </a:solidFill>
                <a:cs typeface="Times New Roman" pitchFamily="18" charset="0"/>
              </a:rPr>
              <a:t>Ruminant system of carbohydrate digestion and absorption:  </a:t>
            </a:r>
            <a:r>
              <a:rPr lang="en-US" sz="2800" smtClean="0">
                <a:solidFill>
                  <a:srgbClr val="FF0000"/>
                </a:solidFill>
                <a:cs typeface="Times New Roman" pitchFamily="18" charset="0"/>
              </a:rPr>
              <a:t>Effect of feeding grain</a:t>
            </a:r>
          </a:p>
        </p:txBody>
      </p:sp>
      <p:sp>
        <p:nvSpPr>
          <p:cNvPr id="4100" name="Rectangle 3"/>
          <p:cNvSpPr>
            <a:spLocks noChangeArrowheads="1"/>
          </p:cNvSpPr>
          <p:nvPr/>
        </p:nvSpPr>
        <p:spPr bwMode="auto">
          <a:xfrm>
            <a:off x="3086100" y="2667000"/>
            <a:ext cx="9144000" cy="0"/>
          </a:xfrm>
          <a:prstGeom prst="rect">
            <a:avLst/>
          </a:prstGeom>
          <a:noFill/>
          <a:ln w="9525">
            <a:noFill/>
            <a:miter lim="800000"/>
            <a:headEnd/>
            <a:tailEnd/>
          </a:ln>
        </p:spPr>
        <p:txBody>
          <a:bodyPr>
            <a:spAutoFit/>
          </a:bodyPr>
          <a:lstStyle/>
          <a:p>
            <a:endParaRPr lang="en-US"/>
          </a:p>
        </p:txBody>
      </p:sp>
      <p:sp>
        <p:nvSpPr>
          <p:cNvPr id="4101" name="Rectangle 7"/>
          <p:cNvSpPr>
            <a:spLocks noChangeArrowheads="1"/>
          </p:cNvSpPr>
          <p:nvPr/>
        </p:nvSpPr>
        <p:spPr bwMode="auto">
          <a:xfrm>
            <a:off x="3028950" y="2271713"/>
            <a:ext cx="9144000" cy="0"/>
          </a:xfrm>
          <a:prstGeom prst="rect">
            <a:avLst/>
          </a:prstGeom>
          <a:noFill/>
          <a:ln w="9525">
            <a:noFill/>
            <a:miter lim="800000"/>
            <a:headEnd/>
            <a:tailEnd/>
          </a:ln>
        </p:spPr>
        <p:txBody>
          <a:bodyPr>
            <a:spAutoFit/>
          </a:bodyPr>
          <a:lstStyle/>
          <a:p>
            <a:endParaRPr lang="en-US"/>
          </a:p>
        </p:txBody>
      </p:sp>
      <p:graphicFrame>
        <p:nvGraphicFramePr>
          <p:cNvPr id="4098" name="Object 1024"/>
          <p:cNvGraphicFramePr>
            <a:graphicFrameLocks noChangeAspect="1"/>
          </p:cNvGraphicFramePr>
          <p:nvPr>
            <p:extLst>
              <p:ext uri="{D42A27DB-BD31-4B8C-83A1-F6EECF244321}">
                <p14:modId xmlns:p14="http://schemas.microsoft.com/office/powerpoint/2010/main" val="2217275944"/>
              </p:ext>
            </p:extLst>
          </p:nvPr>
        </p:nvGraphicFramePr>
        <p:xfrm>
          <a:off x="1600200" y="1524000"/>
          <a:ext cx="6705600" cy="5203825"/>
        </p:xfrm>
        <a:graphic>
          <a:graphicData uri="http://schemas.openxmlformats.org/presentationml/2006/ole">
            <mc:AlternateContent xmlns:mc="http://schemas.openxmlformats.org/markup-compatibility/2006">
              <mc:Choice xmlns:v="urn:schemas-microsoft-com:vml" Requires="v">
                <p:oleObj spid="_x0000_s4111" r:id="rId3" imgW="4572000" imgH="3429000" progId="PowerPoint.Slide.8">
                  <p:embed/>
                </p:oleObj>
              </mc:Choice>
              <mc:Fallback>
                <p:oleObj r:id="rId3" imgW="4572000" imgH="3429000" progId="PowerPoint.Slide.8">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524000"/>
                        <a:ext cx="6705600" cy="5203825"/>
                      </a:xfrm>
                      <a:prstGeom prst="rect">
                        <a:avLst/>
                      </a:prstGeom>
                      <a:noFill/>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z="2800" smtClean="0">
                <a:solidFill>
                  <a:srgbClr val="0000FF"/>
                </a:solidFill>
                <a:cs typeface="Times New Roman" pitchFamily="18" charset="0"/>
              </a:rPr>
              <a:t>Ruminant system of carbohydrate digestion and absorption:  </a:t>
            </a:r>
            <a:r>
              <a:rPr lang="en-US" sz="2800" smtClean="0">
                <a:solidFill>
                  <a:srgbClr val="FF0000"/>
                </a:solidFill>
                <a:cs typeface="Times New Roman" pitchFamily="18" charset="0"/>
              </a:rPr>
              <a:t>Effect of feeding grain</a:t>
            </a:r>
          </a:p>
        </p:txBody>
      </p:sp>
      <p:sp>
        <p:nvSpPr>
          <p:cNvPr id="5124" name="Rectangle 3"/>
          <p:cNvSpPr>
            <a:spLocks noChangeArrowheads="1"/>
          </p:cNvSpPr>
          <p:nvPr/>
        </p:nvSpPr>
        <p:spPr bwMode="auto">
          <a:xfrm>
            <a:off x="3086100" y="2667000"/>
            <a:ext cx="9144000" cy="0"/>
          </a:xfrm>
          <a:prstGeom prst="rect">
            <a:avLst/>
          </a:prstGeom>
          <a:noFill/>
          <a:ln w="9525">
            <a:noFill/>
            <a:miter lim="800000"/>
            <a:headEnd/>
            <a:tailEnd/>
          </a:ln>
        </p:spPr>
        <p:txBody>
          <a:bodyPr>
            <a:spAutoFit/>
          </a:bodyPr>
          <a:lstStyle/>
          <a:p>
            <a:endParaRPr lang="en-US"/>
          </a:p>
        </p:txBody>
      </p:sp>
      <p:sp>
        <p:nvSpPr>
          <p:cNvPr id="5125" name="Rectangle 6"/>
          <p:cNvSpPr>
            <a:spLocks noChangeArrowheads="1"/>
          </p:cNvSpPr>
          <p:nvPr/>
        </p:nvSpPr>
        <p:spPr bwMode="auto">
          <a:xfrm>
            <a:off x="3143250" y="2457450"/>
            <a:ext cx="9144000" cy="0"/>
          </a:xfrm>
          <a:prstGeom prst="rect">
            <a:avLst/>
          </a:prstGeom>
          <a:noFill/>
          <a:ln w="9525">
            <a:noFill/>
            <a:miter lim="800000"/>
            <a:headEnd/>
            <a:tailEnd/>
          </a:ln>
        </p:spPr>
        <p:txBody>
          <a:bodyPr>
            <a:spAutoFit/>
          </a:bodyPr>
          <a:lstStyle/>
          <a:p>
            <a:endParaRPr lang="en-US"/>
          </a:p>
        </p:txBody>
      </p:sp>
      <p:graphicFrame>
        <p:nvGraphicFramePr>
          <p:cNvPr id="5122" name="Object 0"/>
          <p:cNvGraphicFramePr>
            <a:graphicFrameLocks noChangeAspect="1"/>
          </p:cNvGraphicFramePr>
          <p:nvPr>
            <p:extLst>
              <p:ext uri="{D42A27DB-BD31-4B8C-83A1-F6EECF244321}">
                <p14:modId xmlns:p14="http://schemas.microsoft.com/office/powerpoint/2010/main" val="3630697235"/>
              </p:ext>
            </p:extLst>
          </p:nvPr>
        </p:nvGraphicFramePr>
        <p:xfrm>
          <a:off x="762000" y="1219201"/>
          <a:ext cx="8077200" cy="5638800"/>
        </p:xfrm>
        <a:graphic>
          <a:graphicData uri="http://schemas.openxmlformats.org/presentationml/2006/ole">
            <mc:AlternateContent xmlns:mc="http://schemas.openxmlformats.org/markup-compatibility/2006">
              <mc:Choice xmlns:v="urn:schemas-microsoft-com:vml" Requires="v">
                <p:oleObj spid="_x0000_s5135" r:id="rId3" imgW="4572000" imgH="3429000" progId="PowerPoint.Slide.8">
                  <p:embed/>
                </p:oleObj>
              </mc:Choice>
              <mc:Fallback>
                <p:oleObj r:id="rId3" imgW="4572000" imgH="3429000" progId="PowerPoint.Slide.8">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19201"/>
                        <a:ext cx="8077200" cy="5638800"/>
                      </a:xfrm>
                      <a:prstGeom prst="rect">
                        <a:avLst/>
                      </a:prstGeom>
                      <a:noFill/>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90600" y="381000"/>
            <a:ext cx="7772400" cy="762000"/>
          </a:xfrm>
        </p:spPr>
        <p:txBody>
          <a:bodyPr/>
          <a:lstStyle/>
          <a:p>
            <a:r>
              <a:rPr lang="en-US" sz="2800" b="1" dirty="0" smtClean="0">
                <a:cs typeface="Arial" charset="0"/>
              </a:rPr>
              <a:t>Energy – Lipids</a:t>
            </a:r>
          </a:p>
        </p:txBody>
      </p:sp>
      <p:sp>
        <p:nvSpPr>
          <p:cNvPr id="41987"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90000"/>
              </a:lnSpc>
              <a:spcAft>
                <a:spcPts val="0"/>
              </a:spcAft>
              <a:buFont typeface="Wingdings" pitchFamily="2" charset="2"/>
              <a:buChar char="q"/>
              <a:defRPr/>
            </a:pPr>
            <a:r>
              <a:rPr lang="en-US" sz="2400" dirty="0" smtClean="0">
                <a:cs typeface="Arial" charset="0"/>
              </a:rPr>
              <a:t>fat = glycerol + fatty acids</a:t>
            </a:r>
          </a:p>
          <a:p>
            <a:pPr marL="640080" lvl="1" indent="-274320" fontAlgn="auto">
              <a:lnSpc>
                <a:spcPct val="90000"/>
              </a:lnSpc>
              <a:spcAft>
                <a:spcPts val="0"/>
              </a:spcAft>
              <a:buFont typeface="Wingdings" pitchFamily="2" charset="2"/>
              <a:buChar char="§"/>
              <a:defRPr/>
            </a:pPr>
            <a:r>
              <a:rPr lang="en-US" sz="2000" dirty="0" smtClean="0">
                <a:cs typeface="Arial" charset="0"/>
              </a:rPr>
              <a:t>triglyceride = glycerol + 3 fatty acids</a:t>
            </a:r>
          </a:p>
          <a:p>
            <a:pPr marL="640080" lvl="1" indent="-274320" fontAlgn="auto">
              <a:lnSpc>
                <a:spcPct val="90000"/>
              </a:lnSpc>
              <a:spcAft>
                <a:spcPts val="0"/>
              </a:spcAft>
              <a:buFont typeface="Wingdings" pitchFamily="2" charset="2"/>
              <a:buChar char="§"/>
              <a:defRPr/>
            </a:pPr>
            <a:r>
              <a:rPr lang="en-US" sz="2000" dirty="0" smtClean="0">
                <a:cs typeface="Arial" charset="0"/>
              </a:rPr>
              <a:t>Common fatty acid length -- C14 to C20</a:t>
            </a:r>
          </a:p>
          <a:p>
            <a:pPr marL="640080" lvl="1" indent="-274320" fontAlgn="auto">
              <a:lnSpc>
                <a:spcPct val="90000"/>
              </a:lnSpc>
              <a:spcAft>
                <a:spcPts val="0"/>
              </a:spcAft>
              <a:buFont typeface="Wingdings" pitchFamily="2" charset="2"/>
              <a:buChar char="q"/>
              <a:defRPr/>
            </a:pPr>
            <a:endParaRPr lang="en-US" sz="2000" dirty="0" smtClean="0">
              <a:cs typeface="Arial" charset="0"/>
            </a:endParaRPr>
          </a:p>
          <a:p>
            <a:pPr marL="320040" indent="-320040" fontAlgn="auto">
              <a:lnSpc>
                <a:spcPct val="90000"/>
              </a:lnSpc>
              <a:spcAft>
                <a:spcPts val="0"/>
              </a:spcAft>
              <a:buFont typeface="Wingdings" pitchFamily="2" charset="2"/>
              <a:buChar char="q"/>
              <a:defRPr/>
            </a:pPr>
            <a:r>
              <a:rPr lang="en-US" sz="2400" dirty="0" smtClean="0">
                <a:cs typeface="Arial" charset="0"/>
              </a:rPr>
              <a:t>very hydrogenated – energy</a:t>
            </a:r>
          </a:p>
          <a:p>
            <a:pPr marL="320040" indent="-320040" fontAlgn="auto">
              <a:lnSpc>
                <a:spcPct val="90000"/>
              </a:lnSpc>
              <a:spcAft>
                <a:spcPts val="0"/>
              </a:spcAft>
              <a:buFont typeface="Wingdings" pitchFamily="2" charset="2"/>
              <a:buChar char="q"/>
              <a:defRPr/>
            </a:pPr>
            <a:endParaRPr lang="en-US" sz="2400" dirty="0" smtClean="0">
              <a:cs typeface="Arial" charset="0"/>
            </a:endParaRPr>
          </a:p>
          <a:p>
            <a:pPr marL="320040" indent="-320040" fontAlgn="auto">
              <a:lnSpc>
                <a:spcPct val="90000"/>
              </a:lnSpc>
              <a:spcAft>
                <a:spcPts val="0"/>
              </a:spcAft>
              <a:buFont typeface="Wingdings" pitchFamily="2" charset="2"/>
              <a:buChar char="q"/>
              <a:defRPr/>
            </a:pPr>
            <a:r>
              <a:rPr lang="en-US" sz="2400" dirty="0" smtClean="0">
                <a:cs typeface="Arial" charset="0"/>
              </a:rPr>
              <a:t>saturated vs. unsaturated</a:t>
            </a:r>
          </a:p>
          <a:p>
            <a:pPr marL="320040" indent="-320040" fontAlgn="auto">
              <a:lnSpc>
                <a:spcPct val="90000"/>
              </a:lnSpc>
              <a:spcAft>
                <a:spcPts val="0"/>
              </a:spcAft>
              <a:buFont typeface="Wingdings" pitchFamily="2" charset="2"/>
              <a:buChar char="q"/>
              <a:defRPr/>
            </a:pPr>
            <a:endParaRPr lang="en-US" sz="2400" dirty="0" smtClean="0">
              <a:cs typeface="Arial" charset="0"/>
            </a:endParaRPr>
          </a:p>
          <a:p>
            <a:pPr marL="320040" indent="-320040" fontAlgn="auto">
              <a:lnSpc>
                <a:spcPct val="90000"/>
              </a:lnSpc>
              <a:spcAft>
                <a:spcPts val="0"/>
              </a:spcAft>
              <a:buFont typeface="Wingdings" pitchFamily="2" charset="2"/>
              <a:buChar char="q"/>
              <a:defRPr/>
            </a:pPr>
            <a:r>
              <a:rPr lang="en-US" sz="2400" dirty="0" smtClean="0">
                <a:cs typeface="Arial" charset="0"/>
              </a:rPr>
              <a:t>essential fats</a:t>
            </a:r>
          </a:p>
          <a:p>
            <a:pPr marL="640080" lvl="1" indent="-274320" fontAlgn="auto">
              <a:lnSpc>
                <a:spcPct val="90000"/>
              </a:lnSpc>
              <a:spcAft>
                <a:spcPts val="0"/>
              </a:spcAft>
              <a:buFont typeface="Wingdings" pitchFamily="2" charset="2"/>
              <a:buChar char="§"/>
              <a:defRPr/>
            </a:pPr>
            <a:r>
              <a:rPr lang="en-US" sz="2000" dirty="0" err="1" smtClean="0">
                <a:cs typeface="Arial" charset="0"/>
              </a:rPr>
              <a:t>linoleic</a:t>
            </a:r>
            <a:r>
              <a:rPr lang="en-US" sz="2000" dirty="0" smtClean="0">
                <a:cs typeface="Arial" charset="0"/>
              </a:rPr>
              <a:t>:  C18-2</a:t>
            </a:r>
          </a:p>
          <a:p>
            <a:pPr marL="640080" lvl="1" indent="-274320" fontAlgn="auto">
              <a:lnSpc>
                <a:spcPct val="90000"/>
              </a:lnSpc>
              <a:spcAft>
                <a:spcPts val="0"/>
              </a:spcAft>
              <a:buFont typeface="Wingdings" pitchFamily="2" charset="2"/>
              <a:buChar char="§"/>
              <a:defRPr/>
            </a:pPr>
            <a:r>
              <a:rPr lang="en-US" sz="2000" dirty="0" err="1" smtClean="0">
                <a:cs typeface="Arial" charset="0"/>
              </a:rPr>
              <a:t>linolenic</a:t>
            </a:r>
            <a:r>
              <a:rPr lang="en-US" sz="2000" dirty="0" smtClean="0">
                <a:cs typeface="Arial" charset="0"/>
              </a:rPr>
              <a:t>:  C18-3</a:t>
            </a:r>
          </a:p>
          <a:p>
            <a:pPr marL="640080" lvl="1" indent="-274320" fontAlgn="auto">
              <a:lnSpc>
                <a:spcPct val="90000"/>
              </a:lnSpc>
              <a:spcAft>
                <a:spcPts val="0"/>
              </a:spcAft>
              <a:buFont typeface="Wingdings" pitchFamily="2" charset="2"/>
              <a:buChar char="§"/>
              <a:defRPr/>
            </a:pPr>
            <a:r>
              <a:rPr lang="en-US" sz="2000" dirty="0" err="1" smtClean="0">
                <a:cs typeface="Arial" charset="0"/>
              </a:rPr>
              <a:t>arachidonic</a:t>
            </a:r>
            <a:r>
              <a:rPr lang="en-US" sz="2000" dirty="0" smtClean="0">
                <a:cs typeface="Arial" charset="0"/>
              </a:rPr>
              <a:t>:  C20-4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0" dur="500"/>
                                        <p:tgtEl>
                                          <p:spTgt spid="41987">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3" dur="500"/>
                                        <p:tgtEl>
                                          <p:spTgt spid="4198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1987">
                                            <p:txEl>
                                              <p:pRg st="4" end="4"/>
                                            </p:txEl>
                                          </p:spTgt>
                                        </p:tgtEl>
                                        <p:attrNameLst>
                                          <p:attrName>style.visibility</p:attrName>
                                        </p:attrNameLst>
                                      </p:cBhvr>
                                      <p:to>
                                        <p:strVal val="visible"/>
                                      </p:to>
                                    </p:set>
                                    <p:animEffect transition="in" filter="blinds(horizontal)">
                                      <p:cBhvr>
                                        <p:cTn id="18" dur="500"/>
                                        <p:tgtEl>
                                          <p:spTgt spid="4198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1987">
                                            <p:txEl>
                                              <p:pRg st="6" end="6"/>
                                            </p:txEl>
                                          </p:spTgt>
                                        </p:tgtEl>
                                        <p:attrNameLst>
                                          <p:attrName>style.visibility</p:attrName>
                                        </p:attrNameLst>
                                      </p:cBhvr>
                                      <p:to>
                                        <p:strVal val="visible"/>
                                      </p:to>
                                    </p:set>
                                    <p:animEffect transition="in" filter="blinds(horizontal)">
                                      <p:cBhvr>
                                        <p:cTn id="23" dur="500"/>
                                        <p:tgtEl>
                                          <p:spTgt spid="41987">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1987">
                                            <p:txEl>
                                              <p:pRg st="8" end="8"/>
                                            </p:txEl>
                                          </p:spTgt>
                                        </p:tgtEl>
                                        <p:attrNameLst>
                                          <p:attrName>style.visibility</p:attrName>
                                        </p:attrNameLst>
                                      </p:cBhvr>
                                      <p:to>
                                        <p:strVal val="visible"/>
                                      </p:to>
                                    </p:set>
                                    <p:animEffect transition="in" filter="blinds(horizontal)">
                                      <p:cBhvr>
                                        <p:cTn id="28" dur="500"/>
                                        <p:tgtEl>
                                          <p:spTgt spid="41987">
                                            <p:txEl>
                                              <p:pRg st="8" end="8"/>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1987">
                                            <p:txEl>
                                              <p:pRg st="9" end="9"/>
                                            </p:txEl>
                                          </p:spTgt>
                                        </p:tgtEl>
                                        <p:attrNameLst>
                                          <p:attrName>style.visibility</p:attrName>
                                        </p:attrNameLst>
                                      </p:cBhvr>
                                      <p:to>
                                        <p:strVal val="visible"/>
                                      </p:to>
                                    </p:set>
                                    <p:animEffect transition="in" filter="blinds(horizontal)">
                                      <p:cBhvr>
                                        <p:cTn id="31" dur="500"/>
                                        <p:tgtEl>
                                          <p:spTgt spid="41987">
                                            <p:txEl>
                                              <p:pRg st="9" end="9"/>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1987">
                                            <p:txEl>
                                              <p:pRg st="10" end="10"/>
                                            </p:txEl>
                                          </p:spTgt>
                                        </p:tgtEl>
                                        <p:attrNameLst>
                                          <p:attrName>style.visibility</p:attrName>
                                        </p:attrNameLst>
                                      </p:cBhvr>
                                      <p:to>
                                        <p:strVal val="visible"/>
                                      </p:to>
                                    </p:set>
                                    <p:animEffect transition="in" filter="blinds(horizontal)">
                                      <p:cBhvr>
                                        <p:cTn id="34" dur="500"/>
                                        <p:tgtEl>
                                          <p:spTgt spid="41987">
                                            <p:txEl>
                                              <p:pRg st="10" end="10"/>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1987">
                                            <p:txEl>
                                              <p:pRg st="11" end="11"/>
                                            </p:txEl>
                                          </p:spTgt>
                                        </p:tgtEl>
                                        <p:attrNameLst>
                                          <p:attrName>style.visibility</p:attrName>
                                        </p:attrNameLst>
                                      </p:cBhvr>
                                      <p:to>
                                        <p:strVal val="visible"/>
                                      </p:to>
                                    </p:set>
                                    <p:animEffect transition="in" filter="blinds(horizontal)">
                                      <p:cBhvr>
                                        <p:cTn id="37" dur="500"/>
                                        <p:tgtEl>
                                          <p:spTgt spid="419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66800" y="381000"/>
            <a:ext cx="7772400" cy="762000"/>
          </a:xfrm>
        </p:spPr>
        <p:txBody>
          <a:bodyPr/>
          <a:lstStyle/>
          <a:p>
            <a:r>
              <a:rPr lang="en-US" sz="2800" b="1" dirty="0" smtClean="0">
                <a:cs typeface="Arial" charset="0"/>
              </a:rPr>
              <a:t>Energy – Lipids</a:t>
            </a:r>
          </a:p>
        </p:txBody>
      </p:sp>
      <p:sp>
        <p:nvSpPr>
          <p:cNvPr id="43011" name="Rectangle 3"/>
          <p:cNvSpPr>
            <a:spLocks noGrp="1" noChangeArrowheads="1"/>
          </p:cNvSpPr>
          <p:nvPr>
            <p:ph sz="quarter" idx="1"/>
          </p:nvPr>
        </p:nvSpPr>
        <p:spPr>
          <a:xfrm>
            <a:off x="612775" y="1600200"/>
            <a:ext cx="8153400" cy="4495800"/>
          </a:xfrm>
        </p:spPr>
        <p:txBody>
          <a:bodyPr/>
          <a:lstStyle/>
          <a:p>
            <a:pPr>
              <a:lnSpc>
                <a:spcPct val="90000"/>
              </a:lnSpc>
              <a:buFont typeface="Wingdings" pitchFamily="2" charset="2"/>
              <a:buChar char="q"/>
            </a:pPr>
            <a:r>
              <a:rPr lang="en-US" sz="2400" smtClean="0">
                <a:cs typeface="Arial" charset="0"/>
              </a:rPr>
              <a:t>Feed applications</a:t>
            </a:r>
          </a:p>
          <a:p>
            <a:pPr>
              <a:lnSpc>
                <a:spcPct val="90000"/>
              </a:lnSpc>
            </a:pPr>
            <a:endParaRPr lang="en-US" sz="2400" smtClean="0">
              <a:cs typeface="Arial" charset="0"/>
            </a:endParaRPr>
          </a:p>
          <a:p>
            <a:pPr lvl="1">
              <a:lnSpc>
                <a:spcPct val="90000"/>
              </a:lnSpc>
              <a:buFont typeface="Wingdings" pitchFamily="2" charset="2"/>
              <a:buChar char="§"/>
            </a:pPr>
            <a:r>
              <a:rPr lang="en-US" sz="2000" smtClean="0">
                <a:cs typeface="Arial" charset="0"/>
              </a:rPr>
              <a:t>fats contain 2.25 x's energy per weight as CHO's -- CHO = 4 kcal/g; fat = 9 kcal/g</a:t>
            </a:r>
          </a:p>
          <a:p>
            <a:pPr lvl="1">
              <a:lnSpc>
                <a:spcPct val="90000"/>
              </a:lnSpc>
              <a:buFont typeface="Wingdings" pitchFamily="2" charset="2"/>
              <a:buChar char="§"/>
            </a:pPr>
            <a:endParaRPr lang="en-US" sz="2000" smtClean="0">
              <a:cs typeface="Arial" charset="0"/>
            </a:endParaRPr>
          </a:p>
          <a:p>
            <a:pPr lvl="1">
              <a:lnSpc>
                <a:spcPct val="90000"/>
              </a:lnSpc>
              <a:buFont typeface="Wingdings" pitchFamily="2" charset="2"/>
              <a:buChar char="§"/>
            </a:pPr>
            <a:r>
              <a:rPr lang="en-US" sz="2000" smtClean="0">
                <a:cs typeface="Arial" charset="0"/>
              </a:rPr>
              <a:t>increase the energy density of a ration; must be limited, usually 5-6% of ration as lipid for ruminant, 6-7% for monogastric</a:t>
            </a:r>
          </a:p>
          <a:p>
            <a:pPr lvl="1">
              <a:lnSpc>
                <a:spcPct val="90000"/>
              </a:lnSpc>
              <a:buFont typeface="Wingdings" pitchFamily="2" charset="2"/>
              <a:buChar char="§"/>
            </a:pPr>
            <a:endParaRPr lang="en-US" sz="2000" smtClean="0">
              <a:cs typeface="Arial" charset="0"/>
            </a:endParaRPr>
          </a:p>
          <a:p>
            <a:pPr lvl="1">
              <a:lnSpc>
                <a:spcPct val="90000"/>
              </a:lnSpc>
              <a:buFont typeface="Wingdings" pitchFamily="2" charset="2"/>
              <a:buChar char="§"/>
            </a:pPr>
            <a:r>
              <a:rPr lang="en-US" sz="2000" smtClean="0">
                <a:cs typeface="Arial" charset="0"/>
              </a:rPr>
              <a:t>reduce dustiness</a:t>
            </a:r>
          </a:p>
          <a:p>
            <a:pPr lvl="1">
              <a:lnSpc>
                <a:spcPct val="90000"/>
              </a:lnSpc>
              <a:buFont typeface="Wingdings" pitchFamily="2" charset="2"/>
              <a:buChar char="§"/>
            </a:pPr>
            <a:r>
              <a:rPr lang="en-US" sz="2000" smtClean="0">
                <a:cs typeface="Arial" charset="0"/>
              </a:rPr>
              <a:t>may increase palatability</a:t>
            </a:r>
          </a:p>
          <a:p>
            <a:pPr lvl="1">
              <a:lnSpc>
                <a:spcPct val="90000"/>
              </a:lnSpc>
              <a:buFont typeface="Wingdings" pitchFamily="2" charset="2"/>
              <a:buChar char="§"/>
            </a:pPr>
            <a:r>
              <a:rPr lang="en-US" sz="2000" smtClean="0">
                <a:cs typeface="Arial" charset="0"/>
              </a:rPr>
              <a:t>aid absorption of vitamin A,D,E,K</a:t>
            </a:r>
          </a:p>
          <a:p>
            <a:pPr lvl="1">
              <a:lnSpc>
                <a:spcPct val="90000"/>
              </a:lnSpc>
              <a:buFont typeface="Wingdings" pitchFamily="2" charset="2"/>
              <a:buChar char="§"/>
            </a:pPr>
            <a:r>
              <a:rPr lang="en-US" sz="2000" smtClean="0">
                <a:cs typeface="Arial" charset="0"/>
              </a:rPr>
              <a:t>may decrease absorption of Ca, Mg, 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blinds(horizontal)">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1">
                                            <p:txEl>
                                              <p:pRg st="2" end="2"/>
                                            </p:txEl>
                                          </p:spTgt>
                                        </p:tgtEl>
                                        <p:attrNameLst>
                                          <p:attrName>style.visibility</p:attrName>
                                        </p:attrNameLst>
                                      </p:cBhvr>
                                      <p:to>
                                        <p:strVal val="visible"/>
                                      </p:to>
                                    </p:set>
                                    <p:animEffect transition="in" filter="blinds(horizontal)">
                                      <p:cBhvr>
                                        <p:cTn id="12" dur="500"/>
                                        <p:tgtEl>
                                          <p:spTgt spid="430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011">
                                            <p:txEl>
                                              <p:pRg st="4" end="4"/>
                                            </p:txEl>
                                          </p:spTgt>
                                        </p:tgtEl>
                                        <p:attrNameLst>
                                          <p:attrName>style.visibility</p:attrName>
                                        </p:attrNameLst>
                                      </p:cBhvr>
                                      <p:to>
                                        <p:strVal val="visible"/>
                                      </p:to>
                                    </p:set>
                                    <p:animEffect transition="in" filter="blinds(horizontal)">
                                      <p:cBhvr>
                                        <p:cTn id="17" dur="500"/>
                                        <p:tgtEl>
                                          <p:spTgt spid="430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011">
                                            <p:txEl>
                                              <p:pRg st="6" end="6"/>
                                            </p:txEl>
                                          </p:spTgt>
                                        </p:tgtEl>
                                        <p:attrNameLst>
                                          <p:attrName>style.visibility</p:attrName>
                                        </p:attrNameLst>
                                      </p:cBhvr>
                                      <p:to>
                                        <p:strVal val="visible"/>
                                      </p:to>
                                    </p:set>
                                    <p:animEffect transition="in" filter="blinds(horizontal)">
                                      <p:cBhvr>
                                        <p:cTn id="22" dur="500"/>
                                        <p:tgtEl>
                                          <p:spTgt spid="4301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011">
                                            <p:txEl>
                                              <p:pRg st="7" end="7"/>
                                            </p:txEl>
                                          </p:spTgt>
                                        </p:tgtEl>
                                        <p:attrNameLst>
                                          <p:attrName>style.visibility</p:attrName>
                                        </p:attrNameLst>
                                      </p:cBhvr>
                                      <p:to>
                                        <p:strVal val="visible"/>
                                      </p:to>
                                    </p:set>
                                    <p:animEffect transition="in" filter="blinds(horizontal)">
                                      <p:cBhvr>
                                        <p:cTn id="27" dur="500"/>
                                        <p:tgtEl>
                                          <p:spTgt spid="4301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3011">
                                            <p:txEl>
                                              <p:pRg st="8" end="8"/>
                                            </p:txEl>
                                          </p:spTgt>
                                        </p:tgtEl>
                                        <p:attrNameLst>
                                          <p:attrName>style.visibility</p:attrName>
                                        </p:attrNameLst>
                                      </p:cBhvr>
                                      <p:to>
                                        <p:strVal val="visible"/>
                                      </p:to>
                                    </p:set>
                                    <p:animEffect transition="in" filter="blinds(horizontal)">
                                      <p:cBhvr>
                                        <p:cTn id="32" dur="500"/>
                                        <p:tgtEl>
                                          <p:spTgt spid="43011">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3011">
                                            <p:txEl>
                                              <p:pRg st="9" end="9"/>
                                            </p:txEl>
                                          </p:spTgt>
                                        </p:tgtEl>
                                        <p:attrNameLst>
                                          <p:attrName>style.visibility</p:attrName>
                                        </p:attrNameLst>
                                      </p:cBhvr>
                                      <p:to>
                                        <p:strVal val="visible"/>
                                      </p:to>
                                    </p:set>
                                    <p:animEffect transition="in" filter="blinds(horizontal)">
                                      <p:cBhvr>
                                        <p:cTn id="37" dur="500"/>
                                        <p:tgtEl>
                                          <p:spTgt spid="430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066800" y="533400"/>
            <a:ext cx="7772400" cy="762000"/>
          </a:xfrm>
        </p:spPr>
        <p:txBody>
          <a:bodyPr/>
          <a:lstStyle/>
          <a:p>
            <a:r>
              <a:rPr lang="en-US" sz="2800" b="1" dirty="0" smtClean="0">
                <a:cs typeface="Arial" charset="0"/>
              </a:rPr>
              <a:t>Energy – Lipids</a:t>
            </a:r>
          </a:p>
        </p:txBody>
      </p:sp>
      <p:sp>
        <p:nvSpPr>
          <p:cNvPr id="44035" name="Rectangle 3"/>
          <p:cNvSpPr>
            <a:spLocks noGrp="1" noChangeArrowheads="1"/>
          </p:cNvSpPr>
          <p:nvPr>
            <p:ph sz="quarter" idx="1"/>
          </p:nvPr>
        </p:nvSpPr>
        <p:spPr>
          <a:xfrm>
            <a:off x="612775" y="1600200"/>
            <a:ext cx="8153400" cy="4495800"/>
          </a:xfrm>
        </p:spPr>
        <p:txBody>
          <a:bodyPr/>
          <a:lstStyle/>
          <a:p>
            <a:pPr>
              <a:lnSpc>
                <a:spcPct val="90000"/>
              </a:lnSpc>
              <a:buFont typeface="Wingdings" pitchFamily="2" charset="2"/>
              <a:buChar char="q"/>
            </a:pPr>
            <a:r>
              <a:rPr lang="en-US" sz="2400" dirty="0" smtClean="0">
                <a:cs typeface="Arial" charset="0"/>
              </a:rPr>
              <a:t>Feed applications – continue</a:t>
            </a:r>
          </a:p>
          <a:p>
            <a:pPr>
              <a:lnSpc>
                <a:spcPct val="90000"/>
              </a:lnSpc>
            </a:pPr>
            <a:endParaRPr lang="en-US" sz="2400" dirty="0" smtClean="0">
              <a:cs typeface="Arial" charset="0"/>
            </a:endParaRPr>
          </a:p>
          <a:p>
            <a:pPr lvl="1">
              <a:lnSpc>
                <a:spcPct val="90000"/>
              </a:lnSpc>
              <a:buFont typeface="Wingdings" pitchFamily="2" charset="2"/>
              <a:buChar char="§"/>
            </a:pPr>
            <a:r>
              <a:rPr lang="en-US" sz="2000" dirty="0" smtClean="0">
                <a:cs typeface="Arial" charset="0"/>
              </a:rPr>
              <a:t>fat will reduce fiber digestion in the rumen; commonly seen in the lactating dairy cow; restrict fat to about 6 percent of the total diet DM</a:t>
            </a:r>
          </a:p>
          <a:p>
            <a:pPr lvl="1">
              <a:lnSpc>
                <a:spcPct val="90000"/>
              </a:lnSpc>
              <a:buFont typeface="Wingdings" pitchFamily="2" charset="2"/>
              <a:buChar char="§"/>
            </a:pPr>
            <a:endParaRPr lang="en-US" sz="2000" dirty="0" smtClean="0">
              <a:cs typeface="Arial" charset="0"/>
            </a:endParaRPr>
          </a:p>
          <a:p>
            <a:pPr lvl="1">
              <a:lnSpc>
                <a:spcPct val="90000"/>
              </a:lnSpc>
              <a:buFont typeface="Wingdings" pitchFamily="2" charset="2"/>
              <a:buChar char="§"/>
            </a:pPr>
            <a:r>
              <a:rPr lang="en-US" sz="2000" dirty="0" smtClean="0">
                <a:cs typeface="Arial" charset="0"/>
              </a:rPr>
              <a:t>now have ruminally inert fats on the market to avoid lower fiber digestion; best to have a combination of fat from basal ingredients, an oil source such as whole cottonseed or full fat canola, and inert fat</a:t>
            </a:r>
          </a:p>
          <a:p>
            <a:pPr lvl="1">
              <a:lnSpc>
                <a:spcPct val="90000"/>
              </a:lnSpc>
              <a:buFont typeface="Wingdings" pitchFamily="2" charset="2"/>
              <a:buChar char="§"/>
            </a:pPr>
            <a:endParaRPr lang="en-US" sz="2000" dirty="0" smtClean="0">
              <a:cs typeface="Arial" charset="0"/>
            </a:endParaRPr>
          </a:p>
          <a:p>
            <a:pPr lvl="1">
              <a:lnSpc>
                <a:spcPct val="90000"/>
              </a:lnSpc>
              <a:buFont typeface="Wingdings" pitchFamily="2" charset="2"/>
              <a:buChar char="§"/>
            </a:pPr>
            <a:r>
              <a:rPr lang="en-US" sz="2000" dirty="0" smtClean="0">
                <a:cs typeface="Arial" charset="0"/>
              </a:rPr>
              <a:t>fat metabolism -- ketones -- ketosis</a:t>
            </a:r>
            <a:endParaRPr lang="en-US" sz="2000" dirty="0" smtClean="0">
              <a:cs typeface="Times New Roman" pitchFamily="18" charset="0"/>
            </a:endParaRPr>
          </a:p>
          <a:p>
            <a:pPr lvl="1">
              <a:lnSpc>
                <a:spcPct val="90000"/>
              </a:lnSpc>
            </a:pPr>
            <a:endParaRPr lang="en-US" sz="2000" dirty="0" smtClean="0">
              <a:cs typeface="Times New Roman" pitchFamily="18" charset="0"/>
            </a:endParaRPr>
          </a:p>
          <a:p>
            <a:pPr>
              <a:lnSpc>
                <a:spcPct val="90000"/>
              </a:lnSpc>
            </a:pPr>
            <a:endParaRPr lang="en-US" sz="2400" dirty="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12" dur="500"/>
                                        <p:tgtEl>
                                          <p:spTgt spid="440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animEffect transition="in" filter="blinds(horizontal)">
                                      <p:cBhvr>
                                        <p:cTn id="17" dur="500"/>
                                        <p:tgtEl>
                                          <p:spTgt spid="440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35">
                                            <p:txEl>
                                              <p:pRg st="6" end="6"/>
                                            </p:txEl>
                                          </p:spTgt>
                                        </p:tgtEl>
                                        <p:attrNameLst>
                                          <p:attrName>style.visibility</p:attrName>
                                        </p:attrNameLst>
                                      </p:cBhvr>
                                      <p:to>
                                        <p:strVal val="visible"/>
                                      </p:to>
                                    </p:set>
                                    <p:animEffect transition="in" filter="blinds(horizontal)">
                                      <p:cBhvr>
                                        <p:cTn id="22" dur="500"/>
                                        <p:tgtEl>
                                          <p:spTgt spid="44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990600" y="457200"/>
            <a:ext cx="7772400" cy="762000"/>
          </a:xfrm>
        </p:spPr>
        <p:txBody>
          <a:bodyPr/>
          <a:lstStyle/>
          <a:p>
            <a:r>
              <a:rPr lang="en-US" sz="2800" b="1" dirty="0" smtClean="0">
                <a:cs typeface="Arial" charset="0"/>
              </a:rPr>
              <a:t>Protein</a:t>
            </a:r>
          </a:p>
        </p:txBody>
      </p:sp>
      <p:sp>
        <p:nvSpPr>
          <p:cNvPr id="45059" name="Rectangle 3"/>
          <p:cNvSpPr>
            <a:spLocks noGrp="1" noChangeArrowheads="1"/>
          </p:cNvSpPr>
          <p:nvPr>
            <p:ph sz="quarter" idx="1"/>
          </p:nvPr>
        </p:nvSpPr>
        <p:spPr>
          <a:xfrm>
            <a:off x="612775" y="1600200"/>
            <a:ext cx="8153400" cy="4495800"/>
          </a:xfrm>
        </p:spPr>
        <p:txBody>
          <a:bodyPr/>
          <a:lstStyle/>
          <a:p>
            <a:pPr>
              <a:lnSpc>
                <a:spcPct val="90000"/>
              </a:lnSpc>
              <a:buFont typeface="Wingdings" pitchFamily="2" charset="2"/>
              <a:buChar char="q"/>
            </a:pPr>
            <a:r>
              <a:rPr lang="en-US" sz="2400" dirty="0" smtClean="0">
                <a:cs typeface="Arial" charset="0"/>
              </a:rPr>
              <a:t>Most expensive nutrient per weight to supply</a:t>
            </a:r>
          </a:p>
          <a:p>
            <a:pPr>
              <a:lnSpc>
                <a:spcPct val="90000"/>
              </a:lnSpc>
              <a:buFont typeface="Wingdings" pitchFamily="2" charset="2"/>
              <a:buChar char="q"/>
            </a:pPr>
            <a:endParaRPr lang="en-US" sz="2400" dirty="0" smtClean="0">
              <a:cs typeface="Arial" charset="0"/>
            </a:endParaRPr>
          </a:p>
          <a:p>
            <a:pPr>
              <a:lnSpc>
                <a:spcPct val="90000"/>
              </a:lnSpc>
              <a:buFont typeface="Wingdings" pitchFamily="2" charset="2"/>
              <a:buChar char="q"/>
            </a:pPr>
            <a:r>
              <a:rPr lang="en-US" sz="2400" dirty="0" smtClean="0">
                <a:cs typeface="Arial" charset="0"/>
              </a:rPr>
              <a:t>Functions</a:t>
            </a:r>
          </a:p>
          <a:p>
            <a:pPr lvl="1">
              <a:lnSpc>
                <a:spcPct val="90000"/>
              </a:lnSpc>
              <a:buFont typeface="Wingdings" pitchFamily="2" charset="2"/>
              <a:buChar char="ü"/>
            </a:pPr>
            <a:r>
              <a:rPr lang="en-US" sz="2000" dirty="0" smtClean="0">
                <a:cs typeface="Arial" charset="0"/>
              </a:rPr>
              <a:t>Muscle</a:t>
            </a:r>
          </a:p>
          <a:p>
            <a:pPr lvl="1">
              <a:lnSpc>
                <a:spcPct val="90000"/>
              </a:lnSpc>
              <a:buFont typeface="Wingdings" pitchFamily="2" charset="2"/>
              <a:buChar char="ü"/>
            </a:pPr>
            <a:r>
              <a:rPr lang="en-US" sz="2000" dirty="0" smtClean="0">
                <a:cs typeface="Arial" charset="0"/>
              </a:rPr>
              <a:t>Enzymes</a:t>
            </a:r>
          </a:p>
          <a:p>
            <a:pPr lvl="1">
              <a:lnSpc>
                <a:spcPct val="90000"/>
              </a:lnSpc>
              <a:buFont typeface="Wingdings" pitchFamily="2" charset="2"/>
              <a:buChar char="ü"/>
            </a:pPr>
            <a:r>
              <a:rPr lang="en-US" sz="2000" dirty="0" smtClean="0">
                <a:cs typeface="Arial" charset="0"/>
              </a:rPr>
              <a:t>Hormones</a:t>
            </a:r>
          </a:p>
          <a:p>
            <a:pPr lvl="1">
              <a:lnSpc>
                <a:spcPct val="90000"/>
              </a:lnSpc>
              <a:buFont typeface="Wingdings" pitchFamily="2" charset="2"/>
              <a:buChar char="ü"/>
            </a:pPr>
            <a:r>
              <a:rPr lang="en-US" sz="2000" dirty="0" smtClean="0">
                <a:cs typeface="Arial" charset="0"/>
              </a:rPr>
              <a:t>Antibiotics</a:t>
            </a:r>
          </a:p>
          <a:p>
            <a:pPr lvl="1">
              <a:lnSpc>
                <a:spcPct val="90000"/>
              </a:lnSpc>
              <a:buFont typeface="Wingdings" pitchFamily="2" charset="2"/>
              <a:buChar char="ü"/>
            </a:pPr>
            <a:r>
              <a:rPr lang="en-US" sz="2000" dirty="0" smtClean="0">
                <a:cs typeface="Arial" charset="0"/>
              </a:rPr>
              <a:t>skin, hair</a:t>
            </a:r>
          </a:p>
          <a:p>
            <a:pPr lvl="1">
              <a:lnSpc>
                <a:spcPct val="90000"/>
              </a:lnSpc>
              <a:buFont typeface="Wingdings" pitchFamily="2" charset="2"/>
              <a:buChar char="q"/>
            </a:pPr>
            <a:endParaRPr lang="en-US" sz="2000" dirty="0" smtClean="0">
              <a:cs typeface="Arial" charset="0"/>
            </a:endParaRPr>
          </a:p>
          <a:p>
            <a:pPr>
              <a:lnSpc>
                <a:spcPct val="90000"/>
              </a:lnSpc>
              <a:buFont typeface="Wingdings" pitchFamily="2" charset="2"/>
              <a:buChar char="q"/>
            </a:pPr>
            <a:r>
              <a:rPr lang="en-US" sz="2400" dirty="0" smtClean="0">
                <a:cs typeface="Arial" charset="0"/>
              </a:rPr>
              <a:t>Amino acids are what is actually required by the animal -- building blocks of protein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blinds(horizontal)">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59">
                                            <p:txEl>
                                              <p:pRg st="2" end="2"/>
                                            </p:txEl>
                                          </p:spTgt>
                                        </p:tgtEl>
                                        <p:attrNameLst>
                                          <p:attrName>style.visibility</p:attrName>
                                        </p:attrNameLst>
                                      </p:cBhvr>
                                      <p:to>
                                        <p:strVal val="visible"/>
                                      </p:to>
                                    </p:set>
                                    <p:animEffect transition="in" filter="blinds(horizontal)">
                                      <p:cBhvr>
                                        <p:cTn id="12" dur="500"/>
                                        <p:tgtEl>
                                          <p:spTgt spid="45059">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animEffect transition="in" filter="blinds(horizontal)">
                                      <p:cBhvr>
                                        <p:cTn id="15" dur="500"/>
                                        <p:tgtEl>
                                          <p:spTgt spid="4505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5059">
                                            <p:txEl>
                                              <p:pRg st="4" end="4"/>
                                            </p:txEl>
                                          </p:spTgt>
                                        </p:tgtEl>
                                        <p:attrNameLst>
                                          <p:attrName>style.visibility</p:attrName>
                                        </p:attrNameLst>
                                      </p:cBhvr>
                                      <p:to>
                                        <p:strVal val="visible"/>
                                      </p:to>
                                    </p:set>
                                    <p:animEffect transition="in" filter="blinds(horizontal)">
                                      <p:cBhvr>
                                        <p:cTn id="18" dur="500"/>
                                        <p:tgtEl>
                                          <p:spTgt spid="45059">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5059">
                                            <p:txEl>
                                              <p:pRg st="5" end="5"/>
                                            </p:txEl>
                                          </p:spTgt>
                                        </p:tgtEl>
                                        <p:attrNameLst>
                                          <p:attrName>style.visibility</p:attrName>
                                        </p:attrNameLst>
                                      </p:cBhvr>
                                      <p:to>
                                        <p:strVal val="visible"/>
                                      </p:to>
                                    </p:set>
                                    <p:animEffect transition="in" filter="blinds(horizontal)">
                                      <p:cBhvr>
                                        <p:cTn id="21" dur="500"/>
                                        <p:tgtEl>
                                          <p:spTgt spid="45059">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5059">
                                            <p:txEl>
                                              <p:pRg st="6" end="6"/>
                                            </p:txEl>
                                          </p:spTgt>
                                        </p:tgtEl>
                                        <p:attrNameLst>
                                          <p:attrName>style.visibility</p:attrName>
                                        </p:attrNameLst>
                                      </p:cBhvr>
                                      <p:to>
                                        <p:strVal val="visible"/>
                                      </p:to>
                                    </p:set>
                                    <p:animEffect transition="in" filter="blinds(horizontal)">
                                      <p:cBhvr>
                                        <p:cTn id="24" dur="500"/>
                                        <p:tgtEl>
                                          <p:spTgt spid="45059">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45059">
                                            <p:txEl>
                                              <p:pRg st="7" end="7"/>
                                            </p:txEl>
                                          </p:spTgt>
                                        </p:tgtEl>
                                        <p:attrNameLst>
                                          <p:attrName>style.visibility</p:attrName>
                                        </p:attrNameLst>
                                      </p:cBhvr>
                                      <p:to>
                                        <p:strVal val="visible"/>
                                      </p:to>
                                    </p:set>
                                    <p:animEffect transition="in" filter="blinds(horizontal)">
                                      <p:cBhvr>
                                        <p:cTn id="27" dur="500"/>
                                        <p:tgtEl>
                                          <p:spTgt spid="4505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059">
                                            <p:txEl>
                                              <p:pRg st="9" end="9"/>
                                            </p:txEl>
                                          </p:spTgt>
                                        </p:tgtEl>
                                        <p:attrNameLst>
                                          <p:attrName>style.visibility</p:attrName>
                                        </p:attrNameLst>
                                      </p:cBhvr>
                                      <p:to>
                                        <p:strVal val="visible"/>
                                      </p:to>
                                    </p:set>
                                    <p:animEffect transition="in" filter="blinds(horizontal)">
                                      <p:cBhvr>
                                        <p:cTn id="32" dur="500"/>
                                        <p:tgtEl>
                                          <p:spTgt spid="450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066800" y="381000"/>
            <a:ext cx="7772400" cy="762000"/>
          </a:xfrm>
        </p:spPr>
        <p:txBody>
          <a:bodyPr/>
          <a:lstStyle/>
          <a:p>
            <a:r>
              <a:rPr lang="en-US" sz="2800" b="1" dirty="0" smtClean="0">
                <a:cs typeface="Arial" charset="0"/>
              </a:rPr>
              <a:t>Protein</a:t>
            </a:r>
          </a:p>
        </p:txBody>
      </p:sp>
      <p:sp>
        <p:nvSpPr>
          <p:cNvPr id="46083" name="Rectangle 3"/>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z="2000" smtClean="0">
                <a:cs typeface="Arial" charset="0"/>
              </a:rPr>
              <a:t>Protein </a:t>
            </a:r>
            <a:r>
              <a:rPr lang="en-US" sz="2000" smtClean="0">
                <a:cs typeface="Arial" charset="0"/>
                <a:sym typeface="Symbol" pitchFamily="18" charset="2"/>
              </a:rPr>
              <a:t></a:t>
            </a:r>
            <a:r>
              <a:rPr lang="en-US" sz="2000" smtClean="0">
                <a:cs typeface="Arial" charset="0"/>
              </a:rPr>
              <a:t> digestion </a:t>
            </a:r>
            <a:r>
              <a:rPr lang="en-US" sz="2000" smtClean="0">
                <a:cs typeface="Arial" charset="0"/>
                <a:sym typeface="Symbol" pitchFamily="18" charset="2"/>
              </a:rPr>
              <a:t></a:t>
            </a:r>
            <a:r>
              <a:rPr lang="en-US" sz="2000" smtClean="0">
                <a:cs typeface="Arial" charset="0"/>
              </a:rPr>
              <a:t> free AA </a:t>
            </a:r>
            <a:r>
              <a:rPr lang="en-US" sz="2000" smtClean="0">
                <a:cs typeface="Arial" charset="0"/>
                <a:sym typeface="Symbol" pitchFamily="18" charset="2"/>
              </a:rPr>
              <a:t></a:t>
            </a:r>
            <a:r>
              <a:rPr lang="en-US" sz="2000" smtClean="0">
                <a:cs typeface="Arial" charset="0"/>
              </a:rPr>
              <a:t> absorption </a:t>
            </a:r>
            <a:r>
              <a:rPr lang="en-US" sz="2000" smtClean="0">
                <a:cs typeface="Arial" charset="0"/>
                <a:sym typeface="Symbol" pitchFamily="18" charset="2"/>
              </a:rPr>
              <a:t></a:t>
            </a:r>
            <a:r>
              <a:rPr lang="en-US" sz="2000" smtClean="0">
                <a:cs typeface="Arial" charset="0"/>
              </a:rPr>
              <a:t> transported to the cell to synthesize a new protein for use by the animal</a:t>
            </a:r>
          </a:p>
          <a:p>
            <a:endParaRPr lang="en-US" sz="2000" smtClean="0">
              <a:cs typeface="Arial" charset="0"/>
            </a:endParaRPr>
          </a:p>
          <a:p>
            <a:pPr lvl="1">
              <a:buFont typeface="Wingdings" pitchFamily="2" charset="2"/>
              <a:buChar char="§"/>
            </a:pPr>
            <a:r>
              <a:rPr lang="en-US" sz="2000" smtClean="0">
                <a:cs typeface="Arial" charset="0"/>
              </a:rPr>
              <a:t>Animal can not absorb an intact protein</a:t>
            </a:r>
          </a:p>
          <a:p>
            <a:pPr lvl="1">
              <a:buFont typeface="Wingdings" pitchFamily="2" charset="2"/>
              <a:buChar char="§"/>
            </a:pPr>
            <a:endParaRPr lang="en-US" sz="2000" smtClean="0">
              <a:cs typeface="Times New Roman" pitchFamily="18" charset="0"/>
            </a:endParaRPr>
          </a:p>
          <a:p>
            <a:pPr lvl="1">
              <a:buFont typeface="Wingdings" pitchFamily="2" charset="2"/>
              <a:buChar char="§"/>
            </a:pPr>
            <a:r>
              <a:rPr lang="en-US" sz="2000" smtClean="0">
                <a:cs typeface="Arial" charset="0"/>
              </a:rPr>
              <a:t>21 naturally occurring AA</a:t>
            </a:r>
          </a:p>
          <a:p>
            <a:pPr lvl="1">
              <a:buFont typeface="Wingdings" pitchFamily="2" charset="2"/>
              <a:buChar char="§"/>
            </a:pPr>
            <a:endParaRPr lang="en-US" sz="2000" smtClean="0">
              <a:cs typeface="Times New Roman" pitchFamily="18" charset="0"/>
            </a:endParaRPr>
          </a:p>
          <a:p>
            <a:pPr lvl="1">
              <a:buFont typeface="Wingdings" pitchFamily="2" charset="2"/>
              <a:buChar char="§"/>
            </a:pPr>
            <a:r>
              <a:rPr lang="en-US" sz="2000" smtClean="0">
                <a:cs typeface="Arial" charset="0"/>
              </a:rPr>
              <a:t>10 essential AA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blinds(horizontal)">
                                      <p:cBhvr>
                                        <p:cTn id="7" dur="500"/>
                                        <p:tgtEl>
                                          <p:spTgt spid="4608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6083">
                                            <p:txEl>
                                              <p:pRg st="2" end="2"/>
                                            </p:txEl>
                                          </p:spTgt>
                                        </p:tgtEl>
                                        <p:attrNameLst>
                                          <p:attrName>style.visibility</p:attrName>
                                        </p:attrNameLst>
                                      </p:cBhvr>
                                      <p:to>
                                        <p:strVal val="visible"/>
                                      </p:to>
                                    </p:set>
                                    <p:animEffect transition="in" filter="blinds(horizontal)">
                                      <p:cBhvr>
                                        <p:cTn id="10" dur="500"/>
                                        <p:tgtEl>
                                          <p:spTgt spid="46083">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6083">
                                            <p:txEl>
                                              <p:pRg st="4" end="4"/>
                                            </p:txEl>
                                          </p:spTgt>
                                        </p:tgtEl>
                                        <p:attrNameLst>
                                          <p:attrName>style.visibility</p:attrName>
                                        </p:attrNameLst>
                                      </p:cBhvr>
                                      <p:to>
                                        <p:strVal val="visible"/>
                                      </p:to>
                                    </p:set>
                                    <p:animEffect transition="in" filter="blinds(horizontal)">
                                      <p:cBhvr>
                                        <p:cTn id="13" dur="500"/>
                                        <p:tgtEl>
                                          <p:spTgt spid="46083">
                                            <p:txEl>
                                              <p:pRg st="4" end="4"/>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6083">
                                            <p:txEl>
                                              <p:pRg st="6" end="6"/>
                                            </p:txEl>
                                          </p:spTgt>
                                        </p:tgtEl>
                                        <p:attrNameLst>
                                          <p:attrName>style.visibility</p:attrName>
                                        </p:attrNameLst>
                                      </p:cBhvr>
                                      <p:to>
                                        <p:strVal val="visible"/>
                                      </p:to>
                                    </p:set>
                                    <p:animEffect transition="in" filter="blinds(horizontal)">
                                      <p:cBhvr>
                                        <p:cTn id="16" dur="500"/>
                                        <p:tgtEl>
                                          <p:spTgt spid="46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066800" y="381000"/>
            <a:ext cx="7772400" cy="762000"/>
          </a:xfrm>
        </p:spPr>
        <p:txBody>
          <a:bodyPr/>
          <a:lstStyle/>
          <a:p>
            <a:r>
              <a:rPr lang="en-US" sz="2800" b="1" dirty="0" smtClean="0">
                <a:cs typeface="Arial" charset="0"/>
              </a:rPr>
              <a:t>Protein</a:t>
            </a:r>
          </a:p>
        </p:txBody>
      </p:sp>
      <p:sp>
        <p:nvSpPr>
          <p:cNvPr id="48131" name="Rectangle 3"/>
          <p:cNvSpPr>
            <a:spLocks noGrp="1" noChangeArrowheads="1"/>
          </p:cNvSpPr>
          <p:nvPr>
            <p:ph sz="quarter" idx="1"/>
          </p:nvPr>
        </p:nvSpPr>
        <p:spPr>
          <a:xfrm>
            <a:off x="533400" y="1600200"/>
            <a:ext cx="8232775" cy="4495800"/>
          </a:xfrm>
        </p:spPr>
        <p:txBody>
          <a:bodyPr/>
          <a:lstStyle/>
          <a:p>
            <a:pPr lvl="1">
              <a:lnSpc>
                <a:spcPct val="90000"/>
              </a:lnSpc>
              <a:buFont typeface="Wingdings" pitchFamily="2" charset="2"/>
              <a:buChar char="q"/>
            </a:pPr>
            <a:r>
              <a:rPr lang="en-US" sz="1600" dirty="0" smtClean="0">
                <a:cs typeface="Arial" charset="0"/>
              </a:rPr>
              <a:t>Dietary Essential AA -- an amino acid required by an animal and can not be synthesized by the animal in the amounts needed; and therefore must be present and available in the diet</a:t>
            </a:r>
          </a:p>
          <a:p>
            <a:pPr lvl="2">
              <a:lnSpc>
                <a:spcPct val="90000"/>
              </a:lnSpc>
              <a:buFont typeface="Wingdings" pitchFamily="2" charset="2"/>
              <a:buChar char="ü"/>
            </a:pPr>
            <a:r>
              <a:rPr lang="en-US" sz="1800" dirty="0" smtClean="0">
                <a:cs typeface="Arial" charset="0"/>
              </a:rPr>
              <a:t>Arginine</a:t>
            </a:r>
          </a:p>
          <a:p>
            <a:pPr lvl="2">
              <a:lnSpc>
                <a:spcPct val="90000"/>
              </a:lnSpc>
              <a:buFont typeface="Wingdings" pitchFamily="2" charset="2"/>
              <a:buChar char="ü"/>
            </a:pPr>
            <a:r>
              <a:rPr lang="en-US" sz="1800" dirty="0" smtClean="0">
                <a:cs typeface="Arial" charset="0"/>
              </a:rPr>
              <a:t>Histidine</a:t>
            </a:r>
          </a:p>
          <a:p>
            <a:pPr lvl="2">
              <a:lnSpc>
                <a:spcPct val="90000"/>
              </a:lnSpc>
              <a:buFont typeface="Wingdings" pitchFamily="2" charset="2"/>
              <a:buChar char="ü"/>
            </a:pPr>
            <a:r>
              <a:rPr lang="en-US" sz="1800" dirty="0" smtClean="0">
                <a:cs typeface="Arial" charset="0"/>
              </a:rPr>
              <a:t>Isoleucine</a:t>
            </a:r>
          </a:p>
          <a:p>
            <a:pPr lvl="2">
              <a:lnSpc>
                <a:spcPct val="90000"/>
              </a:lnSpc>
              <a:buFont typeface="Wingdings" pitchFamily="2" charset="2"/>
              <a:buChar char="ü"/>
            </a:pPr>
            <a:r>
              <a:rPr lang="en-US" sz="1800" dirty="0" smtClean="0">
                <a:cs typeface="Arial" charset="0"/>
              </a:rPr>
              <a:t>Leucine</a:t>
            </a:r>
          </a:p>
          <a:p>
            <a:pPr lvl="2">
              <a:lnSpc>
                <a:spcPct val="90000"/>
              </a:lnSpc>
              <a:buFont typeface="Wingdings" pitchFamily="2" charset="2"/>
              <a:buChar char="ü"/>
            </a:pPr>
            <a:r>
              <a:rPr lang="en-US" sz="1800" dirty="0" smtClean="0">
                <a:cs typeface="Arial" charset="0"/>
              </a:rPr>
              <a:t>Lysine</a:t>
            </a:r>
          </a:p>
          <a:p>
            <a:pPr lvl="2">
              <a:lnSpc>
                <a:spcPct val="90000"/>
              </a:lnSpc>
              <a:buFont typeface="Wingdings" pitchFamily="2" charset="2"/>
              <a:buChar char="ü"/>
            </a:pPr>
            <a:r>
              <a:rPr lang="en-US" sz="1800" dirty="0" smtClean="0">
                <a:cs typeface="Arial" charset="0"/>
              </a:rPr>
              <a:t>Methionine – S-containing, </a:t>
            </a:r>
            <a:r>
              <a:rPr lang="en-US" sz="1800" dirty="0" err="1" smtClean="0">
                <a:cs typeface="Arial" charset="0"/>
              </a:rPr>
              <a:t>Cystine</a:t>
            </a:r>
            <a:r>
              <a:rPr lang="en-US" sz="1800" dirty="0" smtClean="0">
                <a:cs typeface="Arial" charset="0"/>
              </a:rPr>
              <a:t> may provide ½ the </a:t>
            </a:r>
            <a:r>
              <a:rPr lang="en-US" sz="1800" dirty="0" err="1" smtClean="0">
                <a:cs typeface="Arial" charset="0"/>
              </a:rPr>
              <a:t>reqmt</a:t>
            </a:r>
            <a:endParaRPr lang="en-US" sz="1800" dirty="0" smtClean="0">
              <a:cs typeface="Arial" charset="0"/>
            </a:endParaRPr>
          </a:p>
          <a:p>
            <a:pPr lvl="2">
              <a:lnSpc>
                <a:spcPct val="90000"/>
              </a:lnSpc>
              <a:buFont typeface="Wingdings" pitchFamily="2" charset="2"/>
              <a:buChar char="ü"/>
            </a:pPr>
            <a:r>
              <a:rPr lang="en-US" sz="1800" dirty="0" smtClean="0">
                <a:cs typeface="Arial" charset="0"/>
              </a:rPr>
              <a:t>Phenylalanine -- tyrosine may provide ½ of the requirement</a:t>
            </a:r>
          </a:p>
          <a:p>
            <a:pPr lvl="2">
              <a:lnSpc>
                <a:spcPct val="90000"/>
              </a:lnSpc>
              <a:buFont typeface="Wingdings" pitchFamily="2" charset="2"/>
              <a:buChar char="ü"/>
            </a:pPr>
            <a:r>
              <a:rPr lang="en-US" sz="1800" dirty="0" smtClean="0">
                <a:cs typeface="Arial" charset="0"/>
              </a:rPr>
              <a:t>Threonine</a:t>
            </a:r>
          </a:p>
          <a:p>
            <a:pPr lvl="2">
              <a:lnSpc>
                <a:spcPct val="90000"/>
              </a:lnSpc>
              <a:buFont typeface="Wingdings" pitchFamily="2" charset="2"/>
              <a:buChar char="ü"/>
            </a:pPr>
            <a:r>
              <a:rPr lang="en-US" sz="1800" dirty="0" smtClean="0">
                <a:cs typeface="Arial" charset="0"/>
              </a:rPr>
              <a:t>Tryptophan</a:t>
            </a:r>
          </a:p>
          <a:p>
            <a:pPr lvl="2">
              <a:lnSpc>
                <a:spcPct val="90000"/>
              </a:lnSpc>
              <a:buFont typeface="Wingdings" pitchFamily="2" charset="2"/>
              <a:buChar char="ü"/>
            </a:pPr>
            <a:r>
              <a:rPr lang="en-US" sz="1800" dirty="0" smtClean="0">
                <a:cs typeface="Arial" charset="0"/>
              </a:rPr>
              <a:t>Valine </a:t>
            </a:r>
          </a:p>
          <a:p>
            <a:pPr lvl="1">
              <a:lnSpc>
                <a:spcPct val="90000"/>
              </a:lnSpc>
              <a:buFont typeface="Wingdings" pitchFamily="2" charset="2"/>
              <a:buChar char="q"/>
            </a:pPr>
            <a:r>
              <a:rPr lang="en-US" sz="1600" dirty="0" smtClean="0">
                <a:cs typeface="Arial" charset="0"/>
              </a:rPr>
              <a:t>Nonessential AA -- required by the animal but can be produced in adequate amounts</a:t>
            </a:r>
            <a:endParaRPr lang="en-US" sz="1600" dirty="0" smtClean="0">
              <a:cs typeface="Times New Roman" pitchFamily="18" charset="0"/>
            </a:endParaRPr>
          </a:p>
          <a:p>
            <a:pPr lvl="1">
              <a:lnSpc>
                <a:spcPct val="90000"/>
              </a:lnSpc>
              <a:buFont typeface="Wingdings" pitchFamily="2" charset="2"/>
              <a:buChar char="q"/>
            </a:pPr>
            <a:r>
              <a:rPr lang="en-US" sz="1600" dirty="0" smtClean="0">
                <a:cs typeface="Arial" charset="0"/>
              </a:rPr>
              <a:t>Limiting AA -- AA that is first depleted during protein synthesis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blinds(horizontal)">
                                      <p:cBhvr>
                                        <p:cTn id="7" dur="500"/>
                                        <p:tgtEl>
                                          <p:spTgt spid="4813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blinds(horizontal)">
                                      <p:cBhvr>
                                        <p:cTn id="10" dur="500"/>
                                        <p:tgtEl>
                                          <p:spTgt spid="48131">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Effect transition="in" filter="blinds(horizontal)">
                                      <p:cBhvr>
                                        <p:cTn id="13" dur="500"/>
                                        <p:tgtEl>
                                          <p:spTgt spid="48131">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8131">
                                            <p:txEl>
                                              <p:pRg st="3" end="3"/>
                                            </p:txEl>
                                          </p:spTgt>
                                        </p:tgtEl>
                                        <p:attrNameLst>
                                          <p:attrName>style.visibility</p:attrName>
                                        </p:attrNameLst>
                                      </p:cBhvr>
                                      <p:to>
                                        <p:strVal val="visible"/>
                                      </p:to>
                                    </p:set>
                                    <p:animEffect transition="in" filter="blinds(horizontal)">
                                      <p:cBhvr>
                                        <p:cTn id="16" dur="500"/>
                                        <p:tgtEl>
                                          <p:spTgt spid="48131">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animEffect transition="in" filter="blinds(horizontal)">
                                      <p:cBhvr>
                                        <p:cTn id="19" dur="500"/>
                                        <p:tgtEl>
                                          <p:spTgt spid="48131">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8131">
                                            <p:txEl>
                                              <p:pRg st="5" end="5"/>
                                            </p:txEl>
                                          </p:spTgt>
                                        </p:tgtEl>
                                        <p:attrNameLst>
                                          <p:attrName>style.visibility</p:attrName>
                                        </p:attrNameLst>
                                      </p:cBhvr>
                                      <p:to>
                                        <p:strVal val="visible"/>
                                      </p:to>
                                    </p:set>
                                    <p:animEffect transition="in" filter="blinds(horizontal)">
                                      <p:cBhvr>
                                        <p:cTn id="22" dur="500"/>
                                        <p:tgtEl>
                                          <p:spTgt spid="48131">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8131">
                                            <p:txEl>
                                              <p:pRg st="6" end="6"/>
                                            </p:txEl>
                                          </p:spTgt>
                                        </p:tgtEl>
                                        <p:attrNameLst>
                                          <p:attrName>style.visibility</p:attrName>
                                        </p:attrNameLst>
                                      </p:cBhvr>
                                      <p:to>
                                        <p:strVal val="visible"/>
                                      </p:to>
                                    </p:set>
                                    <p:animEffect transition="in" filter="blinds(horizontal)">
                                      <p:cBhvr>
                                        <p:cTn id="25" dur="500"/>
                                        <p:tgtEl>
                                          <p:spTgt spid="48131">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8131">
                                            <p:txEl>
                                              <p:pRg st="7" end="7"/>
                                            </p:txEl>
                                          </p:spTgt>
                                        </p:tgtEl>
                                        <p:attrNameLst>
                                          <p:attrName>style.visibility</p:attrName>
                                        </p:attrNameLst>
                                      </p:cBhvr>
                                      <p:to>
                                        <p:strVal val="visible"/>
                                      </p:to>
                                    </p:set>
                                    <p:animEffect transition="in" filter="blinds(horizontal)">
                                      <p:cBhvr>
                                        <p:cTn id="28" dur="500"/>
                                        <p:tgtEl>
                                          <p:spTgt spid="48131">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8131">
                                            <p:txEl>
                                              <p:pRg st="8" end="8"/>
                                            </p:txEl>
                                          </p:spTgt>
                                        </p:tgtEl>
                                        <p:attrNameLst>
                                          <p:attrName>style.visibility</p:attrName>
                                        </p:attrNameLst>
                                      </p:cBhvr>
                                      <p:to>
                                        <p:strVal val="visible"/>
                                      </p:to>
                                    </p:set>
                                    <p:animEffect transition="in" filter="blinds(horizontal)">
                                      <p:cBhvr>
                                        <p:cTn id="31" dur="500"/>
                                        <p:tgtEl>
                                          <p:spTgt spid="48131">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8131">
                                            <p:txEl>
                                              <p:pRg st="9" end="9"/>
                                            </p:txEl>
                                          </p:spTgt>
                                        </p:tgtEl>
                                        <p:attrNameLst>
                                          <p:attrName>style.visibility</p:attrName>
                                        </p:attrNameLst>
                                      </p:cBhvr>
                                      <p:to>
                                        <p:strVal val="visible"/>
                                      </p:to>
                                    </p:set>
                                    <p:animEffect transition="in" filter="blinds(horizontal)">
                                      <p:cBhvr>
                                        <p:cTn id="34" dur="500"/>
                                        <p:tgtEl>
                                          <p:spTgt spid="48131">
                                            <p:txEl>
                                              <p:pRg st="9" end="9"/>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8131">
                                            <p:txEl>
                                              <p:pRg st="10" end="10"/>
                                            </p:txEl>
                                          </p:spTgt>
                                        </p:tgtEl>
                                        <p:attrNameLst>
                                          <p:attrName>style.visibility</p:attrName>
                                        </p:attrNameLst>
                                      </p:cBhvr>
                                      <p:to>
                                        <p:strVal val="visible"/>
                                      </p:to>
                                    </p:set>
                                    <p:animEffect transition="in" filter="blinds(horizontal)">
                                      <p:cBhvr>
                                        <p:cTn id="37" dur="500"/>
                                        <p:tgtEl>
                                          <p:spTgt spid="48131">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8131">
                                            <p:txEl>
                                              <p:pRg st="11" end="11"/>
                                            </p:txEl>
                                          </p:spTgt>
                                        </p:tgtEl>
                                        <p:attrNameLst>
                                          <p:attrName>style.visibility</p:attrName>
                                        </p:attrNameLst>
                                      </p:cBhvr>
                                      <p:to>
                                        <p:strVal val="visible"/>
                                      </p:to>
                                    </p:set>
                                    <p:animEffect transition="in" filter="blinds(horizontal)">
                                      <p:cBhvr>
                                        <p:cTn id="42" dur="500"/>
                                        <p:tgtEl>
                                          <p:spTgt spid="48131">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8131">
                                            <p:txEl>
                                              <p:pRg st="12" end="12"/>
                                            </p:txEl>
                                          </p:spTgt>
                                        </p:tgtEl>
                                        <p:attrNameLst>
                                          <p:attrName>style.visibility</p:attrName>
                                        </p:attrNameLst>
                                      </p:cBhvr>
                                      <p:to>
                                        <p:strVal val="visible"/>
                                      </p:to>
                                    </p:set>
                                    <p:animEffect transition="in" filter="blinds(horizontal)">
                                      <p:cBhvr>
                                        <p:cTn id="47" dur="500"/>
                                        <p:tgtEl>
                                          <p:spTgt spid="4813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914400" y="762000"/>
            <a:ext cx="8001000" cy="609600"/>
          </a:xfrm>
        </p:spPr>
        <p:txBody>
          <a:bodyPr/>
          <a:lstStyle/>
          <a:p>
            <a:r>
              <a:rPr lang="en-US" sz="2400" smtClean="0">
                <a:cs typeface="Times New Roman" pitchFamily="18" charset="0"/>
              </a:rPr>
              <a:t>Ruminant system of protein digestion and absorption</a:t>
            </a:r>
            <a:endParaRPr lang="en-US" sz="2400" smtClean="0">
              <a:cs typeface="Arial" charset="0"/>
            </a:endParaRPr>
          </a:p>
        </p:txBody>
      </p:sp>
      <p:sp>
        <p:nvSpPr>
          <p:cNvPr id="49155" name="Rectangle 3"/>
          <p:cNvSpPr>
            <a:spLocks noGrp="1" noChangeArrowheads="1"/>
          </p:cNvSpPr>
          <p:nvPr>
            <p:ph sz="quarter" idx="1"/>
          </p:nvPr>
        </p:nvSpPr>
        <p:spPr>
          <a:xfrm>
            <a:off x="1062038" y="1600200"/>
            <a:ext cx="7769225" cy="4279900"/>
          </a:xfrm>
        </p:spPr>
        <p:txBody>
          <a:bodyPr/>
          <a:lstStyle/>
          <a:p>
            <a:r>
              <a:rPr lang="en-US" sz="2000" smtClean="0">
                <a:cs typeface="Times New Roman" pitchFamily="18" charset="0"/>
              </a:rPr>
              <a:t>** dietary AA are not the same AA that are absorbed and used to synthesize animal protein</a:t>
            </a:r>
            <a:endParaRPr lang="en-US" sz="2000" smtClean="0">
              <a:cs typeface="Arial" charset="0"/>
            </a:endParaRPr>
          </a:p>
        </p:txBody>
      </p:sp>
      <p:sp>
        <p:nvSpPr>
          <p:cNvPr id="6149" name="Rectangle 5"/>
          <p:cNvSpPr>
            <a:spLocks noChangeArrowheads="1"/>
          </p:cNvSpPr>
          <p:nvPr/>
        </p:nvSpPr>
        <p:spPr bwMode="auto">
          <a:xfrm>
            <a:off x="971550" y="728663"/>
            <a:ext cx="9144000" cy="0"/>
          </a:xfrm>
          <a:prstGeom prst="rect">
            <a:avLst/>
          </a:prstGeom>
          <a:noFill/>
          <a:ln w="9525">
            <a:noFill/>
            <a:miter lim="800000"/>
            <a:headEnd/>
            <a:tailEnd/>
          </a:ln>
        </p:spPr>
        <p:txBody>
          <a:bodyPr>
            <a:spAutoFit/>
          </a:bodyPr>
          <a:lstStyle/>
          <a:p>
            <a:endParaRPr lang="en-US"/>
          </a:p>
        </p:txBody>
      </p:sp>
      <p:graphicFrame>
        <p:nvGraphicFramePr>
          <p:cNvPr id="82944" name="Object 0"/>
          <p:cNvGraphicFramePr>
            <a:graphicFrameLocks noChangeAspect="1"/>
          </p:cNvGraphicFramePr>
          <p:nvPr>
            <p:extLst>
              <p:ext uri="{D42A27DB-BD31-4B8C-83A1-F6EECF244321}">
                <p14:modId xmlns:p14="http://schemas.microsoft.com/office/powerpoint/2010/main" val="1947724562"/>
              </p:ext>
            </p:extLst>
          </p:nvPr>
        </p:nvGraphicFramePr>
        <p:xfrm>
          <a:off x="152400" y="152400"/>
          <a:ext cx="8788465" cy="6592888"/>
        </p:xfrm>
        <a:graphic>
          <a:graphicData uri="http://schemas.openxmlformats.org/presentationml/2006/ole">
            <mc:AlternateContent xmlns:mc="http://schemas.openxmlformats.org/markup-compatibility/2006">
              <mc:Choice xmlns:v="urn:schemas-microsoft-com:vml" Requires="v">
                <p:oleObj spid="_x0000_s6159" r:id="rId3" imgW="4572000" imgH="3429000" progId="PowerPoint.Slide.8">
                  <p:embed/>
                </p:oleObj>
              </mc:Choice>
              <mc:Fallback>
                <p:oleObj r:id="rId3" imgW="4572000" imgH="3429000" progId="PowerPoint.Slide.8">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8788465" cy="6592888"/>
                      </a:xfrm>
                      <a:prstGeom prst="rect">
                        <a:avLst/>
                      </a:prstGeom>
                      <a:no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linds(horizontal)">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2944"/>
                                        </p:tgtEl>
                                        <p:attrNameLst>
                                          <p:attrName>style.visibility</p:attrName>
                                        </p:attrNameLst>
                                      </p:cBhvr>
                                      <p:to>
                                        <p:strVal val="visible"/>
                                      </p:to>
                                    </p:set>
                                    <p:anim calcmode="lin" valueType="num">
                                      <p:cBhvr additive="base">
                                        <p:cTn id="12" dur="500" fill="hold"/>
                                        <p:tgtEl>
                                          <p:spTgt spid="82944"/>
                                        </p:tgtEl>
                                        <p:attrNameLst>
                                          <p:attrName>ppt_x</p:attrName>
                                        </p:attrNameLst>
                                      </p:cBhvr>
                                      <p:tavLst>
                                        <p:tav tm="0">
                                          <p:val>
                                            <p:strVal val="0-#ppt_w/2"/>
                                          </p:val>
                                        </p:tav>
                                        <p:tav tm="100000">
                                          <p:val>
                                            <p:strVal val="#ppt_x"/>
                                          </p:val>
                                        </p:tav>
                                      </p:tavLst>
                                    </p:anim>
                                    <p:anim calcmode="lin" valueType="num">
                                      <p:cBhvr additive="base">
                                        <p:cTn id="13" dur="500" fill="hold"/>
                                        <p:tgtEl>
                                          <p:spTgt spid="829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571500" y="333375"/>
            <a:ext cx="9144000" cy="0"/>
          </a:xfrm>
          <a:prstGeom prst="rect">
            <a:avLst/>
          </a:prstGeom>
          <a:noFill/>
          <a:ln w="9525">
            <a:noFill/>
            <a:miter lim="800000"/>
            <a:headEnd/>
            <a:tailEnd/>
          </a:ln>
        </p:spPr>
        <p:txBody>
          <a:bodyPr>
            <a:spAutoFit/>
          </a:bodyPr>
          <a:lstStyle/>
          <a:p>
            <a:endParaRPr lang="en-US"/>
          </a:p>
        </p:txBody>
      </p:sp>
      <p:pic>
        <p:nvPicPr>
          <p:cNvPr id="64515" name="Picture 3" descr="http://res2.agr.ca/lethbridge/scitech/tm/cowdigestion.jpg"/>
          <p:cNvPicPr>
            <a:picLocks noChangeAspect="1" noChangeArrowheads="1"/>
          </p:cNvPicPr>
          <p:nvPr/>
        </p:nvPicPr>
        <p:blipFill>
          <a:blip r:embed="rId2" r:link="rId3" cstate="print"/>
          <a:srcRect/>
          <a:stretch>
            <a:fillRect/>
          </a:stretch>
        </p:blipFill>
        <p:spPr bwMode="auto">
          <a:xfrm>
            <a:off x="152400" y="238125"/>
            <a:ext cx="8554636" cy="66198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sz="3200" dirty="0" smtClean="0">
                <a:cs typeface="Times New Roman" pitchFamily="18" charset="0"/>
              </a:rPr>
              <a:t/>
            </a:r>
            <a:br>
              <a:rPr lang="en-US" sz="3200" dirty="0" smtClean="0">
                <a:cs typeface="Times New Roman" pitchFamily="18" charset="0"/>
              </a:rPr>
            </a:br>
            <a:r>
              <a:rPr lang="en-US" sz="3200" dirty="0" smtClean="0">
                <a:latin typeface="Arial" charset="0"/>
                <a:cs typeface="Arial" charset="0"/>
              </a:rPr>
              <a:t> </a:t>
            </a:r>
            <a:r>
              <a:rPr lang="en-US" sz="3200" dirty="0" smtClean="0">
                <a:cs typeface="Arial" charset="0"/>
              </a:rPr>
              <a:t>INTRODUCTION</a:t>
            </a:r>
            <a:br>
              <a:rPr lang="en-US" sz="3200" dirty="0" smtClean="0">
                <a:cs typeface="Arial" charset="0"/>
              </a:rPr>
            </a:br>
            <a:endParaRPr lang="en-US" sz="3200" dirty="0" smtClean="0">
              <a:cs typeface="Arial" charset="0"/>
            </a:endParaRPr>
          </a:p>
        </p:txBody>
      </p:sp>
      <p:sp>
        <p:nvSpPr>
          <p:cNvPr id="5123" name="Rectangle 3"/>
          <p:cNvSpPr>
            <a:spLocks noGrp="1" noChangeArrowheads="1"/>
          </p:cNvSpPr>
          <p:nvPr>
            <p:ph sz="quarter" idx="1"/>
          </p:nvPr>
        </p:nvSpPr>
        <p:spPr>
          <a:xfrm>
            <a:off x="612775" y="1600200"/>
            <a:ext cx="8153400" cy="4495800"/>
          </a:xfrm>
        </p:spPr>
        <p:txBody>
          <a:bodyPr/>
          <a:lstStyle/>
          <a:p>
            <a:pPr>
              <a:buFont typeface="Wingdings" pitchFamily="2" charset="2"/>
              <a:buChar char="v"/>
            </a:pPr>
            <a:r>
              <a:rPr lang="en-US" smtClean="0">
                <a:latin typeface="Arial" charset="0"/>
                <a:cs typeface="Arial" charset="0"/>
              </a:rPr>
              <a:t> </a:t>
            </a:r>
            <a:r>
              <a:rPr lang="en-US" smtClean="0">
                <a:latin typeface="Arial" charset="0"/>
                <a:cs typeface="Times New Roman" pitchFamily="18" charset="0"/>
              </a:rPr>
              <a:t>Important to understand most limiting nutrient concept:</a:t>
            </a:r>
          </a:p>
          <a:p>
            <a:pPr lvl="1">
              <a:buFont typeface="Wingdings" pitchFamily="2" charset="2"/>
              <a:buChar char="Ø"/>
            </a:pPr>
            <a:r>
              <a:rPr lang="en-US" smtClean="0">
                <a:latin typeface="Arial" charset="0"/>
                <a:cs typeface="Times New Roman" pitchFamily="18" charset="0"/>
              </a:rPr>
              <a:t>Animal performance</a:t>
            </a:r>
          </a:p>
          <a:p>
            <a:pPr lvl="1">
              <a:buFont typeface="Wingdings" pitchFamily="2" charset="2"/>
              <a:buChar char="Ø"/>
            </a:pPr>
            <a:endParaRPr lang="en-US" smtClean="0">
              <a:latin typeface="Arial" charset="0"/>
              <a:cs typeface="Times New Roman" pitchFamily="18" charset="0"/>
            </a:endParaRPr>
          </a:p>
          <a:p>
            <a:pPr lvl="1">
              <a:buFont typeface="Wingdings" pitchFamily="2" charset="2"/>
              <a:buChar char="Ø"/>
            </a:pPr>
            <a:r>
              <a:rPr lang="en-US" smtClean="0">
                <a:latin typeface="Arial" charset="0"/>
                <a:cs typeface="Times New Roman" pitchFamily="18" charset="0"/>
              </a:rPr>
              <a:t>Environment</a:t>
            </a:r>
          </a:p>
          <a:p>
            <a:pPr lvl="1">
              <a:buFont typeface="Wingdings" pitchFamily="2" charset="2"/>
              <a:buChar char="Ø"/>
            </a:pPr>
            <a:endParaRPr lang="en-US" smtClean="0">
              <a:cs typeface="Times New Roman" pitchFamily="18" charset="0"/>
            </a:endParaRPr>
          </a:p>
          <a:p>
            <a:pPr lvl="1">
              <a:buFont typeface="Wingdings" pitchFamily="2" charset="2"/>
              <a:buChar char="Ø"/>
            </a:pPr>
            <a:r>
              <a:rPr lang="en-US" smtClean="0">
                <a:latin typeface="Arial" charset="0"/>
                <a:cs typeface="Times New Roman" pitchFamily="18" charset="0"/>
              </a:rPr>
              <a:t>Balance</a:t>
            </a:r>
          </a:p>
          <a:p>
            <a:pPr lvl="1">
              <a:buFont typeface="Wingdings" pitchFamily="2" charset="2"/>
              <a:buChar char="Ø"/>
            </a:pPr>
            <a:endParaRPr lang="en-US" smtClean="0">
              <a:latin typeface="Arial" charset="0"/>
              <a:cs typeface="Times New Roman" pitchFamily="18" charset="0"/>
            </a:endParaRPr>
          </a:p>
          <a:p>
            <a:pPr lvl="1">
              <a:buFont typeface="Wingdings" pitchFamily="2" charset="2"/>
              <a:buChar char="Ø"/>
            </a:pPr>
            <a:r>
              <a:rPr lang="en-US" smtClean="0">
                <a:latin typeface="Arial" charset="0"/>
                <a:cs typeface="Times New Roman" pitchFamily="18" charset="0"/>
              </a:rPr>
              <a:t>Cost</a:t>
            </a:r>
            <a:endParaRPr lang="en-US" smtClean="0">
              <a:cs typeface="Times New Roman" pitchFamily="18" charset="0"/>
            </a:endParaRPr>
          </a:p>
          <a:p>
            <a:endParaRPr lang="en-US" smtClean="0">
              <a:cs typeface="Times New Roman" pitchFamily="18" charset="0"/>
            </a:endParaRP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7" dur="500"/>
                                        <p:tgtEl>
                                          <p:spTgt spid="51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blinds(horizontal)">
                                      <p:cBhvr>
                                        <p:cTn id="22" dur="500"/>
                                        <p:tgtEl>
                                          <p:spTgt spid="512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3">
                                            <p:txEl>
                                              <p:pRg st="7" end="7"/>
                                            </p:txEl>
                                          </p:spTgt>
                                        </p:tgtEl>
                                        <p:attrNameLst>
                                          <p:attrName>style.visibility</p:attrName>
                                        </p:attrNameLst>
                                      </p:cBhvr>
                                      <p:to>
                                        <p:strVal val="visible"/>
                                      </p:to>
                                    </p:set>
                                    <p:animEffect transition="in" filter="blinds(horizontal)">
                                      <p:cBhvr>
                                        <p:cTn id="27"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295400" y="1828800"/>
            <a:ext cx="7391400" cy="3785652"/>
          </a:xfrm>
          <a:prstGeom prst="rect">
            <a:avLst/>
          </a:prstGeom>
          <a:noFill/>
          <a:ln w="9525">
            <a:noFill/>
            <a:miter lim="800000"/>
            <a:headEnd/>
            <a:tailEnd/>
          </a:ln>
        </p:spPr>
        <p:txBody>
          <a:bodyPr>
            <a:spAutoFit/>
          </a:bodyPr>
          <a:lstStyle/>
          <a:p>
            <a:pPr algn="l">
              <a:spcBef>
                <a:spcPct val="0"/>
              </a:spcBef>
            </a:pPr>
            <a:r>
              <a:rPr lang="en-US" b="1" dirty="0">
                <a:latin typeface="Comic Sans MS" pitchFamily="66" charset="0"/>
                <a:cs typeface="Times New Roman" pitchFamily="18" charset="0"/>
              </a:rPr>
              <a:t>Summary -- Advantages of the ruminant system</a:t>
            </a:r>
          </a:p>
          <a:p>
            <a:pPr algn="l" eaLnBrk="0" hangingPunct="0">
              <a:spcBef>
                <a:spcPct val="0"/>
              </a:spcBef>
            </a:pPr>
            <a:r>
              <a:rPr lang="en-US" b="1" dirty="0">
                <a:solidFill>
                  <a:srgbClr val="FF0000"/>
                </a:solidFill>
                <a:latin typeface="Comic Sans MS" pitchFamily="66" charset="0"/>
                <a:cs typeface="Arial" charset="0"/>
              </a:rPr>
              <a:t> </a:t>
            </a:r>
            <a:endParaRPr lang="en-US" b="1" dirty="0">
              <a:solidFill>
                <a:srgbClr val="FF0000"/>
              </a:solidFill>
              <a:latin typeface="Comic Sans MS" pitchFamily="66" charset="0"/>
              <a:cs typeface="Times New Roman" pitchFamily="18" charset="0"/>
            </a:endParaRPr>
          </a:p>
          <a:p>
            <a:pPr algn="l" eaLnBrk="0" hangingPunct="0">
              <a:spcBef>
                <a:spcPct val="0"/>
              </a:spcBef>
            </a:pPr>
            <a:r>
              <a:rPr lang="en-US" b="1" dirty="0">
                <a:solidFill>
                  <a:srgbClr val="FF0000"/>
                </a:solidFill>
                <a:latin typeface="Comic Sans MS" pitchFamily="66" charset="0"/>
                <a:cs typeface="Arial" charset="0"/>
              </a:rPr>
              <a:t>º	</a:t>
            </a:r>
            <a:r>
              <a:rPr lang="en-US" b="1" dirty="0">
                <a:solidFill>
                  <a:srgbClr val="C00000"/>
                </a:solidFill>
                <a:latin typeface="Comic Sans MS" pitchFamily="66" charset="0"/>
                <a:cs typeface="Arial" charset="0"/>
              </a:rPr>
              <a:t>utilize fibrous feeds</a:t>
            </a:r>
            <a:endParaRPr lang="en-US" b="1" dirty="0">
              <a:solidFill>
                <a:srgbClr val="C00000"/>
              </a:solidFill>
              <a:latin typeface="Comic Sans MS" pitchFamily="66" charset="0"/>
              <a:cs typeface="Times New Roman" pitchFamily="18" charset="0"/>
            </a:endParaRPr>
          </a:p>
          <a:p>
            <a:pPr algn="l" eaLnBrk="0" hangingPunct="0">
              <a:spcBef>
                <a:spcPct val="0"/>
              </a:spcBef>
            </a:pPr>
            <a:r>
              <a:rPr lang="en-US" b="1" dirty="0">
                <a:solidFill>
                  <a:srgbClr val="C00000"/>
                </a:solidFill>
                <a:latin typeface="Comic Sans MS" pitchFamily="66" charset="0"/>
                <a:cs typeface="Arial" charset="0"/>
              </a:rPr>
              <a:t>									</a:t>
            </a:r>
            <a:endParaRPr lang="en-US" b="1" dirty="0">
              <a:solidFill>
                <a:srgbClr val="C00000"/>
              </a:solidFill>
              <a:latin typeface="Comic Sans MS" pitchFamily="66" charset="0"/>
              <a:cs typeface="Times New Roman" pitchFamily="18" charset="0"/>
            </a:endParaRPr>
          </a:p>
          <a:p>
            <a:pPr algn="l" eaLnBrk="0" hangingPunct="0">
              <a:spcBef>
                <a:spcPct val="0"/>
              </a:spcBef>
            </a:pPr>
            <a:r>
              <a:rPr lang="en-US" b="1" dirty="0">
                <a:solidFill>
                  <a:srgbClr val="C00000"/>
                </a:solidFill>
                <a:latin typeface="Comic Sans MS" pitchFamily="66" charset="0"/>
                <a:cs typeface="Arial" charset="0"/>
              </a:rPr>
              <a:t>º	utilize NPN</a:t>
            </a:r>
            <a:endParaRPr lang="en-US" b="1" dirty="0">
              <a:solidFill>
                <a:srgbClr val="C00000"/>
              </a:solidFill>
              <a:latin typeface="Comic Sans MS" pitchFamily="66" charset="0"/>
              <a:cs typeface="Times New Roman" pitchFamily="18" charset="0"/>
            </a:endParaRPr>
          </a:p>
          <a:p>
            <a:pPr algn="l" eaLnBrk="0" hangingPunct="0">
              <a:spcBef>
                <a:spcPct val="0"/>
              </a:spcBef>
            </a:pPr>
            <a:r>
              <a:rPr lang="en-US" b="1" dirty="0">
                <a:solidFill>
                  <a:srgbClr val="C00000"/>
                </a:solidFill>
                <a:latin typeface="Comic Sans MS" pitchFamily="66" charset="0"/>
                <a:cs typeface="Arial" charset="0"/>
              </a:rPr>
              <a:t> </a:t>
            </a:r>
            <a:endParaRPr lang="en-US" b="1" dirty="0">
              <a:solidFill>
                <a:srgbClr val="C00000"/>
              </a:solidFill>
              <a:latin typeface="Comic Sans MS" pitchFamily="66" charset="0"/>
              <a:cs typeface="Times New Roman" pitchFamily="18" charset="0"/>
            </a:endParaRPr>
          </a:p>
          <a:p>
            <a:pPr algn="l" eaLnBrk="0" hangingPunct="0">
              <a:spcBef>
                <a:spcPct val="0"/>
              </a:spcBef>
            </a:pPr>
            <a:r>
              <a:rPr lang="en-US" b="1" dirty="0">
                <a:solidFill>
                  <a:srgbClr val="C00000"/>
                </a:solidFill>
                <a:latin typeface="Comic Sans MS" pitchFamily="66" charset="0"/>
                <a:cs typeface="Arial" charset="0"/>
              </a:rPr>
              <a:t>º	B vitamin production (plus vitamin K)</a:t>
            </a:r>
            <a:endParaRPr lang="en-US" b="1" dirty="0">
              <a:solidFill>
                <a:srgbClr val="C00000"/>
              </a:solidFill>
              <a:latin typeface="Comic Sans MS" pitchFamily="66" charset="0"/>
              <a:cs typeface="Times New Roman" pitchFamily="18" charset="0"/>
            </a:endParaRPr>
          </a:p>
          <a:p>
            <a:pPr algn="l" eaLnBrk="0" hangingPunct="0">
              <a:spcBef>
                <a:spcPct val="0"/>
              </a:spcBef>
            </a:pPr>
            <a:endParaRPr lang="en-US" b="1" dirty="0">
              <a:solidFill>
                <a:srgbClr val="FF0000"/>
              </a:solidFill>
              <a:latin typeface="Comic Sans MS" pitchFamily="66"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990600" y="457200"/>
            <a:ext cx="7772400" cy="762000"/>
          </a:xfrm>
        </p:spPr>
        <p:txBody>
          <a:bodyPr/>
          <a:lstStyle/>
          <a:p>
            <a:r>
              <a:rPr lang="en-US" sz="2800" b="1" dirty="0" smtClean="0">
                <a:cs typeface="Arial" charset="0"/>
              </a:rPr>
              <a:t>Minerals</a:t>
            </a:r>
          </a:p>
        </p:txBody>
      </p:sp>
      <p:sp>
        <p:nvSpPr>
          <p:cNvPr id="51203"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90000"/>
              </a:lnSpc>
              <a:spcAft>
                <a:spcPts val="0"/>
              </a:spcAft>
              <a:buFont typeface="WP IconicSymbolsA" pitchFamily="2" charset="2"/>
              <a:buNone/>
              <a:defRPr/>
            </a:pPr>
            <a:r>
              <a:rPr lang="en-US" sz="2000" dirty="0" smtClean="0">
                <a:cs typeface="Arial" charset="0"/>
              </a:rPr>
              <a:t>Macro mineral (Ca, P, K, Na, </a:t>
            </a:r>
            <a:r>
              <a:rPr lang="en-US" sz="2000" dirty="0" err="1" smtClean="0">
                <a:cs typeface="Arial" charset="0"/>
              </a:rPr>
              <a:t>Cl</a:t>
            </a:r>
            <a:r>
              <a:rPr lang="en-US" sz="2000" dirty="0" smtClean="0">
                <a:cs typeface="Arial" charset="0"/>
              </a:rPr>
              <a:t>, S, Mg)</a:t>
            </a:r>
          </a:p>
          <a:p>
            <a:pPr marL="320040" indent="-320040" fontAlgn="auto">
              <a:lnSpc>
                <a:spcPct val="90000"/>
              </a:lnSpc>
              <a:spcAft>
                <a:spcPts val="0"/>
              </a:spcAft>
              <a:buFont typeface="WP IconicSymbolsA" pitchFamily="2" charset="2"/>
              <a:buNone/>
              <a:defRPr/>
            </a:pPr>
            <a:r>
              <a:rPr lang="en-US" sz="2000" dirty="0" smtClean="0">
                <a:cs typeface="Arial" charset="0"/>
              </a:rPr>
              <a:t>                           </a:t>
            </a:r>
          </a:p>
          <a:p>
            <a:pPr marL="320040" indent="-320040" fontAlgn="auto">
              <a:lnSpc>
                <a:spcPct val="90000"/>
              </a:lnSpc>
              <a:spcAft>
                <a:spcPts val="0"/>
              </a:spcAft>
              <a:buFont typeface="WP IconicSymbolsA" pitchFamily="2" charset="2"/>
              <a:buNone/>
              <a:defRPr/>
            </a:pPr>
            <a:r>
              <a:rPr lang="en-US" sz="2000" dirty="0" smtClean="0">
                <a:cs typeface="Arial" charset="0"/>
              </a:rPr>
              <a:t>Micro mineral ( Fe, Co, Cu, F, I, </a:t>
            </a:r>
            <a:r>
              <a:rPr lang="en-US" sz="2000" dirty="0" err="1" smtClean="0">
                <a:cs typeface="Arial" charset="0"/>
              </a:rPr>
              <a:t>Mn</a:t>
            </a:r>
            <a:r>
              <a:rPr lang="en-US" sz="2000" dirty="0" smtClean="0">
                <a:cs typeface="Arial" charset="0"/>
              </a:rPr>
              <a:t>, Mo, Se, Zn, …)</a:t>
            </a:r>
            <a:endParaRPr lang="en-US" sz="2000" dirty="0" smtClean="0">
              <a:cs typeface="Times New Roman" pitchFamily="18" charset="0"/>
            </a:endParaRPr>
          </a:p>
          <a:p>
            <a:pPr marL="320040" indent="-320040" fontAlgn="auto">
              <a:lnSpc>
                <a:spcPct val="90000"/>
              </a:lnSpc>
              <a:spcAft>
                <a:spcPts val="0"/>
              </a:spcAft>
              <a:buFont typeface="Wingdings"/>
              <a:buChar char=""/>
              <a:defRPr/>
            </a:pPr>
            <a:endParaRPr lang="en-US" sz="2000" dirty="0" smtClean="0">
              <a:cs typeface="Arial" charset="0"/>
            </a:endParaRPr>
          </a:p>
          <a:p>
            <a:pPr marL="640080" lvl="1" indent="-274320" fontAlgn="auto">
              <a:lnSpc>
                <a:spcPct val="90000"/>
              </a:lnSpc>
              <a:spcAft>
                <a:spcPts val="0"/>
              </a:spcAft>
              <a:buFont typeface="Wingdings" pitchFamily="2" charset="2"/>
              <a:buChar char="§"/>
              <a:defRPr/>
            </a:pPr>
            <a:r>
              <a:rPr lang="en-US" sz="1800" dirty="0" smtClean="0">
                <a:cs typeface="Arial" charset="0"/>
              </a:rPr>
              <a:t>sulfates more bio-available than oxides</a:t>
            </a:r>
          </a:p>
          <a:p>
            <a:pPr marL="640080" lvl="1" indent="-274320" fontAlgn="auto">
              <a:lnSpc>
                <a:spcPct val="90000"/>
              </a:lnSpc>
              <a:spcAft>
                <a:spcPts val="0"/>
              </a:spcAft>
              <a:buFont typeface="Wingdings" pitchFamily="2" charset="2"/>
              <a:buChar char="§"/>
              <a:defRPr/>
            </a:pPr>
            <a:r>
              <a:rPr lang="en-US" sz="1800" dirty="0" err="1" smtClean="0">
                <a:cs typeface="Arial" charset="0"/>
              </a:rPr>
              <a:t>chelated</a:t>
            </a:r>
            <a:r>
              <a:rPr lang="en-US" sz="1800" dirty="0" smtClean="0">
                <a:cs typeface="Arial" charset="0"/>
              </a:rPr>
              <a:t> (or </a:t>
            </a:r>
            <a:r>
              <a:rPr lang="en-US" sz="1800" dirty="0" err="1" smtClean="0">
                <a:cs typeface="Arial" charset="0"/>
              </a:rPr>
              <a:t>proteonated</a:t>
            </a:r>
            <a:r>
              <a:rPr lang="en-US" sz="1800" dirty="0" smtClean="0">
                <a:cs typeface="Arial" charset="0"/>
              </a:rPr>
              <a:t>) minerals (Zn, </a:t>
            </a:r>
            <a:r>
              <a:rPr lang="en-US" sz="1800" dirty="0" err="1" smtClean="0">
                <a:cs typeface="Arial" charset="0"/>
              </a:rPr>
              <a:t>Mn</a:t>
            </a:r>
            <a:r>
              <a:rPr lang="en-US" sz="1800" dirty="0" smtClean="0">
                <a:cs typeface="Arial" charset="0"/>
              </a:rPr>
              <a:t>, Cu, Fe, Se) may be beneficial, but are much more expensive</a:t>
            </a:r>
          </a:p>
          <a:p>
            <a:pPr lvl="2" fontAlgn="auto">
              <a:lnSpc>
                <a:spcPct val="90000"/>
              </a:lnSpc>
              <a:spcAft>
                <a:spcPts val="0"/>
              </a:spcAft>
              <a:buFont typeface="Wingdings" pitchFamily="2" charset="2"/>
              <a:buChar char="ü"/>
              <a:defRPr/>
            </a:pPr>
            <a:r>
              <a:rPr lang="en-US" sz="1800" dirty="0" smtClean="0">
                <a:cs typeface="Arial" charset="0"/>
              </a:rPr>
              <a:t>Most recent is FDA approval of Se-</a:t>
            </a:r>
            <a:r>
              <a:rPr lang="en-US" sz="1800" dirty="0" err="1" smtClean="0">
                <a:cs typeface="Arial" charset="0"/>
              </a:rPr>
              <a:t>methionine</a:t>
            </a:r>
            <a:endParaRPr lang="en-US" sz="1800" dirty="0" smtClean="0">
              <a:cs typeface="Arial" charset="0"/>
            </a:endParaRPr>
          </a:p>
          <a:p>
            <a:pPr lvl="2" fontAlgn="auto">
              <a:lnSpc>
                <a:spcPct val="90000"/>
              </a:lnSpc>
              <a:spcAft>
                <a:spcPts val="0"/>
              </a:spcAft>
              <a:buFont typeface="Wingdings" pitchFamily="2" charset="2"/>
              <a:buChar char="§"/>
              <a:defRPr/>
            </a:pPr>
            <a:endParaRPr lang="en-US" sz="1800" dirty="0" smtClean="0">
              <a:cs typeface="Arial" charset="0"/>
            </a:endParaRPr>
          </a:p>
          <a:p>
            <a:pPr marL="640080" lvl="1" indent="-274320" fontAlgn="auto">
              <a:lnSpc>
                <a:spcPct val="90000"/>
              </a:lnSpc>
              <a:spcAft>
                <a:spcPts val="0"/>
              </a:spcAft>
              <a:buFont typeface="Wingdings" pitchFamily="2" charset="2"/>
              <a:buChar char="§"/>
              <a:defRPr/>
            </a:pPr>
            <a:r>
              <a:rPr lang="en-US" sz="1800" dirty="0" smtClean="0">
                <a:cs typeface="Arial" charset="0"/>
              </a:rPr>
              <a:t>Cu, Se, Zn and Fe are now recognized to be important factors in immune function</a:t>
            </a:r>
            <a:endParaRPr lang="en-US" sz="1800" dirty="0" smtClean="0">
              <a:cs typeface="Times New Roman" pitchFamily="18" charset="0"/>
            </a:endParaRPr>
          </a:p>
          <a:p>
            <a:pPr marL="320040" indent="-320040" fontAlgn="auto">
              <a:lnSpc>
                <a:spcPct val="90000"/>
              </a:lnSpc>
              <a:spcAft>
                <a:spcPts val="0"/>
              </a:spcAft>
              <a:buFont typeface="WP IconicSymbolsA" pitchFamily="2" charset="2"/>
              <a:buNone/>
              <a:defRPr/>
            </a:pPr>
            <a:r>
              <a:rPr lang="en-US" sz="2000" dirty="0" smtClean="0">
                <a:cs typeface="Arial" charset="0"/>
              </a:rPr>
              <a:t> </a:t>
            </a:r>
          </a:p>
          <a:p>
            <a:pPr marL="320040" indent="-320040" fontAlgn="auto">
              <a:lnSpc>
                <a:spcPct val="90000"/>
              </a:lnSpc>
              <a:spcAft>
                <a:spcPts val="0"/>
              </a:spcAft>
              <a:buFont typeface="WP IconicSymbolsA" pitchFamily="2" charset="2"/>
              <a:buNone/>
              <a:defRPr/>
            </a:pPr>
            <a:r>
              <a:rPr lang="en-US" sz="2000" dirty="0" smtClean="0">
                <a:cs typeface="Arial" charset="0"/>
              </a:rPr>
              <a:t>Ca, P and Mg needed in greatest abundance and most commonly supplemented</a:t>
            </a:r>
            <a:endParaRPr lang="en-US" sz="2400" dirty="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blinds(horizontal)">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blinds(horizontal)">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blinds(horizontal)">
                                      <p:cBhvr>
                                        <p:cTn id="17" dur="500"/>
                                        <p:tgtEl>
                                          <p:spTgt spid="5120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1203">
                                            <p:txEl>
                                              <p:pRg st="4" end="4"/>
                                            </p:txEl>
                                          </p:spTgt>
                                        </p:tgtEl>
                                        <p:attrNameLst>
                                          <p:attrName>style.visibility</p:attrName>
                                        </p:attrNameLst>
                                      </p:cBhvr>
                                      <p:to>
                                        <p:strVal val="visible"/>
                                      </p:to>
                                    </p:set>
                                    <p:animEffect transition="in" filter="blinds(horizontal)">
                                      <p:cBhvr>
                                        <p:cTn id="20" dur="500"/>
                                        <p:tgtEl>
                                          <p:spTgt spid="51203">
                                            <p:txEl>
                                              <p:pRg st="4" end="4"/>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1203">
                                            <p:txEl>
                                              <p:pRg st="5" end="5"/>
                                            </p:txEl>
                                          </p:spTgt>
                                        </p:tgtEl>
                                        <p:attrNameLst>
                                          <p:attrName>style.visibility</p:attrName>
                                        </p:attrNameLst>
                                      </p:cBhvr>
                                      <p:to>
                                        <p:strVal val="visible"/>
                                      </p:to>
                                    </p:set>
                                    <p:animEffect transition="in" filter="blinds(horizontal)">
                                      <p:cBhvr>
                                        <p:cTn id="23" dur="500"/>
                                        <p:tgtEl>
                                          <p:spTgt spid="51203">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1203">
                                            <p:txEl>
                                              <p:pRg st="6" end="6"/>
                                            </p:txEl>
                                          </p:spTgt>
                                        </p:tgtEl>
                                        <p:attrNameLst>
                                          <p:attrName>style.visibility</p:attrName>
                                        </p:attrNameLst>
                                      </p:cBhvr>
                                      <p:to>
                                        <p:strVal val="visible"/>
                                      </p:to>
                                    </p:set>
                                    <p:animEffect transition="in" filter="blinds(horizontal)">
                                      <p:cBhvr>
                                        <p:cTn id="26" dur="500"/>
                                        <p:tgtEl>
                                          <p:spTgt spid="51203">
                                            <p:txEl>
                                              <p:pRg st="6" end="6"/>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51203">
                                            <p:txEl>
                                              <p:pRg st="8" end="8"/>
                                            </p:txEl>
                                          </p:spTgt>
                                        </p:tgtEl>
                                        <p:attrNameLst>
                                          <p:attrName>style.visibility</p:attrName>
                                        </p:attrNameLst>
                                      </p:cBhvr>
                                      <p:to>
                                        <p:strVal val="visible"/>
                                      </p:to>
                                    </p:set>
                                    <p:animEffect transition="in" filter="blinds(horizontal)">
                                      <p:cBhvr>
                                        <p:cTn id="29" dur="500"/>
                                        <p:tgtEl>
                                          <p:spTgt spid="5120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1203">
                                            <p:txEl>
                                              <p:pRg st="9" end="9"/>
                                            </p:txEl>
                                          </p:spTgt>
                                        </p:tgtEl>
                                        <p:attrNameLst>
                                          <p:attrName>style.visibility</p:attrName>
                                        </p:attrNameLst>
                                      </p:cBhvr>
                                      <p:to>
                                        <p:strVal val="visible"/>
                                      </p:to>
                                    </p:set>
                                    <p:animEffect transition="in" filter="blinds(horizontal)">
                                      <p:cBhvr>
                                        <p:cTn id="34" dur="500"/>
                                        <p:tgtEl>
                                          <p:spTgt spid="5120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51203">
                                            <p:txEl>
                                              <p:pRg st="10" end="10"/>
                                            </p:txEl>
                                          </p:spTgt>
                                        </p:tgtEl>
                                        <p:attrNameLst>
                                          <p:attrName>style.visibility</p:attrName>
                                        </p:attrNameLst>
                                      </p:cBhvr>
                                      <p:to>
                                        <p:strVal val="visible"/>
                                      </p:to>
                                    </p:set>
                                    <p:animEffect transition="in" filter="blinds(horizontal)">
                                      <p:cBhvr>
                                        <p:cTn id="39" dur="500"/>
                                        <p:tgtEl>
                                          <p:spTgt spid="5120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Minerals</a:t>
            </a:r>
            <a:endParaRPr lang="en-US" dirty="0"/>
          </a:p>
        </p:txBody>
      </p:sp>
      <p:sp>
        <p:nvSpPr>
          <p:cNvPr id="3" name="Content Placeholder 2"/>
          <p:cNvSpPr>
            <a:spLocks noGrp="1"/>
          </p:cNvSpPr>
          <p:nvPr>
            <p:ph sz="quarter" idx="1"/>
          </p:nvPr>
        </p:nvSpPr>
        <p:spPr>
          <a:xfrm>
            <a:off x="228600" y="1524000"/>
            <a:ext cx="2968752" cy="4495800"/>
          </a:xfrm>
        </p:spPr>
        <p:txBody>
          <a:bodyPr/>
          <a:lstStyle/>
          <a:p>
            <a:r>
              <a:rPr lang="en-US" dirty="0" smtClean="0"/>
              <a:t>Antagonists-an element which inhibits the absorption or transport of another element</a:t>
            </a:r>
            <a:endParaRPr lang="en-US" dirty="0"/>
          </a:p>
        </p:txBody>
      </p:sp>
      <p:pic>
        <p:nvPicPr>
          <p:cNvPr id="9218" name="Picture 2" descr="http://www.luresext.edu/photos/mineralint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2364" y="1219200"/>
            <a:ext cx="5401636" cy="5579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8124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2800" b="1" smtClean="0"/>
              <a:t>Minerals</a:t>
            </a:r>
          </a:p>
        </p:txBody>
      </p:sp>
      <p:sp>
        <p:nvSpPr>
          <p:cNvPr id="67587" name="Rectangle 3"/>
          <p:cNvSpPr>
            <a:spLocks noChangeArrowheads="1"/>
          </p:cNvSpPr>
          <p:nvPr/>
        </p:nvSpPr>
        <p:spPr bwMode="auto">
          <a:xfrm>
            <a:off x="685800" y="1600200"/>
            <a:ext cx="8458200" cy="5016758"/>
          </a:xfrm>
          <a:prstGeom prst="rect">
            <a:avLst/>
          </a:prstGeom>
          <a:noFill/>
          <a:ln w="9525">
            <a:noFill/>
            <a:miter lim="800000"/>
            <a:headEnd/>
            <a:tailEnd/>
          </a:ln>
        </p:spPr>
        <p:txBody>
          <a:bodyPr>
            <a:spAutoFit/>
          </a:bodyPr>
          <a:lstStyle/>
          <a:p>
            <a:pPr indent="-457200" algn="l">
              <a:spcBef>
                <a:spcPct val="0"/>
              </a:spcBef>
              <a:tabLst>
                <a:tab pos="457200" algn="l"/>
                <a:tab pos="914400" algn="l"/>
                <a:tab pos="1371600" algn="l"/>
              </a:tabLst>
            </a:pPr>
            <a:r>
              <a:rPr lang="en-US" sz="1100" dirty="0">
                <a:latin typeface="Arial" charset="0"/>
                <a:cs typeface="Arial" charset="0"/>
              </a:rPr>
              <a:t>A.</a:t>
            </a:r>
            <a:r>
              <a:rPr lang="en-US" sz="700" dirty="0">
                <a:cs typeface="Times New Roman" pitchFamily="18" charset="0"/>
              </a:rPr>
              <a:t>              </a:t>
            </a:r>
            <a:r>
              <a:rPr lang="en-US" sz="2000" b="1" dirty="0">
                <a:latin typeface="Comic Sans MS" pitchFamily="66" charset="0"/>
                <a:cs typeface="Arial" charset="0"/>
              </a:rPr>
              <a:t>Sources				</a:t>
            </a:r>
            <a:r>
              <a:rPr lang="en-US" sz="2000" b="1" u="sng" dirty="0" err="1">
                <a:latin typeface="Comic Sans MS" pitchFamily="66" charset="0"/>
                <a:cs typeface="Arial" charset="0"/>
              </a:rPr>
              <a:t>Ca</a:t>
            </a:r>
            <a:r>
              <a:rPr lang="en-US" sz="2000" b="1" u="sng" dirty="0">
                <a:latin typeface="Comic Sans MS" pitchFamily="66" charset="0"/>
                <a:cs typeface="Arial" charset="0"/>
              </a:rPr>
              <a:t>%       	P% </a:t>
            </a:r>
            <a:endParaRPr lang="en-US" sz="2000" b="1" u="sng"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 </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1.</a:t>
            </a:r>
            <a:r>
              <a:rPr lang="en-US" sz="2000" b="1" dirty="0">
                <a:latin typeface="Comic Sans MS" pitchFamily="66" charset="0"/>
                <a:cs typeface="Times New Roman" pitchFamily="18" charset="0"/>
              </a:rPr>
              <a:t>   </a:t>
            </a:r>
            <a:r>
              <a:rPr lang="en-US" sz="2000" b="1" dirty="0">
                <a:latin typeface="Comic Sans MS" pitchFamily="66" charset="0"/>
                <a:cs typeface="Arial" charset="0"/>
              </a:rPr>
              <a:t>Oyster shell			38         </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2</a:t>
            </a:r>
            <a:r>
              <a:rPr lang="en-US" sz="2000" b="1" dirty="0">
                <a:latin typeface="Comic Sans MS" pitchFamily="66" charset="0"/>
                <a:cs typeface="Times New Roman" pitchFamily="18" charset="0"/>
              </a:rPr>
              <a:t>    </a:t>
            </a:r>
            <a:r>
              <a:rPr lang="en-US" sz="2000" b="1" dirty="0">
                <a:latin typeface="Comic Sans MS" pitchFamily="66" charset="0"/>
                <a:cs typeface="Arial" charset="0"/>
              </a:rPr>
              <a:t>Ground limestone			36</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3.</a:t>
            </a:r>
            <a:r>
              <a:rPr lang="en-US" sz="2000" b="1" dirty="0">
                <a:latin typeface="Comic Sans MS" pitchFamily="66" charset="0"/>
                <a:cs typeface="Times New Roman" pitchFamily="18" charset="0"/>
              </a:rPr>
              <a:t>   </a:t>
            </a:r>
            <a:r>
              <a:rPr lang="en-US" sz="2000" b="1" dirty="0" err="1">
                <a:latin typeface="Comic Sans MS" pitchFamily="66" charset="0"/>
                <a:cs typeface="Arial" charset="0"/>
              </a:rPr>
              <a:t>Defluorinated</a:t>
            </a:r>
            <a:r>
              <a:rPr lang="en-US" sz="2000" b="1" dirty="0">
                <a:latin typeface="Comic Sans MS" pitchFamily="66" charset="0"/>
                <a:cs typeface="Arial" charset="0"/>
              </a:rPr>
              <a:t> rock phosphate	33		18</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4.</a:t>
            </a:r>
            <a:r>
              <a:rPr lang="en-US" sz="2000" b="1" dirty="0">
                <a:latin typeface="Comic Sans MS" pitchFamily="66" charset="0"/>
                <a:cs typeface="Times New Roman" pitchFamily="18" charset="0"/>
              </a:rPr>
              <a:t>   </a:t>
            </a:r>
            <a:r>
              <a:rPr lang="en-US" sz="2000" b="1" dirty="0" err="1">
                <a:latin typeface="Comic Sans MS" pitchFamily="66" charset="0"/>
                <a:cs typeface="Arial" charset="0"/>
              </a:rPr>
              <a:t>Dicalcium</a:t>
            </a:r>
            <a:r>
              <a:rPr lang="en-US" sz="2000" b="1" dirty="0">
                <a:latin typeface="Comic Sans MS" pitchFamily="66" charset="0"/>
                <a:cs typeface="Arial" charset="0"/>
              </a:rPr>
              <a:t> phosphate		23.4		18.7</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5.</a:t>
            </a:r>
            <a:r>
              <a:rPr lang="en-US" sz="2000" b="1" dirty="0">
                <a:latin typeface="Comic Sans MS" pitchFamily="66" charset="0"/>
                <a:cs typeface="Times New Roman" pitchFamily="18" charset="0"/>
              </a:rPr>
              <a:t>   </a:t>
            </a:r>
            <a:r>
              <a:rPr lang="en-US" sz="2000" b="1" dirty="0">
                <a:latin typeface="Comic Sans MS" pitchFamily="66" charset="0"/>
                <a:cs typeface="Arial" charset="0"/>
              </a:rPr>
              <a:t>Mono-ammonium phosphate		   26.9 (12.2% N)</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6.</a:t>
            </a:r>
            <a:r>
              <a:rPr lang="en-US" sz="2000" b="1" dirty="0">
                <a:latin typeface="Comic Sans MS" pitchFamily="66" charset="0"/>
                <a:cs typeface="Times New Roman" pitchFamily="18" charset="0"/>
              </a:rPr>
              <a:t>   </a:t>
            </a:r>
            <a:r>
              <a:rPr lang="en-US" sz="2000" b="1" dirty="0">
                <a:latin typeface="Comic Sans MS" pitchFamily="66" charset="0"/>
                <a:cs typeface="Arial" charset="0"/>
              </a:rPr>
              <a:t>Mono-sodium phosphate				22.4</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 </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7.</a:t>
            </a:r>
            <a:r>
              <a:rPr lang="en-US" sz="2000" b="1" dirty="0">
                <a:latin typeface="Comic Sans MS" pitchFamily="66" charset="0"/>
                <a:cs typeface="Times New Roman" pitchFamily="18" charset="0"/>
              </a:rPr>
              <a:t>   </a:t>
            </a:r>
            <a:r>
              <a:rPr lang="en-US" sz="2000" b="1" dirty="0">
                <a:latin typeface="Comic Sans MS" pitchFamily="66" charset="0"/>
                <a:cs typeface="Arial" charset="0"/>
              </a:rPr>
              <a:t>Forages				</a:t>
            </a:r>
            <a:r>
              <a:rPr lang="en-US" sz="2000" b="1" dirty="0" smtClean="0">
                <a:latin typeface="Comic Sans MS" pitchFamily="66" charset="0"/>
                <a:cs typeface="Arial" charset="0"/>
              </a:rPr>
              <a:t>0.3-2</a:t>
            </a:r>
            <a:r>
              <a:rPr lang="en-US" sz="2000" b="1" dirty="0">
                <a:latin typeface="Comic Sans MS" pitchFamily="66" charset="0"/>
                <a:cs typeface="Arial" charset="0"/>
              </a:rPr>
              <a:t>		</a:t>
            </a:r>
            <a:r>
              <a:rPr lang="en-US" sz="2000" b="1" dirty="0" smtClean="0">
                <a:latin typeface="Comic Sans MS" pitchFamily="66" charset="0"/>
                <a:cs typeface="Arial" charset="0"/>
              </a:rPr>
              <a:t>0.15-0.4</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8.</a:t>
            </a:r>
            <a:r>
              <a:rPr lang="en-US" sz="2000" b="1" dirty="0">
                <a:latin typeface="Comic Sans MS" pitchFamily="66" charset="0"/>
                <a:cs typeface="Times New Roman" pitchFamily="18" charset="0"/>
              </a:rPr>
              <a:t>   </a:t>
            </a:r>
            <a:r>
              <a:rPr lang="en-US" sz="2000" b="1" dirty="0">
                <a:latin typeface="Comic Sans MS" pitchFamily="66" charset="0"/>
                <a:cs typeface="Arial" charset="0"/>
              </a:rPr>
              <a:t>Grain					</a:t>
            </a:r>
            <a:r>
              <a:rPr lang="en-US" sz="2000" b="1" dirty="0" smtClean="0">
                <a:latin typeface="Comic Sans MS" pitchFamily="66" charset="0"/>
                <a:cs typeface="Arial" charset="0"/>
              </a:rPr>
              <a:t>&lt;0.05</a:t>
            </a:r>
            <a:r>
              <a:rPr lang="en-US" sz="2000" b="1" dirty="0">
                <a:latin typeface="Comic Sans MS" pitchFamily="66" charset="0"/>
                <a:cs typeface="Arial" charset="0"/>
              </a:rPr>
              <a:t>		</a:t>
            </a:r>
            <a:r>
              <a:rPr lang="en-US" sz="2000" b="1" dirty="0" smtClean="0">
                <a:latin typeface="Comic Sans MS" pitchFamily="66" charset="0"/>
                <a:cs typeface="Arial" charset="0"/>
              </a:rPr>
              <a:t>0.3-0.4</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		</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9.</a:t>
            </a:r>
            <a:r>
              <a:rPr lang="en-US" sz="2000" b="1" dirty="0">
                <a:latin typeface="Comic Sans MS" pitchFamily="66" charset="0"/>
                <a:cs typeface="Times New Roman" pitchFamily="18" charset="0"/>
              </a:rPr>
              <a:t>   </a:t>
            </a:r>
            <a:r>
              <a:rPr lang="en-US" sz="2000" b="1" dirty="0">
                <a:latin typeface="Comic Sans MS" pitchFamily="66" charset="0"/>
                <a:cs typeface="Arial" charset="0"/>
              </a:rPr>
              <a:t>Requirement			</a:t>
            </a:r>
            <a:r>
              <a:rPr lang="en-US" sz="2000" b="1" dirty="0" smtClean="0">
                <a:latin typeface="Comic Sans MS" pitchFamily="66" charset="0"/>
                <a:cs typeface="Arial" charset="0"/>
              </a:rPr>
              <a:t>0.3 </a:t>
            </a:r>
            <a:r>
              <a:rPr lang="en-US" sz="2000" b="1" dirty="0">
                <a:latin typeface="Comic Sans MS" pitchFamily="66" charset="0"/>
                <a:cs typeface="Arial" charset="0"/>
              </a:rPr>
              <a:t>to </a:t>
            </a:r>
            <a:r>
              <a:rPr lang="en-US" sz="2000" b="1" dirty="0" smtClean="0">
                <a:latin typeface="Comic Sans MS" pitchFamily="66" charset="0"/>
                <a:cs typeface="Arial" charset="0"/>
              </a:rPr>
              <a:t>0.4</a:t>
            </a:r>
            <a:r>
              <a:rPr lang="en-US" sz="2000" b="1" dirty="0">
                <a:latin typeface="Comic Sans MS" pitchFamily="66" charset="0"/>
                <a:cs typeface="Arial" charset="0"/>
              </a:rPr>
              <a:t>	</a:t>
            </a:r>
            <a:r>
              <a:rPr lang="en-US" sz="2000" b="1" dirty="0" smtClean="0">
                <a:latin typeface="Comic Sans MS" pitchFamily="66" charset="0"/>
                <a:cs typeface="Arial" charset="0"/>
              </a:rPr>
              <a:t>0.25</a:t>
            </a:r>
            <a:endParaRPr lang="en-US" sz="2000" b="1" dirty="0">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  	</a:t>
            </a: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	</a:t>
            </a:r>
            <a:r>
              <a:rPr lang="en-US" sz="2000" b="1" dirty="0" err="1">
                <a:solidFill>
                  <a:srgbClr val="0000FF"/>
                </a:solidFill>
                <a:latin typeface="Comic Sans MS" pitchFamily="66" charset="0"/>
                <a:cs typeface="Arial" charset="0"/>
              </a:rPr>
              <a:t>Ca:P</a:t>
            </a:r>
            <a:r>
              <a:rPr lang="en-US" sz="2000" b="1" dirty="0">
                <a:solidFill>
                  <a:srgbClr val="0000FF"/>
                </a:solidFill>
                <a:latin typeface="Comic Sans MS" pitchFamily="66" charset="0"/>
                <a:cs typeface="Arial" charset="0"/>
              </a:rPr>
              <a:t> ratio = 1.2 to 1.5:1 for growing animals and dairy</a:t>
            </a:r>
            <a:endParaRPr lang="en-US" sz="2000" b="1" dirty="0">
              <a:solidFill>
                <a:srgbClr val="0000FF"/>
              </a:solidFill>
              <a:latin typeface="Comic Sans MS" pitchFamily="66" charset="0"/>
              <a:cs typeface="Times New Roman" pitchFamily="18" charset="0"/>
            </a:endParaRPr>
          </a:p>
          <a:p>
            <a:pPr indent="-457200" algn="l" eaLnBrk="0" hangingPunct="0">
              <a:spcBef>
                <a:spcPct val="0"/>
              </a:spcBef>
              <a:tabLst>
                <a:tab pos="457200" algn="l"/>
                <a:tab pos="914400" algn="l"/>
                <a:tab pos="1371600" algn="l"/>
              </a:tabLst>
            </a:pPr>
            <a:r>
              <a:rPr lang="en-US" sz="2000" b="1" dirty="0">
                <a:latin typeface="Comic Sans MS" pitchFamily="66" charset="0"/>
                <a:cs typeface="Arial" charset="0"/>
              </a:rPr>
              <a:t>			</a:t>
            </a:r>
            <a:r>
              <a:rPr lang="en-US" sz="2000" b="1" dirty="0">
                <a:solidFill>
                  <a:srgbClr val="009900"/>
                </a:solidFill>
                <a:latin typeface="Comic Sans MS" pitchFamily="66" charset="0"/>
                <a:cs typeface="Arial" charset="0"/>
              </a:rPr>
              <a:t>6:1 laying </a:t>
            </a:r>
            <a:r>
              <a:rPr lang="en-US" sz="2000" b="1" dirty="0" smtClean="0">
                <a:solidFill>
                  <a:srgbClr val="009900"/>
                </a:solidFill>
                <a:latin typeface="Comic Sans MS" pitchFamily="66" charset="0"/>
                <a:cs typeface="Arial" charset="0"/>
              </a:rPr>
              <a:t>hens</a:t>
            </a:r>
            <a:endParaRPr lang="en-US" sz="2000" b="1" dirty="0">
              <a:solidFill>
                <a:srgbClr val="009900"/>
              </a:solidFill>
              <a:latin typeface="Comic Sans MS" pitchFamily="66"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066800" y="304800"/>
            <a:ext cx="7772400" cy="762000"/>
          </a:xfrm>
        </p:spPr>
        <p:txBody>
          <a:bodyPr/>
          <a:lstStyle/>
          <a:p>
            <a:r>
              <a:rPr lang="en-US" sz="2800" b="1" dirty="0" smtClean="0">
                <a:cs typeface="Arial" charset="0"/>
              </a:rPr>
              <a:t>Minerals</a:t>
            </a:r>
          </a:p>
        </p:txBody>
      </p:sp>
      <p:sp>
        <p:nvSpPr>
          <p:cNvPr id="54275" name="Rectangle 3"/>
          <p:cNvSpPr>
            <a:spLocks noGrp="1" noChangeArrowheads="1"/>
          </p:cNvSpPr>
          <p:nvPr>
            <p:ph sz="quarter" idx="1"/>
          </p:nvPr>
        </p:nvSpPr>
        <p:spPr>
          <a:xfrm>
            <a:off x="612775" y="1600200"/>
            <a:ext cx="8153400" cy="4495800"/>
          </a:xfrm>
        </p:spPr>
        <p:txBody>
          <a:bodyPr/>
          <a:lstStyle/>
          <a:p>
            <a:pPr>
              <a:buFont typeface="Wingdings" pitchFamily="2" charset="2"/>
              <a:buChar char="q"/>
            </a:pPr>
            <a:r>
              <a:rPr lang="en-US" sz="2000" smtClean="0">
                <a:cs typeface="Arial" charset="0"/>
              </a:rPr>
              <a:t>Phytate phosphorus</a:t>
            </a:r>
          </a:p>
          <a:p>
            <a:endParaRPr lang="en-US" sz="2000" smtClean="0">
              <a:cs typeface="Times New Roman" pitchFamily="18" charset="0"/>
            </a:endParaRPr>
          </a:p>
          <a:p>
            <a:pPr lvl="1">
              <a:buFont typeface="Wingdings" pitchFamily="2" charset="2"/>
              <a:buChar char="§"/>
            </a:pPr>
            <a:r>
              <a:rPr lang="en-US" sz="2000" smtClean="0">
                <a:cs typeface="Arial" charset="0"/>
              </a:rPr>
              <a:t>Form of P bound in phytic acid, most P in grains is in phytate form</a:t>
            </a:r>
          </a:p>
          <a:p>
            <a:pPr lvl="1">
              <a:buFont typeface="Wingdings" pitchFamily="2" charset="2"/>
              <a:buChar char="§"/>
            </a:pPr>
            <a:endParaRPr lang="en-US" sz="2000" smtClean="0">
              <a:cs typeface="Arial" charset="0"/>
            </a:endParaRPr>
          </a:p>
          <a:p>
            <a:pPr lvl="1">
              <a:buFont typeface="Wingdings" pitchFamily="2" charset="2"/>
              <a:buChar char="§"/>
            </a:pPr>
            <a:r>
              <a:rPr lang="en-US" sz="2000" smtClean="0">
                <a:cs typeface="Arial" charset="0"/>
              </a:rPr>
              <a:t>This form of P is lowly available for monogastrics but is available for ruminants</a:t>
            </a:r>
          </a:p>
          <a:p>
            <a:pPr lvl="1">
              <a:buFont typeface="Wingdings" pitchFamily="2" charset="2"/>
              <a:buChar char="§"/>
            </a:pPr>
            <a:endParaRPr lang="en-US" sz="2000" smtClean="0">
              <a:cs typeface="Arial" charset="0"/>
            </a:endParaRPr>
          </a:p>
          <a:p>
            <a:pPr lvl="1">
              <a:buFont typeface="Wingdings" pitchFamily="2" charset="2"/>
              <a:buChar char="§"/>
            </a:pPr>
            <a:r>
              <a:rPr lang="en-US" sz="2000" smtClean="0">
                <a:cs typeface="Arial" charset="0"/>
              </a:rPr>
              <a:t>Interest in phytase to increase utilization of P in basal ingredients - both endogenous and exogenous phytase</a:t>
            </a:r>
            <a:endParaRPr lang="en-US" sz="2000" smtClean="0">
              <a:cs typeface="Times New Roman" pitchFamily="18" charset="0"/>
            </a:endParaRPr>
          </a:p>
          <a:p>
            <a:pPr>
              <a:buFont typeface="Wingdings" pitchFamily="2" charset="2"/>
              <a:buChar char="§"/>
            </a:pPr>
            <a:endParaRPr lang="en-US" sz="2400" smtClean="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blinds(horizontal)">
                                      <p:cBhvr>
                                        <p:cTn id="7" dur="500"/>
                                        <p:tgtEl>
                                          <p:spTgt spid="54275">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4275">
                                            <p:txEl>
                                              <p:pRg st="2" end="2"/>
                                            </p:txEl>
                                          </p:spTgt>
                                        </p:tgtEl>
                                        <p:attrNameLst>
                                          <p:attrName>style.visibility</p:attrName>
                                        </p:attrNameLst>
                                      </p:cBhvr>
                                      <p:to>
                                        <p:strVal val="visible"/>
                                      </p:to>
                                    </p:set>
                                    <p:animEffect transition="in" filter="blinds(horizontal)">
                                      <p:cBhvr>
                                        <p:cTn id="10" dur="500"/>
                                        <p:tgtEl>
                                          <p:spTgt spid="54275">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4275">
                                            <p:txEl>
                                              <p:pRg st="4" end="4"/>
                                            </p:txEl>
                                          </p:spTgt>
                                        </p:tgtEl>
                                        <p:attrNameLst>
                                          <p:attrName>style.visibility</p:attrName>
                                        </p:attrNameLst>
                                      </p:cBhvr>
                                      <p:to>
                                        <p:strVal val="visible"/>
                                      </p:to>
                                    </p:set>
                                    <p:animEffect transition="in" filter="blinds(horizontal)">
                                      <p:cBhvr>
                                        <p:cTn id="13" dur="500"/>
                                        <p:tgtEl>
                                          <p:spTgt spid="54275">
                                            <p:txEl>
                                              <p:pRg st="4" end="4"/>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4275">
                                            <p:txEl>
                                              <p:pRg st="6" end="6"/>
                                            </p:txEl>
                                          </p:spTgt>
                                        </p:tgtEl>
                                        <p:attrNameLst>
                                          <p:attrName>style.visibility</p:attrName>
                                        </p:attrNameLst>
                                      </p:cBhvr>
                                      <p:to>
                                        <p:strVal val="visible"/>
                                      </p:to>
                                    </p:set>
                                    <p:animEffect transition="in" filter="blinds(horizontal)">
                                      <p:cBhvr>
                                        <p:cTn id="16" dur="500"/>
                                        <p:tgtEl>
                                          <p:spTgt spid="54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066800" y="304800"/>
            <a:ext cx="7772400" cy="762000"/>
          </a:xfrm>
        </p:spPr>
        <p:txBody>
          <a:bodyPr/>
          <a:lstStyle/>
          <a:p>
            <a:r>
              <a:rPr lang="en-US" sz="2800" b="1" dirty="0" smtClean="0">
                <a:cs typeface="Arial" charset="0"/>
              </a:rPr>
              <a:t>Minerals</a:t>
            </a:r>
          </a:p>
        </p:txBody>
      </p:sp>
      <p:sp>
        <p:nvSpPr>
          <p:cNvPr id="55299" name="Rectangle 3"/>
          <p:cNvSpPr>
            <a:spLocks noGrp="1" noChangeArrowheads="1"/>
          </p:cNvSpPr>
          <p:nvPr>
            <p:ph sz="quarter" idx="1"/>
          </p:nvPr>
        </p:nvSpPr>
        <p:spPr>
          <a:xfrm>
            <a:off x="152400" y="1766888"/>
            <a:ext cx="8305800" cy="4113212"/>
          </a:xfrm>
        </p:spPr>
        <p:txBody>
          <a:bodyPr>
            <a:normAutofit/>
          </a:bodyPr>
          <a:lstStyle/>
          <a:p>
            <a:pPr marL="320040" indent="-320040" fontAlgn="auto">
              <a:lnSpc>
                <a:spcPct val="90000"/>
              </a:lnSpc>
              <a:spcAft>
                <a:spcPts val="0"/>
              </a:spcAft>
              <a:buFont typeface="Wingdings" pitchFamily="2" charset="2"/>
              <a:buChar char="q"/>
              <a:defRPr/>
            </a:pPr>
            <a:r>
              <a:rPr lang="en-US" sz="1800" dirty="0" smtClean="0">
                <a:cs typeface="Arial" charset="0"/>
              </a:rPr>
              <a:t>Magnesium -- </a:t>
            </a:r>
            <a:r>
              <a:rPr lang="en-US" sz="1800" dirty="0" err="1" smtClean="0">
                <a:cs typeface="Arial" charset="0"/>
              </a:rPr>
              <a:t>hypomagnesemia</a:t>
            </a:r>
            <a:r>
              <a:rPr lang="en-US" sz="1800" dirty="0" smtClean="0">
                <a:cs typeface="Arial" charset="0"/>
              </a:rPr>
              <a:t> -- grass </a:t>
            </a:r>
            <a:r>
              <a:rPr lang="en-US" sz="1800" dirty="0" err="1" smtClean="0">
                <a:cs typeface="Arial" charset="0"/>
              </a:rPr>
              <a:t>tetany</a:t>
            </a:r>
            <a:endParaRPr lang="en-US" sz="1800" dirty="0" smtClean="0">
              <a:cs typeface="Arial" charset="0"/>
            </a:endParaRPr>
          </a:p>
          <a:p>
            <a:pPr marL="320040" indent="-320040" fontAlgn="auto">
              <a:lnSpc>
                <a:spcPct val="90000"/>
              </a:lnSpc>
              <a:spcAft>
                <a:spcPts val="0"/>
              </a:spcAft>
              <a:buFont typeface="Wingdings" pitchFamily="2" charset="2"/>
              <a:buChar char="q"/>
              <a:defRPr/>
            </a:pPr>
            <a:endParaRPr lang="en-US" sz="1800" dirty="0" smtClean="0">
              <a:cs typeface="Arial" charset="0"/>
            </a:endParaRPr>
          </a:p>
          <a:p>
            <a:pPr marL="640080" lvl="1" indent="-274320" fontAlgn="auto">
              <a:lnSpc>
                <a:spcPct val="90000"/>
              </a:lnSpc>
              <a:spcAft>
                <a:spcPts val="0"/>
              </a:spcAft>
              <a:buFont typeface="Wingdings" pitchFamily="2" charset="2"/>
              <a:buChar char="§"/>
              <a:defRPr/>
            </a:pPr>
            <a:r>
              <a:rPr lang="en-US" sz="1800" dirty="0" smtClean="0">
                <a:cs typeface="Arial" charset="0"/>
              </a:rPr>
              <a:t>during cool season, low root uptake of Mg</a:t>
            </a:r>
          </a:p>
          <a:p>
            <a:pPr marL="640080" lvl="1" indent="-274320" fontAlgn="auto">
              <a:lnSpc>
                <a:spcPct val="90000"/>
              </a:lnSpc>
              <a:spcAft>
                <a:spcPts val="0"/>
              </a:spcAft>
              <a:buFont typeface="Wingdings" pitchFamily="2" charset="2"/>
              <a:buChar char="§"/>
              <a:defRPr/>
            </a:pPr>
            <a:r>
              <a:rPr lang="en-US" sz="1800" dirty="0" smtClean="0">
                <a:cs typeface="Arial" charset="0"/>
              </a:rPr>
              <a:t>or if dietary </a:t>
            </a:r>
            <a:r>
              <a:rPr lang="en-US" sz="1800" dirty="0" err="1" smtClean="0">
                <a:cs typeface="Arial" charset="0"/>
              </a:rPr>
              <a:t>Ca</a:t>
            </a:r>
            <a:r>
              <a:rPr lang="en-US" sz="1800" dirty="0" smtClean="0">
                <a:cs typeface="Arial" charset="0"/>
              </a:rPr>
              <a:t> is too high</a:t>
            </a:r>
          </a:p>
          <a:p>
            <a:pPr marL="640080" lvl="1" indent="-274320" fontAlgn="auto">
              <a:lnSpc>
                <a:spcPct val="90000"/>
              </a:lnSpc>
              <a:spcAft>
                <a:spcPts val="0"/>
              </a:spcAft>
              <a:buFont typeface="Wingdings" pitchFamily="2" charset="2"/>
              <a:buChar char="§"/>
              <a:defRPr/>
            </a:pPr>
            <a:r>
              <a:rPr lang="en-US" sz="1800" dirty="0" smtClean="0">
                <a:cs typeface="Arial" charset="0"/>
              </a:rPr>
              <a:t>or when high soil (forage) K</a:t>
            </a:r>
          </a:p>
          <a:p>
            <a:pPr marL="640080" lvl="1" indent="-274320" fontAlgn="auto">
              <a:lnSpc>
                <a:spcPct val="90000"/>
              </a:lnSpc>
              <a:spcAft>
                <a:spcPts val="0"/>
              </a:spcAft>
              <a:buFont typeface="Wingdings" pitchFamily="2" charset="2"/>
              <a:buChar char="§"/>
              <a:defRPr/>
            </a:pPr>
            <a:r>
              <a:rPr lang="en-US" sz="1800" dirty="0" smtClean="0">
                <a:cs typeface="Arial" charset="0"/>
              </a:rPr>
              <a:t>or low soil P</a:t>
            </a:r>
          </a:p>
          <a:p>
            <a:pPr marL="640080" lvl="1" indent="-274320" fontAlgn="auto">
              <a:lnSpc>
                <a:spcPct val="90000"/>
              </a:lnSpc>
              <a:spcAft>
                <a:spcPts val="0"/>
              </a:spcAft>
              <a:buFont typeface="Wingdings" pitchFamily="2" charset="2"/>
              <a:buChar char="§"/>
              <a:defRPr/>
            </a:pPr>
            <a:r>
              <a:rPr lang="en-US" sz="1800" dirty="0" smtClean="0">
                <a:cs typeface="Arial" charset="0"/>
              </a:rPr>
              <a:t>desire K:(Mg + </a:t>
            </a:r>
            <a:r>
              <a:rPr lang="en-US" sz="1800" dirty="0" err="1" smtClean="0">
                <a:cs typeface="Arial" charset="0"/>
              </a:rPr>
              <a:t>Ca</a:t>
            </a:r>
            <a:r>
              <a:rPr lang="en-US" sz="1800" dirty="0" smtClean="0">
                <a:cs typeface="Arial" charset="0"/>
              </a:rPr>
              <a:t>) &lt; 2.3 in grazed forage</a:t>
            </a:r>
          </a:p>
          <a:p>
            <a:pPr marL="640080" lvl="1" indent="-274320" fontAlgn="auto">
              <a:lnSpc>
                <a:spcPct val="90000"/>
              </a:lnSpc>
              <a:spcAft>
                <a:spcPts val="0"/>
              </a:spcAft>
              <a:buFont typeface="Wingdings" pitchFamily="2" charset="2"/>
              <a:buChar char="§"/>
              <a:defRPr/>
            </a:pPr>
            <a:endParaRPr lang="en-US" sz="1800" dirty="0" smtClean="0">
              <a:cs typeface="Arial" charset="0"/>
            </a:endParaRPr>
          </a:p>
          <a:p>
            <a:pPr marL="640080" lvl="1" indent="-274320" fontAlgn="auto">
              <a:lnSpc>
                <a:spcPct val="90000"/>
              </a:lnSpc>
              <a:spcAft>
                <a:spcPts val="0"/>
              </a:spcAft>
              <a:buFont typeface="Wingdings" pitchFamily="2" charset="2"/>
              <a:buChar char="§"/>
              <a:defRPr/>
            </a:pPr>
            <a:r>
              <a:rPr lang="en-US" sz="1800" dirty="0" smtClean="0">
                <a:cs typeface="Arial" charset="0"/>
              </a:rPr>
              <a:t>supplement with </a:t>
            </a:r>
            <a:r>
              <a:rPr lang="en-US" sz="1800" dirty="0" err="1" smtClean="0">
                <a:cs typeface="Arial" charset="0"/>
              </a:rPr>
              <a:t>MgO</a:t>
            </a:r>
            <a:r>
              <a:rPr lang="en-US" sz="1800" dirty="0" smtClean="0">
                <a:cs typeface="Arial" charset="0"/>
              </a:rPr>
              <a:t>, MgSO</a:t>
            </a:r>
            <a:r>
              <a:rPr lang="en-US" sz="1800" baseline="-30000" dirty="0" smtClean="0">
                <a:cs typeface="Arial" charset="0"/>
              </a:rPr>
              <a:t>4</a:t>
            </a:r>
            <a:r>
              <a:rPr lang="en-US" sz="1800" dirty="0" smtClean="0">
                <a:cs typeface="Arial" charset="0"/>
              </a:rPr>
              <a:t>, legumes</a:t>
            </a:r>
          </a:p>
          <a:p>
            <a:pPr marL="319405" indent="-274320" fontAlgn="auto">
              <a:lnSpc>
                <a:spcPct val="90000"/>
              </a:lnSpc>
              <a:spcAft>
                <a:spcPts val="0"/>
              </a:spcAft>
              <a:buFont typeface="Wingdings" pitchFamily="2" charset="2"/>
              <a:buChar char="§"/>
              <a:defRPr/>
            </a:pPr>
            <a:endParaRPr lang="en-US" sz="2100" dirty="0" smtClean="0">
              <a:cs typeface="Arial" charset="0"/>
            </a:endParaRPr>
          </a:p>
          <a:p>
            <a:pPr marL="319405" indent="-274320" fontAlgn="auto">
              <a:lnSpc>
                <a:spcPct val="90000"/>
              </a:lnSpc>
              <a:spcAft>
                <a:spcPts val="0"/>
              </a:spcAft>
              <a:buFont typeface="Wingdings" pitchFamily="2" charset="2"/>
              <a:buChar char="§"/>
              <a:defRPr/>
            </a:pPr>
            <a:r>
              <a:rPr lang="en-US" sz="1800" dirty="0"/>
              <a:t>Symptoms include muscular twitching, collapse, convulsion</a:t>
            </a:r>
          </a:p>
          <a:p>
            <a:pPr marL="365760" lvl="1" indent="0" fontAlgn="auto">
              <a:lnSpc>
                <a:spcPct val="90000"/>
              </a:lnSpc>
              <a:spcAft>
                <a:spcPts val="0"/>
              </a:spcAft>
              <a:buNone/>
              <a:defRPr/>
            </a:pPr>
            <a:endParaRPr lang="en-US" sz="1800" dirty="0" smtClean="0">
              <a:cs typeface="Arial" charset="0"/>
            </a:endParaRPr>
          </a:p>
          <a:p>
            <a:pPr marL="640080" lvl="1" indent="-274320" fontAlgn="auto">
              <a:lnSpc>
                <a:spcPct val="90000"/>
              </a:lnSpc>
              <a:spcAft>
                <a:spcPts val="0"/>
              </a:spcAft>
              <a:buFont typeface="Wingdings" pitchFamily="2" charset="2"/>
              <a:buChar char="q"/>
              <a:defRPr/>
            </a:pPr>
            <a:endParaRPr lang="en-US" sz="1800" dirty="0" smtClean="0">
              <a:cs typeface="Arial" charset="0"/>
            </a:endParaRPr>
          </a:p>
          <a:p>
            <a:pPr marL="320040" indent="-320040" fontAlgn="auto">
              <a:lnSpc>
                <a:spcPct val="90000"/>
              </a:lnSpc>
              <a:spcAft>
                <a:spcPts val="0"/>
              </a:spcAft>
              <a:buFont typeface="Wingdings"/>
              <a:buChar char=""/>
              <a:defRPr/>
            </a:pPr>
            <a:endParaRPr lang="en-US" sz="1800" dirty="0" smtClean="0">
              <a:cs typeface="Arial" charset="0"/>
            </a:endParaRPr>
          </a:p>
        </p:txBody>
      </p:sp>
      <p:pic>
        <p:nvPicPr>
          <p:cNvPr id="12290" name="Picture 2" descr="Seasonal pattern of mineral uptake in grass sward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2209800"/>
            <a:ext cx="4038600"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7" dur="500"/>
                                        <p:tgtEl>
                                          <p:spTgt spid="552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0" dur="500"/>
                                        <p:tgtEl>
                                          <p:spTgt spid="55299">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13" dur="500"/>
                                        <p:tgtEl>
                                          <p:spTgt spid="55299">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5299">
                                            <p:txEl>
                                              <p:pRg st="4" end="4"/>
                                            </p:txEl>
                                          </p:spTgt>
                                        </p:tgtEl>
                                        <p:attrNameLst>
                                          <p:attrName>style.visibility</p:attrName>
                                        </p:attrNameLst>
                                      </p:cBhvr>
                                      <p:to>
                                        <p:strVal val="visible"/>
                                      </p:to>
                                    </p:set>
                                    <p:animEffect transition="in" filter="blinds(horizontal)">
                                      <p:cBhvr>
                                        <p:cTn id="16" dur="500"/>
                                        <p:tgtEl>
                                          <p:spTgt spid="55299">
                                            <p:txEl>
                                              <p:pRg st="4" end="4"/>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5299">
                                            <p:txEl>
                                              <p:pRg st="5" end="5"/>
                                            </p:txEl>
                                          </p:spTgt>
                                        </p:tgtEl>
                                        <p:attrNameLst>
                                          <p:attrName>style.visibility</p:attrName>
                                        </p:attrNameLst>
                                      </p:cBhvr>
                                      <p:to>
                                        <p:strVal val="visible"/>
                                      </p:to>
                                    </p:set>
                                    <p:animEffect transition="in" filter="blinds(horizontal)">
                                      <p:cBhvr>
                                        <p:cTn id="19" dur="500"/>
                                        <p:tgtEl>
                                          <p:spTgt spid="55299">
                                            <p:txEl>
                                              <p:pRg st="5" end="5"/>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5299">
                                            <p:txEl>
                                              <p:pRg st="6" end="6"/>
                                            </p:txEl>
                                          </p:spTgt>
                                        </p:tgtEl>
                                        <p:attrNameLst>
                                          <p:attrName>style.visibility</p:attrName>
                                        </p:attrNameLst>
                                      </p:cBhvr>
                                      <p:to>
                                        <p:strVal val="visible"/>
                                      </p:to>
                                    </p:set>
                                    <p:animEffect transition="in" filter="blinds(horizontal)">
                                      <p:cBhvr>
                                        <p:cTn id="22" dur="500"/>
                                        <p:tgtEl>
                                          <p:spTgt spid="55299">
                                            <p:txEl>
                                              <p:pRg st="6" end="6"/>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5299">
                                            <p:txEl>
                                              <p:pRg st="8" end="8"/>
                                            </p:txEl>
                                          </p:spTgt>
                                        </p:tgtEl>
                                        <p:attrNameLst>
                                          <p:attrName>style.visibility</p:attrName>
                                        </p:attrNameLst>
                                      </p:cBhvr>
                                      <p:to>
                                        <p:strVal val="visible"/>
                                      </p:to>
                                    </p:set>
                                    <p:animEffect transition="in" filter="blinds(horizontal)">
                                      <p:cBhvr>
                                        <p:cTn id="25" dur="500"/>
                                        <p:tgtEl>
                                          <p:spTgt spid="55299">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55299">
                                            <p:txEl>
                                              <p:pRg st="10" end="10"/>
                                            </p:txEl>
                                          </p:spTgt>
                                        </p:tgtEl>
                                        <p:attrNameLst>
                                          <p:attrName>style.visibility</p:attrName>
                                        </p:attrNameLst>
                                      </p:cBhvr>
                                      <p:to>
                                        <p:strVal val="visible"/>
                                      </p:to>
                                    </p:set>
                                    <p:animEffect transition="in" filter="blinds(horizontal)">
                                      <p:cBhvr>
                                        <p:cTn id="30" dur="500"/>
                                        <p:tgtEl>
                                          <p:spTgt spid="552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 minerals</a:t>
            </a:r>
            <a:endParaRPr lang="en-US" dirty="0"/>
          </a:p>
        </p:txBody>
      </p:sp>
      <p:sp>
        <p:nvSpPr>
          <p:cNvPr id="3" name="Content Placeholder 2"/>
          <p:cNvSpPr>
            <a:spLocks noGrp="1"/>
          </p:cNvSpPr>
          <p:nvPr>
            <p:ph sz="quarter" idx="1"/>
          </p:nvPr>
        </p:nvSpPr>
        <p:spPr/>
        <p:txBody>
          <a:bodyPr/>
          <a:lstStyle/>
          <a:p>
            <a:endParaRPr lang="en-US" dirty="0"/>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76400"/>
            <a:ext cx="8153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a:off x="3520440" y="3886200"/>
            <a:ext cx="2438400" cy="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745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Selenium</a:t>
            </a:r>
            <a:endParaRPr lang="en-US" dirty="0"/>
          </a:p>
        </p:txBody>
      </p:sp>
      <p:sp>
        <p:nvSpPr>
          <p:cNvPr id="3" name="Content Placeholder 2"/>
          <p:cNvSpPr>
            <a:spLocks noGrp="1"/>
          </p:cNvSpPr>
          <p:nvPr>
            <p:ph sz="quarter" idx="1"/>
          </p:nvPr>
        </p:nvSpPr>
        <p:spPr>
          <a:xfrm>
            <a:off x="152400" y="1600200"/>
            <a:ext cx="3502152" cy="4495800"/>
          </a:xfrm>
        </p:spPr>
        <p:txBody>
          <a:bodyPr/>
          <a:lstStyle/>
          <a:p>
            <a:pPr marL="320040" indent="-320040" fontAlgn="auto">
              <a:lnSpc>
                <a:spcPct val="90000"/>
              </a:lnSpc>
              <a:spcAft>
                <a:spcPts val="0"/>
              </a:spcAft>
              <a:buFont typeface="Wingdings" pitchFamily="2" charset="2"/>
              <a:buChar char="q"/>
              <a:defRPr/>
            </a:pPr>
            <a:r>
              <a:rPr lang="en-US" sz="1800" dirty="0">
                <a:cs typeface="Arial" charset="0"/>
              </a:rPr>
              <a:t>Selenium -- Se deficient soils</a:t>
            </a:r>
          </a:p>
          <a:p>
            <a:pPr marL="640080" lvl="1" indent="-274320" fontAlgn="auto">
              <a:lnSpc>
                <a:spcPct val="90000"/>
              </a:lnSpc>
              <a:spcAft>
                <a:spcPts val="0"/>
              </a:spcAft>
              <a:buFont typeface="Wingdings" pitchFamily="2" charset="2"/>
              <a:buChar char="§"/>
              <a:defRPr/>
            </a:pPr>
            <a:r>
              <a:rPr lang="en-US" sz="1800" dirty="0">
                <a:cs typeface="Times New Roman" pitchFamily="18" charset="0"/>
              </a:rPr>
              <a:t>FDA will now allow supplemental Se at .3 ppm; seems to be level we need for of Se-deficient soils</a:t>
            </a:r>
          </a:p>
          <a:p>
            <a:endParaRPr lang="en-US" dirty="0"/>
          </a:p>
        </p:txBody>
      </p:sp>
      <p:pic>
        <p:nvPicPr>
          <p:cNvPr id="5" name="Picture 2" descr="http://www.luresext.edu/photos/soilmap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1447800"/>
            <a:ext cx="54864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7014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533400"/>
            <a:ext cx="7772400" cy="762000"/>
          </a:xfrm>
        </p:spPr>
        <p:txBody>
          <a:bodyPr/>
          <a:lstStyle/>
          <a:p>
            <a:r>
              <a:rPr lang="en-US" sz="2800" b="1" dirty="0" smtClean="0">
                <a:cs typeface="Arial" charset="0"/>
              </a:rPr>
              <a:t>Copper</a:t>
            </a:r>
          </a:p>
        </p:txBody>
      </p:sp>
      <p:sp>
        <p:nvSpPr>
          <p:cNvPr id="56323" name="Rectangle 3"/>
          <p:cNvSpPr>
            <a:spLocks noGrp="1" noChangeArrowheads="1"/>
          </p:cNvSpPr>
          <p:nvPr>
            <p:ph sz="quarter" idx="1"/>
          </p:nvPr>
        </p:nvSpPr>
        <p:spPr>
          <a:xfrm>
            <a:off x="76200" y="1645920"/>
            <a:ext cx="3886200" cy="4495800"/>
          </a:xfrm>
        </p:spPr>
        <p:txBody>
          <a:bodyPr/>
          <a:lstStyle/>
          <a:p>
            <a:pPr>
              <a:buFont typeface="Wingdings" pitchFamily="2" charset="2"/>
              <a:buChar char="q"/>
            </a:pPr>
            <a:endParaRPr lang="en-US" sz="2000" dirty="0" smtClean="0">
              <a:cs typeface="Arial" charset="0"/>
            </a:endParaRPr>
          </a:p>
          <a:p>
            <a:pPr>
              <a:buFont typeface="Wingdings" pitchFamily="2" charset="2"/>
              <a:buChar char="q"/>
            </a:pPr>
            <a:r>
              <a:rPr lang="en-US" sz="2000" dirty="0" smtClean="0">
                <a:cs typeface="Arial" charset="0"/>
              </a:rPr>
              <a:t>Copper - - deficiency of grazing animals throughout the western states; probably more associated with Mo antagonism</a:t>
            </a:r>
          </a:p>
          <a:p>
            <a:pPr>
              <a:buFont typeface="Wingdings" pitchFamily="2" charset="2"/>
              <a:buChar char="q"/>
            </a:pPr>
            <a:endParaRPr lang="en-US" sz="2000" dirty="0" smtClean="0">
              <a:cs typeface="Times New Roman" pitchFamily="18" charset="0"/>
            </a:endParaRPr>
          </a:p>
          <a:p>
            <a:pPr lvl="1">
              <a:buFont typeface="Wingdings" pitchFamily="2" charset="2"/>
              <a:buChar char="ü"/>
            </a:pPr>
            <a:r>
              <a:rPr lang="en-US" sz="1800" dirty="0" smtClean="0">
                <a:cs typeface="Arial" charset="0"/>
              </a:rPr>
              <a:t>Want a </a:t>
            </a:r>
            <a:r>
              <a:rPr lang="en-US" sz="1800" dirty="0" err="1" smtClean="0">
                <a:cs typeface="Arial" charset="0"/>
              </a:rPr>
              <a:t>Cu:Mo</a:t>
            </a:r>
            <a:r>
              <a:rPr lang="en-US" sz="1800" dirty="0" smtClean="0">
                <a:cs typeface="Arial" charset="0"/>
              </a:rPr>
              <a:t> ratio in </a:t>
            </a:r>
          </a:p>
          <a:p>
            <a:pPr lvl="1">
              <a:buNone/>
            </a:pPr>
            <a:r>
              <a:rPr lang="en-US" sz="1800" dirty="0" smtClean="0">
                <a:cs typeface="Arial" charset="0"/>
              </a:rPr>
              <a:t>vegetation greater than 7</a:t>
            </a:r>
          </a:p>
        </p:txBody>
      </p:sp>
      <p:pic>
        <p:nvPicPr>
          <p:cNvPr id="4" name="Picture 2" descr="http://www.luresext.edu/photos/soilmapm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1600200"/>
            <a:ext cx="5155809"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blinds(horizontal)">
                                      <p:cBhvr>
                                        <p:cTn id="7" dur="500"/>
                                        <p:tgtEl>
                                          <p:spTgt spid="56323">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6323">
                                            <p:txEl>
                                              <p:pRg st="3" end="3"/>
                                            </p:txEl>
                                          </p:spTgt>
                                        </p:tgtEl>
                                        <p:attrNameLst>
                                          <p:attrName>style.visibility</p:attrName>
                                        </p:attrNameLst>
                                      </p:cBhvr>
                                      <p:to>
                                        <p:strVal val="visible"/>
                                      </p:to>
                                    </p:set>
                                    <p:animEffect transition="in" filter="blinds(horizontal)">
                                      <p:cBhvr>
                                        <p:cTn id="10" dur="500"/>
                                        <p:tgtEl>
                                          <p:spTgt spid="56323">
                                            <p:txEl>
                                              <p:pRg st="3" end="3"/>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6323">
                                            <p:txEl>
                                              <p:pRg st="4" end="4"/>
                                            </p:txEl>
                                          </p:spTgt>
                                        </p:tgtEl>
                                        <p:attrNameLst>
                                          <p:attrName>style.visibility</p:attrName>
                                        </p:attrNameLst>
                                      </p:cBhvr>
                                      <p:to>
                                        <p:strVal val="visible"/>
                                      </p:to>
                                    </p:set>
                                    <p:animEffect transition="in" filter="blinds(horizontal)">
                                      <p:cBhvr>
                                        <p:cTn id="13"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Thiomolybdates</a:t>
            </a:r>
            <a:endParaRPr lang="en-US" dirty="0"/>
          </a:p>
        </p:txBody>
      </p:sp>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533400" y="5156537"/>
            <a:ext cx="8382000" cy="1015663"/>
          </a:xfrm>
          <a:prstGeom prst="rect">
            <a:avLst/>
          </a:prstGeom>
        </p:spPr>
        <p:txBody>
          <a:bodyPr wrap="square">
            <a:spAutoFit/>
          </a:bodyPr>
          <a:lstStyle/>
          <a:p>
            <a:pPr algn="l"/>
            <a:r>
              <a:rPr lang="en-US" sz="1200" dirty="0">
                <a:latin typeface="Arial" pitchFamily="34" charset="0"/>
                <a:cs typeface="Arial" pitchFamily="34" charset="0"/>
              </a:rPr>
              <a:t>Mo, S (as sulfate, sulfide or S amino acids), Cu and Fe all enter the rumen via feed, soil, water or supplements. Reactions occur between Mo and S enabling the formation of </a:t>
            </a:r>
            <a:r>
              <a:rPr lang="en-US" sz="1200" dirty="0" err="1">
                <a:latin typeface="Arial" pitchFamily="34" charset="0"/>
                <a:cs typeface="Arial" pitchFamily="34" charset="0"/>
              </a:rPr>
              <a:t>thiomolybdate</a:t>
            </a:r>
            <a:r>
              <a:rPr lang="en-US" sz="1200" dirty="0">
                <a:latin typeface="Arial" pitchFamily="34" charset="0"/>
                <a:cs typeface="Arial" pitchFamily="34" charset="0"/>
              </a:rPr>
              <a:t> compounds which will readily bind Cu. In the absence of rumen-available Cu (rumen-labile Cu), </a:t>
            </a:r>
            <a:r>
              <a:rPr lang="en-US" sz="1200" dirty="0" err="1">
                <a:latin typeface="Arial" pitchFamily="34" charset="0"/>
                <a:cs typeface="Arial" pitchFamily="34" charset="0"/>
              </a:rPr>
              <a:t>thiomolybdates</a:t>
            </a:r>
            <a:r>
              <a:rPr lang="en-US" sz="1200" dirty="0">
                <a:latin typeface="Arial" pitchFamily="34" charset="0"/>
                <a:cs typeface="Arial" pitchFamily="34" charset="0"/>
              </a:rPr>
              <a:t> are able to be absorbed through the rumen wall and small intestine, allowing them to bind to Cu-containing substances, including enzymes whose activity will be reduced, thus causing clinical problems often quoted as Cu deficiency, even though it is strictly a </a:t>
            </a:r>
            <a:r>
              <a:rPr lang="en-US" sz="1200" dirty="0" err="1">
                <a:latin typeface="Arial" pitchFamily="34" charset="0"/>
                <a:cs typeface="Arial" pitchFamily="34" charset="0"/>
              </a:rPr>
              <a:t>thiomolybdate</a:t>
            </a:r>
            <a:r>
              <a:rPr lang="en-US" sz="1200" dirty="0">
                <a:latin typeface="Arial" pitchFamily="34" charset="0"/>
                <a:cs typeface="Arial" pitchFamily="34" charset="0"/>
              </a:rPr>
              <a:t> toxicity.</a:t>
            </a:r>
          </a:p>
        </p:txBody>
      </p:sp>
      <p:pic>
        <p:nvPicPr>
          <p:cNvPr id="7176" name="Picture 8" descr="An external file that holds a picture, illustration, etc.&#10;Object name is S0954422411000059_fig1.jpg Object name is S0954422411000059_fi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1523999"/>
            <a:ext cx="5004486" cy="34290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28600" y="6248400"/>
            <a:ext cx="3886200" cy="338554"/>
          </a:xfrm>
          <a:prstGeom prst="rect">
            <a:avLst/>
          </a:prstGeom>
          <a:noFill/>
        </p:spPr>
        <p:txBody>
          <a:bodyPr wrap="square" rtlCol="0">
            <a:spAutoFit/>
          </a:bodyPr>
          <a:lstStyle/>
          <a:p>
            <a:r>
              <a:rPr lang="en-US" sz="1600" dirty="0" smtClean="0"/>
              <a:t>Gould and Kendall, 2011</a:t>
            </a:r>
            <a:endParaRPr lang="en-US" sz="1600" dirty="0"/>
          </a:p>
        </p:txBody>
      </p:sp>
    </p:spTree>
    <p:extLst>
      <p:ext uri="{BB962C8B-B14F-4D97-AF65-F5344CB8AC3E}">
        <p14:creationId xmlns:p14="http://schemas.microsoft.com/office/powerpoint/2010/main" val="197209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81000"/>
            <a:ext cx="7772400" cy="914400"/>
          </a:xfrm>
        </p:spPr>
        <p:txBody>
          <a:bodyPr>
            <a:normAutofit fontScale="90000"/>
          </a:bodyPr>
          <a:lstStyle/>
          <a:p>
            <a:pPr fontAlgn="auto">
              <a:spcAft>
                <a:spcPts val="0"/>
              </a:spcAft>
              <a:defRPr/>
            </a:pPr>
            <a:r>
              <a:rPr lang="en-US" sz="2400" b="1" dirty="0" smtClean="0">
                <a:cs typeface="Times New Roman" pitchFamily="18" charset="0"/>
              </a:rPr>
              <a:t>Feeds and ration formulation involves applications of the process of nutrient utilization:</a:t>
            </a:r>
            <a:r>
              <a:rPr lang="en-US" sz="3200" b="1" dirty="0" smtClean="0">
                <a:cs typeface="Times New Roman" pitchFamily="18" charset="0"/>
              </a:rPr>
              <a:t> </a:t>
            </a:r>
            <a:r>
              <a:rPr lang="en-US" sz="3200" b="1" dirty="0" smtClean="0">
                <a:latin typeface="Arial" charset="0"/>
                <a:cs typeface="Arial" charset="0"/>
              </a:rPr>
              <a:t> </a:t>
            </a:r>
          </a:p>
        </p:txBody>
      </p:sp>
      <p:sp>
        <p:nvSpPr>
          <p:cNvPr id="6147" name="Rectangle 3"/>
          <p:cNvSpPr>
            <a:spLocks noGrp="1" noChangeArrowheads="1"/>
          </p:cNvSpPr>
          <p:nvPr>
            <p:ph sz="quarter" idx="1"/>
          </p:nvPr>
        </p:nvSpPr>
        <p:spPr>
          <a:xfrm>
            <a:off x="1062038" y="1600200"/>
            <a:ext cx="7769225" cy="4279900"/>
          </a:xfrm>
        </p:spPr>
        <p:txBody>
          <a:bodyPr>
            <a:normAutofit fontScale="92500" lnSpcReduction="20000"/>
          </a:bodyPr>
          <a:lstStyle/>
          <a:p>
            <a:pPr marL="320040" indent="-320040" fontAlgn="auto">
              <a:lnSpc>
                <a:spcPct val="90000"/>
              </a:lnSpc>
              <a:spcAft>
                <a:spcPts val="0"/>
              </a:spcAft>
              <a:buFont typeface="Wingdings" pitchFamily="2" charset="2"/>
              <a:buChar char="v"/>
              <a:defRPr/>
            </a:pPr>
            <a:r>
              <a:rPr lang="en-US" sz="2000" smtClean="0">
                <a:cs typeface="Arial" charset="0"/>
              </a:rPr>
              <a:t>Ingestion</a:t>
            </a:r>
            <a:endParaRPr lang="en-US" sz="2000" smtClean="0">
              <a:cs typeface="Times New Roman" pitchFamily="18" charset="0"/>
            </a:endParaRPr>
          </a:p>
          <a:p>
            <a:pPr marL="640080" lvl="1" indent="-274320" fontAlgn="auto">
              <a:lnSpc>
                <a:spcPct val="90000"/>
              </a:lnSpc>
              <a:spcAft>
                <a:spcPts val="0"/>
              </a:spcAft>
              <a:buFont typeface="Wingdings" pitchFamily="2" charset="2"/>
              <a:buChar char="Ø"/>
              <a:defRPr/>
            </a:pPr>
            <a:r>
              <a:rPr lang="en-US" sz="2000" smtClean="0">
                <a:cs typeface="Arial" charset="0"/>
              </a:rPr>
              <a:t>prehension of feed, chewing and swallowing to the initial digestive organs</a:t>
            </a:r>
          </a:p>
          <a:p>
            <a:pPr marL="640080" lvl="1" indent="-274320" fontAlgn="auto">
              <a:lnSpc>
                <a:spcPct val="90000"/>
              </a:lnSpc>
              <a:spcAft>
                <a:spcPts val="0"/>
              </a:spcAft>
              <a:buFont typeface="Wingdings" pitchFamily="2" charset="2"/>
              <a:buChar char="v"/>
              <a:defRPr/>
            </a:pPr>
            <a:endParaRPr lang="en-US" sz="2000" smtClean="0">
              <a:cs typeface="Arial" charset="0"/>
            </a:endParaRPr>
          </a:p>
          <a:p>
            <a:pPr marL="320040" indent="-320040" fontAlgn="auto">
              <a:lnSpc>
                <a:spcPct val="90000"/>
              </a:lnSpc>
              <a:spcAft>
                <a:spcPts val="0"/>
              </a:spcAft>
              <a:buFont typeface="Wingdings" pitchFamily="2" charset="2"/>
              <a:buChar char="v"/>
              <a:defRPr/>
            </a:pPr>
            <a:r>
              <a:rPr lang="en-US" sz="2000" smtClean="0">
                <a:cs typeface="Arial" charset="0"/>
              </a:rPr>
              <a:t> Digestion</a:t>
            </a:r>
          </a:p>
          <a:p>
            <a:pPr marL="640080" lvl="1" indent="-274320" fontAlgn="auto">
              <a:lnSpc>
                <a:spcPct val="90000"/>
              </a:lnSpc>
              <a:spcAft>
                <a:spcPts val="0"/>
              </a:spcAft>
              <a:buFont typeface="Wingdings" pitchFamily="2" charset="2"/>
              <a:buChar char="Ø"/>
              <a:defRPr/>
            </a:pPr>
            <a:r>
              <a:rPr lang="en-US" sz="2000" smtClean="0">
                <a:cs typeface="Arial" charset="0"/>
              </a:rPr>
              <a:t>reduction of food to utilizable form; physical and chemical processing of ingested food</a:t>
            </a:r>
          </a:p>
          <a:p>
            <a:pPr marL="640080" lvl="1" indent="-274320" fontAlgn="auto">
              <a:lnSpc>
                <a:spcPct val="90000"/>
              </a:lnSpc>
              <a:spcAft>
                <a:spcPts val="0"/>
              </a:spcAft>
              <a:buFont typeface="Wingdings" pitchFamily="2" charset="2"/>
              <a:buChar char="v"/>
              <a:defRPr/>
            </a:pPr>
            <a:endParaRPr lang="en-US" sz="2000" smtClean="0">
              <a:cs typeface="Arial" charset="0"/>
            </a:endParaRPr>
          </a:p>
          <a:p>
            <a:pPr marL="320040" indent="-320040" fontAlgn="auto">
              <a:lnSpc>
                <a:spcPct val="90000"/>
              </a:lnSpc>
              <a:spcAft>
                <a:spcPts val="0"/>
              </a:spcAft>
              <a:buFont typeface="Wingdings" pitchFamily="2" charset="2"/>
              <a:buChar char="v"/>
              <a:defRPr/>
            </a:pPr>
            <a:r>
              <a:rPr lang="en-US" sz="2000" smtClean="0">
                <a:cs typeface="Arial" charset="0"/>
              </a:rPr>
              <a:t>Absorption</a:t>
            </a:r>
            <a:endParaRPr lang="en-US" sz="2000" smtClean="0">
              <a:cs typeface="Times New Roman" pitchFamily="18" charset="0"/>
            </a:endParaRPr>
          </a:p>
          <a:p>
            <a:pPr marL="640080" lvl="1" indent="-274320" fontAlgn="auto">
              <a:lnSpc>
                <a:spcPct val="90000"/>
              </a:lnSpc>
              <a:spcAft>
                <a:spcPts val="0"/>
              </a:spcAft>
              <a:buFont typeface="Wingdings" pitchFamily="2" charset="2"/>
              <a:buChar char="Ø"/>
              <a:defRPr/>
            </a:pPr>
            <a:r>
              <a:rPr lang="en-US" sz="2000" smtClean="0">
                <a:cs typeface="Arial" charset="0"/>
              </a:rPr>
              <a:t>food is reduced to utilizable form; transported from inside the digestive tract to the blood stream</a:t>
            </a:r>
          </a:p>
          <a:p>
            <a:pPr lvl="2" fontAlgn="auto">
              <a:lnSpc>
                <a:spcPct val="90000"/>
              </a:lnSpc>
              <a:spcAft>
                <a:spcPts val="0"/>
              </a:spcAft>
              <a:buFont typeface="Wingdings" pitchFamily="2" charset="2"/>
              <a:buChar char="§"/>
              <a:defRPr/>
            </a:pPr>
            <a:r>
              <a:rPr lang="en-US" sz="2000" smtClean="0">
                <a:cs typeface="Arial" charset="0"/>
              </a:rPr>
              <a:t>active transport</a:t>
            </a:r>
          </a:p>
          <a:p>
            <a:pPr lvl="2" fontAlgn="auto">
              <a:lnSpc>
                <a:spcPct val="90000"/>
              </a:lnSpc>
              <a:spcAft>
                <a:spcPts val="0"/>
              </a:spcAft>
              <a:buFont typeface="Wingdings" pitchFamily="2" charset="2"/>
              <a:buChar char="§"/>
              <a:defRPr/>
            </a:pPr>
            <a:r>
              <a:rPr lang="en-US" sz="2000" smtClean="0">
                <a:cs typeface="Arial" charset="0"/>
              </a:rPr>
              <a:t>passive diffusion</a:t>
            </a:r>
          </a:p>
          <a:p>
            <a:pPr lvl="2" fontAlgn="auto">
              <a:lnSpc>
                <a:spcPct val="90000"/>
              </a:lnSpc>
              <a:spcAft>
                <a:spcPts val="0"/>
              </a:spcAft>
              <a:buFont typeface="Wingdings" pitchFamily="2" charset="2"/>
              <a:buChar char="v"/>
              <a:defRPr/>
            </a:pPr>
            <a:endParaRPr lang="en-US" sz="2000" smtClean="0">
              <a:cs typeface="Arial" charset="0"/>
            </a:endParaRPr>
          </a:p>
          <a:p>
            <a:pPr marL="320040" indent="-320040" fontAlgn="auto">
              <a:lnSpc>
                <a:spcPct val="90000"/>
              </a:lnSpc>
              <a:spcAft>
                <a:spcPts val="0"/>
              </a:spcAft>
              <a:buFont typeface="Wingdings" pitchFamily="2" charset="2"/>
              <a:buChar char="v"/>
              <a:defRPr/>
            </a:pPr>
            <a:r>
              <a:rPr lang="en-US" sz="2000" smtClean="0">
                <a:cs typeface="Arial" charset="0"/>
              </a:rPr>
              <a:t>Metabolism</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blinds(horizontal)">
                                      <p:cBhvr>
                                        <p:cTn id="10" dur="500"/>
                                        <p:tgtEl>
                                          <p:spTgt spid="61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5" dur="500"/>
                                        <p:tgtEl>
                                          <p:spTgt spid="6147">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8" dur="500"/>
                                        <p:tgtEl>
                                          <p:spTgt spid="614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147">
                                            <p:txEl>
                                              <p:pRg st="6" end="6"/>
                                            </p:txEl>
                                          </p:spTgt>
                                        </p:tgtEl>
                                        <p:attrNameLst>
                                          <p:attrName>style.visibility</p:attrName>
                                        </p:attrNameLst>
                                      </p:cBhvr>
                                      <p:to>
                                        <p:strVal val="visible"/>
                                      </p:to>
                                    </p:set>
                                    <p:animEffect transition="in" filter="blinds(horizontal)">
                                      <p:cBhvr>
                                        <p:cTn id="23" dur="500"/>
                                        <p:tgtEl>
                                          <p:spTgt spid="6147">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147">
                                            <p:txEl>
                                              <p:pRg st="7" end="7"/>
                                            </p:txEl>
                                          </p:spTgt>
                                        </p:tgtEl>
                                        <p:attrNameLst>
                                          <p:attrName>style.visibility</p:attrName>
                                        </p:attrNameLst>
                                      </p:cBhvr>
                                      <p:to>
                                        <p:strVal val="visible"/>
                                      </p:to>
                                    </p:set>
                                    <p:animEffect transition="in" filter="blinds(horizontal)">
                                      <p:cBhvr>
                                        <p:cTn id="26" dur="500"/>
                                        <p:tgtEl>
                                          <p:spTgt spid="6147">
                                            <p:txEl>
                                              <p:pRg st="7" end="7"/>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147">
                                            <p:txEl>
                                              <p:pRg st="8" end="8"/>
                                            </p:txEl>
                                          </p:spTgt>
                                        </p:tgtEl>
                                        <p:attrNameLst>
                                          <p:attrName>style.visibility</p:attrName>
                                        </p:attrNameLst>
                                      </p:cBhvr>
                                      <p:to>
                                        <p:strVal val="visible"/>
                                      </p:to>
                                    </p:set>
                                    <p:animEffect transition="in" filter="blinds(horizontal)">
                                      <p:cBhvr>
                                        <p:cTn id="29" dur="500"/>
                                        <p:tgtEl>
                                          <p:spTgt spid="6147">
                                            <p:txEl>
                                              <p:pRg st="8" end="8"/>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6147">
                                            <p:txEl>
                                              <p:pRg st="9" end="9"/>
                                            </p:txEl>
                                          </p:spTgt>
                                        </p:tgtEl>
                                        <p:attrNameLst>
                                          <p:attrName>style.visibility</p:attrName>
                                        </p:attrNameLst>
                                      </p:cBhvr>
                                      <p:to>
                                        <p:strVal val="visible"/>
                                      </p:to>
                                    </p:set>
                                    <p:animEffect transition="in" filter="blinds(horizontal)">
                                      <p:cBhvr>
                                        <p:cTn id="32" dur="500"/>
                                        <p:tgtEl>
                                          <p:spTgt spid="6147">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47">
                                            <p:txEl>
                                              <p:pRg st="11" end="11"/>
                                            </p:txEl>
                                          </p:spTgt>
                                        </p:tgtEl>
                                        <p:attrNameLst>
                                          <p:attrName>style.visibility</p:attrName>
                                        </p:attrNameLst>
                                      </p:cBhvr>
                                      <p:to>
                                        <p:strVal val="visible"/>
                                      </p:to>
                                    </p:set>
                                    <p:animEffect transition="in" filter="blinds(horizontal)">
                                      <p:cBhvr>
                                        <p:cTn id="37" dur="500"/>
                                        <p:tgtEl>
                                          <p:spTgt spid="61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81000" y="152400"/>
            <a:ext cx="7772400" cy="1143000"/>
          </a:xfrm>
        </p:spPr>
        <p:txBody>
          <a:bodyPr/>
          <a:lstStyle/>
          <a:p>
            <a:pPr eaLnBrk="1" hangingPunct="1"/>
            <a:r>
              <a:rPr lang="en-US" dirty="0" smtClean="0"/>
              <a:t>Copper </a:t>
            </a:r>
            <a:r>
              <a:rPr lang="en-US" dirty="0" err="1" smtClean="0"/>
              <a:t>Toxicosis</a:t>
            </a:r>
            <a:r>
              <a:rPr lang="en-US" dirty="0" smtClean="0"/>
              <a:t>	</a:t>
            </a:r>
          </a:p>
        </p:txBody>
      </p:sp>
      <p:sp>
        <p:nvSpPr>
          <p:cNvPr id="37891" name="Content Placeholder 2"/>
          <p:cNvSpPr>
            <a:spLocks noGrp="1"/>
          </p:cNvSpPr>
          <p:nvPr>
            <p:ph idx="1"/>
          </p:nvPr>
        </p:nvSpPr>
        <p:spPr>
          <a:xfrm>
            <a:off x="304800" y="1524000"/>
            <a:ext cx="7772400" cy="4038600"/>
          </a:xfrm>
        </p:spPr>
        <p:txBody>
          <a:bodyPr/>
          <a:lstStyle/>
          <a:p>
            <a:pPr eaLnBrk="1" hangingPunct="1"/>
            <a:r>
              <a:rPr lang="en-US" dirty="0" smtClean="0"/>
              <a:t>Sheep particularly sensitive to copper</a:t>
            </a:r>
          </a:p>
          <a:p>
            <a:pPr lvl="1" eaLnBrk="1" hangingPunct="1"/>
            <a:r>
              <a:rPr lang="en-US" dirty="0" smtClean="0"/>
              <a:t>5 ppm Cu</a:t>
            </a:r>
          </a:p>
          <a:p>
            <a:pPr lvl="1" eaLnBrk="1" hangingPunct="1"/>
            <a:r>
              <a:rPr lang="en-US" dirty="0" smtClean="0"/>
              <a:t>Excessive Cu builds up in RBC, causing Heinz-body formation and </a:t>
            </a:r>
            <a:r>
              <a:rPr lang="en-US" b="1" i="1" dirty="0" err="1" smtClean="0">
                <a:solidFill>
                  <a:srgbClr val="C00000"/>
                </a:solidFill>
              </a:rPr>
              <a:t>methemoglobin</a:t>
            </a:r>
            <a:r>
              <a:rPr lang="en-US" dirty="0" smtClean="0"/>
              <a:t> production</a:t>
            </a:r>
          </a:p>
          <a:p>
            <a:pPr lvl="1" eaLnBrk="1" hangingPunct="1"/>
            <a:r>
              <a:rPr lang="en-US" dirty="0" smtClean="0"/>
              <a:t>Can’t bind oxygen- chocolate blood</a:t>
            </a:r>
          </a:p>
          <a:p>
            <a:pPr lvl="1" eaLnBrk="1" hangingPunct="1"/>
            <a:r>
              <a:rPr lang="en-US" dirty="0" smtClean="0"/>
              <a:t>Release of hemoglobin damages kidneys</a:t>
            </a:r>
          </a:p>
          <a:p>
            <a:pPr eaLnBrk="1" hangingPunct="1"/>
            <a:r>
              <a:rPr lang="en-US" dirty="0" smtClean="0"/>
              <a:t>Avoid feeding cattle mineral</a:t>
            </a:r>
          </a:p>
        </p:txBody>
      </p:sp>
    </p:spTree>
    <p:extLst>
      <p:ext uri="{BB962C8B-B14F-4D97-AF65-F5344CB8AC3E}">
        <p14:creationId xmlns:p14="http://schemas.microsoft.com/office/powerpoint/2010/main" val="9515493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premixes</a:t>
            </a:r>
            <a:endParaRPr lang="en-US" dirty="0"/>
          </a:p>
        </p:txBody>
      </p:sp>
      <p:sp>
        <p:nvSpPr>
          <p:cNvPr id="3" name="Content Placeholder 2"/>
          <p:cNvSpPr>
            <a:spLocks noGrp="1"/>
          </p:cNvSpPr>
          <p:nvPr>
            <p:ph sz="quarter" idx="1"/>
          </p:nvPr>
        </p:nvSpPr>
        <p:spPr/>
        <p:txBody>
          <a:bodyPr/>
          <a:lstStyle/>
          <a:p>
            <a:r>
              <a:rPr lang="en-US" sz="3200" dirty="0">
                <a:cs typeface="Arial" charset="0"/>
              </a:rPr>
              <a:t>Fat (A, D, E, K) </a:t>
            </a:r>
            <a:r>
              <a:rPr lang="en-US" sz="3200" dirty="0" smtClean="0">
                <a:cs typeface="Arial" charset="0"/>
              </a:rPr>
              <a:t>vs. </a:t>
            </a:r>
            <a:r>
              <a:rPr lang="en-US" sz="3200" dirty="0">
                <a:cs typeface="Arial" charset="0"/>
              </a:rPr>
              <a:t>water </a:t>
            </a:r>
            <a:r>
              <a:rPr lang="en-US" sz="3200" dirty="0" smtClean="0">
                <a:cs typeface="Arial" charset="0"/>
              </a:rPr>
              <a:t>soluble </a:t>
            </a:r>
            <a:r>
              <a:rPr lang="en-US" sz="3200" dirty="0">
                <a:cs typeface="Arial" charset="0"/>
              </a:rPr>
              <a:t>(B vitamins, C) </a:t>
            </a:r>
          </a:p>
          <a:p>
            <a:pPr marL="0" indent="0" eaLnBrk="1" hangingPunct="1">
              <a:buNone/>
            </a:pPr>
            <a:endParaRPr lang="en-US" dirty="0" smtClean="0"/>
          </a:p>
          <a:p>
            <a:pPr eaLnBrk="1" hangingPunct="1"/>
            <a:r>
              <a:rPr lang="en-US" dirty="0" smtClean="0"/>
              <a:t>Vitamin </a:t>
            </a:r>
            <a:r>
              <a:rPr lang="en-US" dirty="0"/>
              <a:t>Premixes (0.5-1.0% of diet)</a:t>
            </a:r>
          </a:p>
          <a:p>
            <a:pPr lvl="1" eaLnBrk="1" hangingPunct="1"/>
            <a:r>
              <a:rPr lang="en-US" dirty="0"/>
              <a:t>Complete vitamin packages-may contain </a:t>
            </a:r>
            <a:r>
              <a:rPr lang="en-US" b="1" dirty="0">
                <a:solidFill>
                  <a:schemeClr val="accent4">
                    <a:lumMod val="50000"/>
                  </a:schemeClr>
                </a:solidFill>
              </a:rPr>
              <a:t>synthetic</a:t>
            </a:r>
            <a:r>
              <a:rPr lang="en-US" dirty="0">
                <a:solidFill>
                  <a:schemeClr val="accent4">
                    <a:lumMod val="50000"/>
                  </a:schemeClr>
                </a:solidFill>
              </a:rPr>
              <a:t> </a:t>
            </a:r>
            <a:r>
              <a:rPr lang="en-US" b="1" dirty="0">
                <a:solidFill>
                  <a:schemeClr val="accent4">
                    <a:lumMod val="50000"/>
                  </a:schemeClr>
                </a:solidFill>
              </a:rPr>
              <a:t>antioxidants</a:t>
            </a:r>
            <a:r>
              <a:rPr lang="en-US" dirty="0">
                <a:solidFill>
                  <a:schemeClr val="accent4">
                    <a:lumMod val="50000"/>
                  </a:schemeClr>
                </a:solidFill>
              </a:rPr>
              <a:t> </a:t>
            </a:r>
            <a:r>
              <a:rPr lang="en-US" dirty="0"/>
              <a:t>to increase stability</a:t>
            </a:r>
          </a:p>
          <a:p>
            <a:pPr lvl="1" eaLnBrk="1" hangingPunct="1"/>
            <a:r>
              <a:rPr lang="en-US" dirty="0"/>
              <a:t>Loss of vitamins in feedstuffs</a:t>
            </a:r>
          </a:p>
          <a:p>
            <a:pPr lvl="2" eaLnBrk="1" hangingPunct="1"/>
            <a:r>
              <a:rPr lang="en-US" b="1" dirty="0">
                <a:solidFill>
                  <a:schemeClr val="accent4">
                    <a:lumMod val="50000"/>
                  </a:schemeClr>
                </a:solidFill>
              </a:rPr>
              <a:t>Heat/humidity</a:t>
            </a:r>
            <a:r>
              <a:rPr lang="en-US" dirty="0">
                <a:solidFill>
                  <a:schemeClr val="accent1"/>
                </a:solidFill>
              </a:rPr>
              <a:t> </a:t>
            </a:r>
            <a:r>
              <a:rPr lang="en-US" dirty="0"/>
              <a:t>increase oxidation of A, E, thiamin, riboflavin and biotin</a:t>
            </a:r>
          </a:p>
          <a:p>
            <a:pPr lvl="2" eaLnBrk="1" hangingPunct="1"/>
            <a:r>
              <a:rPr lang="en-US" dirty="0"/>
              <a:t>Vitamin/mineral premixes less stable</a:t>
            </a:r>
          </a:p>
          <a:p>
            <a:endParaRPr lang="en-US" dirty="0"/>
          </a:p>
        </p:txBody>
      </p:sp>
    </p:spTree>
    <p:extLst>
      <p:ext uri="{BB962C8B-B14F-4D97-AF65-F5344CB8AC3E}">
        <p14:creationId xmlns:p14="http://schemas.microsoft.com/office/powerpoint/2010/main" val="38581713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supplementation</a:t>
            </a:r>
            <a:endParaRPr lang="en-US" dirty="0"/>
          </a:p>
        </p:txBody>
      </p:sp>
      <p:sp>
        <p:nvSpPr>
          <p:cNvPr id="3" name="Content Placeholder 2"/>
          <p:cNvSpPr>
            <a:spLocks noGrp="1"/>
          </p:cNvSpPr>
          <p:nvPr>
            <p:ph sz="quarter" idx="1"/>
          </p:nvPr>
        </p:nvSpPr>
        <p:spPr/>
        <p:txBody>
          <a:bodyPr/>
          <a:lstStyle/>
          <a:p>
            <a:pPr eaLnBrk="1" hangingPunct="1"/>
            <a:r>
              <a:rPr lang="en-US" dirty="0" smtClean="0"/>
              <a:t>Monogastric animals</a:t>
            </a:r>
            <a:endParaRPr lang="en-US" dirty="0"/>
          </a:p>
          <a:p>
            <a:pPr lvl="1" eaLnBrk="1" hangingPunct="1"/>
            <a:r>
              <a:rPr lang="en-US" dirty="0"/>
              <a:t>Corn-soy diet generally adequate in E, thiamin, B6, and biotin </a:t>
            </a:r>
          </a:p>
          <a:p>
            <a:pPr lvl="1" eaLnBrk="1" hangingPunct="1"/>
            <a:r>
              <a:rPr lang="en-US" dirty="0"/>
              <a:t>Pigs and poultry -</a:t>
            </a:r>
            <a:r>
              <a:rPr lang="en-US" b="1" dirty="0">
                <a:solidFill>
                  <a:schemeClr val="accent4">
                    <a:lumMod val="50000"/>
                  </a:schemeClr>
                </a:solidFill>
              </a:rPr>
              <a:t>supplement</a:t>
            </a:r>
            <a:r>
              <a:rPr lang="en-US" dirty="0">
                <a:solidFill>
                  <a:schemeClr val="accent1"/>
                </a:solidFill>
              </a:rPr>
              <a:t> </a:t>
            </a:r>
            <a:r>
              <a:rPr lang="en-US" dirty="0" err="1"/>
              <a:t>Vit</a:t>
            </a:r>
            <a:r>
              <a:rPr lang="en-US" dirty="0"/>
              <a:t> A, D, E, K, niacin, riboflavin, pantothenic acid, B12</a:t>
            </a:r>
          </a:p>
          <a:p>
            <a:pPr marL="0" indent="0" eaLnBrk="1" hangingPunct="1">
              <a:buNone/>
            </a:pPr>
            <a:r>
              <a:rPr lang="en-US" dirty="0" smtClean="0"/>
              <a:t>Horses</a:t>
            </a:r>
          </a:p>
          <a:p>
            <a:pPr eaLnBrk="1" hangingPunct="1"/>
            <a:r>
              <a:rPr lang="en-US" sz="2400" dirty="0" smtClean="0"/>
              <a:t>Horses </a:t>
            </a:r>
            <a:r>
              <a:rPr lang="en-US" sz="2400" dirty="0"/>
              <a:t>can meet B vitamin needs due to large production in LI (despite poor absorption</a:t>
            </a:r>
            <a:r>
              <a:rPr lang="en-US" sz="2400" dirty="0" smtClean="0"/>
              <a:t>)</a:t>
            </a:r>
            <a:endParaRPr lang="en-US" sz="2400" dirty="0"/>
          </a:p>
        </p:txBody>
      </p:sp>
    </p:spTree>
    <p:extLst>
      <p:ext uri="{BB962C8B-B14F-4D97-AF65-F5344CB8AC3E}">
        <p14:creationId xmlns:p14="http://schemas.microsoft.com/office/powerpoint/2010/main" val="13452243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supplementation</a:t>
            </a:r>
            <a:endParaRPr lang="en-US" dirty="0"/>
          </a:p>
        </p:txBody>
      </p:sp>
      <p:sp>
        <p:nvSpPr>
          <p:cNvPr id="3" name="Content Placeholder 2"/>
          <p:cNvSpPr>
            <a:spLocks noGrp="1"/>
          </p:cNvSpPr>
          <p:nvPr>
            <p:ph sz="quarter" idx="1"/>
          </p:nvPr>
        </p:nvSpPr>
        <p:spPr/>
        <p:txBody>
          <a:bodyPr/>
          <a:lstStyle/>
          <a:p>
            <a:pPr eaLnBrk="1" hangingPunct="1">
              <a:defRPr/>
            </a:pPr>
            <a:r>
              <a:rPr lang="en-US" dirty="0"/>
              <a:t>Ruminants</a:t>
            </a:r>
          </a:p>
          <a:p>
            <a:pPr lvl="1" eaLnBrk="1" hangingPunct="1">
              <a:defRPr/>
            </a:pPr>
            <a:r>
              <a:rPr lang="en-US" dirty="0" smtClean="0"/>
              <a:t>Vitamins </a:t>
            </a:r>
            <a:r>
              <a:rPr lang="en-US" dirty="0"/>
              <a:t>C, D synthesized, and rumen bacteria make B </a:t>
            </a:r>
            <a:r>
              <a:rPr lang="en-US" dirty="0" smtClean="0"/>
              <a:t>vitamins and K</a:t>
            </a:r>
            <a:endParaRPr lang="en-US" dirty="0"/>
          </a:p>
          <a:p>
            <a:pPr lvl="1" eaLnBrk="1" hangingPunct="1">
              <a:defRPr/>
            </a:pPr>
            <a:r>
              <a:rPr lang="en-US" dirty="0"/>
              <a:t>Generally supplement </a:t>
            </a:r>
            <a:r>
              <a:rPr lang="en-US" dirty="0" smtClean="0"/>
              <a:t>Vitamin A, </a:t>
            </a:r>
            <a:r>
              <a:rPr lang="en-US" dirty="0"/>
              <a:t>sometimes </a:t>
            </a:r>
            <a:r>
              <a:rPr lang="en-US" dirty="0" smtClean="0"/>
              <a:t>D</a:t>
            </a:r>
          </a:p>
          <a:p>
            <a:pPr lvl="1">
              <a:defRPr/>
            </a:pPr>
            <a:r>
              <a:rPr lang="en-US" sz="2800" dirty="0">
                <a:cs typeface="Times New Roman" pitchFamily="18" charset="0"/>
              </a:rPr>
              <a:t>recognize that young animals and ruminants without green forage </a:t>
            </a:r>
            <a:r>
              <a:rPr lang="en-US" sz="2800" dirty="0" smtClean="0">
                <a:cs typeface="Times New Roman" pitchFamily="18" charset="0"/>
              </a:rPr>
              <a:t>(or fed stored forage) may </a:t>
            </a:r>
            <a:r>
              <a:rPr lang="en-US" sz="2800" dirty="0">
                <a:cs typeface="Times New Roman" pitchFamily="18" charset="0"/>
              </a:rPr>
              <a:t>respond to vitamin E supplementation; involved in immunity; injection or </a:t>
            </a:r>
            <a:r>
              <a:rPr lang="en-US" sz="2800" dirty="0" smtClean="0">
                <a:cs typeface="Times New Roman" pitchFamily="18" charset="0"/>
              </a:rPr>
              <a:t>feed</a:t>
            </a:r>
            <a:endParaRPr lang="en-US" dirty="0"/>
          </a:p>
          <a:p>
            <a:pPr lvl="1" eaLnBrk="1" hangingPunct="1">
              <a:defRPr/>
            </a:pPr>
            <a:r>
              <a:rPr lang="en-US" dirty="0" smtClean="0"/>
              <a:t>Concentration </a:t>
            </a:r>
            <a:r>
              <a:rPr lang="en-US" dirty="0"/>
              <a:t>of </a:t>
            </a:r>
            <a:r>
              <a:rPr lang="en-US" dirty="0" smtClean="0"/>
              <a:t>fat soluble vitamins </a:t>
            </a:r>
            <a:r>
              <a:rPr lang="en-US" dirty="0"/>
              <a:t>in </a:t>
            </a:r>
            <a:r>
              <a:rPr lang="en-US" b="1" dirty="0">
                <a:solidFill>
                  <a:srgbClr val="00B0F0"/>
                </a:solidFill>
              </a:rPr>
              <a:t>colostrum</a:t>
            </a:r>
            <a:r>
              <a:rPr lang="en-US" dirty="0"/>
              <a:t> is greater than in milk</a:t>
            </a:r>
          </a:p>
          <a:p>
            <a:endParaRPr lang="en-US" dirty="0"/>
          </a:p>
        </p:txBody>
      </p:sp>
    </p:spTree>
    <p:extLst>
      <p:ext uri="{BB962C8B-B14F-4D97-AF65-F5344CB8AC3E}">
        <p14:creationId xmlns:p14="http://schemas.microsoft.com/office/powerpoint/2010/main" val="233129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381000"/>
            <a:ext cx="7772400" cy="685800"/>
          </a:xfrm>
        </p:spPr>
        <p:txBody>
          <a:bodyPr>
            <a:normAutofit fontScale="90000"/>
          </a:bodyPr>
          <a:lstStyle/>
          <a:p>
            <a:pPr fontAlgn="auto">
              <a:spcAft>
                <a:spcPts val="0"/>
              </a:spcAft>
              <a:defRPr/>
            </a:pPr>
            <a:r>
              <a:rPr lang="en-US" sz="3200" dirty="0" smtClean="0">
                <a:cs typeface="Times New Roman" pitchFamily="18" charset="0"/>
              </a:rPr>
              <a:t/>
            </a:r>
            <a:br>
              <a:rPr lang="en-US" sz="3200" dirty="0" smtClean="0">
                <a:cs typeface="Times New Roman" pitchFamily="18" charset="0"/>
              </a:rPr>
            </a:br>
            <a:r>
              <a:rPr lang="en-US" sz="3200" dirty="0" smtClean="0">
                <a:latin typeface="Arial" charset="0"/>
                <a:cs typeface="Arial" charset="0"/>
              </a:rPr>
              <a:t> </a:t>
            </a:r>
            <a:r>
              <a:rPr lang="en-US" sz="2800" b="1" dirty="0" smtClean="0">
                <a:cs typeface="Times New Roman" pitchFamily="18" charset="0"/>
              </a:rPr>
              <a:t>Biological Functions that Require Nutrients</a:t>
            </a:r>
            <a:r>
              <a:rPr lang="en-US" sz="3200" b="1" dirty="0" smtClean="0">
                <a:latin typeface="Arial" charset="0"/>
                <a:cs typeface="Arial" charset="0"/>
              </a:rPr>
              <a:t> </a:t>
            </a:r>
            <a:endParaRPr lang="en-US" sz="3200" b="1" dirty="0" smtClean="0">
              <a:cs typeface="Arial" charset="0"/>
            </a:endParaRPr>
          </a:p>
        </p:txBody>
      </p:sp>
      <p:sp>
        <p:nvSpPr>
          <p:cNvPr id="8195" name="Rectangle 3"/>
          <p:cNvSpPr>
            <a:spLocks noGrp="1" noChangeArrowheads="1"/>
          </p:cNvSpPr>
          <p:nvPr>
            <p:ph sz="quarter" idx="1"/>
          </p:nvPr>
        </p:nvSpPr>
        <p:spPr>
          <a:xfrm>
            <a:off x="612775" y="1600200"/>
            <a:ext cx="8153400" cy="4495800"/>
          </a:xfrm>
        </p:spPr>
        <p:txBody>
          <a:bodyPr/>
          <a:lstStyle/>
          <a:p>
            <a:pPr>
              <a:lnSpc>
                <a:spcPct val="90000"/>
              </a:lnSpc>
              <a:buFont typeface="WP IconicSymbolsA" pitchFamily="2" charset="2"/>
              <a:buNone/>
            </a:pPr>
            <a:r>
              <a:rPr lang="en-US" smtClean="0">
                <a:latin typeface="Arial" charset="0"/>
                <a:cs typeface="Arial" charset="0"/>
              </a:rPr>
              <a:t> </a:t>
            </a:r>
            <a:r>
              <a:rPr lang="en-US" sz="2400" smtClean="0">
                <a:latin typeface="Times New Roman" pitchFamily="18" charset="0"/>
                <a:cs typeface="Times New Roman" pitchFamily="18" charset="0"/>
              </a:rPr>
              <a:t> </a:t>
            </a:r>
            <a:r>
              <a:rPr lang="en-US" sz="2400" smtClean="0">
                <a:cs typeface="Arial" charset="0"/>
              </a:rPr>
              <a:t>Maintenance:  "the maintaining of an animal in a state of well being or good health from day to day".  </a:t>
            </a:r>
            <a:endParaRPr lang="en-US" sz="2400" smtClean="0">
              <a:cs typeface="Times New Roman" pitchFamily="18" charset="0"/>
            </a:endParaRPr>
          </a:p>
          <a:p>
            <a:pPr>
              <a:lnSpc>
                <a:spcPct val="90000"/>
              </a:lnSpc>
              <a:buFont typeface="WP IconicSymbolsA" pitchFamily="2" charset="2"/>
              <a:buNone/>
            </a:pPr>
            <a:endParaRPr lang="en-US" sz="2400" smtClean="0">
              <a:cs typeface="Times New Roman" pitchFamily="18" charset="0"/>
            </a:endParaRPr>
          </a:p>
          <a:p>
            <a:pPr>
              <a:lnSpc>
                <a:spcPct val="90000"/>
              </a:lnSpc>
              <a:buFont typeface="WP IconicSymbolsA" pitchFamily="2" charset="2"/>
              <a:buNone/>
            </a:pPr>
            <a:r>
              <a:rPr lang="en-US" sz="2400" smtClean="0">
                <a:cs typeface="Times New Roman" pitchFamily="18" charset="0"/>
              </a:rPr>
              <a:t>	A maintenance ration is the feed required to adequately support an animal doing no non-vital work, making no growth, developing no fetus, storing no fat or yielding no product.  </a:t>
            </a:r>
          </a:p>
          <a:p>
            <a:pPr>
              <a:lnSpc>
                <a:spcPct val="90000"/>
              </a:lnSpc>
              <a:buFont typeface="WP IconicSymbolsA" pitchFamily="2" charset="2"/>
              <a:buNone/>
            </a:pPr>
            <a:r>
              <a:rPr lang="en-US" sz="2400" smtClean="0">
                <a:cs typeface="Arial" charset="0"/>
              </a:rPr>
              <a:t> </a:t>
            </a:r>
            <a:endParaRPr lang="en-US" sz="2400" smtClean="0">
              <a:cs typeface="Times New Roman" pitchFamily="18" charset="0"/>
            </a:endParaRPr>
          </a:p>
          <a:p>
            <a:pPr>
              <a:lnSpc>
                <a:spcPct val="90000"/>
              </a:lnSpc>
              <a:buFont typeface="WP IconicSymbolsA" pitchFamily="2" charset="2"/>
              <a:buNone/>
            </a:pPr>
            <a:r>
              <a:rPr lang="en-US" sz="2400" smtClean="0">
                <a:cs typeface="Times New Roman" pitchFamily="18" charset="0"/>
              </a:rPr>
              <a:t>	As much as 100% of an animal’s ration</a:t>
            </a:r>
            <a:r>
              <a:rPr lang="en-US" smtClean="0">
                <a:latin typeface="Arial" charset="0"/>
                <a:cs typeface="Arial" charset="0"/>
              </a:rPr>
              <a:t> </a:t>
            </a:r>
            <a:endParaRPr lang="en-US" smtClean="0">
              <a:cs typeface="Times New Roman" pitchFamily="18" charset="0"/>
            </a:endParaRPr>
          </a:p>
          <a:p>
            <a:pPr>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2" dur="500"/>
                                        <p:tgtEl>
                                          <p:spTgt spid="81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7" dur="500"/>
                                        <p:tgtEl>
                                          <p:spTgt spid="81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blinds(horizontal)">
                                      <p:cBhvr>
                                        <p:cTn id="22"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381000"/>
            <a:ext cx="7772400" cy="685800"/>
          </a:xfrm>
        </p:spPr>
        <p:txBody>
          <a:bodyPr>
            <a:normAutofit fontScale="90000"/>
          </a:bodyPr>
          <a:lstStyle/>
          <a:p>
            <a:pPr fontAlgn="auto">
              <a:spcAft>
                <a:spcPts val="0"/>
              </a:spcAft>
              <a:defRPr/>
            </a:pPr>
            <a:r>
              <a:rPr lang="en-US" sz="3200" dirty="0" smtClean="0">
                <a:cs typeface="Times New Roman" pitchFamily="18" charset="0"/>
              </a:rPr>
              <a:t/>
            </a:r>
            <a:br>
              <a:rPr lang="en-US" sz="3200" dirty="0" smtClean="0">
                <a:cs typeface="Times New Roman" pitchFamily="18" charset="0"/>
              </a:rPr>
            </a:br>
            <a:r>
              <a:rPr lang="en-US" sz="3200" dirty="0" smtClean="0">
                <a:latin typeface="Arial" charset="0"/>
                <a:cs typeface="Arial" charset="0"/>
              </a:rPr>
              <a:t> </a:t>
            </a:r>
            <a:r>
              <a:rPr lang="en-US" sz="2800" b="1" dirty="0" smtClean="0">
                <a:cs typeface="Times New Roman" pitchFamily="18" charset="0"/>
              </a:rPr>
              <a:t>Maintenance</a:t>
            </a:r>
            <a:r>
              <a:rPr lang="en-US" sz="3200" b="1" dirty="0" smtClean="0">
                <a:latin typeface="Arial" charset="0"/>
                <a:cs typeface="Arial" charset="0"/>
              </a:rPr>
              <a:t> </a:t>
            </a:r>
            <a:endParaRPr lang="en-US" sz="3200" b="1" dirty="0" smtClean="0">
              <a:cs typeface="Arial" charset="0"/>
            </a:endParaRPr>
          </a:p>
        </p:txBody>
      </p:sp>
      <p:sp>
        <p:nvSpPr>
          <p:cNvPr id="9219" name="Rectangle 3"/>
          <p:cNvSpPr>
            <a:spLocks noGrp="1" noChangeArrowheads="1"/>
          </p:cNvSpPr>
          <p:nvPr>
            <p:ph sz="quarter" idx="1"/>
          </p:nvPr>
        </p:nvSpPr>
        <p:spPr>
          <a:xfrm>
            <a:off x="612775" y="1600200"/>
            <a:ext cx="8153400" cy="4495800"/>
          </a:xfrm>
        </p:spPr>
        <p:txBody>
          <a:bodyPr/>
          <a:lstStyle/>
          <a:p>
            <a:pPr>
              <a:buFont typeface="Wingdings" pitchFamily="2" charset="2"/>
              <a:buChar char="v"/>
            </a:pPr>
            <a:r>
              <a:rPr lang="en-US" smtClean="0">
                <a:latin typeface="Arial" charset="0"/>
                <a:cs typeface="Arial" charset="0"/>
              </a:rPr>
              <a:t> </a:t>
            </a:r>
            <a:r>
              <a:rPr lang="en-US" smtClean="0">
                <a:cs typeface="Arial" charset="0"/>
              </a:rPr>
              <a:t>Energy for vital functions: heart, respiratory, membrane transport</a:t>
            </a:r>
          </a:p>
          <a:p>
            <a:pPr lvl="1">
              <a:buFont typeface="Wingdings" pitchFamily="2" charset="2"/>
              <a:buChar char="Ø"/>
            </a:pPr>
            <a:r>
              <a:rPr lang="en-US" smtClean="0">
                <a:cs typeface="Arial" charset="0"/>
              </a:rPr>
              <a:t>	energy expenditure gives off heat</a:t>
            </a:r>
          </a:p>
          <a:p>
            <a:pPr lvl="1">
              <a:buFont typeface="Wingdings" pitchFamily="2" charset="2"/>
              <a:buChar char="v"/>
            </a:pPr>
            <a:endParaRPr lang="en-US" smtClean="0">
              <a:cs typeface="Arial" charset="0"/>
            </a:endParaRPr>
          </a:p>
          <a:p>
            <a:pPr>
              <a:buFont typeface="Wingdings" pitchFamily="2" charset="2"/>
              <a:buChar char="v"/>
            </a:pPr>
            <a:r>
              <a:rPr lang="en-US" smtClean="0">
                <a:cs typeface="Arial" charset="0"/>
              </a:rPr>
              <a:t> Maintain body temperature</a:t>
            </a:r>
          </a:p>
          <a:p>
            <a:pPr lvl="1">
              <a:buFont typeface="Wingdings" pitchFamily="2" charset="2"/>
              <a:buChar char="Ø"/>
            </a:pPr>
            <a:r>
              <a:rPr lang="en-US" smtClean="0">
                <a:cs typeface="Arial" charset="0"/>
              </a:rPr>
              <a:t>sources:  heat from work of vital organs, heat from nutrient utilization, heat from work of normal activity, heat from economic work, heat from work of shivering</a:t>
            </a:r>
            <a:endParaRPr lang="en-US" smtClean="0">
              <a:cs typeface="Times New Roman" pitchFamily="18" charset="0"/>
            </a:endParaRPr>
          </a:p>
          <a:p>
            <a:endParaRPr lang="en-US" smtClean="0">
              <a:cs typeface="Times New Roman" pitchFamily="18" charset="0"/>
            </a:endParaRPr>
          </a:p>
          <a:p>
            <a:endParaRPr lang="en-US" smtClean="0">
              <a:cs typeface="Times New Roman" pitchFamily="18" charset="0"/>
            </a:endParaRP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7" dur="500"/>
                                        <p:tgtEl>
                                          <p:spTgt spid="92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2"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381000"/>
            <a:ext cx="7772400" cy="685800"/>
          </a:xfrm>
        </p:spPr>
        <p:txBody>
          <a:bodyPr>
            <a:normAutofit fontScale="90000"/>
          </a:bodyPr>
          <a:lstStyle/>
          <a:p>
            <a:pPr fontAlgn="auto">
              <a:spcAft>
                <a:spcPts val="0"/>
              </a:spcAft>
              <a:defRPr/>
            </a:pPr>
            <a:r>
              <a:rPr lang="en-US" sz="3200" dirty="0" smtClean="0">
                <a:cs typeface="Times New Roman" pitchFamily="18" charset="0"/>
              </a:rPr>
              <a:t/>
            </a:r>
            <a:br>
              <a:rPr lang="en-US" sz="3200" dirty="0" smtClean="0">
                <a:cs typeface="Times New Roman" pitchFamily="18" charset="0"/>
              </a:rPr>
            </a:br>
            <a:r>
              <a:rPr lang="en-US" sz="3200" dirty="0" smtClean="0">
                <a:latin typeface="Arial" charset="0"/>
                <a:cs typeface="Arial" charset="0"/>
              </a:rPr>
              <a:t> </a:t>
            </a:r>
            <a:r>
              <a:rPr lang="en-US" sz="2800" b="1" dirty="0" smtClean="0">
                <a:cs typeface="Times New Roman" pitchFamily="18" charset="0"/>
              </a:rPr>
              <a:t>Maintenance</a:t>
            </a:r>
            <a:r>
              <a:rPr lang="en-US" sz="3200" b="1" dirty="0" smtClean="0">
                <a:latin typeface="Arial" charset="0"/>
                <a:cs typeface="Arial" charset="0"/>
              </a:rPr>
              <a:t> </a:t>
            </a:r>
            <a:endParaRPr lang="en-US" sz="3200" b="1" dirty="0" smtClean="0">
              <a:cs typeface="Arial" charset="0"/>
            </a:endParaRPr>
          </a:p>
        </p:txBody>
      </p:sp>
      <p:sp>
        <p:nvSpPr>
          <p:cNvPr id="10243" name="Rectangle 3"/>
          <p:cNvSpPr>
            <a:spLocks noGrp="1" noChangeArrowheads="1"/>
          </p:cNvSpPr>
          <p:nvPr>
            <p:ph sz="quarter" idx="1"/>
          </p:nvPr>
        </p:nvSpPr>
        <p:spPr>
          <a:xfrm>
            <a:off x="1062038" y="1600200"/>
            <a:ext cx="7769225" cy="4279900"/>
          </a:xfrm>
        </p:spPr>
        <p:txBody>
          <a:bodyPr/>
          <a:lstStyle/>
          <a:p>
            <a:pPr>
              <a:lnSpc>
                <a:spcPct val="90000"/>
              </a:lnSpc>
              <a:buFont typeface="Wingdings" pitchFamily="2" charset="2"/>
              <a:buChar char="v"/>
            </a:pPr>
            <a:r>
              <a:rPr lang="en-US" sz="2400" smtClean="0">
                <a:latin typeface="Arial" charset="0"/>
                <a:cs typeface="Arial" charset="0"/>
              </a:rPr>
              <a:t> </a:t>
            </a:r>
            <a:r>
              <a:rPr lang="en-US" sz="2400" smtClean="0">
                <a:cs typeface="Arial" charset="0"/>
              </a:rPr>
              <a:t>Protein for repair of tissue</a:t>
            </a:r>
          </a:p>
          <a:p>
            <a:pPr lvl="1">
              <a:lnSpc>
                <a:spcPct val="90000"/>
              </a:lnSpc>
              <a:buFont typeface="Wingdings" pitchFamily="2" charset="2"/>
              <a:buChar char="Ø"/>
            </a:pPr>
            <a:r>
              <a:rPr lang="en-US" sz="2000" smtClean="0">
                <a:cs typeface="Arial" charset="0"/>
              </a:rPr>
              <a:t> there is constant breakdown or turnover of body tissue protein</a:t>
            </a:r>
            <a:endParaRPr lang="en-US" sz="2000" smtClean="0">
              <a:cs typeface="Times New Roman" pitchFamily="18" charset="0"/>
            </a:endParaRPr>
          </a:p>
          <a:p>
            <a:pPr lvl="2">
              <a:lnSpc>
                <a:spcPct val="90000"/>
              </a:lnSpc>
              <a:buFont typeface="Wingdings" pitchFamily="2" charset="2"/>
              <a:buChar char="§"/>
            </a:pPr>
            <a:r>
              <a:rPr lang="en-US" sz="2000" smtClean="0">
                <a:cs typeface="Arial" charset="0"/>
              </a:rPr>
              <a:t> excreted largely as urine</a:t>
            </a:r>
            <a:endParaRPr lang="en-US" sz="2000" smtClean="0">
              <a:cs typeface="Times New Roman" pitchFamily="18" charset="0"/>
            </a:endParaRPr>
          </a:p>
          <a:p>
            <a:pPr lvl="2">
              <a:lnSpc>
                <a:spcPct val="90000"/>
              </a:lnSpc>
              <a:buFont typeface="Wingdings" pitchFamily="2" charset="2"/>
              <a:buChar char="§"/>
            </a:pPr>
            <a:r>
              <a:rPr lang="en-US" sz="2000" smtClean="0">
                <a:cs typeface="Times New Roman" pitchFamily="18" charset="0"/>
              </a:rPr>
              <a:t>N excreted as urine during starvation equals maintenance requirement for protein</a:t>
            </a:r>
            <a:r>
              <a:rPr lang="en-US" sz="2000" smtClean="0">
                <a:cs typeface="Arial" charset="0"/>
              </a:rPr>
              <a:t> </a:t>
            </a:r>
          </a:p>
          <a:p>
            <a:pPr>
              <a:lnSpc>
                <a:spcPct val="90000"/>
              </a:lnSpc>
              <a:buFont typeface="Wingdings" pitchFamily="2" charset="2"/>
              <a:buChar char="v"/>
            </a:pPr>
            <a:endParaRPr lang="en-US" sz="2400" smtClean="0">
              <a:cs typeface="Arial" charset="0"/>
            </a:endParaRPr>
          </a:p>
          <a:p>
            <a:pPr>
              <a:lnSpc>
                <a:spcPct val="90000"/>
              </a:lnSpc>
              <a:buFont typeface="Wingdings" pitchFamily="2" charset="2"/>
              <a:buChar char="v"/>
            </a:pPr>
            <a:r>
              <a:rPr lang="en-US" sz="2400" smtClean="0">
                <a:cs typeface="Arial" charset="0"/>
              </a:rPr>
              <a:t>Minerals:  some minerals excreted daily (not a problem)</a:t>
            </a:r>
            <a:endParaRPr lang="en-US" sz="2400" smtClean="0">
              <a:cs typeface="Times New Roman" pitchFamily="18" charset="0"/>
            </a:endParaRPr>
          </a:p>
          <a:p>
            <a:pPr>
              <a:lnSpc>
                <a:spcPct val="90000"/>
              </a:lnSpc>
              <a:buFont typeface="Wingdings" pitchFamily="2" charset="2"/>
              <a:buChar char="v"/>
            </a:pPr>
            <a:endParaRPr lang="en-US" sz="2400" smtClean="0">
              <a:cs typeface="Arial" charset="0"/>
            </a:endParaRPr>
          </a:p>
          <a:p>
            <a:pPr>
              <a:lnSpc>
                <a:spcPct val="90000"/>
              </a:lnSpc>
              <a:buFont typeface="Wingdings" pitchFamily="2" charset="2"/>
              <a:buChar char="v"/>
            </a:pPr>
            <a:r>
              <a:rPr lang="en-US" sz="2400" smtClean="0">
                <a:cs typeface="Arial" charset="0"/>
              </a:rPr>
              <a:t>Vitamins</a:t>
            </a:r>
            <a:endParaRPr lang="en-US" sz="2400" smtClean="0">
              <a:cs typeface="Times New Roman" pitchFamily="18" charset="0"/>
            </a:endParaRPr>
          </a:p>
          <a:p>
            <a:pPr>
              <a:lnSpc>
                <a:spcPct val="90000"/>
              </a:lnSpc>
              <a:buFont typeface="Wingdings" pitchFamily="2" charset="2"/>
              <a:buChar char="v"/>
            </a:pPr>
            <a:endParaRPr lang="en-US" sz="2400" smtClean="0">
              <a:cs typeface="Arial" charset="0"/>
            </a:endParaRPr>
          </a:p>
          <a:p>
            <a:pPr>
              <a:lnSpc>
                <a:spcPct val="90000"/>
              </a:lnSpc>
              <a:buFont typeface="Wingdings" pitchFamily="2" charset="2"/>
              <a:buChar char="v"/>
            </a:pPr>
            <a:r>
              <a:rPr lang="en-US" sz="2400" smtClean="0">
                <a:cs typeface="Arial" charset="0"/>
              </a:rPr>
              <a:t>Others:  water, small amount of fats</a:t>
            </a:r>
          </a:p>
          <a:p>
            <a:pPr>
              <a:lnSpc>
                <a:spcPct val="90000"/>
              </a:lnSpc>
            </a:pPr>
            <a:endParaRPr lang="en-US" sz="2400" smtClean="0">
              <a:cs typeface="Times New Roman" pitchFamily="18" charset="0"/>
            </a:endParaRPr>
          </a:p>
          <a:p>
            <a:pPr>
              <a:lnSpc>
                <a:spcPct val="90000"/>
              </a:lnSpc>
            </a:pPr>
            <a:endParaRPr lang="en-US" sz="2400" smtClean="0">
              <a:latin typeface="Arial" charset="0"/>
              <a:cs typeface="Times New Roman" pitchFamily="18" charset="0"/>
            </a:endParaRPr>
          </a:p>
          <a:p>
            <a:pPr>
              <a:lnSpc>
                <a:spcPct val="90000"/>
              </a:lnSpc>
            </a:pPr>
            <a:endParaRPr lang="en-US" sz="2400" smtClean="0">
              <a:cs typeface="Times New Roman" pitchFamily="18" charset="0"/>
            </a:endParaRPr>
          </a:p>
          <a:p>
            <a:pPr>
              <a:lnSpc>
                <a:spcPct val="90000"/>
              </a:lnSpc>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5" dur="500"/>
                                        <p:tgtEl>
                                          <p:spTgt spid="1024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8" dur="500"/>
                                        <p:tgtEl>
                                          <p:spTgt spid="1024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animEffect transition="in" filter="blinds(horizontal)">
                                      <p:cBhvr>
                                        <p:cTn id="23" dur="500"/>
                                        <p:tgtEl>
                                          <p:spTgt spid="1024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243">
                                            <p:txEl>
                                              <p:pRg st="7" end="7"/>
                                            </p:txEl>
                                          </p:spTgt>
                                        </p:tgtEl>
                                        <p:attrNameLst>
                                          <p:attrName>style.visibility</p:attrName>
                                        </p:attrNameLst>
                                      </p:cBhvr>
                                      <p:to>
                                        <p:strVal val="visible"/>
                                      </p:to>
                                    </p:set>
                                    <p:animEffect transition="in" filter="blinds(horizontal)">
                                      <p:cBhvr>
                                        <p:cTn id="28" dur="500"/>
                                        <p:tgtEl>
                                          <p:spTgt spid="1024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243">
                                            <p:txEl>
                                              <p:pRg st="9" end="9"/>
                                            </p:txEl>
                                          </p:spTgt>
                                        </p:tgtEl>
                                        <p:attrNameLst>
                                          <p:attrName>style.visibility</p:attrName>
                                        </p:attrNameLst>
                                      </p:cBhvr>
                                      <p:to>
                                        <p:strVal val="visible"/>
                                      </p:to>
                                    </p:set>
                                    <p:animEffect transition="in" filter="blinds(horizontal)">
                                      <p:cBhvr>
                                        <p:cTn id="33" dur="500"/>
                                        <p:tgtEl>
                                          <p:spTgt spid="102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381000"/>
            <a:ext cx="7772400" cy="533400"/>
          </a:xfrm>
        </p:spPr>
        <p:txBody>
          <a:bodyPr>
            <a:normAutofit fontScale="90000"/>
          </a:bodyPr>
          <a:lstStyle/>
          <a:p>
            <a:pPr fontAlgn="auto">
              <a:spcAft>
                <a:spcPts val="0"/>
              </a:spcAft>
              <a:defRPr/>
            </a:pPr>
            <a:r>
              <a:rPr lang="en-US" sz="3200" dirty="0" smtClean="0">
                <a:cs typeface="Times New Roman" pitchFamily="18" charset="0"/>
              </a:rPr>
              <a:t/>
            </a:r>
            <a:br>
              <a:rPr lang="en-US" sz="3200" dirty="0" smtClean="0">
                <a:cs typeface="Times New Roman" pitchFamily="18" charset="0"/>
              </a:rPr>
            </a:br>
            <a:r>
              <a:rPr lang="en-US" sz="3200" dirty="0" smtClean="0">
                <a:latin typeface="Arial" charset="0"/>
                <a:cs typeface="Arial" charset="0"/>
              </a:rPr>
              <a:t> </a:t>
            </a:r>
            <a:r>
              <a:rPr lang="en-US" sz="2400" b="1" dirty="0" smtClean="0">
                <a:cs typeface="Times New Roman" pitchFamily="18" charset="0"/>
              </a:rPr>
              <a:t>Growth:  increase in muscle, bone, and connective tissue (accumulation of fat is not growth)</a:t>
            </a:r>
            <a:r>
              <a:rPr lang="en-US" sz="3200" b="1" dirty="0" smtClean="0">
                <a:latin typeface="Arial" charset="0"/>
                <a:cs typeface="Arial" charset="0"/>
              </a:rPr>
              <a:t> </a:t>
            </a:r>
          </a:p>
        </p:txBody>
      </p:sp>
      <p:sp>
        <p:nvSpPr>
          <p:cNvPr id="11267" name="Rectangle 3"/>
          <p:cNvSpPr>
            <a:spLocks noGrp="1" noChangeArrowheads="1"/>
          </p:cNvSpPr>
          <p:nvPr>
            <p:ph sz="quarter" idx="1"/>
          </p:nvPr>
        </p:nvSpPr>
        <p:spPr>
          <a:xfrm>
            <a:off x="1062038" y="1828800"/>
            <a:ext cx="7769225" cy="4051300"/>
          </a:xfrm>
        </p:spPr>
        <p:txBody>
          <a:bodyPr/>
          <a:lstStyle/>
          <a:p>
            <a:pPr>
              <a:lnSpc>
                <a:spcPct val="90000"/>
              </a:lnSpc>
              <a:buFont typeface="Wingdings" pitchFamily="2" charset="2"/>
              <a:buChar char="v"/>
            </a:pPr>
            <a:r>
              <a:rPr lang="en-US" sz="2200" smtClean="0">
                <a:cs typeface="Arial" charset="0"/>
              </a:rPr>
              <a:t>Protein -- dry matter of muscle and connective tissue</a:t>
            </a:r>
          </a:p>
          <a:p>
            <a:pPr>
              <a:lnSpc>
                <a:spcPct val="90000"/>
              </a:lnSpc>
              <a:buFont typeface="Wingdings" pitchFamily="2" charset="2"/>
              <a:buChar char="v"/>
            </a:pPr>
            <a:endParaRPr lang="en-US" sz="2200" smtClean="0">
              <a:cs typeface="Times New Roman" pitchFamily="18" charset="0"/>
            </a:endParaRPr>
          </a:p>
          <a:p>
            <a:pPr>
              <a:lnSpc>
                <a:spcPct val="90000"/>
              </a:lnSpc>
              <a:buFont typeface="Wingdings" pitchFamily="2" charset="2"/>
              <a:buChar char="v"/>
            </a:pPr>
            <a:r>
              <a:rPr lang="en-US" sz="2200" smtClean="0">
                <a:cs typeface="Arial" charset="0"/>
              </a:rPr>
              <a:t>Energy</a:t>
            </a:r>
            <a:endParaRPr lang="en-US" sz="2200" smtClean="0">
              <a:cs typeface="Times New Roman" pitchFamily="18" charset="0"/>
            </a:endParaRPr>
          </a:p>
          <a:p>
            <a:pPr>
              <a:lnSpc>
                <a:spcPct val="90000"/>
              </a:lnSpc>
              <a:buFont typeface="Wingdings" pitchFamily="2" charset="2"/>
              <a:buChar char="v"/>
            </a:pPr>
            <a:endParaRPr lang="en-US" sz="2200" smtClean="0">
              <a:cs typeface="Arial" charset="0"/>
            </a:endParaRPr>
          </a:p>
          <a:p>
            <a:pPr>
              <a:lnSpc>
                <a:spcPct val="90000"/>
              </a:lnSpc>
              <a:buFont typeface="Wingdings" pitchFamily="2" charset="2"/>
              <a:buChar char="v"/>
            </a:pPr>
            <a:r>
              <a:rPr lang="en-US" sz="2200" smtClean="0">
                <a:cs typeface="Arial" charset="0"/>
              </a:rPr>
              <a:t>Minerals -- especially calcium and phosphorus in young</a:t>
            </a:r>
            <a:endParaRPr lang="en-US" sz="2200" smtClean="0">
              <a:cs typeface="Times New Roman" pitchFamily="18" charset="0"/>
            </a:endParaRPr>
          </a:p>
          <a:p>
            <a:pPr>
              <a:lnSpc>
                <a:spcPct val="90000"/>
              </a:lnSpc>
              <a:buFont typeface="Wingdings" pitchFamily="2" charset="2"/>
              <a:buChar char="v"/>
            </a:pPr>
            <a:endParaRPr lang="en-US" sz="2200" smtClean="0">
              <a:cs typeface="Arial" charset="0"/>
            </a:endParaRPr>
          </a:p>
          <a:p>
            <a:pPr>
              <a:lnSpc>
                <a:spcPct val="90000"/>
              </a:lnSpc>
              <a:buFont typeface="Wingdings" pitchFamily="2" charset="2"/>
              <a:buChar char="v"/>
            </a:pPr>
            <a:r>
              <a:rPr lang="en-US" sz="2200" smtClean="0">
                <a:cs typeface="Arial" charset="0"/>
              </a:rPr>
              <a:t>Vitamins</a:t>
            </a:r>
            <a:endParaRPr lang="en-US" sz="2200" smtClean="0">
              <a:cs typeface="Times New Roman" pitchFamily="18" charset="0"/>
            </a:endParaRPr>
          </a:p>
          <a:p>
            <a:pPr>
              <a:lnSpc>
                <a:spcPct val="90000"/>
              </a:lnSpc>
              <a:buFont typeface="Wingdings" pitchFamily="2" charset="2"/>
              <a:buChar char="v"/>
            </a:pPr>
            <a:endParaRPr lang="en-US" sz="2200" smtClean="0">
              <a:cs typeface="Arial" charset="0"/>
            </a:endParaRPr>
          </a:p>
          <a:p>
            <a:pPr>
              <a:lnSpc>
                <a:spcPct val="90000"/>
              </a:lnSpc>
              <a:buFont typeface="Wingdings" pitchFamily="2" charset="2"/>
              <a:buChar char="v"/>
            </a:pPr>
            <a:r>
              <a:rPr lang="en-US" sz="2200" smtClean="0">
                <a:cs typeface="Arial" charset="0"/>
              </a:rPr>
              <a:t>Water -- free muscle tissue is about 75-80% water</a:t>
            </a: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7" dur="500"/>
                                        <p:tgtEl>
                                          <p:spTgt spid="1126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22" dur="500"/>
                                        <p:tgtEl>
                                          <p:spTgt spid="1126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8" end="8"/>
                                            </p:txEl>
                                          </p:spTgt>
                                        </p:tgtEl>
                                        <p:attrNameLst>
                                          <p:attrName>style.visibility</p:attrName>
                                        </p:attrNameLst>
                                      </p:cBhvr>
                                      <p:to>
                                        <p:strVal val="visible"/>
                                      </p:to>
                                    </p:set>
                                    <p:animEffect transition="in" filter="blinds(horizontal)">
                                      <p:cBhvr>
                                        <p:cTn id="27"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926</TotalTime>
  <Words>1733</Words>
  <Application>Microsoft Office PowerPoint</Application>
  <PresentationFormat>On-screen Show (4:3)</PresentationFormat>
  <Paragraphs>502</Paragraphs>
  <Slides>53</Slides>
  <Notes>3</Notes>
  <HiddenSlides>0</HiddenSlides>
  <MMClips>1</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7" baseType="lpstr">
      <vt:lpstr>Arial</vt:lpstr>
      <vt:lpstr>Calibri</vt:lpstr>
      <vt:lpstr>Comic Sans MS</vt:lpstr>
      <vt:lpstr>Symbol</vt:lpstr>
      <vt:lpstr>Times New Roman</vt:lpstr>
      <vt:lpstr>Tw Cen MT</vt:lpstr>
      <vt:lpstr>Univers</vt:lpstr>
      <vt:lpstr>Wingdings</vt:lpstr>
      <vt:lpstr>Wingdings 2</vt:lpstr>
      <vt:lpstr>WP Greek Century</vt:lpstr>
      <vt:lpstr>WP IconicSymbolsA</vt:lpstr>
      <vt:lpstr>WP MathA</vt:lpstr>
      <vt:lpstr>Median</vt:lpstr>
      <vt:lpstr>Microsoft PowerPoint 97-2003 Slide</vt:lpstr>
      <vt:lpstr>Feeds &amp; Ration formulation</vt:lpstr>
      <vt:lpstr>  INTRODUCTION </vt:lpstr>
      <vt:lpstr>  INTRODUCTION </vt:lpstr>
      <vt:lpstr>  INTRODUCTION </vt:lpstr>
      <vt:lpstr>Feeds and ration formulation involves applications of the process of nutrient utilization:  </vt:lpstr>
      <vt:lpstr>  Biological Functions that Require Nutrients </vt:lpstr>
      <vt:lpstr>  Maintenance </vt:lpstr>
      <vt:lpstr>  Maintenance </vt:lpstr>
      <vt:lpstr>  Growth:  increase in muscle, bone, and connective tissue (accumulation of fat is not growth) </vt:lpstr>
      <vt:lpstr>  Fattening </vt:lpstr>
      <vt:lpstr>PowerPoint Presentation</vt:lpstr>
      <vt:lpstr>PowerPoint Presentation</vt:lpstr>
      <vt:lpstr>  Reproductive animals </vt:lpstr>
      <vt:lpstr>Nutrients from a Feed Management Perspective (Chapter 3, Kellems and Church) </vt:lpstr>
      <vt:lpstr>Water</vt:lpstr>
      <vt:lpstr>Water</vt:lpstr>
      <vt:lpstr>Energy</vt:lpstr>
      <vt:lpstr>Energy - Carbohydrates</vt:lpstr>
      <vt:lpstr>Energy – Carbohydrates - Polysaccharides</vt:lpstr>
      <vt:lpstr>PowerPoint Presentation</vt:lpstr>
      <vt:lpstr>PowerPoint Presentation</vt:lpstr>
      <vt:lpstr>Energy – Carbohydrates - Polysaccharides</vt:lpstr>
      <vt:lpstr>Energy – Carbohydrates – Other Polymers</vt:lpstr>
      <vt:lpstr>Diagram of a plant cell showing cell wall structure</vt:lpstr>
      <vt:lpstr>PowerPoint Presentation</vt:lpstr>
      <vt:lpstr>Energy – Structural Carbohydrates</vt:lpstr>
      <vt:lpstr>Ruminant system of carbohydrate digestion and absorption:</vt:lpstr>
      <vt:lpstr>Ruminant system of carbohydrate digestion and absorption:</vt:lpstr>
      <vt:lpstr>Ruminant system of carbohydrate digestion and absorption:</vt:lpstr>
      <vt:lpstr>Ruminant system of carbohydrate digestion and absorption:  Effect of feeding grain</vt:lpstr>
      <vt:lpstr>Ruminant system of carbohydrate digestion and absorption:  Effect of feeding grain</vt:lpstr>
      <vt:lpstr>Energy – Lipids</vt:lpstr>
      <vt:lpstr>Energy – Lipids</vt:lpstr>
      <vt:lpstr>Energy – Lipids</vt:lpstr>
      <vt:lpstr>Protein</vt:lpstr>
      <vt:lpstr>Protein</vt:lpstr>
      <vt:lpstr>Protein</vt:lpstr>
      <vt:lpstr>Ruminant system of protein digestion and absorption</vt:lpstr>
      <vt:lpstr>PowerPoint Presentation</vt:lpstr>
      <vt:lpstr>PowerPoint Presentation</vt:lpstr>
      <vt:lpstr>Minerals</vt:lpstr>
      <vt:lpstr>Minerals</vt:lpstr>
      <vt:lpstr>Minerals</vt:lpstr>
      <vt:lpstr>Minerals</vt:lpstr>
      <vt:lpstr>Minerals</vt:lpstr>
      <vt:lpstr>Trace minerals</vt:lpstr>
      <vt:lpstr>Selenium</vt:lpstr>
      <vt:lpstr>Copper</vt:lpstr>
      <vt:lpstr>Thiomolybdates</vt:lpstr>
      <vt:lpstr>Copper Toxicosis </vt:lpstr>
      <vt:lpstr>Vitamin premixes</vt:lpstr>
      <vt:lpstr>Vitamin supplementation</vt:lpstr>
      <vt:lpstr>Vitamin supplementation</vt:lpstr>
    </vt:vector>
  </TitlesOfParts>
  <Company>AVS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Carl Hunt</dc:creator>
  <cp:lastModifiedBy>Rezamand, Pedram (rezamand@uidaho.edu)</cp:lastModifiedBy>
  <cp:revision>72</cp:revision>
  <dcterms:created xsi:type="dcterms:W3CDTF">2002-01-12T01:24:31Z</dcterms:created>
  <dcterms:modified xsi:type="dcterms:W3CDTF">2020-01-10T18:10:25Z</dcterms:modified>
</cp:coreProperties>
</file>