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41"/>
  </p:notesMasterIdLst>
  <p:sldIdLst>
    <p:sldId id="336" r:id="rId2"/>
    <p:sldId id="337" r:id="rId3"/>
    <p:sldId id="338" r:id="rId4"/>
    <p:sldId id="339" r:id="rId5"/>
    <p:sldId id="340" r:id="rId6"/>
    <p:sldId id="341" r:id="rId7"/>
    <p:sldId id="342" r:id="rId8"/>
    <p:sldId id="343" r:id="rId9"/>
    <p:sldId id="344" r:id="rId10"/>
    <p:sldId id="345" r:id="rId11"/>
    <p:sldId id="346" r:id="rId12"/>
    <p:sldId id="347" r:id="rId13"/>
    <p:sldId id="348" r:id="rId14"/>
    <p:sldId id="349" r:id="rId15"/>
    <p:sldId id="350" r:id="rId16"/>
    <p:sldId id="351" r:id="rId17"/>
    <p:sldId id="352" r:id="rId18"/>
    <p:sldId id="353" r:id="rId19"/>
    <p:sldId id="354" r:id="rId20"/>
    <p:sldId id="355" r:id="rId21"/>
    <p:sldId id="356" r:id="rId22"/>
    <p:sldId id="357" r:id="rId23"/>
    <p:sldId id="358" r:id="rId24"/>
    <p:sldId id="359" r:id="rId25"/>
    <p:sldId id="360" r:id="rId26"/>
    <p:sldId id="361" r:id="rId27"/>
    <p:sldId id="362" r:id="rId28"/>
    <p:sldId id="363" r:id="rId29"/>
    <p:sldId id="364" r:id="rId30"/>
    <p:sldId id="365" r:id="rId31"/>
    <p:sldId id="366" r:id="rId32"/>
    <p:sldId id="367" r:id="rId33"/>
    <p:sldId id="368" r:id="rId34"/>
    <p:sldId id="369" r:id="rId35"/>
    <p:sldId id="370" r:id="rId36"/>
    <p:sldId id="371" r:id="rId37"/>
    <p:sldId id="372" r:id="rId38"/>
    <p:sldId id="373" r:id="rId39"/>
    <p:sldId id="374" r:id="rId40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0000FF"/>
    <a:srgbClr val="FFFF00"/>
    <a:srgbClr val="FFCC66"/>
    <a:srgbClr val="99CCFF"/>
    <a:srgbClr val="FF0000"/>
    <a:srgbClr val="009900"/>
    <a:srgbClr val="EB09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3899" autoAdjust="0"/>
  </p:normalViewPr>
  <p:slideViewPr>
    <p:cSldViewPr>
      <p:cViewPr varScale="1">
        <p:scale>
          <a:sx n="115" d="100"/>
          <a:sy n="115" d="100"/>
        </p:scale>
        <p:origin x="1476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AD353CA-9446-4014-8E64-CBD3496FE5AA}" type="datetimeFigureOut">
              <a:rPr lang="en-US"/>
              <a:pPr>
                <a:defRPr/>
              </a:pPr>
              <a:t>1/10/2020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78C1523-2C18-4EE3-9741-EC80D79812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6894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8C1523-2C18-4EE3-9741-EC80D7981210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513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B027612-022B-4C3B-B788-589C606B8E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0BBD9-BA2F-4694-A130-F189B0EDEF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972824-9DFB-413A-AB65-5EFF8ED79C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2038" y="1766888"/>
            <a:ext cx="3808412" cy="4113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022850" y="1766888"/>
            <a:ext cx="3808413" cy="4113212"/>
          </a:xfrm>
        </p:spPr>
        <p:txBody>
          <a:bodyPr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61A1E9-4AA3-4C8A-B5EF-1828BE49A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621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E2C21-05D1-4B27-9D60-139E66F00D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E425680-8237-423F-8C83-AE61687A32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D613CAB-3A3B-4F7F-9F3E-3849AD10B3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1081B81-A52D-48AB-B315-349F923DF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63EE0-FC32-4A5A-B966-5978D741EA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376D2C9-ECDE-4F21-81E7-6BD5D39895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63A2C-2EA3-474B-AE54-5D5981C6B6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 smtClean="0"/>
            </a:lvl1pPr>
          </a:lstStyle>
          <a:p>
            <a:pPr>
              <a:defRPr/>
            </a:pPr>
            <a:fld id="{D85D2ED0-DCA3-417B-8251-DA0B6DA25A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0A253B0-28BE-4BC6-9420-3FF046973D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6" r:id="rId2"/>
    <p:sldLayoutId id="2147483721" r:id="rId3"/>
    <p:sldLayoutId id="2147483722" r:id="rId4"/>
    <p:sldLayoutId id="2147483723" r:id="rId5"/>
    <p:sldLayoutId id="2147483717" r:id="rId6"/>
    <p:sldLayoutId id="2147483724" r:id="rId7"/>
    <p:sldLayoutId id="2147483718" r:id="rId8"/>
    <p:sldLayoutId id="2147483725" r:id="rId9"/>
    <p:sldLayoutId id="2147483719" r:id="rId10"/>
    <p:sldLayoutId id="2147483726" r:id="rId11"/>
    <p:sldLayoutId id="2147483727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fontAlgn="base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fontAlgn="base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4.w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6400800" cy="762000"/>
          </a:xfrm>
        </p:spPr>
        <p:txBody>
          <a:bodyPr>
            <a:noAutofit/>
          </a:bodyPr>
          <a:lstStyle/>
          <a:p>
            <a:pPr marL="54864" indent="0" algn="l" fontAlgn="auto">
              <a:spcAft>
                <a:spcPts val="0"/>
              </a:spcAft>
              <a:defRPr/>
            </a:pPr>
            <a:r>
              <a:rPr lang="en-US" sz="4400" b="1" dirty="0" smtClean="0">
                <a:solidFill>
                  <a:schemeClr val="accent5">
                    <a:lumMod val="50000"/>
                  </a:schemeClr>
                </a:solidFill>
                <a:cs typeface="Times New Roman" charset="0"/>
              </a:rPr>
              <a:t>FEED ANALYSIS</a:t>
            </a:r>
            <a:r>
              <a:rPr lang="en-US" sz="44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762000" y="1752600"/>
            <a:ext cx="3808413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>
                <a:cs typeface="Arial" charset="0"/>
              </a:rPr>
              <a:t>Chemical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cs typeface="Arial" charset="0"/>
              </a:rPr>
              <a:t>Biological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cs typeface="Arial" charset="0"/>
              </a:rPr>
              <a:t>Digestion trial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cs typeface="Arial" charset="0"/>
              </a:rPr>
              <a:t>Metabolism trial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cs typeface="Arial" charset="0"/>
              </a:rPr>
              <a:t>Growth or lactation performance trial</a:t>
            </a:r>
          </a:p>
          <a:p>
            <a:pPr>
              <a:lnSpc>
                <a:spcPct val="90000"/>
              </a:lnSpc>
            </a:pPr>
            <a:r>
              <a:rPr lang="en-US" sz="2400" smtClean="0">
                <a:cs typeface="Arial" charset="0"/>
              </a:rPr>
              <a:t>Microbiological</a:t>
            </a:r>
            <a:endParaRPr lang="en-US" sz="2400" dirty="0" smtClean="0">
              <a:cs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cs typeface="Arial" charset="0"/>
              </a:rPr>
              <a:t>In vitro -- in tube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cs typeface="Arial" charset="0"/>
              </a:rPr>
              <a:t>In situ -- in site (organ)</a:t>
            </a:r>
          </a:p>
          <a:p>
            <a:pPr lvl="1">
              <a:lnSpc>
                <a:spcPct val="90000"/>
              </a:lnSpc>
            </a:pPr>
            <a:endParaRPr lang="en-US" sz="2000" dirty="0" smtClean="0">
              <a:cs typeface="Arial" charset="0"/>
            </a:endParaRP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000" dirty="0" smtClean="0">
                <a:cs typeface="Arial" charset="0"/>
              </a:rPr>
              <a:t>Economic evaluation</a:t>
            </a:r>
            <a:endParaRPr lang="en-US" sz="2000" dirty="0" smtClean="0"/>
          </a:p>
        </p:txBody>
      </p:sp>
      <p:sp>
        <p:nvSpPr>
          <p:cNvPr id="15364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4648200" y="1646238"/>
            <a:ext cx="4038600" cy="4525962"/>
          </a:xfrm>
        </p:spPr>
        <p:txBody>
          <a:bodyPr/>
          <a:lstStyle/>
          <a:p>
            <a:endParaRPr lang="en-US" smtClean="0"/>
          </a:p>
        </p:txBody>
      </p:sp>
      <p:pic>
        <p:nvPicPr>
          <p:cNvPr id="2052" name="Picture 4" descr="IMAGE00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29750" y="1600200"/>
            <a:ext cx="4085649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62873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53536"/>
            <a:ext cx="8458200" cy="965664"/>
          </a:xfrm>
        </p:spPr>
        <p:txBody>
          <a:bodyPr>
            <a:normAutofit fontScale="90000"/>
          </a:bodyPr>
          <a:lstStyle/>
          <a:p>
            <a:pPr marL="54864" indent="0"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00B050"/>
                </a:solidFill>
                <a:cs typeface="Arial" charset="0"/>
              </a:rPr>
              <a:t>Chemical Evaluation</a:t>
            </a:r>
            <a:r>
              <a:rPr lang="en-US" dirty="0" smtClean="0">
                <a:solidFill>
                  <a:srgbClr val="00B050"/>
                </a:solidFill>
                <a:cs typeface="Times New Roman" charset="0"/>
              </a:rPr>
              <a:t>– Feed tags, guaranteed analysis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8221663" cy="5105400"/>
          </a:xfrm>
        </p:spPr>
        <p:txBody>
          <a:bodyPr/>
          <a:lstStyle/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cs typeface="Arial" charset="0"/>
              </a:rPr>
              <a:t>for mineral feeds:</a:t>
            </a:r>
          </a:p>
          <a:p>
            <a:pPr lvl="2">
              <a:buFont typeface="Courier New" pitchFamily="49" charset="0"/>
              <a:buChar char="o"/>
            </a:pP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minimum and maximum percentages of Ca</a:t>
            </a:r>
          </a:p>
          <a:p>
            <a:pPr lvl="2">
              <a:buFont typeface="Courier New" pitchFamily="49" charset="0"/>
              <a:buChar char="o"/>
            </a:pP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minimum percentage of P</a:t>
            </a:r>
          </a:p>
          <a:p>
            <a:pPr lvl="2">
              <a:buFont typeface="Courier New" pitchFamily="49" charset="0"/>
              <a:buChar char="o"/>
            </a:pP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minimum and maximum percentages of </a:t>
            </a:r>
            <a:r>
              <a:rPr lang="en-US" sz="2200" dirty="0" err="1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NaCl</a:t>
            </a: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, and</a:t>
            </a:r>
          </a:p>
          <a:p>
            <a:pPr lvl="2">
              <a:buFont typeface="Courier New" pitchFamily="49" charset="0"/>
              <a:buChar char="o"/>
            </a:pP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other minerals</a:t>
            </a:r>
          </a:p>
          <a:p>
            <a:pPr lvl="2"/>
            <a:endParaRPr lang="en-US" sz="1800" dirty="0" smtClean="0">
              <a:solidFill>
                <a:schemeClr val="bg1"/>
              </a:solidFill>
              <a:cs typeface="Arial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cs typeface="Arial" charset="0"/>
              </a:rPr>
              <a:t>Name of feed ingredients in order of amount present</a:t>
            </a:r>
            <a:endParaRPr lang="en-US" sz="2400" dirty="0" smtClean="0">
              <a:cs typeface="Times New Roman" charset="0"/>
            </a:endParaRPr>
          </a:p>
          <a:p>
            <a:pPr>
              <a:buFont typeface="Wingdings" pitchFamily="2" charset="2"/>
              <a:buChar char="Ø"/>
            </a:pPr>
            <a:endParaRPr lang="en-US" sz="2400" dirty="0" smtClean="0">
              <a:cs typeface="Arial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cs typeface="Arial" charset="0"/>
              </a:rPr>
              <a:t>Labels may not contain negative statements comparing the feed with other competitive products</a:t>
            </a:r>
            <a:endParaRPr lang="en-US" sz="2400" dirty="0" smtClean="0">
              <a:cs typeface="Times New Roman" charset="0"/>
            </a:endParaRPr>
          </a:p>
          <a:p>
            <a:pPr>
              <a:buFont typeface="Wingdings" pitchFamily="2" charset="2"/>
              <a:buChar char="Ø"/>
            </a:pPr>
            <a:endParaRPr lang="en-US" sz="2400" dirty="0" smtClean="0">
              <a:cs typeface="Arial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cs typeface="Arial" charset="0"/>
              </a:rPr>
              <a:t>If NPN is in the feed a description of the level is required</a:t>
            </a:r>
            <a:endParaRPr lang="en-US" sz="24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40961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cs typeface="Arial" charset="0"/>
              </a:rPr>
              <a:t>Chemical Evaluation-NIR</a:t>
            </a:r>
            <a:endParaRPr lang="en-US" dirty="0"/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600200"/>
            <a:ext cx="8067675" cy="500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8270204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38125"/>
            <a:ext cx="8534400" cy="638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318654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9088" y="300038"/>
            <a:ext cx="8505825" cy="625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2811446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" y="314325"/>
            <a:ext cx="8305800" cy="622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3246602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8150" y="438150"/>
            <a:ext cx="8267700" cy="598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7828709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5" y="352425"/>
            <a:ext cx="8286750" cy="615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2427909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342900"/>
            <a:ext cx="8353425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63358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2286000"/>
            <a:ext cx="7086600" cy="381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813264"/>
          </a:xfrm>
        </p:spPr>
        <p:txBody>
          <a:bodyPr/>
          <a:lstStyle/>
          <a:p>
            <a:pPr marL="54864" indent="0" algn="l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00B050"/>
                </a:solidFill>
                <a:cs typeface="Arial" charset="0"/>
              </a:rPr>
              <a:t>Biological Evaluation</a:t>
            </a:r>
            <a:endParaRPr lang="en-US" dirty="0" smtClean="0">
              <a:solidFill>
                <a:srgbClr val="00B050"/>
              </a:solidFill>
              <a:cs typeface="Times New Roman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8297863" cy="47244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b="1" u="sng" dirty="0" smtClean="0">
                <a:cs typeface="Arial" charset="0"/>
              </a:rPr>
              <a:t>Digestibility:</a:t>
            </a:r>
            <a:r>
              <a:rPr lang="en-US" sz="2400" dirty="0" smtClean="0">
                <a:cs typeface="Arial" charset="0"/>
              </a:rPr>
              <a:t>  amount or % of a feed that is metabolically available to the animal</a:t>
            </a:r>
          </a:p>
          <a:p>
            <a:pPr lvl="1">
              <a:lnSpc>
                <a:spcPct val="90000"/>
              </a:lnSpc>
              <a:buFont typeface="WP IconicSymbolsA" pitchFamily="2" charset="2"/>
              <a:buNone/>
            </a:pPr>
            <a:r>
              <a:rPr lang="en-US" sz="2000" dirty="0" smtClean="0">
                <a:solidFill>
                  <a:srgbClr val="FFFF00"/>
                </a:solidFill>
                <a:cs typeface="Arial" charset="0"/>
              </a:rPr>
              <a:t>= (amount consumed - amount in feces)/ amount consumed</a:t>
            </a:r>
            <a:endParaRPr lang="en-US" sz="2000" dirty="0" smtClean="0">
              <a:solidFill>
                <a:srgbClr val="FFFF00"/>
              </a:solidFill>
              <a:cs typeface="Times New Roman" charset="0"/>
            </a:endParaRPr>
          </a:p>
          <a:p>
            <a:pPr>
              <a:lnSpc>
                <a:spcPct val="90000"/>
              </a:lnSpc>
              <a:buFont typeface="WP IconicSymbolsA" pitchFamily="2" charset="2"/>
              <a:buNone/>
            </a:pPr>
            <a:r>
              <a:rPr lang="en-US" sz="2400" dirty="0" smtClean="0">
                <a:cs typeface="Arial" charset="0"/>
              </a:rPr>
              <a:t> 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000" dirty="0" smtClean="0">
                <a:cs typeface="Arial" charset="0"/>
              </a:rPr>
              <a:t>Apparent digestibility:  include all DM in the feces as undigested; however:</a:t>
            </a:r>
          </a:p>
          <a:p>
            <a:pPr lvl="2">
              <a:lnSpc>
                <a:spcPct val="90000"/>
              </a:lnSpc>
              <a:buFont typeface="Wingdings" pitchFamily="2" charset="2"/>
              <a:buChar char="ü"/>
            </a:pPr>
            <a:r>
              <a:rPr lang="en-US" sz="1800" dirty="0" smtClean="0">
                <a:cs typeface="Arial" charset="0"/>
              </a:rPr>
              <a:t>some sloughed epithelial tissue</a:t>
            </a:r>
          </a:p>
          <a:p>
            <a:pPr lvl="2">
              <a:lnSpc>
                <a:spcPct val="90000"/>
              </a:lnSpc>
              <a:buFont typeface="Wingdings" pitchFamily="2" charset="2"/>
              <a:buChar char="ü"/>
            </a:pPr>
            <a:r>
              <a:rPr lang="en-US" sz="1800" dirty="0" smtClean="0">
                <a:cs typeface="Arial" charset="0"/>
              </a:rPr>
              <a:t>some are secreted products</a:t>
            </a:r>
          </a:p>
          <a:p>
            <a:pPr lvl="2">
              <a:lnSpc>
                <a:spcPct val="90000"/>
              </a:lnSpc>
              <a:buFont typeface="Wingdings" pitchFamily="2" charset="2"/>
              <a:buChar char="ü"/>
            </a:pPr>
            <a:r>
              <a:rPr lang="en-US" sz="1800" dirty="0" smtClean="0">
                <a:cs typeface="Arial" charset="0"/>
              </a:rPr>
              <a:t>some is microbial mass</a:t>
            </a:r>
          </a:p>
          <a:p>
            <a:pPr lvl="2">
              <a:lnSpc>
                <a:spcPct val="90000"/>
              </a:lnSpc>
              <a:buFont typeface="Wingdings" pitchFamily="2" charset="2"/>
              <a:buChar char="§"/>
            </a:pPr>
            <a:endParaRPr lang="en-US" sz="1800" dirty="0" smtClean="0">
              <a:cs typeface="Arial" charset="0"/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000" dirty="0" smtClean="0">
                <a:cs typeface="Arial" charset="0"/>
              </a:rPr>
              <a:t>True digestibility:  accounts for metabolic fecal end products</a:t>
            </a:r>
          </a:p>
          <a:p>
            <a:pPr lvl="2">
              <a:lnSpc>
                <a:spcPct val="90000"/>
              </a:lnSpc>
              <a:buFont typeface="Courier New" pitchFamily="49" charset="0"/>
              <a:buChar char="o"/>
            </a:pPr>
            <a:endParaRPr lang="en-US" sz="1800" dirty="0" smtClean="0">
              <a:cs typeface="Arial" charset="0"/>
            </a:endParaRPr>
          </a:p>
          <a:p>
            <a:pPr lvl="2">
              <a:lnSpc>
                <a:spcPct val="90000"/>
              </a:lnSpc>
              <a:buFont typeface="Courier New" pitchFamily="49" charset="0"/>
              <a:buChar char="o"/>
            </a:pPr>
            <a:endParaRPr lang="en-US" sz="1800" dirty="0" smtClean="0">
              <a:cs typeface="Arial" charset="0"/>
            </a:endParaRPr>
          </a:p>
          <a:p>
            <a:pPr lvl="2">
              <a:lnSpc>
                <a:spcPct val="90000"/>
              </a:lnSpc>
              <a:buFont typeface="Courier New" pitchFamily="49" charset="0"/>
              <a:buChar char="o"/>
            </a:pPr>
            <a:endParaRPr lang="en-US" sz="1800" dirty="0" smtClean="0">
              <a:cs typeface="Arial" charset="0"/>
            </a:endParaRPr>
          </a:p>
          <a:p>
            <a:pPr lvl="2">
              <a:lnSpc>
                <a:spcPct val="90000"/>
              </a:lnSpc>
              <a:buFont typeface="Courier New" pitchFamily="49" charset="0"/>
              <a:buChar char="o"/>
            </a:pPr>
            <a:r>
              <a:rPr lang="en-US" sz="1800" b="1" dirty="0" smtClean="0">
                <a:solidFill>
                  <a:srgbClr val="7030A0"/>
                </a:solidFill>
                <a:cs typeface="Arial" charset="0"/>
              </a:rPr>
              <a:t>is always greater than apparent (greater numerator)</a:t>
            </a:r>
            <a:endParaRPr lang="en-US" sz="2000" b="1" dirty="0" smtClean="0">
              <a:solidFill>
                <a:srgbClr val="7030A0"/>
              </a:solidFill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236406" y="5486400"/>
            <a:ext cx="7467600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 smtClean="0">
                <a:latin typeface="Rockwell" panose="02060603020205020403" pitchFamily="18" charset="0"/>
              </a:rPr>
              <a:t>[(Amount </a:t>
            </a:r>
            <a:r>
              <a:rPr lang="en-US" sz="1800" dirty="0">
                <a:latin typeface="Rockwell" panose="02060603020205020403" pitchFamily="18" charset="0"/>
              </a:rPr>
              <a:t>consumed-(</a:t>
            </a:r>
            <a:r>
              <a:rPr lang="en-US" sz="1800" dirty="0" smtClean="0">
                <a:latin typeface="Rockwell" panose="02060603020205020403" pitchFamily="18" charset="0"/>
              </a:rPr>
              <a:t>amount </a:t>
            </a:r>
            <a:r>
              <a:rPr lang="en-US" sz="1800" dirty="0">
                <a:latin typeface="Rockwell" panose="02060603020205020403" pitchFamily="18" charset="0"/>
              </a:rPr>
              <a:t>feces-MFE</a:t>
            </a:r>
            <a:r>
              <a:rPr lang="en-US" sz="1800" dirty="0" smtClean="0">
                <a:latin typeface="Rockwell" panose="02060603020205020403" pitchFamily="18" charset="0"/>
              </a:rPr>
              <a:t>)]/amount </a:t>
            </a:r>
            <a:r>
              <a:rPr lang="en-US" sz="1800" dirty="0">
                <a:latin typeface="Rockwell" panose="02060603020205020403" pitchFamily="18" charset="0"/>
              </a:rPr>
              <a:t>consumed</a:t>
            </a:r>
          </a:p>
        </p:txBody>
      </p:sp>
    </p:spTree>
    <p:extLst>
      <p:ext uri="{BB962C8B-B14F-4D97-AF65-F5344CB8AC3E}">
        <p14:creationId xmlns:p14="http://schemas.microsoft.com/office/powerpoint/2010/main" val="1652333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533400"/>
          </a:xfrm>
        </p:spPr>
        <p:txBody>
          <a:bodyPr>
            <a:normAutofit fontScale="90000"/>
          </a:bodyPr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00B050"/>
                </a:solidFill>
                <a:cs typeface="Arial" charset="0"/>
              </a:rPr>
              <a:t>Biological Evaluation</a:t>
            </a:r>
            <a:endParaRPr lang="en-US" sz="2800" dirty="0" smtClean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cs typeface="Arial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838200"/>
            <a:ext cx="8297863" cy="58674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 smtClean="0">
                <a:latin typeface="Arial" charset="0"/>
                <a:cs typeface="Arial" charset="0"/>
              </a:rPr>
              <a:t>Digestibility Coefficient:  example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endParaRPr lang="en-US" sz="2000" dirty="0" smtClean="0">
              <a:latin typeface="Arial" charset="0"/>
              <a:cs typeface="Arial" charset="0"/>
            </a:endParaRPr>
          </a:p>
          <a:p>
            <a:pPr lvl="1">
              <a:lnSpc>
                <a:spcPct val="90000"/>
              </a:lnSpc>
              <a:buFont typeface="WP IconicSymbolsA" pitchFamily="2" charset="2"/>
              <a:buNone/>
            </a:pPr>
            <a:r>
              <a:rPr lang="en-US" sz="2000" i="1" dirty="0" smtClean="0">
                <a:solidFill>
                  <a:srgbClr val="00B050"/>
                </a:solidFill>
                <a:latin typeface="Arial" charset="0"/>
                <a:cs typeface="Arial" charset="0"/>
              </a:rPr>
              <a:t>Amt of feed x conc. of nutrient = amt of nutrient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endParaRPr lang="en-US" sz="2000" i="1" dirty="0" smtClean="0">
              <a:solidFill>
                <a:srgbClr val="00B050"/>
              </a:solidFill>
              <a:latin typeface="Arial" charset="0"/>
              <a:cs typeface="Arial" charset="0"/>
            </a:endParaRPr>
          </a:p>
          <a:p>
            <a:pPr lvl="1">
              <a:lnSpc>
                <a:spcPct val="90000"/>
              </a:lnSpc>
              <a:buFont typeface="WP IconicSymbolsA" pitchFamily="2" charset="2"/>
              <a:buNone/>
            </a:pPr>
            <a:r>
              <a:rPr lang="en-US" sz="1800" dirty="0" smtClean="0">
                <a:solidFill>
                  <a:srgbClr val="00B050"/>
                </a:solidFill>
                <a:latin typeface="Arial" charset="0"/>
                <a:cs typeface="Arial" charset="0"/>
              </a:rPr>
              <a:t>Over a period of 7 days a steer eats 50,800 g of a feed, 20.11% protein, total fecal excretion of 11,609 g, 22.04% protein</a:t>
            </a:r>
            <a:endParaRPr lang="en-US" sz="1800" dirty="0" smtClean="0">
              <a:solidFill>
                <a:srgbClr val="00B050"/>
              </a:solidFill>
              <a:cs typeface="Times New Roman" charset="0"/>
            </a:endParaRPr>
          </a:p>
          <a:p>
            <a:pPr>
              <a:lnSpc>
                <a:spcPct val="90000"/>
              </a:lnSpc>
              <a:buFont typeface="WP IconicSymbolsA" pitchFamily="2" charset="2"/>
              <a:buNone/>
            </a:pPr>
            <a:r>
              <a:rPr lang="en-US" sz="1800" dirty="0" smtClean="0">
                <a:solidFill>
                  <a:srgbClr val="00B050"/>
                </a:solidFill>
                <a:cs typeface="Arial" charset="0"/>
              </a:rPr>
              <a:t> </a:t>
            </a:r>
            <a:endParaRPr lang="en-US" sz="1800" dirty="0" smtClean="0">
              <a:solidFill>
                <a:srgbClr val="00B050"/>
              </a:solidFill>
              <a:cs typeface="Times New Roman" charset="0"/>
            </a:endParaRPr>
          </a:p>
          <a:p>
            <a:pPr>
              <a:lnSpc>
                <a:spcPct val="90000"/>
              </a:lnSpc>
              <a:buFont typeface="WP IconicSymbolsA" pitchFamily="2" charset="2"/>
              <a:buNone/>
            </a:pPr>
            <a:r>
              <a:rPr lang="en-US" sz="1800" dirty="0" smtClean="0">
                <a:latin typeface="Arial" charset="0"/>
                <a:cs typeface="Arial" charset="0"/>
              </a:rPr>
              <a:t>	  DM		x	CP </a:t>
            </a:r>
            <a:r>
              <a:rPr lang="en-US" sz="1800" dirty="0" err="1" smtClean="0">
                <a:latin typeface="Arial" charset="0"/>
                <a:cs typeface="Arial" charset="0"/>
              </a:rPr>
              <a:t>conc</a:t>
            </a:r>
            <a:r>
              <a:rPr lang="en-US" sz="1800" dirty="0" smtClean="0">
                <a:latin typeface="Arial" charset="0"/>
                <a:cs typeface="Arial" charset="0"/>
              </a:rPr>
              <a:t>	=	Amount of CP</a:t>
            </a:r>
            <a:endParaRPr lang="en-US" sz="1800" dirty="0" smtClean="0">
              <a:cs typeface="Times New Roman" charset="0"/>
            </a:endParaRPr>
          </a:p>
          <a:p>
            <a:pPr>
              <a:lnSpc>
                <a:spcPct val="90000"/>
              </a:lnSpc>
              <a:buFont typeface="WP IconicSymbolsA" pitchFamily="2" charset="2"/>
              <a:buNone/>
            </a:pPr>
            <a:endParaRPr lang="en-US" sz="1800" dirty="0" smtClean="0">
              <a:cs typeface="Times New Roman" charset="0"/>
            </a:endParaRPr>
          </a:p>
          <a:p>
            <a:pPr>
              <a:lnSpc>
                <a:spcPct val="90000"/>
              </a:lnSpc>
              <a:buFont typeface="WP IconicSymbolsA" pitchFamily="2" charset="2"/>
              <a:buNone/>
            </a:pPr>
            <a:r>
              <a:rPr lang="en-US" sz="1800" dirty="0" smtClean="0">
                <a:latin typeface="Arial" charset="0"/>
                <a:cs typeface="Arial" charset="0"/>
              </a:rPr>
              <a:t>	Intake  50,800  x	0.2011		=	10,216</a:t>
            </a:r>
            <a:endParaRPr lang="en-US" sz="1800" dirty="0" smtClean="0">
              <a:cs typeface="Times New Roman" charset="0"/>
            </a:endParaRPr>
          </a:p>
          <a:p>
            <a:pPr>
              <a:lnSpc>
                <a:spcPct val="90000"/>
              </a:lnSpc>
              <a:buFont typeface="WP IconicSymbolsA" pitchFamily="2" charset="2"/>
              <a:buNone/>
            </a:pPr>
            <a:r>
              <a:rPr lang="en-US" sz="1800" dirty="0" smtClean="0">
                <a:latin typeface="Arial" charset="0"/>
                <a:cs typeface="Arial" charset="0"/>
              </a:rPr>
              <a:t>	Feces  11,609	  x	0.2204		=	2,559</a:t>
            </a:r>
            <a:endParaRPr lang="en-US" sz="1800" dirty="0" smtClean="0">
              <a:cs typeface="Times New Roman" charset="0"/>
            </a:endParaRPr>
          </a:p>
          <a:p>
            <a:pPr>
              <a:lnSpc>
                <a:spcPct val="90000"/>
              </a:lnSpc>
              <a:buFont typeface="WP IconicSymbolsA" pitchFamily="2" charset="2"/>
              <a:buNone/>
            </a:pPr>
            <a:r>
              <a:rPr lang="en-US" sz="1800" dirty="0" smtClean="0">
                <a:cs typeface="Arial" charset="0"/>
              </a:rPr>
              <a:t> </a:t>
            </a:r>
            <a:endParaRPr lang="en-US" sz="1800" dirty="0" smtClean="0">
              <a:cs typeface="Times New Roman" charset="0"/>
            </a:endParaRPr>
          </a:p>
          <a:p>
            <a:pPr>
              <a:lnSpc>
                <a:spcPct val="90000"/>
              </a:lnSpc>
              <a:buFont typeface="WP IconicSymbolsA" pitchFamily="2" charset="2"/>
              <a:buNone/>
            </a:pPr>
            <a:r>
              <a:rPr lang="en-US" sz="1800" dirty="0" smtClean="0">
                <a:latin typeface="Arial" charset="0"/>
                <a:cs typeface="Arial" charset="0"/>
              </a:rPr>
              <a:t>	</a:t>
            </a:r>
            <a:r>
              <a:rPr lang="en-US" sz="2000" b="1" dirty="0" smtClean="0">
                <a:solidFill>
                  <a:srgbClr val="00B0F0"/>
                </a:solidFill>
                <a:latin typeface="Arial" charset="0"/>
                <a:cs typeface="Arial" charset="0"/>
              </a:rPr>
              <a:t>Apparent Digestibility Coefficients</a:t>
            </a:r>
            <a:r>
              <a:rPr lang="en-US" sz="2000" b="1" dirty="0" smtClean="0">
                <a:solidFill>
                  <a:srgbClr val="00B0F0"/>
                </a:solidFill>
                <a:cs typeface="Arial" charset="0"/>
              </a:rPr>
              <a:t> </a:t>
            </a:r>
            <a:endParaRPr lang="en-US" sz="2000" b="1" dirty="0" smtClean="0">
              <a:solidFill>
                <a:srgbClr val="00B0F0"/>
              </a:solidFill>
              <a:cs typeface="Times New Roman" charset="0"/>
            </a:endParaRPr>
          </a:p>
          <a:p>
            <a:pPr>
              <a:lnSpc>
                <a:spcPct val="90000"/>
              </a:lnSpc>
              <a:buFont typeface="WP IconicSymbolsA" pitchFamily="2" charset="2"/>
              <a:buNone/>
            </a:pPr>
            <a:r>
              <a:rPr lang="en-US" sz="2000" b="1" dirty="0" smtClean="0">
                <a:solidFill>
                  <a:srgbClr val="00B0F0"/>
                </a:solidFill>
                <a:latin typeface="Arial" charset="0"/>
                <a:cs typeface="Arial" charset="0"/>
              </a:rPr>
              <a:t>		DM = (50,800 - 11,609)/50,800 = .7715 or 77.15%</a:t>
            </a:r>
            <a:r>
              <a:rPr lang="en-US" sz="2000" b="1" dirty="0" smtClean="0">
                <a:solidFill>
                  <a:srgbClr val="00B0F0"/>
                </a:solidFill>
                <a:cs typeface="Arial" charset="0"/>
              </a:rPr>
              <a:t> </a:t>
            </a:r>
            <a:endParaRPr lang="en-US" sz="2000" b="1" dirty="0" smtClean="0">
              <a:solidFill>
                <a:srgbClr val="00B0F0"/>
              </a:solidFill>
              <a:cs typeface="Times New Roman" charset="0"/>
            </a:endParaRPr>
          </a:p>
          <a:p>
            <a:pPr>
              <a:lnSpc>
                <a:spcPct val="90000"/>
              </a:lnSpc>
              <a:buFont typeface="WP IconicSymbolsA" pitchFamily="2" charset="2"/>
              <a:buNone/>
            </a:pPr>
            <a:r>
              <a:rPr lang="en-US" sz="2000" b="1" dirty="0" smtClean="0">
                <a:solidFill>
                  <a:srgbClr val="00B0F0"/>
                </a:solidFill>
                <a:latin typeface="Arial" charset="0"/>
                <a:cs typeface="Arial" charset="0"/>
              </a:rPr>
              <a:t>		CP = (10,216 - 2,559)/10,216 = .75 or 75%</a:t>
            </a:r>
          </a:p>
          <a:p>
            <a:pPr>
              <a:lnSpc>
                <a:spcPct val="90000"/>
              </a:lnSpc>
              <a:buFont typeface="WP IconicSymbolsA" pitchFamily="2" charset="2"/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		</a:t>
            </a:r>
            <a:r>
              <a:rPr lang="en-US" sz="2000" b="1" dirty="0" smtClean="0">
                <a:latin typeface="Arial" charset="0"/>
                <a:cs typeface="Arial" charset="0"/>
              </a:rPr>
              <a:t>percent digestible CP = 20.11 x .75 = 15.08% or</a:t>
            </a:r>
            <a:endParaRPr lang="en-US" sz="2000" b="1" dirty="0" smtClean="0">
              <a:cs typeface="Times New Roman" charset="0"/>
            </a:endParaRPr>
          </a:p>
          <a:p>
            <a:pPr>
              <a:lnSpc>
                <a:spcPct val="90000"/>
              </a:lnSpc>
              <a:buFont typeface="WP IconicSymbolsA" pitchFamily="2" charset="2"/>
              <a:buNone/>
            </a:pPr>
            <a:r>
              <a:rPr lang="en-US" sz="2000" b="1" dirty="0" smtClean="0">
                <a:latin typeface="Arial" charset="0"/>
                <a:cs typeface="Arial" charset="0"/>
              </a:rPr>
              <a:t>		(10,216 - 2,559)/50,800 = .1508 or 15.08</a:t>
            </a:r>
            <a:endParaRPr lang="en-US" sz="2000" b="1" dirty="0" smtClean="0">
              <a:cs typeface="Times New Roman" charset="0"/>
            </a:endParaRPr>
          </a:p>
          <a:p>
            <a:pPr>
              <a:lnSpc>
                <a:spcPct val="90000"/>
              </a:lnSpc>
            </a:pPr>
            <a:endParaRPr lang="en-US" sz="1800" dirty="0" smtClean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89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8229600" cy="609600"/>
          </a:xfrm>
        </p:spPr>
        <p:txBody>
          <a:bodyPr>
            <a:normAutofit fontScale="90000"/>
          </a:bodyPr>
          <a:lstStyle/>
          <a:p>
            <a:pPr marL="54864" indent="0" algn="l"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  <a:cs typeface="Arial" charset="0"/>
              </a:rPr>
              <a:t>Chemical Evaluation</a:t>
            </a:r>
            <a:endParaRPr lang="en-US" b="1" dirty="0" smtClean="0">
              <a:solidFill>
                <a:schemeClr val="accent5">
                  <a:lumMod val="50000"/>
                </a:schemeClr>
              </a:solidFill>
              <a:cs typeface="Times New Roman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solidFill>
            <a:schemeClr val="bg2"/>
          </a:solidFill>
          <a:ln w="38100">
            <a:solidFill>
              <a:srgbClr val="000099"/>
            </a:solidFill>
          </a:ln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dirty="0" smtClean="0">
                <a:cs typeface="Arial" charset="0"/>
              </a:rPr>
              <a:t>Proximate analysis:  the analysis of feed into its basic components.  </a:t>
            </a:r>
            <a:endParaRPr lang="en-US" dirty="0" smtClean="0">
              <a:cs typeface="Times New Roman" charset="0"/>
            </a:endParaRPr>
          </a:p>
          <a:p>
            <a:pPr>
              <a:lnSpc>
                <a:spcPct val="90000"/>
              </a:lnSpc>
              <a:buFont typeface="WP IconicSymbolsA" pitchFamily="2" charset="2"/>
              <a:buNone/>
            </a:pPr>
            <a:r>
              <a:rPr lang="en-US" dirty="0" smtClean="0">
                <a:cs typeface="Arial" charset="0"/>
              </a:rPr>
              <a:t> 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dirty="0" err="1" smtClean="0">
                <a:cs typeface="Arial" charset="0"/>
              </a:rPr>
              <a:t>Weende</a:t>
            </a:r>
            <a:r>
              <a:rPr lang="en-US" dirty="0" smtClean="0">
                <a:cs typeface="Arial" charset="0"/>
              </a:rPr>
              <a:t> System – analyze for:  dry matter (DM),or water, crude protein, crude fiber, ether extract, ash, nitrogen free extract (NFE)</a:t>
            </a:r>
            <a:endParaRPr lang="en-US" dirty="0" smtClean="0">
              <a:cs typeface="Times New Roman" charset="0"/>
            </a:endParaRPr>
          </a:p>
          <a:p>
            <a:pPr>
              <a:lnSpc>
                <a:spcPct val="90000"/>
              </a:lnSpc>
            </a:pPr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0039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660864"/>
          </a:xfrm>
        </p:spPr>
        <p:txBody>
          <a:bodyPr>
            <a:normAutofit fontScale="90000"/>
          </a:bodyPr>
          <a:lstStyle/>
          <a:p>
            <a:pPr marL="54864" indent="0" algn="l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00B050"/>
                </a:solidFill>
                <a:cs typeface="Arial" charset="0"/>
              </a:rPr>
              <a:t>Biological Evaluation </a:t>
            </a: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cs typeface="Arial" charset="0"/>
              </a:rPr>
              <a:t>- TDN</a:t>
            </a:r>
            <a:endParaRPr lang="en-US" dirty="0" smtClean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cs typeface="Times New Roman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752600"/>
            <a:ext cx="8153400" cy="4572000"/>
          </a:xfrm>
        </p:spPr>
        <p:txBody>
          <a:bodyPr>
            <a:normAutofit/>
          </a:bodyPr>
          <a:lstStyle/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i="1" dirty="0" smtClean="0">
                <a:cs typeface="Arial" charset="0"/>
              </a:rPr>
              <a:t>Total Digestible Nutrients (TDN):</a:t>
            </a:r>
            <a:r>
              <a:rPr lang="en-US" sz="2400" dirty="0" smtClean="0">
                <a:cs typeface="Arial" charset="0"/>
              </a:rPr>
              <a:t>  is one system for estimating the available energy content of the diet</a:t>
            </a:r>
          </a:p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en-US" sz="2400" dirty="0" smtClean="0">
              <a:cs typeface="Arial" charset="0"/>
            </a:endParaRPr>
          </a:p>
          <a:p>
            <a:pPr marL="640080" lvl="1" fontAlgn="auto">
              <a:lnSpc>
                <a:spcPct val="90000"/>
              </a:lnSpc>
              <a:spcAft>
                <a:spcPts val="0"/>
              </a:spcAft>
              <a:buFont typeface="WP IconicSymbolsA" pitchFamily="2" charset="2"/>
              <a:buNone/>
              <a:defRPr/>
            </a:pPr>
            <a:r>
              <a:rPr lang="en-US" sz="2000" b="1" dirty="0" smtClean="0">
                <a:solidFill>
                  <a:srgbClr val="0070C0"/>
                </a:solidFill>
                <a:cs typeface="Arial" charset="0"/>
              </a:rPr>
              <a:t>TDN = dig CP + dig CF + dig NFE + dig EE (2.25)</a:t>
            </a:r>
          </a:p>
          <a:p>
            <a:pPr marL="640080" lvl="1" fontAlgn="auto">
              <a:lnSpc>
                <a:spcPct val="90000"/>
              </a:lnSpc>
              <a:spcAft>
                <a:spcPts val="0"/>
              </a:spcAft>
              <a:buFont typeface="WP IconicSymbolsA" pitchFamily="2" charset="2"/>
              <a:buNone/>
              <a:defRPr/>
            </a:pPr>
            <a:endParaRPr lang="en-US" sz="2000" dirty="0" smtClean="0">
              <a:solidFill>
                <a:schemeClr val="bg1"/>
              </a:solidFill>
              <a:cs typeface="Arial" charset="0"/>
            </a:endParaRPr>
          </a:p>
          <a:p>
            <a:pPr marL="640080" lvl="1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000" dirty="0" smtClean="0">
                <a:cs typeface="Arial" charset="0"/>
              </a:rPr>
              <a:t>water is not in the equation -- so is expressed on a DM basis</a:t>
            </a:r>
          </a:p>
          <a:p>
            <a:pPr marL="640080" lvl="1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sz="2000" dirty="0" smtClean="0">
              <a:cs typeface="Arial" charset="0"/>
            </a:endParaRPr>
          </a:p>
          <a:p>
            <a:pPr marL="640080" lvl="1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000" dirty="0" smtClean="0">
                <a:cs typeface="Arial" charset="0"/>
              </a:rPr>
              <a:t>digestibility of nutrient rather than just nutrient content of the feed</a:t>
            </a:r>
          </a:p>
          <a:p>
            <a:pPr marL="640080" lvl="1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sz="2000" dirty="0" smtClean="0">
              <a:cs typeface="Arial" charset="0"/>
            </a:endParaRPr>
          </a:p>
          <a:p>
            <a:pPr marL="640080" lvl="1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000" dirty="0" smtClean="0">
                <a:cs typeface="Arial" charset="0"/>
              </a:rPr>
              <a:t>ash is not in the equation</a:t>
            </a:r>
          </a:p>
          <a:p>
            <a:pPr marL="640080" lvl="1" fontAlgn="auto">
              <a:lnSpc>
                <a:spcPct val="90000"/>
              </a:lnSpc>
              <a:spcAft>
                <a:spcPts val="0"/>
              </a:spcAft>
              <a:buFont typeface="WP IconicSymbolsA" pitchFamily="2" charset="2"/>
              <a:buNone/>
              <a:defRPr/>
            </a:pPr>
            <a:endParaRPr lang="en-US" sz="2000" dirty="0" smtClean="0">
              <a:solidFill>
                <a:srgbClr val="008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349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737064"/>
          </a:xfrm>
        </p:spPr>
        <p:txBody>
          <a:bodyPr>
            <a:normAutofit fontScale="90000"/>
          </a:bodyPr>
          <a:lstStyle/>
          <a:p>
            <a:pPr marL="54864" indent="0" algn="l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0070C0"/>
                </a:solidFill>
                <a:cs typeface="Arial" charset="0"/>
              </a:rPr>
              <a:t>Biological Evaluation </a:t>
            </a: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cs typeface="Arial" charset="0"/>
              </a:rPr>
              <a:t>- TDN</a:t>
            </a:r>
            <a:endParaRPr lang="en-US" dirty="0" smtClean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cs typeface="Times New Roman" charset="0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752600"/>
            <a:ext cx="8153400" cy="4572000"/>
          </a:xfrm>
        </p:spPr>
        <p:txBody>
          <a:bodyPr/>
          <a:lstStyle/>
          <a:p>
            <a:pPr>
              <a:lnSpc>
                <a:spcPct val="90000"/>
              </a:lnSpc>
              <a:buFont typeface="WP IconicSymbolsA" pitchFamily="2" charset="2"/>
              <a:buNone/>
            </a:pPr>
            <a:r>
              <a:rPr lang="en-US" sz="2400" i="1" dirty="0" smtClean="0">
                <a:cs typeface="Arial" charset="0"/>
              </a:rPr>
              <a:t>TDN Example: </a:t>
            </a:r>
          </a:p>
          <a:p>
            <a:pPr>
              <a:lnSpc>
                <a:spcPct val="90000"/>
              </a:lnSpc>
            </a:pPr>
            <a:endParaRPr lang="en-US" sz="2400" i="1" dirty="0" smtClean="0">
              <a:cs typeface="Times New Roman" charset="0"/>
            </a:endParaRPr>
          </a:p>
          <a:p>
            <a:pPr>
              <a:lnSpc>
                <a:spcPct val="90000"/>
              </a:lnSpc>
              <a:buFont typeface="WP IconicSymbolsA" pitchFamily="2" charset="2"/>
              <a:buNone/>
            </a:pPr>
            <a:r>
              <a:rPr lang="en-US" sz="1800" i="1" dirty="0" smtClean="0">
                <a:cs typeface="Arial" charset="0"/>
              </a:rPr>
              <a:t>  </a:t>
            </a:r>
            <a:r>
              <a:rPr lang="en-US" sz="1800" dirty="0" smtClean="0">
                <a:cs typeface="Arial" charset="0"/>
              </a:rPr>
              <a:t>Feed analysis   x  Digest. Coefficient  =  Digestible nutrient</a:t>
            </a:r>
          </a:p>
          <a:p>
            <a:pPr>
              <a:lnSpc>
                <a:spcPct val="90000"/>
              </a:lnSpc>
            </a:pPr>
            <a:endParaRPr lang="en-US" sz="1800" dirty="0" smtClean="0">
              <a:cs typeface="Arial" charset="0"/>
            </a:endParaRPr>
          </a:p>
          <a:p>
            <a:pPr>
              <a:lnSpc>
                <a:spcPct val="90000"/>
              </a:lnSpc>
              <a:buFont typeface="WP IconicSymbolsA" pitchFamily="2" charset="2"/>
              <a:buNone/>
            </a:pPr>
            <a:r>
              <a:rPr lang="en-US" sz="1800" dirty="0" smtClean="0">
                <a:cs typeface="Arial" charset="0"/>
              </a:rPr>
              <a:t>	CP	</a:t>
            </a:r>
            <a:r>
              <a:rPr lang="en-US" sz="1800" dirty="0">
                <a:cs typeface="Arial" charset="0"/>
              </a:rPr>
              <a:t>20.11 </a:t>
            </a:r>
            <a:r>
              <a:rPr lang="en-US" sz="1800" dirty="0" smtClean="0">
                <a:cs typeface="Arial" charset="0"/>
              </a:rPr>
              <a:t> x 	75.0		</a:t>
            </a:r>
            <a:r>
              <a:rPr lang="en-US" sz="1800" dirty="0">
                <a:cs typeface="Arial" charset="0"/>
              </a:rPr>
              <a:t> </a:t>
            </a:r>
            <a:r>
              <a:rPr lang="en-US" sz="1800" dirty="0" smtClean="0">
                <a:cs typeface="Arial" charset="0"/>
              </a:rPr>
              <a:t> = 	15.08 </a:t>
            </a:r>
            <a:endParaRPr lang="en-US" sz="1800" dirty="0" smtClean="0">
              <a:cs typeface="Times New Roman" charset="0"/>
            </a:endParaRPr>
          </a:p>
          <a:p>
            <a:pPr>
              <a:lnSpc>
                <a:spcPct val="90000"/>
              </a:lnSpc>
              <a:buFont typeface="WP IconicSymbolsA" pitchFamily="2" charset="2"/>
              <a:buNone/>
            </a:pPr>
            <a:r>
              <a:rPr lang="en-US" sz="1800" dirty="0" smtClean="0">
                <a:cs typeface="Arial" charset="0"/>
              </a:rPr>
              <a:t>	CF	</a:t>
            </a:r>
            <a:r>
              <a:rPr lang="en-US" sz="1800" dirty="0">
                <a:cs typeface="Arial" charset="0"/>
              </a:rPr>
              <a:t>16.25 </a:t>
            </a:r>
            <a:r>
              <a:rPr lang="en-US" sz="1800" dirty="0" smtClean="0">
                <a:cs typeface="Arial" charset="0"/>
              </a:rPr>
              <a:t> x 	73.9		</a:t>
            </a:r>
            <a:r>
              <a:rPr lang="en-US" sz="1800" dirty="0">
                <a:cs typeface="Arial" charset="0"/>
              </a:rPr>
              <a:t> </a:t>
            </a:r>
            <a:r>
              <a:rPr lang="en-US" sz="1800" dirty="0" smtClean="0">
                <a:cs typeface="Arial" charset="0"/>
              </a:rPr>
              <a:t> = 	12.01</a:t>
            </a:r>
            <a:endParaRPr lang="en-US" sz="1800" dirty="0" smtClean="0">
              <a:cs typeface="Times New Roman" charset="0"/>
            </a:endParaRPr>
          </a:p>
          <a:p>
            <a:pPr>
              <a:lnSpc>
                <a:spcPct val="90000"/>
              </a:lnSpc>
              <a:buFont typeface="WP IconicSymbolsA" pitchFamily="2" charset="2"/>
              <a:buNone/>
            </a:pPr>
            <a:r>
              <a:rPr lang="en-US" sz="1800" dirty="0" smtClean="0">
                <a:cs typeface="Arial" charset="0"/>
              </a:rPr>
              <a:t>	NFE	</a:t>
            </a:r>
            <a:r>
              <a:rPr lang="en-US" sz="1800" dirty="0">
                <a:cs typeface="Arial" charset="0"/>
              </a:rPr>
              <a:t>40.99 </a:t>
            </a:r>
            <a:r>
              <a:rPr lang="en-US" sz="1800" dirty="0" smtClean="0">
                <a:cs typeface="Arial" charset="0"/>
              </a:rPr>
              <a:t> x 	80.6		</a:t>
            </a:r>
            <a:r>
              <a:rPr lang="en-US" sz="1800" dirty="0">
                <a:cs typeface="Arial" charset="0"/>
              </a:rPr>
              <a:t> </a:t>
            </a:r>
            <a:r>
              <a:rPr lang="en-US" sz="1800" dirty="0" smtClean="0">
                <a:cs typeface="Arial" charset="0"/>
              </a:rPr>
              <a:t> = 	33.04</a:t>
            </a:r>
          </a:p>
          <a:p>
            <a:pPr>
              <a:lnSpc>
                <a:spcPct val="90000"/>
              </a:lnSpc>
              <a:buFont typeface="WP IconicSymbolsA" pitchFamily="2" charset="2"/>
              <a:buNone/>
            </a:pPr>
            <a:r>
              <a:rPr lang="en-US" sz="1800" dirty="0" smtClean="0">
                <a:cs typeface="Arial" charset="0"/>
              </a:rPr>
              <a:t>	EE	</a:t>
            </a:r>
            <a:r>
              <a:rPr lang="en-US" sz="1800" dirty="0">
                <a:cs typeface="Arial" charset="0"/>
              </a:rPr>
              <a:t>3.34 </a:t>
            </a:r>
            <a:r>
              <a:rPr lang="en-US" sz="1800" dirty="0" smtClean="0">
                <a:cs typeface="Arial" charset="0"/>
              </a:rPr>
              <a:t> x 	53.9	1.8 x 2.25 =	4.05</a:t>
            </a:r>
          </a:p>
          <a:p>
            <a:pPr>
              <a:lnSpc>
                <a:spcPct val="90000"/>
              </a:lnSpc>
              <a:buFont typeface="WP IconicSymbolsA" pitchFamily="2" charset="2"/>
              <a:buNone/>
            </a:pPr>
            <a:endParaRPr lang="en-US" sz="1800" dirty="0" smtClean="0">
              <a:solidFill>
                <a:srgbClr val="008000"/>
              </a:solidFill>
              <a:cs typeface="Arial" charset="0"/>
            </a:endParaRPr>
          </a:p>
          <a:p>
            <a:pPr>
              <a:lnSpc>
                <a:spcPct val="90000"/>
              </a:lnSpc>
              <a:buFont typeface="WP IconicSymbolsA" pitchFamily="2" charset="2"/>
              <a:buNone/>
            </a:pPr>
            <a:r>
              <a:rPr lang="en-US" sz="1800" dirty="0" smtClean="0">
                <a:cs typeface="Arial" charset="0"/>
              </a:rPr>
              <a:t>	Total </a:t>
            </a:r>
            <a:r>
              <a:rPr lang="en-US" sz="1800" dirty="0" smtClean="0">
                <a:cs typeface="Arial" charset="0"/>
                <a:sym typeface="Symbol" pitchFamily="18" charset="2"/>
              </a:rPr>
              <a:t></a:t>
            </a:r>
            <a:r>
              <a:rPr lang="en-US" sz="1800" dirty="0" smtClean="0">
                <a:cs typeface="Arial" charset="0"/>
              </a:rPr>
              <a:t> 100; not include water and ash	</a:t>
            </a:r>
            <a:r>
              <a:rPr lang="en-US" sz="1800" b="1" dirty="0" smtClean="0">
                <a:solidFill>
                  <a:srgbClr val="0070C0"/>
                </a:solidFill>
                <a:cs typeface="Arial" charset="0"/>
              </a:rPr>
              <a:t>TOTAL (TDN) =	64.18</a:t>
            </a:r>
            <a:r>
              <a:rPr lang="en-US" sz="1800" dirty="0" smtClean="0">
                <a:solidFill>
                  <a:srgbClr val="0070C0"/>
                </a:solidFill>
                <a:cs typeface="Arial" charset="0"/>
              </a:rPr>
              <a:t> </a:t>
            </a:r>
            <a:endParaRPr lang="en-US" sz="1800" dirty="0" smtClean="0">
              <a:solidFill>
                <a:srgbClr val="0070C0"/>
              </a:solidFill>
              <a:cs typeface="Times New Roman" charset="0"/>
            </a:endParaRPr>
          </a:p>
          <a:p>
            <a:pPr>
              <a:lnSpc>
                <a:spcPct val="90000"/>
              </a:lnSpc>
              <a:buFont typeface="WP IconicSymbolsA" pitchFamily="2" charset="2"/>
              <a:buNone/>
            </a:pPr>
            <a:r>
              <a:rPr lang="en-US" sz="1800" dirty="0" smtClean="0">
                <a:cs typeface="Arial" charset="0"/>
              </a:rPr>
              <a:t> </a:t>
            </a:r>
            <a:endParaRPr lang="en-US" sz="1800" dirty="0" smtClean="0">
              <a:cs typeface="Times New Roman" charset="0"/>
            </a:endParaRPr>
          </a:p>
          <a:p>
            <a:pPr>
              <a:lnSpc>
                <a:spcPct val="90000"/>
              </a:lnSpc>
              <a:buFont typeface="WP IconicSymbolsA" pitchFamily="2" charset="2"/>
              <a:buNone/>
            </a:pPr>
            <a:r>
              <a:rPr lang="en-US" sz="1800" dirty="0" smtClean="0">
                <a:cs typeface="Arial" charset="0"/>
              </a:rPr>
              <a:t>	Rule of Thumb:	Forage = 48 to 65% TDN</a:t>
            </a:r>
            <a:endParaRPr lang="en-US" sz="1800" dirty="0" smtClean="0">
              <a:cs typeface="Times New Roman" charset="0"/>
            </a:endParaRPr>
          </a:p>
          <a:p>
            <a:pPr>
              <a:lnSpc>
                <a:spcPct val="90000"/>
              </a:lnSpc>
              <a:buFont typeface="WP IconicSymbolsA" pitchFamily="2" charset="2"/>
              <a:buNone/>
            </a:pPr>
            <a:r>
              <a:rPr lang="en-US" sz="1800" dirty="0" smtClean="0">
                <a:cs typeface="Arial" charset="0"/>
              </a:rPr>
              <a:t> 			Grain = 75 to 90% TDN</a:t>
            </a:r>
          </a:p>
        </p:txBody>
      </p:sp>
    </p:spTree>
    <p:extLst>
      <p:ext uri="{BB962C8B-B14F-4D97-AF65-F5344CB8AC3E}">
        <p14:creationId xmlns:p14="http://schemas.microsoft.com/office/powerpoint/2010/main" val="774060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660864"/>
          </a:xfrm>
        </p:spPr>
        <p:txBody>
          <a:bodyPr>
            <a:normAutofit fontScale="90000"/>
          </a:bodyPr>
          <a:lstStyle/>
          <a:p>
            <a:pPr marL="54864" indent="0" algn="l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0070C0"/>
                </a:solidFill>
                <a:cs typeface="Arial" charset="0"/>
              </a:rPr>
              <a:t>Metabolic Evaluation</a:t>
            </a:r>
            <a:endParaRPr lang="en-US" dirty="0" smtClean="0">
              <a:solidFill>
                <a:srgbClr val="0070C0"/>
              </a:solidFill>
              <a:cs typeface="Times New Roman" charset="0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766888"/>
            <a:ext cx="8450263" cy="4113212"/>
          </a:xfrm>
        </p:spPr>
        <p:txBody>
          <a:bodyPr/>
          <a:lstStyle/>
          <a:p>
            <a:pPr>
              <a:lnSpc>
                <a:spcPct val="90000"/>
              </a:lnSpc>
              <a:buFont typeface="WP IconicSymbolsA" pitchFamily="2" charset="2"/>
              <a:buNone/>
            </a:pPr>
            <a:r>
              <a:rPr lang="en-US" sz="28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	</a:t>
            </a:r>
            <a:r>
              <a:rPr lang="en-US" sz="2800" dirty="0" smtClean="0">
                <a:solidFill>
                  <a:srgbClr val="800080"/>
                </a:solidFill>
                <a:cs typeface="Arial" charset="0"/>
              </a:rPr>
              <a:t>Measure urine and fecal loss (and any other metabolic loss) to determine amount of nutrient actually retained by the animal</a:t>
            </a:r>
            <a:endParaRPr lang="en-US" sz="2800" dirty="0" smtClean="0">
              <a:solidFill>
                <a:srgbClr val="800080"/>
              </a:solidFill>
              <a:cs typeface="Times New Roman" charset="0"/>
            </a:endParaRPr>
          </a:p>
          <a:p>
            <a:pPr>
              <a:lnSpc>
                <a:spcPct val="90000"/>
              </a:lnSpc>
              <a:buFont typeface="WP IconicSymbolsA" pitchFamily="2" charset="2"/>
              <a:buNone/>
            </a:pPr>
            <a:r>
              <a:rPr lang="en-US" sz="2800" dirty="0" smtClean="0">
                <a:solidFill>
                  <a:schemeClr val="bg1"/>
                </a:solidFill>
                <a:cs typeface="Arial" charset="0"/>
              </a:rPr>
              <a:t> </a:t>
            </a:r>
            <a:endParaRPr lang="en-US" sz="2800" dirty="0" smtClean="0">
              <a:solidFill>
                <a:schemeClr val="bg1"/>
              </a:solidFill>
              <a:cs typeface="Times New Roman" charset="0"/>
            </a:endParaRPr>
          </a:p>
          <a:p>
            <a:pPr>
              <a:lnSpc>
                <a:spcPct val="90000"/>
              </a:lnSpc>
              <a:buFont typeface="WP IconicSymbolsA" pitchFamily="2" charset="2"/>
              <a:buNone/>
            </a:pPr>
            <a:r>
              <a:rPr lang="en-US" sz="2800" dirty="0" smtClean="0">
                <a:solidFill>
                  <a:schemeClr val="bg1"/>
                </a:solidFill>
                <a:cs typeface="Arial" charset="0"/>
                <a:sym typeface="CommonBullets" pitchFamily="34" charset="2"/>
              </a:rPr>
              <a:t>	</a:t>
            </a:r>
            <a:r>
              <a:rPr lang="en-US" sz="2800" u="sng" dirty="0" smtClean="0">
                <a:cs typeface="Arial" charset="0"/>
              </a:rPr>
              <a:t>apply principle to protein, energy, minerals</a:t>
            </a:r>
          </a:p>
          <a:p>
            <a:pPr>
              <a:lnSpc>
                <a:spcPct val="90000"/>
              </a:lnSpc>
              <a:buFont typeface="WP IconicSymbolsA" pitchFamily="2" charset="2"/>
              <a:buNone/>
            </a:pPr>
            <a:endParaRPr lang="en-US" sz="2800" dirty="0" smtClean="0">
              <a:cs typeface="Times New Roman" charset="0"/>
            </a:endParaRPr>
          </a:p>
          <a:p>
            <a:pPr>
              <a:lnSpc>
                <a:spcPct val="90000"/>
              </a:lnSpc>
              <a:buFont typeface="WP IconicSymbolsA" pitchFamily="2" charset="2"/>
              <a:buNone/>
            </a:pPr>
            <a:r>
              <a:rPr lang="en-US" sz="2800" dirty="0" smtClean="0">
                <a:cs typeface="Times New Roman" charset="0"/>
              </a:rPr>
              <a:t>	</a:t>
            </a:r>
            <a:r>
              <a:rPr lang="en-US" sz="2800" dirty="0" smtClean="0">
                <a:cs typeface="Arial" charset="0"/>
              </a:rPr>
              <a:t>Protein:  biological value (BV)</a:t>
            </a:r>
            <a:endParaRPr lang="en-US" sz="2800" dirty="0" smtClean="0"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81452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737064"/>
          </a:xfrm>
        </p:spPr>
        <p:txBody>
          <a:bodyPr>
            <a:normAutofit fontScale="90000"/>
          </a:bodyPr>
          <a:lstStyle/>
          <a:p>
            <a:pPr marL="54864" indent="0" algn="l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  <a:cs typeface="Arial" charset="0"/>
              </a:rPr>
              <a:t>Metabolic Evaluation </a:t>
            </a: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cs typeface="Arial" charset="0"/>
              </a:rPr>
              <a:t>- Protein</a:t>
            </a:r>
            <a:endParaRPr lang="en-US" dirty="0" smtClean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cs typeface="Times New Roman" charset="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76400"/>
            <a:ext cx="7916863" cy="3579813"/>
          </a:xfrm>
        </p:spPr>
        <p:txBody>
          <a:bodyPr/>
          <a:lstStyle/>
          <a:p>
            <a:pPr>
              <a:lnSpc>
                <a:spcPct val="90000"/>
              </a:lnSpc>
              <a:buFont typeface="WP IconicSymbolsA" pitchFamily="2" charset="2"/>
              <a:buNone/>
            </a:pPr>
            <a:r>
              <a:rPr lang="en-US" sz="2800" b="1" u="sng" dirty="0" smtClean="0">
                <a:solidFill>
                  <a:srgbClr val="FFC000"/>
                </a:solidFill>
                <a:cs typeface="Arial" charset="0"/>
              </a:rPr>
              <a:t>Biological Value</a:t>
            </a:r>
            <a:r>
              <a:rPr lang="en-US" sz="2800" b="1" dirty="0" smtClean="0">
                <a:solidFill>
                  <a:srgbClr val="FFC000"/>
                </a:solidFill>
                <a:cs typeface="Arial" charset="0"/>
              </a:rPr>
              <a:t> =</a:t>
            </a:r>
            <a:r>
              <a:rPr lang="en-US" sz="2800" b="1" dirty="0" smtClean="0">
                <a:solidFill>
                  <a:srgbClr val="FFFF00"/>
                </a:solidFill>
                <a:cs typeface="Arial" charset="0"/>
              </a:rPr>
              <a:t> </a:t>
            </a:r>
          </a:p>
          <a:p>
            <a:pPr>
              <a:lnSpc>
                <a:spcPct val="90000"/>
              </a:lnSpc>
              <a:buFont typeface="WP IconicSymbolsA" pitchFamily="2" charset="2"/>
              <a:buNone/>
            </a:pPr>
            <a:endParaRPr lang="en-US" sz="2800" dirty="0" smtClean="0">
              <a:cs typeface="Arial" charset="0"/>
            </a:endParaRPr>
          </a:p>
          <a:p>
            <a:pPr>
              <a:lnSpc>
                <a:spcPct val="90000"/>
              </a:lnSpc>
              <a:buFont typeface="WP IconicSymbolsA" pitchFamily="2" charset="2"/>
              <a:buNone/>
            </a:pPr>
            <a:r>
              <a:rPr lang="en-US" sz="2400" dirty="0" smtClean="0">
                <a:cs typeface="Arial" charset="0"/>
              </a:rPr>
              <a:t>[(N intake - (FN + UN))/(N intake - FN)] x 100</a:t>
            </a:r>
            <a:endParaRPr lang="en-US" sz="2400" dirty="0" smtClean="0">
              <a:cs typeface="Times New Roman" charset="0"/>
            </a:endParaRPr>
          </a:p>
          <a:p>
            <a:pPr lvl="1">
              <a:lnSpc>
                <a:spcPct val="90000"/>
              </a:lnSpc>
              <a:buFont typeface="WP IconicSymbolsA" pitchFamily="2" charset="2"/>
              <a:buNone/>
            </a:pPr>
            <a:endParaRPr lang="en-US" sz="2400" dirty="0" smtClean="0">
              <a:cs typeface="Times New Roman" charset="0"/>
            </a:endParaRPr>
          </a:p>
          <a:p>
            <a:pPr lvl="1">
              <a:lnSpc>
                <a:spcPct val="90000"/>
              </a:lnSpc>
              <a:buFont typeface="WP IconicSymbolsA" pitchFamily="2" charset="2"/>
              <a:buNone/>
            </a:pPr>
            <a:r>
              <a:rPr lang="en-US" sz="2400" dirty="0" smtClean="0">
                <a:cs typeface="Arial" charset="0"/>
              </a:rPr>
              <a:t>FN = fecal N loss,  UN = urinary N loss</a:t>
            </a:r>
          </a:p>
          <a:p>
            <a:pPr lvl="1">
              <a:lnSpc>
                <a:spcPct val="90000"/>
              </a:lnSpc>
              <a:buFont typeface="WP IconicSymbolsA" pitchFamily="2" charset="2"/>
              <a:buNone/>
            </a:pPr>
            <a:endParaRPr lang="en-US" sz="2400" dirty="0" smtClean="0">
              <a:cs typeface="Arial" charset="0"/>
            </a:endParaRPr>
          </a:p>
          <a:p>
            <a:pPr lvl="1">
              <a:lnSpc>
                <a:spcPct val="90000"/>
              </a:lnSpc>
              <a:buFont typeface="WP IconicSymbolsA" pitchFamily="2" charset="2"/>
              <a:buNone/>
            </a:pPr>
            <a:r>
              <a:rPr lang="en-US" sz="2400" dirty="0" smtClean="0">
                <a:cs typeface="Arial" charset="0"/>
              </a:rPr>
              <a:t>Numerator  is amount of N (CP) that was retained (must also account for metabolic losses)</a:t>
            </a:r>
            <a:endParaRPr lang="en-US" sz="2400" dirty="0" smtClean="0">
              <a:cs typeface="Times New Roman" charset="0"/>
            </a:endParaRPr>
          </a:p>
          <a:p>
            <a:pPr lvl="1">
              <a:lnSpc>
                <a:spcPct val="90000"/>
              </a:lnSpc>
            </a:pPr>
            <a:endParaRPr lang="en-US" sz="2400" dirty="0" smtClean="0">
              <a:cs typeface="Times New Roman" charset="0"/>
            </a:endParaRPr>
          </a:p>
          <a:p>
            <a:pPr>
              <a:lnSpc>
                <a:spcPct val="90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468501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685800"/>
          </a:xfrm>
        </p:spPr>
        <p:txBody>
          <a:bodyPr>
            <a:normAutofit fontScale="90000"/>
          </a:bodyPr>
          <a:lstStyle/>
          <a:p>
            <a:pPr marL="54864" indent="0" algn="l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  <a:cs typeface="Arial" charset="0"/>
              </a:rPr>
              <a:t>Metabolic Evaluation </a:t>
            </a: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cs typeface="Arial" charset="0"/>
              </a:rPr>
              <a:t>- Protein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914400" y="2057400"/>
            <a:ext cx="7467600" cy="365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 b="1" dirty="0" smtClean="0">
                <a:latin typeface="Comic Sans MS" pitchFamily="66" charset="0"/>
                <a:cs typeface="Arial" charset="0"/>
              </a:rPr>
              <a:t>Urinary N </a:t>
            </a:r>
            <a:r>
              <a:rPr lang="en-US" sz="2800" b="1" dirty="0">
                <a:latin typeface="Comic Sans MS" pitchFamily="66" charset="0"/>
                <a:cs typeface="Arial" charset="0"/>
              </a:rPr>
              <a:t>- the only difference between numerator and denominator; is a function of: </a:t>
            </a:r>
            <a:endParaRPr lang="en-US" sz="2800" b="1" dirty="0">
              <a:latin typeface="Comic Sans MS" pitchFamily="66" charset="0"/>
              <a:cs typeface="Times New Roman" charset="0"/>
            </a:endParaRPr>
          </a:p>
          <a:p>
            <a:pPr lvl="1">
              <a:lnSpc>
                <a:spcPct val="90000"/>
              </a:lnSpc>
              <a:spcBef>
                <a:spcPct val="50000"/>
              </a:spcBef>
              <a:buClr>
                <a:srgbClr val="FFC000"/>
              </a:buClr>
              <a:buFont typeface="Wingdings" pitchFamily="2" charset="2"/>
              <a:buChar char="§"/>
            </a:pPr>
            <a:r>
              <a:rPr lang="en-US" b="1" dirty="0" smtClean="0">
                <a:latin typeface="Comic Sans MS" pitchFamily="66" charset="0"/>
                <a:cs typeface="Arial" charset="0"/>
              </a:rPr>
              <a:t>  AA </a:t>
            </a:r>
            <a:r>
              <a:rPr lang="en-US" b="1" dirty="0">
                <a:latin typeface="Comic Sans MS" pitchFamily="66" charset="0"/>
                <a:cs typeface="Arial" charset="0"/>
              </a:rPr>
              <a:t>profile (limiting AA)</a:t>
            </a:r>
            <a:endParaRPr lang="en-US" b="1" dirty="0">
              <a:latin typeface="Comic Sans MS" pitchFamily="66" charset="0"/>
              <a:cs typeface="Times New Roman" charset="0"/>
            </a:endParaRPr>
          </a:p>
          <a:p>
            <a:pPr marL="800100" lvl="1" indent="-342900">
              <a:lnSpc>
                <a:spcPct val="90000"/>
              </a:lnSpc>
              <a:spcBef>
                <a:spcPct val="50000"/>
              </a:spcBef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b="1" dirty="0">
                <a:latin typeface="Comic Sans MS" pitchFamily="66" charset="0"/>
                <a:cs typeface="Arial" charset="0"/>
              </a:rPr>
              <a:t>over feeding protein</a:t>
            </a:r>
            <a:endParaRPr lang="en-US" b="1" dirty="0">
              <a:latin typeface="Comic Sans MS" pitchFamily="66" charset="0"/>
              <a:cs typeface="Times New Roman" charset="0"/>
            </a:endParaRPr>
          </a:p>
          <a:p>
            <a:pPr lvl="1">
              <a:lnSpc>
                <a:spcPct val="90000"/>
              </a:lnSpc>
              <a:spcBef>
                <a:spcPct val="50000"/>
              </a:spcBef>
              <a:buClr>
                <a:srgbClr val="FFC000"/>
              </a:buClr>
              <a:buFont typeface="Wingdings" pitchFamily="2" charset="2"/>
              <a:buChar char="§"/>
            </a:pPr>
            <a:r>
              <a:rPr lang="en-US" b="1" dirty="0" smtClean="0">
                <a:latin typeface="Comic Sans MS" pitchFamily="66" charset="0"/>
                <a:cs typeface="Arial" charset="0"/>
              </a:rPr>
              <a:t> muscle </a:t>
            </a:r>
            <a:r>
              <a:rPr lang="en-US" b="1" dirty="0">
                <a:latin typeface="Comic Sans MS" pitchFamily="66" charset="0"/>
                <a:cs typeface="Arial" charset="0"/>
              </a:rPr>
              <a:t>turnover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buClr>
                <a:srgbClr val="FFC000"/>
              </a:buClr>
              <a:buFont typeface="Wingdings" pitchFamily="2" charset="2"/>
              <a:buChar char="§"/>
            </a:pPr>
            <a:r>
              <a:rPr lang="en-US" b="1" dirty="0" smtClean="0">
                <a:latin typeface="Comic Sans MS" pitchFamily="66" charset="0"/>
                <a:cs typeface="Arial" charset="0"/>
              </a:rPr>
              <a:t> in ruminants, </a:t>
            </a:r>
            <a:r>
              <a:rPr lang="en-US" b="1" dirty="0">
                <a:latin typeface="Comic Sans MS" pitchFamily="66" charset="0"/>
                <a:cs typeface="Arial" charset="0"/>
              </a:rPr>
              <a:t>passive diffusion of ammonia from the rumen</a:t>
            </a:r>
          </a:p>
        </p:txBody>
      </p:sp>
    </p:spTree>
    <p:extLst>
      <p:ext uri="{BB962C8B-B14F-4D97-AF65-F5344CB8AC3E}">
        <p14:creationId xmlns:p14="http://schemas.microsoft.com/office/powerpoint/2010/main" val="1251063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bldLvl="2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710736"/>
          </a:xfrm>
        </p:spPr>
        <p:txBody>
          <a:bodyPr>
            <a:normAutofit fontScale="90000"/>
          </a:bodyPr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  <a:cs typeface="Arial" charset="0"/>
              </a:rPr>
              <a:t>Metabolic Evaluation </a:t>
            </a: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cs typeface="Arial" charset="0"/>
              </a:rPr>
              <a:t>- Protein</a:t>
            </a:r>
            <a:endParaRPr lang="en-US" dirty="0" smtClean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cs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766888"/>
            <a:ext cx="8229600" cy="4113212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dirty="0" smtClean="0">
                <a:cs typeface="Arial" charset="0"/>
              </a:rPr>
              <a:t>Egg albumin = 100;  Soybean meal protein = 85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endParaRPr lang="en-US" sz="2400" dirty="0" smtClean="0">
              <a:cs typeface="Arial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dirty="0" smtClean="0">
                <a:cs typeface="Arial" charset="0"/>
              </a:rPr>
              <a:t>Other measurements of protein metabolic value:</a:t>
            </a:r>
          </a:p>
          <a:p>
            <a:pPr>
              <a:lnSpc>
                <a:spcPct val="90000"/>
              </a:lnSpc>
              <a:buFont typeface="WP IconicSymbolsA" pitchFamily="2" charset="2"/>
              <a:buNone/>
            </a:pPr>
            <a:endParaRPr lang="en-US" sz="2400" dirty="0" smtClean="0">
              <a:solidFill>
                <a:schemeClr val="bg1"/>
              </a:solidFill>
              <a:cs typeface="Arial" charset="0"/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400" dirty="0" smtClean="0">
                <a:solidFill>
                  <a:srgbClr val="0070C0"/>
                </a:solidFill>
                <a:cs typeface="Arial" charset="0"/>
              </a:rPr>
              <a:t>Net protein value (NPV)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400" dirty="0" smtClean="0">
                <a:solidFill>
                  <a:srgbClr val="0070C0"/>
                </a:solidFill>
                <a:cs typeface="Arial" charset="0"/>
              </a:rPr>
              <a:t>NPV = Body N gain/N fed; NPV is a crude measurement of quality of protein fed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endParaRPr lang="en-US" sz="2800" dirty="0" smtClean="0">
              <a:solidFill>
                <a:srgbClr val="0070C0"/>
              </a:solidFill>
              <a:cs typeface="Times New Roman" charset="0"/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400" dirty="0" smtClean="0">
                <a:solidFill>
                  <a:srgbClr val="0070C0"/>
                </a:solidFill>
                <a:cs typeface="Arial" charset="0"/>
              </a:rPr>
              <a:t>Protein Efficiency Ratio (PER)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400" dirty="0" smtClean="0">
                <a:solidFill>
                  <a:srgbClr val="0070C0"/>
                </a:solidFill>
                <a:cs typeface="Arial" charset="0"/>
              </a:rPr>
              <a:t>PER = Weight gain/protein fed</a:t>
            </a:r>
            <a:endParaRPr lang="en-US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8243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584664"/>
          </a:xfrm>
        </p:spPr>
        <p:txBody>
          <a:bodyPr>
            <a:normAutofit fontScale="90000"/>
          </a:bodyPr>
          <a:lstStyle/>
          <a:p>
            <a:pPr marL="54864" indent="0" algn="l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  <a:cs typeface="Arial" charset="0"/>
              </a:rPr>
              <a:t>Metabolic Evaluation </a:t>
            </a: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cs typeface="Arial" charset="0"/>
              </a:rPr>
              <a:t>- Energy</a:t>
            </a:r>
            <a:endParaRPr lang="en-US" dirty="0" smtClean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cs typeface="Times New Roman" charset="0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766888"/>
            <a:ext cx="8229600" cy="4113212"/>
          </a:xfrm>
        </p:spPr>
        <p:txBody>
          <a:bodyPr/>
          <a:lstStyle/>
          <a:p>
            <a:pPr>
              <a:lnSpc>
                <a:spcPct val="90000"/>
              </a:lnSpc>
              <a:buFont typeface="WP IconicSymbolsA" pitchFamily="2" charset="2"/>
              <a:buNone/>
            </a:pPr>
            <a:r>
              <a:rPr lang="en-US" sz="2800" b="1" i="1" dirty="0" smtClean="0">
                <a:solidFill>
                  <a:srgbClr val="FFC000"/>
                </a:solidFill>
                <a:cs typeface="Arial" charset="0"/>
              </a:rPr>
              <a:t>Net Energy System</a:t>
            </a:r>
            <a:r>
              <a:rPr lang="en-US" sz="2800" i="1" dirty="0" smtClean="0">
                <a:solidFill>
                  <a:schemeClr val="bg1"/>
                </a:solidFill>
                <a:cs typeface="Arial" charset="0"/>
              </a:rPr>
              <a:t>:</a:t>
            </a:r>
            <a:r>
              <a:rPr lang="en-US" sz="2800" dirty="0" smtClean="0">
                <a:solidFill>
                  <a:schemeClr val="bg1"/>
                </a:solidFill>
                <a:cs typeface="Arial" charset="0"/>
              </a:rPr>
              <a:t>  is a system to more accurately </a:t>
            </a:r>
            <a:r>
              <a:rPr lang="en-US" sz="2800" dirty="0" smtClean="0">
                <a:cs typeface="Arial" charset="0"/>
              </a:rPr>
              <a:t>measure the energy value of a feed</a:t>
            </a:r>
          </a:p>
          <a:p>
            <a:pPr>
              <a:lnSpc>
                <a:spcPct val="90000"/>
              </a:lnSpc>
            </a:pPr>
            <a:endParaRPr lang="en-US" sz="2800" dirty="0" smtClean="0">
              <a:cs typeface="Arial" charset="0"/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400" dirty="0" smtClean="0">
                <a:cs typeface="Arial" charset="0"/>
              </a:rPr>
              <a:t>chemical analysis of feeds for energy (bomb calorimetery) is of no value; most </a:t>
            </a:r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  <a:cs typeface="Arial" charset="0"/>
              </a:rPr>
              <a:t>feeds have nearly the same gross energy -- only differences due to the amount of fat and ash</a:t>
            </a:r>
          </a:p>
          <a:p>
            <a:pPr lvl="1">
              <a:lnSpc>
                <a:spcPct val="90000"/>
              </a:lnSpc>
            </a:pPr>
            <a:endParaRPr lang="en-US" sz="2400" dirty="0" smtClean="0">
              <a:solidFill>
                <a:srgbClr val="008000"/>
              </a:solidFill>
              <a:cs typeface="Arial" charset="0"/>
            </a:endParaRPr>
          </a:p>
          <a:p>
            <a:pPr lvl="2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000" dirty="0" smtClean="0">
                <a:cs typeface="Times New Roman" charset="0"/>
              </a:rPr>
              <a:t>but we know there are other differences which exist in feeds; digestibility and available for ATP formation</a:t>
            </a:r>
            <a:endParaRPr lang="en-US" sz="2000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2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bldLvl="2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6542668"/>
              </p:ext>
            </p:extLst>
          </p:nvPr>
        </p:nvGraphicFramePr>
        <p:xfrm>
          <a:off x="1981200" y="118728"/>
          <a:ext cx="5372100" cy="662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4" name="Slide" r:id="rId3" imgW="3429000" imgH="4572000" progId="PowerPoint.Slide.8">
                  <p:embed/>
                </p:oleObj>
              </mc:Choice>
              <mc:Fallback>
                <p:oleObj name="Slide" r:id="rId3" imgW="3429000" imgH="4572000" progId="PowerPoint.Slid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18728"/>
                        <a:ext cx="5372100" cy="662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17623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229600" cy="634536"/>
          </a:xfrm>
        </p:spPr>
        <p:txBody>
          <a:bodyPr>
            <a:normAutofit fontScale="90000"/>
          </a:bodyPr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  <a:cs typeface="Arial" charset="0"/>
              </a:rPr>
              <a:t>Metabolic Evaluation</a:t>
            </a: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cs typeface="Arial" charset="0"/>
              </a:rPr>
              <a:t> - Energy</a:t>
            </a:r>
            <a:endParaRPr lang="en-US" dirty="0" smtClean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cs typeface="Times New Roman" charset="0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766888"/>
            <a:ext cx="8229600" cy="4113212"/>
          </a:xfrm>
        </p:spPr>
        <p:txBody>
          <a:bodyPr>
            <a:normAutofit lnSpcReduction="10000"/>
          </a:bodyPr>
          <a:lstStyle/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 smtClean="0">
                <a:cs typeface="Arial" charset="0"/>
              </a:rPr>
              <a:t>Less energy from forage (fibrous CHO) than concentrate (starch)</a:t>
            </a:r>
          </a:p>
          <a:p>
            <a:pPr marL="640080" lvl="1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2000" b="1" dirty="0" smtClean="0">
                <a:solidFill>
                  <a:srgbClr val="0070C0"/>
                </a:solidFill>
                <a:cs typeface="Arial" charset="0"/>
              </a:rPr>
              <a:t>less digestible - mostly because of lignin</a:t>
            </a:r>
          </a:p>
          <a:p>
            <a:pPr marL="640080" lvl="1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2000" b="1" dirty="0" smtClean="0">
                <a:solidFill>
                  <a:srgbClr val="0070C0"/>
                </a:solidFill>
                <a:cs typeface="Arial" charset="0"/>
              </a:rPr>
              <a:t>more gaseous and HI loss</a:t>
            </a:r>
          </a:p>
          <a:p>
            <a:pPr marL="640080" lvl="1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rgbClr val="008000"/>
              </a:solidFill>
              <a:cs typeface="Arial" charset="0"/>
            </a:endParaRPr>
          </a:p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 smtClean="0">
                <a:cs typeface="Arial" charset="0"/>
              </a:rPr>
              <a:t>Ruminant less energy efficient than non-ruminant:</a:t>
            </a:r>
          </a:p>
          <a:p>
            <a:pPr marL="640080" lvl="1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2000" b="1" dirty="0" smtClean="0">
                <a:solidFill>
                  <a:srgbClr val="0070C0"/>
                </a:solidFill>
                <a:cs typeface="Arial" charset="0"/>
              </a:rPr>
              <a:t>methane production (whether fermenting fiber or starch)</a:t>
            </a:r>
          </a:p>
          <a:p>
            <a:pPr marL="640080" lvl="1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2000" b="1" dirty="0" smtClean="0">
                <a:solidFill>
                  <a:srgbClr val="0070C0"/>
                </a:solidFill>
                <a:cs typeface="Arial" charset="0"/>
              </a:rPr>
              <a:t>heat of fermentation</a:t>
            </a:r>
          </a:p>
          <a:p>
            <a:pPr marL="640080" lvl="1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rgbClr val="008000"/>
              </a:solidFill>
              <a:cs typeface="Arial" charset="0"/>
            </a:endParaRPr>
          </a:p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 smtClean="0">
                <a:cs typeface="Times New Roman" charset="0"/>
              </a:rPr>
              <a:t>When send a feed sample to a commercial lab, an energy estimate (DE, ME, or NE) is given based on the fiber content of the feed:  higher fiber yields less energy</a:t>
            </a:r>
            <a:r>
              <a:rPr lang="en-US" sz="2400" dirty="0" smtClean="0">
                <a:solidFill>
                  <a:schemeClr val="bg1"/>
                </a:solidFill>
                <a:cs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10234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 bldLvl="2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990600"/>
            <a:ext cx="8534400" cy="536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133600" y="152400"/>
            <a:ext cx="4876800" cy="584664"/>
          </a:xfrm>
          <a:prstGeom prst="rect">
            <a:avLst/>
          </a:prstGeom>
        </p:spPr>
        <p:txBody>
          <a:bodyPr>
            <a:normAutofit fontScale="82500" lnSpcReduction="20000"/>
          </a:bodyPr>
          <a:lstStyle>
            <a:lvl1pPr marL="53975" indent="-53975" algn="r" rtl="0" fontAlgn="base">
              <a:spcBef>
                <a:spcPct val="0"/>
              </a:spcBef>
              <a:spcAft>
                <a:spcPct val="0"/>
              </a:spcAft>
              <a:defRPr sz="4600" kern="1200">
                <a:solidFill>
                  <a:srgbClr val="E7EACB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marL="53975" indent="-53975" algn="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rgbClr val="E7EACB"/>
                </a:solidFill>
                <a:latin typeface="Rockwell" pitchFamily="18" charset="0"/>
              </a:defRPr>
            </a:lvl2pPr>
            <a:lvl3pPr marL="53975" indent="-53975" algn="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rgbClr val="E7EACB"/>
                </a:solidFill>
                <a:latin typeface="Rockwell" pitchFamily="18" charset="0"/>
              </a:defRPr>
            </a:lvl3pPr>
            <a:lvl4pPr marL="53975" indent="-53975" algn="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rgbClr val="E7EACB"/>
                </a:solidFill>
                <a:latin typeface="Rockwell" pitchFamily="18" charset="0"/>
              </a:defRPr>
            </a:lvl4pPr>
            <a:lvl5pPr marL="53975" indent="-53975" algn="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rgbClr val="E7EACB"/>
                </a:solidFill>
                <a:latin typeface="Rockwell" pitchFamily="18" charset="0"/>
              </a:defRPr>
            </a:lvl5pPr>
            <a:lvl6pPr marL="511175" indent="-53975" algn="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rgbClr val="E7EACB"/>
                </a:solidFill>
                <a:latin typeface="Rockwell" pitchFamily="18" charset="0"/>
              </a:defRPr>
            </a:lvl6pPr>
            <a:lvl7pPr marL="968375" indent="-53975" algn="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rgbClr val="E7EACB"/>
                </a:solidFill>
                <a:latin typeface="Rockwell" pitchFamily="18" charset="0"/>
              </a:defRPr>
            </a:lvl7pPr>
            <a:lvl8pPr marL="1425575" indent="-53975" algn="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rgbClr val="E7EACB"/>
                </a:solidFill>
                <a:latin typeface="Rockwell" pitchFamily="18" charset="0"/>
              </a:defRPr>
            </a:lvl8pPr>
            <a:lvl9pPr marL="1882775" indent="-53975" algn="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rgbClr val="E7EACB"/>
                </a:solidFill>
                <a:latin typeface="Rockwell" pitchFamily="18" charset="0"/>
              </a:defRPr>
            </a:lvl9pPr>
            <a:extLst/>
          </a:lstStyle>
          <a:p>
            <a:pPr marL="54864" indent="0" algn="l"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0070C0"/>
                </a:solidFill>
                <a:cs typeface="Arial" charset="0"/>
              </a:rPr>
              <a:t>Energy partitioning</a:t>
            </a:r>
            <a:endParaRPr lang="en-US" b="1" dirty="0" smtClean="0">
              <a:solidFill>
                <a:srgbClr val="0070C0"/>
              </a:solidFill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3985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85750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1340606"/>
              </p:ext>
            </p:extLst>
          </p:nvPr>
        </p:nvGraphicFramePr>
        <p:xfrm>
          <a:off x="609600" y="109872"/>
          <a:ext cx="7391400" cy="64433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2" r:id="rId3" imgW="3429000" imgH="4572000" progId="PowerPoint.Slide.8">
                  <p:embed/>
                </p:oleObj>
              </mc:Choice>
              <mc:Fallback>
                <p:oleObj r:id="rId3" imgW="3429000" imgH="4572000" progId="PowerPoint.Slid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09872"/>
                        <a:ext cx="7391400" cy="644332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9040949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ChangeArrowheads="1"/>
          </p:cNvSpPr>
          <p:nvPr/>
        </p:nvSpPr>
        <p:spPr bwMode="auto">
          <a:xfrm>
            <a:off x="1447800" y="2667000"/>
            <a:ext cx="6781800" cy="3509963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0"/>
              </a:spcBef>
              <a:tabLst>
                <a:tab pos="-22225" algn="l"/>
                <a:tab pos="434975" algn="l"/>
                <a:tab pos="892175" algn="l"/>
                <a:tab pos="1349375" algn="l"/>
                <a:tab pos="1806575" algn="l"/>
                <a:tab pos="2263775" algn="l"/>
                <a:tab pos="2720975" algn="l"/>
                <a:tab pos="3178175" algn="l"/>
                <a:tab pos="3635375" algn="l"/>
                <a:tab pos="4092575" algn="l"/>
                <a:tab pos="4670425" algn="dec"/>
                <a:tab pos="5006975" algn="l"/>
                <a:tab pos="5464175" algn="l"/>
              </a:tabLst>
            </a:pPr>
            <a:r>
              <a:rPr lang="en-US" sz="1600" b="1" dirty="0">
                <a:solidFill>
                  <a:srgbClr val="0000FF"/>
                </a:solidFill>
                <a:latin typeface="Comic Sans MS" pitchFamily="66" charset="0"/>
                <a:cs typeface="Times New Roman" charset="0"/>
              </a:rPr>
              <a:t/>
            </a:r>
            <a:br>
              <a:rPr lang="en-US" sz="1600" b="1" dirty="0">
                <a:solidFill>
                  <a:srgbClr val="0000FF"/>
                </a:solidFill>
                <a:latin typeface="Comic Sans MS" pitchFamily="66" charset="0"/>
                <a:cs typeface="Times New Roman" charset="0"/>
              </a:rPr>
            </a:br>
            <a:endParaRPr lang="en-US" sz="1200" dirty="0">
              <a:cs typeface="Times New Roman" charset="0"/>
            </a:endParaRPr>
          </a:p>
          <a:p>
            <a:pPr algn="l" eaLnBrk="0" hangingPunct="0">
              <a:spcBef>
                <a:spcPct val="0"/>
              </a:spcBef>
              <a:tabLst>
                <a:tab pos="-22225" algn="l"/>
                <a:tab pos="434975" algn="l"/>
                <a:tab pos="892175" algn="l"/>
                <a:tab pos="1349375" algn="l"/>
                <a:tab pos="1806575" algn="l"/>
                <a:tab pos="2263775" algn="l"/>
                <a:tab pos="2720975" algn="l"/>
                <a:tab pos="3178175" algn="l"/>
                <a:tab pos="3635375" algn="l"/>
                <a:tab pos="4092575" algn="l"/>
                <a:tab pos="4670425" algn="dec"/>
                <a:tab pos="5006975" algn="l"/>
                <a:tab pos="5464175" algn="l"/>
              </a:tabLst>
            </a:pPr>
            <a:r>
              <a:rPr lang="en-US" sz="1600" b="1" dirty="0">
                <a:solidFill>
                  <a:srgbClr val="0000FF"/>
                </a:solidFill>
                <a:latin typeface="Comic Sans MS" pitchFamily="66" charset="0"/>
                <a:cs typeface="Times New Roman" charset="0"/>
              </a:rPr>
              <a:t> </a:t>
            </a:r>
            <a:endParaRPr lang="en-US" sz="1200" dirty="0">
              <a:cs typeface="Times New Roman" charset="0"/>
            </a:endParaRPr>
          </a:p>
          <a:p>
            <a:pPr algn="l" eaLnBrk="0" hangingPunct="0">
              <a:spcBef>
                <a:spcPct val="0"/>
              </a:spcBef>
              <a:tabLst>
                <a:tab pos="-22225" algn="l"/>
                <a:tab pos="434975" algn="l"/>
                <a:tab pos="892175" algn="l"/>
                <a:tab pos="1349375" algn="l"/>
                <a:tab pos="1806575" algn="l"/>
                <a:tab pos="2263775" algn="l"/>
                <a:tab pos="2720975" algn="l"/>
                <a:tab pos="3178175" algn="l"/>
                <a:tab pos="3635375" algn="l"/>
                <a:tab pos="4092575" algn="l"/>
                <a:tab pos="4670425" algn="dec"/>
                <a:tab pos="5006975" algn="l"/>
                <a:tab pos="5464175" algn="l"/>
              </a:tabLst>
            </a:pPr>
            <a:r>
              <a:rPr lang="en-US" sz="1800" b="1" dirty="0">
                <a:solidFill>
                  <a:srgbClr val="0000FF"/>
                </a:solidFill>
                <a:latin typeface="Comic Sans MS" pitchFamily="66" charset="0"/>
                <a:cs typeface="Arial" charset="0"/>
              </a:rPr>
              <a:t>					</a:t>
            </a:r>
            <a:r>
              <a:rPr lang="en-US" sz="1800" b="1" dirty="0" err="1">
                <a:solidFill>
                  <a:srgbClr val="0000FF"/>
                </a:solidFill>
                <a:latin typeface="Comic Sans MS" pitchFamily="66" charset="0"/>
                <a:cs typeface="Arial" charset="0"/>
              </a:rPr>
              <a:t>NE</a:t>
            </a:r>
            <a:r>
              <a:rPr lang="en-US" sz="1800" b="1" baseline="-30000" dirty="0" err="1">
                <a:solidFill>
                  <a:srgbClr val="0000FF"/>
                </a:solidFill>
                <a:latin typeface="Comic Sans MS" pitchFamily="66" charset="0"/>
                <a:cs typeface="Arial" charset="0"/>
              </a:rPr>
              <a:t>m</a:t>
            </a:r>
            <a:r>
              <a:rPr lang="en-US" sz="1800" b="1" dirty="0">
                <a:solidFill>
                  <a:srgbClr val="0000FF"/>
                </a:solidFill>
                <a:latin typeface="Comic Sans MS" pitchFamily="66" charset="0"/>
                <a:cs typeface="Arial" charset="0"/>
              </a:rPr>
              <a:t>		</a:t>
            </a:r>
            <a:r>
              <a:rPr lang="en-US" sz="1800" b="1" dirty="0" err="1">
                <a:solidFill>
                  <a:srgbClr val="0000FF"/>
                </a:solidFill>
                <a:latin typeface="Comic Sans MS" pitchFamily="66" charset="0"/>
                <a:cs typeface="Arial" charset="0"/>
              </a:rPr>
              <a:t>NE</a:t>
            </a:r>
            <a:r>
              <a:rPr lang="en-US" sz="1800" b="1" baseline="-30000" dirty="0" err="1">
                <a:solidFill>
                  <a:srgbClr val="0000FF"/>
                </a:solidFill>
                <a:latin typeface="Comic Sans MS" pitchFamily="66" charset="0"/>
                <a:cs typeface="Arial" charset="0"/>
              </a:rPr>
              <a:t>g</a:t>
            </a:r>
            <a:r>
              <a:rPr lang="en-US" sz="1800" b="1" dirty="0">
                <a:solidFill>
                  <a:srgbClr val="0000FF"/>
                </a:solidFill>
                <a:latin typeface="Comic Sans MS" pitchFamily="66" charset="0"/>
                <a:cs typeface="Arial" charset="0"/>
              </a:rPr>
              <a:t>		</a:t>
            </a:r>
            <a:r>
              <a:rPr lang="en-US" sz="1800" b="1" dirty="0" err="1">
                <a:solidFill>
                  <a:srgbClr val="0000FF"/>
                </a:solidFill>
                <a:latin typeface="Comic Sans MS" pitchFamily="66" charset="0"/>
                <a:cs typeface="Arial" charset="0"/>
              </a:rPr>
              <a:t>NE</a:t>
            </a:r>
            <a:r>
              <a:rPr lang="en-US" sz="1800" b="1" baseline="-30000" dirty="0" err="1">
                <a:solidFill>
                  <a:srgbClr val="0000FF"/>
                </a:solidFill>
                <a:latin typeface="Comic Sans MS" pitchFamily="66" charset="0"/>
                <a:cs typeface="Arial" charset="0"/>
              </a:rPr>
              <a:t>l</a:t>
            </a:r>
            <a:r>
              <a:rPr lang="en-US" sz="1800" b="1" dirty="0">
                <a:solidFill>
                  <a:srgbClr val="0000FF"/>
                </a:solidFill>
                <a:latin typeface="Comic Sans MS" pitchFamily="66" charset="0"/>
                <a:cs typeface="Arial" charset="0"/>
              </a:rPr>
              <a:t>	     	TDN, %</a:t>
            </a:r>
            <a:endParaRPr lang="en-US" sz="1800" dirty="0">
              <a:cs typeface="Times New Roman" charset="0"/>
            </a:endParaRPr>
          </a:p>
          <a:p>
            <a:pPr algn="l" eaLnBrk="0" hangingPunct="0">
              <a:spcBef>
                <a:spcPct val="0"/>
              </a:spcBef>
              <a:tabLst>
                <a:tab pos="-22225" algn="l"/>
                <a:tab pos="434975" algn="l"/>
                <a:tab pos="892175" algn="l"/>
                <a:tab pos="1349375" algn="l"/>
                <a:tab pos="1806575" algn="l"/>
                <a:tab pos="2263775" algn="l"/>
                <a:tab pos="2720975" algn="l"/>
                <a:tab pos="3178175" algn="l"/>
                <a:tab pos="3635375" algn="l"/>
                <a:tab pos="4092575" algn="l"/>
                <a:tab pos="4670425" algn="dec"/>
                <a:tab pos="5006975" algn="l"/>
                <a:tab pos="5464175" algn="l"/>
              </a:tabLst>
            </a:pPr>
            <a:r>
              <a:rPr lang="en-US" sz="1800" b="1" dirty="0">
                <a:solidFill>
                  <a:srgbClr val="0000FF"/>
                </a:solidFill>
                <a:latin typeface="Comic Sans MS" pitchFamily="66" charset="0"/>
                <a:cs typeface="Arial" charset="0"/>
              </a:rPr>
              <a:t> </a:t>
            </a:r>
            <a:endParaRPr lang="en-US" sz="1800" dirty="0">
              <a:cs typeface="Times New Roman" charset="0"/>
            </a:endParaRPr>
          </a:p>
          <a:p>
            <a:pPr algn="l" eaLnBrk="0" hangingPunct="0">
              <a:spcBef>
                <a:spcPct val="0"/>
              </a:spcBef>
              <a:tabLst>
                <a:tab pos="-22225" algn="l"/>
                <a:tab pos="434975" algn="l"/>
                <a:tab pos="892175" algn="l"/>
                <a:tab pos="1349375" algn="l"/>
                <a:tab pos="1806575" algn="l"/>
                <a:tab pos="2263775" algn="l"/>
                <a:tab pos="2720975" algn="l"/>
                <a:tab pos="3178175" algn="l"/>
                <a:tab pos="3635375" algn="l"/>
                <a:tab pos="4092575" algn="l"/>
                <a:tab pos="4670425" algn="dec"/>
                <a:tab pos="5006975" algn="l"/>
                <a:tab pos="5464175" algn="l"/>
              </a:tabLst>
            </a:pPr>
            <a:r>
              <a:rPr lang="en-US" sz="1800" b="1" dirty="0">
                <a:solidFill>
                  <a:srgbClr val="0000FF"/>
                </a:solidFill>
                <a:latin typeface="Comic Sans MS" pitchFamily="66" charset="0"/>
                <a:cs typeface="Arial" charset="0"/>
              </a:rPr>
              <a:t>	</a:t>
            </a:r>
            <a:r>
              <a:rPr lang="en-US" sz="1600" b="1" dirty="0">
                <a:solidFill>
                  <a:srgbClr val="0000FF"/>
                </a:solidFill>
                <a:latin typeface="Comic Sans MS" pitchFamily="66" charset="0"/>
                <a:cs typeface="Arial" charset="0"/>
              </a:rPr>
              <a:t>Alfalfa hay, </a:t>
            </a:r>
            <a:endParaRPr lang="en-US" sz="1600" dirty="0">
              <a:cs typeface="Times New Roman" charset="0"/>
            </a:endParaRPr>
          </a:p>
          <a:p>
            <a:pPr algn="l" eaLnBrk="0" hangingPunct="0">
              <a:spcBef>
                <a:spcPct val="0"/>
              </a:spcBef>
              <a:tabLst>
                <a:tab pos="-22225" algn="l"/>
                <a:tab pos="434975" algn="l"/>
                <a:tab pos="892175" algn="l"/>
                <a:tab pos="1349375" algn="l"/>
                <a:tab pos="1806575" algn="l"/>
                <a:tab pos="2263775" algn="l"/>
                <a:tab pos="2720975" algn="l"/>
                <a:tab pos="3178175" algn="l"/>
                <a:tab pos="3635375" algn="l"/>
                <a:tab pos="4092575" algn="l"/>
                <a:tab pos="4670425" algn="dec"/>
                <a:tab pos="5006975" algn="l"/>
                <a:tab pos="5464175" algn="l"/>
              </a:tabLst>
            </a:pPr>
            <a:r>
              <a:rPr lang="en-US" sz="1600" b="1" dirty="0">
                <a:solidFill>
                  <a:srgbClr val="0000FF"/>
                </a:solidFill>
                <a:latin typeface="Comic Sans MS" pitchFamily="66" charset="0"/>
                <a:cs typeface="Arial" charset="0"/>
              </a:rPr>
              <a:t>		early bloom</a:t>
            </a:r>
            <a:r>
              <a:rPr lang="en-US" sz="1800" b="1" dirty="0">
                <a:solidFill>
                  <a:srgbClr val="0000FF"/>
                </a:solidFill>
                <a:latin typeface="Comic Sans MS" pitchFamily="66" charset="0"/>
                <a:cs typeface="Arial" charset="0"/>
              </a:rPr>
              <a:t>	</a:t>
            </a:r>
            <a:r>
              <a:rPr lang="en-US" sz="1800" b="1" dirty="0">
                <a:solidFill>
                  <a:srgbClr val="C00000"/>
                </a:solidFill>
                <a:latin typeface="Comic Sans MS" pitchFamily="66" charset="0"/>
                <a:cs typeface="Arial" charset="0"/>
              </a:rPr>
              <a:t>1.24	</a:t>
            </a:r>
            <a:r>
              <a:rPr lang="en-US" sz="1800" b="1" dirty="0" smtClean="0">
                <a:solidFill>
                  <a:srgbClr val="C00000"/>
                </a:solidFill>
                <a:latin typeface="Comic Sans MS" pitchFamily="66" charset="0"/>
                <a:cs typeface="Arial" charset="0"/>
              </a:rPr>
              <a:t>0.59</a:t>
            </a:r>
            <a:r>
              <a:rPr lang="en-US" sz="1800" b="1" dirty="0">
                <a:solidFill>
                  <a:srgbClr val="C00000"/>
                </a:solidFill>
                <a:latin typeface="Comic Sans MS" pitchFamily="66" charset="0"/>
                <a:cs typeface="Arial" charset="0"/>
              </a:rPr>
              <a:t>	1.30		62</a:t>
            </a:r>
            <a:endParaRPr lang="en-US" sz="1800" dirty="0">
              <a:solidFill>
                <a:srgbClr val="C00000"/>
              </a:solidFill>
              <a:cs typeface="Times New Roman" charset="0"/>
            </a:endParaRPr>
          </a:p>
          <a:p>
            <a:pPr algn="l" eaLnBrk="0" hangingPunct="0">
              <a:spcBef>
                <a:spcPct val="0"/>
              </a:spcBef>
              <a:tabLst>
                <a:tab pos="-22225" algn="l"/>
                <a:tab pos="434975" algn="l"/>
                <a:tab pos="892175" algn="l"/>
                <a:tab pos="1349375" algn="l"/>
                <a:tab pos="1806575" algn="l"/>
                <a:tab pos="2263775" algn="l"/>
                <a:tab pos="2720975" algn="l"/>
                <a:tab pos="3178175" algn="l"/>
                <a:tab pos="3635375" algn="l"/>
                <a:tab pos="4092575" algn="l"/>
                <a:tab pos="4670425" algn="dec"/>
                <a:tab pos="5006975" algn="l"/>
                <a:tab pos="5464175" algn="l"/>
              </a:tabLst>
            </a:pPr>
            <a:r>
              <a:rPr lang="en-US" sz="1800" b="1" dirty="0">
                <a:solidFill>
                  <a:srgbClr val="0000FF"/>
                </a:solidFill>
                <a:latin typeface="Comic Sans MS" pitchFamily="66" charset="0"/>
                <a:cs typeface="Arial" charset="0"/>
              </a:rPr>
              <a:t> </a:t>
            </a:r>
            <a:endParaRPr lang="en-US" sz="1800" dirty="0">
              <a:cs typeface="Times New Roman" charset="0"/>
            </a:endParaRPr>
          </a:p>
          <a:p>
            <a:pPr algn="l" eaLnBrk="0" hangingPunct="0">
              <a:spcBef>
                <a:spcPct val="0"/>
              </a:spcBef>
              <a:tabLst>
                <a:tab pos="-22225" algn="l"/>
                <a:tab pos="434975" algn="l"/>
                <a:tab pos="892175" algn="l"/>
                <a:tab pos="1349375" algn="l"/>
                <a:tab pos="1806575" algn="l"/>
                <a:tab pos="2263775" algn="l"/>
                <a:tab pos="2720975" algn="l"/>
                <a:tab pos="3178175" algn="l"/>
                <a:tab pos="3635375" algn="l"/>
                <a:tab pos="4092575" algn="l"/>
                <a:tab pos="4670425" algn="dec"/>
                <a:tab pos="5006975" algn="l"/>
                <a:tab pos="5464175" algn="l"/>
              </a:tabLst>
            </a:pPr>
            <a:r>
              <a:rPr lang="en-US" sz="1800" b="1" dirty="0">
                <a:solidFill>
                  <a:srgbClr val="0000FF"/>
                </a:solidFill>
                <a:latin typeface="Comic Sans MS" pitchFamily="66" charset="0"/>
                <a:cs typeface="Arial" charset="0"/>
              </a:rPr>
              <a:t>	</a:t>
            </a:r>
            <a:r>
              <a:rPr lang="en-US" sz="1600" b="1" dirty="0">
                <a:solidFill>
                  <a:srgbClr val="0000FF"/>
                </a:solidFill>
                <a:latin typeface="Comic Sans MS" pitchFamily="66" charset="0"/>
                <a:cs typeface="Arial" charset="0"/>
              </a:rPr>
              <a:t>Brome hay,</a:t>
            </a:r>
            <a:endParaRPr lang="en-US" sz="1600" dirty="0">
              <a:cs typeface="Times New Roman" charset="0"/>
            </a:endParaRPr>
          </a:p>
          <a:p>
            <a:pPr algn="l" eaLnBrk="0" hangingPunct="0">
              <a:spcBef>
                <a:spcPct val="0"/>
              </a:spcBef>
              <a:tabLst>
                <a:tab pos="-22225" algn="l"/>
                <a:tab pos="434975" algn="l"/>
                <a:tab pos="892175" algn="l"/>
                <a:tab pos="1349375" algn="l"/>
                <a:tab pos="1806575" algn="l"/>
                <a:tab pos="2263775" algn="l"/>
                <a:tab pos="2720975" algn="l"/>
                <a:tab pos="3178175" algn="l"/>
                <a:tab pos="3635375" algn="l"/>
                <a:tab pos="4092575" algn="l"/>
                <a:tab pos="4670425" algn="dec"/>
                <a:tab pos="5006975" algn="l"/>
                <a:tab pos="5464175" algn="l"/>
              </a:tabLst>
            </a:pPr>
            <a:r>
              <a:rPr lang="en-US" sz="1600" b="1" dirty="0">
                <a:solidFill>
                  <a:srgbClr val="0000FF"/>
                </a:solidFill>
                <a:latin typeface="Comic Sans MS" pitchFamily="66" charset="0"/>
                <a:cs typeface="Arial" charset="0"/>
              </a:rPr>
              <a:t>		late veg</a:t>
            </a:r>
            <a:r>
              <a:rPr lang="en-US" sz="1800" b="1" dirty="0">
                <a:solidFill>
                  <a:srgbClr val="0000FF"/>
                </a:solidFill>
                <a:latin typeface="Comic Sans MS" pitchFamily="66" charset="0"/>
                <a:cs typeface="Arial" charset="0"/>
              </a:rPr>
              <a:t>		</a:t>
            </a:r>
            <a:r>
              <a:rPr lang="en-US" sz="1800" b="1" dirty="0">
                <a:solidFill>
                  <a:srgbClr val="C00000"/>
                </a:solidFill>
                <a:latin typeface="Comic Sans MS" pitchFamily="66" charset="0"/>
                <a:cs typeface="Arial" charset="0"/>
              </a:rPr>
              <a:t>1.33	</a:t>
            </a:r>
            <a:r>
              <a:rPr lang="en-US" sz="1800" b="1" dirty="0" smtClean="0">
                <a:solidFill>
                  <a:srgbClr val="C00000"/>
                </a:solidFill>
                <a:latin typeface="Comic Sans MS" pitchFamily="66" charset="0"/>
                <a:cs typeface="Arial" charset="0"/>
              </a:rPr>
              <a:t>0.73</a:t>
            </a:r>
            <a:r>
              <a:rPr lang="en-US" sz="1800" b="1" dirty="0">
                <a:solidFill>
                  <a:srgbClr val="C00000"/>
                </a:solidFill>
                <a:latin typeface="Comic Sans MS" pitchFamily="66" charset="0"/>
                <a:cs typeface="Arial" charset="0"/>
              </a:rPr>
              <a:t>	1.40		58</a:t>
            </a:r>
            <a:endParaRPr lang="en-US" sz="1800" dirty="0">
              <a:solidFill>
                <a:srgbClr val="C00000"/>
              </a:solidFill>
              <a:cs typeface="Times New Roman" charset="0"/>
            </a:endParaRPr>
          </a:p>
          <a:p>
            <a:pPr algn="l" eaLnBrk="0" hangingPunct="0">
              <a:spcBef>
                <a:spcPct val="0"/>
              </a:spcBef>
              <a:tabLst>
                <a:tab pos="-22225" algn="l"/>
                <a:tab pos="434975" algn="l"/>
                <a:tab pos="892175" algn="l"/>
                <a:tab pos="1349375" algn="l"/>
                <a:tab pos="1806575" algn="l"/>
                <a:tab pos="2263775" algn="l"/>
                <a:tab pos="2720975" algn="l"/>
                <a:tab pos="3178175" algn="l"/>
                <a:tab pos="3635375" algn="l"/>
                <a:tab pos="4092575" algn="l"/>
                <a:tab pos="4670425" algn="dec"/>
                <a:tab pos="5006975" algn="l"/>
                <a:tab pos="5464175" algn="l"/>
              </a:tabLst>
            </a:pPr>
            <a:r>
              <a:rPr lang="en-US" sz="1800" b="1" dirty="0">
                <a:solidFill>
                  <a:srgbClr val="0000FF"/>
                </a:solidFill>
                <a:latin typeface="Comic Sans MS" pitchFamily="66" charset="0"/>
                <a:cs typeface="Arial" charset="0"/>
              </a:rPr>
              <a:t> </a:t>
            </a:r>
            <a:endParaRPr lang="en-US" sz="1800" dirty="0">
              <a:cs typeface="Times New Roman" charset="0"/>
            </a:endParaRPr>
          </a:p>
          <a:p>
            <a:pPr algn="l" eaLnBrk="0" hangingPunct="0">
              <a:spcBef>
                <a:spcPct val="0"/>
              </a:spcBef>
              <a:tabLst>
                <a:tab pos="-22225" algn="l"/>
                <a:tab pos="434975" algn="l"/>
                <a:tab pos="892175" algn="l"/>
                <a:tab pos="1349375" algn="l"/>
                <a:tab pos="1806575" algn="l"/>
                <a:tab pos="2263775" algn="l"/>
                <a:tab pos="2720975" algn="l"/>
                <a:tab pos="3178175" algn="l"/>
                <a:tab pos="3635375" algn="l"/>
                <a:tab pos="4092575" algn="l"/>
                <a:tab pos="4670425" algn="dec"/>
                <a:tab pos="5006975" algn="l"/>
                <a:tab pos="5464175" algn="l"/>
              </a:tabLst>
            </a:pPr>
            <a:r>
              <a:rPr lang="en-US" sz="1800" b="1" dirty="0">
                <a:solidFill>
                  <a:srgbClr val="0000FF"/>
                </a:solidFill>
                <a:latin typeface="Comic Sans MS" pitchFamily="66" charset="0"/>
                <a:cs typeface="Arial" charset="0"/>
              </a:rPr>
              <a:t>	</a:t>
            </a:r>
            <a:r>
              <a:rPr lang="en-US" sz="1600" b="1" dirty="0">
                <a:solidFill>
                  <a:srgbClr val="0000FF"/>
                </a:solidFill>
                <a:latin typeface="Comic Sans MS" pitchFamily="66" charset="0"/>
                <a:cs typeface="Arial" charset="0"/>
              </a:rPr>
              <a:t>Corn</a:t>
            </a:r>
            <a:r>
              <a:rPr lang="en-US" sz="1800" b="1" dirty="0">
                <a:solidFill>
                  <a:srgbClr val="0000FF"/>
                </a:solidFill>
                <a:latin typeface="Comic Sans MS" pitchFamily="66" charset="0"/>
                <a:cs typeface="Arial" charset="0"/>
              </a:rPr>
              <a:t>			</a:t>
            </a:r>
            <a:r>
              <a:rPr lang="en-US" sz="1800" b="1" dirty="0">
                <a:solidFill>
                  <a:srgbClr val="C00000"/>
                </a:solidFill>
                <a:latin typeface="Comic Sans MS" pitchFamily="66" charset="0"/>
                <a:cs typeface="Arial" charset="0"/>
              </a:rPr>
              <a:t>2.16	1.48	2.05		89</a:t>
            </a:r>
            <a:endParaRPr lang="en-US" sz="1800" dirty="0">
              <a:solidFill>
                <a:srgbClr val="C00000"/>
              </a:solidFill>
              <a:cs typeface="Times New Roman" charset="0"/>
            </a:endParaRPr>
          </a:p>
          <a:p>
            <a:pPr algn="l" eaLnBrk="0" hangingPunct="0">
              <a:spcBef>
                <a:spcPct val="0"/>
              </a:spcBef>
              <a:tabLst>
                <a:tab pos="-22225" algn="l"/>
                <a:tab pos="434975" algn="l"/>
                <a:tab pos="892175" algn="l"/>
                <a:tab pos="1349375" algn="l"/>
                <a:tab pos="1806575" algn="l"/>
                <a:tab pos="2263775" algn="l"/>
                <a:tab pos="2720975" algn="l"/>
                <a:tab pos="3178175" algn="l"/>
                <a:tab pos="3635375" algn="l"/>
                <a:tab pos="4092575" algn="l"/>
                <a:tab pos="4670425" algn="dec"/>
                <a:tab pos="5006975" algn="l"/>
                <a:tab pos="5464175" algn="l"/>
              </a:tabLst>
            </a:pPr>
            <a:endParaRPr lang="en-US" sz="1800" dirty="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cs typeface="Arial" charset="0"/>
              </a:rPr>
              <a:t>Metabolic Evaluation - Energy</a:t>
            </a:r>
          </a:p>
        </p:txBody>
      </p:sp>
      <p:sp>
        <p:nvSpPr>
          <p:cNvPr id="33796" name="Rectangle 5"/>
          <p:cNvSpPr>
            <a:spLocks noChangeArrowheads="1"/>
          </p:cNvSpPr>
          <p:nvPr/>
        </p:nvSpPr>
        <p:spPr bwMode="auto">
          <a:xfrm>
            <a:off x="0" y="-117475"/>
            <a:ext cx="91440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28376" tIns="914112" rIns="914112" bIns="914112">
            <a:spAutoFit/>
          </a:bodyPr>
          <a:lstStyle/>
          <a:p>
            <a:pPr algn="l">
              <a:spcBef>
                <a:spcPct val="0"/>
              </a:spcBef>
              <a:tabLst>
                <a:tab pos="-22225" algn="l"/>
                <a:tab pos="434975" algn="l"/>
                <a:tab pos="892175" algn="l"/>
                <a:tab pos="1349375" algn="l"/>
                <a:tab pos="1806575" algn="l"/>
                <a:tab pos="2263775" algn="l"/>
                <a:tab pos="2720975" algn="l"/>
                <a:tab pos="3178175" algn="l"/>
                <a:tab pos="3635375" algn="l"/>
                <a:tab pos="4092575" algn="l"/>
                <a:tab pos="4670425" algn="dec"/>
                <a:tab pos="5006975" algn="l"/>
                <a:tab pos="5464175" algn="l"/>
              </a:tabLst>
            </a:pPr>
            <a:r>
              <a:rPr lang="en-US" sz="1100">
                <a:solidFill>
                  <a:srgbClr val="0000FF"/>
                </a:solidFill>
                <a:latin typeface="Arial" charset="0"/>
                <a:cs typeface="Times New Roman" charset="0"/>
              </a:rPr>
              <a:t> </a:t>
            </a:r>
            <a:endParaRPr lang="en-US" sz="1200">
              <a:cs typeface="Times New Roman" charset="0"/>
            </a:endParaRPr>
          </a:p>
          <a:p>
            <a:pPr algn="l" eaLnBrk="0" hangingPunct="0">
              <a:spcBef>
                <a:spcPct val="0"/>
              </a:spcBef>
              <a:tabLst>
                <a:tab pos="-22225" algn="l"/>
                <a:tab pos="434975" algn="l"/>
                <a:tab pos="892175" algn="l"/>
                <a:tab pos="1349375" algn="l"/>
                <a:tab pos="1806575" algn="l"/>
                <a:tab pos="2263775" algn="l"/>
                <a:tab pos="2720975" algn="l"/>
                <a:tab pos="3178175" algn="l"/>
                <a:tab pos="3635375" algn="l"/>
                <a:tab pos="4092575" algn="l"/>
                <a:tab pos="4670425" algn="dec"/>
                <a:tab pos="5006975" algn="l"/>
                <a:tab pos="5464175" algn="l"/>
              </a:tabLst>
            </a:pPr>
            <a:endParaRPr lang="en-US"/>
          </a:p>
        </p:txBody>
      </p:sp>
      <p:sp>
        <p:nvSpPr>
          <p:cNvPr id="33797" name="Rectangle 6"/>
          <p:cNvSpPr>
            <a:spLocks noChangeArrowheads="1"/>
          </p:cNvSpPr>
          <p:nvPr/>
        </p:nvSpPr>
        <p:spPr bwMode="auto">
          <a:xfrm>
            <a:off x="1447800" y="1981200"/>
            <a:ext cx="6781800" cy="1343025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lIns="549102" tIns="0" rIns="0" bIns="0">
            <a:spAutoFit/>
          </a:bodyPr>
          <a:lstStyle/>
          <a:p>
            <a:pPr algn="l">
              <a:spcBef>
                <a:spcPct val="0"/>
              </a:spcBef>
              <a:tabLst>
                <a:tab pos="-22225" algn="l"/>
                <a:tab pos="434975" algn="l"/>
                <a:tab pos="892175" algn="l"/>
                <a:tab pos="1349375" algn="l"/>
                <a:tab pos="1806575" algn="l"/>
                <a:tab pos="2263775" algn="l"/>
                <a:tab pos="2720975" algn="l"/>
                <a:tab pos="3178175" algn="l"/>
                <a:tab pos="3635375" algn="l"/>
                <a:tab pos="4092575" algn="l"/>
                <a:tab pos="4670425" algn="dec"/>
                <a:tab pos="5006975" algn="l"/>
                <a:tab pos="5464175" algn="l"/>
              </a:tabLst>
            </a:pPr>
            <a:endParaRPr lang="en-US" sz="2600" b="1">
              <a:latin typeface="Comic Sans MS" pitchFamily="66" charset="0"/>
              <a:cs typeface="Arial" charset="0"/>
            </a:endParaRPr>
          </a:p>
          <a:p>
            <a:pPr algn="l" eaLnBrk="0" hangingPunct="0">
              <a:spcBef>
                <a:spcPct val="0"/>
              </a:spcBef>
              <a:tabLst>
                <a:tab pos="-22225" algn="l"/>
                <a:tab pos="434975" algn="l"/>
                <a:tab pos="892175" algn="l"/>
                <a:tab pos="1349375" algn="l"/>
                <a:tab pos="1806575" algn="l"/>
                <a:tab pos="2263775" algn="l"/>
                <a:tab pos="2720975" algn="l"/>
                <a:tab pos="3178175" algn="l"/>
                <a:tab pos="3635375" algn="l"/>
                <a:tab pos="4092575" algn="l"/>
                <a:tab pos="4670425" algn="dec"/>
                <a:tab pos="5006975" algn="l"/>
                <a:tab pos="5464175" algn="l"/>
              </a:tabLst>
            </a:pPr>
            <a:r>
              <a:rPr lang="en-US" sz="2600" b="1">
                <a:solidFill>
                  <a:srgbClr val="0000FF"/>
                </a:solidFill>
                <a:latin typeface="Comic Sans MS" pitchFamily="66" charset="0"/>
                <a:cs typeface="Arial" charset="0"/>
              </a:rPr>
              <a:t>				Net Energy Values</a:t>
            </a:r>
            <a:endParaRPr lang="en-US" sz="2600" b="1">
              <a:latin typeface="Comic Sans MS" pitchFamily="66" charset="0"/>
              <a:cs typeface="Arial" charset="0"/>
            </a:endParaRPr>
          </a:p>
          <a:p>
            <a:pPr algn="l" eaLnBrk="0" hangingPunct="0">
              <a:spcBef>
                <a:spcPct val="0"/>
              </a:spcBef>
              <a:tabLst>
                <a:tab pos="-22225" algn="l"/>
                <a:tab pos="434975" algn="l"/>
                <a:tab pos="892175" algn="l"/>
                <a:tab pos="1349375" algn="l"/>
                <a:tab pos="1806575" algn="l"/>
                <a:tab pos="2263775" algn="l"/>
                <a:tab pos="2720975" algn="l"/>
                <a:tab pos="3178175" algn="l"/>
                <a:tab pos="3635375" algn="l"/>
                <a:tab pos="4092575" algn="l"/>
                <a:tab pos="4670425" algn="dec"/>
                <a:tab pos="5006975" algn="l"/>
                <a:tab pos="5464175" algn="l"/>
              </a:tabLst>
            </a:pPr>
            <a:r>
              <a:rPr lang="en-US" sz="1600" b="1">
                <a:solidFill>
                  <a:srgbClr val="0000FF"/>
                </a:solidFill>
                <a:latin typeface="Comic Sans MS" pitchFamily="66" charset="0"/>
                <a:cs typeface="Arial" charset="0"/>
              </a:rPr>
              <a:t>				</a:t>
            </a:r>
            <a:r>
              <a:rPr lang="en-US" sz="1600" b="1" u="sng">
                <a:solidFill>
                  <a:srgbClr val="0000FF"/>
                </a:solidFill>
                <a:latin typeface="Comic Sans MS" pitchFamily="66" charset="0"/>
                <a:cs typeface="Arial" charset="0"/>
              </a:rPr>
              <a:t>      </a:t>
            </a:r>
            <a:r>
              <a:rPr lang="en-US" sz="1800" b="1" u="sng">
                <a:solidFill>
                  <a:srgbClr val="0000FF"/>
                </a:solidFill>
                <a:latin typeface="Comic Sans MS" pitchFamily="66" charset="0"/>
                <a:cs typeface="Arial" charset="0"/>
              </a:rPr>
              <a:t>Mcal/kg     	</a:t>
            </a:r>
            <a:endParaRPr lang="en-US" sz="1800">
              <a:cs typeface="Times New Roman" charset="0"/>
            </a:endParaRPr>
          </a:p>
          <a:p>
            <a:pPr algn="l" eaLnBrk="0" hangingPunct="0">
              <a:spcBef>
                <a:spcPct val="0"/>
              </a:spcBef>
              <a:tabLst>
                <a:tab pos="-22225" algn="l"/>
                <a:tab pos="434975" algn="l"/>
                <a:tab pos="892175" algn="l"/>
                <a:tab pos="1349375" algn="l"/>
                <a:tab pos="1806575" algn="l"/>
                <a:tab pos="2263775" algn="l"/>
                <a:tab pos="2720975" algn="l"/>
                <a:tab pos="3178175" algn="l"/>
                <a:tab pos="3635375" algn="l"/>
                <a:tab pos="4092575" algn="l"/>
                <a:tab pos="4670425" algn="dec"/>
                <a:tab pos="5006975" algn="l"/>
                <a:tab pos="5464175" algn="l"/>
              </a:tabLst>
            </a:pPr>
            <a:endParaRPr lang="en-US" sz="1800"/>
          </a:p>
        </p:txBody>
      </p:sp>
      <p:cxnSp>
        <p:nvCxnSpPr>
          <p:cNvPr id="3" name="Straight Connector 2"/>
          <p:cNvCxnSpPr/>
          <p:nvPr/>
        </p:nvCxnSpPr>
        <p:spPr>
          <a:xfrm>
            <a:off x="2895600" y="3810000"/>
            <a:ext cx="43434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009524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737064"/>
          </a:xfrm>
        </p:spPr>
        <p:txBody>
          <a:bodyPr>
            <a:normAutofit fontScale="90000"/>
          </a:bodyPr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  <a:cs typeface="Arial" charset="0"/>
              </a:rPr>
              <a:t>Metabolic Evaluation </a:t>
            </a: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cs typeface="Arial" charset="0"/>
              </a:rPr>
              <a:t>- Energy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8763000" cy="4495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NE</a:t>
            </a:r>
            <a:r>
              <a:rPr lang="en-US" sz="2400" baseline="-30000" dirty="0" err="1" smtClean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m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 ≈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Ne</a:t>
            </a:r>
            <a:r>
              <a:rPr lang="en-US" sz="2400" baseline="-30000" dirty="0" err="1" smtClean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l</a:t>
            </a:r>
            <a:r>
              <a:rPr lang="en-US" sz="2400" dirty="0" smtClean="0">
                <a:latin typeface="Arial" charset="0"/>
                <a:cs typeface="Arial" charset="0"/>
              </a:rPr>
              <a:t>	therefore dairy formulations use just an NE</a:t>
            </a:r>
            <a:r>
              <a:rPr lang="en-US" sz="2400" baseline="-30000" dirty="0" smtClean="0">
                <a:latin typeface="Arial" charset="0"/>
                <a:cs typeface="Arial" charset="0"/>
              </a:rPr>
              <a:t>L</a:t>
            </a:r>
            <a:r>
              <a:rPr lang="en-US" sz="2400" dirty="0" smtClean="0">
                <a:latin typeface="Arial" charset="0"/>
                <a:cs typeface="Arial" charset="0"/>
              </a:rPr>
              <a:t> value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endParaRPr lang="en-US" sz="2000" dirty="0" smtClean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NE</a:t>
            </a:r>
            <a:r>
              <a:rPr lang="en-US" sz="2000" baseline="-30000" dirty="0" err="1" smtClean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m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 &gt;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NE</a:t>
            </a:r>
            <a:r>
              <a:rPr lang="en-US" sz="2000" baseline="-30000" dirty="0" err="1" smtClean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g</a:t>
            </a:r>
            <a:r>
              <a:rPr lang="en-US" sz="2000" dirty="0" smtClean="0">
                <a:latin typeface="Arial" charset="0"/>
                <a:cs typeface="Arial" charset="0"/>
              </a:rPr>
              <a:t>	heat increment and heat of fermentation may be used for body heat maintenance; also more efficient use of energy for maintenance than growth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endParaRPr lang="en-US" sz="2000" dirty="0" smtClean="0">
              <a:latin typeface="Arial" charset="0"/>
              <a:cs typeface="Times New Roman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NE</a:t>
            </a:r>
            <a:r>
              <a:rPr lang="en-US" sz="2400" baseline="-30000" dirty="0" err="1" smtClean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m</a:t>
            </a:r>
            <a:r>
              <a:rPr lang="en-US" sz="2400" baseline="-30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sz="2400" baseline="-30000" dirty="0" smtClean="0">
                <a:latin typeface="Arial" charset="0"/>
                <a:cs typeface="Arial" charset="0"/>
              </a:rPr>
              <a:t>  </a:t>
            </a:r>
            <a:r>
              <a:rPr lang="en-US" sz="2400" dirty="0" smtClean="0">
                <a:latin typeface="Arial" charset="0"/>
                <a:cs typeface="Arial" charset="0"/>
              </a:rPr>
              <a:t>values for animal requirement based on body weight; more specifically, metabolic body weight (Kg </a:t>
            </a:r>
            <a:r>
              <a:rPr lang="en-US" sz="2400" baseline="30000" dirty="0" smtClean="0">
                <a:latin typeface="Arial" charset="0"/>
                <a:cs typeface="Arial" charset="0"/>
              </a:rPr>
              <a:t>0.75</a:t>
            </a:r>
            <a:r>
              <a:rPr lang="en-US" sz="2400" dirty="0" smtClean="0">
                <a:latin typeface="Arial" charset="0"/>
                <a:cs typeface="Arial" charset="0"/>
              </a:rPr>
              <a:t>)</a:t>
            </a:r>
            <a:endParaRPr lang="en-US" sz="2400" dirty="0" smtClean="0">
              <a:latin typeface="Arial" charset="0"/>
              <a:cs typeface="Times New Roman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endParaRPr lang="en-US" sz="24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b="1" dirty="0" err="1" smtClean="0">
                <a:solidFill>
                  <a:srgbClr val="0000FF"/>
                </a:solidFill>
                <a:latin typeface="Arial" charset="0"/>
                <a:cs typeface="Arial" charset="0"/>
              </a:rPr>
              <a:t>NE</a:t>
            </a:r>
            <a:r>
              <a:rPr lang="en-US" sz="2400" b="1" baseline="-30000" dirty="0" err="1" smtClean="0">
                <a:solidFill>
                  <a:srgbClr val="0000FF"/>
                </a:solidFill>
                <a:latin typeface="Arial" charset="0"/>
                <a:cs typeface="Arial" charset="0"/>
              </a:rPr>
              <a:t>m</a:t>
            </a:r>
            <a:r>
              <a:rPr lang="en-US" sz="2400" b="1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 = 77 kcal per Kg </a:t>
            </a:r>
            <a:r>
              <a:rPr lang="en-US" b="1" baseline="30000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0.75</a:t>
            </a:r>
            <a:r>
              <a:rPr lang="en-US" sz="2000" b="1" dirty="0" smtClean="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-117475"/>
            <a:ext cx="91440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28376" tIns="914112" rIns="914112" bIns="914112">
            <a:spAutoFit/>
          </a:bodyPr>
          <a:lstStyle/>
          <a:p>
            <a:pPr algn="l">
              <a:spcBef>
                <a:spcPct val="0"/>
              </a:spcBef>
              <a:tabLst>
                <a:tab pos="-22225" algn="l"/>
                <a:tab pos="434975" algn="l"/>
                <a:tab pos="892175" algn="l"/>
                <a:tab pos="1349375" algn="l"/>
                <a:tab pos="1806575" algn="l"/>
                <a:tab pos="2263775" algn="l"/>
                <a:tab pos="2720975" algn="l"/>
                <a:tab pos="3178175" algn="l"/>
                <a:tab pos="3635375" algn="l"/>
                <a:tab pos="4092575" algn="l"/>
                <a:tab pos="4670425" algn="dec"/>
                <a:tab pos="5006975" algn="l"/>
                <a:tab pos="5464175" algn="l"/>
              </a:tabLst>
            </a:pPr>
            <a:r>
              <a:rPr lang="en-US" sz="1100">
                <a:solidFill>
                  <a:srgbClr val="0000FF"/>
                </a:solidFill>
                <a:latin typeface="Arial" charset="0"/>
                <a:cs typeface="Times New Roman" charset="0"/>
              </a:rPr>
              <a:t> </a:t>
            </a:r>
            <a:endParaRPr lang="en-US" sz="1200">
              <a:cs typeface="Times New Roman" charset="0"/>
            </a:endParaRPr>
          </a:p>
          <a:p>
            <a:pPr algn="l" eaLnBrk="0" hangingPunct="0">
              <a:spcBef>
                <a:spcPct val="0"/>
              </a:spcBef>
              <a:tabLst>
                <a:tab pos="-22225" algn="l"/>
                <a:tab pos="434975" algn="l"/>
                <a:tab pos="892175" algn="l"/>
                <a:tab pos="1349375" algn="l"/>
                <a:tab pos="1806575" algn="l"/>
                <a:tab pos="2263775" algn="l"/>
                <a:tab pos="2720975" algn="l"/>
                <a:tab pos="3178175" algn="l"/>
                <a:tab pos="3635375" algn="l"/>
                <a:tab pos="4092575" algn="l"/>
                <a:tab pos="4670425" algn="dec"/>
                <a:tab pos="5006975" algn="l"/>
                <a:tab pos="5464175" algn="l"/>
              </a:tabLst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429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8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Net Energy – Maintenance Example</a:t>
            </a: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304800" y="2057400"/>
            <a:ext cx="85344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0"/>
              </a:spcBef>
              <a:tabLst>
                <a:tab pos="-22225" algn="l"/>
                <a:tab pos="434975" algn="l"/>
                <a:tab pos="892175" algn="l"/>
                <a:tab pos="1349375" algn="l"/>
                <a:tab pos="1806575" algn="l"/>
                <a:tab pos="2263775" algn="l"/>
                <a:tab pos="2720975" algn="l"/>
                <a:tab pos="3178175" algn="l"/>
                <a:tab pos="3635375" algn="l"/>
                <a:tab pos="4092575" algn="l"/>
                <a:tab pos="4670425" algn="dec"/>
                <a:tab pos="5006975" algn="l"/>
                <a:tab pos="5464175" algn="l"/>
              </a:tabLst>
            </a:pPr>
            <a:r>
              <a:rPr lang="en-US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300 kg steer = 72.08 kg metabolic body weight</a:t>
            </a:r>
          </a:p>
          <a:p>
            <a:pPr algn="l" eaLnBrk="0" hangingPunct="0">
              <a:spcBef>
                <a:spcPct val="0"/>
              </a:spcBef>
              <a:tabLst>
                <a:tab pos="-22225" algn="l"/>
                <a:tab pos="434975" algn="l"/>
                <a:tab pos="892175" algn="l"/>
                <a:tab pos="1349375" algn="l"/>
                <a:tab pos="1806575" algn="l"/>
                <a:tab pos="2263775" algn="l"/>
                <a:tab pos="2720975" algn="l"/>
                <a:tab pos="3178175" algn="l"/>
                <a:tab pos="3635375" algn="l"/>
                <a:tab pos="4092575" algn="l"/>
                <a:tab pos="4670425" algn="dec"/>
                <a:tab pos="5006975" algn="l"/>
                <a:tab pos="5464175" algn="l"/>
              </a:tabLst>
            </a:pPr>
            <a:r>
              <a:rPr lang="en-US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l" eaLnBrk="0" hangingPunct="0">
              <a:spcBef>
                <a:spcPct val="0"/>
              </a:spcBef>
              <a:tabLst>
                <a:tab pos="-22225" algn="l"/>
                <a:tab pos="434975" algn="l"/>
                <a:tab pos="892175" algn="l"/>
                <a:tab pos="1349375" algn="l"/>
                <a:tab pos="1806575" algn="l"/>
                <a:tab pos="2263775" algn="l"/>
                <a:tab pos="2720975" algn="l"/>
                <a:tab pos="3178175" algn="l"/>
                <a:tab pos="3635375" algn="l"/>
                <a:tab pos="4092575" algn="l"/>
                <a:tab pos="4670425" algn="dec"/>
                <a:tab pos="5006975" algn="l"/>
                <a:tab pos="5464175" algn="l"/>
              </a:tabLst>
            </a:pPr>
            <a:r>
              <a:rPr lang="en-US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en-US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0.077 </a:t>
            </a:r>
            <a:r>
              <a:rPr lang="en-US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5.55 Mcal of </a:t>
            </a:r>
            <a:r>
              <a:rPr lang="en-US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</a:t>
            </a:r>
            <a:r>
              <a:rPr lang="en-US" b="1" baseline="-300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endParaRPr lang="en-US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0" hangingPunct="0">
              <a:spcBef>
                <a:spcPct val="0"/>
              </a:spcBef>
              <a:tabLst>
                <a:tab pos="-22225" algn="l"/>
                <a:tab pos="434975" algn="l"/>
                <a:tab pos="892175" algn="l"/>
                <a:tab pos="1349375" algn="l"/>
                <a:tab pos="1806575" algn="l"/>
                <a:tab pos="2263775" algn="l"/>
                <a:tab pos="2720975" algn="l"/>
                <a:tab pos="3178175" algn="l"/>
                <a:tab pos="3635375" algn="l"/>
                <a:tab pos="4092575" algn="l"/>
                <a:tab pos="4670425" algn="dec"/>
                <a:tab pos="5006975" algn="l"/>
                <a:tab pos="5464175" algn="l"/>
              </a:tabLst>
            </a:pPr>
            <a:r>
              <a:rPr lang="en-US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l" eaLnBrk="0" hangingPunct="0">
              <a:spcBef>
                <a:spcPct val="0"/>
              </a:spcBef>
              <a:tabLst>
                <a:tab pos="-22225" algn="l"/>
                <a:tab pos="434975" algn="l"/>
                <a:tab pos="892175" algn="l"/>
                <a:tab pos="1349375" algn="l"/>
                <a:tab pos="1806575" algn="l"/>
                <a:tab pos="2263775" algn="l"/>
                <a:tab pos="2720975" algn="l"/>
                <a:tab pos="3178175" algn="l"/>
                <a:tab pos="3635375" algn="l"/>
                <a:tab pos="4092575" algn="l"/>
                <a:tab pos="4670425" algn="dec"/>
                <a:tab pos="5006975" algn="l"/>
                <a:tab pos="5464175" algn="l"/>
              </a:tabLst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600 kg steer = 121.23 kg metabolic body weight</a:t>
            </a:r>
          </a:p>
          <a:p>
            <a:pPr algn="l" eaLnBrk="0" hangingPunct="0">
              <a:spcBef>
                <a:spcPct val="0"/>
              </a:spcBef>
              <a:tabLst>
                <a:tab pos="-22225" algn="l"/>
                <a:tab pos="434975" algn="l"/>
                <a:tab pos="892175" algn="l"/>
                <a:tab pos="1349375" algn="l"/>
                <a:tab pos="1806575" algn="l"/>
                <a:tab pos="2263775" algn="l"/>
                <a:tab pos="2720975" algn="l"/>
                <a:tab pos="3178175" algn="l"/>
                <a:tab pos="3635375" algn="l"/>
                <a:tab pos="4092575" algn="l"/>
                <a:tab pos="4670425" algn="dec"/>
                <a:tab pos="5006975" algn="l"/>
                <a:tab pos="5464175" algn="l"/>
              </a:tabLst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l" eaLnBrk="0" hangingPunct="0">
              <a:spcBef>
                <a:spcPct val="0"/>
              </a:spcBef>
              <a:tabLst>
                <a:tab pos="-22225" algn="l"/>
                <a:tab pos="434975" algn="l"/>
                <a:tab pos="892175" algn="l"/>
                <a:tab pos="1349375" algn="l"/>
                <a:tab pos="1806575" algn="l"/>
                <a:tab pos="2263775" algn="l"/>
                <a:tab pos="2720975" algn="l"/>
                <a:tab pos="3178175" algn="l"/>
                <a:tab pos="3635375" algn="l"/>
                <a:tab pos="4092575" algn="l"/>
                <a:tab pos="4670425" algn="dec"/>
                <a:tab pos="5006975" algn="l"/>
                <a:tab pos="5464175" algn="l"/>
              </a:tabLst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0.077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= 9.33 Mcal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NE</a:t>
            </a:r>
            <a:r>
              <a:rPr lang="en-US" b="1" baseline="-30000" dirty="0" err="1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(not twice the 300 kg steer)</a:t>
            </a:r>
          </a:p>
          <a:p>
            <a:pPr algn="l" eaLnBrk="0" hangingPunct="0">
              <a:spcBef>
                <a:spcPct val="0"/>
              </a:spcBef>
              <a:tabLst>
                <a:tab pos="-22225" algn="l"/>
                <a:tab pos="434975" algn="l"/>
                <a:tab pos="892175" algn="l"/>
                <a:tab pos="1349375" algn="l"/>
                <a:tab pos="1806575" algn="l"/>
                <a:tab pos="2263775" algn="l"/>
                <a:tab pos="2720975" algn="l"/>
                <a:tab pos="3178175" algn="l"/>
                <a:tab pos="3635375" algn="l"/>
                <a:tab pos="4092575" algn="l"/>
                <a:tab pos="4670425" algn="dec"/>
                <a:tab pos="5006975" algn="l"/>
                <a:tab pos="5464175" algn="l"/>
              </a:tabLst>
            </a:pPr>
            <a:endParaRPr lang="en-US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828644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>
            <a:normAutofit fontScale="90000"/>
          </a:bodyPr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cs typeface="Arial" charset="0"/>
              </a:rPr>
              <a:t>Net Energy</a:t>
            </a: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cs typeface="Times New Roman" charset="0"/>
              </a:rPr>
              <a:t/>
            </a:r>
            <a:b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cs typeface="Times New Roman" charset="0"/>
              </a:rPr>
            </a:br>
            <a:endParaRPr lang="en-US" dirty="0" smtClean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cs typeface="Times New Roman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449388"/>
            <a:ext cx="8229600" cy="4113212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i="1" dirty="0" smtClean="0">
                <a:latin typeface="Arial" charset="0"/>
                <a:cs typeface="Arial" charset="0"/>
              </a:rPr>
              <a:t>Most feeds have an established TDN value; derive the NE values from these by equation</a:t>
            </a:r>
          </a:p>
          <a:p>
            <a:pPr>
              <a:lnSpc>
                <a:spcPct val="90000"/>
              </a:lnSpc>
            </a:pPr>
            <a:endParaRPr lang="en-US" sz="24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000" i="1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DE1: kg TDN = 4.409 </a:t>
            </a:r>
            <a:r>
              <a:rPr lang="en-US" sz="2000" i="1" dirty="0" err="1" smtClean="0">
                <a:solidFill>
                  <a:srgbClr val="0000FF"/>
                </a:solidFill>
                <a:latin typeface="Arial" charset="0"/>
                <a:cs typeface="Arial" charset="0"/>
              </a:rPr>
              <a:t>Mcal</a:t>
            </a:r>
            <a:r>
              <a:rPr lang="en-US" sz="2000" i="1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 of DE</a:t>
            </a:r>
            <a:endParaRPr lang="en-US" sz="2000" i="1" dirty="0" smtClean="0">
              <a:solidFill>
                <a:srgbClr val="0000FF"/>
              </a:solidFill>
              <a:latin typeface="Arial" charset="0"/>
              <a:cs typeface="Times New Roman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en-US" sz="2400" i="1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400" i="1" dirty="0" smtClean="0">
                <a:latin typeface="Arial" charset="0"/>
                <a:cs typeface="Arial" charset="0"/>
              </a:rPr>
              <a:t>Example:  feed which is 60% TDN</a:t>
            </a:r>
            <a:endParaRPr lang="en-US" sz="2400" i="1" dirty="0" smtClean="0">
              <a:latin typeface="Arial" charset="0"/>
              <a:cs typeface="Times New Roman" charset="0"/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endParaRPr lang="en-US" sz="20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000" i="1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(60 kg TDN/100 kg feed) x (4.409 </a:t>
            </a:r>
            <a:r>
              <a:rPr lang="en-US" sz="2000" i="1" dirty="0" err="1" smtClean="0">
                <a:solidFill>
                  <a:srgbClr val="0000FF"/>
                </a:solidFill>
                <a:latin typeface="Arial" charset="0"/>
                <a:cs typeface="Arial" charset="0"/>
              </a:rPr>
              <a:t>Mcal</a:t>
            </a:r>
            <a:r>
              <a:rPr lang="en-US" sz="2000" i="1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 DE/1 kg TDN)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endParaRPr lang="en-US" sz="2000" i="1" dirty="0" smtClean="0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000" i="1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= 264.5 </a:t>
            </a:r>
            <a:r>
              <a:rPr lang="en-US" sz="2000" i="1" dirty="0" err="1" smtClean="0">
                <a:solidFill>
                  <a:srgbClr val="0000FF"/>
                </a:solidFill>
                <a:latin typeface="Arial" charset="0"/>
                <a:cs typeface="Arial" charset="0"/>
              </a:rPr>
              <a:t>Mcal</a:t>
            </a:r>
            <a:r>
              <a:rPr lang="en-US" sz="2000" i="1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 DE/100 kg = 2.64 </a:t>
            </a:r>
            <a:r>
              <a:rPr lang="en-US" sz="2000" i="1" dirty="0" err="1" smtClean="0">
                <a:solidFill>
                  <a:srgbClr val="0000FF"/>
                </a:solidFill>
                <a:latin typeface="Arial" charset="0"/>
                <a:cs typeface="Arial" charset="0"/>
              </a:rPr>
              <a:t>Mcal</a:t>
            </a:r>
            <a:r>
              <a:rPr lang="en-US" sz="2000" i="1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/kg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endParaRPr lang="en-US" sz="2000" i="1" dirty="0" smtClean="0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000" i="1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ME:  ME </a:t>
            </a:r>
            <a:r>
              <a:rPr lang="en-US" sz="2000" i="1" dirty="0" err="1" smtClean="0">
                <a:solidFill>
                  <a:srgbClr val="0000FF"/>
                </a:solidFill>
                <a:latin typeface="Arial" charset="0"/>
                <a:cs typeface="Arial" charset="0"/>
              </a:rPr>
              <a:t>Mcal</a:t>
            </a:r>
            <a:r>
              <a:rPr lang="en-US" sz="2000" i="1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/kg = -.45 + 1.01 (DE </a:t>
            </a:r>
            <a:r>
              <a:rPr lang="en-US" sz="2000" i="1" dirty="0" err="1" smtClean="0">
                <a:solidFill>
                  <a:srgbClr val="0000FF"/>
                </a:solidFill>
                <a:latin typeface="Arial" charset="0"/>
                <a:cs typeface="Arial" charset="0"/>
              </a:rPr>
              <a:t>Mcal</a:t>
            </a:r>
            <a:r>
              <a:rPr lang="en-US" sz="2000" i="1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/kg)</a:t>
            </a:r>
            <a:endParaRPr lang="en-US" sz="2000" i="1" dirty="0" smtClean="0">
              <a:solidFill>
                <a:srgbClr val="0000FF"/>
              </a:solidFill>
              <a:latin typeface="Arial" charset="0"/>
              <a:cs typeface="Times New Roman" charset="0"/>
            </a:endParaRPr>
          </a:p>
          <a:p>
            <a:pPr>
              <a:lnSpc>
                <a:spcPct val="90000"/>
              </a:lnSpc>
            </a:pPr>
            <a:endParaRPr lang="en-US" sz="2400" dirty="0" smtClean="0">
              <a:solidFill>
                <a:srgbClr val="0000FF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6083587"/>
            <a:ext cx="845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cs typeface="Times New Roman" charset="0"/>
              </a:rPr>
              <a:t>TDN system overestimates energy value of forage because a greater percentage of its GE is gaseous loss and HI; ** the NE system adjusts for this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94504239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766888"/>
            <a:ext cx="8229600" cy="4113212"/>
          </a:xfrm>
        </p:spPr>
        <p:txBody>
          <a:bodyPr>
            <a:normAutofit fontScale="92500" lnSpcReduction="10000"/>
          </a:bodyPr>
          <a:lstStyle/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i="1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Example:  Forage which is 50% TDN</a:t>
            </a:r>
          </a:p>
          <a:p>
            <a:pPr marL="640080" lvl="1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000" i="1" dirty="0" smtClean="0">
                <a:latin typeface="Arial" charset="0"/>
                <a:cs typeface="Arial" charset="0"/>
              </a:rPr>
              <a:t>50% TDN = 2.2045 Mcal DE/kg </a:t>
            </a:r>
          </a:p>
          <a:p>
            <a:pPr marL="640080" lvl="1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sz="2000" i="1" dirty="0" smtClean="0">
              <a:latin typeface="Arial" charset="0"/>
              <a:cs typeface="Arial" charset="0"/>
            </a:endParaRPr>
          </a:p>
          <a:p>
            <a:pPr marL="640080" lvl="1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000" i="1" dirty="0" smtClean="0">
                <a:latin typeface="Arial" charset="0"/>
                <a:cs typeface="Arial" charset="0"/>
              </a:rPr>
              <a:t>ME = -0.45 + 1.01(2.2045) = 1.776 Mcal ME/kg</a:t>
            </a:r>
          </a:p>
          <a:p>
            <a:pPr marL="640080" lvl="1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sz="2000" i="1" dirty="0" smtClean="0">
              <a:latin typeface="Arial" charset="0"/>
              <a:cs typeface="Arial" charset="0"/>
            </a:endParaRPr>
          </a:p>
          <a:p>
            <a:pPr marL="640080" lvl="1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000" i="1" dirty="0" smtClean="0">
                <a:latin typeface="Arial" charset="0"/>
                <a:cs typeface="Arial" charset="0"/>
              </a:rPr>
              <a:t>(1.776/2.2045) x 100 = 80.56% of DE is ME</a:t>
            </a:r>
          </a:p>
          <a:p>
            <a:pPr marL="640080" lvl="1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2000" i="1" dirty="0" smtClean="0">
              <a:latin typeface="Arial" charset="0"/>
              <a:cs typeface="Arial" charset="0"/>
            </a:endParaRPr>
          </a:p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i="1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Example:  Grain which is 80% TDN</a:t>
            </a:r>
          </a:p>
          <a:p>
            <a:pPr marL="640080" lvl="1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000" i="1" dirty="0" smtClean="0">
                <a:latin typeface="Arial" charset="0"/>
                <a:cs typeface="Arial" charset="0"/>
              </a:rPr>
              <a:t>80% TDN = 3.527 Mcal/kg</a:t>
            </a:r>
          </a:p>
          <a:p>
            <a:pPr marL="640080" lvl="1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sz="2000" i="1" dirty="0" smtClean="0">
              <a:latin typeface="Arial" charset="0"/>
              <a:cs typeface="Arial" charset="0"/>
            </a:endParaRPr>
          </a:p>
          <a:p>
            <a:pPr marL="640080" lvl="1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000" i="1" dirty="0" smtClean="0">
                <a:latin typeface="Arial" charset="0"/>
                <a:cs typeface="Arial" charset="0"/>
              </a:rPr>
              <a:t>ME = -0.45 + 1.01 (3.527) = 3.112 Mcal ME/kg</a:t>
            </a:r>
          </a:p>
          <a:p>
            <a:pPr marL="640080" lvl="1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sz="2000" i="1" dirty="0" smtClean="0">
              <a:latin typeface="Arial" charset="0"/>
              <a:cs typeface="Arial" charset="0"/>
            </a:endParaRPr>
          </a:p>
          <a:p>
            <a:pPr marL="640080" lvl="1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000" i="1" dirty="0" smtClean="0">
                <a:latin typeface="Arial" charset="0"/>
                <a:cs typeface="Arial" charset="0"/>
              </a:rPr>
              <a:t>(3.112/3.527) x 100 = 88.25% of DE is ME</a:t>
            </a:r>
            <a:endParaRPr lang="en-US" sz="2000" i="1" dirty="0" smtClean="0">
              <a:latin typeface="Arial" charset="0"/>
              <a:cs typeface="Times New Roman" charset="0"/>
            </a:endParaRPr>
          </a:p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en-US" sz="2400" dirty="0" smtClean="0">
              <a:latin typeface="Arial" charset="0"/>
              <a:cs typeface="Arial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897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7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7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78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78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686800" cy="838200"/>
          </a:xfrm>
        </p:spPr>
        <p:txBody>
          <a:bodyPr>
            <a:normAutofit/>
          </a:bodyPr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cs typeface="Arial" charset="0"/>
              </a:rPr>
              <a:t>Variables to measure: feed intake</a:t>
            </a:r>
            <a:endParaRPr lang="en-US" dirty="0" smtClean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cs typeface="Times New Roman" charset="0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766888"/>
            <a:ext cx="8229600" cy="4405312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00FF"/>
                </a:solidFill>
                <a:cs typeface="Arial" charset="0"/>
              </a:rPr>
              <a:t>Intake:  voluntary feed intake is very important in the "quality" of a feed</a:t>
            </a:r>
          </a:p>
          <a:p>
            <a:pPr lvl="1">
              <a:lnSpc>
                <a:spcPct val="90000"/>
              </a:lnSpc>
            </a:pPr>
            <a:endParaRPr lang="en-US" sz="2000" dirty="0" smtClean="0">
              <a:solidFill>
                <a:schemeClr val="bg1"/>
              </a:solidFill>
              <a:cs typeface="Arial" charset="0"/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200" dirty="0" smtClean="0">
                <a:cs typeface="Arial" charset="0"/>
              </a:rPr>
              <a:t>for forages greater intake indicates faster digestion rate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endParaRPr lang="en-US" sz="2200" dirty="0" smtClean="0">
              <a:cs typeface="Arial" charset="0"/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200" dirty="0" smtClean="0">
                <a:cs typeface="Arial" charset="0"/>
              </a:rPr>
              <a:t>for grain greater intake may indicate less energy dense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endParaRPr lang="en-US" sz="2000" dirty="0" smtClean="0">
              <a:cs typeface="Arial" charset="0"/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000" dirty="0" smtClean="0">
                <a:cs typeface="Arial" charset="0"/>
              </a:rPr>
              <a:t>another factor of intake is </a:t>
            </a:r>
            <a:r>
              <a:rPr lang="en-US" sz="2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palatability</a:t>
            </a:r>
            <a:r>
              <a:rPr lang="en-US" sz="2000" dirty="0" smtClean="0">
                <a:cs typeface="Arial" charset="0"/>
              </a:rPr>
              <a:t>:</a:t>
            </a:r>
          </a:p>
          <a:p>
            <a:pPr lvl="1">
              <a:lnSpc>
                <a:spcPct val="90000"/>
              </a:lnSpc>
            </a:pPr>
            <a:endParaRPr lang="en-US" sz="2000" dirty="0" smtClean="0">
              <a:cs typeface="Arial" charset="0"/>
            </a:endParaRPr>
          </a:p>
          <a:p>
            <a:pPr lvl="2">
              <a:lnSpc>
                <a:spcPct val="90000"/>
              </a:lnSpc>
              <a:buFont typeface="Arial" charset="0"/>
              <a:buChar char="•"/>
            </a:pPr>
            <a:r>
              <a:rPr lang="en-US" sz="1800" dirty="0" smtClean="0">
                <a:solidFill>
                  <a:srgbClr val="0000FF"/>
                </a:solidFill>
                <a:cs typeface="Arial" charset="0"/>
              </a:rPr>
              <a:t>blood meal:  best protein source but unpalatable</a:t>
            </a:r>
          </a:p>
          <a:p>
            <a:pPr lvl="2">
              <a:lnSpc>
                <a:spcPct val="90000"/>
              </a:lnSpc>
              <a:buFont typeface="Arial" charset="0"/>
              <a:buChar char="•"/>
            </a:pPr>
            <a:endParaRPr lang="en-US" sz="1800" dirty="0" smtClean="0">
              <a:solidFill>
                <a:srgbClr val="0000FF"/>
              </a:solidFill>
              <a:cs typeface="Arial" charset="0"/>
            </a:endParaRPr>
          </a:p>
          <a:p>
            <a:pPr lvl="2">
              <a:lnSpc>
                <a:spcPct val="90000"/>
              </a:lnSpc>
              <a:buFont typeface="Arial" charset="0"/>
              <a:buChar char="•"/>
            </a:pPr>
            <a:r>
              <a:rPr lang="en-US" sz="1800" dirty="0" smtClean="0">
                <a:solidFill>
                  <a:srgbClr val="0000FF"/>
                </a:solidFill>
                <a:cs typeface="Times New Roman" charset="0"/>
              </a:rPr>
              <a:t>Crested wheatgrass:  high yield but low consumption</a:t>
            </a:r>
            <a:r>
              <a:rPr lang="en-US" sz="1800" i="1" dirty="0" smtClean="0">
                <a:solidFill>
                  <a:srgbClr val="0000FF"/>
                </a:solidFill>
                <a:cs typeface="Arial" charset="0"/>
              </a:rPr>
              <a:t> </a:t>
            </a:r>
            <a:endParaRPr lang="en-US" sz="1800" i="1" dirty="0" smtClean="0">
              <a:solidFill>
                <a:srgbClr val="0000FF"/>
              </a:solidFill>
              <a:cs typeface="Times New Roman" charset="0"/>
            </a:endParaRPr>
          </a:p>
          <a:p>
            <a:pPr>
              <a:lnSpc>
                <a:spcPct val="90000"/>
              </a:lnSpc>
            </a:pPr>
            <a:endParaRPr lang="en-US" sz="2400" dirty="0" smtClean="0">
              <a:solidFill>
                <a:srgbClr val="FF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939122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305800" cy="762000"/>
          </a:xfrm>
        </p:spPr>
        <p:txBody>
          <a:bodyPr>
            <a:normAutofit/>
          </a:bodyPr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cs typeface="Arial" charset="0"/>
              </a:rPr>
              <a:t>Variables to </a:t>
            </a:r>
            <a:r>
              <a:rPr lang="en-US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cs typeface="Arial" charset="0"/>
              </a:rPr>
              <a:t>measure</a:t>
            </a: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cs typeface="Arial" charset="0"/>
              </a:rPr>
              <a:t>: feed </a:t>
            </a:r>
            <a:r>
              <a:rPr lang="en-US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cs typeface="Arial" charset="0"/>
              </a:rPr>
              <a:t>intake</a:t>
            </a:r>
            <a:endParaRPr lang="en-US" dirty="0" smtClean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cs typeface="Times New Roman" charset="0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766888"/>
            <a:ext cx="8229600" cy="4113212"/>
          </a:xfrm>
        </p:spPr>
        <p:txBody>
          <a:bodyPr>
            <a:normAutofit/>
          </a:bodyPr>
          <a:lstStyle/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srgbClr val="0000FF"/>
                </a:solidFill>
                <a:cs typeface="Arial" charset="0"/>
              </a:rPr>
              <a:t>Intake, continued:</a:t>
            </a:r>
          </a:p>
          <a:p>
            <a:pPr marL="640080" lvl="1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bg1"/>
              </a:solidFill>
              <a:cs typeface="Arial" charset="0"/>
            </a:endParaRPr>
          </a:p>
          <a:p>
            <a:pPr marL="640080" lvl="1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000" dirty="0" smtClean="0">
                <a:cs typeface="Arial" charset="0"/>
              </a:rPr>
              <a:t>total nutrient supply to the animal is a function of intake and digestibility</a:t>
            </a:r>
          </a:p>
          <a:p>
            <a:pPr marL="640080" lvl="1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2000" dirty="0" smtClean="0">
              <a:cs typeface="Arial" charset="0"/>
            </a:endParaRPr>
          </a:p>
          <a:p>
            <a:pPr marL="822960" lvl="2" indent="-192024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en-US" sz="1800" b="1" dirty="0" smtClean="0">
                <a:solidFill>
                  <a:srgbClr val="0000FF"/>
                </a:solidFill>
                <a:cs typeface="Arial" charset="0"/>
              </a:rPr>
              <a:t>the greater the intake, the greater the nutrient supply above maintenance</a:t>
            </a:r>
          </a:p>
          <a:p>
            <a:pPr marL="822960" lvl="2" indent="-192024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endParaRPr lang="en-US" sz="1800" dirty="0" smtClean="0">
              <a:solidFill>
                <a:srgbClr val="0000FF"/>
              </a:solidFill>
              <a:cs typeface="Arial" charset="0"/>
            </a:endParaRPr>
          </a:p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srgbClr val="0000FF"/>
                </a:solidFill>
                <a:cs typeface="Arial" charset="0"/>
              </a:rPr>
              <a:t> Amount of growth/milk</a:t>
            </a:r>
          </a:p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rgbClr val="0000FF"/>
              </a:solidFill>
              <a:cs typeface="Arial" charset="0"/>
            </a:endParaRPr>
          </a:p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srgbClr val="0000FF"/>
                </a:solidFill>
                <a:cs typeface="Arial" charset="0"/>
              </a:rPr>
              <a:t>Calculate:</a:t>
            </a:r>
          </a:p>
          <a:p>
            <a:pPr marL="640080" lvl="1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000" dirty="0" smtClean="0">
                <a:cs typeface="Arial" charset="0"/>
              </a:rPr>
              <a:t>rate of gain/daily milk</a:t>
            </a:r>
          </a:p>
          <a:p>
            <a:pPr marL="640080" lvl="1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000" dirty="0" smtClean="0">
                <a:cs typeface="Arial" charset="0"/>
              </a:rPr>
              <a:t>efficiency of gain or of milk production</a:t>
            </a:r>
            <a:r>
              <a:rPr lang="en-US" sz="2000" dirty="0" smtClean="0">
                <a:solidFill>
                  <a:schemeClr val="bg1"/>
                </a:solidFill>
                <a:cs typeface="Arial" charset="0"/>
              </a:rPr>
              <a:t>  </a:t>
            </a:r>
            <a:endParaRPr lang="en-US" sz="2000" dirty="0" smtClean="0">
              <a:solidFill>
                <a:schemeClr val="bg1"/>
              </a:solidFill>
              <a:cs typeface="Times New Roman" charset="0"/>
            </a:endParaRPr>
          </a:p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en-US" sz="2400" dirty="0" smtClean="0">
              <a:solidFill>
                <a:schemeClr val="bg1"/>
              </a:solidFill>
              <a:cs typeface="Times New Roman" charset="0"/>
            </a:endParaRPr>
          </a:p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en-US" sz="2400" dirty="0" smtClean="0">
              <a:solidFill>
                <a:schemeClr val="bg1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520082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7772400" cy="990600"/>
          </a:xfrm>
        </p:spPr>
        <p:txBody>
          <a:bodyPr>
            <a:normAutofit/>
          </a:bodyPr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cs typeface="Arial" charset="0"/>
              </a:rPr>
              <a:t>Regulation of Feed Intake:</a:t>
            </a:r>
            <a:endParaRPr lang="en-US" dirty="0" smtClean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cs typeface="Times New Roman" charset="0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766888"/>
            <a:ext cx="8229600" cy="4113212"/>
          </a:xfrm>
        </p:spPr>
        <p:txBody>
          <a:bodyPr>
            <a:normAutofit lnSpcReduction="10000"/>
          </a:bodyPr>
          <a:lstStyle/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b="1" dirty="0" smtClean="0">
                <a:solidFill>
                  <a:srgbClr val="800080"/>
                </a:solidFill>
                <a:cs typeface="Arial" charset="0"/>
              </a:rPr>
              <a:t>Physical fill:  </a:t>
            </a:r>
            <a:r>
              <a:rPr lang="en-US" sz="2400" dirty="0" smtClean="0">
                <a:cs typeface="Arial" charset="0"/>
              </a:rPr>
              <a:t>distention of the gut tells the animal to stop eating</a:t>
            </a:r>
          </a:p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rgbClr val="FFFF00"/>
              </a:solidFill>
              <a:cs typeface="Arial" charset="0"/>
            </a:endParaRPr>
          </a:p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b="1" dirty="0" err="1" smtClean="0">
                <a:solidFill>
                  <a:srgbClr val="800080"/>
                </a:solidFill>
                <a:cs typeface="Arial" charset="0"/>
              </a:rPr>
              <a:t>Chemostatic</a:t>
            </a:r>
            <a:r>
              <a:rPr lang="en-US" sz="2400" b="1" dirty="0" smtClean="0">
                <a:solidFill>
                  <a:srgbClr val="800080"/>
                </a:solidFill>
                <a:cs typeface="Arial" charset="0"/>
              </a:rPr>
              <a:t>:</a:t>
            </a:r>
            <a:r>
              <a:rPr lang="en-US" sz="2400" dirty="0" smtClean="0">
                <a:solidFill>
                  <a:srgbClr val="FFFF00"/>
                </a:solidFill>
                <a:cs typeface="Arial" charset="0"/>
              </a:rPr>
              <a:t>  </a:t>
            </a:r>
            <a:r>
              <a:rPr lang="en-US" sz="2400" dirty="0" smtClean="0">
                <a:cs typeface="Arial" charset="0"/>
              </a:rPr>
              <a:t>absorbed nutrient in blood is monitor by receptors in brain - tells animal to stop eating</a:t>
            </a:r>
          </a:p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en-US" sz="2400" dirty="0" smtClean="0">
              <a:solidFill>
                <a:schemeClr val="bg1"/>
              </a:solidFill>
              <a:cs typeface="Arial" charset="0"/>
            </a:endParaRPr>
          </a:p>
          <a:p>
            <a:pPr marL="640080" lvl="1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000" dirty="0" smtClean="0">
                <a:cs typeface="Arial" charset="0"/>
              </a:rPr>
              <a:t>glucose (and insulin) concentration/metabolism in blood; brain and duodenal receptors</a:t>
            </a:r>
          </a:p>
          <a:p>
            <a:pPr marL="640080" lvl="1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sz="2000" dirty="0" smtClean="0">
              <a:cs typeface="Arial" charset="0"/>
            </a:endParaRPr>
          </a:p>
          <a:p>
            <a:pPr marL="640080" lvl="1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000" dirty="0" smtClean="0">
                <a:cs typeface="Arial" charset="0"/>
              </a:rPr>
              <a:t>oleic acid - fatty acid, potent satiety factor</a:t>
            </a:r>
          </a:p>
          <a:p>
            <a:pPr marL="640080" lvl="1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sz="2000" dirty="0" smtClean="0">
              <a:cs typeface="Arial" charset="0"/>
            </a:endParaRPr>
          </a:p>
          <a:p>
            <a:pPr marL="640080" lvl="1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000" dirty="0" smtClean="0">
                <a:cs typeface="Arial" charset="0"/>
              </a:rPr>
              <a:t>acetic acid in the ruminant is important; receptors on the rumen wall; also, pH is a factor</a:t>
            </a:r>
          </a:p>
        </p:txBody>
      </p:sp>
    </p:spTree>
    <p:extLst>
      <p:ext uri="{BB962C8B-B14F-4D97-AF65-F5344CB8AC3E}">
        <p14:creationId xmlns:p14="http://schemas.microsoft.com/office/powerpoint/2010/main" val="395321002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/>
          <p:cNvSpPr>
            <a:spLocks noChangeArrowheads="1"/>
          </p:cNvSpPr>
          <p:nvPr/>
        </p:nvSpPr>
        <p:spPr bwMode="auto">
          <a:xfrm>
            <a:off x="1219200" y="533400"/>
            <a:ext cx="7467600" cy="5334000"/>
          </a:xfrm>
          <a:prstGeom prst="rect">
            <a:avLst/>
          </a:prstGeom>
          <a:solidFill>
            <a:schemeClr val="bg1">
              <a:lumMod val="50000"/>
            </a:schemeClr>
          </a:solidFill>
          <a:ln w="12699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87" name="Rectangle 4"/>
          <p:cNvSpPr>
            <a:spLocks noChangeArrowheads="1"/>
          </p:cNvSpPr>
          <p:nvPr/>
        </p:nvSpPr>
        <p:spPr bwMode="auto">
          <a:xfrm rot="-5400000">
            <a:off x="259766" y="3382791"/>
            <a:ext cx="1309269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b="1" dirty="0">
                <a:latin typeface="Arial" charset="0"/>
              </a:rPr>
              <a:t>INTAKE</a:t>
            </a:r>
            <a:endParaRPr lang="en-US" sz="1800" b="1" dirty="0">
              <a:latin typeface="Arial" charset="0"/>
            </a:endParaRPr>
          </a:p>
        </p:txBody>
      </p:sp>
      <p:sp>
        <p:nvSpPr>
          <p:cNvPr id="41988" name="Line 5"/>
          <p:cNvSpPr>
            <a:spLocks noChangeShapeType="1"/>
          </p:cNvSpPr>
          <p:nvPr/>
        </p:nvSpPr>
        <p:spPr bwMode="auto">
          <a:xfrm flipV="1">
            <a:off x="2590800" y="3352800"/>
            <a:ext cx="1828800" cy="1981200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89" name="Line 6"/>
          <p:cNvSpPr>
            <a:spLocks noChangeShapeType="1"/>
          </p:cNvSpPr>
          <p:nvPr/>
        </p:nvSpPr>
        <p:spPr bwMode="auto">
          <a:xfrm>
            <a:off x="4419600" y="3352800"/>
            <a:ext cx="3200400" cy="1143000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0" name="Line 7"/>
          <p:cNvSpPr>
            <a:spLocks noChangeShapeType="1"/>
          </p:cNvSpPr>
          <p:nvPr/>
        </p:nvSpPr>
        <p:spPr bwMode="auto">
          <a:xfrm flipV="1">
            <a:off x="2438400" y="2438400"/>
            <a:ext cx="1905000" cy="2736850"/>
          </a:xfrm>
          <a:prstGeom prst="line">
            <a:avLst/>
          </a:prstGeom>
          <a:noFill/>
          <a:ln w="76200">
            <a:solidFill>
              <a:srgbClr val="800080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1" name="Line 8"/>
          <p:cNvSpPr>
            <a:spLocks noChangeShapeType="1"/>
          </p:cNvSpPr>
          <p:nvPr/>
        </p:nvSpPr>
        <p:spPr bwMode="auto">
          <a:xfrm>
            <a:off x="4419600" y="2514600"/>
            <a:ext cx="3581400" cy="0"/>
          </a:xfrm>
          <a:prstGeom prst="line">
            <a:avLst/>
          </a:prstGeom>
          <a:noFill/>
          <a:ln w="76200">
            <a:solidFill>
              <a:srgbClr val="800080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2" name="Rectangle 9"/>
          <p:cNvSpPr>
            <a:spLocks noChangeArrowheads="1"/>
          </p:cNvSpPr>
          <p:nvPr/>
        </p:nvSpPr>
        <p:spPr bwMode="auto">
          <a:xfrm>
            <a:off x="1676400" y="1684338"/>
            <a:ext cx="1625445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dirty="0">
                <a:solidFill>
                  <a:schemeClr val="bg1"/>
                </a:solidFill>
                <a:latin typeface="Arial" charset="0"/>
              </a:rPr>
              <a:t>Distension</a:t>
            </a:r>
            <a:endParaRPr lang="en-US" sz="18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1993" name="Rectangle 10"/>
          <p:cNvSpPr>
            <a:spLocks noChangeArrowheads="1"/>
          </p:cNvSpPr>
          <p:nvPr/>
        </p:nvSpPr>
        <p:spPr bwMode="auto">
          <a:xfrm>
            <a:off x="5486400" y="1600200"/>
            <a:ext cx="1965282" cy="831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dirty="0" err="1">
                <a:solidFill>
                  <a:schemeClr val="bg1"/>
                </a:solidFill>
                <a:latin typeface="Arial" charset="0"/>
              </a:rPr>
              <a:t>Chemostatic</a:t>
            </a:r>
            <a:endParaRPr lang="en-US" dirty="0">
              <a:solidFill>
                <a:schemeClr val="bg1"/>
              </a:solidFill>
              <a:latin typeface="Arial" charset="0"/>
            </a:endParaRPr>
          </a:p>
          <a:p>
            <a:pPr algn="l">
              <a:spcBef>
                <a:spcPct val="0"/>
              </a:spcBef>
            </a:pPr>
            <a:r>
              <a:rPr lang="en-US" dirty="0">
                <a:solidFill>
                  <a:schemeClr val="bg1"/>
                </a:solidFill>
                <a:latin typeface="Arial" charset="0"/>
              </a:rPr>
              <a:t>Thermostatic</a:t>
            </a:r>
          </a:p>
        </p:txBody>
      </p:sp>
      <p:sp>
        <p:nvSpPr>
          <p:cNvPr id="41994" name="Line 11"/>
          <p:cNvSpPr>
            <a:spLocks noChangeShapeType="1"/>
          </p:cNvSpPr>
          <p:nvPr/>
        </p:nvSpPr>
        <p:spPr bwMode="auto">
          <a:xfrm>
            <a:off x="3276600" y="1981200"/>
            <a:ext cx="884238" cy="1588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5" name="Line 12"/>
          <p:cNvSpPr>
            <a:spLocks noChangeShapeType="1"/>
          </p:cNvSpPr>
          <p:nvPr/>
        </p:nvSpPr>
        <p:spPr bwMode="auto">
          <a:xfrm flipH="1">
            <a:off x="4419600" y="1981200"/>
            <a:ext cx="1066800" cy="1588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6" name="Text Box 13"/>
          <p:cNvSpPr txBox="1">
            <a:spLocks noChangeArrowheads="1"/>
          </p:cNvSpPr>
          <p:nvPr/>
        </p:nvSpPr>
        <p:spPr bwMode="auto">
          <a:xfrm>
            <a:off x="3387926" y="5943600"/>
            <a:ext cx="23221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Nutritive Value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086600" y="25908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800080"/>
                </a:solidFill>
              </a:rPr>
              <a:t>ME</a:t>
            </a:r>
            <a:endParaRPr lang="en-US" b="1" dirty="0">
              <a:solidFill>
                <a:srgbClr val="80008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10200" y="40386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Intake</a:t>
            </a:r>
            <a:endParaRPr lang="en-US" dirty="0">
              <a:solidFill>
                <a:srgbClr val="00B0F0"/>
              </a:solidFill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914400" y="1982788"/>
            <a:ext cx="0" cy="990600"/>
          </a:xfrm>
          <a:prstGeom prst="straightConnector1">
            <a:avLst/>
          </a:prstGeom>
          <a:ln w="12700" cap="rnd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5791200" y="6248400"/>
            <a:ext cx="1112837" cy="0"/>
          </a:xfrm>
          <a:prstGeom prst="straightConnector1">
            <a:avLst/>
          </a:prstGeom>
          <a:ln w="12700" cap="rnd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77492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7772400" cy="838200"/>
          </a:xfrm>
        </p:spPr>
        <p:txBody>
          <a:bodyPr>
            <a:normAutofit/>
          </a:bodyPr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cs typeface="Arial" charset="0"/>
              </a:rPr>
              <a:t>Regulation of Feed Intake:</a:t>
            </a:r>
            <a:endParaRPr lang="en-US" dirty="0" smtClean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cs typeface="Times New Roman" charset="0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766888"/>
            <a:ext cx="8229600" cy="4113212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dirty="0" smtClean="0">
                <a:cs typeface="Arial" charset="0"/>
              </a:rPr>
              <a:t>Other factors:</a:t>
            </a:r>
          </a:p>
          <a:p>
            <a:pPr>
              <a:lnSpc>
                <a:spcPct val="90000"/>
              </a:lnSpc>
            </a:pPr>
            <a:endParaRPr lang="en-US" sz="2400" dirty="0" smtClean="0">
              <a:solidFill>
                <a:schemeClr val="bg1"/>
              </a:solidFill>
              <a:cs typeface="Arial" charset="0"/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000" dirty="0" err="1" smtClean="0">
                <a:latin typeface="Arial" charset="0"/>
                <a:cs typeface="Arial" charset="0"/>
              </a:rPr>
              <a:t>Osmoreceptors</a:t>
            </a:r>
            <a:endParaRPr lang="en-US" sz="2000" dirty="0" smtClean="0">
              <a:latin typeface="Arial" charset="0"/>
              <a:cs typeface="Arial" charset="0"/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endParaRPr lang="en-US" sz="2000" dirty="0" smtClean="0">
              <a:latin typeface="Arial" charset="0"/>
              <a:cs typeface="Arial" charset="0"/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000" dirty="0" err="1" smtClean="0">
                <a:latin typeface="Arial" charset="0"/>
                <a:cs typeface="Arial" charset="0"/>
              </a:rPr>
              <a:t>Thermoreceptors</a:t>
            </a:r>
            <a:endParaRPr lang="en-US" sz="2000" dirty="0" smtClean="0">
              <a:latin typeface="Arial" charset="0"/>
              <a:cs typeface="Arial" charset="0"/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endParaRPr lang="en-US" sz="2000" dirty="0" smtClean="0">
              <a:latin typeface="Arial" charset="0"/>
              <a:cs typeface="Arial" charset="0"/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000" dirty="0" err="1" smtClean="0">
                <a:latin typeface="Arial" charset="0"/>
                <a:cs typeface="Arial" charset="0"/>
              </a:rPr>
              <a:t>Liporeceptors</a:t>
            </a:r>
            <a:endParaRPr lang="en-US" sz="2000" dirty="0" smtClean="0">
              <a:latin typeface="Arial" charset="0"/>
              <a:cs typeface="Arial" charset="0"/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endParaRPr lang="en-US" sz="2000" dirty="0" smtClean="0">
              <a:latin typeface="Arial" charset="0"/>
              <a:cs typeface="Arial" charset="0"/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000" dirty="0" smtClean="0">
                <a:latin typeface="Arial" charset="0"/>
                <a:cs typeface="Arial" charset="0"/>
              </a:rPr>
              <a:t>Hormones:  gut peptide such as </a:t>
            </a:r>
            <a:r>
              <a:rPr lang="en-US" sz="2000" dirty="0" err="1" smtClean="0">
                <a:latin typeface="Arial" charset="0"/>
                <a:cs typeface="Arial" charset="0"/>
              </a:rPr>
              <a:t>cholecystokinin</a:t>
            </a:r>
            <a:r>
              <a:rPr lang="en-US" sz="2000" dirty="0" smtClean="0">
                <a:latin typeface="Arial" charset="0"/>
                <a:cs typeface="Arial" charset="0"/>
              </a:rPr>
              <a:t> and </a:t>
            </a:r>
            <a:r>
              <a:rPr lang="en-US" sz="2000" dirty="0" err="1" smtClean="0">
                <a:latin typeface="Arial" charset="0"/>
                <a:cs typeface="Arial" charset="0"/>
              </a:rPr>
              <a:t>bombesin</a:t>
            </a:r>
            <a:r>
              <a:rPr lang="en-US" sz="2000" dirty="0" smtClean="0">
                <a:latin typeface="Arial" charset="0"/>
                <a:cs typeface="Arial" charset="0"/>
              </a:rPr>
              <a:t>, are satiety hormones; also, </a:t>
            </a:r>
            <a:r>
              <a:rPr lang="en-US" sz="2000" dirty="0" err="1" smtClean="0">
                <a:latin typeface="Arial" charset="0"/>
                <a:cs typeface="Arial" charset="0"/>
              </a:rPr>
              <a:t>opiods</a:t>
            </a:r>
            <a:r>
              <a:rPr lang="en-US" sz="2000" dirty="0" smtClean="0">
                <a:latin typeface="Arial" charset="0"/>
                <a:cs typeface="Arial" charset="0"/>
              </a:rPr>
              <a:t> and endorphins</a:t>
            </a:r>
            <a:r>
              <a:rPr lang="en-US" sz="2000" dirty="0" smtClean="0">
                <a:cs typeface="Arial" charset="0"/>
              </a:rPr>
              <a:t> (and insulin) concentration in blood; brain and duodenal receptors</a:t>
            </a:r>
          </a:p>
        </p:txBody>
      </p:sp>
    </p:spTree>
    <p:extLst>
      <p:ext uri="{BB962C8B-B14F-4D97-AF65-F5344CB8AC3E}">
        <p14:creationId xmlns:p14="http://schemas.microsoft.com/office/powerpoint/2010/main" val="2842615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3886200" cy="1143000"/>
          </a:xfrm>
        </p:spPr>
        <p:txBody>
          <a:bodyPr>
            <a:normAutofit/>
          </a:bodyPr>
          <a:lstStyle/>
          <a:p>
            <a:pPr marL="54864" indent="0" algn="l" fontAlgn="auto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cs typeface="Arial" charset="0"/>
              </a:rPr>
              <a:t>Chemical Evaluation</a:t>
            </a:r>
            <a:endParaRPr lang="en-US" sz="3200" b="1" dirty="0" smtClean="0">
              <a:solidFill>
                <a:schemeClr val="accent5">
                  <a:lumMod val="50000"/>
                </a:schemeClr>
              </a:solidFill>
              <a:cs typeface="Times New Roman" charset="0"/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524000"/>
            <a:ext cx="3357562" cy="4113212"/>
          </a:xfrm>
          <a:solidFill>
            <a:srgbClr val="B2B2B2"/>
          </a:solidFill>
          <a:ln w="38100">
            <a:solidFill>
              <a:srgbClr val="000099"/>
            </a:solidFill>
          </a:ln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bg1"/>
                </a:solidFill>
                <a:cs typeface="Arial" charset="0"/>
              </a:rPr>
              <a:t>Van </a:t>
            </a:r>
            <a:r>
              <a:rPr lang="en-US" sz="2000" dirty="0" err="1" smtClean="0">
                <a:solidFill>
                  <a:schemeClr val="bg1"/>
                </a:solidFill>
                <a:cs typeface="Arial" charset="0"/>
              </a:rPr>
              <a:t>Soest</a:t>
            </a:r>
            <a:r>
              <a:rPr lang="en-US" sz="2000" dirty="0" smtClean="0">
                <a:solidFill>
                  <a:schemeClr val="bg1"/>
                </a:solidFill>
                <a:cs typeface="Arial" charset="0"/>
              </a:rPr>
              <a:t> Fiber Analysis -- replaces the </a:t>
            </a:r>
            <a:r>
              <a:rPr lang="en-US" sz="2000" dirty="0" err="1" smtClean="0">
                <a:solidFill>
                  <a:schemeClr val="bg1"/>
                </a:solidFill>
                <a:cs typeface="Arial" charset="0"/>
              </a:rPr>
              <a:t>Weende</a:t>
            </a:r>
            <a:r>
              <a:rPr lang="en-US" sz="2000" dirty="0" smtClean="0">
                <a:solidFill>
                  <a:schemeClr val="bg1"/>
                </a:solidFill>
                <a:cs typeface="Arial" charset="0"/>
              </a:rPr>
              <a:t> System of crude fiber analysis with neutral and acid detergent fiber (NDF and ADF)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bg1"/>
                </a:solidFill>
                <a:cs typeface="Arial" charset="0"/>
              </a:rPr>
              <a:t>more accurate</a:t>
            </a:r>
          </a:p>
          <a:p>
            <a:pPr lvl="1"/>
            <a:endParaRPr lang="en-US" sz="2200" dirty="0" smtClean="0">
              <a:solidFill>
                <a:schemeClr val="bg1"/>
              </a:solidFill>
              <a:cs typeface="Times New Roman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bg1"/>
                </a:solidFill>
                <a:cs typeface="Arial" charset="0"/>
              </a:rPr>
              <a:t>more precisely identify the fiber components</a:t>
            </a:r>
            <a:endParaRPr lang="en-US" sz="2200" dirty="0" smtClean="0">
              <a:solidFill>
                <a:schemeClr val="bg1"/>
              </a:solidFill>
              <a:cs typeface="Times New Roman" charset="0"/>
            </a:endParaRPr>
          </a:p>
          <a:p>
            <a:pPr lvl="1"/>
            <a:endParaRPr lang="en-US" sz="1800" dirty="0" smtClean="0">
              <a:cs typeface="Arial" charset="0"/>
            </a:endParaRPr>
          </a:p>
          <a:p>
            <a:endParaRPr lang="en-US" sz="2000" dirty="0" smtClean="0">
              <a:cs typeface="Times New Roman" charset="0"/>
            </a:endParaRPr>
          </a:p>
        </p:txBody>
      </p:sp>
      <p:sp>
        <p:nvSpPr>
          <p:cNvPr id="2053" name="Rectangle 6"/>
          <p:cNvSpPr>
            <a:spLocks noGrp="1" noChangeArrowheads="1" noTextEdit="1"/>
          </p:cNvSpPr>
          <p:nvPr>
            <p:ph type="clipArt" sz="half" idx="2"/>
          </p:nvPr>
        </p:nvSpPr>
        <p:spPr/>
      </p:sp>
      <p:sp>
        <p:nvSpPr>
          <p:cNvPr id="2054" name="Rectangle 5"/>
          <p:cNvSpPr>
            <a:spLocks noChangeArrowheads="1"/>
          </p:cNvSpPr>
          <p:nvPr/>
        </p:nvSpPr>
        <p:spPr bwMode="auto">
          <a:xfrm>
            <a:off x="2595563" y="792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819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1999158"/>
              </p:ext>
            </p:extLst>
          </p:nvPr>
        </p:nvGraphicFramePr>
        <p:xfrm>
          <a:off x="4038600" y="304800"/>
          <a:ext cx="4981575" cy="640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" r:id="rId3" imgW="3429000" imgH="4572000" progId="PowerPoint.Slide.8">
                  <p:embed/>
                </p:oleObj>
              </mc:Choice>
              <mc:Fallback>
                <p:oleObj r:id="rId3" imgW="3429000" imgH="4572000" progId="PowerPoint.Slid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304800"/>
                        <a:ext cx="4981575" cy="6400800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000099"/>
                        </a:solidFill>
                        <a:miter lim="800000"/>
                        <a:headEnd/>
                        <a:tailEnd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7518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609600"/>
          </a:xfrm>
        </p:spPr>
        <p:txBody>
          <a:bodyPr>
            <a:normAutofit fontScale="90000"/>
          </a:bodyPr>
          <a:lstStyle/>
          <a:p>
            <a:pPr marL="54864" indent="0" algn="l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cs typeface="Arial" charset="0"/>
              </a:rPr>
              <a:t>Chemical Evaluation</a:t>
            </a:r>
            <a:endParaRPr lang="en-US" dirty="0" smtClean="0">
              <a:solidFill>
                <a:schemeClr val="accent5">
                  <a:lumMod val="50000"/>
                </a:schemeClr>
              </a:solidFill>
              <a:cs typeface="Times New Roman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66888"/>
            <a:ext cx="7916863" cy="4113212"/>
          </a:xfrm>
        </p:spPr>
        <p:txBody>
          <a:bodyPr>
            <a:normAutofit lnSpcReduction="10000"/>
          </a:bodyPr>
          <a:lstStyle/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srgbClr val="0070C0"/>
                </a:solidFill>
                <a:cs typeface="Arial" charset="0"/>
              </a:rPr>
              <a:t>Relative feed value (RFV); method of determining the value of hay (alfalfa) based on NDF and ADF content</a:t>
            </a:r>
            <a:r>
              <a:rPr lang="en-US" sz="2800" dirty="0" smtClean="0">
                <a:solidFill>
                  <a:schemeClr val="bg1"/>
                </a:solidFill>
                <a:cs typeface="Arial" charset="0"/>
              </a:rPr>
              <a:t> </a:t>
            </a:r>
            <a:endParaRPr lang="en-US" sz="2800" dirty="0" smtClean="0">
              <a:solidFill>
                <a:schemeClr val="bg1"/>
              </a:solidFill>
              <a:cs typeface="Times New Roman" charset="0"/>
            </a:endParaRPr>
          </a:p>
          <a:p>
            <a:pPr marL="640080" lvl="1" fontAlgn="auto">
              <a:lnSpc>
                <a:spcPct val="90000"/>
              </a:lnSpc>
              <a:spcAft>
                <a:spcPts val="0"/>
              </a:spcAft>
              <a:buFont typeface="WP IconicSymbolsA" pitchFamily="2" charset="2"/>
              <a:buNone/>
              <a:defRPr/>
            </a:pPr>
            <a:r>
              <a:rPr lang="en-US" sz="2400" b="1" dirty="0" smtClean="0">
                <a:solidFill>
                  <a:srgbClr val="800080"/>
                </a:solidFill>
                <a:cs typeface="Arial" charset="0"/>
              </a:rPr>
              <a:t>RFV</a:t>
            </a:r>
            <a:r>
              <a:rPr lang="en-US" sz="2400" dirty="0" smtClean="0">
                <a:cs typeface="Arial" charset="0"/>
              </a:rPr>
              <a:t> = (digestible DM % x DM intake %):</a:t>
            </a:r>
          </a:p>
          <a:p>
            <a:pPr marL="822960" lvl="2" indent="-192024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en-US" sz="2000" dirty="0" smtClean="0">
                <a:cs typeface="Arial" charset="0"/>
              </a:rPr>
              <a:t>Digestible DM % = 88.9 - (ADF% x .779), and</a:t>
            </a:r>
          </a:p>
          <a:p>
            <a:pPr marL="822960" lvl="2" indent="-192024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en-US" sz="2000" dirty="0" smtClean="0">
                <a:cs typeface="Arial" charset="0"/>
              </a:rPr>
              <a:t>DM intake % = 120 ÷ NDF%</a:t>
            </a:r>
          </a:p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en-US" sz="2800" dirty="0" smtClean="0">
              <a:solidFill>
                <a:srgbClr val="FF0000"/>
              </a:solidFill>
              <a:cs typeface="Times New Roman" charset="0"/>
            </a:endParaRPr>
          </a:p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800" dirty="0" smtClean="0">
                <a:solidFill>
                  <a:schemeClr val="bg1"/>
                </a:solidFill>
                <a:cs typeface="Times New Roman" charset="0"/>
              </a:rPr>
              <a:t> </a:t>
            </a:r>
            <a:r>
              <a:rPr lang="en-US" sz="2400" dirty="0" smtClean="0">
                <a:solidFill>
                  <a:srgbClr val="0070C0"/>
                </a:solidFill>
                <a:cs typeface="Arial" charset="0"/>
              </a:rPr>
              <a:t>Other nutritional analyses:</a:t>
            </a:r>
          </a:p>
          <a:p>
            <a:pPr marL="640080" lvl="1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400" dirty="0" smtClean="0">
                <a:cs typeface="Arial" charset="0"/>
              </a:rPr>
              <a:t>bomb calorimetery</a:t>
            </a:r>
          </a:p>
          <a:p>
            <a:pPr marL="640080" lvl="1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400" dirty="0" smtClean="0">
                <a:cs typeface="Arial" charset="0"/>
              </a:rPr>
              <a:t>amino acid analysis</a:t>
            </a:r>
          </a:p>
          <a:p>
            <a:pPr marL="640080" lvl="1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400" dirty="0" smtClean="0">
                <a:cs typeface="Arial" charset="0"/>
              </a:rPr>
              <a:t>minerals:  atomic absorption</a:t>
            </a:r>
          </a:p>
          <a:p>
            <a:pPr marL="640080" lvl="1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400" dirty="0" smtClean="0">
                <a:cs typeface="Arial" charset="0"/>
              </a:rPr>
              <a:t>vitamins:  not commonly performed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671832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613648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0070C0"/>
                </a:solidFill>
                <a:cs typeface="Arial" charset="0"/>
              </a:rPr>
              <a:t>Chemical Evaluation-methods  to evaluate </a:t>
            </a:r>
            <a:r>
              <a:rPr lang="en-US" b="1" dirty="0" smtClean="0">
                <a:solidFill>
                  <a:srgbClr val="0070C0"/>
                </a:solidFill>
                <a:cs typeface="Arial" charset="0"/>
              </a:rPr>
              <a:t>proteins</a:t>
            </a:r>
            <a:r>
              <a:rPr lang="en-US" dirty="0" smtClean="0">
                <a:solidFill>
                  <a:srgbClr val="0070C0"/>
                </a:solidFill>
                <a:cs typeface="Arial" charset="0"/>
              </a:rPr>
              <a:t> 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Crude Protein</a:t>
            </a:r>
          </a:p>
          <a:p>
            <a:r>
              <a:rPr lang="en-US" dirty="0" smtClean="0"/>
              <a:t>Pepsin digestibility</a:t>
            </a:r>
          </a:p>
          <a:p>
            <a:r>
              <a:rPr lang="en-US" dirty="0" smtClean="0"/>
              <a:t>Dye binding test</a:t>
            </a:r>
          </a:p>
          <a:p>
            <a:r>
              <a:rPr lang="en-US" dirty="0" err="1" smtClean="0"/>
              <a:t>Urease</a:t>
            </a:r>
            <a:r>
              <a:rPr lang="en-US" dirty="0" smtClean="0"/>
              <a:t> test</a:t>
            </a:r>
          </a:p>
          <a:p>
            <a:r>
              <a:rPr lang="en-US" dirty="0" smtClean="0"/>
              <a:t>Chemical score</a:t>
            </a:r>
          </a:p>
          <a:p>
            <a:r>
              <a:rPr lang="en-US" dirty="0" smtClean="0"/>
              <a:t>Amino acid index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5360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>
            <a:normAutofit fontScale="90000"/>
          </a:bodyPr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cs typeface="Arial" charset="0"/>
              </a:rPr>
              <a:t>Chemical Evaluation</a:t>
            </a: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cs typeface="Times New Roman" charset="0"/>
              </a:rPr>
              <a:t/>
            </a:r>
            <a:b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cs typeface="Times New Roman" charset="0"/>
              </a:rPr>
            </a:br>
            <a:endParaRPr lang="en-US" dirty="0" smtClean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cs typeface="Times New Roman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66888"/>
            <a:ext cx="7916863" cy="4113212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70C0"/>
                </a:solidFill>
                <a:cs typeface="Arial" charset="0"/>
              </a:rPr>
              <a:t>In addition to analyzing feeds, sometimes analysis of the drinking water when problems warrant:</a:t>
            </a:r>
          </a:p>
          <a:p>
            <a:endParaRPr lang="en-US" sz="2800" dirty="0" smtClean="0">
              <a:solidFill>
                <a:schemeClr val="bg1"/>
              </a:solidFill>
              <a:cs typeface="Times New Roman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cs typeface="Arial" charset="0"/>
              </a:rPr>
              <a:t>Nitrates……</a:t>
            </a:r>
            <a:r>
              <a:rPr lang="en-US" sz="2400" dirty="0" err="1" smtClean="0">
                <a:cs typeface="Arial" charset="0"/>
              </a:rPr>
              <a:t>methemoglobin</a:t>
            </a:r>
            <a:r>
              <a:rPr lang="en-US" sz="2400" dirty="0" smtClean="0">
                <a:cs typeface="Arial" charset="0"/>
              </a:rPr>
              <a:t>, blue baby</a:t>
            </a:r>
          </a:p>
          <a:p>
            <a:pPr lvl="1">
              <a:buFont typeface="Wingdings" pitchFamily="2" charset="2"/>
              <a:buChar char="§"/>
            </a:pPr>
            <a:endParaRPr lang="en-US" sz="2400" dirty="0" smtClean="0">
              <a:cs typeface="Times New Roman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cs typeface="Arial" charset="0"/>
              </a:rPr>
              <a:t>Sulfates……</a:t>
            </a:r>
            <a:r>
              <a:rPr lang="en-US" sz="2400" dirty="0" err="1" smtClean="0">
                <a:cs typeface="Arial" charset="0"/>
              </a:rPr>
              <a:t>diareahra</a:t>
            </a:r>
            <a:r>
              <a:rPr lang="en-US" sz="2400" dirty="0" smtClean="0">
                <a:cs typeface="Arial" charset="0"/>
              </a:rPr>
              <a:t> </a:t>
            </a:r>
          </a:p>
          <a:p>
            <a:pPr lvl="1">
              <a:buFont typeface="Wingdings" pitchFamily="2" charset="2"/>
              <a:buChar char="§"/>
            </a:pPr>
            <a:endParaRPr lang="en-US" sz="2400" dirty="0" smtClean="0">
              <a:cs typeface="Times New Roman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cs typeface="Arial" charset="0"/>
              </a:rPr>
              <a:t>Alkali……respiratory alkalosis</a:t>
            </a:r>
            <a:endParaRPr lang="en-US" sz="2400" dirty="0" smtClean="0">
              <a:cs typeface="Times New Roman" charset="0"/>
            </a:endParaRP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21673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>
            <a:normAutofit fontScale="90000"/>
          </a:bodyPr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cs typeface="Arial" charset="0"/>
              </a:rPr>
              <a:t>Chemical Evaluation</a:t>
            </a:r>
            <a:r>
              <a:rPr lang="en-US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cs typeface="Times New Roman" charset="0"/>
              </a:rPr>
              <a:t/>
            </a:r>
            <a:br>
              <a:rPr lang="en-US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cs typeface="Times New Roman" charset="0"/>
              </a:rPr>
            </a:br>
            <a:endParaRPr lang="en-US" smtClean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cs typeface="Times New Roman" charset="0"/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646238"/>
            <a:ext cx="4038600" cy="4525962"/>
          </a:xfrm>
        </p:spPr>
        <p:txBody>
          <a:bodyPr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srgbClr val="0070C0"/>
                </a:solidFill>
                <a:cs typeface="Arial" charset="0"/>
              </a:rPr>
              <a:t>Understanding Feed Labels (tags)</a:t>
            </a:r>
            <a:endParaRPr lang="en-US" dirty="0" smtClean="0">
              <a:solidFill>
                <a:srgbClr val="0070C0"/>
              </a:solidFill>
            </a:endParaRPr>
          </a:p>
        </p:txBody>
      </p:sp>
      <p:sp>
        <p:nvSpPr>
          <p:cNvPr id="12292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800600" y="1600200"/>
            <a:ext cx="4114800" cy="4279900"/>
          </a:xfrm>
        </p:spPr>
        <p:txBody>
          <a:bodyPr>
            <a:normAutofit/>
          </a:bodyPr>
          <a:lstStyle/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smtClean="0">
                <a:cs typeface="Arial" charset="0"/>
              </a:rPr>
              <a:t>Labels on commercially prepared feeds are strictly regulated by each state – Department of Agriculture; all commercial products should have:</a:t>
            </a:r>
            <a:endParaRPr lang="en-US" sz="2000" smtClean="0">
              <a:cs typeface="Times New Roman" charset="0"/>
            </a:endParaRPr>
          </a:p>
          <a:p>
            <a:pPr marL="640080" lvl="1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000" smtClean="0">
                <a:cs typeface="Arial" charset="0"/>
              </a:rPr>
              <a:t>Product name and brand name</a:t>
            </a:r>
          </a:p>
          <a:p>
            <a:pPr marL="640080" lvl="1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000" smtClean="0">
                <a:cs typeface="Arial" charset="0"/>
              </a:rPr>
              <a:t>If a drug is used the label should include:</a:t>
            </a:r>
          </a:p>
          <a:p>
            <a:pPr marL="822960" lvl="2" indent="-192024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en-US" sz="1800" smtClean="0">
                <a:cs typeface="Arial" charset="0"/>
              </a:rPr>
              <a:t>the word “medicated”</a:t>
            </a:r>
          </a:p>
          <a:p>
            <a:pPr marL="822960" lvl="2" indent="-192024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en-US" sz="1800" smtClean="0">
                <a:cs typeface="Arial" charset="0"/>
              </a:rPr>
              <a:t>the purpose of the medication (claim statement)</a:t>
            </a:r>
          </a:p>
          <a:p>
            <a:pPr marL="822960" lvl="2" indent="-192024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en-US" sz="1800" smtClean="0">
                <a:cs typeface="Arial" charset="0"/>
              </a:rPr>
              <a:t>An active drug ingredient statement</a:t>
            </a:r>
            <a:endParaRPr lang="en-US" sz="1800" smtClean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 flipV="1">
            <a:off x="3314700" y="2554288"/>
            <a:ext cx="9144000" cy="41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3074" name="Object 5"/>
          <p:cNvGraphicFramePr>
            <a:graphicFrameLocks noChangeAspect="1"/>
          </p:cNvGraphicFramePr>
          <p:nvPr/>
        </p:nvGraphicFramePr>
        <p:xfrm>
          <a:off x="228600" y="2667000"/>
          <a:ext cx="4572000" cy="318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0" r:id="rId3" imgW="4572000" imgH="3429000" progId="PowerPoint.Slide.8">
                  <p:embed/>
                </p:oleObj>
              </mc:Choice>
              <mc:Fallback>
                <p:oleObj r:id="rId3" imgW="4572000" imgH="3429000" progId="PowerPoint.Slid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667000"/>
                        <a:ext cx="4572000" cy="3186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37965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build="p" bldLvl="2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>
            <a:normAutofit/>
          </a:bodyPr>
          <a:lstStyle/>
          <a:p>
            <a:pPr marL="54864" indent="0" algn="l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0070C0"/>
                </a:solidFill>
                <a:cs typeface="Arial" charset="0"/>
              </a:rPr>
              <a:t>Chemical Evaluation</a:t>
            </a:r>
            <a:r>
              <a:rPr lang="en-US" dirty="0" smtClean="0">
                <a:solidFill>
                  <a:srgbClr val="0070C0"/>
                </a:solidFill>
                <a:cs typeface="Times New Roman" charset="0"/>
              </a:rPr>
              <a:t>– Feed tags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916863" cy="42799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dirty="0" smtClean="0">
                <a:cs typeface="Arial" charset="0"/>
              </a:rPr>
              <a:t>Directions for use and precautionary statements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endParaRPr lang="en-US" sz="2400" dirty="0" smtClean="0">
              <a:cs typeface="Arial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dirty="0" smtClean="0">
                <a:cs typeface="Arial" charset="0"/>
              </a:rPr>
              <a:t>Guaranteed analysis of the feed:</a:t>
            </a:r>
            <a:endParaRPr lang="en-US" sz="2400" dirty="0" smtClean="0">
              <a:solidFill>
                <a:srgbClr val="FF0000"/>
              </a:solidFill>
              <a:cs typeface="Arial" charset="0"/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000" dirty="0" smtClean="0">
                <a:solidFill>
                  <a:srgbClr val="0070C0"/>
                </a:solidFill>
                <a:cs typeface="Arial" charset="0"/>
              </a:rPr>
              <a:t>minimum percentage of crude protein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endParaRPr lang="en-US" sz="2000" dirty="0" smtClean="0">
              <a:solidFill>
                <a:srgbClr val="0070C0"/>
              </a:solidFill>
              <a:cs typeface="Arial" charset="0"/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000" dirty="0" smtClean="0">
                <a:solidFill>
                  <a:srgbClr val="0070C0"/>
                </a:solidFill>
                <a:cs typeface="Arial" charset="0"/>
              </a:rPr>
              <a:t>maximum or minimum percentage of equivalent protein from non-protein nitrogen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endParaRPr lang="en-US" sz="2000" dirty="0" smtClean="0">
              <a:solidFill>
                <a:srgbClr val="0070C0"/>
              </a:solidFill>
              <a:cs typeface="Arial" charset="0"/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000" dirty="0" smtClean="0">
                <a:solidFill>
                  <a:srgbClr val="0070C0"/>
                </a:solidFill>
                <a:cs typeface="Arial" charset="0"/>
              </a:rPr>
              <a:t>minimum percentage of crude fat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endParaRPr lang="en-US" sz="2000" dirty="0" smtClean="0">
              <a:solidFill>
                <a:srgbClr val="0070C0"/>
              </a:solidFill>
              <a:cs typeface="Arial" charset="0"/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000" dirty="0" smtClean="0">
                <a:solidFill>
                  <a:srgbClr val="0070C0"/>
                </a:solidFill>
                <a:cs typeface="Arial" charset="0"/>
              </a:rPr>
              <a:t>maximum percentage of crude fiber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endParaRPr lang="en-US" sz="2000" dirty="0" smtClean="0">
              <a:solidFill>
                <a:srgbClr val="0070C0"/>
              </a:solidFill>
              <a:cs typeface="Arial" charset="0"/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000" dirty="0" smtClean="0">
                <a:solidFill>
                  <a:srgbClr val="0070C0"/>
                </a:solidFill>
                <a:cs typeface="Arial" charset="0"/>
              </a:rPr>
              <a:t>moisture guarantees for canned pet foods</a:t>
            </a:r>
            <a:r>
              <a:rPr lang="en-US" sz="2000" dirty="0" smtClean="0">
                <a:solidFill>
                  <a:srgbClr val="0070C0"/>
                </a:solidFill>
                <a:cs typeface="Times New Roman" charset="0"/>
              </a:rPr>
              <a:t> </a:t>
            </a:r>
            <a:endParaRPr lang="en-US" sz="2400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06126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1063</TotalTime>
  <Words>1249</Words>
  <Application>Microsoft Office PowerPoint</Application>
  <PresentationFormat>On-screen Show (4:3)</PresentationFormat>
  <Paragraphs>294</Paragraphs>
  <Slides>39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39</vt:i4>
      </vt:variant>
    </vt:vector>
  </HeadingPairs>
  <TitlesOfParts>
    <vt:vector size="54" baseType="lpstr">
      <vt:lpstr>Arial</vt:lpstr>
      <vt:lpstr>Calibri</vt:lpstr>
      <vt:lpstr>Comic Sans MS</vt:lpstr>
      <vt:lpstr>CommonBullets</vt:lpstr>
      <vt:lpstr>Courier New</vt:lpstr>
      <vt:lpstr>Rockwell</vt:lpstr>
      <vt:lpstr>Symbol</vt:lpstr>
      <vt:lpstr>Times New Roman</vt:lpstr>
      <vt:lpstr>Tw Cen MT</vt:lpstr>
      <vt:lpstr>Wingdings</vt:lpstr>
      <vt:lpstr>Wingdings 2</vt:lpstr>
      <vt:lpstr>WP IconicSymbolsA</vt:lpstr>
      <vt:lpstr>Median</vt:lpstr>
      <vt:lpstr>Microsoft PowerPoint 97-2003 Slide</vt:lpstr>
      <vt:lpstr>Slide</vt:lpstr>
      <vt:lpstr>FEED ANALYSIS </vt:lpstr>
      <vt:lpstr>Chemical Evaluation</vt:lpstr>
      <vt:lpstr>PowerPoint Presentation</vt:lpstr>
      <vt:lpstr>Chemical Evaluation</vt:lpstr>
      <vt:lpstr>Chemical Evaluation</vt:lpstr>
      <vt:lpstr>Chemical Evaluation-methods  to evaluate proteins </vt:lpstr>
      <vt:lpstr>Chemical Evaluation </vt:lpstr>
      <vt:lpstr>Chemical Evaluation </vt:lpstr>
      <vt:lpstr>Chemical Evaluation– Feed tags</vt:lpstr>
      <vt:lpstr>Chemical Evaluation– Feed tags, guaranteed analysis</vt:lpstr>
      <vt:lpstr>Chemical Evaluation-NIR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Biological Evaluation</vt:lpstr>
      <vt:lpstr>Biological Evaluation</vt:lpstr>
      <vt:lpstr>Biological Evaluation - TDN</vt:lpstr>
      <vt:lpstr>Biological Evaluation - TDN</vt:lpstr>
      <vt:lpstr>Metabolic Evaluation</vt:lpstr>
      <vt:lpstr>Metabolic Evaluation - Protein</vt:lpstr>
      <vt:lpstr>Metabolic Evaluation - Protein</vt:lpstr>
      <vt:lpstr>Metabolic Evaluation - Protein</vt:lpstr>
      <vt:lpstr>Metabolic Evaluation - Energy</vt:lpstr>
      <vt:lpstr>PowerPoint Presentation</vt:lpstr>
      <vt:lpstr>Metabolic Evaluation - Energy</vt:lpstr>
      <vt:lpstr>PowerPoint Presentation</vt:lpstr>
      <vt:lpstr>Metabolic Evaluation - Energy</vt:lpstr>
      <vt:lpstr>Metabolic Evaluation - Energy</vt:lpstr>
      <vt:lpstr>Net Energy – Maintenance Example</vt:lpstr>
      <vt:lpstr>Net Energy </vt:lpstr>
      <vt:lpstr>PowerPoint Presentation</vt:lpstr>
      <vt:lpstr>Variables to measure: feed intake</vt:lpstr>
      <vt:lpstr>Variables to measure: feed intake</vt:lpstr>
      <vt:lpstr>Regulation of Feed Intake:</vt:lpstr>
      <vt:lpstr>PowerPoint Presentation</vt:lpstr>
      <vt:lpstr>Regulation of Feed Intake:</vt:lpstr>
    </vt:vector>
  </TitlesOfParts>
  <Company>AVS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Carl Hunt</dc:creator>
  <cp:lastModifiedBy>Rezamand, Pedram (rezamand@uidaho.edu)</cp:lastModifiedBy>
  <cp:revision>78</cp:revision>
  <dcterms:created xsi:type="dcterms:W3CDTF">2002-01-12T01:24:31Z</dcterms:created>
  <dcterms:modified xsi:type="dcterms:W3CDTF">2020-01-10T18:11:23Z</dcterms:modified>
</cp:coreProperties>
</file>