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162"/>
  </p:notesMasterIdLst>
  <p:handoutMasterIdLst>
    <p:handoutMasterId r:id="rId163"/>
  </p:handoutMasterIdLst>
  <p:sldIdLst>
    <p:sldId id="466" r:id="rId2"/>
    <p:sldId id="319" r:id="rId3"/>
    <p:sldId id="320" r:id="rId4"/>
    <p:sldId id="384" r:id="rId5"/>
    <p:sldId id="427" r:id="rId6"/>
    <p:sldId id="397" r:id="rId7"/>
    <p:sldId id="401" r:id="rId8"/>
    <p:sldId id="465" r:id="rId9"/>
    <p:sldId id="392" r:id="rId10"/>
    <p:sldId id="423" r:id="rId11"/>
    <p:sldId id="389" r:id="rId12"/>
    <p:sldId id="390" r:id="rId13"/>
    <p:sldId id="321" r:id="rId14"/>
    <p:sldId id="322" r:id="rId15"/>
    <p:sldId id="422" r:id="rId16"/>
    <p:sldId id="323" r:id="rId17"/>
    <p:sldId id="324" r:id="rId18"/>
    <p:sldId id="326" r:id="rId19"/>
    <p:sldId id="328" r:id="rId20"/>
    <p:sldId id="325" r:id="rId21"/>
    <p:sldId id="330" r:id="rId22"/>
    <p:sldId id="329" r:id="rId23"/>
    <p:sldId id="331" r:id="rId24"/>
    <p:sldId id="428" r:id="rId25"/>
    <p:sldId id="327" r:id="rId26"/>
    <p:sldId id="332" r:id="rId27"/>
    <p:sldId id="333" r:id="rId28"/>
    <p:sldId id="334" r:id="rId29"/>
    <p:sldId id="336" r:id="rId30"/>
    <p:sldId id="337" r:id="rId31"/>
    <p:sldId id="338" r:id="rId32"/>
    <p:sldId id="339" r:id="rId33"/>
    <p:sldId id="340" r:id="rId34"/>
    <p:sldId id="341" r:id="rId35"/>
    <p:sldId id="343" r:id="rId36"/>
    <p:sldId id="344" r:id="rId37"/>
    <p:sldId id="345" r:id="rId38"/>
    <p:sldId id="354" r:id="rId39"/>
    <p:sldId id="425" r:id="rId40"/>
    <p:sldId id="355" r:id="rId41"/>
    <p:sldId id="346" r:id="rId42"/>
    <p:sldId id="347" r:id="rId43"/>
    <p:sldId id="356" r:id="rId44"/>
    <p:sldId id="349" r:id="rId45"/>
    <p:sldId id="351" r:id="rId46"/>
    <p:sldId id="357" r:id="rId47"/>
    <p:sldId id="352" r:id="rId48"/>
    <p:sldId id="353" r:id="rId49"/>
    <p:sldId id="358" r:id="rId50"/>
    <p:sldId id="365" r:id="rId51"/>
    <p:sldId id="366" r:id="rId52"/>
    <p:sldId id="359" r:id="rId53"/>
    <p:sldId id="367" r:id="rId54"/>
    <p:sldId id="360" r:id="rId55"/>
    <p:sldId id="531" r:id="rId56"/>
    <p:sldId id="532" r:id="rId57"/>
    <p:sldId id="258" r:id="rId58"/>
    <p:sldId id="407" r:id="rId59"/>
    <p:sldId id="265" r:id="rId60"/>
    <p:sldId id="403" r:id="rId61"/>
    <p:sldId id="424" r:id="rId62"/>
    <p:sldId id="530" r:id="rId63"/>
    <p:sldId id="409" r:id="rId64"/>
    <p:sldId id="262" r:id="rId65"/>
    <p:sldId id="260" r:id="rId66"/>
    <p:sldId id="264" r:id="rId67"/>
    <p:sldId id="411" r:id="rId68"/>
    <p:sldId id="404" r:id="rId69"/>
    <p:sldId id="263" r:id="rId70"/>
    <p:sldId id="267" r:id="rId71"/>
    <p:sldId id="405" r:id="rId72"/>
    <p:sldId id="386" r:id="rId73"/>
    <p:sldId id="412" r:id="rId74"/>
    <p:sldId id="398" r:id="rId75"/>
    <p:sldId id="272" r:id="rId76"/>
    <p:sldId id="273" r:id="rId77"/>
    <p:sldId id="399" r:id="rId78"/>
    <p:sldId id="282" r:id="rId79"/>
    <p:sldId id="283" r:id="rId80"/>
    <p:sldId id="470" r:id="rId81"/>
    <p:sldId id="391" r:id="rId82"/>
    <p:sldId id="468" r:id="rId83"/>
    <p:sldId id="469" r:id="rId84"/>
    <p:sldId id="471" r:id="rId85"/>
    <p:sldId id="472" r:id="rId86"/>
    <p:sldId id="473" r:id="rId87"/>
    <p:sldId id="474" r:id="rId88"/>
    <p:sldId id="533" r:id="rId89"/>
    <p:sldId id="476" r:id="rId90"/>
    <p:sldId id="477" r:id="rId91"/>
    <p:sldId id="478" r:id="rId92"/>
    <p:sldId id="479" r:id="rId93"/>
    <p:sldId id="480" r:id="rId94"/>
    <p:sldId id="481" r:id="rId95"/>
    <p:sldId id="482" r:id="rId96"/>
    <p:sldId id="483" r:id="rId97"/>
    <p:sldId id="484" r:id="rId98"/>
    <p:sldId id="485" r:id="rId99"/>
    <p:sldId id="486" r:id="rId100"/>
    <p:sldId id="487" r:id="rId101"/>
    <p:sldId id="488" r:id="rId102"/>
    <p:sldId id="489" r:id="rId103"/>
    <p:sldId id="490" r:id="rId104"/>
    <p:sldId id="491" r:id="rId105"/>
    <p:sldId id="493" r:id="rId106"/>
    <p:sldId id="494" r:id="rId107"/>
    <p:sldId id="496" r:id="rId108"/>
    <p:sldId id="497" r:id="rId109"/>
    <p:sldId id="498" r:id="rId110"/>
    <p:sldId id="499" r:id="rId111"/>
    <p:sldId id="500" r:id="rId112"/>
    <p:sldId id="501" r:id="rId113"/>
    <p:sldId id="534" r:id="rId114"/>
    <p:sldId id="429" r:id="rId115"/>
    <p:sldId id="430" r:id="rId116"/>
    <p:sldId id="431" r:id="rId117"/>
    <p:sldId id="432" r:id="rId118"/>
    <p:sldId id="433" r:id="rId119"/>
    <p:sldId id="435" r:id="rId120"/>
    <p:sldId id="436" r:id="rId121"/>
    <p:sldId id="437" r:id="rId122"/>
    <p:sldId id="438" r:id="rId123"/>
    <p:sldId id="439" r:id="rId124"/>
    <p:sldId id="440" r:id="rId125"/>
    <p:sldId id="441" r:id="rId126"/>
    <p:sldId id="442" r:id="rId127"/>
    <p:sldId id="443" r:id="rId128"/>
    <p:sldId id="444" r:id="rId129"/>
    <p:sldId id="445" r:id="rId130"/>
    <p:sldId id="446" r:id="rId131"/>
    <p:sldId id="447" r:id="rId132"/>
    <p:sldId id="448" r:id="rId133"/>
    <p:sldId id="449" r:id="rId134"/>
    <p:sldId id="450" r:id="rId135"/>
    <p:sldId id="452" r:id="rId136"/>
    <p:sldId id="453" r:id="rId137"/>
    <p:sldId id="454" r:id="rId138"/>
    <p:sldId id="455" r:id="rId139"/>
    <p:sldId id="456" r:id="rId140"/>
    <p:sldId id="457" r:id="rId141"/>
    <p:sldId id="458" r:id="rId142"/>
    <p:sldId id="459" r:id="rId143"/>
    <p:sldId id="460" r:id="rId144"/>
    <p:sldId id="461" r:id="rId145"/>
    <p:sldId id="462" r:id="rId146"/>
    <p:sldId id="463" r:id="rId147"/>
    <p:sldId id="464" r:id="rId148"/>
    <p:sldId id="502" r:id="rId149"/>
    <p:sldId id="503" r:id="rId150"/>
    <p:sldId id="504" r:id="rId151"/>
    <p:sldId id="505" r:id="rId152"/>
    <p:sldId id="506" r:id="rId153"/>
    <p:sldId id="507" r:id="rId154"/>
    <p:sldId id="508" r:id="rId155"/>
    <p:sldId id="514" r:id="rId156"/>
    <p:sldId id="515" r:id="rId157"/>
    <p:sldId id="516" r:id="rId158"/>
    <p:sldId id="517" r:id="rId159"/>
    <p:sldId id="518" r:id="rId160"/>
    <p:sldId id="519" r:id="rId16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Verdana" pitchFamily="34" charset="0"/>
        <a:ea typeface="+mn-ea"/>
        <a:cs typeface="+mn-cs"/>
      </a:defRPr>
    </a:lvl1pPr>
    <a:lvl2pPr marL="457200" algn="l" rtl="0" fontAlgn="base">
      <a:spcBef>
        <a:spcPct val="0"/>
      </a:spcBef>
      <a:spcAft>
        <a:spcPct val="0"/>
      </a:spcAft>
      <a:defRPr sz="2400" kern="1200">
        <a:solidFill>
          <a:schemeClr val="tx1"/>
        </a:solidFill>
        <a:latin typeface="Verdana" pitchFamily="34" charset="0"/>
        <a:ea typeface="+mn-ea"/>
        <a:cs typeface="+mn-cs"/>
      </a:defRPr>
    </a:lvl2pPr>
    <a:lvl3pPr marL="914400" algn="l" rtl="0" fontAlgn="base">
      <a:spcBef>
        <a:spcPct val="0"/>
      </a:spcBef>
      <a:spcAft>
        <a:spcPct val="0"/>
      </a:spcAft>
      <a:defRPr sz="2400" kern="1200">
        <a:solidFill>
          <a:schemeClr val="tx1"/>
        </a:solidFill>
        <a:latin typeface="Verdana" pitchFamily="34" charset="0"/>
        <a:ea typeface="+mn-ea"/>
        <a:cs typeface="+mn-cs"/>
      </a:defRPr>
    </a:lvl3pPr>
    <a:lvl4pPr marL="1371600" algn="l" rtl="0" fontAlgn="base">
      <a:spcBef>
        <a:spcPct val="0"/>
      </a:spcBef>
      <a:spcAft>
        <a:spcPct val="0"/>
      </a:spcAft>
      <a:defRPr sz="2400" kern="1200">
        <a:solidFill>
          <a:schemeClr val="tx1"/>
        </a:solidFill>
        <a:latin typeface="Verdana" pitchFamily="34" charset="0"/>
        <a:ea typeface="+mn-ea"/>
        <a:cs typeface="+mn-cs"/>
      </a:defRPr>
    </a:lvl4pPr>
    <a:lvl5pPr marL="1828800" algn="l"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8000"/>
    <a:srgbClr val="0066FF"/>
    <a:srgbClr val="000099"/>
    <a:srgbClr val="9900CC"/>
    <a:srgbClr val="B2B2B2"/>
    <a:srgbClr val="99FF99"/>
    <a:srgbClr val="FF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273" autoAdjust="0"/>
  </p:normalViewPr>
  <p:slideViewPr>
    <p:cSldViewPr>
      <p:cViewPr varScale="1">
        <p:scale>
          <a:sx n="89" d="100"/>
          <a:sy n="89" d="100"/>
        </p:scale>
        <p:origin x="2244" y="84"/>
      </p:cViewPr>
      <p:guideLst>
        <p:guide orient="horz" pos="2160"/>
        <p:guide pos="2880"/>
      </p:guideLst>
    </p:cSldViewPr>
  </p:slideViewPr>
  <p:outlineViewPr>
    <p:cViewPr>
      <p:scale>
        <a:sx n="33" d="100"/>
        <a:sy n="33" d="100"/>
      </p:scale>
      <p:origin x="0" y="15276"/>
    </p:cViewPr>
    <p:sldLst>
      <p:sld r:id="rId1" collapse="1"/>
    </p:sldLst>
  </p:outlineViewPr>
  <p:notesTextViewPr>
    <p:cViewPr>
      <p:scale>
        <a:sx n="100" d="100"/>
        <a:sy n="100" d="100"/>
      </p:scale>
      <p:origin x="0" y="0"/>
    </p:cViewPr>
  </p:notesTextViewPr>
  <p:sorterViewPr>
    <p:cViewPr>
      <p:scale>
        <a:sx n="66" d="100"/>
        <a:sy n="66" d="100"/>
      </p:scale>
      <p:origin x="0" y="59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1"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9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9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63BB338-97AB-4C9F-A768-615B4001E794}" type="slidenum">
              <a:rPr lang="en-US"/>
              <a:pPr>
                <a:defRPr/>
              </a:pPr>
              <a:t>‹#›</a:t>
            </a:fld>
            <a:endParaRPr lang="en-US"/>
          </a:p>
        </p:txBody>
      </p:sp>
    </p:spTree>
    <p:extLst>
      <p:ext uri="{BB962C8B-B14F-4D97-AF65-F5344CB8AC3E}">
        <p14:creationId xmlns:p14="http://schemas.microsoft.com/office/powerpoint/2010/main" val="1653884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4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4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65280F1-015D-41D9-9153-2EB8505F96B5}" type="slidenum">
              <a:rPr lang="en-US"/>
              <a:pPr>
                <a:defRPr/>
              </a:pPr>
              <a:t>‹#›</a:t>
            </a:fld>
            <a:endParaRPr lang="en-US"/>
          </a:p>
        </p:txBody>
      </p:sp>
    </p:spTree>
    <p:extLst>
      <p:ext uri="{BB962C8B-B14F-4D97-AF65-F5344CB8AC3E}">
        <p14:creationId xmlns:p14="http://schemas.microsoft.com/office/powerpoint/2010/main" val="1163117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 that has greater than 18% CF and less than 70% TDN. Forage is the basis of many low cost rations (typically for ruminants that have relatively low nutrient requirements). Forage</a:t>
            </a:r>
            <a:r>
              <a:rPr lang="en-US" baseline="0" dirty="0" smtClean="0"/>
              <a:t> = roughage =high in structural fiber.  There are some feeds that are roughage that is not forage such as cottonseed hulls but most sources of roughage are forage. Structural fiber is an essential diet component so roughage is needed even in high producing ruminant diets such as lactating dairy cows and feedlot rations. Use of effective neutral detergent fiber (</a:t>
            </a:r>
            <a:r>
              <a:rPr lang="en-US" baseline="0" dirty="0" err="1" smtClean="0"/>
              <a:t>eNDF</a:t>
            </a:r>
            <a:r>
              <a:rPr lang="en-US" baseline="0" dirty="0" smtClean="0"/>
              <a:t>). ENDF is that which is effective in stimulating chewing and salivation (buffering very important), rumination and rumen motility. For feedlot rations 8% </a:t>
            </a:r>
            <a:r>
              <a:rPr lang="en-US" baseline="0" dirty="0" err="1" smtClean="0"/>
              <a:t>eNDF</a:t>
            </a:r>
            <a:r>
              <a:rPr lang="en-US" baseline="0" dirty="0" smtClean="0"/>
              <a:t> is required.</a:t>
            </a:r>
            <a:r>
              <a:rPr lang="en-US" dirty="0" smtClean="0"/>
              <a:t> Dairy cows 20 to 22 % </a:t>
            </a:r>
            <a:r>
              <a:rPr lang="en-US" dirty="0" err="1" smtClean="0"/>
              <a:t>eNDF</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2</a:t>
            </a:fld>
            <a:endParaRPr lang="en-US"/>
          </a:p>
        </p:txBody>
      </p:sp>
    </p:spTree>
    <p:extLst>
      <p:ext uri="{BB962C8B-B14F-4D97-AF65-F5344CB8AC3E}">
        <p14:creationId xmlns:p14="http://schemas.microsoft.com/office/powerpoint/2010/main" val="47268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for stockpiling and grazing in winter. However, if infected with a fungus can cause insufficient blood flow to the extremities results in fescue foot and</a:t>
            </a:r>
          </a:p>
          <a:p>
            <a:r>
              <a:rPr lang="en-US" baseline="0" dirty="0" smtClean="0"/>
              <a:t>generally occurs during winter months.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23</a:t>
            </a:fld>
            <a:endParaRPr lang="en-US"/>
          </a:p>
        </p:txBody>
      </p:sp>
    </p:spTree>
    <p:extLst>
      <p:ext uri="{BB962C8B-B14F-4D97-AF65-F5344CB8AC3E}">
        <p14:creationId xmlns:p14="http://schemas.microsoft.com/office/powerpoint/2010/main" val="89190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Fescue foot is a condition in which</a:t>
            </a:r>
            <a:r>
              <a:rPr lang="en-US" baseline="0" dirty="0" smtClean="0"/>
              <a:t> </a:t>
            </a:r>
            <a:r>
              <a:rPr lang="en-US" dirty="0" smtClean="0"/>
              <a:t>cattle become lame with potential sloughing off of the hoof.</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27</a:t>
            </a:fld>
            <a:endParaRPr lang="en-US"/>
          </a:p>
        </p:txBody>
      </p:sp>
    </p:spTree>
    <p:extLst>
      <p:ext uri="{BB962C8B-B14F-4D97-AF65-F5344CB8AC3E}">
        <p14:creationId xmlns:p14="http://schemas.microsoft.com/office/powerpoint/2010/main" val="127110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Vasoconstriction in the summer =</a:t>
            </a:r>
            <a:r>
              <a:rPr lang="en-US" baseline="0" dirty="0" smtClean="0"/>
              <a:t> </a:t>
            </a:r>
            <a:r>
              <a:rPr lang="en-US" dirty="0" smtClean="0"/>
              <a:t>Heat Stress…cattle will try to find alternative cooling</a:t>
            </a:r>
            <a:r>
              <a:rPr lang="en-US" baseline="0" dirty="0" smtClean="0"/>
              <a:t> methods.</a:t>
            </a:r>
            <a:endParaRPr lang="en-US" dirty="0" smtClean="0"/>
          </a:p>
          <a:p>
            <a:r>
              <a:rPr lang="en-US" dirty="0" smtClean="0"/>
              <a:t>Fescue </a:t>
            </a:r>
            <a:r>
              <a:rPr lang="en-US" dirty="0" err="1" smtClean="0"/>
              <a:t>toxicosis</a:t>
            </a:r>
            <a:r>
              <a:rPr lang="en-US" dirty="0" smtClean="0"/>
              <a:t> is not a lethal condition and may be subclinical with the only sign being</a:t>
            </a:r>
            <a:r>
              <a:rPr lang="en-US" baseline="0" dirty="0" smtClean="0"/>
              <a:t> </a:t>
            </a:r>
            <a:r>
              <a:rPr lang="en-US" dirty="0" smtClean="0"/>
              <a:t>poor growth or low pregnancy rates. Fescue </a:t>
            </a:r>
            <a:r>
              <a:rPr lang="en-US" dirty="0" err="1" smtClean="0"/>
              <a:t>toxicosis</a:t>
            </a:r>
            <a:endParaRPr lang="en-US" dirty="0" smtClean="0"/>
          </a:p>
          <a:p>
            <a:r>
              <a:rPr lang="en-US" dirty="0" smtClean="0"/>
              <a:t>costs the U.S. beef industry an estimated $500 million to $1 billion annually in lost revenue</a:t>
            </a:r>
            <a:r>
              <a:rPr lang="en-US" baseline="0" dirty="0" smtClean="0"/>
              <a:t> </a:t>
            </a:r>
            <a:r>
              <a:rPr lang="en-US" dirty="0" smtClean="0"/>
              <a:t>because of reduced reproductive and growth rates in cattle herds.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28</a:t>
            </a:fld>
            <a:endParaRPr lang="en-US"/>
          </a:p>
        </p:txBody>
      </p:sp>
    </p:spTree>
    <p:extLst>
      <p:ext uri="{BB962C8B-B14F-4D97-AF65-F5344CB8AC3E}">
        <p14:creationId xmlns:p14="http://schemas.microsoft.com/office/powerpoint/2010/main" val="131029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Foals from mares grazing </a:t>
            </a:r>
            <a:r>
              <a:rPr lang="en-US" dirty="0" err="1" smtClean="0"/>
              <a:t>endophyte</a:t>
            </a:r>
            <a:r>
              <a:rPr lang="en-US" dirty="0" smtClean="0"/>
              <a:t>-infected</a:t>
            </a:r>
            <a:r>
              <a:rPr lang="en-US" baseline="0" dirty="0" smtClean="0"/>
              <a:t> </a:t>
            </a:r>
            <a:r>
              <a:rPr lang="en-US" dirty="0" smtClean="0"/>
              <a:t>tall fescue are thin and look premature when born, and mares often have little or no milk after foaling.  Stillborn foals, </a:t>
            </a:r>
            <a:r>
              <a:rPr lang="en-US" dirty="0" err="1" smtClean="0"/>
              <a:t>dystocias</a:t>
            </a:r>
            <a:r>
              <a:rPr lang="en-US" dirty="0" smtClean="0"/>
              <a:t> (difficult </a:t>
            </a:r>
            <a:r>
              <a:rPr lang="en-US" dirty="0" err="1" smtClean="0"/>
              <a:t>foalings</a:t>
            </a:r>
            <a:r>
              <a:rPr lang="en-US" dirty="0" smtClean="0"/>
              <a:t>), foal and mare deaths also occur. Pregnant mares</a:t>
            </a:r>
            <a:r>
              <a:rPr lang="en-US" baseline="0" dirty="0" smtClean="0"/>
              <a:t> </a:t>
            </a:r>
            <a:r>
              <a:rPr lang="en-US" dirty="0" smtClean="0"/>
              <a:t>removed no later then 300-days of gestation and given alternative feed (pasture or hay). Early</a:t>
            </a:r>
            <a:r>
              <a:rPr lang="en-US" baseline="0" dirty="0" smtClean="0"/>
              <a:t> </a:t>
            </a:r>
            <a:r>
              <a:rPr lang="en-US" dirty="0" smtClean="0"/>
              <a:t>embryonic death has been shown to be higher in broodmares grazing </a:t>
            </a:r>
            <a:r>
              <a:rPr lang="en-US" dirty="0" err="1" smtClean="0"/>
              <a:t>endophyte</a:t>
            </a:r>
            <a:r>
              <a:rPr lang="en-US" dirty="0" smtClean="0"/>
              <a:t>-infected tall</a:t>
            </a:r>
          </a:p>
          <a:p>
            <a:r>
              <a:rPr lang="en-US" dirty="0" smtClean="0"/>
              <a:t>fescue pasture while being bred, than those on non-</a:t>
            </a:r>
            <a:r>
              <a:rPr lang="en-US" dirty="0" err="1" smtClean="0"/>
              <a:t>endophyte</a:t>
            </a:r>
            <a:r>
              <a:rPr lang="en-US" dirty="0" smtClean="0"/>
              <a:t> infected pasture.</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30</a:t>
            </a:fld>
            <a:endParaRPr lang="en-US"/>
          </a:p>
        </p:txBody>
      </p:sp>
    </p:spTree>
    <p:extLst>
      <p:ext uri="{BB962C8B-B14F-4D97-AF65-F5344CB8AC3E}">
        <p14:creationId xmlns:p14="http://schemas.microsoft.com/office/powerpoint/2010/main" val="449041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32</a:t>
            </a:fld>
            <a:endParaRPr lang="en-US"/>
          </a:p>
        </p:txBody>
      </p:sp>
    </p:spTree>
    <p:extLst>
      <p:ext uri="{BB962C8B-B14F-4D97-AF65-F5344CB8AC3E}">
        <p14:creationId xmlns:p14="http://schemas.microsoft.com/office/powerpoint/2010/main" val="3354225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Older varieties (Common, Rise, Vantage) contain high</a:t>
            </a:r>
            <a:r>
              <a:rPr lang="en-US" baseline="0" dirty="0" smtClean="0"/>
              <a:t> </a:t>
            </a:r>
            <a:r>
              <a:rPr lang="en-US" dirty="0" smtClean="0"/>
              <a:t>levels of alkaloids which make these reed </a:t>
            </a:r>
            <a:r>
              <a:rPr lang="en-US" dirty="0" err="1" smtClean="0"/>
              <a:t>canarygrasses</a:t>
            </a:r>
            <a:r>
              <a:rPr lang="en-US" baseline="0" dirty="0" smtClean="0"/>
              <a:t> </a:t>
            </a:r>
            <a:r>
              <a:rPr lang="en-US" dirty="0" smtClean="0"/>
              <a:t>less palatable than other grasses. Newer varieties</a:t>
            </a:r>
            <a:r>
              <a:rPr lang="en-US" baseline="0" dirty="0" smtClean="0"/>
              <a:t> </a:t>
            </a:r>
            <a:r>
              <a:rPr lang="en-US" dirty="0" smtClean="0"/>
              <a:t>(developed since 1976) contain lower levels of alkaloids</a:t>
            </a:r>
            <a:r>
              <a:rPr lang="en-US" baseline="0" dirty="0" smtClean="0"/>
              <a:t> </a:t>
            </a:r>
            <a:r>
              <a:rPr lang="en-US" dirty="0" smtClean="0"/>
              <a:t>and are more palatable. Reed </a:t>
            </a:r>
            <a:r>
              <a:rPr lang="en-US" dirty="0" err="1" smtClean="0"/>
              <a:t>canarygrass</a:t>
            </a:r>
            <a:r>
              <a:rPr lang="en-US" dirty="0" smtClean="0"/>
              <a:t> has unjustly gained a reputation as</a:t>
            </a:r>
            <a:r>
              <a:rPr lang="en-US" baseline="0" dirty="0" smtClean="0"/>
              <a:t> </a:t>
            </a:r>
            <a:r>
              <a:rPr lang="en-US" dirty="0" smtClean="0"/>
              <a:t>a low-quality, undesirable forage. This misconception is in</a:t>
            </a:r>
            <a:r>
              <a:rPr lang="en-US" baseline="0" dirty="0" smtClean="0"/>
              <a:t> </a:t>
            </a:r>
            <a:r>
              <a:rPr lang="en-US" dirty="0" smtClean="0"/>
              <a:t>part due to the high alkaloid content of native varieties and</a:t>
            </a:r>
            <a:r>
              <a:rPr lang="en-US" baseline="0" dirty="0" smtClean="0"/>
              <a:t> </a:t>
            </a:r>
            <a:r>
              <a:rPr lang="en-US" dirty="0" smtClean="0"/>
              <a:t>the practice of delaying harvest until reed </a:t>
            </a:r>
            <a:r>
              <a:rPr lang="en-US" dirty="0" err="1" smtClean="0"/>
              <a:t>canarygrass</a:t>
            </a:r>
            <a:r>
              <a:rPr lang="en-US" dirty="0" smtClean="0"/>
              <a:t> is</a:t>
            </a:r>
            <a:r>
              <a:rPr lang="en-US" baseline="0" dirty="0" smtClean="0"/>
              <a:t> </a:t>
            </a:r>
            <a:r>
              <a:rPr lang="en-US" dirty="0" smtClean="0"/>
              <a:t>mature. However, newer varieties of reed </a:t>
            </a:r>
            <a:r>
              <a:rPr lang="en-US" dirty="0" err="1" smtClean="0"/>
              <a:t>canarygrass</a:t>
            </a:r>
            <a:r>
              <a:rPr lang="en-US" dirty="0" smtClean="0"/>
              <a:t> are</a:t>
            </a:r>
            <a:r>
              <a:rPr lang="en-US" baseline="0" dirty="0" smtClean="0"/>
              <a:t> </a:t>
            </a:r>
            <a:r>
              <a:rPr lang="en-US" dirty="0" smtClean="0"/>
              <a:t>equal in quality to other cool-season grasses when harvested</a:t>
            </a:r>
            <a:r>
              <a:rPr lang="en-US" baseline="0" dirty="0" smtClean="0"/>
              <a:t> </a:t>
            </a:r>
            <a:r>
              <a:rPr lang="en-US" dirty="0" smtClean="0"/>
              <a:t>at similar stages of maturity.</a:t>
            </a:r>
            <a:r>
              <a:rPr lang="en-US" baseline="0" dirty="0" smtClean="0"/>
              <a:t> </a:t>
            </a:r>
            <a:r>
              <a:rPr lang="en-US" dirty="0" smtClean="0"/>
              <a:t>Yield</a:t>
            </a:r>
            <a:r>
              <a:rPr lang="en-US" baseline="0" dirty="0" smtClean="0"/>
              <a:t> </a:t>
            </a:r>
            <a:r>
              <a:rPr lang="en-US" dirty="0" smtClean="0"/>
              <a:t>of reed </a:t>
            </a:r>
            <a:r>
              <a:rPr lang="en-US" dirty="0" err="1" smtClean="0"/>
              <a:t>canarygrass</a:t>
            </a:r>
            <a:r>
              <a:rPr lang="en-US" dirty="0" smtClean="0"/>
              <a:t> is</a:t>
            </a:r>
            <a:r>
              <a:rPr lang="en-US" baseline="0" dirty="0" smtClean="0"/>
              <a:t> c</a:t>
            </a:r>
            <a:r>
              <a:rPr lang="en-US" dirty="0" smtClean="0"/>
              <a:t>losely</a:t>
            </a:r>
            <a:r>
              <a:rPr lang="en-US" baseline="0" dirty="0" smtClean="0"/>
              <a:t> </a:t>
            </a:r>
            <a:r>
              <a:rPr lang="en-US" dirty="0" smtClean="0"/>
              <a:t>related to the rate of N fertilization. Seedlings are slow to establish, but once rhizomes begin to form the grass is quite hardy. It starts to grow early in the spring, showing good distribution of growth throughout the season. To maintain good quality, reed </a:t>
            </a:r>
            <a:r>
              <a:rPr lang="en-US" dirty="0" err="1" smtClean="0"/>
              <a:t>canarygrass</a:t>
            </a:r>
            <a:r>
              <a:rPr lang="en-US" dirty="0" smtClean="0"/>
              <a:t> should not be allowed to get more than 12 inches high. However, it is intolerant of continuous close grazing, and should not be grazed shorter than 4 inches.</a:t>
            </a:r>
            <a:r>
              <a:rPr lang="en-US" baseline="0" dirty="0" smtClean="0"/>
              <a:t> </a:t>
            </a:r>
            <a:r>
              <a:rPr lang="en-US" dirty="0" smtClean="0"/>
              <a:t>The relatively low palatability of this grass makes it necessary to have it fenced separately.</a:t>
            </a:r>
          </a:p>
          <a:p>
            <a:endParaRPr lang="en-US" dirty="0" smtClean="0"/>
          </a:p>
          <a:p>
            <a:r>
              <a:rPr lang="en-US" dirty="0" smtClean="0"/>
              <a:t>Timothy has low tolerance to heat and drought, while being very winter hardy. Timothy is most commonly used for hay, being historically favored for horses. timothy typically does not persist in pastures.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33</a:t>
            </a:fld>
            <a:endParaRPr lang="en-US"/>
          </a:p>
        </p:txBody>
      </p:sp>
    </p:spTree>
    <p:extLst>
      <p:ext uri="{BB962C8B-B14F-4D97-AF65-F5344CB8AC3E}">
        <p14:creationId xmlns:p14="http://schemas.microsoft.com/office/powerpoint/2010/main" val="1565629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35</a:t>
            </a:fld>
            <a:endParaRPr lang="en-US"/>
          </a:p>
        </p:txBody>
      </p:sp>
    </p:spTree>
    <p:extLst>
      <p:ext uri="{BB962C8B-B14F-4D97-AF65-F5344CB8AC3E}">
        <p14:creationId xmlns:p14="http://schemas.microsoft.com/office/powerpoint/2010/main" val="46345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season</a:t>
            </a:r>
            <a:r>
              <a:rPr lang="en-US" baseline="0" dirty="0" smtClean="0"/>
              <a:t> annuals that can be grown in the PNW are sorghum, </a:t>
            </a:r>
            <a:r>
              <a:rPr lang="en-US" baseline="0" dirty="0" err="1" smtClean="0"/>
              <a:t>sudangrass</a:t>
            </a:r>
            <a:r>
              <a:rPr lang="en-US" baseline="0" dirty="0" smtClean="0"/>
              <a:t>, and </a:t>
            </a:r>
            <a:r>
              <a:rPr lang="en-US" baseline="0" dirty="0" err="1" smtClean="0"/>
              <a:t>sorghumx</a:t>
            </a:r>
            <a:r>
              <a:rPr lang="en-US" baseline="0" dirty="0" smtClean="0"/>
              <a:t> </a:t>
            </a:r>
            <a:r>
              <a:rPr lang="en-US" baseline="0" dirty="0" err="1" smtClean="0"/>
              <a:t>sudan</a:t>
            </a:r>
            <a:r>
              <a:rPr lang="en-US" baseline="0" dirty="0" smtClean="0"/>
              <a:t> hybrids as well as </a:t>
            </a:r>
            <a:r>
              <a:rPr lang="en-US" baseline="0" dirty="0" err="1" smtClean="0"/>
              <a:t>peralmillet</a:t>
            </a:r>
            <a:r>
              <a:rPr lang="en-US" baseline="0" dirty="0" smtClean="0"/>
              <a:t>, foxtail millet, </a:t>
            </a:r>
            <a:r>
              <a:rPr lang="en-US" baseline="0" dirty="0" err="1" smtClean="0"/>
              <a:t>teaf</a:t>
            </a:r>
            <a:r>
              <a:rPr lang="en-US" baseline="0" dirty="0" smtClean="0"/>
              <a:t> and corn. Many of these have potential for high nitrates accumulation in drought and some have potential for prussic acid after a frost.</a:t>
            </a:r>
          </a:p>
          <a:p>
            <a:endParaRPr lang="en-US" baseline="0" dirty="0" smtClean="0"/>
          </a:p>
          <a:p>
            <a:r>
              <a:rPr lang="en-US" dirty="0" smtClean="0"/>
              <a:t>Small grain cereals (triticale, wheat, oats, barley, and rye) are grown for grazing, green</a:t>
            </a:r>
            <a:r>
              <a:rPr lang="en-US" baseline="0" dirty="0" smtClean="0"/>
              <a:t> </a:t>
            </a:r>
            <a:r>
              <a:rPr lang="en-US" dirty="0" smtClean="0"/>
              <a:t>chop, silage, and hay over a wide range of production conditions. Digestibility of the head drops through milk</a:t>
            </a:r>
            <a:r>
              <a:rPr lang="en-US" baseline="0" dirty="0" smtClean="0"/>
              <a:t> </a:t>
            </a:r>
            <a:r>
              <a:rPr lang="en-US" dirty="0" smtClean="0"/>
              <a:t>stage, and then rebounds as grain fills with highly digestible starch and protein.  This</a:t>
            </a:r>
            <a:r>
              <a:rPr lang="en-US" baseline="0" dirty="0" smtClean="0"/>
              <a:t> </a:t>
            </a:r>
            <a:r>
              <a:rPr lang="en-US" dirty="0" smtClean="0"/>
              <a:t>rebound is an important aspect of small grains that distinguishes them from those forage</a:t>
            </a:r>
            <a:r>
              <a:rPr lang="en-US" baseline="0" dirty="0" smtClean="0"/>
              <a:t> </a:t>
            </a:r>
            <a:r>
              <a:rPr lang="en-US" dirty="0" smtClean="0"/>
              <a:t>grasses and legumes for which seed weight never becomes a significant portion of the</a:t>
            </a:r>
            <a:r>
              <a:rPr lang="en-US" baseline="0" dirty="0" smtClean="0"/>
              <a:t> </a:t>
            </a:r>
            <a:r>
              <a:rPr lang="en-US" dirty="0" smtClean="0"/>
              <a:t>forage crop.  Varieties of small grains that have high grain yield and grain-to-stem ratios</a:t>
            </a:r>
            <a:r>
              <a:rPr lang="en-US" baseline="0" dirty="0" smtClean="0"/>
              <a:t> </a:t>
            </a:r>
            <a:r>
              <a:rPr lang="en-US" dirty="0" smtClean="0"/>
              <a:t>are the most likely to have the biggest rebound in digestibility as the plant reaches</a:t>
            </a:r>
            <a:r>
              <a:rPr lang="en-US" baseline="0" dirty="0" smtClean="0"/>
              <a:t> </a:t>
            </a:r>
            <a:r>
              <a:rPr lang="en-US" dirty="0" smtClean="0"/>
              <a:t>maturity. Boot stage is the final stage of development</a:t>
            </a:r>
            <a:r>
              <a:rPr lang="en-US" baseline="0" dirty="0" smtClean="0"/>
              <a:t> </a:t>
            </a:r>
            <a:r>
              <a:rPr lang="en-US" dirty="0" smtClean="0"/>
              <a:t>prior to heading.  At this stage, yield is higher than any of the preceding “vegetative”</a:t>
            </a:r>
            <a:r>
              <a:rPr lang="en-US" baseline="0" dirty="0" smtClean="0"/>
              <a:t> </a:t>
            </a:r>
            <a:r>
              <a:rPr lang="en-US" dirty="0" smtClean="0"/>
              <a:t>stages, yet the plant remains leafy and highly digestible.  At dough stage, grain fill is</a:t>
            </a:r>
            <a:r>
              <a:rPr lang="en-US" baseline="0" dirty="0" smtClean="0"/>
              <a:t> </a:t>
            </a:r>
            <a:r>
              <a:rPr lang="en-US" dirty="0" smtClean="0"/>
              <a:t>virtually complete, resulting in higher yield than the preceding flower and milk stages,</a:t>
            </a:r>
            <a:r>
              <a:rPr lang="en-US" baseline="0" dirty="0" smtClean="0"/>
              <a:t> </a:t>
            </a:r>
            <a:r>
              <a:rPr lang="en-US" dirty="0" smtClean="0"/>
              <a:t>and digestibility that is approximately equal to or higher than those preceding stages, </a:t>
            </a:r>
            <a:r>
              <a:rPr lang="en-US" baseline="0" dirty="0" smtClean="0"/>
              <a:t> </a:t>
            </a:r>
            <a:r>
              <a:rPr lang="en-US" dirty="0" smtClean="0"/>
              <a:t>depending primarily on the plant’s grain-to-stem ratio. Because of their superior</a:t>
            </a:r>
            <a:r>
              <a:rPr lang="en-US" baseline="0" dirty="0" smtClean="0"/>
              <a:t> </a:t>
            </a:r>
            <a:r>
              <a:rPr lang="en-US" dirty="0" smtClean="0"/>
              <a:t>combination of yield and digestibility compared to other stages of development, boot and</a:t>
            </a:r>
            <a:r>
              <a:rPr lang="en-US" baseline="0" dirty="0" smtClean="0"/>
              <a:t> </a:t>
            </a:r>
            <a:r>
              <a:rPr lang="en-US" dirty="0" smtClean="0"/>
              <a:t>soft dough stages are desirable stages at which to harvest for silage and hay. The choice</a:t>
            </a:r>
            <a:r>
              <a:rPr lang="en-US" baseline="0" dirty="0" smtClean="0"/>
              <a:t> </a:t>
            </a:r>
            <a:r>
              <a:rPr lang="en-US" dirty="0" smtClean="0"/>
              <a:t>between boot and soft dough forage is a function of the end use for which the forage is</a:t>
            </a:r>
            <a:r>
              <a:rPr lang="en-US" baseline="0" dirty="0" smtClean="0"/>
              <a:t> </a:t>
            </a:r>
            <a:r>
              <a:rPr lang="en-US" dirty="0" smtClean="0"/>
              <a:t>going to be used, and agronomic and climatic factors that affect desired harvest time. </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36</a:t>
            </a:fld>
            <a:endParaRPr lang="en-US"/>
          </a:p>
        </p:txBody>
      </p:sp>
    </p:spTree>
    <p:extLst>
      <p:ext uri="{BB962C8B-B14F-4D97-AF65-F5344CB8AC3E}">
        <p14:creationId xmlns:p14="http://schemas.microsoft.com/office/powerpoint/2010/main" val="3790458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r>
              <a:rPr lang="en-US" dirty="0" smtClean="0"/>
              <a:t>Alfalfa hay generally contains between 25 and 30% of its dry matter as rapidly</a:t>
            </a:r>
          </a:p>
          <a:p>
            <a:pPr eaLnBrk="1" hangingPunct="1"/>
            <a:r>
              <a:rPr lang="en-US" dirty="0" smtClean="0"/>
              <a:t>digested non-structural carbohydrates (NSC), such as </a:t>
            </a:r>
            <a:r>
              <a:rPr lang="en-US" dirty="0" err="1" smtClean="0"/>
              <a:t>pectins</a:t>
            </a:r>
            <a:r>
              <a:rPr lang="en-US" dirty="0" smtClean="0"/>
              <a:t>, sugars and starches, that</a:t>
            </a:r>
          </a:p>
          <a:p>
            <a:pPr eaLnBrk="1" hangingPunct="1"/>
            <a:r>
              <a:rPr lang="en-US" dirty="0" smtClean="0"/>
              <a:t>quantitatively contribute to the level of total digestible nutrients (TDN) in the hay. In</a:t>
            </a:r>
          </a:p>
          <a:p>
            <a:pPr eaLnBrk="1" hangingPunct="1"/>
            <a:r>
              <a:rPr lang="en-US" dirty="0" smtClean="0"/>
              <a:t>addition, the total structural fiber in alfalfa hay, ranging between 35 and 40% of total hay</a:t>
            </a:r>
          </a:p>
          <a:p>
            <a:pPr eaLnBrk="1" hangingPunct="1"/>
            <a:r>
              <a:rPr lang="en-US" dirty="0" smtClean="0"/>
              <a:t>dry matter (DM) as neutral detergent fiber (NDF), is rapidly digested by microorganisms</a:t>
            </a:r>
          </a:p>
          <a:p>
            <a:pPr eaLnBrk="1" hangingPunct="1"/>
            <a:r>
              <a:rPr lang="en-US" dirty="0" smtClean="0"/>
              <a:t>in the rumen leading to a high proportional contribution to the hay’s TDN value. The</a:t>
            </a:r>
          </a:p>
          <a:p>
            <a:pPr eaLnBrk="1" hangingPunct="1"/>
            <a:r>
              <a:rPr lang="en-US" dirty="0" smtClean="0"/>
              <a:t>high protein level, generally ranging between 18 and 24% of DM,NDF of alfalfa hay ranges</a:t>
            </a:r>
            <a:r>
              <a:rPr lang="en-US" baseline="0" dirty="0" smtClean="0"/>
              <a:t> from 33 to 43% </a:t>
            </a:r>
            <a:r>
              <a:rPr lang="en-US" dirty="0" smtClean="0"/>
              <a:t>the low level of NDF in alfalfa hay, compared to competing forages, where</a:t>
            </a:r>
            <a:r>
              <a:rPr lang="en-US" baseline="0" dirty="0" smtClean="0"/>
              <a:t> </a:t>
            </a:r>
            <a:r>
              <a:rPr lang="en-US" dirty="0" smtClean="0"/>
              <a:t>values as high as 60% NDF occur for cereal or grass hays and silages, is also important in</a:t>
            </a:r>
            <a:r>
              <a:rPr lang="en-US" baseline="0" dirty="0" smtClean="0"/>
              <a:t> </a:t>
            </a:r>
            <a:r>
              <a:rPr lang="en-US" dirty="0" smtClean="0"/>
              <a:t>determining maximum DM intake and why it is often used in dairy rations</a:t>
            </a:r>
          </a:p>
        </p:txBody>
      </p:sp>
      <p:sp>
        <p:nvSpPr>
          <p:cNvPr id="122884" name="Slide Number Placeholder 3"/>
          <p:cNvSpPr>
            <a:spLocks noGrp="1"/>
          </p:cNvSpPr>
          <p:nvPr>
            <p:ph type="sldNum" sz="quarter" idx="5"/>
          </p:nvPr>
        </p:nvSpPr>
        <p:spPr>
          <a:noFill/>
        </p:spPr>
        <p:txBody>
          <a:bodyPr/>
          <a:lstStyle/>
          <a:p>
            <a:fld id="{1E9D84D9-40F2-4682-ABC7-59DCA7AF3F45}" type="slidenum">
              <a:rPr lang="en-US" smtClean="0"/>
              <a:pPr/>
              <a:t>38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has the highest yield potential and feeding</a:t>
            </a:r>
            <a:r>
              <a:rPr lang="en-US" baseline="0" dirty="0" smtClean="0"/>
              <a:t> </a:t>
            </a:r>
            <a:r>
              <a:rPr lang="en-US" dirty="0" smtClean="0"/>
              <a:t>value of all perennial forage legumes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40</a:t>
            </a:fld>
            <a:endParaRPr lang="en-US"/>
          </a:p>
        </p:txBody>
      </p:sp>
    </p:spTree>
    <p:extLst>
      <p:ext uri="{BB962C8B-B14F-4D97-AF65-F5344CB8AC3E}">
        <p14:creationId xmlns:p14="http://schemas.microsoft.com/office/powerpoint/2010/main" val="25707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Acid detergent insoluble nitrogen (ADIN) is the nitrogen remaining in the acid detergent fiber residue and, while some occurs naturally in all plant material, is generally considered to be an estimate of heat damage occurring during storage or processing. Nitrogen in excessively heated samples is usually unavailable to animals. </a:t>
            </a:r>
            <a:r>
              <a:rPr lang="en-US" smtClean="0"/>
              <a:t>ADIN is determined as the nitrogen in ADF residue.</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3</a:t>
            </a:fld>
            <a:endParaRPr lang="en-US"/>
          </a:p>
        </p:txBody>
      </p:sp>
    </p:spTree>
    <p:extLst>
      <p:ext uri="{BB962C8B-B14F-4D97-AF65-F5344CB8AC3E}">
        <p14:creationId xmlns:p14="http://schemas.microsoft.com/office/powerpoint/2010/main" val="68936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Bloat due to initial increased rate of digestion. Immature</a:t>
            </a:r>
            <a:r>
              <a:rPr lang="en-US" baseline="0" dirty="0" smtClean="0"/>
              <a:t> alfalfa more likely to cause bloat as well as wet alfalfa and right after a frost</a:t>
            </a:r>
            <a:endParaRPr lang="en-US" dirty="0" smtClean="0"/>
          </a:p>
          <a:p>
            <a:endParaRPr lang="en-US" dirty="0" smtClean="0"/>
          </a:p>
          <a:p>
            <a:r>
              <a:rPr lang="en-US" dirty="0" smtClean="0"/>
              <a:t>No management practice can ensure that bloat will not</a:t>
            </a:r>
          </a:p>
          <a:p>
            <a:r>
              <a:rPr lang="en-US" dirty="0" smtClean="0"/>
              <a:t>occur. However, its likelihood can be greatly reduced when</a:t>
            </a:r>
          </a:p>
          <a:p>
            <a:r>
              <a:rPr lang="en-US" dirty="0" smtClean="0"/>
              <a:t>grazing alfalfa. The following suggestions can reduce the risk</a:t>
            </a:r>
          </a:p>
          <a:p>
            <a:r>
              <a:rPr lang="en-US" dirty="0" smtClean="0"/>
              <a:t>of cattle bloat:</a:t>
            </a:r>
          </a:p>
          <a:p>
            <a:r>
              <a:rPr lang="en-US" dirty="0" smtClean="0"/>
              <a:t>• Grow grass with alfalfa.</a:t>
            </a:r>
          </a:p>
          <a:p>
            <a:r>
              <a:rPr lang="en-US" dirty="0" smtClean="0"/>
              <a:t>• Provide grass hay or grain during the first week or two of</a:t>
            </a:r>
          </a:p>
          <a:p>
            <a:r>
              <a:rPr lang="en-US" dirty="0" smtClean="0"/>
              <a:t>grazing alfalfa.</a:t>
            </a:r>
          </a:p>
          <a:p>
            <a:r>
              <a:rPr lang="en-US" dirty="0" smtClean="0"/>
              <a:t>• Feed </a:t>
            </a:r>
            <a:r>
              <a:rPr lang="en-US" dirty="0" err="1" smtClean="0"/>
              <a:t>Rumensin</a:t>
            </a:r>
            <a:r>
              <a:rPr lang="en-US" dirty="0" smtClean="0"/>
              <a:t>®.</a:t>
            </a:r>
          </a:p>
          <a:p>
            <a:r>
              <a:rPr lang="en-US" dirty="0" smtClean="0"/>
              <a:t>• Feed bloat-preventing compounds.</a:t>
            </a:r>
          </a:p>
          <a:p>
            <a:r>
              <a:rPr lang="en-US" dirty="0" smtClean="0"/>
              <a:t>• Do not turn hungry cattle into an alfalfa field, especially</a:t>
            </a:r>
          </a:p>
          <a:p>
            <a:r>
              <a:rPr lang="en-US" dirty="0" smtClean="0"/>
              <a:t>when plants are wet from dew.</a:t>
            </a:r>
          </a:p>
          <a:p>
            <a:r>
              <a:rPr lang="en-US" dirty="0" smtClean="0"/>
              <a:t>• Do not graze immature alfalfa or alfalfa/grass.</a:t>
            </a:r>
          </a:p>
          <a:p>
            <a:r>
              <a:rPr lang="en-US" dirty="0" smtClean="0"/>
              <a:t>• Provide salt and minerals.</a:t>
            </a:r>
          </a:p>
          <a:p>
            <a:r>
              <a:rPr lang="en-US" dirty="0" smtClean="0"/>
              <a:t>• Observe cattle closely when turning in for the first time.</a:t>
            </a:r>
          </a:p>
          <a:p>
            <a:r>
              <a:rPr lang="en-US" dirty="0" smtClean="0"/>
              <a:t>• Observe cattle closely during cool, cloudy, and rainy</a:t>
            </a:r>
          </a:p>
          <a:p>
            <a:r>
              <a:rPr lang="en-US" dirty="0" smtClean="0"/>
              <a:t>weather for signs of bloat.</a:t>
            </a:r>
          </a:p>
          <a:p>
            <a:r>
              <a:rPr lang="en-US" dirty="0" smtClean="0"/>
              <a:t>• Do not graze alfalfa for three days following a killing frost</a:t>
            </a:r>
          </a:p>
          <a:p>
            <a:r>
              <a:rPr lang="en-US" dirty="0" smtClean="0"/>
              <a:t>(below 24°F). The harder the frost, the greater the risk for</a:t>
            </a:r>
          </a:p>
          <a:p>
            <a:r>
              <a:rPr lang="en-US" dirty="0" smtClean="0"/>
              <a:t>bloat during this brief period.</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42</a:t>
            </a:fld>
            <a:endParaRPr lang="en-US"/>
          </a:p>
        </p:txBody>
      </p:sp>
    </p:spTree>
    <p:extLst>
      <p:ext uri="{BB962C8B-B14F-4D97-AF65-F5344CB8AC3E}">
        <p14:creationId xmlns:p14="http://schemas.microsoft.com/office/powerpoint/2010/main" val="1375697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fast curing to reduce losses… losses include</a:t>
            </a:r>
          </a:p>
          <a:p>
            <a:endParaRPr lang="en-US" dirty="0" smtClean="0"/>
          </a:p>
          <a:p>
            <a:r>
              <a:rPr lang="en-US" dirty="0" smtClean="0"/>
              <a:t>1. Respiration of cell contents </a:t>
            </a:r>
            <a:r>
              <a:rPr lang="en-US" baseline="0" dirty="0" smtClean="0"/>
              <a:t> </a:t>
            </a:r>
            <a:r>
              <a:rPr lang="en-US" dirty="0" smtClean="0"/>
              <a:t>4% loss of DM is unavoidable. </a:t>
            </a:r>
            <a:r>
              <a:rPr lang="en-US" baseline="0" dirty="0" smtClean="0"/>
              <a:t> </a:t>
            </a:r>
            <a:r>
              <a:rPr lang="en-US" dirty="0" smtClean="0"/>
              <a:t>Continues down to 40% water content.  </a:t>
            </a:r>
          </a:p>
          <a:p>
            <a:endParaRPr lang="en-US" dirty="0" smtClean="0"/>
          </a:p>
          <a:p>
            <a:r>
              <a:rPr lang="en-US" dirty="0" smtClean="0"/>
              <a:t>2. Leaf loss in legumes</a:t>
            </a:r>
          </a:p>
          <a:p>
            <a:endParaRPr lang="en-US" dirty="0" smtClean="0"/>
          </a:p>
          <a:p>
            <a:r>
              <a:rPr lang="en-US" dirty="0" smtClean="0"/>
              <a:t>3. Leaching loss due to rain</a:t>
            </a:r>
          </a:p>
          <a:p>
            <a:endParaRPr lang="en-US" dirty="0" smtClean="0"/>
          </a:p>
          <a:p>
            <a:r>
              <a:rPr lang="en-US" dirty="0" smtClean="0"/>
              <a:t>Hay that is stored at above 20 % moisture favors the growth of fungi.</a:t>
            </a:r>
          </a:p>
          <a:p>
            <a:r>
              <a:rPr lang="en-US" dirty="0" smtClean="0"/>
              <a:t>It is the metabolic activity of these organisms that generates heat and can increase hay temperature at about 150F.</a:t>
            </a:r>
          </a:p>
          <a:p>
            <a:r>
              <a:rPr lang="en-US" dirty="0" smtClean="0"/>
              <a:t>Heating can cause spontaneous combustion---- this usually occurs at 30 to 40 % moisture.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59</a:t>
            </a:fld>
            <a:endParaRPr lang="en-US"/>
          </a:p>
        </p:txBody>
      </p:sp>
    </p:spTree>
    <p:extLst>
      <p:ext uri="{BB962C8B-B14F-4D97-AF65-F5344CB8AC3E}">
        <p14:creationId xmlns:p14="http://schemas.microsoft.com/office/powerpoint/2010/main" val="499098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NDF and ADF increase?</a:t>
            </a:r>
            <a:r>
              <a:rPr lang="en-US" baseline="0" dirty="0" smtClean="0"/>
              <a:t> Why does digestibility decrease?</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61</a:t>
            </a:fld>
            <a:endParaRPr lang="en-US"/>
          </a:p>
        </p:txBody>
      </p:sp>
    </p:spTree>
    <p:extLst>
      <p:ext uri="{BB962C8B-B14F-4D97-AF65-F5344CB8AC3E}">
        <p14:creationId xmlns:p14="http://schemas.microsoft.com/office/powerpoint/2010/main" val="257164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Conditioning refers to mechanical or chemical treatment of the hay crop to accelerate drying process</a:t>
            </a:r>
          </a:p>
          <a:p>
            <a:r>
              <a:rPr lang="en-US" dirty="0" smtClean="0"/>
              <a:t>Mechanical conditioners have been designed to bruise, lacerate, crush or crimp the plant to reduce the differential drying of stems and leaves</a:t>
            </a:r>
          </a:p>
          <a:p>
            <a:r>
              <a:rPr lang="en-US" dirty="0" smtClean="0"/>
              <a:t>Chemical conditioning uses K carbonate to increase field drying rate of legume hays</a:t>
            </a:r>
          </a:p>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65</a:t>
            </a:fld>
            <a:endParaRPr lang="en-US"/>
          </a:p>
        </p:txBody>
      </p:sp>
    </p:spTree>
    <p:extLst>
      <p:ext uri="{BB962C8B-B14F-4D97-AF65-F5344CB8AC3E}">
        <p14:creationId xmlns:p14="http://schemas.microsoft.com/office/powerpoint/2010/main" val="2610263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Raking inverts the swath by rolling swathed hay over into a windrow. </a:t>
            </a:r>
          </a:p>
          <a:p>
            <a:r>
              <a:rPr lang="en-US" dirty="0" smtClean="0"/>
              <a:t>The objective is to increase aeration and to transfer the swath to relatively dry ground</a:t>
            </a:r>
          </a:p>
          <a:p>
            <a:r>
              <a:rPr lang="en-US" dirty="0" smtClean="0"/>
              <a:t>It can be used to reduce color loss and excessive shattering that may occur if hay is over-dry.</a:t>
            </a:r>
          </a:p>
          <a:p>
            <a:r>
              <a:rPr lang="en-US" dirty="0" smtClean="0"/>
              <a:t>Drying is most rapid when the windrow is wide and thin rather than thick and narrow.</a:t>
            </a:r>
          </a:p>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69</a:t>
            </a:fld>
            <a:endParaRPr lang="en-US"/>
          </a:p>
        </p:txBody>
      </p:sp>
    </p:spTree>
    <p:extLst>
      <p:ext uri="{BB962C8B-B14F-4D97-AF65-F5344CB8AC3E}">
        <p14:creationId xmlns:p14="http://schemas.microsoft.com/office/powerpoint/2010/main" val="1773240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typical losses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72</a:t>
            </a:fld>
            <a:endParaRPr lang="en-US"/>
          </a:p>
        </p:txBody>
      </p:sp>
    </p:spTree>
    <p:extLst>
      <p:ext uri="{BB962C8B-B14F-4D97-AF65-F5344CB8AC3E}">
        <p14:creationId xmlns:p14="http://schemas.microsoft.com/office/powerpoint/2010/main" val="647624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Cattle can often tolerate moldy</a:t>
            </a:r>
            <a:r>
              <a:rPr lang="en-US" baseline="0" dirty="0" smtClean="0"/>
              <a:t> hay but horses can’t. Even if it is not toxic it will reduce performance</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74</a:t>
            </a:fld>
            <a:endParaRPr lang="en-US"/>
          </a:p>
        </p:txBody>
      </p:sp>
    </p:spTree>
    <p:extLst>
      <p:ext uri="{BB962C8B-B14F-4D97-AF65-F5344CB8AC3E}">
        <p14:creationId xmlns:p14="http://schemas.microsoft.com/office/powerpoint/2010/main" val="675288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Organic acids-When applied? To slightly wet hay (25 to 35 % moisture) during baling so that hay can be removed from the field early.</a:t>
            </a:r>
          </a:p>
          <a:p>
            <a:r>
              <a:rPr lang="en-US" dirty="0" smtClean="0"/>
              <a:t>Rain damage is reduced and leaf retention is high.</a:t>
            </a:r>
          </a:p>
          <a:p>
            <a:r>
              <a:rPr lang="en-US" dirty="0" smtClean="0"/>
              <a:t>Controls microorganisms that would normally cause heating and spoilage (molds) in storage.</a:t>
            </a:r>
          </a:p>
          <a:p>
            <a:r>
              <a:rPr lang="en-US" dirty="0" smtClean="0"/>
              <a:t>Active on both grasses and legumes.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75</a:t>
            </a:fld>
            <a:endParaRPr lang="en-US"/>
          </a:p>
        </p:txBody>
      </p:sp>
    </p:spTree>
    <p:extLst>
      <p:ext uri="{BB962C8B-B14F-4D97-AF65-F5344CB8AC3E}">
        <p14:creationId xmlns:p14="http://schemas.microsoft.com/office/powerpoint/2010/main" val="2536439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81</a:t>
            </a:fld>
            <a:endParaRPr lang="en-US"/>
          </a:p>
        </p:txBody>
      </p:sp>
    </p:spTree>
    <p:extLst>
      <p:ext uri="{BB962C8B-B14F-4D97-AF65-F5344CB8AC3E}">
        <p14:creationId xmlns:p14="http://schemas.microsoft.com/office/powerpoint/2010/main" val="3555938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11D9D1-6808-442A-8217-4697EBD6A895}" type="slidenum">
              <a:rPr lang="en-US" smtClean="0"/>
              <a:t>85</a:t>
            </a:fld>
            <a:endParaRPr lang="en-US"/>
          </a:p>
        </p:txBody>
      </p:sp>
    </p:spTree>
    <p:extLst>
      <p:ext uri="{BB962C8B-B14F-4D97-AF65-F5344CB8AC3E}">
        <p14:creationId xmlns:p14="http://schemas.microsoft.com/office/powerpoint/2010/main" val="255627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for ruminants. Horses are able to pass larger quantities of low quality forage thru their digestive tract to compensate for low quality forages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6</a:t>
            </a:fld>
            <a:endParaRPr lang="en-US"/>
          </a:p>
        </p:txBody>
      </p:sp>
    </p:spTree>
    <p:extLst>
      <p:ext uri="{BB962C8B-B14F-4D97-AF65-F5344CB8AC3E}">
        <p14:creationId xmlns:p14="http://schemas.microsoft.com/office/powerpoint/2010/main" val="385886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Forming a hydroxide to disrupt the linkages</a:t>
            </a:r>
            <a:endParaRPr lang="en-US" dirty="0"/>
          </a:p>
        </p:txBody>
      </p:sp>
      <p:sp>
        <p:nvSpPr>
          <p:cNvPr id="4" name="Slide Number Placeholder 3"/>
          <p:cNvSpPr>
            <a:spLocks noGrp="1"/>
          </p:cNvSpPr>
          <p:nvPr>
            <p:ph type="sldNum" sz="quarter" idx="10"/>
          </p:nvPr>
        </p:nvSpPr>
        <p:spPr/>
        <p:txBody>
          <a:bodyPr/>
          <a:lstStyle/>
          <a:p>
            <a:fld id="{35C9F5E0-2E6F-4C9C-9201-A890B51224BE}" type="slidenum">
              <a:rPr lang="en-US" smtClean="0"/>
              <a:t>93</a:t>
            </a:fld>
            <a:endParaRPr lang="en-US"/>
          </a:p>
        </p:txBody>
      </p:sp>
    </p:spTree>
    <p:extLst>
      <p:ext uri="{BB962C8B-B14F-4D97-AF65-F5344CB8AC3E}">
        <p14:creationId xmlns:p14="http://schemas.microsoft.com/office/powerpoint/2010/main" val="1468072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 of chemical is $20/ton. Can’t use limestone</a:t>
            </a:r>
            <a:endParaRPr lang="en-US" dirty="0"/>
          </a:p>
        </p:txBody>
      </p:sp>
      <p:sp>
        <p:nvSpPr>
          <p:cNvPr id="4" name="Slide Number Placeholder 3"/>
          <p:cNvSpPr>
            <a:spLocks noGrp="1"/>
          </p:cNvSpPr>
          <p:nvPr>
            <p:ph type="sldNum" sz="quarter" idx="10"/>
          </p:nvPr>
        </p:nvSpPr>
        <p:spPr/>
        <p:txBody>
          <a:bodyPr/>
          <a:lstStyle/>
          <a:p>
            <a:fld id="{35C9F5E0-2E6F-4C9C-9201-A890B51224BE}" type="slidenum">
              <a:rPr lang="en-US" smtClean="0"/>
              <a:t>98</a:t>
            </a:fld>
            <a:endParaRPr lang="en-US"/>
          </a:p>
        </p:txBody>
      </p:sp>
    </p:spTree>
    <p:extLst>
      <p:ext uri="{BB962C8B-B14F-4D97-AF65-F5344CB8AC3E}">
        <p14:creationId xmlns:p14="http://schemas.microsoft.com/office/powerpoint/2010/main" val="3575024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Advatanges</a:t>
            </a:r>
            <a:r>
              <a:rPr lang="en-US" dirty="0" smtClean="0"/>
              <a:t> $20 to 30 per</a:t>
            </a:r>
            <a:r>
              <a:rPr lang="en-US" baseline="0" dirty="0" smtClean="0"/>
              <a:t> ton for treatment, less caustic than NAOH, Ca has less impact than Na on soil.</a:t>
            </a:r>
            <a:endParaRPr lang="en-US" dirty="0"/>
          </a:p>
        </p:txBody>
      </p:sp>
      <p:sp>
        <p:nvSpPr>
          <p:cNvPr id="4" name="Slide Number Placeholder 3"/>
          <p:cNvSpPr>
            <a:spLocks noGrp="1"/>
          </p:cNvSpPr>
          <p:nvPr>
            <p:ph type="sldNum" sz="quarter" idx="10"/>
          </p:nvPr>
        </p:nvSpPr>
        <p:spPr/>
        <p:txBody>
          <a:bodyPr/>
          <a:lstStyle/>
          <a:p>
            <a:fld id="{35C9F5E0-2E6F-4C9C-9201-A890B51224BE}" type="slidenum">
              <a:rPr lang="en-US" smtClean="0"/>
              <a:t>99</a:t>
            </a:fld>
            <a:endParaRPr lang="en-US"/>
          </a:p>
        </p:txBody>
      </p:sp>
    </p:spTree>
    <p:extLst>
      <p:ext uri="{BB962C8B-B14F-4D97-AF65-F5344CB8AC3E}">
        <p14:creationId xmlns:p14="http://schemas.microsoft.com/office/powerpoint/2010/main" val="3760400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err="1" smtClean="0"/>
              <a:t>widley</a:t>
            </a:r>
            <a:r>
              <a:rPr lang="en-US" dirty="0" smtClean="0"/>
              <a:t> used </a:t>
            </a:r>
          </a:p>
          <a:p>
            <a:endParaRPr lang="en-US" dirty="0" smtClean="0"/>
          </a:p>
          <a:p>
            <a:r>
              <a:rPr lang="en-US" dirty="0" smtClean="0"/>
              <a:t>Less effective than </a:t>
            </a:r>
            <a:r>
              <a:rPr lang="en-US" dirty="0" err="1" smtClean="0"/>
              <a:t>NaOH</a:t>
            </a:r>
            <a:r>
              <a:rPr lang="en-US" dirty="0" smtClean="0"/>
              <a:t> but will </a:t>
            </a:r>
            <a:r>
              <a:rPr lang="en-US" dirty="0" err="1" smtClean="0"/>
              <a:t>increse</a:t>
            </a:r>
            <a:r>
              <a:rPr lang="en-US" dirty="0" smtClean="0"/>
              <a:t> TDN by 10% and CP by 6 %</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101</a:t>
            </a:fld>
            <a:endParaRPr lang="en-US"/>
          </a:p>
        </p:txBody>
      </p:sp>
    </p:spTree>
    <p:extLst>
      <p:ext uri="{BB962C8B-B14F-4D97-AF65-F5344CB8AC3E}">
        <p14:creationId xmlns:p14="http://schemas.microsoft.com/office/powerpoint/2010/main" val="2649960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7C0AAAD-C2ED-40C6-AF8D-7AC1A302172D}" type="slidenum">
              <a:rPr lang="en-US" smtClean="0"/>
              <a:pPr/>
              <a:t>118</a:t>
            </a:fld>
            <a:endParaRPr lang="en-US" dirty="0" smtClean="0"/>
          </a:p>
        </p:txBody>
      </p:sp>
      <p:sp>
        <p:nvSpPr>
          <p:cNvPr id="125955" name="Rectangle 2"/>
          <p:cNvSpPr>
            <a:spLocks noGrp="1" noRot="1" noChangeAspect="1" noChangeArrowheads="1" noTextEdit="1"/>
          </p:cNvSpPr>
          <p:nvPr>
            <p:ph type="sldImg"/>
          </p:nvPr>
        </p:nvSpPr>
        <p:spPr>
          <a:xfrm>
            <a:off x="1157288" y="684213"/>
            <a:ext cx="4545012" cy="3408362"/>
          </a:xfrm>
          <a:ln w="12700"/>
        </p:spPr>
      </p:sp>
      <p:sp>
        <p:nvSpPr>
          <p:cNvPr id="125956" name="Rectangle 3"/>
          <p:cNvSpPr>
            <a:spLocks noGrp="1" noChangeArrowheads="1"/>
          </p:cNvSpPr>
          <p:nvPr>
            <p:ph type="body" idx="1"/>
          </p:nvPr>
        </p:nvSpPr>
        <p:spPr>
          <a:xfrm>
            <a:off x="914400" y="4321175"/>
            <a:ext cx="5029200" cy="4170363"/>
          </a:xfrm>
          <a:noFill/>
          <a:ln/>
        </p:spPr>
        <p:txBody>
          <a:bodyPr lIns="92075" tIns="46038" rIns="92075" bIns="46038"/>
          <a:lstStyle/>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Thus, any factor that helps to maintain ruminal pH above 6.0 is generally beneficial. For example, feeding a TMR rather than “slug feeding” grain in the parlor twice a day, helps to moderate decreases in ruminal pH that occur after feeding. </a:t>
            </a:r>
            <a:endParaRPr lang="en-US" dirty="0"/>
          </a:p>
        </p:txBody>
      </p:sp>
      <p:sp>
        <p:nvSpPr>
          <p:cNvPr id="4" name="Slide Number Placeholder 3"/>
          <p:cNvSpPr>
            <a:spLocks noGrp="1"/>
          </p:cNvSpPr>
          <p:nvPr>
            <p:ph type="sldNum" sz="quarter" idx="10"/>
          </p:nvPr>
        </p:nvSpPr>
        <p:spPr/>
        <p:txBody>
          <a:bodyPr/>
          <a:lstStyle/>
          <a:p>
            <a:fld id="{6DC4AD88-2686-4205-95B4-9891CB83E0D3}" type="slidenum">
              <a:rPr lang="en-US" smtClean="0"/>
              <a:t>154</a:t>
            </a:fld>
            <a:endParaRPr lang="en-US"/>
          </a:p>
        </p:txBody>
      </p:sp>
    </p:spTree>
    <p:extLst>
      <p:ext uri="{BB962C8B-B14F-4D97-AF65-F5344CB8AC3E}">
        <p14:creationId xmlns:p14="http://schemas.microsoft.com/office/powerpoint/2010/main" val="3171687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best time to take hay or silage samples is as near to the time of feeding or sale as possible. Many different factors affect forage quality.  Some of these variables include: plant species that are in the particular hay lot (including different legumes, grasses, and weeds), stage of maturity during </a:t>
            </a:r>
            <a:r>
              <a:rPr lang="en-US" dirty="0" smtClean="0"/>
              <a:t>harvest,</a:t>
            </a:r>
            <a:r>
              <a:rPr lang="en-US" baseline="0" dirty="0" smtClean="0"/>
              <a:t> </a:t>
            </a:r>
            <a:r>
              <a:rPr lang="en-US" dirty="0" smtClean="0"/>
              <a:t>environmental </a:t>
            </a:r>
            <a:r>
              <a:rPr lang="en-US" dirty="0"/>
              <a:t>conditions during growth and harvest, damage due to insects and plant diseases, </a:t>
            </a:r>
            <a:r>
              <a:rPr lang="en-US" dirty="0" smtClean="0"/>
              <a:t>soil</a:t>
            </a:r>
            <a:r>
              <a:rPr lang="en-US" baseline="0" dirty="0" smtClean="0"/>
              <a:t> </a:t>
            </a:r>
            <a:r>
              <a:rPr lang="en-US" dirty="0" smtClean="0"/>
              <a:t>fertility</a:t>
            </a:r>
            <a:r>
              <a:rPr lang="en-US" dirty="0"/>
              <a:t>, and losses during harvest and storage.  </a:t>
            </a:r>
          </a:p>
        </p:txBody>
      </p:sp>
      <p:sp>
        <p:nvSpPr>
          <p:cNvPr id="4" name="Slide Number Placeholder 3"/>
          <p:cNvSpPr>
            <a:spLocks noGrp="1"/>
          </p:cNvSpPr>
          <p:nvPr>
            <p:ph type="sldNum" sz="quarter" idx="10"/>
          </p:nvPr>
        </p:nvSpPr>
        <p:spPr/>
        <p:txBody>
          <a:bodyPr/>
          <a:lstStyle/>
          <a:p>
            <a:fld id="{4411D9D1-6808-442A-8217-4697EBD6A895}" type="slidenum">
              <a:rPr lang="en-US" smtClean="0"/>
              <a:t>155</a:t>
            </a:fld>
            <a:endParaRPr lang="en-US"/>
          </a:p>
        </p:txBody>
      </p:sp>
    </p:spTree>
    <p:extLst>
      <p:ext uri="{BB962C8B-B14F-4D97-AF65-F5344CB8AC3E}">
        <p14:creationId xmlns:p14="http://schemas.microsoft.com/office/powerpoint/2010/main" val="2660035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Sampling methods include mechanical coring of bales with a hay probe or pulling hand-grab samples from bales or windrows. The best technique is to use a mechanical coring probe. A hay coring probe and drilling brace can be purchased for approximately $150.00, which is relatively inexpensive.</a:t>
            </a:r>
            <a:endParaRPr lang="en-US" dirty="0"/>
          </a:p>
        </p:txBody>
      </p:sp>
      <p:sp>
        <p:nvSpPr>
          <p:cNvPr id="4" name="Slide Number Placeholder 3"/>
          <p:cNvSpPr>
            <a:spLocks noGrp="1"/>
          </p:cNvSpPr>
          <p:nvPr>
            <p:ph type="sldNum" sz="quarter" idx="10"/>
          </p:nvPr>
        </p:nvSpPr>
        <p:spPr/>
        <p:txBody>
          <a:bodyPr/>
          <a:lstStyle/>
          <a:p>
            <a:fld id="{4411D9D1-6808-442A-8217-4697EBD6A895}" type="slidenum">
              <a:rPr lang="en-US" smtClean="0"/>
              <a:t>156</a:t>
            </a:fld>
            <a:endParaRPr lang="en-US"/>
          </a:p>
        </p:txBody>
      </p:sp>
    </p:spTree>
    <p:extLst>
      <p:ext uri="{BB962C8B-B14F-4D97-AF65-F5344CB8AC3E}">
        <p14:creationId xmlns:p14="http://schemas.microsoft.com/office/powerpoint/2010/main" val="3721197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29043" indent="-280400">
              <a:defRPr sz="2400">
                <a:solidFill>
                  <a:schemeClr val="tx1"/>
                </a:solidFill>
                <a:latin typeface="Arial" charset="0"/>
              </a:defRPr>
            </a:lvl2pPr>
            <a:lvl3pPr marL="1121604" indent="-224321">
              <a:defRPr sz="2400">
                <a:solidFill>
                  <a:schemeClr val="tx1"/>
                </a:solidFill>
                <a:latin typeface="Arial" charset="0"/>
              </a:defRPr>
            </a:lvl3pPr>
            <a:lvl4pPr marL="1570245" indent="-224321">
              <a:defRPr sz="2400">
                <a:solidFill>
                  <a:schemeClr val="tx1"/>
                </a:solidFill>
                <a:latin typeface="Arial" charset="0"/>
              </a:defRPr>
            </a:lvl4pPr>
            <a:lvl5pPr marL="2018887" indent="-224321">
              <a:defRPr sz="2400">
                <a:solidFill>
                  <a:schemeClr val="tx1"/>
                </a:solidFill>
                <a:latin typeface="Arial" charset="0"/>
              </a:defRPr>
            </a:lvl5pPr>
            <a:lvl6pPr marL="2467528" indent="-224321" eaLnBrk="0" fontAlgn="base" hangingPunct="0">
              <a:spcBef>
                <a:spcPct val="0"/>
              </a:spcBef>
              <a:spcAft>
                <a:spcPct val="0"/>
              </a:spcAft>
              <a:defRPr sz="2400">
                <a:solidFill>
                  <a:schemeClr val="tx1"/>
                </a:solidFill>
                <a:latin typeface="Arial" charset="0"/>
              </a:defRPr>
            </a:lvl6pPr>
            <a:lvl7pPr marL="2916168" indent="-224321" eaLnBrk="0" fontAlgn="base" hangingPunct="0">
              <a:spcBef>
                <a:spcPct val="0"/>
              </a:spcBef>
              <a:spcAft>
                <a:spcPct val="0"/>
              </a:spcAft>
              <a:defRPr sz="2400">
                <a:solidFill>
                  <a:schemeClr val="tx1"/>
                </a:solidFill>
                <a:latin typeface="Arial" charset="0"/>
              </a:defRPr>
            </a:lvl7pPr>
            <a:lvl8pPr marL="3364811" indent="-224321" eaLnBrk="0" fontAlgn="base" hangingPunct="0">
              <a:spcBef>
                <a:spcPct val="0"/>
              </a:spcBef>
              <a:spcAft>
                <a:spcPct val="0"/>
              </a:spcAft>
              <a:defRPr sz="2400">
                <a:solidFill>
                  <a:schemeClr val="tx1"/>
                </a:solidFill>
                <a:latin typeface="Arial" charset="0"/>
              </a:defRPr>
            </a:lvl8pPr>
            <a:lvl9pPr marL="3813452" indent="-224321" eaLnBrk="0" fontAlgn="base" hangingPunct="0">
              <a:spcBef>
                <a:spcPct val="0"/>
              </a:spcBef>
              <a:spcAft>
                <a:spcPct val="0"/>
              </a:spcAft>
              <a:defRPr sz="2400">
                <a:solidFill>
                  <a:schemeClr val="tx1"/>
                </a:solidFill>
                <a:latin typeface="Arial" charset="0"/>
              </a:defRPr>
            </a:lvl9pPr>
          </a:lstStyle>
          <a:p>
            <a:fld id="{F4F12C4D-1A38-416D-BDF6-9A93E4D3118D}" type="slidenum">
              <a:rPr lang="en-US" sz="1200">
                <a:latin typeface="Times New Roman" pitchFamily="18" charset="0"/>
              </a:rPr>
              <a:pPr/>
              <a:t>157</a:t>
            </a:fld>
            <a:endParaRPr lang="en-US" sz="1200">
              <a:latin typeface="Times New Roman" pitchFamily="18" charset="0"/>
            </a:endParaRPr>
          </a:p>
        </p:txBody>
      </p:sp>
      <p:sp>
        <p:nvSpPr>
          <p:cNvPr id="40963"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nchor="b"/>
          <a:lstStyle>
            <a:lvl1pPr defTabSz="931863">
              <a:defRPr sz="2400">
                <a:solidFill>
                  <a:schemeClr val="tx1"/>
                </a:solidFill>
                <a:latin typeface="Arial" charset="0"/>
              </a:defRPr>
            </a:lvl1pPr>
            <a:lvl2pPr marL="742950" indent="-285750" defTabSz="931863">
              <a:defRPr sz="2400">
                <a:solidFill>
                  <a:schemeClr val="tx1"/>
                </a:solidFill>
                <a:latin typeface="Arial" charset="0"/>
              </a:defRPr>
            </a:lvl2pPr>
            <a:lvl3pPr marL="1143000" indent="-228600" defTabSz="931863">
              <a:defRPr sz="2400">
                <a:solidFill>
                  <a:schemeClr val="tx1"/>
                </a:solidFill>
                <a:latin typeface="Arial" charset="0"/>
              </a:defRPr>
            </a:lvl3pPr>
            <a:lvl4pPr marL="1600200" indent="-228600" defTabSz="931863">
              <a:defRPr sz="2400">
                <a:solidFill>
                  <a:schemeClr val="tx1"/>
                </a:solidFill>
                <a:latin typeface="Arial" charset="0"/>
              </a:defRPr>
            </a:lvl4pPr>
            <a:lvl5pPr marL="2057400" indent="-228600" defTabSz="931863">
              <a:defRPr sz="2400">
                <a:solidFill>
                  <a:schemeClr val="tx1"/>
                </a:solidFill>
                <a:latin typeface="Arial" charset="0"/>
              </a:defRPr>
            </a:lvl5pPr>
            <a:lvl6pPr marL="2514600" indent="-228600" defTabSz="931863" eaLnBrk="0" fontAlgn="base" hangingPunct="0">
              <a:spcBef>
                <a:spcPct val="0"/>
              </a:spcBef>
              <a:spcAft>
                <a:spcPct val="0"/>
              </a:spcAft>
              <a:defRPr sz="2400">
                <a:solidFill>
                  <a:schemeClr val="tx1"/>
                </a:solidFill>
                <a:latin typeface="Arial" charset="0"/>
              </a:defRPr>
            </a:lvl6pPr>
            <a:lvl7pPr marL="2971800" indent="-228600" defTabSz="931863" eaLnBrk="0" fontAlgn="base" hangingPunct="0">
              <a:spcBef>
                <a:spcPct val="0"/>
              </a:spcBef>
              <a:spcAft>
                <a:spcPct val="0"/>
              </a:spcAft>
              <a:defRPr sz="2400">
                <a:solidFill>
                  <a:schemeClr val="tx1"/>
                </a:solidFill>
                <a:latin typeface="Arial" charset="0"/>
              </a:defRPr>
            </a:lvl7pPr>
            <a:lvl8pPr marL="3429000" indent="-228600" defTabSz="931863" eaLnBrk="0" fontAlgn="base" hangingPunct="0">
              <a:spcBef>
                <a:spcPct val="0"/>
              </a:spcBef>
              <a:spcAft>
                <a:spcPct val="0"/>
              </a:spcAft>
              <a:defRPr sz="2400">
                <a:solidFill>
                  <a:schemeClr val="tx1"/>
                </a:solidFill>
                <a:latin typeface="Arial" charset="0"/>
              </a:defRPr>
            </a:lvl8pPr>
            <a:lvl9pPr marL="3886200" indent="-228600" defTabSz="931863" eaLnBrk="0" fontAlgn="base" hangingPunct="0">
              <a:spcBef>
                <a:spcPct val="0"/>
              </a:spcBef>
              <a:spcAft>
                <a:spcPct val="0"/>
              </a:spcAft>
              <a:defRPr sz="2400">
                <a:solidFill>
                  <a:schemeClr val="tx1"/>
                </a:solidFill>
                <a:latin typeface="Arial" charset="0"/>
              </a:defRPr>
            </a:lvl9pPr>
          </a:lstStyle>
          <a:p>
            <a:pPr algn="r" eaLnBrk="1" hangingPunct="1"/>
            <a:fld id="{C5090D6C-58C6-4B9C-9DD4-59D959F5608A}" type="slidenum">
              <a:rPr lang="en-US" sz="1200">
                <a:latin typeface="Calibri" pitchFamily="34" charset="0"/>
              </a:rPr>
              <a:pPr algn="r" eaLnBrk="1" hangingPunct="1"/>
              <a:t>157</a:t>
            </a:fld>
            <a:endParaRPr lang="en-US" sz="1200">
              <a:latin typeface="Calibri" pitchFamily="34"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lstStyle/>
          <a:p>
            <a:pPr>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1D9D1-6808-442A-8217-4697EBD6A895}" type="slidenum">
              <a:rPr lang="en-US" smtClean="0"/>
              <a:t>158</a:t>
            </a:fld>
            <a:endParaRPr lang="en-US"/>
          </a:p>
        </p:txBody>
      </p:sp>
    </p:spTree>
    <p:extLst>
      <p:ext uri="{BB962C8B-B14F-4D97-AF65-F5344CB8AC3E}">
        <p14:creationId xmlns:p14="http://schemas.microsoft.com/office/powerpoint/2010/main" val="151517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7</a:t>
            </a:fld>
            <a:endParaRPr lang="en-US"/>
          </a:p>
        </p:txBody>
      </p:sp>
    </p:spTree>
    <p:extLst>
      <p:ext uri="{BB962C8B-B14F-4D97-AF65-F5344CB8AC3E}">
        <p14:creationId xmlns:p14="http://schemas.microsoft.com/office/powerpoint/2010/main" val="3017740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hay and silage from every field and every cutting will be different. A forage lot is that hay or silage taken from the same location, field or farm, the same cutting (within a 48-hour period) at the same plant maturity, and having similar amounts of grass, weeds, rain damage, or preservative treatment.</a:t>
            </a:r>
          </a:p>
          <a:p>
            <a:endParaRPr lang="en-US" dirty="0"/>
          </a:p>
        </p:txBody>
      </p:sp>
      <p:sp>
        <p:nvSpPr>
          <p:cNvPr id="4" name="Slide Number Placeholder 3"/>
          <p:cNvSpPr>
            <a:spLocks noGrp="1"/>
          </p:cNvSpPr>
          <p:nvPr>
            <p:ph type="sldNum" sz="quarter" idx="10"/>
          </p:nvPr>
        </p:nvSpPr>
        <p:spPr/>
        <p:txBody>
          <a:bodyPr/>
          <a:lstStyle/>
          <a:p>
            <a:fld id="{4411D9D1-6808-442A-8217-4697EBD6A895}" type="slidenum">
              <a:rPr lang="en-US" smtClean="0"/>
              <a:t>159</a:t>
            </a:fld>
            <a:endParaRPr lang="en-US"/>
          </a:p>
        </p:txBody>
      </p:sp>
    </p:spTree>
    <p:extLst>
      <p:ext uri="{BB962C8B-B14F-4D97-AF65-F5344CB8AC3E}">
        <p14:creationId xmlns:p14="http://schemas.microsoft.com/office/powerpoint/2010/main" val="2500059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Twenty individual bales from the same lot of hay were probed and analyzed. The table shows the variability between bales and the implications can that be drawn from analyzing only one bale. For example, if you sampled the worst bale in the lot, feeding recommendations based on this information would result in overfeeding and increased feed cost. At the end of the study, all of the individual samples were combined to form a bulk composite sample. The results of the composite are equivalent to the </a:t>
            </a:r>
            <a:r>
              <a:rPr lang="en-US" dirty="0" err="1" smtClean="0"/>
              <a:t>arithmatic</a:t>
            </a:r>
            <a:r>
              <a:rPr lang="en-US" dirty="0" smtClean="0"/>
              <a:t> average of all the samples demonstrating that compositing multiple subsamples is the best way to get an accurate picture of the forage in question.</a:t>
            </a:r>
            <a:endParaRPr lang="en-US" dirty="0"/>
          </a:p>
        </p:txBody>
      </p:sp>
      <p:sp>
        <p:nvSpPr>
          <p:cNvPr id="4" name="Slide Number Placeholder 3"/>
          <p:cNvSpPr>
            <a:spLocks noGrp="1"/>
          </p:cNvSpPr>
          <p:nvPr>
            <p:ph type="sldNum" sz="quarter" idx="10"/>
          </p:nvPr>
        </p:nvSpPr>
        <p:spPr/>
        <p:txBody>
          <a:bodyPr/>
          <a:lstStyle/>
          <a:p>
            <a:fld id="{4411D9D1-6808-442A-8217-4697EBD6A895}" type="slidenum">
              <a:rPr lang="en-US" smtClean="0"/>
              <a:t>160</a:t>
            </a:fld>
            <a:endParaRPr lang="en-US"/>
          </a:p>
        </p:txBody>
      </p:sp>
    </p:spTree>
    <p:extLst>
      <p:ext uri="{BB962C8B-B14F-4D97-AF65-F5344CB8AC3E}">
        <p14:creationId xmlns:p14="http://schemas.microsoft.com/office/powerpoint/2010/main" val="195056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Maturity has the most impact on quality (within a species)</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10</a:t>
            </a:fld>
            <a:endParaRPr lang="en-US"/>
          </a:p>
        </p:txBody>
      </p:sp>
    </p:spTree>
    <p:extLst>
      <p:ext uri="{BB962C8B-B14F-4D97-AF65-F5344CB8AC3E}">
        <p14:creationId xmlns:p14="http://schemas.microsoft.com/office/powerpoint/2010/main" val="313879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Maturity</a:t>
            </a:r>
            <a:r>
              <a:rPr lang="en-US" baseline="0" dirty="0" smtClean="0"/>
              <a:t> equated to a 20 lb difference in milk production!! Not all alfalfa/brome mixes are the same. Maturity will have the most influence on quality and value of forage. </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12</a:t>
            </a:fld>
            <a:endParaRPr lang="en-US"/>
          </a:p>
        </p:txBody>
      </p:sp>
    </p:spTree>
    <p:extLst>
      <p:ext uri="{BB962C8B-B14F-4D97-AF65-F5344CB8AC3E}">
        <p14:creationId xmlns:p14="http://schemas.microsoft.com/office/powerpoint/2010/main" val="135583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Rhizabia</a:t>
            </a:r>
            <a:r>
              <a:rPr lang="en-US" dirty="0" smtClean="0"/>
              <a:t> organisms. 50% of the hay grown in US is alfalfa. Phytoestrogens= plant and estrogen. When consumed by livestock they exhibit estrogenic activity and may hamper reproductive performance. Clovers such as subterranean clover (</a:t>
            </a:r>
            <a:r>
              <a:rPr lang="en-US" dirty="0" err="1" smtClean="0"/>
              <a:t>Trifolium</a:t>
            </a:r>
            <a:r>
              <a:rPr lang="en-US" dirty="0" smtClean="0"/>
              <a:t> </a:t>
            </a:r>
            <a:r>
              <a:rPr lang="en-US" dirty="0" err="1" smtClean="0"/>
              <a:t>subterran</a:t>
            </a:r>
            <a:r>
              <a:rPr lang="en-US" dirty="0" smtClean="0"/>
              <a:t>) and red clover (</a:t>
            </a:r>
            <a:r>
              <a:rPr lang="en-US" dirty="0" err="1" smtClean="0"/>
              <a:t>Trifolium</a:t>
            </a:r>
            <a:r>
              <a:rPr lang="en-US" dirty="0" smtClean="0"/>
              <a:t> </a:t>
            </a:r>
            <a:r>
              <a:rPr lang="en-US" dirty="0" err="1" smtClean="0"/>
              <a:t>pratense</a:t>
            </a:r>
            <a:r>
              <a:rPr lang="en-US" dirty="0" smtClean="0"/>
              <a:t>) generally contain </a:t>
            </a:r>
            <a:r>
              <a:rPr lang="en-US" dirty="0" err="1" smtClean="0"/>
              <a:t>isoflavones</a:t>
            </a:r>
            <a:r>
              <a:rPr lang="en-US" dirty="0" smtClean="0"/>
              <a:t>. Alfalfa (</a:t>
            </a:r>
            <a:r>
              <a:rPr lang="en-US" dirty="0" err="1" smtClean="0"/>
              <a:t>Medicago</a:t>
            </a:r>
            <a:r>
              <a:rPr lang="en-US" dirty="0" smtClean="0"/>
              <a:t> sativa)contains </a:t>
            </a:r>
            <a:r>
              <a:rPr lang="en-US" dirty="0" err="1" smtClean="0"/>
              <a:t>coumestrans</a:t>
            </a:r>
            <a:r>
              <a:rPr lang="en-US" dirty="0" smtClean="0"/>
              <a:t>. </a:t>
            </a:r>
            <a:r>
              <a:rPr lang="en-US" baseline="0" dirty="0" smtClean="0"/>
              <a:t> </a:t>
            </a:r>
            <a:r>
              <a:rPr lang="en-US" dirty="0" smtClean="0">
                <a:effectLst/>
              </a:rPr>
              <a:t>phytoestrogens have been reported to reduce conception rates in cattle and sheep fed prior to mating. The estrogen content varies among genotypes, but may increase in leaves due to attacks of parasites and fungi. </a:t>
            </a:r>
            <a:r>
              <a:rPr lang="en-US" dirty="0" smtClean="0"/>
              <a:t>Cattle that are exposed to alfalfa cultivars with high contents of </a:t>
            </a:r>
            <a:r>
              <a:rPr lang="en-US" dirty="0" err="1" smtClean="0"/>
              <a:t>coumestans</a:t>
            </a:r>
            <a:r>
              <a:rPr lang="en-US" dirty="0" smtClean="0"/>
              <a:t> may experience cystic ovaries and irregular heat cycles. Dairy heifers may exhibit precocious mammary and genital development. </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13</a:t>
            </a:fld>
            <a:endParaRPr lang="en-US"/>
          </a:p>
        </p:txBody>
      </p:sp>
    </p:spTree>
    <p:extLst>
      <p:ext uri="{BB962C8B-B14F-4D97-AF65-F5344CB8AC3E}">
        <p14:creationId xmlns:p14="http://schemas.microsoft.com/office/powerpoint/2010/main" val="338822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season (C4) lower CP and have more structural</a:t>
            </a:r>
            <a:r>
              <a:rPr lang="en-US" baseline="0" dirty="0" smtClean="0"/>
              <a:t> carbohydrates than </a:t>
            </a:r>
            <a:r>
              <a:rPr lang="en-US" dirty="0" smtClean="0"/>
              <a:t>Cool season</a:t>
            </a:r>
            <a:r>
              <a:rPr lang="en-US" baseline="0" dirty="0" smtClean="0"/>
              <a:t> (C3). C3 and C4 plants differ in the leaf anatomies and enzymes used to carry out photosynthesis. These differences are important with respect to their optimal growing conditions, N and water-use efficiency, forage quality, and seasonal production profile. C3 plants have an optimum temperature range of 65-75 degrees F. Growth begins when the soil temperature is 40-45 degrees F. C3 plants become less efficient as the temperature increases. </a:t>
            </a:r>
          </a:p>
          <a:p>
            <a:endParaRPr lang="en-US" baseline="0" dirty="0" smtClean="0"/>
          </a:p>
          <a:p>
            <a:r>
              <a:rPr lang="en-US" baseline="0" dirty="0" smtClean="0"/>
              <a:t>C4 plants are more efficient at gathering carbon dioxide and utilizing nitrogen from the atmosphere and recycled N in the soil. They also use less water to make dry matter. They grow best at 90-95 degrees F. They begin to grow when the soil temperature is 60-65 degrees F.</a:t>
            </a:r>
          </a:p>
          <a:p>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14</a:t>
            </a:fld>
            <a:endParaRPr lang="en-US"/>
          </a:p>
        </p:txBody>
      </p:sp>
    </p:spTree>
    <p:extLst>
      <p:ext uri="{BB962C8B-B14F-4D97-AF65-F5344CB8AC3E}">
        <p14:creationId xmlns:p14="http://schemas.microsoft.com/office/powerpoint/2010/main" val="298581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germinating in the autumn, overwintering as a seedling, then flowering in the spring or early summer. If winter rainfall is limiting and spring moisture is adequate, the seeds will germinate in the spring, and the plants will flower that summer. </a:t>
            </a:r>
            <a:r>
              <a:rPr lang="en-US" dirty="0" err="1" smtClean="0"/>
              <a:t>Cheatgrass</a:t>
            </a:r>
            <a:r>
              <a:rPr lang="en-US" dirty="0" smtClean="0"/>
              <a:t> has increased steadily in acreage and now is the major</a:t>
            </a:r>
            <a:r>
              <a:rPr lang="en-US" baseline="0" dirty="0" smtClean="0"/>
              <a:t> </a:t>
            </a:r>
            <a:r>
              <a:rPr lang="en-US" dirty="0" smtClean="0"/>
              <a:t>understory of 19.2 million acres of the Intermountain West. </a:t>
            </a:r>
            <a:r>
              <a:rPr lang="en-US" dirty="0" err="1" smtClean="0"/>
              <a:t>Cheatgrass</a:t>
            </a:r>
            <a:r>
              <a:rPr lang="en-US" dirty="0" smtClean="0"/>
              <a:t> is a</a:t>
            </a:r>
            <a:r>
              <a:rPr lang="en-US" baseline="0" dirty="0" smtClean="0"/>
              <a:t> </a:t>
            </a:r>
            <a:r>
              <a:rPr lang="en-US" dirty="0" smtClean="0"/>
              <a:t>winter annual that competes with other perennial plants by depleting soil</a:t>
            </a:r>
            <a:r>
              <a:rPr lang="en-US" baseline="0" dirty="0" smtClean="0"/>
              <a:t> </a:t>
            </a:r>
            <a:r>
              <a:rPr lang="en-US" dirty="0" smtClean="0"/>
              <a:t>moisture, producing prolific amounts of seed, (up to 28.2 million seeds per </a:t>
            </a:r>
            <a:r>
              <a:rPr lang="en-US" baseline="0" dirty="0" smtClean="0"/>
              <a:t> </a:t>
            </a:r>
            <a:r>
              <a:rPr lang="en-US" dirty="0" smtClean="0"/>
              <a:t>hectare) and germinating readily in the fall or spring, ensuring that annual </a:t>
            </a:r>
            <a:r>
              <a:rPr lang="en-US" baseline="0" dirty="0" smtClean="0"/>
              <a:t> </a:t>
            </a:r>
            <a:r>
              <a:rPr lang="en-US" dirty="0" smtClean="0"/>
              <a:t>recruitment is maintained.  </a:t>
            </a:r>
            <a:r>
              <a:rPr lang="en-US" dirty="0" err="1" smtClean="0"/>
              <a:t>Seedheads</a:t>
            </a:r>
            <a:r>
              <a:rPr lang="en-US" dirty="0" smtClean="0"/>
              <a:t> have awns that may injure eyes and mouth of grazing animals and contaminate fleece. When immature has good forage quality but matures fast so quality drops dramatically. Management of rangeland</a:t>
            </a:r>
            <a:r>
              <a:rPr lang="en-US" baseline="0" dirty="0" smtClean="0"/>
              <a:t> </a:t>
            </a:r>
            <a:r>
              <a:rPr lang="en-US" dirty="0" smtClean="0"/>
              <a:t>should be aimed at replacing </a:t>
            </a:r>
            <a:r>
              <a:rPr lang="en-US" dirty="0" err="1" smtClean="0"/>
              <a:t>cheatgrass</a:t>
            </a:r>
            <a:r>
              <a:rPr lang="en-US" dirty="0" smtClean="0"/>
              <a:t> with a perennial plant cover. This involves releasing grazing pressure during the flower and seed formation stages of the desirable plants. Graze early spring and then after other perennials have went</a:t>
            </a:r>
            <a:r>
              <a:rPr lang="en-US" baseline="0" dirty="0" smtClean="0"/>
              <a:t> dormant?</a:t>
            </a:r>
            <a:endParaRPr lang="en-US" dirty="0"/>
          </a:p>
        </p:txBody>
      </p:sp>
      <p:sp>
        <p:nvSpPr>
          <p:cNvPr id="4" name="Slide Number Placeholder 3"/>
          <p:cNvSpPr>
            <a:spLocks noGrp="1"/>
          </p:cNvSpPr>
          <p:nvPr>
            <p:ph type="sldNum" sz="quarter" idx="10"/>
          </p:nvPr>
        </p:nvSpPr>
        <p:spPr/>
        <p:txBody>
          <a:bodyPr/>
          <a:lstStyle/>
          <a:p>
            <a:pPr>
              <a:defRPr/>
            </a:pPr>
            <a:fld id="{565280F1-015D-41D9-9153-2EB8505F96B5}" type="slidenum">
              <a:rPr lang="en-US" smtClean="0"/>
              <a:pPr>
                <a:defRPr/>
              </a:pPr>
              <a:t>22</a:t>
            </a:fld>
            <a:endParaRPr lang="en-US"/>
          </a:p>
        </p:txBody>
      </p:sp>
    </p:spTree>
    <p:extLst>
      <p:ext uri="{BB962C8B-B14F-4D97-AF65-F5344CB8AC3E}">
        <p14:creationId xmlns:p14="http://schemas.microsoft.com/office/powerpoint/2010/main" val="376151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grpSp>
        <p:sp>
          <p:nvSpPr>
            <p:cNvPr id="6" name="Rectangle 64"/>
            <p:cNvSpPr>
              <a:spLocks noChangeArrowheads="1"/>
            </p:cNvSpPr>
            <p:nvPr userDrawn="1"/>
          </p:nvSpPr>
          <p:spPr bwMode="auto">
            <a:xfrm>
              <a:off x="429"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en-US">
                <a:solidFill>
                  <a:srgbClr val="000000"/>
                </a:solidFill>
              </a:endParaRPr>
            </a:p>
          </p:txBody>
        </p:sp>
        <p:sp>
          <p:nvSpPr>
            <p:cNvPr id="7" name="Rectangle 65"/>
            <p:cNvSpPr>
              <a:spLocks noChangeArrowheads="1"/>
            </p:cNvSpPr>
            <p:nvPr userDrawn="1"/>
          </p:nvSpPr>
          <p:spPr bwMode="auto">
            <a:xfrm>
              <a:off x="0" y="0"/>
              <a:ext cx="5760" cy="321"/>
            </a:xfrm>
            <a:prstGeom prst="rect">
              <a:avLst/>
            </a:prstGeom>
            <a:solidFill>
              <a:schemeClr val="hlink">
                <a:alpha val="50000"/>
              </a:schemeClr>
            </a:solidFill>
            <a:ln w="9525">
              <a:noFill/>
              <a:miter lim="800000"/>
              <a:headEnd/>
              <a:tailEnd/>
            </a:ln>
            <a:effectLst/>
          </p:spPr>
          <p:txBody>
            <a:bodyPr wrap="none" anchor="ctr"/>
            <a:lstStyle/>
            <a:p>
              <a:pPr>
                <a:defRPr/>
              </a:pPr>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w="9525">
            <a:noFill/>
            <a:miter lim="800000"/>
            <a:headEnd/>
            <a:tailEnd/>
          </a:ln>
          <a:effectLst/>
        </p:spPr>
        <p:txBody>
          <a:bodyPr wrap="none" anchor="ctr"/>
          <a:lstStyle/>
          <a:p>
            <a:pPr algn="ctr">
              <a:defRPr/>
            </a:pPr>
            <a:endParaRPr kumimoji="1" lang="en-US">
              <a:solidFill>
                <a:srgbClr val="000000"/>
              </a:solidFill>
            </a:endParaRPr>
          </a:p>
        </p:txBody>
      </p:sp>
      <p:sp>
        <p:nvSpPr>
          <p:cNvPr id="6211" name="Rectangle 67"/>
          <p:cNvSpPr>
            <a:spLocks noGrp="1" noChangeArrowheads="1"/>
          </p:cNvSpPr>
          <p:nvPr>
            <p:ph type="ctrTitle" sz="quarter"/>
          </p:nvPr>
        </p:nvSpPr>
        <p:spPr>
          <a:xfrm>
            <a:off x="779463" y="1096963"/>
            <a:ext cx="7678737" cy="1431925"/>
          </a:xfrm>
        </p:spPr>
        <p:txBody>
          <a:bodyPr/>
          <a:lstStyle>
            <a:lvl1pPr algn="r">
              <a:defRPr/>
            </a:lvl1pPr>
          </a:lstStyle>
          <a:p>
            <a:r>
              <a:rPr lang="en-US"/>
              <a:t>Click to edit Master title style</a:t>
            </a:r>
          </a:p>
        </p:txBody>
      </p:sp>
      <p:sp>
        <p:nvSpPr>
          <p:cNvPr id="6212"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2"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3A7C1A8F-65C1-4F0A-BB8F-4DFA13F9D3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0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8F2B145-7928-4965-B064-2D89D9B9F7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45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192088"/>
            <a:ext cx="2039938" cy="5903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192088"/>
            <a:ext cx="5970587"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17152B2F-FC16-4208-879C-069B0DBAA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015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8"/>
            <a:ext cx="8162925" cy="14319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2813" y="1905000"/>
            <a:ext cx="8110537" cy="4191000"/>
          </a:xfrm>
        </p:spPr>
        <p:txBody>
          <a:bodyPr/>
          <a:lstStyle/>
          <a:p>
            <a:pPr lvl="0"/>
            <a:endParaRPr lang="en-US" noProof="0" smtClean="0"/>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DAA8BB4-0392-44C3-AAFB-DBB07EA7D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630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8"/>
            <a:ext cx="8162925"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3488" y="1905000"/>
            <a:ext cx="3979862"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E16326E-9262-48C2-A863-CA22E365F4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33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F825C1-A8D9-4840-BB3D-FECF8ADABF7D}" type="slidenum">
              <a:rPr lang="en-US"/>
              <a:pPr>
                <a:defRPr/>
              </a:pPr>
              <a:t>‹#›</a:t>
            </a:fld>
            <a:endParaRPr lang="en-US"/>
          </a:p>
        </p:txBody>
      </p:sp>
    </p:spTree>
    <p:extLst>
      <p:ext uri="{BB962C8B-B14F-4D97-AF65-F5344CB8AC3E}">
        <p14:creationId xmlns:p14="http://schemas.microsoft.com/office/powerpoint/2010/main" val="258366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FEAF006D-B2BA-4FB0-A946-E6152A6B0C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94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0A005F2-A9A7-49D6-AC76-2366DEB2E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11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1BA2CDE3-45FA-408B-892F-634D37FA0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54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2B76AB89-C120-4E55-9AF8-4BC79241C2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10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2270A5C1-C8F9-4292-8E80-375F58ED5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80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FF7A1639-4ED1-4186-9DF5-37678772C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7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310033A-AA43-4415-8CFC-9ACFBE292B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68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AC3DE2C1-FB09-4DAE-A101-2369C85945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75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7175" cy="6867525"/>
            <a:chOff x="0" y="0"/>
            <a:chExt cx="5762" cy="4326"/>
          </a:xfrm>
        </p:grpSpPr>
        <p:sp>
          <p:nvSpPr>
            <p:cNvPr id="5123" name="Rectangle 3"/>
            <p:cNvSpPr>
              <a:spLocks noChangeArrowheads="1"/>
            </p:cNvSpPr>
            <p:nvPr userDrawn="1"/>
          </p:nvSpPr>
          <p:spPr bwMode="hidden">
            <a:xfrm>
              <a:off x="0" y="0"/>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24" name="Rectangle 4"/>
            <p:cNvSpPr>
              <a:spLocks noChangeArrowheads="1"/>
            </p:cNvSpPr>
            <p:nvPr userDrawn="1"/>
          </p:nvSpPr>
          <p:spPr bwMode="hidden">
            <a:xfrm>
              <a:off x="9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25" name="Rectangle 5"/>
            <p:cNvSpPr>
              <a:spLocks noChangeArrowheads="1"/>
            </p:cNvSpPr>
            <p:nvPr userDrawn="1"/>
          </p:nvSpPr>
          <p:spPr bwMode="hidden">
            <a:xfrm>
              <a:off x="19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26" name="Rectangle 6"/>
            <p:cNvSpPr>
              <a:spLocks noChangeArrowheads="1"/>
            </p:cNvSpPr>
            <p:nvPr userDrawn="1"/>
          </p:nvSpPr>
          <p:spPr bwMode="hidden">
            <a:xfrm>
              <a:off x="28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27" name="Rectangle 7"/>
            <p:cNvSpPr>
              <a:spLocks noChangeArrowheads="1"/>
            </p:cNvSpPr>
            <p:nvPr userDrawn="1"/>
          </p:nvSpPr>
          <p:spPr bwMode="hidden">
            <a:xfrm>
              <a:off x="38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28" name="Rectangle 8"/>
            <p:cNvSpPr>
              <a:spLocks noChangeArrowheads="1"/>
            </p:cNvSpPr>
            <p:nvPr userDrawn="1"/>
          </p:nvSpPr>
          <p:spPr bwMode="hidden">
            <a:xfrm>
              <a:off x="48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29" name="Rectangle 9"/>
            <p:cNvSpPr>
              <a:spLocks noChangeArrowheads="1"/>
            </p:cNvSpPr>
            <p:nvPr userDrawn="1"/>
          </p:nvSpPr>
          <p:spPr bwMode="hidden">
            <a:xfrm>
              <a:off x="57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0" name="Rectangle 10"/>
            <p:cNvSpPr>
              <a:spLocks noChangeArrowheads="1"/>
            </p:cNvSpPr>
            <p:nvPr userDrawn="1"/>
          </p:nvSpPr>
          <p:spPr bwMode="hidden">
            <a:xfrm>
              <a:off x="67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1" name="Rectangle 11"/>
            <p:cNvSpPr>
              <a:spLocks noChangeArrowheads="1"/>
            </p:cNvSpPr>
            <p:nvPr userDrawn="1"/>
          </p:nvSpPr>
          <p:spPr bwMode="hidden">
            <a:xfrm>
              <a:off x="76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2" name="Rectangle 12"/>
            <p:cNvSpPr>
              <a:spLocks noChangeArrowheads="1"/>
            </p:cNvSpPr>
            <p:nvPr userDrawn="1"/>
          </p:nvSpPr>
          <p:spPr bwMode="hidden">
            <a:xfrm>
              <a:off x="86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3" name="Rectangle 13"/>
            <p:cNvSpPr>
              <a:spLocks noChangeArrowheads="1"/>
            </p:cNvSpPr>
            <p:nvPr userDrawn="1"/>
          </p:nvSpPr>
          <p:spPr bwMode="hidden">
            <a:xfrm>
              <a:off x="96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4" name="Rectangle 14"/>
            <p:cNvSpPr>
              <a:spLocks noChangeArrowheads="1"/>
            </p:cNvSpPr>
            <p:nvPr userDrawn="1"/>
          </p:nvSpPr>
          <p:spPr bwMode="hidden">
            <a:xfrm>
              <a:off x="105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5" name="Rectangle 15"/>
            <p:cNvSpPr>
              <a:spLocks noChangeArrowheads="1"/>
            </p:cNvSpPr>
            <p:nvPr userDrawn="1"/>
          </p:nvSpPr>
          <p:spPr bwMode="hidden">
            <a:xfrm>
              <a:off x="115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6" name="Rectangle 16"/>
            <p:cNvSpPr>
              <a:spLocks noChangeArrowheads="1"/>
            </p:cNvSpPr>
            <p:nvPr userDrawn="1"/>
          </p:nvSpPr>
          <p:spPr bwMode="hidden">
            <a:xfrm>
              <a:off x="124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7" name="Rectangle 17"/>
            <p:cNvSpPr>
              <a:spLocks noChangeArrowheads="1"/>
            </p:cNvSpPr>
            <p:nvPr userDrawn="1"/>
          </p:nvSpPr>
          <p:spPr bwMode="hidden">
            <a:xfrm>
              <a:off x="134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8" name="Rectangle 18"/>
            <p:cNvSpPr>
              <a:spLocks noChangeArrowheads="1"/>
            </p:cNvSpPr>
            <p:nvPr userDrawn="1"/>
          </p:nvSpPr>
          <p:spPr bwMode="hidden">
            <a:xfrm>
              <a:off x="144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39" name="Rectangle 19"/>
            <p:cNvSpPr>
              <a:spLocks noChangeArrowheads="1"/>
            </p:cNvSpPr>
            <p:nvPr userDrawn="1"/>
          </p:nvSpPr>
          <p:spPr bwMode="hidden">
            <a:xfrm>
              <a:off x="153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0" name="Rectangle 20"/>
            <p:cNvSpPr>
              <a:spLocks noChangeArrowheads="1"/>
            </p:cNvSpPr>
            <p:nvPr userDrawn="1"/>
          </p:nvSpPr>
          <p:spPr bwMode="hidden">
            <a:xfrm>
              <a:off x="163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1" name="Rectangle 21"/>
            <p:cNvSpPr>
              <a:spLocks noChangeArrowheads="1"/>
            </p:cNvSpPr>
            <p:nvPr userDrawn="1"/>
          </p:nvSpPr>
          <p:spPr bwMode="hidden">
            <a:xfrm>
              <a:off x="172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2" name="Rectangle 22"/>
            <p:cNvSpPr>
              <a:spLocks noChangeArrowheads="1"/>
            </p:cNvSpPr>
            <p:nvPr userDrawn="1"/>
          </p:nvSpPr>
          <p:spPr bwMode="hidden">
            <a:xfrm>
              <a:off x="182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3" name="Rectangle 23"/>
            <p:cNvSpPr>
              <a:spLocks noChangeArrowheads="1"/>
            </p:cNvSpPr>
            <p:nvPr userDrawn="1"/>
          </p:nvSpPr>
          <p:spPr bwMode="hidden">
            <a:xfrm>
              <a:off x="192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4" name="Rectangle 24"/>
            <p:cNvSpPr>
              <a:spLocks noChangeArrowheads="1"/>
            </p:cNvSpPr>
            <p:nvPr userDrawn="1"/>
          </p:nvSpPr>
          <p:spPr bwMode="hidden">
            <a:xfrm>
              <a:off x="201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5" name="Rectangle 25"/>
            <p:cNvSpPr>
              <a:spLocks noChangeArrowheads="1"/>
            </p:cNvSpPr>
            <p:nvPr userDrawn="1"/>
          </p:nvSpPr>
          <p:spPr bwMode="hidden">
            <a:xfrm>
              <a:off x="211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6" name="Rectangle 26"/>
            <p:cNvSpPr>
              <a:spLocks noChangeArrowheads="1"/>
            </p:cNvSpPr>
            <p:nvPr userDrawn="1"/>
          </p:nvSpPr>
          <p:spPr bwMode="hidden">
            <a:xfrm>
              <a:off x="220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7" name="Rectangle 27"/>
            <p:cNvSpPr>
              <a:spLocks noChangeArrowheads="1"/>
            </p:cNvSpPr>
            <p:nvPr userDrawn="1"/>
          </p:nvSpPr>
          <p:spPr bwMode="hidden">
            <a:xfrm>
              <a:off x="230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8" name="Rectangle 28"/>
            <p:cNvSpPr>
              <a:spLocks noChangeArrowheads="1"/>
            </p:cNvSpPr>
            <p:nvPr userDrawn="1"/>
          </p:nvSpPr>
          <p:spPr bwMode="hidden">
            <a:xfrm>
              <a:off x="240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49" name="Rectangle 29"/>
            <p:cNvSpPr>
              <a:spLocks noChangeArrowheads="1"/>
            </p:cNvSpPr>
            <p:nvPr userDrawn="1"/>
          </p:nvSpPr>
          <p:spPr bwMode="hidden">
            <a:xfrm>
              <a:off x="249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0" name="Rectangle 30"/>
            <p:cNvSpPr>
              <a:spLocks noChangeArrowheads="1"/>
            </p:cNvSpPr>
            <p:nvPr userDrawn="1"/>
          </p:nvSpPr>
          <p:spPr bwMode="hidden">
            <a:xfrm>
              <a:off x="259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1" name="Rectangle 31"/>
            <p:cNvSpPr>
              <a:spLocks noChangeArrowheads="1"/>
            </p:cNvSpPr>
            <p:nvPr userDrawn="1"/>
          </p:nvSpPr>
          <p:spPr bwMode="hidden">
            <a:xfrm>
              <a:off x="268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2" name="Rectangle 32"/>
            <p:cNvSpPr>
              <a:spLocks noChangeArrowheads="1"/>
            </p:cNvSpPr>
            <p:nvPr userDrawn="1"/>
          </p:nvSpPr>
          <p:spPr bwMode="hidden">
            <a:xfrm>
              <a:off x="278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3" name="Rectangle 33"/>
            <p:cNvSpPr>
              <a:spLocks noChangeArrowheads="1"/>
            </p:cNvSpPr>
            <p:nvPr userDrawn="1"/>
          </p:nvSpPr>
          <p:spPr bwMode="hidden">
            <a:xfrm>
              <a:off x="288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4" name="Rectangle 34"/>
            <p:cNvSpPr>
              <a:spLocks noChangeArrowheads="1"/>
            </p:cNvSpPr>
            <p:nvPr userDrawn="1"/>
          </p:nvSpPr>
          <p:spPr bwMode="hidden">
            <a:xfrm>
              <a:off x="297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5" name="Rectangle 35"/>
            <p:cNvSpPr>
              <a:spLocks noChangeArrowheads="1"/>
            </p:cNvSpPr>
            <p:nvPr userDrawn="1"/>
          </p:nvSpPr>
          <p:spPr bwMode="hidden">
            <a:xfrm>
              <a:off x="307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6" name="Rectangle 36"/>
            <p:cNvSpPr>
              <a:spLocks noChangeArrowheads="1"/>
            </p:cNvSpPr>
            <p:nvPr userDrawn="1"/>
          </p:nvSpPr>
          <p:spPr bwMode="hidden">
            <a:xfrm>
              <a:off x="316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7" name="Rectangle 37"/>
            <p:cNvSpPr>
              <a:spLocks noChangeArrowheads="1"/>
            </p:cNvSpPr>
            <p:nvPr userDrawn="1"/>
          </p:nvSpPr>
          <p:spPr bwMode="hidden">
            <a:xfrm>
              <a:off x="326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8" name="Rectangle 38"/>
            <p:cNvSpPr>
              <a:spLocks noChangeArrowheads="1"/>
            </p:cNvSpPr>
            <p:nvPr userDrawn="1"/>
          </p:nvSpPr>
          <p:spPr bwMode="hidden">
            <a:xfrm>
              <a:off x="336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59" name="Rectangle 39"/>
            <p:cNvSpPr>
              <a:spLocks noChangeArrowheads="1"/>
            </p:cNvSpPr>
            <p:nvPr userDrawn="1"/>
          </p:nvSpPr>
          <p:spPr bwMode="hidden">
            <a:xfrm>
              <a:off x="345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0" name="Rectangle 40"/>
            <p:cNvSpPr>
              <a:spLocks noChangeArrowheads="1"/>
            </p:cNvSpPr>
            <p:nvPr userDrawn="1"/>
          </p:nvSpPr>
          <p:spPr bwMode="hidden">
            <a:xfrm>
              <a:off x="355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1" name="Rectangle 41"/>
            <p:cNvSpPr>
              <a:spLocks noChangeArrowheads="1"/>
            </p:cNvSpPr>
            <p:nvPr userDrawn="1"/>
          </p:nvSpPr>
          <p:spPr bwMode="hidden">
            <a:xfrm>
              <a:off x="364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2" name="Rectangle 42"/>
            <p:cNvSpPr>
              <a:spLocks noChangeArrowheads="1"/>
            </p:cNvSpPr>
            <p:nvPr userDrawn="1"/>
          </p:nvSpPr>
          <p:spPr bwMode="hidden">
            <a:xfrm>
              <a:off x="374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3" name="Rectangle 43"/>
            <p:cNvSpPr>
              <a:spLocks noChangeArrowheads="1"/>
            </p:cNvSpPr>
            <p:nvPr userDrawn="1"/>
          </p:nvSpPr>
          <p:spPr bwMode="hidden">
            <a:xfrm>
              <a:off x="384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4" name="Rectangle 44"/>
            <p:cNvSpPr>
              <a:spLocks noChangeArrowheads="1"/>
            </p:cNvSpPr>
            <p:nvPr userDrawn="1"/>
          </p:nvSpPr>
          <p:spPr bwMode="hidden">
            <a:xfrm>
              <a:off x="393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5" name="Rectangle 45"/>
            <p:cNvSpPr>
              <a:spLocks noChangeArrowheads="1"/>
            </p:cNvSpPr>
            <p:nvPr userDrawn="1"/>
          </p:nvSpPr>
          <p:spPr bwMode="hidden">
            <a:xfrm>
              <a:off x="403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6" name="Rectangle 46"/>
            <p:cNvSpPr>
              <a:spLocks noChangeArrowheads="1"/>
            </p:cNvSpPr>
            <p:nvPr userDrawn="1"/>
          </p:nvSpPr>
          <p:spPr bwMode="hidden">
            <a:xfrm>
              <a:off x="412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7" name="Rectangle 47"/>
            <p:cNvSpPr>
              <a:spLocks noChangeArrowheads="1"/>
            </p:cNvSpPr>
            <p:nvPr userDrawn="1"/>
          </p:nvSpPr>
          <p:spPr bwMode="hidden">
            <a:xfrm>
              <a:off x="422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8" name="Rectangle 48"/>
            <p:cNvSpPr>
              <a:spLocks noChangeArrowheads="1"/>
            </p:cNvSpPr>
            <p:nvPr userDrawn="1"/>
          </p:nvSpPr>
          <p:spPr bwMode="hidden">
            <a:xfrm>
              <a:off x="432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69" name="Rectangle 49"/>
            <p:cNvSpPr>
              <a:spLocks noChangeArrowheads="1"/>
            </p:cNvSpPr>
            <p:nvPr userDrawn="1"/>
          </p:nvSpPr>
          <p:spPr bwMode="hidden">
            <a:xfrm>
              <a:off x="441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0" name="Rectangle 50"/>
            <p:cNvSpPr>
              <a:spLocks noChangeArrowheads="1"/>
            </p:cNvSpPr>
            <p:nvPr userDrawn="1"/>
          </p:nvSpPr>
          <p:spPr bwMode="hidden">
            <a:xfrm>
              <a:off x="451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1" name="Rectangle 51"/>
            <p:cNvSpPr>
              <a:spLocks noChangeArrowheads="1"/>
            </p:cNvSpPr>
            <p:nvPr userDrawn="1"/>
          </p:nvSpPr>
          <p:spPr bwMode="hidden">
            <a:xfrm>
              <a:off x="460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2" name="Rectangle 52"/>
            <p:cNvSpPr>
              <a:spLocks noChangeArrowheads="1"/>
            </p:cNvSpPr>
            <p:nvPr userDrawn="1"/>
          </p:nvSpPr>
          <p:spPr bwMode="hidden">
            <a:xfrm>
              <a:off x="470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3" name="Rectangle 53"/>
            <p:cNvSpPr>
              <a:spLocks noChangeArrowheads="1"/>
            </p:cNvSpPr>
            <p:nvPr userDrawn="1"/>
          </p:nvSpPr>
          <p:spPr bwMode="hidden">
            <a:xfrm>
              <a:off x="480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4" name="Rectangle 54"/>
            <p:cNvSpPr>
              <a:spLocks noChangeArrowheads="1"/>
            </p:cNvSpPr>
            <p:nvPr userDrawn="1"/>
          </p:nvSpPr>
          <p:spPr bwMode="hidden">
            <a:xfrm>
              <a:off x="489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5" name="Rectangle 55"/>
            <p:cNvSpPr>
              <a:spLocks noChangeArrowheads="1"/>
            </p:cNvSpPr>
            <p:nvPr userDrawn="1"/>
          </p:nvSpPr>
          <p:spPr bwMode="hidden">
            <a:xfrm>
              <a:off x="499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6" name="Rectangle 56"/>
            <p:cNvSpPr>
              <a:spLocks noChangeArrowheads="1"/>
            </p:cNvSpPr>
            <p:nvPr userDrawn="1"/>
          </p:nvSpPr>
          <p:spPr bwMode="hidden">
            <a:xfrm>
              <a:off x="508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7" name="Rectangle 57"/>
            <p:cNvSpPr>
              <a:spLocks noChangeArrowheads="1"/>
            </p:cNvSpPr>
            <p:nvPr userDrawn="1"/>
          </p:nvSpPr>
          <p:spPr bwMode="hidden">
            <a:xfrm>
              <a:off x="518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8" name="Rectangle 58"/>
            <p:cNvSpPr>
              <a:spLocks noChangeArrowheads="1"/>
            </p:cNvSpPr>
            <p:nvPr userDrawn="1"/>
          </p:nvSpPr>
          <p:spPr bwMode="hidden">
            <a:xfrm>
              <a:off x="5280"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79" name="Rectangle 59"/>
            <p:cNvSpPr>
              <a:spLocks noChangeArrowheads="1"/>
            </p:cNvSpPr>
            <p:nvPr userDrawn="1"/>
          </p:nvSpPr>
          <p:spPr bwMode="hidden">
            <a:xfrm>
              <a:off x="5376"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80" name="Rectangle 60"/>
            <p:cNvSpPr>
              <a:spLocks noChangeArrowheads="1"/>
            </p:cNvSpPr>
            <p:nvPr userDrawn="1"/>
          </p:nvSpPr>
          <p:spPr bwMode="hidden">
            <a:xfrm>
              <a:off x="5472"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81" name="Rectangle 61"/>
            <p:cNvSpPr>
              <a:spLocks noChangeArrowheads="1"/>
            </p:cNvSpPr>
            <p:nvPr userDrawn="1"/>
          </p:nvSpPr>
          <p:spPr bwMode="hidden">
            <a:xfrm>
              <a:off x="5568"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82" name="Rectangle 62"/>
            <p:cNvSpPr>
              <a:spLocks noChangeArrowheads="1"/>
            </p:cNvSpPr>
            <p:nvPr userDrawn="1"/>
          </p:nvSpPr>
          <p:spPr bwMode="hidden">
            <a:xfrm>
              <a:off x="5664" y="6"/>
              <a:ext cx="48" cy="4320"/>
            </a:xfrm>
            <a:prstGeom prst="rect">
              <a:avLst/>
            </a:prstGeom>
            <a:solidFill>
              <a:schemeClr val="accent2"/>
            </a:solidFill>
            <a:ln w="9525">
              <a:noFill/>
              <a:miter lim="800000"/>
              <a:headEnd/>
              <a:tailEnd/>
            </a:ln>
            <a:effectLst/>
          </p:spPr>
          <p:txBody>
            <a:bodyPr wrap="none" anchor="ctr"/>
            <a:lstStyle/>
            <a:p>
              <a:pPr>
                <a:defRPr/>
              </a:pPr>
              <a:endParaRPr lang="en-US">
                <a:solidFill>
                  <a:srgbClr val="000000"/>
                </a:solidFill>
              </a:endParaRPr>
            </a:p>
          </p:txBody>
        </p:sp>
        <p:sp>
          <p:nvSpPr>
            <p:cNvPr id="5183" name="Rectangle 63"/>
            <p:cNvSpPr>
              <a:spLocks noChangeArrowheads="1"/>
            </p:cNvSpPr>
            <p:nvPr userDrawn="1"/>
          </p:nvSpPr>
          <p:spPr bwMode="hidden">
            <a:xfrm>
              <a:off x="431"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en-US">
                <a:solidFill>
                  <a:srgbClr val="000000"/>
                </a:solidFill>
              </a:endParaRPr>
            </a:p>
          </p:txBody>
        </p:sp>
        <p:sp>
          <p:nvSpPr>
            <p:cNvPr id="5184" name="Rectangle 64"/>
            <p:cNvSpPr>
              <a:spLocks noChangeArrowheads="1"/>
            </p:cNvSpPr>
            <p:nvPr userDrawn="1"/>
          </p:nvSpPr>
          <p:spPr bwMode="blackGray">
            <a:xfrm>
              <a:off x="0" y="1081"/>
              <a:ext cx="4378" cy="47"/>
            </a:xfrm>
            <a:prstGeom prst="rect">
              <a:avLst/>
            </a:prstGeom>
            <a:solidFill>
              <a:schemeClr val="hlink">
                <a:alpha val="50000"/>
              </a:schemeClr>
            </a:solidFill>
            <a:ln w="9525">
              <a:noFill/>
              <a:miter lim="800000"/>
              <a:headEnd/>
              <a:tailEnd/>
            </a:ln>
            <a:effectLst/>
          </p:spPr>
          <p:txBody>
            <a:bodyPr wrap="none" anchor="ctr"/>
            <a:lstStyle/>
            <a:p>
              <a:pPr>
                <a:defRPr/>
              </a:pPr>
              <a:endParaRPr lang="en-US">
                <a:solidFill>
                  <a:srgbClr val="000000"/>
                </a:solidFill>
              </a:endParaRPr>
            </a:p>
          </p:txBody>
        </p:sp>
      </p:grpSp>
      <p:sp>
        <p:nvSpPr>
          <p:cNvPr id="11267" name="Rectangle 65"/>
          <p:cNvSpPr>
            <a:spLocks noGrp="1" noChangeArrowheads="1"/>
          </p:cNvSpPr>
          <p:nvPr>
            <p:ph type="title"/>
          </p:nvPr>
        </p:nvSpPr>
        <p:spPr bwMode="auto">
          <a:xfrm>
            <a:off x="871538" y="192088"/>
            <a:ext cx="8162925" cy="1431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smtClean="0"/>
              <a:t>Click to edit Master title style</a:t>
            </a:r>
          </a:p>
        </p:txBody>
      </p:sp>
      <p:sp>
        <p:nvSpPr>
          <p:cNvPr id="11268"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87"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5188"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5189"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6E55161-7D81-4ED3-89A4-FDB0CFE22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25088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defRPr>
      </a:lvl5pPr>
      <a:lvl6pPr marL="2514600" indent="-228600" algn="l" rtl="0" fontAlgn="base">
        <a:spcBef>
          <a:spcPct val="20000"/>
        </a:spcBef>
        <a:spcAft>
          <a:spcPct val="0"/>
        </a:spcAft>
        <a:buClr>
          <a:schemeClr val="tx1"/>
        </a:buClr>
        <a:buSzPct val="85000"/>
        <a:buChar char="•"/>
        <a:defRPr sz="2000">
          <a:solidFill>
            <a:schemeClr val="tx1"/>
          </a:solidFill>
          <a:latin typeface="+mn-lt"/>
        </a:defRPr>
      </a:lvl6pPr>
      <a:lvl7pPr marL="2971800" indent="-228600" algn="l" rtl="0" fontAlgn="base">
        <a:spcBef>
          <a:spcPct val="20000"/>
        </a:spcBef>
        <a:spcAft>
          <a:spcPct val="0"/>
        </a:spcAft>
        <a:buClr>
          <a:schemeClr val="tx1"/>
        </a:buClr>
        <a:buSzPct val="85000"/>
        <a:buChar char="•"/>
        <a:defRPr sz="2000">
          <a:solidFill>
            <a:schemeClr val="tx1"/>
          </a:solidFill>
          <a:latin typeface="+mn-lt"/>
        </a:defRPr>
      </a:lvl7pPr>
      <a:lvl8pPr marL="3429000" indent="-228600" algn="l" rtl="0" fontAlgn="base">
        <a:spcBef>
          <a:spcPct val="20000"/>
        </a:spcBef>
        <a:spcAft>
          <a:spcPct val="0"/>
        </a:spcAft>
        <a:buClr>
          <a:schemeClr val="tx1"/>
        </a:buClr>
        <a:buSzPct val="85000"/>
        <a:buChar char="•"/>
        <a:defRPr sz="2000">
          <a:solidFill>
            <a:schemeClr val="tx1"/>
          </a:solidFill>
          <a:latin typeface="+mn-lt"/>
        </a:defRPr>
      </a:lvl8pPr>
      <a:lvl9pPr marL="3886200" indent="-228600" algn="l" rtl="0" fontAlgn="base">
        <a:spcBef>
          <a:spcPct val="20000"/>
        </a:spcBef>
        <a:spcAft>
          <a:spcPct val="0"/>
        </a:spcAft>
        <a:buClr>
          <a:schemeClr val="tx1"/>
        </a:buClr>
        <a:buSzPct val="8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youtube.com/watch?v=-JtjJb-umpk"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2.wmf"/></Relationships>
</file>

<file path=ppt/slides/_rels/slide1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6.wmf"/></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0.w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1.wmf"/></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5.wmf"/></Relationships>
</file>

<file path=ppt/slides/_rels/slide1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www.youtube.com/watch?v=MVfWWaTdB9o"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www.google.com/url?sa=i&amp;rct=j&amp;q=&amp;esrc=s&amp;frm=1&amp;source=images&amp;cd=&amp;cad=rja&amp;docid=sbi-DL_UHnmvGM&amp;tbnid=eRF3L-BDiWJmHM:&amp;ved=0CAUQjRw&amp;url=http://ucanr.org/repository/CAO/landingpage.cfm?article%3Dca.v058n01p54%26fulltext%3Dyes&amp;ei=6743UcjRDYiQqwH-04DwCA&amp;psig=AFQjCNGh2vbnFRfRPY3dBGpFy3PaUIfVwA&amp;ust=1362694242341152" TargetMode="Externa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com/url?sa=i&amp;rct=j&amp;q=&amp;esrc=s&amp;frm=1&amp;source=images&amp;cd=&amp;cad=rja&amp;docid=KsFozc_JJKKoZM&amp;tbnid=2DBYqLDWGVooFM:&amp;ved=0CAUQjRw&amp;url=http://www.ukagriculture.com/multimedia/farming_pictures.cfm?strSubCategory%3DHousing%26strClient_Name_UKA%3DUKA%26multimedia%3Dno&amp;ei=dd40UcDMI4rOqAHyoIHQAw&amp;psig=AFQjCNFcrVHtJD_2Zc2-fS5gGvtgKxaDfA&amp;ust=1362505702049975"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PFxYh74LdnWtpM&amp;tbnid=1Y91xbgV1JjNxM:&amp;ved=0CAUQjRw&amp;url=http://darksideofthechalkboard.blogspot.com/2010/08/farming-101.html&amp;ei=Gt00Uc6cFIHEqQH3iYHICA&amp;psig=AFQjCNEjHJ6ZjGnsnLBi_5Mj9aBr9q6pqA&amp;ust=1362505277467057" TargetMode="Externa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981200"/>
            <a:ext cx="7772400" cy="1446550"/>
          </a:xfrm>
        </p:spPr>
        <p:txBody>
          <a:bodyPr/>
          <a:lstStyle/>
          <a:p>
            <a:r>
              <a:rPr lang="en-US" sz="8800" dirty="0" smtClean="0"/>
              <a:t>Forages</a:t>
            </a:r>
            <a:endParaRPr lang="en-US" dirty="0"/>
          </a:p>
        </p:txBody>
      </p:sp>
      <p:sp>
        <p:nvSpPr>
          <p:cNvPr id="5" name="Subtitle 4"/>
          <p:cNvSpPr>
            <a:spLocks noGrp="1"/>
          </p:cNvSpPr>
          <p:nvPr>
            <p:ph type="body" idx="1"/>
          </p:nvPr>
        </p:nvSpPr>
        <p:spPr/>
        <p:txBody>
          <a:bodyPr/>
          <a:lstStyle/>
          <a:p>
            <a:pPr algn="ctr"/>
            <a:endParaRPr lang="en-US" sz="3600" dirty="0">
              <a:solidFill>
                <a:schemeClr val="tx1"/>
              </a:solidFill>
            </a:endParaRPr>
          </a:p>
        </p:txBody>
      </p:sp>
    </p:spTree>
    <p:extLst>
      <p:ext uri="{BB962C8B-B14F-4D97-AF65-F5344CB8AC3E}">
        <p14:creationId xmlns:p14="http://schemas.microsoft.com/office/powerpoint/2010/main" val="3999861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162925" cy="769441"/>
          </a:xfrm>
        </p:spPr>
        <p:txBody>
          <a:bodyPr/>
          <a:lstStyle/>
          <a:p>
            <a:r>
              <a:rPr lang="en-US" dirty="0" smtClean="0"/>
              <a:t>Maturity </a:t>
            </a:r>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990600"/>
            <a:ext cx="8534400" cy="567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4076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762000"/>
          </a:xfrm>
        </p:spPr>
        <p:txBody>
          <a:bodyPr/>
          <a:lstStyle/>
          <a:p>
            <a:r>
              <a:rPr lang="en-US" b="1" dirty="0" smtClean="0">
                <a:solidFill>
                  <a:srgbClr val="7030A0"/>
                </a:solidFill>
              </a:rPr>
              <a:t>Calcium oxide treatment</a:t>
            </a:r>
            <a:endParaRPr lang="en-US" b="1" dirty="0">
              <a:solidFill>
                <a:srgbClr val="7030A0"/>
              </a:solidFill>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65270"/>
            <a:ext cx="7839161" cy="5469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9973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5268" y="76200"/>
            <a:ext cx="8805863" cy="660737"/>
          </a:xfrm>
        </p:spPr>
        <p:txBody>
          <a:bodyPr>
            <a:normAutofit fontScale="90000"/>
          </a:bodyPr>
          <a:lstStyle/>
          <a:p>
            <a:r>
              <a:rPr lang="en-US" sz="4000" dirty="0" err="1" smtClean="0">
                <a:latin typeface="Comic Sans MS" pitchFamily="66" charset="0"/>
              </a:rPr>
              <a:t>Ammoniation</a:t>
            </a:r>
            <a:endParaRPr lang="en-US" sz="4000" dirty="0"/>
          </a:p>
        </p:txBody>
      </p:sp>
      <p:sp>
        <p:nvSpPr>
          <p:cNvPr id="3" name="Content Placeholder 2"/>
          <p:cNvSpPr>
            <a:spLocks noGrp="1"/>
          </p:cNvSpPr>
          <p:nvPr>
            <p:ph idx="1"/>
          </p:nvPr>
        </p:nvSpPr>
        <p:spPr>
          <a:xfrm>
            <a:off x="304800" y="762000"/>
            <a:ext cx="8458200" cy="2926175"/>
          </a:xfrm>
        </p:spPr>
        <p:txBody>
          <a:bodyPr/>
          <a:lstStyle/>
          <a:p>
            <a:r>
              <a:rPr lang="en-US" sz="2400" dirty="0" smtClean="0"/>
              <a:t>Forage is covered with plastic and anhydrous ammonia is applied</a:t>
            </a:r>
          </a:p>
          <a:p>
            <a:pPr lvl="1"/>
            <a:r>
              <a:rPr lang="en-US" sz="2000" dirty="0"/>
              <a:t>S</a:t>
            </a:r>
            <a:r>
              <a:rPr lang="en-US" sz="2000" dirty="0" smtClean="0"/>
              <a:t>hould be applied at a rate equal to 3% of DM</a:t>
            </a:r>
            <a:endParaRPr lang="en-US" sz="2000" dirty="0"/>
          </a:p>
          <a:p>
            <a:pPr lvl="2"/>
            <a:r>
              <a:rPr lang="en-US" sz="1600" dirty="0" smtClean="0"/>
              <a:t>about 60 lbs. per dry ton of forage.</a:t>
            </a:r>
          </a:p>
          <a:p>
            <a:pPr lvl="1"/>
            <a:r>
              <a:rPr lang="en-US" sz="2000" dirty="0" smtClean="0"/>
              <a:t>Changes from a liquid to a gas and penetrates the forage</a:t>
            </a:r>
          </a:p>
          <a:p>
            <a:pPr lvl="1"/>
            <a:r>
              <a:rPr lang="en-US" sz="2000" dirty="0" smtClean="0"/>
              <a:t>Takes several weeks for the reaction to occur</a:t>
            </a:r>
          </a:p>
          <a:p>
            <a:pPr lvl="1"/>
            <a:r>
              <a:rPr lang="en-US" sz="2000" dirty="0"/>
              <a:t>B</a:t>
            </a:r>
            <a:r>
              <a:rPr lang="en-US" sz="2000" dirty="0" smtClean="0"/>
              <a:t>etter reaction when</a:t>
            </a:r>
          </a:p>
          <a:p>
            <a:pPr marL="914400" lvl="2" indent="0">
              <a:buNone/>
            </a:pPr>
            <a:r>
              <a:rPr lang="en-US" sz="1600" dirty="0" smtClean="0"/>
              <a:t>Forage has greater moisture </a:t>
            </a:r>
            <a:endParaRPr lang="en-US" sz="1600" dirty="0"/>
          </a:p>
          <a:p>
            <a:pPr marL="914400" lvl="2" indent="0">
              <a:buNone/>
            </a:pPr>
            <a:r>
              <a:rPr lang="en-US" sz="1600" dirty="0" smtClean="0"/>
              <a:t>higher ambient temp</a:t>
            </a:r>
          </a:p>
          <a:p>
            <a:pPr lvl="1"/>
            <a:r>
              <a:rPr lang="en-US" sz="2000" dirty="0" smtClean="0"/>
              <a:t>Some ammonia</a:t>
            </a:r>
          </a:p>
          <a:p>
            <a:pPr marL="457200" lvl="1" indent="0">
              <a:buNone/>
            </a:pPr>
            <a:r>
              <a:rPr lang="en-US" sz="2000" dirty="0" smtClean="0"/>
              <a:t> will be lost </a:t>
            </a:r>
          </a:p>
        </p:txBody>
      </p:sp>
      <p:pic>
        <p:nvPicPr>
          <p:cNvPr id="4" name="Picture 2" descr="https://dl.sciencesocieties.org/images/publications/books/guides/fescuetoxicosis/1.fig2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3639694"/>
            <a:ext cx="4965029" cy="30659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1" y="5257800"/>
            <a:ext cx="3429000" cy="584775"/>
          </a:xfrm>
          <a:prstGeom prst="rect">
            <a:avLst/>
          </a:prstGeom>
        </p:spPr>
        <p:txBody>
          <a:bodyPr wrap="square">
            <a:spAutoFit/>
          </a:bodyPr>
          <a:lstStyle/>
          <a:p>
            <a:pPr lvl="1"/>
            <a:r>
              <a:rPr lang="en-US" sz="1600" dirty="0" smtClean="0">
                <a:hlinkClick r:id="rId4"/>
              </a:rPr>
              <a:t>http://www.youtube.com/watch?v=-JtjJb-umpk</a:t>
            </a:r>
            <a:r>
              <a:rPr lang="en-US" sz="1600" dirty="0" smtClean="0"/>
              <a:t> </a:t>
            </a:r>
          </a:p>
        </p:txBody>
      </p:sp>
    </p:spTree>
    <p:extLst>
      <p:ext uri="{BB962C8B-B14F-4D97-AF65-F5344CB8AC3E}">
        <p14:creationId xmlns:p14="http://schemas.microsoft.com/office/powerpoint/2010/main" val="2438421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977682"/>
            <a:ext cx="8162925" cy="646331"/>
          </a:xfrm>
        </p:spPr>
        <p:txBody>
          <a:bodyPr/>
          <a:lstStyle/>
          <a:p>
            <a:pPr algn="ctr"/>
            <a:r>
              <a:rPr lang="en-US" sz="3600" b="1" dirty="0" err="1" smtClean="0">
                <a:solidFill>
                  <a:srgbClr val="7030A0"/>
                </a:solidFill>
              </a:rPr>
              <a:t>Ammoniation</a:t>
            </a:r>
            <a:endParaRPr lang="en-US" sz="3600" b="1" dirty="0">
              <a:solidFill>
                <a:srgbClr val="7030A0"/>
              </a:solidFill>
            </a:endParaRPr>
          </a:p>
        </p:txBody>
      </p:sp>
      <p:sp>
        <p:nvSpPr>
          <p:cNvPr id="3" name="Content Placeholder 2"/>
          <p:cNvSpPr>
            <a:spLocks noGrp="1"/>
          </p:cNvSpPr>
          <p:nvPr>
            <p:ph idx="1"/>
          </p:nvPr>
        </p:nvSpPr>
        <p:spPr/>
        <p:txBody>
          <a:bodyPr/>
          <a:lstStyle/>
          <a:p>
            <a:r>
              <a:rPr lang="en-US" sz="2400" dirty="0" smtClean="0"/>
              <a:t>Increase CP to 6-8 %</a:t>
            </a:r>
          </a:p>
          <a:p>
            <a:r>
              <a:rPr lang="en-US" sz="2400" dirty="0" smtClean="0"/>
              <a:t>Increase </a:t>
            </a:r>
            <a:r>
              <a:rPr lang="en-US" sz="2400" dirty="0"/>
              <a:t>digestibility (TDN) by 5 to </a:t>
            </a:r>
            <a:r>
              <a:rPr lang="en-US" sz="2400" dirty="0" smtClean="0"/>
              <a:t>7%</a:t>
            </a:r>
            <a:endParaRPr lang="en-US" sz="2400" dirty="0"/>
          </a:p>
          <a:p>
            <a:r>
              <a:rPr lang="en-US" sz="2400" dirty="0" smtClean="0"/>
              <a:t>Increase </a:t>
            </a:r>
            <a:r>
              <a:rPr lang="en-US" sz="2400" dirty="0"/>
              <a:t>intake by 20</a:t>
            </a:r>
            <a:r>
              <a:rPr lang="en-US" sz="2400" dirty="0" smtClean="0"/>
              <a:t>%</a:t>
            </a:r>
            <a:endParaRPr lang="en-US" sz="2400" dirty="0"/>
          </a:p>
          <a:p>
            <a:endParaRPr lang="en-US" sz="2400" dirty="0" smtClean="0"/>
          </a:p>
          <a:p>
            <a:r>
              <a:rPr lang="en-US" sz="2400" dirty="0" smtClean="0"/>
              <a:t>As </a:t>
            </a:r>
            <a:r>
              <a:rPr lang="en-US" sz="2400" dirty="0"/>
              <a:t>a result of </a:t>
            </a:r>
            <a:r>
              <a:rPr lang="en-US" sz="2400" dirty="0" err="1"/>
              <a:t>ammoniation</a:t>
            </a:r>
            <a:r>
              <a:rPr lang="en-US" sz="2400" dirty="0"/>
              <a:t>, the forage is no longer deficient in crude protein.  </a:t>
            </a:r>
            <a:endParaRPr lang="en-US" sz="2400" dirty="0" smtClean="0"/>
          </a:p>
          <a:p>
            <a:r>
              <a:rPr lang="en-US" sz="2400" dirty="0" smtClean="0"/>
              <a:t>Because of improved </a:t>
            </a:r>
            <a:r>
              <a:rPr lang="en-US" sz="2400" dirty="0"/>
              <a:t>digestibility and consumption, the animal is able to consume additional energy. </a:t>
            </a:r>
          </a:p>
          <a:p>
            <a:endParaRPr lang="en-US" dirty="0"/>
          </a:p>
        </p:txBody>
      </p:sp>
    </p:spTree>
    <p:extLst>
      <p:ext uri="{BB962C8B-B14F-4D97-AF65-F5344CB8AC3E}">
        <p14:creationId xmlns:p14="http://schemas.microsoft.com/office/powerpoint/2010/main" val="9782260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9"/>
            <a:ext cx="8162925" cy="1027112"/>
          </a:xfrm>
        </p:spPr>
        <p:txBody>
          <a:bodyPr>
            <a:normAutofit/>
          </a:bodyPr>
          <a:lstStyle/>
          <a:p>
            <a:pPr algn="ctr"/>
            <a:r>
              <a:rPr lang="en-US" b="1" dirty="0" err="1" smtClean="0">
                <a:solidFill>
                  <a:srgbClr val="7030A0"/>
                </a:solidFill>
              </a:rPr>
              <a:t>Ammoniation</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t>Can partially replace “conventional” hay with treated straw</a:t>
            </a:r>
          </a:p>
          <a:p>
            <a:pPr lvl="1"/>
            <a:r>
              <a:rPr lang="en-US" dirty="0" smtClean="0"/>
              <a:t>Up to 65% in late gestation cows</a:t>
            </a:r>
          </a:p>
          <a:p>
            <a:pPr lvl="1"/>
            <a:r>
              <a:rPr lang="en-US" dirty="0" smtClean="0"/>
              <a:t>Up to 35%  in cows nursing calves</a:t>
            </a:r>
          </a:p>
          <a:p>
            <a:pPr lvl="1"/>
            <a:endParaRPr lang="en-US" dirty="0"/>
          </a:p>
          <a:p>
            <a:pPr lvl="1"/>
            <a:r>
              <a:rPr lang="en-US" dirty="0" smtClean="0"/>
              <a:t>Always look at the cost</a:t>
            </a:r>
          </a:p>
          <a:p>
            <a:pPr lvl="1"/>
            <a:r>
              <a:rPr lang="en-US" dirty="0" smtClean="0"/>
              <a:t>Compare the spread between straw and conventional hay to determine if treatment will be cost effective</a:t>
            </a:r>
          </a:p>
        </p:txBody>
      </p:sp>
    </p:spTree>
    <p:extLst>
      <p:ext uri="{BB962C8B-B14F-4D97-AF65-F5344CB8AC3E}">
        <p14:creationId xmlns:p14="http://schemas.microsoft.com/office/powerpoint/2010/main" val="3632904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9"/>
            <a:ext cx="8162925" cy="722312"/>
          </a:xfrm>
        </p:spPr>
        <p:txBody>
          <a:bodyPr/>
          <a:lstStyle/>
          <a:p>
            <a:r>
              <a:rPr lang="en-US" dirty="0" smtClean="0"/>
              <a:t>Cost of </a:t>
            </a:r>
            <a:r>
              <a:rPr lang="en-US" dirty="0" err="1" smtClean="0"/>
              <a:t>ammoniation</a:t>
            </a:r>
            <a:endParaRPr lang="en-US" dirty="0"/>
          </a:p>
        </p:txBody>
      </p:sp>
      <p:sp>
        <p:nvSpPr>
          <p:cNvPr id="3" name="Content Placeholder 2"/>
          <p:cNvSpPr>
            <a:spLocks noGrp="1"/>
          </p:cNvSpPr>
          <p:nvPr>
            <p:ph idx="1"/>
          </p:nvPr>
        </p:nvSpPr>
        <p:spPr>
          <a:xfrm>
            <a:off x="685800" y="1219200"/>
            <a:ext cx="8110537" cy="4191000"/>
          </a:xfrm>
        </p:spPr>
        <p:txBody>
          <a:bodyPr>
            <a:noAutofit/>
          </a:bodyPr>
          <a:lstStyle/>
          <a:p>
            <a:r>
              <a:rPr lang="en-US" sz="2000" dirty="0" smtClean="0"/>
              <a:t>Estimated costs to treat 1 ton of forage are </a:t>
            </a:r>
          </a:p>
          <a:p>
            <a:pPr lvl="1"/>
            <a:r>
              <a:rPr lang="en-US" sz="1600" dirty="0" smtClean="0"/>
              <a:t>$26-30 for anhydrous ammonia </a:t>
            </a:r>
          </a:p>
          <a:p>
            <a:pPr lvl="2"/>
            <a:r>
              <a:rPr lang="en-US" sz="1400" dirty="0" smtClean="0"/>
              <a:t>based on $850-1,000/ton of ammonia </a:t>
            </a:r>
          </a:p>
          <a:p>
            <a:pPr lvl="1"/>
            <a:r>
              <a:rPr lang="en-US" sz="1600" dirty="0" smtClean="0"/>
              <a:t>$5-9 for plastic </a:t>
            </a:r>
          </a:p>
          <a:p>
            <a:pPr lvl="2"/>
            <a:r>
              <a:rPr lang="en-US" sz="1400" dirty="0" smtClean="0"/>
              <a:t>$181 for 6-millimeter black plastic than is 40 × 100 </a:t>
            </a:r>
            <a:r>
              <a:rPr lang="en-US" sz="1400" dirty="0" err="1" smtClean="0"/>
              <a:t>ft</a:t>
            </a:r>
            <a:endParaRPr lang="en-US" sz="1400" dirty="0" smtClean="0"/>
          </a:p>
          <a:p>
            <a:pPr lvl="1"/>
            <a:r>
              <a:rPr lang="en-US" sz="1600" dirty="0" smtClean="0"/>
              <a:t> Total of $31-39/ton.</a:t>
            </a:r>
          </a:p>
          <a:p>
            <a:endParaRPr lang="en-US" sz="900" dirty="0" smtClean="0"/>
          </a:p>
          <a:p>
            <a:r>
              <a:rPr lang="en-US" sz="2000" dirty="0" smtClean="0"/>
              <a:t>If wheat straw costs $45-50/ton, the total cost of ammoniated wheat straw in this example would be $76-89/ton</a:t>
            </a:r>
          </a:p>
          <a:p>
            <a:endParaRPr lang="en-US" sz="1100" dirty="0"/>
          </a:p>
          <a:p>
            <a:r>
              <a:rPr lang="en-US" sz="2000" dirty="0" smtClean="0"/>
              <a:t>If medium quality hay is $100 or more a ton in this scenario then is it worth it?</a:t>
            </a:r>
          </a:p>
          <a:p>
            <a:endParaRPr lang="en-US" sz="1200" dirty="0" smtClean="0"/>
          </a:p>
          <a:p>
            <a:r>
              <a:rPr lang="en-US" sz="2000" dirty="0" smtClean="0"/>
              <a:t>Also can reduce the amount of anhydrous applied</a:t>
            </a:r>
          </a:p>
          <a:p>
            <a:pPr lvl="1"/>
            <a:r>
              <a:rPr lang="en-US" sz="1600" dirty="0" smtClean="0"/>
              <a:t>normally takes 3% anhydrous ammonia to get the full chemical reaction </a:t>
            </a:r>
          </a:p>
          <a:p>
            <a:pPr lvl="1"/>
            <a:r>
              <a:rPr lang="en-US" sz="1600" dirty="0" smtClean="0"/>
              <a:t>Can apply only 2-2.5% anhydrous to cut costs and still get 80-90% of the desired results on the forage</a:t>
            </a:r>
            <a:endParaRPr lang="en-US" sz="1600" dirty="0"/>
          </a:p>
        </p:txBody>
      </p:sp>
    </p:spTree>
    <p:extLst>
      <p:ext uri="{BB962C8B-B14F-4D97-AF65-F5344CB8AC3E}">
        <p14:creationId xmlns:p14="http://schemas.microsoft.com/office/powerpoint/2010/main" val="1959965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026" descr="IMG0093"/>
          <p:cNvPicPr>
            <a:picLocks noChangeAspect="1" noChangeArrowheads="1"/>
          </p:cNvPicPr>
          <p:nvPr/>
        </p:nvPicPr>
        <p:blipFill>
          <a:blip r:embed="rId2" cstate="print"/>
          <a:srcRect/>
          <a:stretch>
            <a:fillRect/>
          </a:stretch>
        </p:blipFill>
        <p:spPr bwMode="auto">
          <a:xfrm>
            <a:off x="-457200" y="76200"/>
            <a:ext cx="9829800" cy="6554788"/>
          </a:xfrm>
          <a:prstGeom prst="rect">
            <a:avLst/>
          </a:prstGeom>
          <a:noFill/>
          <a:ln w="9525">
            <a:noFill/>
            <a:miter lim="800000"/>
            <a:headEnd/>
            <a:tailEnd/>
          </a:ln>
        </p:spPr>
      </p:pic>
    </p:spTree>
    <p:extLst>
      <p:ext uri="{BB962C8B-B14F-4D97-AF65-F5344CB8AC3E}">
        <p14:creationId xmlns:p14="http://schemas.microsoft.com/office/powerpoint/2010/main" val="21084420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MG0092"/>
          <p:cNvPicPr>
            <a:picLocks noChangeAspect="1" noChangeArrowheads="1"/>
          </p:cNvPicPr>
          <p:nvPr/>
        </p:nvPicPr>
        <p:blipFill>
          <a:blip r:embed="rId2" cstate="print"/>
          <a:srcRect/>
          <a:stretch>
            <a:fillRect/>
          </a:stretch>
        </p:blipFill>
        <p:spPr bwMode="auto">
          <a:xfrm>
            <a:off x="76200" y="279400"/>
            <a:ext cx="8991600" cy="6453188"/>
          </a:xfrm>
          <a:prstGeom prst="rect">
            <a:avLst/>
          </a:prstGeom>
          <a:noFill/>
          <a:ln w="9525">
            <a:noFill/>
            <a:miter lim="800000"/>
            <a:headEnd/>
            <a:tailEnd/>
          </a:ln>
        </p:spPr>
      </p:pic>
    </p:spTree>
    <p:extLst>
      <p:ext uri="{BB962C8B-B14F-4D97-AF65-F5344CB8AC3E}">
        <p14:creationId xmlns:p14="http://schemas.microsoft.com/office/powerpoint/2010/main" val="11832911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Stack3"/>
          <p:cNvPicPr>
            <a:picLocks noChangeAspect="1" noChangeArrowheads="1"/>
          </p:cNvPicPr>
          <p:nvPr/>
        </p:nvPicPr>
        <p:blipFill>
          <a:blip r:embed="rId2" cstate="print"/>
          <a:srcRect/>
          <a:stretch>
            <a:fillRect/>
          </a:stretch>
        </p:blipFill>
        <p:spPr bwMode="auto">
          <a:xfrm>
            <a:off x="304800" y="76200"/>
            <a:ext cx="8534400" cy="6689725"/>
          </a:xfrm>
          <a:prstGeom prst="rect">
            <a:avLst/>
          </a:prstGeom>
          <a:noFill/>
          <a:ln w="9525">
            <a:noFill/>
            <a:miter lim="800000"/>
            <a:headEnd/>
            <a:tailEnd/>
          </a:ln>
        </p:spPr>
      </p:pic>
    </p:spTree>
    <p:extLst>
      <p:ext uri="{BB962C8B-B14F-4D97-AF65-F5344CB8AC3E}">
        <p14:creationId xmlns:p14="http://schemas.microsoft.com/office/powerpoint/2010/main" val="5871855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MG0089"/>
          <p:cNvPicPr>
            <a:picLocks noChangeAspect="1" noChangeArrowheads="1"/>
          </p:cNvPicPr>
          <p:nvPr/>
        </p:nvPicPr>
        <p:blipFill>
          <a:blip r:embed="rId2" cstate="print">
            <a:lum bright="24000"/>
          </a:blip>
          <a:srcRect/>
          <a:stretch>
            <a:fillRect/>
          </a:stretch>
        </p:blipFill>
        <p:spPr bwMode="auto">
          <a:xfrm>
            <a:off x="-381000" y="127000"/>
            <a:ext cx="10134600" cy="6757988"/>
          </a:xfrm>
          <a:prstGeom prst="rect">
            <a:avLst/>
          </a:prstGeom>
          <a:noFill/>
          <a:ln w="9525">
            <a:noFill/>
            <a:miter lim="800000"/>
            <a:headEnd/>
            <a:tailEnd/>
          </a:ln>
        </p:spPr>
      </p:pic>
    </p:spTree>
    <p:extLst>
      <p:ext uri="{BB962C8B-B14F-4D97-AF65-F5344CB8AC3E}">
        <p14:creationId xmlns:p14="http://schemas.microsoft.com/office/powerpoint/2010/main" val="20910398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G0086"/>
          <p:cNvPicPr>
            <a:picLocks noChangeAspect="1" noChangeArrowheads="1"/>
          </p:cNvPicPr>
          <p:nvPr/>
        </p:nvPicPr>
        <p:blipFill>
          <a:blip r:embed="rId2" cstate="print">
            <a:lum bright="18000"/>
          </a:blip>
          <a:srcRect/>
          <a:stretch>
            <a:fillRect/>
          </a:stretch>
        </p:blipFill>
        <p:spPr bwMode="auto">
          <a:xfrm>
            <a:off x="103496" y="178867"/>
            <a:ext cx="8888104" cy="6221933"/>
          </a:xfrm>
          <a:prstGeom prst="rect">
            <a:avLst/>
          </a:prstGeom>
          <a:noFill/>
          <a:ln w="9525">
            <a:noFill/>
            <a:miter lim="800000"/>
            <a:headEnd/>
            <a:tailEnd/>
          </a:ln>
        </p:spPr>
      </p:pic>
    </p:spTree>
    <p:extLst>
      <p:ext uri="{BB962C8B-B14F-4D97-AF65-F5344CB8AC3E}">
        <p14:creationId xmlns:p14="http://schemas.microsoft.com/office/powerpoint/2010/main" val="365221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266700"/>
            <a:ext cx="638175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1364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026" descr="IMG0082"/>
          <p:cNvPicPr>
            <a:picLocks noChangeAspect="1" noChangeArrowheads="1"/>
          </p:cNvPicPr>
          <p:nvPr/>
        </p:nvPicPr>
        <p:blipFill>
          <a:blip r:embed="rId2" cstate="print">
            <a:lum bright="18000"/>
          </a:blip>
          <a:srcRect/>
          <a:stretch>
            <a:fillRect/>
          </a:stretch>
        </p:blipFill>
        <p:spPr bwMode="auto">
          <a:xfrm>
            <a:off x="76200" y="125413"/>
            <a:ext cx="8915400" cy="6503987"/>
          </a:xfrm>
          <a:prstGeom prst="rect">
            <a:avLst/>
          </a:prstGeom>
          <a:noFill/>
          <a:ln w="9525">
            <a:noFill/>
            <a:miter lim="800000"/>
            <a:headEnd/>
            <a:tailEnd/>
          </a:ln>
        </p:spPr>
      </p:pic>
    </p:spTree>
    <p:extLst>
      <p:ext uri="{BB962C8B-B14F-4D97-AF65-F5344CB8AC3E}">
        <p14:creationId xmlns:p14="http://schemas.microsoft.com/office/powerpoint/2010/main" val="738745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G0081"/>
          <p:cNvPicPr>
            <a:picLocks noChangeAspect="1" noChangeArrowheads="1"/>
          </p:cNvPicPr>
          <p:nvPr/>
        </p:nvPicPr>
        <p:blipFill>
          <a:blip r:embed="rId2" cstate="print">
            <a:lum bright="18000"/>
          </a:blip>
          <a:srcRect/>
          <a:stretch>
            <a:fillRect/>
          </a:stretch>
        </p:blipFill>
        <p:spPr bwMode="auto">
          <a:xfrm>
            <a:off x="76200" y="74613"/>
            <a:ext cx="8991600" cy="6656387"/>
          </a:xfrm>
          <a:prstGeom prst="rect">
            <a:avLst/>
          </a:prstGeom>
          <a:noFill/>
          <a:ln w="9525">
            <a:noFill/>
            <a:miter lim="800000"/>
            <a:headEnd/>
            <a:tailEnd/>
          </a:ln>
        </p:spPr>
      </p:pic>
    </p:spTree>
    <p:extLst>
      <p:ext uri="{BB962C8B-B14F-4D97-AF65-F5344CB8AC3E}">
        <p14:creationId xmlns:p14="http://schemas.microsoft.com/office/powerpoint/2010/main" val="16966449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G0079"/>
          <p:cNvPicPr>
            <a:picLocks noChangeAspect="1" noChangeArrowheads="1"/>
          </p:cNvPicPr>
          <p:nvPr/>
        </p:nvPicPr>
        <p:blipFill>
          <a:blip r:embed="rId2" cstate="print"/>
          <a:srcRect/>
          <a:stretch>
            <a:fillRect/>
          </a:stretch>
        </p:blipFill>
        <p:spPr bwMode="auto">
          <a:xfrm>
            <a:off x="76200" y="74613"/>
            <a:ext cx="8915400" cy="6605587"/>
          </a:xfrm>
          <a:prstGeom prst="rect">
            <a:avLst/>
          </a:prstGeom>
          <a:noFill/>
          <a:ln w="9525">
            <a:noFill/>
            <a:miter lim="800000"/>
            <a:headEnd/>
            <a:tailEnd/>
          </a:ln>
        </p:spPr>
      </p:pic>
    </p:spTree>
    <p:extLst>
      <p:ext uri="{BB962C8B-B14F-4D97-AF65-F5344CB8AC3E}">
        <p14:creationId xmlns:p14="http://schemas.microsoft.com/office/powerpoint/2010/main" val="3281226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79463" y="1082338"/>
            <a:ext cx="7678737" cy="1446550"/>
          </a:xfrm>
        </p:spPr>
        <p:txBody>
          <a:bodyPr/>
          <a:lstStyle/>
          <a:p>
            <a:r>
              <a:rPr lang="en-US" dirty="0" smtClean="0"/>
              <a:t>Wet forage: </a:t>
            </a:r>
            <a:r>
              <a:rPr lang="en-US" dirty="0"/>
              <a:t>G</a:t>
            </a:r>
            <a:r>
              <a:rPr lang="en-US" dirty="0" smtClean="0"/>
              <a:t>reen chop, Silage</a:t>
            </a:r>
            <a:endParaRPr lang="en-US"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24263333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2400" y="533400"/>
            <a:ext cx="8882063" cy="553998"/>
          </a:xfrm>
        </p:spPr>
        <p:txBody>
          <a:bodyPr/>
          <a:lstStyle/>
          <a:p>
            <a:pPr eaLnBrk="1" hangingPunct="1"/>
            <a:r>
              <a:rPr lang="en-US" sz="3000" b="1" dirty="0" smtClean="0">
                <a:solidFill>
                  <a:srgbClr val="7030A0"/>
                </a:solidFill>
                <a:latin typeface="Comic Sans MS" pitchFamily="66" charset="0"/>
              </a:rPr>
              <a:t>Wet Forage Harvest – Green Chop or Silage</a:t>
            </a:r>
          </a:p>
        </p:txBody>
      </p:sp>
      <p:sp>
        <p:nvSpPr>
          <p:cNvPr id="33795" name="Rectangle 3"/>
          <p:cNvSpPr>
            <a:spLocks noGrp="1" noChangeArrowheads="1"/>
          </p:cNvSpPr>
          <p:nvPr>
            <p:ph idx="1"/>
          </p:nvPr>
        </p:nvSpPr>
        <p:spPr/>
        <p:txBody>
          <a:bodyPr/>
          <a:lstStyle/>
          <a:p>
            <a:pPr eaLnBrk="1" hangingPunct="1">
              <a:buClr>
                <a:srgbClr val="FF0000"/>
              </a:buClr>
              <a:buFont typeface="Wingdings" pitchFamily="2" charset="2"/>
              <a:buChar char="Ø"/>
            </a:pPr>
            <a:r>
              <a:rPr lang="en-US" b="1" dirty="0" smtClean="0">
                <a:latin typeface="Comic Sans MS" pitchFamily="66" charset="0"/>
              </a:rPr>
              <a:t>Feed is fermented with </a:t>
            </a:r>
            <a:r>
              <a:rPr lang="en-US" b="1" u="sng" dirty="0" smtClean="0">
                <a:latin typeface="Comic Sans MS" pitchFamily="66" charset="0"/>
              </a:rPr>
              <a:t>anaerobic</a:t>
            </a:r>
            <a:r>
              <a:rPr lang="en-US" b="1" dirty="0" smtClean="0">
                <a:latin typeface="Comic Sans MS" pitchFamily="66" charset="0"/>
              </a:rPr>
              <a:t> microbes to preserve</a:t>
            </a:r>
          </a:p>
          <a:p>
            <a:pPr eaLnBrk="1" hangingPunct="1">
              <a:buClr>
                <a:srgbClr val="FF0000"/>
              </a:buClr>
              <a:buFont typeface="Wingdings" pitchFamily="2" charset="2"/>
              <a:buNone/>
            </a:pPr>
            <a:endParaRPr lang="en-US" dirty="0" smtClean="0">
              <a:latin typeface="Comic Sans MS" pitchFamily="66" charset="0"/>
            </a:endParaRPr>
          </a:p>
          <a:p>
            <a:pPr lvl="1" eaLnBrk="1" hangingPunct="1">
              <a:buClr>
                <a:srgbClr val="9900CC"/>
              </a:buClr>
              <a:buFont typeface="Wingdings" pitchFamily="2" charset="2"/>
              <a:buChar char="q"/>
            </a:pPr>
            <a:r>
              <a:rPr lang="en-US" b="1" dirty="0" smtClean="0">
                <a:solidFill>
                  <a:srgbClr val="0066FF"/>
                </a:solidFill>
                <a:latin typeface="Comic Sans MS" pitchFamily="66" charset="0"/>
              </a:rPr>
              <a:t>must be anaerobic or will get aerobic molds</a:t>
            </a:r>
          </a:p>
          <a:p>
            <a:pPr lvl="1" eaLnBrk="1" hangingPunct="1">
              <a:buClr>
                <a:srgbClr val="9900CC"/>
              </a:buClr>
              <a:buFont typeface="Wingdings" pitchFamily="2" charset="2"/>
              <a:buChar char="q"/>
            </a:pPr>
            <a:endParaRPr lang="en-US" b="1" dirty="0" smtClean="0">
              <a:solidFill>
                <a:srgbClr val="0066FF"/>
              </a:solidFill>
              <a:latin typeface="Comic Sans MS" pitchFamily="66" charset="0"/>
            </a:endParaRPr>
          </a:p>
          <a:p>
            <a:pPr lvl="1" eaLnBrk="1" hangingPunct="1">
              <a:buClr>
                <a:srgbClr val="9900CC"/>
              </a:buClr>
              <a:buFont typeface="Wingdings" pitchFamily="2" charset="2"/>
              <a:buChar char="q"/>
            </a:pPr>
            <a:r>
              <a:rPr lang="en-US" b="1" dirty="0" smtClean="0">
                <a:solidFill>
                  <a:srgbClr val="0066FF"/>
                </a:solidFill>
                <a:latin typeface="Comic Sans MS" pitchFamily="66" charset="0"/>
              </a:rPr>
              <a:t>Must have substrate (simple sugars) for the anaerobes</a:t>
            </a:r>
          </a:p>
        </p:txBody>
      </p:sp>
    </p:spTree>
    <p:extLst>
      <p:ext uri="{BB962C8B-B14F-4D97-AF65-F5344CB8AC3E}">
        <p14:creationId xmlns:p14="http://schemas.microsoft.com/office/powerpoint/2010/main" val="35465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bldLvl="2"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gbag399"/>
          <p:cNvPicPr>
            <a:picLocks noChangeAspect="1" noChangeArrowheads="1"/>
          </p:cNvPicPr>
          <p:nvPr/>
        </p:nvPicPr>
        <p:blipFill>
          <a:blip r:embed="rId2" cstate="print"/>
          <a:srcRect/>
          <a:stretch>
            <a:fillRect/>
          </a:stretch>
        </p:blipFill>
        <p:spPr bwMode="auto">
          <a:xfrm>
            <a:off x="896938" y="679450"/>
            <a:ext cx="7350125" cy="5497513"/>
          </a:xfrm>
          <a:prstGeom prst="rect">
            <a:avLst/>
          </a:prstGeom>
          <a:noFill/>
          <a:ln w="9525">
            <a:noFill/>
            <a:miter lim="800000"/>
            <a:headEnd/>
            <a:tailEnd/>
          </a:ln>
        </p:spPr>
      </p:pic>
    </p:spTree>
    <p:extLst>
      <p:ext uri="{BB962C8B-B14F-4D97-AF65-F5344CB8AC3E}">
        <p14:creationId xmlns:p14="http://schemas.microsoft.com/office/powerpoint/2010/main" val="33059390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agbag99"/>
          <p:cNvPicPr>
            <a:picLocks noChangeAspect="1" noChangeArrowheads="1"/>
          </p:cNvPicPr>
          <p:nvPr/>
        </p:nvPicPr>
        <p:blipFill>
          <a:blip r:embed="rId2" cstate="print">
            <a:lum bright="18000"/>
          </a:blip>
          <a:srcRect/>
          <a:stretch>
            <a:fillRect/>
          </a:stretch>
        </p:blipFill>
        <p:spPr bwMode="auto">
          <a:xfrm>
            <a:off x="152400" y="76200"/>
            <a:ext cx="8839200" cy="6723010"/>
          </a:xfrm>
          <a:prstGeom prst="rect">
            <a:avLst/>
          </a:prstGeom>
          <a:noFill/>
          <a:ln w="9525">
            <a:noFill/>
            <a:miter lim="800000"/>
            <a:headEnd/>
            <a:tailEnd/>
          </a:ln>
        </p:spPr>
      </p:pic>
    </p:spTree>
    <p:extLst>
      <p:ext uri="{BB962C8B-B14F-4D97-AF65-F5344CB8AC3E}">
        <p14:creationId xmlns:p14="http://schemas.microsoft.com/office/powerpoint/2010/main" val="40600791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419597"/>
            <a:ext cx="8162925" cy="769441"/>
          </a:xfrm>
        </p:spPr>
        <p:txBody>
          <a:bodyPr/>
          <a:lstStyle/>
          <a:p>
            <a:pPr eaLnBrk="1" hangingPunct="1"/>
            <a:r>
              <a:rPr lang="en-US" b="1" dirty="0" smtClean="0">
                <a:solidFill>
                  <a:srgbClr val="0000FF"/>
                </a:solidFill>
                <a:latin typeface="Comic Sans MS" pitchFamily="66" charset="0"/>
              </a:rPr>
              <a:t>Wet Forage Harvest</a:t>
            </a:r>
          </a:p>
        </p:txBody>
      </p:sp>
      <p:sp>
        <p:nvSpPr>
          <p:cNvPr id="39939" name="Rectangle 3"/>
          <p:cNvSpPr>
            <a:spLocks noGrp="1" noChangeArrowheads="1"/>
          </p:cNvSpPr>
          <p:nvPr>
            <p:ph idx="1"/>
          </p:nvPr>
        </p:nvSpPr>
        <p:spPr/>
        <p:txBody>
          <a:bodyPr/>
          <a:lstStyle/>
          <a:p>
            <a:pPr eaLnBrk="1" hangingPunct="1">
              <a:lnSpc>
                <a:spcPct val="90000"/>
              </a:lnSpc>
              <a:buClr>
                <a:srgbClr val="FF0000"/>
              </a:buClr>
              <a:buFont typeface="Wingdings" pitchFamily="2" charset="2"/>
              <a:buChar char="Ø"/>
            </a:pPr>
            <a:r>
              <a:rPr lang="en-US" sz="2800" b="1" dirty="0" smtClean="0">
                <a:solidFill>
                  <a:schemeClr val="bg1">
                    <a:lumMod val="10000"/>
                  </a:schemeClr>
                </a:solidFill>
                <a:latin typeface="Comic Sans MS" pitchFamily="66" charset="0"/>
              </a:rPr>
              <a:t>Anaerobic fermentation process:</a:t>
            </a:r>
          </a:p>
          <a:p>
            <a:pPr eaLnBrk="1" hangingPunct="1">
              <a:lnSpc>
                <a:spcPct val="90000"/>
              </a:lnSpc>
              <a:buClr>
                <a:srgbClr val="FF0000"/>
              </a:buClr>
              <a:buFont typeface="Wingdings" pitchFamily="2" charset="2"/>
              <a:buChar char="Ø"/>
            </a:pPr>
            <a:endParaRPr lang="en-US" sz="2800" b="1" dirty="0" smtClean="0">
              <a:solidFill>
                <a:srgbClr val="FF0000"/>
              </a:solidFill>
              <a:latin typeface="Comic Sans MS" pitchFamily="66" charset="0"/>
            </a:endParaRPr>
          </a:p>
          <a:p>
            <a:pPr lvl="1" eaLnBrk="1" hangingPunct="1">
              <a:lnSpc>
                <a:spcPct val="90000"/>
              </a:lnSpc>
              <a:buClr>
                <a:srgbClr val="9900CC"/>
              </a:buClr>
              <a:buFont typeface="Wingdings" pitchFamily="2" charset="2"/>
              <a:buChar char="q"/>
            </a:pPr>
            <a:r>
              <a:rPr lang="en-US" sz="2400" b="1" dirty="0" smtClean="0">
                <a:solidFill>
                  <a:srgbClr val="9900CC"/>
                </a:solidFill>
                <a:latin typeface="Comic Sans MS" pitchFamily="66" charset="0"/>
              </a:rPr>
              <a:t>Aerobic phase:  the less the initial O</a:t>
            </a:r>
            <a:r>
              <a:rPr lang="en-US" sz="2400" b="1" baseline="-25000" dirty="0" smtClean="0">
                <a:solidFill>
                  <a:srgbClr val="9900CC"/>
                </a:solidFill>
                <a:latin typeface="Comic Sans MS" pitchFamily="66" charset="0"/>
              </a:rPr>
              <a:t>2</a:t>
            </a:r>
            <a:r>
              <a:rPr lang="en-US" sz="2400" b="1" dirty="0" smtClean="0">
                <a:solidFill>
                  <a:srgbClr val="9900CC"/>
                </a:solidFill>
                <a:latin typeface="Comic Sans MS" pitchFamily="66" charset="0"/>
              </a:rPr>
              <a:t> (or fast silo filling) the shorter this phase</a:t>
            </a:r>
          </a:p>
          <a:p>
            <a:pPr lvl="1" eaLnBrk="1" hangingPunct="1">
              <a:lnSpc>
                <a:spcPct val="90000"/>
              </a:lnSpc>
              <a:buClr>
                <a:srgbClr val="9900CC"/>
              </a:buClr>
              <a:buFont typeface="Wingdings" pitchFamily="2" charset="2"/>
              <a:buChar char="q"/>
            </a:pPr>
            <a:endParaRPr lang="en-US" sz="2400" b="1" dirty="0" smtClean="0">
              <a:solidFill>
                <a:srgbClr val="9900CC"/>
              </a:solidFill>
              <a:latin typeface="Comic Sans MS" pitchFamily="66" charset="0"/>
            </a:endParaRPr>
          </a:p>
          <a:p>
            <a:pPr lvl="1" eaLnBrk="1" hangingPunct="1">
              <a:lnSpc>
                <a:spcPct val="90000"/>
              </a:lnSpc>
              <a:buClr>
                <a:srgbClr val="9900CC"/>
              </a:buClr>
              <a:buFont typeface="Wingdings" pitchFamily="2" charset="2"/>
              <a:buChar char="q"/>
            </a:pPr>
            <a:r>
              <a:rPr lang="en-US" sz="2400" b="1" dirty="0" smtClean="0">
                <a:solidFill>
                  <a:srgbClr val="9900CC"/>
                </a:solidFill>
                <a:latin typeface="Comic Sans MS" pitchFamily="66" charset="0"/>
              </a:rPr>
              <a:t>Acetic acid production stage</a:t>
            </a:r>
          </a:p>
          <a:p>
            <a:pPr lvl="1" eaLnBrk="1" hangingPunct="1">
              <a:lnSpc>
                <a:spcPct val="90000"/>
              </a:lnSpc>
              <a:buClr>
                <a:srgbClr val="9900CC"/>
              </a:buClr>
              <a:buFont typeface="Wingdings" pitchFamily="2" charset="2"/>
              <a:buChar char="q"/>
            </a:pPr>
            <a:endParaRPr lang="en-US" sz="2400" b="1" dirty="0" smtClean="0">
              <a:solidFill>
                <a:srgbClr val="9900CC"/>
              </a:solidFill>
              <a:latin typeface="Comic Sans MS" pitchFamily="66" charset="0"/>
            </a:endParaRPr>
          </a:p>
          <a:p>
            <a:pPr lvl="1" eaLnBrk="1" hangingPunct="1">
              <a:lnSpc>
                <a:spcPct val="90000"/>
              </a:lnSpc>
              <a:buClr>
                <a:srgbClr val="9900CC"/>
              </a:buClr>
              <a:buFont typeface="Wingdings" pitchFamily="2" charset="2"/>
              <a:buChar char="q"/>
            </a:pPr>
            <a:r>
              <a:rPr lang="en-US" sz="2400" b="1" dirty="0" smtClean="0">
                <a:solidFill>
                  <a:srgbClr val="9900CC"/>
                </a:solidFill>
                <a:latin typeface="Comic Sans MS" pitchFamily="66" charset="0"/>
              </a:rPr>
              <a:t>Lactic acid (lactate) production stage</a:t>
            </a:r>
          </a:p>
          <a:p>
            <a:pPr lvl="1" eaLnBrk="1" hangingPunct="1">
              <a:lnSpc>
                <a:spcPct val="90000"/>
              </a:lnSpc>
              <a:buClr>
                <a:srgbClr val="9900CC"/>
              </a:buClr>
              <a:buFont typeface="Wingdings" pitchFamily="2" charset="2"/>
              <a:buChar char="q"/>
            </a:pPr>
            <a:endParaRPr lang="en-US" sz="2400" b="1" dirty="0" smtClean="0">
              <a:solidFill>
                <a:srgbClr val="9900CC"/>
              </a:solidFill>
              <a:latin typeface="Comic Sans MS" pitchFamily="66" charset="0"/>
            </a:endParaRPr>
          </a:p>
          <a:p>
            <a:pPr lvl="2" eaLnBrk="1" hangingPunct="1">
              <a:lnSpc>
                <a:spcPct val="90000"/>
              </a:lnSpc>
              <a:buClr>
                <a:srgbClr val="0000FF"/>
              </a:buClr>
              <a:buFont typeface="Wingdings" pitchFamily="2" charset="2"/>
              <a:buChar char="v"/>
            </a:pPr>
            <a:r>
              <a:rPr lang="en-US" b="1" dirty="0" smtClean="0">
                <a:solidFill>
                  <a:srgbClr val="0000FF"/>
                </a:solidFill>
                <a:latin typeface="Comic Sans MS" pitchFamily="66" charset="0"/>
              </a:rPr>
              <a:t> Eventually the pH drops to about 4 and the forage is sterilized -- preserved</a:t>
            </a:r>
          </a:p>
        </p:txBody>
      </p:sp>
    </p:spTree>
    <p:extLst>
      <p:ext uri="{BB962C8B-B14F-4D97-AF65-F5344CB8AC3E}">
        <p14:creationId xmlns:p14="http://schemas.microsoft.com/office/powerpoint/2010/main" val="15336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9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93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99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bldLvl="2"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idx="1"/>
          </p:nvPr>
        </p:nvSpPr>
        <p:spPr>
          <a:xfrm>
            <a:off x="304800" y="1828800"/>
            <a:ext cx="7772400" cy="4114800"/>
          </a:xfrm>
          <a:noFill/>
        </p:spPr>
        <p:txBody>
          <a:bodyPr lIns="92075" tIns="46038" rIns="92075" bIns="46038">
            <a:normAutofit fontScale="92500"/>
          </a:bodyPr>
          <a:lstStyle/>
          <a:p>
            <a:pPr eaLnBrk="1" hangingPunct="1">
              <a:lnSpc>
                <a:spcPct val="90000"/>
              </a:lnSpc>
              <a:buClr>
                <a:srgbClr val="FF0000"/>
              </a:buClr>
              <a:buFont typeface="Wingdings" pitchFamily="2" charset="2"/>
              <a:buChar char="Ø"/>
            </a:pPr>
            <a:r>
              <a:rPr lang="en-US" sz="2800" b="1" dirty="0" smtClean="0">
                <a:solidFill>
                  <a:srgbClr val="0066FF"/>
                </a:solidFill>
                <a:latin typeface="Comic Sans MS" pitchFamily="66" charset="0"/>
              </a:rPr>
              <a:t>Conditions necessary for good silage making:</a:t>
            </a:r>
          </a:p>
          <a:p>
            <a:pPr eaLnBrk="1" hangingPunct="1">
              <a:lnSpc>
                <a:spcPct val="90000"/>
              </a:lnSpc>
              <a:buClr>
                <a:srgbClr val="FF0000"/>
              </a:buClr>
              <a:buFont typeface="Wingdings" pitchFamily="2" charset="2"/>
              <a:buChar char="Ø"/>
            </a:pPr>
            <a:endParaRPr lang="en-US" sz="2400" b="1" dirty="0" smtClean="0">
              <a:solidFill>
                <a:srgbClr val="FF0000"/>
              </a:solidFill>
              <a:latin typeface="Comic Sans MS" pitchFamily="66" charset="0"/>
            </a:endParaRPr>
          </a:p>
          <a:p>
            <a:pPr lvl="1" eaLnBrk="1" hangingPunct="1">
              <a:lnSpc>
                <a:spcPct val="90000"/>
              </a:lnSpc>
              <a:buClr>
                <a:srgbClr val="9900CC"/>
              </a:buClr>
              <a:buFont typeface="Wingdings" pitchFamily="2" charset="2"/>
              <a:buChar char="q"/>
            </a:pPr>
            <a:r>
              <a:rPr lang="en-US" sz="2400" dirty="0" smtClean="0">
                <a:latin typeface="Comic Sans MS" pitchFamily="66" charset="0"/>
              </a:rPr>
              <a:t> 	</a:t>
            </a:r>
            <a:r>
              <a:rPr lang="en-US" sz="2400" dirty="0" smtClean="0">
                <a:solidFill>
                  <a:schemeClr val="bg1">
                    <a:lumMod val="10000"/>
                  </a:schemeClr>
                </a:solidFill>
                <a:latin typeface="Comic Sans MS" pitchFamily="66" charset="0"/>
              </a:rPr>
              <a:t>anaerobic conditions -- press all of the air out of stored forage</a:t>
            </a:r>
          </a:p>
          <a:p>
            <a:pPr lvl="1" eaLnBrk="1" hangingPunct="1">
              <a:lnSpc>
                <a:spcPct val="90000"/>
              </a:lnSpc>
              <a:buClr>
                <a:srgbClr val="9900CC"/>
              </a:buClr>
              <a:buFont typeface="Wingdings" pitchFamily="2" charset="2"/>
              <a:buChar char="q"/>
            </a:pPr>
            <a:endParaRPr lang="en-US" sz="2400" dirty="0" smtClean="0">
              <a:solidFill>
                <a:schemeClr val="bg1">
                  <a:lumMod val="10000"/>
                </a:schemeClr>
              </a:solidFill>
              <a:latin typeface="Comic Sans MS" pitchFamily="66" charset="0"/>
            </a:endParaRPr>
          </a:p>
          <a:p>
            <a:pPr lvl="1" eaLnBrk="1" hangingPunct="1">
              <a:lnSpc>
                <a:spcPct val="90000"/>
              </a:lnSpc>
              <a:buClr>
                <a:srgbClr val="9900CC"/>
              </a:buClr>
              <a:buFont typeface="Wingdings" pitchFamily="2" charset="2"/>
              <a:buChar char="q"/>
            </a:pPr>
            <a:r>
              <a:rPr lang="en-US" sz="2400" dirty="0" smtClean="0">
                <a:solidFill>
                  <a:schemeClr val="bg1">
                    <a:lumMod val="10000"/>
                  </a:schemeClr>
                </a:solidFill>
                <a:latin typeface="Comic Sans MS" pitchFamily="66" charset="0"/>
              </a:rPr>
              <a:t> 	must be wet</a:t>
            </a:r>
          </a:p>
          <a:p>
            <a:pPr lvl="1" eaLnBrk="1" hangingPunct="1">
              <a:lnSpc>
                <a:spcPct val="90000"/>
              </a:lnSpc>
              <a:buClr>
                <a:srgbClr val="9900CC"/>
              </a:buClr>
              <a:buFont typeface="Wingdings" pitchFamily="2" charset="2"/>
              <a:buChar char="q"/>
            </a:pPr>
            <a:endParaRPr lang="en-US" sz="2400" dirty="0" smtClean="0">
              <a:solidFill>
                <a:schemeClr val="bg1">
                  <a:lumMod val="10000"/>
                </a:schemeClr>
              </a:solidFill>
              <a:latin typeface="Comic Sans MS" pitchFamily="66" charset="0"/>
            </a:endParaRPr>
          </a:p>
          <a:p>
            <a:pPr lvl="1" eaLnBrk="1" hangingPunct="1">
              <a:lnSpc>
                <a:spcPct val="90000"/>
              </a:lnSpc>
              <a:buClr>
                <a:srgbClr val="9900CC"/>
              </a:buClr>
              <a:buFont typeface="Wingdings" pitchFamily="2" charset="2"/>
              <a:buChar char="q"/>
            </a:pPr>
            <a:r>
              <a:rPr lang="en-US" sz="2400" dirty="0" smtClean="0">
                <a:solidFill>
                  <a:schemeClr val="bg1">
                    <a:lumMod val="10000"/>
                  </a:schemeClr>
                </a:solidFill>
                <a:latin typeface="Comic Sans MS" pitchFamily="66" charset="0"/>
              </a:rPr>
              <a:t> 	must be well chopped; 1/4 to 3/8” length chop; 	may lose “effective fiber”</a:t>
            </a:r>
          </a:p>
          <a:p>
            <a:pPr lvl="1" eaLnBrk="1" hangingPunct="1">
              <a:lnSpc>
                <a:spcPct val="90000"/>
              </a:lnSpc>
              <a:buClr>
                <a:srgbClr val="9900CC"/>
              </a:buClr>
              <a:buFont typeface="Wingdings" pitchFamily="2" charset="2"/>
              <a:buChar char="q"/>
            </a:pPr>
            <a:endParaRPr lang="en-US" sz="2400" dirty="0" smtClean="0">
              <a:solidFill>
                <a:schemeClr val="bg1">
                  <a:lumMod val="10000"/>
                </a:schemeClr>
              </a:solidFill>
              <a:latin typeface="Comic Sans MS" pitchFamily="66" charset="0"/>
            </a:endParaRPr>
          </a:p>
          <a:p>
            <a:pPr lvl="1" eaLnBrk="1" hangingPunct="1">
              <a:lnSpc>
                <a:spcPct val="90000"/>
              </a:lnSpc>
              <a:buClr>
                <a:srgbClr val="9900CC"/>
              </a:buClr>
              <a:buFont typeface="Wingdings" pitchFamily="2" charset="2"/>
              <a:buChar char="q"/>
            </a:pPr>
            <a:r>
              <a:rPr lang="en-US" sz="2400" dirty="0" smtClean="0">
                <a:solidFill>
                  <a:schemeClr val="bg1">
                    <a:lumMod val="10000"/>
                  </a:schemeClr>
                </a:solidFill>
                <a:latin typeface="Comic Sans MS" pitchFamily="66" charset="0"/>
              </a:rPr>
              <a:t>Must be  proper maturity – not too high in fiber</a:t>
            </a:r>
          </a:p>
        </p:txBody>
      </p:sp>
      <p:sp>
        <p:nvSpPr>
          <p:cNvPr id="80899" name="Rectangle 3"/>
          <p:cNvSpPr>
            <a:spLocks noChangeArrowheads="1"/>
          </p:cNvSpPr>
          <p:nvPr/>
        </p:nvSpPr>
        <p:spPr bwMode="auto">
          <a:xfrm>
            <a:off x="381000" y="457200"/>
            <a:ext cx="7556556" cy="585418"/>
          </a:xfrm>
          <a:prstGeom prst="rect">
            <a:avLst/>
          </a:prstGeom>
          <a:noFill/>
          <a:ln w="9525">
            <a:noFill/>
            <a:miter lim="800000"/>
            <a:headEnd/>
            <a:tailEnd/>
          </a:ln>
        </p:spPr>
        <p:txBody>
          <a:bodyPr wrap="none" lIns="92075" tIns="46038" rIns="92075" bIns="46038">
            <a:spAutoFit/>
          </a:bodyPr>
          <a:lstStyle/>
          <a:p>
            <a:pPr eaLnBrk="0" hangingPunct="0"/>
            <a:r>
              <a:rPr lang="en-US" sz="3200" b="1" dirty="0">
                <a:solidFill>
                  <a:srgbClr val="7030A0"/>
                </a:solidFill>
                <a:latin typeface="Comic Sans MS" pitchFamily="66" charset="0"/>
              </a:rPr>
              <a:t>Mechanical Harvesting - Wet forage</a:t>
            </a:r>
          </a:p>
        </p:txBody>
      </p:sp>
    </p:spTree>
    <p:extLst>
      <p:ext uri="{BB962C8B-B14F-4D97-AF65-F5344CB8AC3E}">
        <p14:creationId xmlns:p14="http://schemas.microsoft.com/office/powerpoint/2010/main" val="1586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bldLvl="3"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 y="304800"/>
            <a:ext cx="8620125" cy="1077913"/>
          </a:xfrm>
        </p:spPr>
        <p:txBody>
          <a:bodyPr/>
          <a:lstStyle/>
          <a:p>
            <a:pPr eaLnBrk="1" hangingPunct="1"/>
            <a:r>
              <a:rPr lang="en-US" sz="3200" b="1" dirty="0" smtClean="0">
                <a:solidFill>
                  <a:schemeClr val="tx1"/>
                </a:solidFill>
                <a:latin typeface="Comic Sans MS" pitchFamily="66" charset="0"/>
              </a:rPr>
              <a:t>Wet Forage Harvest – examples of silages</a:t>
            </a:r>
          </a:p>
        </p:txBody>
      </p:sp>
      <p:sp>
        <p:nvSpPr>
          <p:cNvPr id="47107" name="Rectangle 3"/>
          <p:cNvSpPr>
            <a:spLocks noGrp="1" noChangeArrowheads="1"/>
          </p:cNvSpPr>
          <p:nvPr>
            <p:ph idx="1"/>
          </p:nvPr>
        </p:nvSpPr>
        <p:spPr/>
        <p:txBody>
          <a:bodyPr/>
          <a:lstStyle/>
          <a:p>
            <a:pPr eaLnBrk="1" hangingPunct="1">
              <a:buClr>
                <a:srgbClr val="FF0000"/>
              </a:buClr>
              <a:buFont typeface="Wingdings" pitchFamily="2" charset="2"/>
              <a:buChar char="Ø"/>
            </a:pPr>
            <a:r>
              <a:rPr lang="en-US" b="1" dirty="0" smtClean="0">
                <a:solidFill>
                  <a:srgbClr val="0066FF"/>
                </a:solidFill>
                <a:latin typeface="Calibri" pitchFamily="34" charset="0"/>
              </a:rPr>
              <a:t>Corn silage</a:t>
            </a:r>
          </a:p>
          <a:p>
            <a:pPr lvl="1" eaLnBrk="1" hangingPunct="1">
              <a:buClr>
                <a:srgbClr val="9900CC"/>
              </a:buClr>
              <a:buFont typeface="Wingdings" pitchFamily="2" charset="2"/>
              <a:buChar char="q"/>
            </a:pPr>
            <a:r>
              <a:rPr lang="en-US" sz="2400" b="1" dirty="0" smtClean="0">
                <a:latin typeface="Calibri" pitchFamily="34" charset="0"/>
              </a:rPr>
              <a:t>Whole plant, chopped, harvested at 32-38% dry matter</a:t>
            </a:r>
          </a:p>
          <a:p>
            <a:pPr lvl="1" eaLnBrk="1" hangingPunct="1">
              <a:buClr>
                <a:srgbClr val="9900CC"/>
              </a:buClr>
              <a:buFont typeface="Wingdings" pitchFamily="2" charset="2"/>
              <a:buChar char="q"/>
            </a:pPr>
            <a:endParaRPr lang="en-US" sz="2400" b="1" dirty="0" smtClean="0">
              <a:latin typeface="Calibri" pitchFamily="34" charset="0"/>
            </a:endParaRPr>
          </a:p>
          <a:p>
            <a:pPr lvl="1" eaLnBrk="1" hangingPunct="1">
              <a:buClr>
                <a:srgbClr val="9900CC"/>
              </a:buClr>
              <a:buFont typeface="Wingdings" pitchFamily="2" charset="2"/>
              <a:buChar char="q"/>
            </a:pPr>
            <a:r>
              <a:rPr lang="en-US" sz="2400" b="1" dirty="0" smtClean="0">
                <a:latin typeface="Calibri" pitchFamily="34" charset="0"/>
              </a:rPr>
              <a:t>Standing crop – not allowed to wilt</a:t>
            </a:r>
          </a:p>
          <a:p>
            <a:pPr lvl="1" eaLnBrk="1" hangingPunct="1">
              <a:buClr>
                <a:srgbClr val="9900CC"/>
              </a:buClr>
              <a:buFont typeface="Wingdings" pitchFamily="2" charset="2"/>
              <a:buChar char="q"/>
            </a:pPr>
            <a:endParaRPr lang="en-US" sz="2400" b="1" dirty="0" smtClean="0">
              <a:latin typeface="Calibri" pitchFamily="34" charset="0"/>
            </a:endParaRPr>
          </a:p>
          <a:p>
            <a:pPr lvl="1" eaLnBrk="1" hangingPunct="1">
              <a:buClr>
                <a:srgbClr val="9900CC"/>
              </a:buClr>
              <a:buFont typeface="Wingdings" pitchFamily="2" charset="2"/>
              <a:buChar char="q"/>
            </a:pPr>
            <a:r>
              <a:rPr lang="en-US" sz="2400" b="1" dirty="0" smtClean="0">
                <a:latin typeface="Calibri" pitchFamily="34" charset="0"/>
              </a:rPr>
              <a:t>Maturity management – want to harvest grain (starch) but not indigestible fiber</a:t>
            </a:r>
          </a:p>
          <a:p>
            <a:pPr lvl="1" eaLnBrk="1" hangingPunct="1">
              <a:buClr>
                <a:srgbClr val="9900CC"/>
              </a:buClr>
              <a:buFont typeface="Wingdings" pitchFamily="2" charset="2"/>
              <a:buChar char="q"/>
            </a:pPr>
            <a:endParaRPr lang="en-US" b="1" dirty="0" smtClean="0">
              <a:solidFill>
                <a:srgbClr val="9900CC"/>
              </a:solidFill>
              <a:latin typeface="Comic Sans MS" pitchFamily="66" charset="0"/>
            </a:endParaRPr>
          </a:p>
        </p:txBody>
      </p:sp>
    </p:spTree>
    <p:extLst>
      <p:ext uri="{BB962C8B-B14F-4D97-AF65-F5344CB8AC3E}">
        <p14:creationId xmlns:p14="http://schemas.microsoft.com/office/powerpoint/2010/main" val="3115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1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897327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304800"/>
            <a:ext cx="7848600" cy="830997"/>
          </a:xfrm>
          <a:prstGeom prst="rect">
            <a:avLst/>
          </a:prstGeom>
          <a:noFill/>
        </p:spPr>
        <p:txBody>
          <a:bodyPr wrap="square" rtlCol="0">
            <a:spAutoFit/>
          </a:bodyPr>
          <a:lstStyle/>
          <a:p>
            <a:pPr algn="ctr"/>
            <a:r>
              <a:rPr lang="en-US" b="1" dirty="0" smtClean="0">
                <a:solidFill>
                  <a:srgbClr val="660066"/>
                </a:solidFill>
              </a:rPr>
              <a:t>Stage of maturity on digestibility, intake, and production</a:t>
            </a:r>
            <a:endParaRPr lang="en-US" b="1" dirty="0">
              <a:solidFill>
                <a:srgbClr val="660066"/>
              </a:solidFill>
            </a:endParaRPr>
          </a:p>
        </p:txBody>
      </p:sp>
    </p:spTree>
    <p:extLst>
      <p:ext uri="{BB962C8B-B14F-4D97-AF65-F5344CB8AC3E}">
        <p14:creationId xmlns:p14="http://schemas.microsoft.com/office/powerpoint/2010/main" val="19683173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S2_12_05"/>
          <p:cNvPicPr>
            <a:picLocks noChangeAspect="1" noChangeArrowheads="1"/>
          </p:cNvPicPr>
          <p:nvPr/>
        </p:nvPicPr>
        <p:blipFill>
          <a:blip r:embed="rId2" cstate="print"/>
          <a:srcRect/>
          <a:stretch>
            <a:fillRect/>
          </a:stretch>
        </p:blipFill>
        <p:spPr bwMode="auto">
          <a:xfrm>
            <a:off x="228600" y="304800"/>
            <a:ext cx="8610600" cy="6383337"/>
          </a:xfrm>
          <a:prstGeom prst="rect">
            <a:avLst/>
          </a:prstGeom>
          <a:noFill/>
          <a:ln w="9525">
            <a:noFill/>
            <a:miter lim="800000"/>
            <a:headEnd/>
            <a:tailEnd/>
          </a:ln>
        </p:spPr>
      </p:pic>
    </p:spTree>
    <p:extLst>
      <p:ext uri="{BB962C8B-B14F-4D97-AF65-F5344CB8AC3E}">
        <p14:creationId xmlns:p14="http://schemas.microsoft.com/office/powerpoint/2010/main" val="20366254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2_12_06"/>
          <p:cNvPicPr>
            <a:picLocks noChangeAspect="1" noChangeArrowheads="1"/>
          </p:cNvPicPr>
          <p:nvPr/>
        </p:nvPicPr>
        <p:blipFill>
          <a:blip r:embed="rId2" cstate="print"/>
          <a:srcRect/>
          <a:stretch>
            <a:fillRect/>
          </a:stretch>
        </p:blipFill>
        <p:spPr bwMode="auto">
          <a:xfrm>
            <a:off x="457200" y="86341"/>
            <a:ext cx="8305800" cy="6743700"/>
          </a:xfrm>
          <a:prstGeom prst="rect">
            <a:avLst/>
          </a:prstGeom>
          <a:noFill/>
          <a:ln w="9525">
            <a:noFill/>
            <a:miter lim="800000"/>
            <a:headEnd/>
            <a:tailEnd/>
          </a:ln>
        </p:spPr>
      </p:pic>
    </p:spTree>
    <p:extLst>
      <p:ext uri="{BB962C8B-B14F-4D97-AF65-F5344CB8AC3E}">
        <p14:creationId xmlns:p14="http://schemas.microsoft.com/office/powerpoint/2010/main" val="36279840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2_12_07"/>
          <p:cNvPicPr>
            <a:picLocks noChangeAspect="1" noChangeArrowheads="1"/>
          </p:cNvPicPr>
          <p:nvPr/>
        </p:nvPicPr>
        <p:blipFill>
          <a:blip r:embed="rId2" cstate="print"/>
          <a:srcRect/>
          <a:stretch>
            <a:fillRect/>
          </a:stretch>
        </p:blipFill>
        <p:spPr bwMode="auto">
          <a:xfrm>
            <a:off x="304800" y="34925"/>
            <a:ext cx="8686800" cy="6788150"/>
          </a:xfrm>
          <a:prstGeom prst="rect">
            <a:avLst/>
          </a:prstGeom>
          <a:noFill/>
          <a:ln w="9525">
            <a:noFill/>
            <a:miter lim="800000"/>
            <a:headEnd/>
            <a:tailEnd/>
          </a:ln>
        </p:spPr>
      </p:pic>
    </p:spTree>
    <p:extLst>
      <p:ext uri="{BB962C8B-B14F-4D97-AF65-F5344CB8AC3E}">
        <p14:creationId xmlns:p14="http://schemas.microsoft.com/office/powerpoint/2010/main" val="20382574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IMAGE011"/>
          <p:cNvPicPr>
            <a:picLocks noChangeAspect="1" noChangeArrowheads="1"/>
          </p:cNvPicPr>
          <p:nvPr/>
        </p:nvPicPr>
        <p:blipFill>
          <a:blip r:embed="rId2" cstate="print">
            <a:lum bright="6000"/>
          </a:blip>
          <a:srcRect/>
          <a:stretch>
            <a:fillRect/>
          </a:stretch>
        </p:blipFill>
        <p:spPr bwMode="auto">
          <a:xfrm>
            <a:off x="228600" y="152400"/>
            <a:ext cx="8610600" cy="6599238"/>
          </a:xfrm>
          <a:prstGeom prst="rect">
            <a:avLst/>
          </a:prstGeom>
          <a:noFill/>
          <a:ln w="9525">
            <a:noFill/>
            <a:miter lim="800000"/>
            <a:headEnd/>
            <a:tailEnd/>
          </a:ln>
        </p:spPr>
      </p:pic>
    </p:spTree>
    <p:extLst>
      <p:ext uri="{BB962C8B-B14F-4D97-AF65-F5344CB8AC3E}">
        <p14:creationId xmlns:p14="http://schemas.microsoft.com/office/powerpoint/2010/main" val="22481713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MAGE013"/>
          <p:cNvPicPr>
            <a:picLocks noChangeAspect="1" noChangeArrowheads="1"/>
          </p:cNvPicPr>
          <p:nvPr/>
        </p:nvPicPr>
        <p:blipFill>
          <a:blip r:embed="rId2" cstate="print">
            <a:lum bright="6000"/>
          </a:blip>
          <a:srcRect/>
          <a:stretch>
            <a:fillRect/>
          </a:stretch>
        </p:blipFill>
        <p:spPr bwMode="auto">
          <a:xfrm>
            <a:off x="228600" y="-46038"/>
            <a:ext cx="8610600" cy="6888163"/>
          </a:xfrm>
          <a:prstGeom prst="rect">
            <a:avLst/>
          </a:prstGeom>
          <a:noFill/>
          <a:ln w="9525">
            <a:noFill/>
            <a:miter lim="800000"/>
            <a:headEnd/>
            <a:tailEnd/>
          </a:ln>
        </p:spPr>
      </p:pic>
    </p:spTree>
    <p:extLst>
      <p:ext uri="{BB962C8B-B14F-4D97-AF65-F5344CB8AC3E}">
        <p14:creationId xmlns:p14="http://schemas.microsoft.com/office/powerpoint/2010/main" val="19961410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715963"/>
            <a:ext cx="7772400" cy="579437"/>
          </a:xfrm>
        </p:spPr>
        <p:txBody>
          <a:bodyPr/>
          <a:lstStyle/>
          <a:p>
            <a:pPr eaLnBrk="1" hangingPunct="1"/>
            <a:r>
              <a:rPr lang="en-US" sz="3200" b="1" dirty="0" smtClean="0">
                <a:solidFill>
                  <a:schemeClr val="tx1"/>
                </a:solidFill>
                <a:latin typeface="Comic Sans MS" pitchFamily="66" charset="0"/>
              </a:rPr>
              <a:t>What about cutting height??!!</a:t>
            </a:r>
          </a:p>
        </p:txBody>
      </p:sp>
      <p:graphicFrame>
        <p:nvGraphicFramePr>
          <p:cNvPr id="85031" name="Group 39"/>
          <p:cNvGraphicFramePr>
            <a:graphicFrameLocks noGrp="1"/>
          </p:cNvGraphicFramePr>
          <p:nvPr/>
        </p:nvGraphicFramePr>
        <p:xfrm>
          <a:off x="228600" y="1828800"/>
          <a:ext cx="8610600" cy="4419600"/>
        </p:xfrm>
        <a:graphic>
          <a:graphicData uri="http://schemas.openxmlformats.org/drawingml/2006/table">
            <a:tbl>
              <a:tblPr/>
              <a:tblGrid>
                <a:gridCol w="1655884">
                  <a:extLst>
                    <a:ext uri="{9D8B030D-6E8A-4147-A177-3AD203B41FA5}">
                      <a16:colId xmlns:a16="http://schemas.microsoft.com/office/drawing/2014/main" val="20000"/>
                    </a:ext>
                  </a:extLst>
                </a:gridCol>
                <a:gridCol w="1548942">
                  <a:extLst>
                    <a:ext uri="{9D8B030D-6E8A-4147-A177-3AD203B41FA5}">
                      <a16:colId xmlns:a16="http://schemas.microsoft.com/office/drawing/2014/main" val="20001"/>
                    </a:ext>
                  </a:extLst>
                </a:gridCol>
                <a:gridCol w="1961189">
                  <a:extLst>
                    <a:ext uri="{9D8B030D-6E8A-4147-A177-3AD203B41FA5}">
                      <a16:colId xmlns:a16="http://schemas.microsoft.com/office/drawing/2014/main" val="20002"/>
                    </a:ext>
                  </a:extLst>
                </a:gridCol>
                <a:gridCol w="1510995">
                  <a:extLst>
                    <a:ext uri="{9D8B030D-6E8A-4147-A177-3AD203B41FA5}">
                      <a16:colId xmlns:a16="http://schemas.microsoft.com/office/drawing/2014/main" val="20003"/>
                    </a:ext>
                  </a:extLst>
                </a:gridCol>
                <a:gridCol w="1933590">
                  <a:extLst>
                    <a:ext uri="{9D8B030D-6E8A-4147-A177-3AD203B41FA5}">
                      <a16:colId xmlns:a16="http://schemas.microsoft.com/office/drawing/2014/main" val="20004"/>
                    </a:ext>
                  </a:extLst>
                </a:gridCol>
              </a:tblGrid>
              <a:tr h="104767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2"/>
                          </a:solidFill>
                          <a:effectLst/>
                          <a:latin typeface="Calibri" pitchFamily="34" charset="0"/>
                        </a:rPr>
                        <a:t>Plant part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2"/>
                          </a:solidFill>
                          <a:effectLst/>
                          <a:latin typeface="Calibri" pitchFamily="34" charset="0"/>
                        </a:rPr>
                        <a:t>NDF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2"/>
                          </a:solidFill>
                          <a:effectLst/>
                          <a:latin typeface="Calibri" pitchFamily="34" charset="0"/>
                        </a:rPr>
                        <a:t>NDF range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2"/>
                          </a:solidFill>
                          <a:effectLst/>
                          <a:latin typeface="Calibri" pitchFamily="34" charset="0"/>
                        </a:rPr>
                        <a:t>ADF%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2"/>
                          </a:solidFill>
                          <a:effectLst/>
                          <a:latin typeface="Calibri" pitchFamily="34" charset="0"/>
                        </a:rPr>
                        <a:t>ADF 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27470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High cut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41.9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39.0-45.8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20.1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17.9-23.7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10495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Calibri" pitchFamily="34" charset="0"/>
                        </a:rPr>
                        <a:t>Low cut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Calibri" pitchFamily="34" charset="0"/>
                        </a:rPr>
                        <a:t>45.8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Calibri" pitchFamily="34" charset="0"/>
                        </a:rPr>
                        <a:t>39.5-49.7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Calibri" pitchFamily="34" charset="0"/>
                        </a:rPr>
                        <a:t>22.8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Calibri" pitchFamily="34" charset="0"/>
                        </a:rPr>
                        <a:t>19.9-25.6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04767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Stubble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63.1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56.7-65.8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36.5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400" b="1" i="0" u="none" strike="noStrike" cap="none" normalizeH="0" baseline="0" dirty="0" smtClean="0">
                          <a:ln>
                            <a:noFill/>
                          </a:ln>
                          <a:solidFill>
                            <a:schemeClr val="bg1"/>
                          </a:solidFill>
                          <a:effectLst/>
                          <a:latin typeface="Calibri" pitchFamily="34" charset="0"/>
                        </a:rPr>
                        <a:t>31.4-39.7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8465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871538" y="1039238"/>
            <a:ext cx="8162925" cy="584775"/>
          </a:xfrm>
        </p:spPr>
        <p:txBody>
          <a:bodyPr/>
          <a:lstStyle/>
          <a:p>
            <a:pPr eaLnBrk="1" hangingPunct="1"/>
            <a:r>
              <a:rPr lang="en-US" sz="3200" b="1" dirty="0" smtClean="0">
                <a:solidFill>
                  <a:srgbClr val="7030A0"/>
                </a:solidFill>
                <a:latin typeface="Comic Sans MS" pitchFamily="66" charset="0"/>
              </a:rPr>
              <a:t>Wet Forage Harvest:</a:t>
            </a:r>
            <a:endParaRPr lang="en-US" sz="2800" b="1" dirty="0" smtClean="0">
              <a:solidFill>
                <a:srgbClr val="7030A0"/>
              </a:solidFill>
              <a:latin typeface="Comic Sans MS" pitchFamily="66" charset="0"/>
            </a:endParaRPr>
          </a:p>
        </p:txBody>
      </p:sp>
      <p:sp>
        <p:nvSpPr>
          <p:cNvPr id="53251" name="Rectangle 3"/>
          <p:cNvSpPr>
            <a:spLocks noGrp="1" noChangeArrowheads="1"/>
          </p:cNvSpPr>
          <p:nvPr>
            <p:ph idx="1"/>
          </p:nvPr>
        </p:nvSpPr>
        <p:spPr/>
        <p:txBody>
          <a:bodyPr/>
          <a:lstStyle/>
          <a:p>
            <a:pPr lvl="1" eaLnBrk="1" hangingPunct="1">
              <a:buClr>
                <a:srgbClr val="9900CC"/>
              </a:buClr>
              <a:buFont typeface="Wingdings" pitchFamily="2" charset="2"/>
              <a:buChar char="q"/>
            </a:pPr>
            <a:r>
              <a:rPr lang="en-US" sz="2400" b="1" dirty="0" smtClean="0">
                <a:solidFill>
                  <a:srgbClr val="9900CC"/>
                </a:solidFill>
                <a:latin typeface="Times New Roman" charset="0"/>
              </a:rPr>
              <a:t> </a:t>
            </a:r>
            <a:r>
              <a:rPr lang="en-US" sz="2400" b="1" dirty="0" smtClean="0">
                <a:latin typeface="Calibri" pitchFamily="34" charset="0"/>
              </a:rPr>
              <a:t>Grass silage</a:t>
            </a:r>
          </a:p>
          <a:p>
            <a:pPr lvl="2" eaLnBrk="1" hangingPunct="1">
              <a:buClr>
                <a:srgbClr val="0000FF"/>
              </a:buClr>
              <a:buFont typeface="Wingdings" pitchFamily="2" charset="2"/>
              <a:buChar char="v"/>
            </a:pPr>
            <a:r>
              <a:rPr lang="en-US" b="1" dirty="0" smtClean="0">
                <a:solidFill>
                  <a:srgbClr val="0000FF"/>
                </a:solidFill>
                <a:latin typeface="Calibri" pitchFamily="34" charset="0"/>
              </a:rPr>
              <a:t> Small grains:  wheat, barley, triticale</a:t>
            </a:r>
          </a:p>
          <a:p>
            <a:pPr lvl="3" eaLnBrk="1" hangingPunct="1">
              <a:buClr>
                <a:srgbClr val="FF0000"/>
              </a:buClr>
            </a:pPr>
            <a:r>
              <a:rPr lang="en-US" sz="2400" b="1" dirty="0" smtClean="0">
                <a:latin typeface="Calibri" pitchFamily="34" charset="0"/>
              </a:rPr>
              <a:t>Best to harvest when the seed is in milk to early dough stage</a:t>
            </a:r>
          </a:p>
          <a:p>
            <a:pPr lvl="3" eaLnBrk="1" hangingPunct="1">
              <a:buClr>
                <a:srgbClr val="FF0000"/>
              </a:buClr>
            </a:pPr>
            <a:endParaRPr lang="en-US" sz="2400" b="1" dirty="0" smtClean="0">
              <a:solidFill>
                <a:srgbClr val="FF0000"/>
              </a:solidFill>
              <a:latin typeface="Calibri" pitchFamily="34" charset="0"/>
            </a:endParaRPr>
          </a:p>
          <a:p>
            <a:pPr lvl="2" eaLnBrk="1" hangingPunct="1">
              <a:buClr>
                <a:srgbClr val="0000FF"/>
              </a:buClr>
              <a:buFont typeface="Wingdings" pitchFamily="2" charset="2"/>
              <a:buChar char="v"/>
            </a:pPr>
            <a:r>
              <a:rPr lang="en-US" b="1" dirty="0" smtClean="0">
                <a:solidFill>
                  <a:srgbClr val="FF0000"/>
                </a:solidFill>
                <a:latin typeface="Calibri" pitchFamily="34" charset="0"/>
              </a:rPr>
              <a:t> </a:t>
            </a:r>
            <a:r>
              <a:rPr lang="en-US" b="1" dirty="0" smtClean="0">
                <a:solidFill>
                  <a:srgbClr val="0000FF"/>
                </a:solidFill>
                <a:latin typeface="Calibri" pitchFamily="34" charset="0"/>
              </a:rPr>
              <a:t>Cool season perennial grass; need to be sure to harvest at very early seed head emergence</a:t>
            </a:r>
          </a:p>
          <a:p>
            <a:pPr lvl="2" eaLnBrk="1" hangingPunct="1">
              <a:buClr>
                <a:srgbClr val="0000FF"/>
              </a:buClr>
              <a:buFont typeface="Wingdings" pitchFamily="2" charset="2"/>
              <a:buChar char="v"/>
            </a:pPr>
            <a:endParaRPr lang="en-US" b="1" dirty="0" smtClean="0">
              <a:solidFill>
                <a:srgbClr val="0000FF"/>
              </a:solidFill>
              <a:latin typeface="Calibri" pitchFamily="34" charset="0"/>
            </a:endParaRPr>
          </a:p>
          <a:p>
            <a:pPr lvl="1" eaLnBrk="1" hangingPunct="1">
              <a:buClr>
                <a:srgbClr val="9900CC"/>
              </a:buClr>
              <a:buFont typeface="Wingdings" pitchFamily="2" charset="2"/>
              <a:buChar char="q"/>
            </a:pPr>
            <a:r>
              <a:rPr lang="en-US" sz="2400" b="1" dirty="0" smtClean="0">
                <a:solidFill>
                  <a:srgbClr val="0000FF"/>
                </a:solidFill>
                <a:latin typeface="Calibri" pitchFamily="34" charset="0"/>
              </a:rPr>
              <a:t> </a:t>
            </a:r>
            <a:r>
              <a:rPr lang="en-US" sz="2400" b="1" dirty="0" smtClean="0">
                <a:latin typeface="Calibri" pitchFamily="34" charset="0"/>
              </a:rPr>
              <a:t>Legume silage</a:t>
            </a:r>
          </a:p>
          <a:p>
            <a:pPr lvl="2" eaLnBrk="1" hangingPunct="1">
              <a:buClr>
                <a:srgbClr val="0000FF"/>
              </a:buClr>
              <a:buFont typeface="Wingdings" pitchFamily="2" charset="2"/>
              <a:buChar char="v"/>
            </a:pPr>
            <a:r>
              <a:rPr lang="en-US" b="1" dirty="0" smtClean="0">
                <a:solidFill>
                  <a:srgbClr val="0000FF"/>
                </a:solidFill>
                <a:latin typeface="Calibri" pitchFamily="34" charset="0"/>
              </a:rPr>
              <a:t>  *** alfalfa:  harvest at pre-bloom</a:t>
            </a:r>
          </a:p>
        </p:txBody>
      </p:sp>
    </p:spTree>
    <p:extLst>
      <p:ext uri="{BB962C8B-B14F-4D97-AF65-F5344CB8AC3E}">
        <p14:creationId xmlns:p14="http://schemas.microsoft.com/office/powerpoint/2010/main" val="4181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325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325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325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32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3"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871538" y="982663"/>
            <a:ext cx="8162925" cy="641350"/>
          </a:xfrm>
        </p:spPr>
        <p:txBody>
          <a:bodyPr/>
          <a:lstStyle/>
          <a:p>
            <a:pPr eaLnBrk="1" hangingPunct="1"/>
            <a:r>
              <a:rPr lang="en-US" sz="3600" b="1" dirty="0" smtClean="0">
                <a:solidFill>
                  <a:schemeClr val="tx1"/>
                </a:solidFill>
                <a:latin typeface="Comic Sans MS" pitchFamily="66" charset="0"/>
              </a:rPr>
              <a:t>Sources of storage loss</a:t>
            </a:r>
          </a:p>
        </p:txBody>
      </p:sp>
      <p:sp>
        <p:nvSpPr>
          <p:cNvPr id="83971" name="Rectangle 3"/>
          <p:cNvSpPr>
            <a:spLocks noGrp="1" noChangeArrowheads="1"/>
          </p:cNvSpPr>
          <p:nvPr>
            <p:ph idx="1"/>
          </p:nvPr>
        </p:nvSpPr>
        <p:spPr/>
        <p:txBody>
          <a:bodyPr>
            <a:normAutofit lnSpcReduction="10000"/>
          </a:bodyPr>
          <a:lstStyle/>
          <a:p>
            <a:pPr eaLnBrk="1" hangingPunct="1">
              <a:lnSpc>
                <a:spcPct val="90000"/>
              </a:lnSpc>
              <a:buClr>
                <a:srgbClr val="FF0000"/>
              </a:buClr>
              <a:buFont typeface="Wingdings" pitchFamily="2" charset="2"/>
              <a:buChar char="Ø"/>
            </a:pPr>
            <a:r>
              <a:rPr lang="en-US" sz="2800" dirty="0" smtClean="0">
                <a:solidFill>
                  <a:srgbClr val="0066FF"/>
                </a:solidFill>
                <a:latin typeface="Calibri" pitchFamily="34" charset="0"/>
              </a:rPr>
              <a:t>Respiration</a:t>
            </a:r>
          </a:p>
          <a:p>
            <a:pPr eaLnBrk="1" hangingPunct="1">
              <a:lnSpc>
                <a:spcPct val="90000"/>
              </a:lnSpc>
              <a:buClr>
                <a:srgbClr val="FF0000"/>
              </a:buClr>
              <a:buFont typeface="Wingdings" pitchFamily="2" charset="2"/>
              <a:buChar char="Ø"/>
            </a:pPr>
            <a:endParaRPr lang="en-US" sz="2800" dirty="0" smtClean="0">
              <a:solidFill>
                <a:srgbClr val="0066FF"/>
              </a:solidFill>
              <a:latin typeface="Calibri" pitchFamily="34" charset="0"/>
            </a:endParaRPr>
          </a:p>
          <a:p>
            <a:pPr eaLnBrk="1" hangingPunct="1">
              <a:lnSpc>
                <a:spcPct val="90000"/>
              </a:lnSpc>
              <a:buClr>
                <a:srgbClr val="FF0000"/>
              </a:buClr>
              <a:buFont typeface="Wingdings" pitchFamily="2" charset="2"/>
              <a:buChar char="Ø"/>
            </a:pPr>
            <a:r>
              <a:rPr lang="en-US" sz="2800" dirty="0" smtClean="0">
                <a:solidFill>
                  <a:srgbClr val="0066FF"/>
                </a:solidFill>
                <a:latin typeface="Calibri" pitchFamily="34" charset="0"/>
              </a:rPr>
              <a:t>Gases of fermentation</a:t>
            </a:r>
          </a:p>
          <a:p>
            <a:pPr eaLnBrk="1" hangingPunct="1">
              <a:lnSpc>
                <a:spcPct val="90000"/>
              </a:lnSpc>
              <a:buClr>
                <a:srgbClr val="FF0000"/>
              </a:buClr>
              <a:buFont typeface="Wingdings" pitchFamily="2" charset="2"/>
              <a:buChar char="Ø"/>
            </a:pPr>
            <a:endParaRPr lang="en-US" sz="2800" dirty="0" smtClean="0">
              <a:solidFill>
                <a:srgbClr val="0066FF"/>
              </a:solidFill>
              <a:latin typeface="Calibri" pitchFamily="34" charset="0"/>
            </a:endParaRPr>
          </a:p>
          <a:p>
            <a:pPr eaLnBrk="1" hangingPunct="1">
              <a:lnSpc>
                <a:spcPct val="90000"/>
              </a:lnSpc>
              <a:buClr>
                <a:srgbClr val="FF0000"/>
              </a:buClr>
              <a:buFont typeface="Wingdings" pitchFamily="2" charset="2"/>
              <a:buChar char="Ø"/>
            </a:pPr>
            <a:r>
              <a:rPr lang="en-US" sz="2800" dirty="0" smtClean="0">
                <a:solidFill>
                  <a:srgbClr val="0066FF"/>
                </a:solidFill>
                <a:latin typeface="Calibri" pitchFamily="34" charset="0"/>
              </a:rPr>
              <a:t>Seepage – liquor contains soluble nutrients</a:t>
            </a:r>
          </a:p>
          <a:p>
            <a:pPr lvl="1" eaLnBrk="1" hangingPunct="1">
              <a:lnSpc>
                <a:spcPct val="90000"/>
              </a:lnSpc>
              <a:buClr>
                <a:schemeClr val="tx1"/>
              </a:buClr>
              <a:buFont typeface="Wingdings" pitchFamily="2" charset="2"/>
              <a:buChar char="§"/>
            </a:pPr>
            <a:r>
              <a:rPr lang="en-US" sz="2200" dirty="0" smtClean="0">
                <a:latin typeface="Calibri" pitchFamily="34" charset="0"/>
              </a:rPr>
              <a:t>Some protein is converted to NPN</a:t>
            </a:r>
          </a:p>
          <a:p>
            <a:pPr eaLnBrk="1" hangingPunct="1">
              <a:lnSpc>
                <a:spcPct val="90000"/>
              </a:lnSpc>
              <a:buClr>
                <a:srgbClr val="FF0000"/>
              </a:buClr>
              <a:buFont typeface="Wingdings" pitchFamily="2" charset="2"/>
              <a:buChar char="Ø"/>
            </a:pPr>
            <a:endParaRPr lang="en-US" sz="2800" dirty="0" smtClean="0">
              <a:solidFill>
                <a:srgbClr val="FF0000"/>
              </a:solidFill>
              <a:latin typeface="Calibri" pitchFamily="34" charset="0"/>
            </a:endParaRPr>
          </a:p>
          <a:p>
            <a:pPr eaLnBrk="1" hangingPunct="1">
              <a:lnSpc>
                <a:spcPct val="90000"/>
              </a:lnSpc>
              <a:buClr>
                <a:srgbClr val="FF0000"/>
              </a:buClr>
              <a:buFont typeface="Wingdings" pitchFamily="2" charset="2"/>
              <a:buChar char="Ø"/>
            </a:pPr>
            <a:r>
              <a:rPr lang="en-US" sz="2800" dirty="0" smtClean="0">
                <a:solidFill>
                  <a:srgbClr val="0066FF"/>
                </a:solidFill>
                <a:latin typeface="Calibri" pitchFamily="34" charset="0"/>
              </a:rPr>
              <a:t>Spoilage on the top</a:t>
            </a:r>
          </a:p>
          <a:p>
            <a:pPr eaLnBrk="1" hangingPunct="1">
              <a:lnSpc>
                <a:spcPct val="90000"/>
              </a:lnSpc>
              <a:buClr>
                <a:srgbClr val="FF0000"/>
              </a:buClr>
              <a:buFont typeface="Wingdings" pitchFamily="2" charset="2"/>
              <a:buChar char="Ø"/>
            </a:pPr>
            <a:endParaRPr lang="en-US" sz="2800" dirty="0" smtClean="0">
              <a:solidFill>
                <a:srgbClr val="FF0000"/>
              </a:solidFill>
              <a:latin typeface="Calibri" pitchFamily="34" charset="0"/>
            </a:endParaRPr>
          </a:p>
          <a:p>
            <a:pPr lvl="1" eaLnBrk="1" hangingPunct="1">
              <a:lnSpc>
                <a:spcPct val="90000"/>
              </a:lnSpc>
              <a:buClr>
                <a:srgbClr val="9900CC"/>
              </a:buClr>
              <a:buFont typeface="Wingdings" pitchFamily="2" charset="2"/>
              <a:buChar char="q"/>
            </a:pPr>
            <a:r>
              <a:rPr lang="en-US" sz="2400" dirty="0" smtClean="0">
                <a:latin typeface="Calibri" pitchFamily="34" charset="0"/>
              </a:rPr>
              <a:t>Must cover with plastic</a:t>
            </a:r>
          </a:p>
        </p:txBody>
      </p:sp>
    </p:spTree>
    <p:extLst>
      <p:ext uri="{BB962C8B-B14F-4D97-AF65-F5344CB8AC3E}">
        <p14:creationId xmlns:p14="http://schemas.microsoft.com/office/powerpoint/2010/main" val="313037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9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39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97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39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bldLvl="2"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871538" y="617538"/>
            <a:ext cx="8162925" cy="1006475"/>
          </a:xfrm>
        </p:spPr>
        <p:txBody>
          <a:bodyPr/>
          <a:lstStyle/>
          <a:p>
            <a:pPr eaLnBrk="1" hangingPunct="1"/>
            <a:r>
              <a:rPr lang="en-US" sz="3200" b="1" smtClean="0">
                <a:solidFill>
                  <a:srgbClr val="0000FF"/>
                </a:solidFill>
                <a:latin typeface="Comic Sans MS" pitchFamily="66" charset="0"/>
              </a:rPr>
              <a:t>Wet Forage Harvest: </a:t>
            </a:r>
            <a:r>
              <a:rPr lang="en-US" sz="2800" b="1" smtClean="0">
                <a:solidFill>
                  <a:srgbClr val="000099"/>
                </a:solidFill>
                <a:latin typeface="Comic Sans MS" pitchFamily="66" charset="0"/>
              </a:rPr>
              <a:t>Types of silage storage</a:t>
            </a:r>
          </a:p>
        </p:txBody>
      </p:sp>
      <p:graphicFrame>
        <p:nvGraphicFramePr>
          <p:cNvPr id="3074" name="Object 4"/>
          <p:cNvGraphicFramePr>
            <a:graphicFrameLocks noGrp="1" noChangeAspect="1"/>
          </p:cNvGraphicFramePr>
          <p:nvPr>
            <p:ph idx="1"/>
            <p:extLst>
              <p:ext uri="{D42A27DB-BD31-4B8C-83A1-F6EECF244321}">
                <p14:modId xmlns:p14="http://schemas.microsoft.com/office/powerpoint/2010/main" val="3618702189"/>
              </p:ext>
            </p:extLst>
          </p:nvPr>
        </p:nvGraphicFramePr>
        <p:xfrm>
          <a:off x="1371600" y="2286000"/>
          <a:ext cx="5881688" cy="4411266"/>
        </p:xfrm>
        <a:graphic>
          <a:graphicData uri="http://schemas.openxmlformats.org/presentationml/2006/ole">
            <mc:AlternateContent xmlns:mc="http://schemas.openxmlformats.org/markup-compatibility/2006">
              <mc:Choice xmlns:v="urn:schemas-microsoft-com:vml" Requires="v">
                <p:oleObj spid="_x0000_s9253"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1371600" y="2286000"/>
                        <a:ext cx="5881688" cy="4411266"/>
                      </a:xfrm>
                      <a:prstGeom prst="rect">
                        <a:avLst/>
                      </a:prstGeom>
                      <a:noFill/>
                      <a:ln>
                        <a:noFill/>
                      </a:ln>
                      <a:effectLst/>
                      <a:extLst/>
                    </p:spPr>
                  </p:pic>
                </p:oleObj>
              </mc:Fallback>
            </mc:AlternateContent>
          </a:graphicData>
        </a:graphic>
      </p:graphicFrame>
      <p:sp>
        <p:nvSpPr>
          <p:cNvPr id="54277" name="Text Box 5"/>
          <p:cNvSpPr txBox="1">
            <a:spLocks noChangeArrowheads="1"/>
          </p:cNvSpPr>
          <p:nvPr/>
        </p:nvSpPr>
        <p:spPr bwMode="auto">
          <a:xfrm>
            <a:off x="5867400" y="1600200"/>
            <a:ext cx="2595563" cy="1187450"/>
          </a:xfrm>
          <a:prstGeom prst="rect">
            <a:avLst/>
          </a:prstGeom>
          <a:noFill/>
          <a:ln w="9525">
            <a:noFill/>
            <a:miter lim="800000"/>
            <a:headEnd/>
            <a:tailEnd/>
          </a:ln>
        </p:spPr>
        <p:txBody>
          <a:bodyPr wrap="none">
            <a:spAutoFit/>
          </a:bodyPr>
          <a:lstStyle/>
          <a:p>
            <a:r>
              <a:rPr lang="en-US" b="1">
                <a:solidFill>
                  <a:schemeClr val="accent1"/>
                </a:solidFill>
                <a:latin typeface="Times New Roman" charset="0"/>
              </a:rPr>
              <a:t>Upright storage-</a:t>
            </a:r>
          </a:p>
          <a:p>
            <a:r>
              <a:rPr lang="en-US" b="1">
                <a:solidFill>
                  <a:schemeClr val="accent1"/>
                </a:solidFill>
                <a:latin typeface="Times New Roman" charset="0"/>
              </a:rPr>
              <a:t>Concrete block or </a:t>
            </a:r>
          </a:p>
          <a:p>
            <a:r>
              <a:rPr lang="en-US" b="1">
                <a:solidFill>
                  <a:schemeClr val="accent1"/>
                </a:solidFill>
                <a:latin typeface="Times New Roman" charset="0"/>
              </a:rPr>
              <a:t>Fiberglass</a:t>
            </a:r>
          </a:p>
        </p:txBody>
      </p:sp>
      <p:sp>
        <p:nvSpPr>
          <p:cNvPr id="54278" name="Text Box 6"/>
          <p:cNvSpPr txBox="1">
            <a:spLocks noChangeArrowheads="1"/>
          </p:cNvSpPr>
          <p:nvPr/>
        </p:nvSpPr>
        <p:spPr bwMode="auto">
          <a:xfrm>
            <a:off x="3733800" y="5867400"/>
            <a:ext cx="4057650" cy="822325"/>
          </a:xfrm>
          <a:prstGeom prst="rect">
            <a:avLst/>
          </a:prstGeom>
          <a:noFill/>
          <a:ln w="9525">
            <a:noFill/>
            <a:miter lim="800000"/>
            <a:headEnd/>
            <a:tailEnd/>
          </a:ln>
        </p:spPr>
        <p:txBody>
          <a:bodyPr wrap="none">
            <a:spAutoFit/>
          </a:bodyPr>
          <a:lstStyle/>
          <a:p>
            <a:r>
              <a:rPr lang="en-US" b="1">
                <a:solidFill>
                  <a:schemeClr val="accent1"/>
                </a:solidFill>
                <a:latin typeface="Times New Roman" charset="0"/>
              </a:rPr>
              <a:t>(nearly) completely airtight – </a:t>
            </a:r>
          </a:p>
          <a:p>
            <a:r>
              <a:rPr lang="en-US" b="1">
                <a:solidFill>
                  <a:schemeClr val="accent1"/>
                </a:solidFill>
                <a:latin typeface="Times New Roman" charset="0"/>
              </a:rPr>
              <a:t>minimal storage loss</a:t>
            </a:r>
          </a:p>
        </p:txBody>
      </p:sp>
    </p:spTree>
    <p:extLst>
      <p:ext uri="{BB962C8B-B14F-4D97-AF65-F5344CB8AC3E}">
        <p14:creationId xmlns:p14="http://schemas.microsoft.com/office/powerpoint/2010/main" val="277608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utoUpdateAnimBg="0"/>
      <p:bldP spid="54278"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IMAGE020"/>
          <p:cNvPicPr>
            <a:picLocks noChangeAspect="1" noChangeArrowheads="1"/>
          </p:cNvPicPr>
          <p:nvPr/>
        </p:nvPicPr>
        <p:blipFill>
          <a:blip r:embed="rId2" cstate="print">
            <a:lum bright="24000"/>
          </a:blip>
          <a:srcRect/>
          <a:stretch>
            <a:fillRect/>
          </a:stretch>
        </p:blipFill>
        <p:spPr bwMode="auto">
          <a:xfrm>
            <a:off x="508000" y="355600"/>
            <a:ext cx="7950200" cy="6360160"/>
          </a:xfrm>
          <a:prstGeom prst="rect">
            <a:avLst/>
          </a:prstGeom>
          <a:noFill/>
          <a:ln w="9525">
            <a:noFill/>
            <a:miter lim="800000"/>
            <a:headEnd/>
            <a:tailEnd/>
          </a:ln>
        </p:spPr>
      </p:pic>
    </p:spTree>
    <p:extLst>
      <p:ext uri="{BB962C8B-B14F-4D97-AF65-F5344CB8AC3E}">
        <p14:creationId xmlns:p14="http://schemas.microsoft.com/office/powerpoint/2010/main" val="376416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457200" y="304800"/>
            <a:ext cx="8162925" cy="762000"/>
          </a:xfrm>
        </p:spPr>
        <p:txBody>
          <a:bodyPr/>
          <a:lstStyle/>
          <a:p>
            <a:pPr eaLnBrk="1" hangingPunct="1"/>
            <a:r>
              <a:rPr lang="en-US" b="1" dirty="0" smtClean="0"/>
              <a:t>Forages - Classification</a:t>
            </a:r>
            <a:endParaRPr lang="en-US" sz="4000" b="1" dirty="0" smtClean="0">
              <a:cs typeface="Arial" charset="0"/>
            </a:endParaRPr>
          </a:p>
        </p:txBody>
      </p:sp>
      <p:sp>
        <p:nvSpPr>
          <p:cNvPr id="88067" name="Rectangle 1027"/>
          <p:cNvSpPr>
            <a:spLocks noGrp="1" noChangeArrowheads="1"/>
          </p:cNvSpPr>
          <p:nvPr>
            <p:ph idx="1"/>
          </p:nvPr>
        </p:nvSpPr>
        <p:spPr>
          <a:xfrm>
            <a:off x="304801" y="1905000"/>
            <a:ext cx="8718550" cy="4191000"/>
          </a:xfrm>
        </p:spPr>
        <p:txBody>
          <a:bodyPr/>
          <a:lstStyle/>
          <a:p>
            <a:pPr eaLnBrk="1" hangingPunct="1">
              <a:lnSpc>
                <a:spcPct val="90000"/>
              </a:lnSpc>
              <a:buClr>
                <a:srgbClr val="000099"/>
              </a:buClr>
              <a:buFont typeface="Wingdings" pitchFamily="2" charset="2"/>
              <a:buChar char="ü"/>
            </a:pPr>
            <a:r>
              <a:rPr lang="en-US" b="1" dirty="0" smtClean="0">
                <a:solidFill>
                  <a:srgbClr val="660066"/>
                </a:solidFill>
                <a:cs typeface="Times New Roman" charset="0"/>
              </a:rPr>
              <a:t>Legumes:</a:t>
            </a:r>
            <a:r>
              <a:rPr lang="en-US" sz="2400" b="1" dirty="0" smtClean="0">
                <a:cs typeface="Times New Roman" charset="0"/>
              </a:rPr>
              <a:t>  alfalfa, clovers, and many others</a:t>
            </a:r>
          </a:p>
          <a:p>
            <a:pPr eaLnBrk="1" hangingPunct="1">
              <a:lnSpc>
                <a:spcPct val="90000"/>
              </a:lnSpc>
              <a:buClr>
                <a:srgbClr val="000099"/>
              </a:buClr>
              <a:buFont typeface="Wingdings" pitchFamily="2" charset="2"/>
              <a:buChar char="ü"/>
            </a:pPr>
            <a:endParaRPr lang="en-US" sz="2400" b="1" dirty="0" smtClean="0">
              <a:cs typeface="Times New Roman" charset="0"/>
            </a:endParaRPr>
          </a:p>
          <a:p>
            <a:pPr lvl="1" eaLnBrk="1" hangingPunct="1">
              <a:lnSpc>
                <a:spcPct val="90000"/>
              </a:lnSpc>
              <a:buClr>
                <a:srgbClr val="008000"/>
              </a:buClr>
              <a:buFont typeface="Wingdings" pitchFamily="2" charset="2"/>
              <a:buChar char="v"/>
            </a:pPr>
            <a:r>
              <a:rPr lang="en-US" sz="2000" b="1" dirty="0" smtClean="0">
                <a:cs typeface="Times New Roman" charset="0"/>
              </a:rPr>
              <a:t>fix atmospheric N with microbes residing in the nodules of the roots</a:t>
            </a:r>
          </a:p>
          <a:p>
            <a:pPr lvl="1" eaLnBrk="1" hangingPunct="1">
              <a:lnSpc>
                <a:spcPct val="90000"/>
              </a:lnSpc>
              <a:buClr>
                <a:srgbClr val="008000"/>
              </a:buClr>
              <a:buFont typeface="Wingdings" pitchFamily="2" charset="2"/>
              <a:buChar char="v"/>
            </a:pPr>
            <a:r>
              <a:rPr lang="en-US" sz="2000" b="1" dirty="0" smtClean="0">
                <a:cs typeface="Times New Roman" charset="0"/>
              </a:rPr>
              <a:t>high crude protein content</a:t>
            </a:r>
          </a:p>
          <a:p>
            <a:pPr lvl="1" eaLnBrk="1" hangingPunct="1">
              <a:lnSpc>
                <a:spcPct val="90000"/>
              </a:lnSpc>
              <a:buClr>
                <a:srgbClr val="008000"/>
              </a:buClr>
              <a:buFont typeface="Wingdings" pitchFamily="2" charset="2"/>
              <a:buChar char="v"/>
            </a:pPr>
            <a:r>
              <a:rPr lang="en-US" sz="2000" b="1" dirty="0" smtClean="0">
                <a:cs typeface="Times New Roman" charset="0"/>
              </a:rPr>
              <a:t>soil fertility</a:t>
            </a:r>
          </a:p>
          <a:p>
            <a:pPr lvl="1" eaLnBrk="1" hangingPunct="1">
              <a:lnSpc>
                <a:spcPct val="90000"/>
              </a:lnSpc>
              <a:buClr>
                <a:srgbClr val="008000"/>
              </a:buClr>
              <a:buFont typeface="Wingdings" pitchFamily="2" charset="2"/>
              <a:buChar char="v"/>
            </a:pPr>
            <a:r>
              <a:rPr lang="en-US" sz="2000" b="1" dirty="0" smtClean="0">
                <a:cs typeface="Times New Roman" charset="0"/>
              </a:rPr>
              <a:t>high yield -- 3 to 4 cuttings</a:t>
            </a:r>
          </a:p>
          <a:p>
            <a:pPr lvl="1" eaLnBrk="1" hangingPunct="1">
              <a:lnSpc>
                <a:spcPct val="90000"/>
              </a:lnSpc>
              <a:buClr>
                <a:srgbClr val="008000"/>
              </a:buClr>
              <a:buFont typeface="Wingdings" pitchFamily="2" charset="2"/>
              <a:buChar char="v"/>
            </a:pPr>
            <a:r>
              <a:rPr lang="en-US" sz="2000" b="1" dirty="0" smtClean="0">
                <a:cs typeface="Times New Roman" charset="0"/>
              </a:rPr>
              <a:t>high in </a:t>
            </a:r>
            <a:r>
              <a:rPr lang="en-US" sz="2000" b="1" dirty="0" err="1" smtClean="0">
                <a:cs typeface="Times New Roman" charset="0"/>
              </a:rPr>
              <a:t>Ca</a:t>
            </a:r>
            <a:r>
              <a:rPr lang="en-US" sz="2000" b="1" dirty="0" smtClean="0">
                <a:cs typeface="Times New Roman" charset="0"/>
              </a:rPr>
              <a:t> and Mg</a:t>
            </a:r>
          </a:p>
          <a:p>
            <a:pPr lvl="1" eaLnBrk="1" hangingPunct="1">
              <a:lnSpc>
                <a:spcPct val="90000"/>
              </a:lnSpc>
              <a:buClr>
                <a:srgbClr val="008000"/>
              </a:buClr>
              <a:buFont typeface="Wingdings" pitchFamily="2" charset="2"/>
              <a:buChar char="v"/>
            </a:pPr>
            <a:r>
              <a:rPr lang="en-US" sz="2000" b="1" dirty="0" smtClean="0">
                <a:cs typeface="Times New Roman" charset="0"/>
              </a:rPr>
              <a:t>high in vitamin A</a:t>
            </a:r>
          </a:p>
          <a:p>
            <a:pPr lvl="1" eaLnBrk="1" hangingPunct="1">
              <a:lnSpc>
                <a:spcPct val="90000"/>
              </a:lnSpc>
              <a:buClr>
                <a:srgbClr val="008000"/>
              </a:buClr>
              <a:buFont typeface="Wingdings" pitchFamily="2" charset="2"/>
              <a:buChar char="v"/>
            </a:pPr>
            <a:r>
              <a:rPr lang="en-US" sz="2000" b="1" dirty="0" smtClean="0">
                <a:cs typeface="Times New Roman" charset="0"/>
              </a:rPr>
              <a:t>induce bloat</a:t>
            </a:r>
          </a:p>
          <a:p>
            <a:pPr lvl="1" eaLnBrk="1" hangingPunct="1">
              <a:lnSpc>
                <a:spcPct val="90000"/>
              </a:lnSpc>
              <a:buClr>
                <a:srgbClr val="008000"/>
              </a:buClr>
              <a:buFont typeface="Wingdings" pitchFamily="2" charset="2"/>
              <a:buChar char="v"/>
            </a:pPr>
            <a:r>
              <a:rPr lang="en-US" sz="2000" b="1" dirty="0" smtClean="0">
                <a:cs typeface="Times New Roman" charset="0"/>
              </a:rPr>
              <a:t>lower in fiber but higher in lignin </a:t>
            </a:r>
          </a:p>
          <a:p>
            <a:pPr lvl="1" eaLnBrk="1" hangingPunct="1">
              <a:lnSpc>
                <a:spcPct val="90000"/>
              </a:lnSpc>
              <a:buClr>
                <a:srgbClr val="008000"/>
              </a:buClr>
              <a:buFont typeface="Wingdings" pitchFamily="2" charset="2"/>
              <a:buChar char="v"/>
            </a:pPr>
            <a:r>
              <a:rPr lang="en-US" sz="2000" b="1" dirty="0" smtClean="0">
                <a:cs typeface="Times New Roman" charset="0"/>
              </a:rPr>
              <a:t>estrogens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blinds(horizontal)">
                                      <p:cBhvr>
                                        <p:cTn id="7" dur="500"/>
                                        <p:tgtEl>
                                          <p:spTgt spid="8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67">
                                            <p:txEl>
                                              <p:pRg st="2" end="2"/>
                                            </p:txEl>
                                          </p:spTgt>
                                        </p:tgtEl>
                                        <p:attrNameLst>
                                          <p:attrName>style.visibility</p:attrName>
                                        </p:attrNameLst>
                                      </p:cBhvr>
                                      <p:to>
                                        <p:strVal val="visible"/>
                                      </p:to>
                                    </p:set>
                                    <p:animEffect transition="in" filter="blinds(horizontal)">
                                      <p:cBhvr>
                                        <p:cTn id="12" dur="500"/>
                                        <p:tgtEl>
                                          <p:spTgt spid="880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8067">
                                            <p:txEl>
                                              <p:pRg st="3" end="3"/>
                                            </p:txEl>
                                          </p:spTgt>
                                        </p:tgtEl>
                                        <p:attrNameLst>
                                          <p:attrName>style.visibility</p:attrName>
                                        </p:attrNameLst>
                                      </p:cBhvr>
                                      <p:to>
                                        <p:strVal val="visible"/>
                                      </p:to>
                                    </p:set>
                                    <p:animEffect transition="in" filter="blinds(horizontal)">
                                      <p:cBhvr>
                                        <p:cTn id="17" dur="500"/>
                                        <p:tgtEl>
                                          <p:spTgt spid="880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8067">
                                            <p:txEl>
                                              <p:pRg st="4" end="4"/>
                                            </p:txEl>
                                          </p:spTgt>
                                        </p:tgtEl>
                                        <p:attrNameLst>
                                          <p:attrName>style.visibility</p:attrName>
                                        </p:attrNameLst>
                                      </p:cBhvr>
                                      <p:to>
                                        <p:strVal val="visible"/>
                                      </p:to>
                                    </p:set>
                                    <p:animEffect transition="in" filter="blinds(horizontal)">
                                      <p:cBhvr>
                                        <p:cTn id="22" dur="500"/>
                                        <p:tgtEl>
                                          <p:spTgt spid="880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8067">
                                            <p:txEl>
                                              <p:pRg st="5" end="5"/>
                                            </p:txEl>
                                          </p:spTgt>
                                        </p:tgtEl>
                                        <p:attrNameLst>
                                          <p:attrName>style.visibility</p:attrName>
                                        </p:attrNameLst>
                                      </p:cBhvr>
                                      <p:to>
                                        <p:strVal val="visible"/>
                                      </p:to>
                                    </p:set>
                                    <p:animEffect transition="in" filter="blinds(horizontal)">
                                      <p:cBhvr>
                                        <p:cTn id="27" dur="500"/>
                                        <p:tgtEl>
                                          <p:spTgt spid="8806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8067">
                                            <p:txEl>
                                              <p:pRg st="6" end="6"/>
                                            </p:txEl>
                                          </p:spTgt>
                                        </p:tgtEl>
                                        <p:attrNameLst>
                                          <p:attrName>style.visibility</p:attrName>
                                        </p:attrNameLst>
                                      </p:cBhvr>
                                      <p:to>
                                        <p:strVal val="visible"/>
                                      </p:to>
                                    </p:set>
                                    <p:animEffect transition="in" filter="blinds(horizontal)">
                                      <p:cBhvr>
                                        <p:cTn id="32" dur="500"/>
                                        <p:tgtEl>
                                          <p:spTgt spid="8806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8067">
                                            <p:txEl>
                                              <p:pRg st="7" end="7"/>
                                            </p:txEl>
                                          </p:spTgt>
                                        </p:tgtEl>
                                        <p:attrNameLst>
                                          <p:attrName>style.visibility</p:attrName>
                                        </p:attrNameLst>
                                      </p:cBhvr>
                                      <p:to>
                                        <p:strVal val="visible"/>
                                      </p:to>
                                    </p:set>
                                    <p:animEffect transition="in" filter="blinds(horizontal)">
                                      <p:cBhvr>
                                        <p:cTn id="37" dur="500"/>
                                        <p:tgtEl>
                                          <p:spTgt spid="8806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8067">
                                            <p:txEl>
                                              <p:pRg st="8" end="8"/>
                                            </p:txEl>
                                          </p:spTgt>
                                        </p:tgtEl>
                                        <p:attrNameLst>
                                          <p:attrName>style.visibility</p:attrName>
                                        </p:attrNameLst>
                                      </p:cBhvr>
                                      <p:to>
                                        <p:strVal val="visible"/>
                                      </p:to>
                                    </p:set>
                                    <p:animEffect transition="in" filter="blinds(horizontal)">
                                      <p:cBhvr>
                                        <p:cTn id="42" dur="500"/>
                                        <p:tgtEl>
                                          <p:spTgt spid="8806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8067">
                                            <p:txEl>
                                              <p:pRg st="9" end="9"/>
                                            </p:txEl>
                                          </p:spTgt>
                                        </p:tgtEl>
                                        <p:attrNameLst>
                                          <p:attrName>style.visibility</p:attrName>
                                        </p:attrNameLst>
                                      </p:cBhvr>
                                      <p:to>
                                        <p:strVal val="visible"/>
                                      </p:to>
                                    </p:set>
                                    <p:animEffect transition="in" filter="blinds(horizontal)">
                                      <p:cBhvr>
                                        <p:cTn id="47" dur="500"/>
                                        <p:tgtEl>
                                          <p:spTgt spid="8806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8067">
                                            <p:txEl>
                                              <p:pRg st="10" end="10"/>
                                            </p:txEl>
                                          </p:spTgt>
                                        </p:tgtEl>
                                        <p:attrNameLst>
                                          <p:attrName>style.visibility</p:attrName>
                                        </p:attrNameLst>
                                      </p:cBhvr>
                                      <p:to>
                                        <p:strVal val="visible"/>
                                      </p:to>
                                    </p:set>
                                    <p:animEffect transition="in" filter="blinds(horizontal)">
                                      <p:cBhvr>
                                        <p:cTn id="52" dur="500"/>
                                        <p:tgtEl>
                                          <p:spTgt spid="880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bldLvl="2"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arvestore"/>
          <p:cNvPicPr>
            <a:picLocks noChangeAspect="1" noChangeArrowheads="1"/>
          </p:cNvPicPr>
          <p:nvPr/>
        </p:nvPicPr>
        <p:blipFill>
          <a:blip r:embed="rId2" cstate="print">
            <a:lum bright="6000"/>
          </a:blip>
          <a:srcRect/>
          <a:stretch>
            <a:fillRect/>
          </a:stretch>
        </p:blipFill>
        <p:spPr bwMode="auto">
          <a:xfrm>
            <a:off x="1219200" y="152400"/>
            <a:ext cx="6502400" cy="6553200"/>
          </a:xfrm>
          <a:prstGeom prst="rect">
            <a:avLst/>
          </a:prstGeom>
          <a:noFill/>
          <a:ln w="9525">
            <a:noFill/>
            <a:miter lim="800000"/>
            <a:headEnd/>
            <a:tailEnd/>
          </a:ln>
        </p:spPr>
      </p:pic>
    </p:spTree>
    <p:extLst>
      <p:ext uri="{BB962C8B-B14F-4D97-AF65-F5344CB8AC3E}">
        <p14:creationId xmlns:p14="http://schemas.microsoft.com/office/powerpoint/2010/main" val="19875274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tavesilo"/>
          <p:cNvPicPr>
            <a:picLocks noChangeAspect="1" noChangeArrowheads="1"/>
          </p:cNvPicPr>
          <p:nvPr/>
        </p:nvPicPr>
        <p:blipFill>
          <a:blip r:embed="rId2" cstate="print">
            <a:lum bright="6000"/>
          </a:blip>
          <a:srcRect/>
          <a:stretch>
            <a:fillRect/>
          </a:stretch>
        </p:blipFill>
        <p:spPr bwMode="auto">
          <a:xfrm>
            <a:off x="1320800" y="152400"/>
            <a:ext cx="6502400" cy="6654800"/>
          </a:xfrm>
          <a:prstGeom prst="rect">
            <a:avLst/>
          </a:prstGeom>
          <a:noFill/>
          <a:ln w="9525">
            <a:noFill/>
            <a:miter lim="800000"/>
            <a:headEnd/>
            <a:tailEnd/>
          </a:ln>
        </p:spPr>
      </p:pic>
    </p:spTree>
    <p:extLst>
      <p:ext uri="{BB962C8B-B14F-4D97-AF65-F5344CB8AC3E}">
        <p14:creationId xmlns:p14="http://schemas.microsoft.com/office/powerpoint/2010/main" val="38328986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871538" y="617538"/>
            <a:ext cx="8162925" cy="1006475"/>
          </a:xfrm>
        </p:spPr>
        <p:txBody>
          <a:bodyPr/>
          <a:lstStyle/>
          <a:p>
            <a:pPr eaLnBrk="1" hangingPunct="1"/>
            <a:r>
              <a:rPr lang="en-US" sz="3200" b="1" smtClean="0">
                <a:solidFill>
                  <a:srgbClr val="0000FF"/>
                </a:solidFill>
                <a:latin typeface="Comic Sans MS" pitchFamily="66" charset="0"/>
              </a:rPr>
              <a:t>Wet Forage Harvest: </a:t>
            </a:r>
            <a:r>
              <a:rPr lang="en-US" sz="2800" b="1" smtClean="0">
                <a:solidFill>
                  <a:srgbClr val="000099"/>
                </a:solidFill>
                <a:latin typeface="Comic Sans MS" pitchFamily="66" charset="0"/>
              </a:rPr>
              <a:t>Types of silage storage</a:t>
            </a:r>
          </a:p>
        </p:txBody>
      </p:sp>
      <p:graphicFrame>
        <p:nvGraphicFramePr>
          <p:cNvPr id="4098" name="Object 0"/>
          <p:cNvGraphicFramePr>
            <a:graphicFrameLocks noGrp="1" noChangeAspect="1"/>
          </p:cNvGraphicFramePr>
          <p:nvPr>
            <p:ph idx="1"/>
            <p:extLst>
              <p:ext uri="{D42A27DB-BD31-4B8C-83A1-F6EECF244321}">
                <p14:modId xmlns:p14="http://schemas.microsoft.com/office/powerpoint/2010/main" val="3557693238"/>
              </p:ext>
            </p:extLst>
          </p:nvPr>
        </p:nvGraphicFramePr>
        <p:xfrm>
          <a:off x="685800" y="2046684"/>
          <a:ext cx="5500688" cy="4125516"/>
        </p:xfrm>
        <a:graphic>
          <a:graphicData uri="http://schemas.openxmlformats.org/presentationml/2006/ole">
            <mc:AlternateContent xmlns:mc="http://schemas.openxmlformats.org/markup-compatibility/2006">
              <mc:Choice xmlns:v="urn:schemas-microsoft-com:vml" Requires="v">
                <p:oleObj spid="_x0000_s10277"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85800" y="2046684"/>
                        <a:ext cx="5500688" cy="4125516"/>
                      </a:xfrm>
                      <a:prstGeom prst="rect">
                        <a:avLst/>
                      </a:prstGeom>
                      <a:noFill/>
                      <a:ln>
                        <a:noFill/>
                      </a:ln>
                      <a:effectLst/>
                      <a:extLst/>
                    </p:spPr>
                  </p:pic>
                </p:oleObj>
              </mc:Fallback>
            </mc:AlternateContent>
          </a:graphicData>
        </a:graphic>
      </p:graphicFrame>
      <p:sp>
        <p:nvSpPr>
          <p:cNvPr id="4101" name="Text Box 8"/>
          <p:cNvSpPr txBox="1">
            <a:spLocks noChangeArrowheads="1"/>
          </p:cNvSpPr>
          <p:nvPr/>
        </p:nvSpPr>
        <p:spPr bwMode="auto">
          <a:xfrm>
            <a:off x="6172199" y="1828800"/>
            <a:ext cx="2600325" cy="1200329"/>
          </a:xfrm>
          <a:prstGeom prst="rect">
            <a:avLst/>
          </a:prstGeom>
          <a:noFill/>
          <a:ln w="9525">
            <a:noFill/>
            <a:miter lim="800000"/>
            <a:headEnd/>
            <a:tailEnd/>
          </a:ln>
        </p:spPr>
        <p:txBody>
          <a:bodyPr wrap="square">
            <a:spAutoFit/>
          </a:bodyPr>
          <a:lstStyle/>
          <a:p>
            <a:r>
              <a:rPr lang="en-US" b="1" dirty="0">
                <a:latin typeface="Times New Roman" charset="0"/>
              </a:rPr>
              <a:t>Bunker – floor and wall</a:t>
            </a:r>
          </a:p>
          <a:p>
            <a:r>
              <a:rPr lang="en-US" b="1" dirty="0" smtClean="0">
                <a:latin typeface="Times New Roman" charset="0"/>
              </a:rPr>
              <a:t>on </a:t>
            </a:r>
            <a:r>
              <a:rPr lang="en-US" b="1" dirty="0">
                <a:latin typeface="Times New Roman" charset="0"/>
              </a:rPr>
              <a:t>three sides</a:t>
            </a:r>
          </a:p>
        </p:txBody>
      </p:sp>
      <p:sp>
        <p:nvSpPr>
          <p:cNvPr id="58377" name="Text Box 9"/>
          <p:cNvSpPr txBox="1">
            <a:spLocks noChangeArrowheads="1"/>
          </p:cNvSpPr>
          <p:nvPr/>
        </p:nvSpPr>
        <p:spPr bwMode="auto">
          <a:xfrm>
            <a:off x="4724400" y="6172200"/>
            <a:ext cx="4048125" cy="579438"/>
          </a:xfrm>
          <a:prstGeom prst="rect">
            <a:avLst/>
          </a:prstGeom>
          <a:noFill/>
          <a:ln w="9525">
            <a:noFill/>
            <a:miter lim="800000"/>
            <a:headEnd/>
            <a:tailEnd/>
          </a:ln>
        </p:spPr>
        <p:txBody>
          <a:bodyPr wrap="none">
            <a:spAutoFit/>
          </a:bodyPr>
          <a:lstStyle/>
          <a:p>
            <a:r>
              <a:rPr lang="en-US" sz="3200" b="1" dirty="0">
                <a:latin typeface="Times New Roman" charset="0"/>
              </a:rPr>
              <a:t>More loss but less cost</a:t>
            </a:r>
          </a:p>
        </p:txBody>
      </p:sp>
    </p:spTree>
    <p:extLst>
      <p:ext uri="{BB962C8B-B14F-4D97-AF65-F5344CB8AC3E}">
        <p14:creationId xmlns:p14="http://schemas.microsoft.com/office/powerpoint/2010/main" val="342545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1_13_43"/>
          <p:cNvPicPr>
            <a:picLocks noChangeAspect="1" noChangeArrowheads="1"/>
          </p:cNvPicPr>
          <p:nvPr/>
        </p:nvPicPr>
        <p:blipFill>
          <a:blip r:embed="rId2" cstate="print">
            <a:lum bright="12000"/>
          </a:blip>
          <a:srcRect/>
          <a:stretch>
            <a:fillRect/>
          </a:stretch>
        </p:blipFill>
        <p:spPr bwMode="auto">
          <a:xfrm>
            <a:off x="-762000" y="15875"/>
            <a:ext cx="10439400" cy="6978650"/>
          </a:xfrm>
          <a:prstGeom prst="rect">
            <a:avLst/>
          </a:prstGeom>
          <a:noFill/>
          <a:ln w="9525">
            <a:noFill/>
            <a:miter lim="800000"/>
            <a:headEnd/>
            <a:tailEnd/>
          </a:ln>
        </p:spPr>
      </p:pic>
    </p:spTree>
    <p:extLst>
      <p:ext uri="{BB962C8B-B14F-4D97-AF65-F5344CB8AC3E}">
        <p14:creationId xmlns:p14="http://schemas.microsoft.com/office/powerpoint/2010/main" val="24466798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MG0004"/>
          <p:cNvPicPr>
            <a:picLocks noChangeAspect="1" noChangeArrowheads="1"/>
          </p:cNvPicPr>
          <p:nvPr/>
        </p:nvPicPr>
        <p:blipFill>
          <a:blip r:embed="rId2" cstate="print">
            <a:lum bright="6000"/>
          </a:blip>
          <a:srcRect/>
          <a:stretch>
            <a:fillRect/>
          </a:stretch>
        </p:blipFill>
        <p:spPr bwMode="auto">
          <a:xfrm>
            <a:off x="76200" y="227013"/>
            <a:ext cx="8915400" cy="6249987"/>
          </a:xfrm>
          <a:prstGeom prst="rect">
            <a:avLst/>
          </a:prstGeom>
          <a:noFill/>
          <a:ln w="9525">
            <a:noFill/>
            <a:miter lim="800000"/>
            <a:headEnd/>
            <a:tailEnd/>
          </a:ln>
        </p:spPr>
      </p:pic>
    </p:spTree>
    <p:extLst>
      <p:ext uri="{BB962C8B-B14F-4D97-AF65-F5344CB8AC3E}">
        <p14:creationId xmlns:p14="http://schemas.microsoft.com/office/powerpoint/2010/main" val="29199470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tewart1"/>
          <p:cNvPicPr>
            <a:picLocks noChangeAspect="1" noChangeArrowheads="1"/>
          </p:cNvPicPr>
          <p:nvPr/>
        </p:nvPicPr>
        <p:blipFill>
          <a:blip r:embed="rId2" cstate="print"/>
          <a:srcRect/>
          <a:stretch>
            <a:fillRect/>
          </a:stretch>
        </p:blipFill>
        <p:spPr bwMode="auto">
          <a:xfrm>
            <a:off x="685800" y="304800"/>
            <a:ext cx="7924800" cy="6339561"/>
          </a:xfrm>
          <a:prstGeom prst="rect">
            <a:avLst/>
          </a:prstGeom>
          <a:noFill/>
          <a:ln w="9525">
            <a:noFill/>
            <a:miter lim="800000"/>
            <a:headEnd/>
            <a:tailEnd/>
          </a:ln>
        </p:spPr>
      </p:pic>
    </p:spTree>
    <p:extLst>
      <p:ext uri="{BB962C8B-B14F-4D97-AF65-F5344CB8AC3E}">
        <p14:creationId xmlns:p14="http://schemas.microsoft.com/office/powerpoint/2010/main" val="2738263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52400" y="304800"/>
            <a:ext cx="8882063" cy="1006475"/>
          </a:xfrm>
        </p:spPr>
        <p:txBody>
          <a:bodyPr/>
          <a:lstStyle/>
          <a:p>
            <a:pPr eaLnBrk="1" hangingPunct="1"/>
            <a:r>
              <a:rPr lang="en-US" sz="3200" b="1" dirty="0" smtClean="0">
                <a:solidFill>
                  <a:srgbClr val="0000FF"/>
                </a:solidFill>
                <a:latin typeface="Comic Sans MS" pitchFamily="66" charset="0"/>
              </a:rPr>
              <a:t>Wet Forage Harvest: </a:t>
            </a:r>
            <a:r>
              <a:rPr lang="en-US" sz="2800" b="1" dirty="0" smtClean="0">
                <a:solidFill>
                  <a:srgbClr val="000099"/>
                </a:solidFill>
                <a:latin typeface="Comic Sans MS" pitchFamily="66" charset="0"/>
              </a:rPr>
              <a:t>Types of silage storage</a:t>
            </a:r>
          </a:p>
        </p:txBody>
      </p:sp>
      <p:graphicFrame>
        <p:nvGraphicFramePr>
          <p:cNvPr id="5122" name="Object 8"/>
          <p:cNvGraphicFramePr>
            <a:graphicFrameLocks noGrp="1" noChangeAspect="1"/>
          </p:cNvGraphicFramePr>
          <p:nvPr>
            <p:ph idx="1"/>
            <p:extLst>
              <p:ext uri="{D42A27DB-BD31-4B8C-83A1-F6EECF244321}">
                <p14:modId xmlns:p14="http://schemas.microsoft.com/office/powerpoint/2010/main" val="1087178619"/>
              </p:ext>
            </p:extLst>
          </p:nvPr>
        </p:nvGraphicFramePr>
        <p:xfrm>
          <a:off x="1665650" y="2479674"/>
          <a:ext cx="5573350" cy="4179466"/>
        </p:xfrm>
        <a:graphic>
          <a:graphicData uri="http://schemas.openxmlformats.org/presentationml/2006/ole">
            <mc:AlternateContent xmlns:mc="http://schemas.openxmlformats.org/markup-compatibility/2006">
              <mc:Choice xmlns:v="urn:schemas-microsoft-com:vml" Requires="v">
                <p:oleObj spid="_x0000_s11302" name="Slide" r:id="rId3" imgW="4056120" imgH="3041640" progId="PowerPoint.Slide.8">
                  <p:embed/>
                </p:oleObj>
              </mc:Choice>
              <mc:Fallback>
                <p:oleObj name="Slide" r:id="rId3" imgW="4056120" imgH="304164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1665650" y="2479674"/>
                        <a:ext cx="5573350" cy="4179466"/>
                      </a:xfrm>
                      <a:prstGeom prst="rect">
                        <a:avLst/>
                      </a:prstGeom>
                      <a:noFill/>
                      <a:ln>
                        <a:noFill/>
                      </a:ln>
                      <a:effectLst/>
                      <a:extLst/>
                    </p:spPr>
                  </p:pic>
                </p:oleObj>
              </mc:Fallback>
            </mc:AlternateContent>
          </a:graphicData>
        </a:graphic>
      </p:graphicFrame>
      <p:sp>
        <p:nvSpPr>
          <p:cNvPr id="60419" name="Text Box 3"/>
          <p:cNvSpPr txBox="1">
            <a:spLocks noChangeArrowheads="1"/>
          </p:cNvSpPr>
          <p:nvPr/>
        </p:nvSpPr>
        <p:spPr bwMode="auto">
          <a:xfrm>
            <a:off x="5867400" y="1752600"/>
            <a:ext cx="2595563" cy="1187450"/>
          </a:xfrm>
          <a:prstGeom prst="rect">
            <a:avLst/>
          </a:prstGeom>
          <a:noFill/>
          <a:ln w="9525">
            <a:noFill/>
            <a:miter lim="800000"/>
            <a:headEnd/>
            <a:tailEnd/>
          </a:ln>
        </p:spPr>
        <p:txBody>
          <a:bodyPr wrap="none">
            <a:spAutoFit/>
          </a:bodyPr>
          <a:lstStyle/>
          <a:p>
            <a:r>
              <a:rPr lang="en-US" b="1">
                <a:solidFill>
                  <a:schemeClr val="accent1"/>
                </a:solidFill>
                <a:latin typeface="Times New Roman" charset="0"/>
              </a:rPr>
              <a:t>Upright storage-</a:t>
            </a:r>
          </a:p>
          <a:p>
            <a:r>
              <a:rPr lang="en-US" b="1">
                <a:solidFill>
                  <a:schemeClr val="accent1"/>
                </a:solidFill>
                <a:latin typeface="Times New Roman" charset="0"/>
              </a:rPr>
              <a:t>Concrete block or </a:t>
            </a:r>
          </a:p>
          <a:p>
            <a:r>
              <a:rPr lang="en-US" b="1">
                <a:solidFill>
                  <a:schemeClr val="accent1"/>
                </a:solidFill>
                <a:latin typeface="Times New Roman" charset="0"/>
              </a:rPr>
              <a:t>Fiberglass</a:t>
            </a:r>
          </a:p>
        </p:txBody>
      </p:sp>
      <p:sp>
        <p:nvSpPr>
          <p:cNvPr id="5125" name="Text Box 9"/>
          <p:cNvSpPr txBox="1">
            <a:spLocks noChangeArrowheads="1"/>
          </p:cNvSpPr>
          <p:nvPr/>
        </p:nvSpPr>
        <p:spPr bwMode="auto">
          <a:xfrm>
            <a:off x="152400" y="1752600"/>
            <a:ext cx="2532063" cy="822325"/>
          </a:xfrm>
          <a:prstGeom prst="rect">
            <a:avLst/>
          </a:prstGeom>
          <a:noFill/>
          <a:ln w="9525">
            <a:noFill/>
            <a:miter lim="800000"/>
            <a:headEnd/>
            <a:tailEnd/>
          </a:ln>
        </p:spPr>
        <p:txBody>
          <a:bodyPr wrap="none">
            <a:spAutoFit/>
          </a:bodyPr>
          <a:lstStyle/>
          <a:p>
            <a:r>
              <a:rPr lang="en-US" b="1" dirty="0">
                <a:latin typeface="Times New Roman" charset="0"/>
              </a:rPr>
              <a:t>Open pit – trench</a:t>
            </a:r>
          </a:p>
          <a:p>
            <a:r>
              <a:rPr lang="en-US" b="1" dirty="0">
                <a:latin typeface="Times New Roman" charset="0"/>
              </a:rPr>
              <a:t>dug out of ground</a:t>
            </a:r>
          </a:p>
        </p:txBody>
      </p:sp>
      <p:sp>
        <p:nvSpPr>
          <p:cNvPr id="60426" name="Text Box 10"/>
          <p:cNvSpPr txBox="1">
            <a:spLocks noChangeArrowheads="1"/>
          </p:cNvSpPr>
          <p:nvPr/>
        </p:nvSpPr>
        <p:spPr bwMode="auto">
          <a:xfrm>
            <a:off x="7162800" y="1676400"/>
            <a:ext cx="1733550" cy="822325"/>
          </a:xfrm>
          <a:prstGeom prst="rect">
            <a:avLst/>
          </a:prstGeom>
          <a:noFill/>
          <a:ln w="9525">
            <a:noFill/>
            <a:miter lim="800000"/>
            <a:headEnd/>
            <a:tailEnd/>
          </a:ln>
        </p:spPr>
        <p:txBody>
          <a:bodyPr wrap="none">
            <a:spAutoFit/>
          </a:bodyPr>
          <a:lstStyle/>
          <a:p>
            <a:r>
              <a:rPr lang="en-US" b="1">
                <a:solidFill>
                  <a:srgbClr val="0000FF"/>
                </a:solidFill>
                <a:latin typeface="Times New Roman" charset="0"/>
              </a:rPr>
              <a:t>Extreme</a:t>
            </a:r>
          </a:p>
          <a:p>
            <a:r>
              <a:rPr lang="en-US" b="1">
                <a:solidFill>
                  <a:srgbClr val="0000FF"/>
                </a:solidFill>
                <a:latin typeface="Times New Roman" charset="0"/>
              </a:rPr>
              <a:t>Storage loss</a:t>
            </a:r>
          </a:p>
        </p:txBody>
      </p:sp>
    </p:spTree>
    <p:extLst>
      <p:ext uri="{BB962C8B-B14F-4D97-AF65-F5344CB8AC3E}">
        <p14:creationId xmlns:p14="http://schemas.microsoft.com/office/powerpoint/2010/main" val="29430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P spid="60426"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871538" y="617538"/>
            <a:ext cx="8162925" cy="1006475"/>
          </a:xfrm>
        </p:spPr>
        <p:txBody>
          <a:bodyPr/>
          <a:lstStyle/>
          <a:p>
            <a:pPr eaLnBrk="1" hangingPunct="1"/>
            <a:r>
              <a:rPr lang="en-US" sz="3200" b="1" smtClean="0">
                <a:solidFill>
                  <a:srgbClr val="0000FF"/>
                </a:solidFill>
                <a:latin typeface="Comic Sans MS" pitchFamily="66" charset="0"/>
              </a:rPr>
              <a:t>Wet Forage Harvest: </a:t>
            </a:r>
            <a:r>
              <a:rPr lang="en-US" sz="2800" b="1" smtClean="0">
                <a:solidFill>
                  <a:srgbClr val="000099"/>
                </a:solidFill>
                <a:latin typeface="Comic Sans MS" pitchFamily="66" charset="0"/>
              </a:rPr>
              <a:t>Types of silage storage</a:t>
            </a:r>
          </a:p>
        </p:txBody>
      </p:sp>
      <p:graphicFrame>
        <p:nvGraphicFramePr>
          <p:cNvPr id="6146" name="Object 8"/>
          <p:cNvGraphicFramePr>
            <a:graphicFrameLocks noGrp="1" noChangeAspect="1"/>
          </p:cNvGraphicFramePr>
          <p:nvPr>
            <p:ph idx="1"/>
          </p:nvPr>
        </p:nvGraphicFramePr>
        <p:xfrm>
          <a:off x="1066800" y="1725613"/>
          <a:ext cx="6934200" cy="5200650"/>
        </p:xfrm>
        <a:graphic>
          <a:graphicData uri="http://schemas.openxmlformats.org/presentationml/2006/ole">
            <mc:AlternateContent xmlns:mc="http://schemas.openxmlformats.org/markup-compatibility/2006">
              <mc:Choice xmlns:v="urn:schemas-microsoft-com:vml" Requires="v">
                <p:oleObj spid="_x0000_s12324"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066800" y="1725613"/>
                        <a:ext cx="6934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9"/>
          <p:cNvSpPr txBox="1">
            <a:spLocks noChangeArrowheads="1"/>
          </p:cNvSpPr>
          <p:nvPr/>
        </p:nvSpPr>
        <p:spPr bwMode="auto">
          <a:xfrm>
            <a:off x="1066800" y="4724400"/>
            <a:ext cx="2986088" cy="822325"/>
          </a:xfrm>
          <a:prstGeom prst="rect">
            <a:avLst/>
          </a:prstGeom>
          <a:noFill/>
          <a:ln w="9525">
            <a:noFill/>
            <a:miter lim="800000"/>
            <a:headEnd/>
            <a:tailEnd/>
          </a:ln>
        </p:spPr>
        <p:txBody>
          <a:bodyPr wrap="none">
            <a:spAutoFit/>
          </a:bodyPr>
          <a:lstStyle/>
          <a:p>
            <a:r>
              <a:rPr lang="en-US" b="1">
                <a:solidFill>
                  <a:schemeClr val="accent1"/>
                </a:solidFill>
                <a:latin typeface="Times New Roman" charset="0"/>
              </a:rPr>
              <a:t>Silo bags – horizontal</a:t>
            </a:r>
          </a:p>
          <a:p>
            <a:r>
              <a:rPr lang="en-US" b="1">
                <a:solidFill>
                  <a:schemeClr val="accent1"/>
                </a:solidFill>
                <a:latin typeface="Times New Roman" charset="0"/>
              </a:rPr>
              <a:t>Plastic tubes</a:t>
            </a:r>
          </a:p>
        </p:txBody>
      </p:sp>
      <p:sp>
        <p:nvSpPr>
          <p:cNvPr id="6149" name="Text Box 11"/>
          <p:cNvSpPr txBox="1">
            <a:spLocks noChangeArrowheads="1"/>
          </p:cNvSpPr>
          <p:nvPr/>
        </p:nvSpPr>
        <p:spPr bwMode="auto">
          <a:xfrm>
            <a:off x="4953000" y="5410200"/>
            <a:ext cx="2598738" cy="822325"/>
          </a:xfrm>
          <a:prstGeom prst="rect">
            <a:avLst/>
          </a:prstGeom>
          <a:noFill/>
          <a:ln w="9525">
            <a:noFill/>
            <a:miter lim="800000"/>
            <a:headEnd/>
            <a:tailEnd/>
          </a:ln>
        </p:spPr>
        <p:txBody>
          <a:bodyPr wrap="none">
            <a:spAutoFit/>
          </a:bodyPr>
          <a:lstStyle/>
          <a:p>
            <a:pPr>
              <a:buClr>
                <a:schemeClr val="accent1"/>
              </a:buClr>
              <a:buFont typeface="Wingdings" pitchFamily="2" charset="2"/>
              <a:buChar char="ü"/>
            </a:pPr>
            <a:r>
              <a:rPr lang="en-US" b="1">
                <a:latin typeface="Times New Roman" charset="0"/>
              </a:rPr>
              <a:t> </a:t>
            </a:r>
            <a:r>
              <a:rPr lang="en-US" b="1">
                <a:solidFill>
                  <a:schemeClr val="accent1"/>
                </a:solidFill>
                <a:latin typeface="Times New Roman" charset="0"/>
              </a:rPr>
              <a:t>good storage</a:t>
            </a:r>
          </a:p>
          <a:p>
            <a:pPr>
              <a:buFont typeface="Wingdings" pitchFamily="2" charset="2"/>
              <a:buChar char="ü"/>
            </a:pPr>
            <a:r>
              <a:rPr lang="en-US" b="1">
                <a:solidFill>
                  <a:schemeClr val="accent1"/>
                </a:solidFill>
                <a:latin typeface="Times New Roman" charset="0"/>
              </a:rPr>
              <a:t>expensive plastic</a:t>
            </a:r>
          </a:p>
        </p:txBody>
      </p:sp>
    </p:spTree>
    <p:extLst>
      <p:ext uri="{BB962C8B-B14F-4D97-AF65-F5344CB8AC3E}">
        <p14:creationId xmlns:p14="http://schemas.microsoft.com/office/powerpoint/2010/main" val="14629556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1_13_39"/>
          <p:cNvPicPr>
            <a:picLocks noChangeAspect="1" noChangeArrowheads="1"/>
          </p:cNvPicPr>
          <p:nvPr/>
        </p:nvPicPr>
        <p:blipFill>
          <a:blip r:embed="rId2" cstate="print"/>
          <a:srcRect/>
          <a:stretch>
            <a:fillRect/>
          </a:stretch>
        </p:blipFill>
        <p:spPr bwMode="auto">
          <a:xfrm>
            <a:off x="-457200" y="-23813"/>
            <a:ext cx="10058400" cy="6905626"/>
          </a:xfrm>
          <a:prstGeom prst="rect">
            <a:avLst/>
          </a:prstGeom>
          <a:noFill/>
          <a:ln w="9525">
            <a:noFill/>
            <a:miter lim="800000"/>
            <a:headEnd/>
            <a:tailEnd/>
          </a:ln>
        </p:spPr>
      </p:pic>
    </p:spTree>
    <p:extLst>
      <p:ext uri="{BB962C8B-B14F-4D97-AF65-F5344CB8AC3E}">
        <p14:creationId xmlns:p14="http://schemas.microsoft.com/office/powerpoint/2010/main" val="41632805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1_13_38"/>
          <p:cNvPicPr>
            <a:picLocks noChangeAspect="1" noChangeArrowheads="1"/>
          </p:cNvPicPr>
          <p:nvPr/>
        </p:nvPicPr>
        <p:blipFill>
          <a:blip r:embed="rId2" cstate="print"/>
          <a:srcRect/>
          <a:stretch>
            <a:fillRect/>
          </a:stretch>
        </p:blipFill>
        <p:spPr bwMode="auto">
          <a:xfrm>
            <a:off x="152400" y="304800"/>
            <a:ext cx="8686800" cy="6259796"/>
          </a:xfrm>
          <a:prstGeom prst="rect">
            <a:avLst/>
          </a:prstGeom>
          <a:noFill/>
          <a:ln w="9525">
            <a:noFill/>
            <a:miter lim="800000"/>
            <a:headEnd/>
            <a:tailEnd/>
          </a:ln>
        </p:spPr>
      </p:pic>
    </p:spTree>
    <p:extLst>
      <p:ext uri="{BB962C8B-B14F-4D97-AF65-F5344CB8AC3E}">
        <p14:creationId xmlns:p14="http://schemas.microsoft.com/office/powerpoint/2010/main" val="810404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81000"/>
            <a:ext cx="8162925" cy="762000"/>
          </a:xfrm>
        </p:spPr>
        <p:txBody>
          <a:bodyPr/>
          <a:lstStyle/>
          <a:p>
            <a:pPr eaLnBrk="1" hangingPunct="1"/>
            <a:r>
              <a:rPr lang="en-US" b="1" dirty="0" smtClean="0"/>
              <a:t>Forages - Classification</a:t>
            </a:r>
            <a:endParaRPr lang="en-US" sz="4000" b="1" dirty="0" smtClean="0">
              <a:cs typeface="Arial" charset="0"/>
            </a:endParaRPr>
          </a:p>
        </p:txBody>
      </p:sp>
      <p:sp>
        <p:nvSpPr>
          <p:cNvPr id="89091" name="Rectangle 3"/>
          <p:cNvSpPr>
            <a:spLocks noGrp="1" noChangeArrowheads="1"/>
          </p:cNvSpPr>
          <p:nvPr>
            <p:ph idx="1"/>
          </p:nvPr>
        </p:nvSpPr>
        <p:spPr>
          <a:xfrm>
            <a:off x="152401" y="1905000"/>
            <a:ext cx="8870950" cy="4191000"/>
          </a:xfrm>
        </p:spPr>
        <p:txBody>
          <a:bodyPr/>
          <a:lstStyle/>
          <a:p>
            <a:pPr eaLnBrk="1" hangingPunct="1">
              <a:buClr>
                <a:srgbClr val="000099"/>
              </a:buClr>
              <a:buFont typeface="Wingdings" pitchFamily="2" charset="2"/>
              <a:buChar char="ü"/>
            </a:pPr>
            <a:r>
              <a:rPr lang="en-US" b="1" dirty="0" smtClean="0">
                <a:solidFill>
                  <a:srgbClr val="660066"/>
                </a:solidFill>
                <a:latin typeface="Verdana" panose="020B0604030504040204" pitchFamily="34" charset="0"/>
                <a:ea typeface="Verdana" panose="020B0604030504040204" pitchFamily="34" charset="0"/>
                <a:cs typeface="Verdana" panose="020B0604030504040204" pitchFamily="34" charset="0"/>
              </a:rPr>
              <a:t>Grasses</a:t>
            </a:r>
            <a:r>
              <a:rPr lang="en-US" b="1" dirty="0" smtClean="0">
                <a:solidFill>
                  <a:srgbClr val="660066"/>
                </a:solidFill>
                <a:latin typeface="Comic Sans MS" pitchFamily="66" charset="0"/>
                <a:cs typeface="Arial" charset="0"/>
              </a:rPr>
              <a:t> </a:t>
            </a:r>
            <a:r>
              <a:rPr lang="en-US" sz="2800" b="1" dirty="0" smtClean="0">
                <a:latin typeface="Comic Sans MS" pitchFamily="66" charset="0"/>
                <a:cs typeface="Arial" charset="0"/>
              </a:rPr>
              <a:t>-- non-leguminous, require less management</a:t>
            </a:r>
          </a:p>
          <a:p>
            <a:pPr eaLnBrk="1" hangingPunct="1">
              <a:buClr>
                <a:srgbClr val="000099"/>
              </a:buClr>
              <a:buFont typeface="Wingdings" pitchFamily="2" charset="2"/>
              <a:buChar char="ü"/>
            </a:pPr>
            <a:endParaRPr lang="en-US" sz="2800" b="1" dirty="0" smtClean="0">
              <a:latin typeface="Comic Sans MS" pitchFamily="66" charset="0"/>
              <a:cs typeface="Arial" charset="0"/>
            </a:endParaRPr>
          </a:p>
          <a:p>
            <a:pPr lvl="1" eaLnBrk="1" hangingPunct="1">
              <a:buClr>
                <a:srgbClr val="008000"/>
              </a:buClr>
              <a:buFont typeface="Wingdings" pitchFamily="2" charset="2"/>
              <a:buChar char="v"/>
            </a:pPr>
            <a:r>
              <a:rPr lang="en-US" sz="2400" b="1" dirty="0" smtClean="0">
                <a:latin typeface="Comic Sans MS" pitchFamily="66" charset="0"/>
                <a:cs typeface="Arial" charset="0"/>
              </a:rPr>
              <a:t>cool season:  vegetative growth during spring and fall, dormant in the summer</a:t>
            </a:r>
          </a:p>
          <a:p>
            <a:pPr lvl="1" eaLnBrk="1" hangingPunct="1">
              <a:buClr>
                <a:srgbClr val="008000"/>
              </a:buClr>
              <a:buFont typeface="Wingdings" pitchFamily="2" charset="2"/>
              <a:buChar char="v"/>
            </a:pPr>
            <a:endParaRPr lang="en-US" sz="2400" b="1" dirty="0" smtClean="0">
              <a:latin typeface="Comic Sans MS" pitchFamily="66" charset="0"/>
              <a:cs typeface="Arial" charset="0"/>
            </a:endParaRPr>
          </a:p>
          <a:p>
            <a:pPr lvl="1" eaLnBrk="1" hangingPunct="1">
              <a:buClr>
                <a:srgbClr val="008000"/>
              </a:buClr>
              <a:buFont typeface="Wingdings" pitchFamily="2" charset="2"/>
              <a:buChar char="v"/>
            </a:pPr>
            <a:r>
              <a:rPr lang="en-US" sz="2400" b="1" dirty="0" smtClean="0">
                <a:latin typeface="Comic Sans MS" pitchFamily="66" charset="0"/>
                <a:cs typeface="Arial" charset="0"/>
              </a:rPr>
              <a:t>warm season:  productive in long hot days, native grasses</a:t>
            </a:r>
            <a:endParaRPr lang="en-US" sz="2400" b="1" dirty="0" smtClean="0">
              <a:latin typeface="Comic Sans MS" pitchFamily="66"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blinds(horizontal)">
                                      <p:cBhvr>
                                        <p:cTn id="7" dur="500"/>
                                        <p:tgtEl>
                                          <p:spTgt spid="89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091">
                                            <p:txEl>
                                              <p:pRg st="2" end="2"/>
                                            </p:txEl>
                                          </p:spTgt>
                                        </p:tgtEl>
                                        <p:attrNameLst>
                                          <p:attrName>style.visibility</p:attrName>
                                        </p:attrNameLst>
                                      </p:cBhvr>
                                      <p:to>
                                        <p:strVal val="visible"/>
                                      </p:to>
                                    </p:set>
                                    <p:animEffect transition="in" filter="blinds(horizontal)">
                                      <p:cBhvr>
                                        <p:cTn id="12" dur="500"/>
                                        <p:tgtEl>
                                          <p:spTgt spid="890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9091">
                                            <p:txEl>
                                              <p:pRg st="4" end="4"/>
                                            </p:txEl>
                                          </p:spTgt>
                                        </p:tgtEl>
                                        <p:attrNameLst>
                                          <p:attrName>style.visibility</p:attrName>
                                        </p:attrNameLst>
                                      </p:cBhvr>
                                      <p:to>
                                        <p:strVal val="visible"/>
                                      </p:to>
                                    </p:set>
                                    <p:animEffect transition="in" filter="blinds(horizontal)">
                                      <p:cBhvr>
                                        <p:cTn id="1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bldLvl="2"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BadBag"/>
          <p:cNvPicPr>
            <a:picLocks noChangeAspect="1" noChangeArrowheads="1"/>
          </p:cNvPicPr>
          <p:nvPr/>
        </p:nvPicPr>
        <p:blipFill>
          <a:blip r:embed="rId2" cstate="print">
            <a:lum bright="12000"/>
          </a:blip>
          <a:srcRect/>
          <a:stretch>
            <a:fillRect/>
          </a:stretch>
        </p:blipFill>
        <p:spPr bwMode="auto">
          <a:xfrm>
            <a:off x="304800" y="152400"/>
            <a:ext cx="8534400" cy="6477000"/>
          </a:xfrm>
          <a:prstGeom prst="rect">
            <a:avLst/>
          </a:prstGeom>
          <a:noFill/>
          <a:ln w="9525">
            <a:noFill/>
            <a:miter lim="800000"/>
            <a:headEnd/>
            <a:tailEnd/>
          </a:ln>
        </p:spPr>
      </p:pic>
    </p:spTree>
    <p:extLst>
      <p:ext uri="{BB962C8B-B14F-4D97-AF65-F5344CB8AC3E}">
        <p14:creationId xmlns:p14="http://schemas.microsoft.com/office/powerpoint/2010/main" val="14195926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5400" y="228600"/>
            <a:ext cx="8958263" cy="1006475"/>
          </a:xfrm>
        </p:spPr>
        <p:txBody>
          <a:bodyPr/>
          <a:lstStyle/>
          <a:p>
            <a:pPr eaLnBrk="1" hangingPunct="1"/>
            <a:r>
              <a:rPr lang="en-US" sz="3200" b="1" dirty="0" smtClean="0">
                <a:solidFill>
                  <a:srgbClr val="0000FF"/>
                </a:solidFill>
                <a:latin typeface="Comic Sans MS" pitchFamily="66" charset="0"/>
              </a:rPr>
              <a:t>Wet Forage Harvest: </a:t>
            </a:r>
            <a:r>
              <a:rPr lang="en-US" sz="2800" b="1" dirty="0" smtClean="0">
                <a:solidFill>
                  <a:srgbClr val="000099"/>
                </a:solidFill>
                <a:latin typeface="Comic Sans MS" pitchFamily="66" charset="0"/>
              </a:rPr>
              <a:t>Types of silage storage</a:t>
            </a:r>
          </a:p>
        </p:txBody>
      </p:sp>
      <p:graphicFrame>
        <p:nvGraphicFramePr>
          <p:cNvPr id="7170" name="Object 8"/>
          <p:cNvGraphicFramePr>
            <a:graphicFrameLocks noGrp="1" noChangeAspect="1"/>
          </p:cNvGraphicFramePr>
          <p:nvPr>
            <p:ph idx="1"/>
            <p:extLst>
              <p:ext uri="{D42A27DB-BD31-4B8C-83A1-F6EECF244321}">
                <p14:modId xmlns:p14="http://schemas.microsoft.com/office/powerpoint/2010/main" val="955474667"/>
              </p:ext>
            </p:extLst>
          </p:nvPr>
        </p:nvGraphicFramePr>
        <p:xfrm>
          <a:off x="762000" y="2894438"/>
          <a:ext cx="4800600" cy="3600026"/>
        </p:xfrm>
        <a:graphic>
          <a:graphicData uri="http://schemas.openxmlformats.org/presentationml/2006/ole">
            <mc:AlternateContent xmlns:mc="http://schemas.openxmlformats.org/markup-compatibility/2006">
              <mc:Choice xmlns:v="urn:schemas-microsoft-com:vml" Requires="v">
                <p:oleObj spid="_x0000_s13350" name="Slide" r:id="rId3" imgW="4494240" imgH="3370320" progId="PowerPoint.Slide.8">
                  <p:embed/>
                </p:oleObj>
              </mc:Choice>
              <mc:Fallback>
                <p:oleObj name="Slide" r:id="rId3" imgW="4494240" imgH="3370320" progId="PowerPoint.Slide.8">
                  <p:embed/>
                  <p:pic>
                    <p:nvPicPr>
                      <p:cNvPr id="0" name=""/>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762000" y="2894438"/>
                        <a:ext cx="4800600" cy="3600026"/>
                      </a:xfrm>
                      <a:prstGeom prst="rect">
                        <a:avLst/>
                      </a:prstGeom>
                      <a:noFill/>
                      <a:ln>
                        <a:noFill/>
                      </a:ln>
                      <a:effectLst/>
                      <a:extLst/>
                    </p:spPr>
                  </p:pic>
                </p:oleObj>
              </mc:Fallback>
            </mc:AlternateContent>
          </a:graphicData>
        </a:graphic>
      </p:graphicFrame>
      <p:sp>
        <p:nvSpPr>
          <p:cNvPr id="7173" name="Text Box 6"/>
          <p:cNvSpPr txBox="1">
            <a:spLocks noChangeArrowheads="1"/>
          </p:cNvSpPr>
          <p:nvPr/>
        </p:nvSpPr>
        <p:spPr bwMode="auto">
          <a:xfrm>
            <a:off x="6073430" y="3546901"/>
            <a:ext cx="2598738" cy="830997"/>
          </a:xfrm>
          <a:prstGeom prst="rect">
            <a:avLst/>
          </a:prstGeom>
          <a:noFill/>
          <a:ln w="9525">
            <a:noFill/>
            <a:miter lim="800000"/>
            <a:headEnd/>
            <a:tailEnd/>
          </a:ln>
        </p:spPr>
        <p:txBody>
          <a:bodyPr>
            <a:spAutoFit/>
          </a:bodyPr>
          <a:lstStyle/>
          <a:p>
            <a:pPr>
              <a:buClr>
                <a:schemeClr val="accent1"/>
              </a:buClr>
              <a:buFont typeface="Wingdings" pitchFamily="2" charset="2"/>
              <a:buChar char="ü"/>
            </a:pPr>
            <a:r>
              <a:rPr lang="en-US" b="1" dirty="0">
                <a:latin typeface="Times New Roman" charset="0"/>
              </a:rPr>
              <a:t> good storage</a:t>
            </a:r>
          </a:p>
          <a:p>
            <a:pPr>
              <a:buFont typeface="Wingdings" pitchFamily="2" charset="2"/>
              <a:buChar char="ü"/>
            </a:pPr>
            <a:r>
              <a:rPr lang="en-US" b="1" dirty="0">
                <a:latin typeface="Times New Roman" charset="0"/>
              </a:rPr>
              <a:t>expensive plastic</a:t>
            </a:r>
          </a:p>
        </p:txBody>
      </p:sp>
      <p:sp>
        <p:nvSpPr>
          <p:cNvPr id="7174" name="Text Box 9"/>
          <p:cNvSpPr txBox="1">
            <a:spLocks noChangeArrowheads="1"/>
          </p:cNvSpPr>
          <p:nvPr/>
        </p:nvSpPr>
        <p:spPr bwMode="auto">
          <a:xfrm>
            <a:off x="1508125" y="1793875"/>
            <a:ext cx="2706688" cy="822325"/>
          </a:xfrm>
          <a:prstGeom prst="rect">
            <a:avLst/>
          </a:prstGeom>
          <a:noFill/>
          <a:ln w="9525">
            <a:noFill/>
            <a:miter lim="800000"/>
            <a:headEnd/>
            <a:tailEnd/>
          </a:ln>
        </p:spPr>
        <p:txBody>
          <a:bodyPr wrap="none">
            <a:spAutoFit/>
          </a:bodyPr>
          <a:lstStyle/>
          <a:p>
            <a:r>
              <a:rPr lang="en-US" b="1">
                <a:solidFill>
                  <a:schemeClr val="accent1"/>
                </a:solidFill>
                <a:latin typeface="Times New Roman" charset="0"/>
              </a:rPr>
              <a:t>Balage – wet bales</a:t>
            </a:r>
          </a:p>
          <a:p>
            <a:r>
              <a:rPr lang="en-US" b="1">
                <a:solidFill>
                  <a:schemeClr val="accent1"/>
                </a:solidFill>
                <a:latin typeface="Times New Roman" charset="0"/>
              </a:rPr>
              <a:t>contained in plastic</a:t>
            </a:r>
          </a:p>
        </p:txBody>
      </p:sp>
      <p:sp>
        <p:nvSpPr>
          <p:cNvPr id="64522" name="Text Box 10"/>
          <p:cNvSpPr txBox="1">
            <a:spLocks noChangeArrowheads="1"/>
          </p:cNvSpPr>
          <p:nvPr/>
        </p:nvSpPr>
        <p:spPr bwMode="auto">
          <a:xfrm>
            <a:off x="5537200" y="1793875"/>
            <a:ext cx="3671198" cy="1200329"/>
          </a:xfrm>
          <a:prstGeom prst="rect">
            <a:avLst/>
          </a:prstGeom>
          <a:noFill/>
          <a:ln w="9525">
            <a:noFill/>
            <a:miter lim="800000"/>
            <a:headEnd/>
            <a:tailEnd/>
          </a:ln>
        </p:spPr>
        <p:txBody>
          <a:bodyPr wrap="none">
            <a:spAutoFit/>
          </a:bodyPr>
          <a:lstStyle/>
          <a:p>
            <a:pPr>
              <a:buClr>
                <a:srgbClr val="0000FF"/>
              </a:buClr>
              <a:buFont typeface="Wingdings" pitchFamily="2" charset="2"/>
              <a:buChar char="ü"/>
            </a:pPr>
            <a:r>
              <a:rPr lang="en-US" b="1" dirty="0">
                <a:latin typeface="Times New Roman" charset="0"/>
              </a:rPr>
              <a:t>Allows advantages</a:t>
            </a:r>
          </a:p>
          <a:p>
            <a:pPr>
              <a:buClr>
                <a:srgbClr val="0000FF"/>
              </a:buClr>
              <a:buFont typeface="Wingdings" pitchFamily="2" charset="2"/>
              <a:buNone/>
            </a:pPr>
            <a:r>
              <a:rPr lang="en-US" b="1" dirty="0">
                <a:latin typeface="Times New Roman" charset="0"/>
              </a:rPr>
              <a:t> of silage in a bale package</a:t>
            </a:r>
          </a:p>
          <a:p>
            <a:pPr>
              <a:buClr>
                <a:srgbClr val="0000FF"/>
              </a:buClr>
              <a:buFont typeface="Wingdings" pitchFamily="2" charset="2"/>
              <a:buNone/>
            </a:pPr>
            <a:r>
              <a:rPr lang="en-US" b="1" dirty="0">
                <a:latin typeface="Times New Roman" charset="0"/>
              </a:rPr>
              <a:t> </a:t>
            </a:r>
          </a:p>
        </p:txBody>
      </p:sp>
    </p:spTree>
    <p:extLst>
      <p:ext uri="{BB962C8B-B14F-4D97-AF65-F5344CB8AC3E}">
        <p14:creationId xmlns:p14="http://schemas.microsoft.com/office/powerpoint/2010/main" val="327190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2"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2_12_09"/>
          <p:cNvPicPr>
            <a:picLocks noChangeAspect="1" noChangeArrowheads="1"/>
          </p:cNvPicPr>
          <p:nvPr/>
        </p:nvPicPr>
        <p:blipFill>
          <a:blip r:embed="rId2" cstate="print">
            <a:lum bright="6000"/>
          </a:blip>
          <a:srcRect/>
          <a:stretch>
            <a:fillRect/>
          </a:stretch>
        </p:blipFill>
        <p:spPr bwMode="auto">
          <a:xfrm>
            <a:off x="-609600" y="-36513"/>
            <a:ext cx="10287000" cy="6983413"/>
          </a:xfrm>
          <a:prstGeom prst="rect">
            <a:avLst/>
          </a:prstGeom>
          <a:noFill/>
          <a:ln w="9525">
            <a:noFill/>
            <a:miter lim="800000"/>
            <a:headEnd/>
            <a:tailEnd/>
          </a:ln>
        </p:spPr>
      </p:pic>
      <p:sp>
        <p:nvSpPr>
          <p:cNvPr id="103427" name="Rectangle 3"/>
          <p:cNvSpPr>
            <a:spLocks noChangeArrowheads="1"/>
          </p:cNvSpPr>
          <p:nvPr/>
        </p:nvSpPr>
        <p:spPr bwMode="auto">
          <a:xfrm>
            <a:off x="152400" y="330200"/>
            <a:ext cx="3500438" cy="519113"/>
          </a:xfrm>
          <a:prstGeom prst="rect">
            <a:avLst/>
          </a:prstGeom>
          <a:noFill/>
          <a:ln w="9525">
            <a:noFill/>
            <a:miter lim="800000"/>
            <a:headEnd/>
            <a:tailEnd/>
          </a:ln>
        </p:spPr>
        <p:txBody>
          <a:bodyPr wrap="none">
            <a:spAutoFit/>
          </a:bodyPr>
          <a:lstStyle/>
          <a:p>
            <a:pPr>
              <a:buClr>
                <a:schemeClr val="accent1"/>
              </a:buClr>
              <a:buFont typeface="Wingdings" pitchFamily="2" charset="2"/>
              <a:buChar char="ü"/>
            </a:pPr>
            <a:r>
              <a:rPr lang="en-US" sz="2800" b="1">
                <a:solidFill>
                  <a:schemeClr val="accent1"/>
                </a:solidFill>
                <a:latin typeface="Times New Roman" charset="0"/>
              </a:rPr>
              <a:t>Greater storage loss</a:t>
            </a:r>
          </a:p>
        </p:txBody>
      </p:sp>
    </p:spTree>
    <p:extLst>
      <p:ext uri="{BB962C8B-B14F-4D97-AF65-F5344CB8AC3E}">
        <p14:creationId xmlns:p14="http://schemas.microsoft.com/office/powerpoint/2010/main" val="13085737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871538" y="977682"/>
            <a:ext cx="8162925" cy="646331"/>
          </a:xfrm>
        </p:spPr>
        <p:txBody>
          <a:bodyPr/>
          <a:lstStyle/>
          <a:p>
            <a:pPr eaLnBrk="1" hangingPunct="1"/>
            <a:r>
              <a:rPr lang="en-US" sz="3600" b="1" dirty="0" smtClean="0">
                <a:solidFill>
                  <a:schemeClr val="tx1"/>
                </a:solidFill>
                <a:latin typeface="Comic Sans MS" pitchFamily="66" charset="0"/>
              </a:rPr>
              <a:t>Wet Forage Harvest</a:t>
            </a:r>
          </a:p>
        </p:txBody>
      </p:sp>
      <p:graphicFrame>
        <p:nvGraphicFramePr>
          <p:cNvPr id="72744" name="Group 40"/>
          <p:cNvGraphicFramePr>
            <a:graphicFrameLocks noGrp="1"/>
          </p:cNvGraphicFramePr>
          <p:nvPr>
            <p:ph type="tbl" idx="1"/>
            <p:extLst>
              <p:ext uri="{D42A27DB-BD31-4B8C-83A1-F6EECF244321}">
                <p14:modId xmlns:p14="http://schemas.microsoft.com/office/powerpoint/2010/main" val="3325514227"/>
              </p:ext>
            </p:extLst>
          </p:nvPr>
        </p:nvGraphicFramePr>
        <p:xfrm>
          <a:off x="304800" y="1905000"/>
          <a:ext cx="8566150" cy="4381500"/>
        </p:xfrm>
        <a:graphic>
          <a:graphicData uri="http://schemas.openxmlformats.org/drawingml/2006/table">
            <a:tbl>
              <a:tblPr/>
              <a:tblGrid>
                <a:gridCol w="2855383">
                  <a:extLst>
                    <a:ext uri="{9D8B030D-6E8A-4147-A177-3AD203B41FA5}">
                      <a16:colId xmlns:a16="http://schemas.microsoft.com/office/drawing/2014/main" val="20000"/>
                    </a:ext>
                  </a:extLst>
                </a:gridCol>
                <a:gridCol w="2855384">
                  <a:extLst>
                    <a:ext uri="{9D8B030D-6E8A-4147-A177-3AD203B41FA5}">
                      <a16:colId xmlns:a16="http://schemas.microsoft.com/office/drawing/2014/main" val="20001"/>
                    </a:ext>
                  </a:extLst>
                </a:gridCol>
                <a:gridCol w="2855383">
                  <a:extLst>
                    <a:ext uri="{9D8B030D-6E8A-4147-A177-3AD203B41FA5}">
                      <a16:colId xmlns:a16="http://schemas.microsoft.com/office/drawing/2014/main" val="20002"/>
                    </a:ext>
                  </a:extLst>
                </a:gridCol>
              </a:tblGrid>
              <a:tr h="1162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chemeClr val="accent1"/>
                          </a:solidFill>
                          <a:effectLst/>
                          <a:latin typeface="Calibri" pitchFamily="34" charset="0"/>
                        </a:rPr>
                        <a:t>Storage loss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9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smtClean="0">
                          <a:ln>
                            <a:noFill/>
                          </a:ln>
                          <a:solidFill>
                            <a:schemeClr val="accent1"/>
                          </a:solidFill>
                          <a:effectLst/>
                          <a:latin typeface="Calibri" pitchFamily="34" charset="0"/>
                        </a:rPr>
                        <a:t>Average</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99"/>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smtClean="0">
                          <a:ln>
                            <a:noFill/>
                          </a:ln>
                          <a:solidFill>
                            <a:schemeClr val="accent1"/>
                          </a:solidFill>
                          <a:effectLst/>
                          <a:latin typeface="Calibri" pitchFamily="34" charset="0"/>
                        </a:rPr>
                        <a:t>Range</a:t>
                      </a: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99"/>
                    </a:solidFill>
                  </a:tcPr>
                </a:tc>
                <a:extLst>
                  <a:ext uri="{0D108BD9-81ED-4DB2-BD59-A6C34878D82A}">
                    <a16:rowId xmlns:a16="http://schemas.microsoft.com/office/drawing/2014/main" val="10000"/>
                  </a:ext>
                </a:extLst>
              </a:tr>
              <a:tr h="8953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FF0000"/>
                          </a:solidFill>
                          <a:effectLst/>
                          <a:latin typeface="Calibri" pitchFamily="34" charset="0"/>
                        </a:rPr>
                        <a:t>Gas tight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000099"/>
                          </a:solidFill>
                          <a:effectLst/>
                          <a:latin typeface="Calibri" pitchFamily="34" charset="0"/>
                        </a:rPr>
                        <a:t>5</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smtClean="0">
                          <a:ln>
                            <a:noFill/>
                          </a:ln>
                          <a:solidFill>
                            <a:srgbClr val="000099"/>
                          </a:solidFill>
                          <a:effectLst/>
                          <a:latin typeface="Calibri" pitchFamily="34" charset="0"/>
                        </a:rPr>
                        <a:t>1-10</a:t>
                      </a: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2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FF0000"/>
                          </a:solidFill>
                          <a:effectLst/>
                          <a:latin typeface="Calibri" pitchFamily="34" charset="0"/>
                        </a:rPr>
                        <a:t>Conventional upright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000099"/>
                          </a:solidFill>
                          <a:effectLst/>
                          <a:latin typeface="Calibri" pitchFamily="34" charset="0"/>
                        </a:rPr>
                        <a:t>6</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000099"/>
                          </a:solidFill>
                          <a:effectLst/>
                          <a:latin typeface="Calibri" pitchFamily="34" charset="0"/>
                        </a:rPr>
                        <a:t>2-12</a:t>
                      </a: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2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FF0000"/>
                          </a:solidFill>
                          <a:effectLst/>
                          <a:latin typeface="Calibri" pitchFamily="34" charset="0"/>
                        </a:rPr>
                        <a:t>Bunker</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000099"/>
                          </a:solidFill>
                          <a:effectLst/>
                          <a:latin typeface="Calibri" pitchFamily="34" charset="0"/>
                        </a:rPr>
                        <a:t>15</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800" b="1" i="0" u="none" strike="noStrike" cap="none" normalizeH="0" baseline="0" dirty="0" smtClean="0">
                          <a:ln>
                            <a:noFill/>
                          </a:ln>
                          <a:solidFill>
                            <a:srgbClr val="000099"/>
                          </a:solidFill>
                          <a:effectLst/>
                          <a:latin typeface="Calibri" pitchFamily="34" charset="0"/>
                        </a:rPr>
                        <a:t>8-25</a:t>
                      </a: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64916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871538" y="1008460"/>
            <a:ext cx="8162925" cy="615553"/>
          </a:xfrm>
        </p:spPr>
        <p:txBody>
          <a:bodyPr/>
          <a:lstStyle/>
          <a:p>
            <a:pPr eaLnBrk="1" hangingPunct="1"/>
            <a:r>
              <a:rPr lang="en-US" sz="3400" b="1" dirty="0" smtClean="0">
                <a:solidFill>
                  <a:srgbClr val="7030A0"/>
                </a:solidFill>
                <a:latin typeface="Comic Sans MS" pitchFamily="66" charset="0"/>
              </a:rPr>
              <a:t>Wet Forage Harvest:  Ensiling aids</a:t>
            </a:r>
          </a:p>
        </p:txBody>
      </p:sp>
      <p:sp>
        <p:nvSpPr>
          <p:cNvPr id="73731" name="Rectangle 3"/>
          <p:cNvSpPr>
            <a:spLocks noGrp="1" noChangeArrowheads="1"/>
          </p:cNvSpPr>
          <p:nvPr>
            <p:ph idx="1"/>
          </p:nvPr>
        </p:nvSpPr>
        <p:spPr/>
        <p:txBody>
          <a:bodyPr>
            <a:normAutofit lnSpcReduction="10000"/>
          </a:bodyPr>
          <a:lstStyle/>
          <a:p>
            <a:pPr eaLnBrk="1" hangingPunct="1">
              <a:lnSpc>
                <a:spcPct val="90000"/>
              </a:lnSpc>
              <a:buFont typeface="Wingdings" pitchFamily="2" charset="2"/>
              <a:buBlip>
                <a:blip r:embed="rId2"/>
              </a:buBlip>
            </a:pPr>
            <a:r>
              <a:rPr lang="en-US" sz="2800" b="1" dirty="0" smtClean="0">
                <a:latin typeface="Calibri" pitchFamily="34" charset="0"/>
              </a:rPr>
              <a:t>Energy – molasses – lactobacillus need readily available energy</a:t>
            </a:r>
          </a:p>
          <a:p>
            <a:pPr eaLnBrk="1" hangingPunct="1">
              <a:lnSpc>
                <a:spcPct val="90000"/>
              </a:lnSpc>
              <a:buFont typeface="Wingdings" pitchFamily="2" charset="2"/>
              <a:buBlip>
                <a:blip r:embed="rId2"/>
              </a:buBlip>
            </a:pPr>
            <a:endParaRPr lang="en-US" sz="2800" b="1" dirty="0" smtClean="0">
              <a:solidFill>
                <a:srgbClr val="FF0000"/>
              </a:solidFill>
              <a:latin typeface="Calibri" pitchFamily="34" charset="0"/>
            </a:endParaRPr>
          </a:p>
          <a:p>
            <a:pPr eaLnBrk="1" hangingPunct="1">
              <a:lnSpc>
                <a:spcPct val="90000"/>
              </a:lnSpc>
              <a:buFont typeface="Wingdings" pitchFamily="2" charset="2"/>
              <a:buBlip>
                <a:blip r:embed="rId2"/>
              </a:buBlip>
            </a:pPr>
            <a:r>
              <a:rPr lang="en-US" sz="2800" b="1" dirty="0" smtClean="0">
                <a:latin typeface="Calibri" pitchFamily="34" charset="0"/>
              </a:rPr>
              <a:t>Ammonia</a:t>
            </a:r>
          </a:p>
          <a:p>
            <a:pPr eaLnBrk="1" hangingPunct="1">
              <a:lnSpc>
                <a:spcPct val="90000"/>
              </a:lnSpc>
              <a:buFont typeface="Wingdings" pitchFamily="2" charset="2"/>
              <a:buBlip>
                <a:blip r:embed="rId2"/>
              </a:buBlip>
            </a:pPr>
            <a:endParaRPr lang="en-US" sz="2800" b="1" dirty="0" smtClean="0">
              <a:solidFill>
                <a:srgbClr val="9900CC"/>
              </a:solidFill>
              <a:latin typeface="Calibri" pitchFamily="34" charset="0"/>
            </a:endParaRPr>
          </a:p>
          <a:p>
            <a:pPr eaLnBrk="1" hangingPunct="1">
              <a:lnSpc>
                <a:spcPct val="90000"/>
              </a:lnSpc>
              <a:buFont typeface="Wingdings" pitchFamily="2" charset="2"/>
              <a:buBlip>
                <a:blip r:embed="rId2"/>
              </a:buBlip>
            </a:pPr>
            <a:r>
              <a:rPr lang="en-US" sz="2800" b="1" dirty="0" smtClean="0">
                <a:solidFill>
                  <a:srgbClr val="0066FF"/>
                </a:solidFill>
                <a:latin typeface="Calibri" pitchFamily="34" charset="0"/>
              </a:rPr>
              <a:t>Acids:</a:t>
            </a:r>
            <a:r>
              <a:rPr lang="en-US" sz="2800" b="1" dirty="0" smtClean="0">
                <a:solidFill>
                  <a:srgbClr val="FF0000"/>
                </a:solidFill>
                <a:latin typeface="Calibri" pitchFamily="34" charset="0"/>
              </a:rPr>
              <a:t> </a:t>
            </a:r>
            <a:r>
              <a:rPr lang="en-US" sz="2400" b="1" dirty="0" smtClean="0">
                <a:latin typeface="Calibri" pitchFamily="34" charset="0"/>
              </a:rPr>
              <a:t>reduce molds and reduce NPN</a:t>
            </a:r>
          </a:p>
          <a:p>
            <a:pPr eaLnBrk="1" hangingPunct="1">
              <a:lnSpc>
                <a:spcPct val="90000"/>
              </a:lnSpc>
              <a:buFont typeface="Wingdings" pitchFamily="2" charset="2"/>
              <a:buBlip>
                <a:blip r:embed="rId2"/>
              </a:buBlip>
            </a:pPr>
            <a:endParaRPr lang="en-US" sz="2800" b="1" dirty="0" smtClean="0">
              <a:solidFill>
                <a:srgbClr val="FF0000"/>
              </a:solidFill>
              <a:latin typeface="Calibri" pitchFamily="34" charset="0"/>
            </a:endParaRPr>
          </a:p>
          <a:p>
            <a:pPr eaLnBrk="1" hangingPunct="1">
              <a:lnSpc>
                <a:spcPct val="90000"/>
              </a:lnSpc>
              <a:buFont typeface="Wingdings" pitchFamily="2" charset="2"/>
              <a:buBlip>
                <a:blip r:embed="rId2"/>
              </a:buBlip>
            </a:pPr>
            <a:r>
              <a:rPr lang="en-US" sz="2800" b="1" dirty="0" smtClean="0">
                <a:latin typeface="Calibri" pitchFamily="34" charset="0"/>
              </a:rPr>
              <a:t>Microbial inoculants</a:t>
            </a:r>
          </a:p>
          <a:p>
            <a:pPr eaLnBrk="1" hangingPunct="1">
              <a:lnSpc>
                <a:spcPct val="90000"/>
              </a:lnSpc>
              <a:buFont typeface="Wingdings" pitchFamily="2" charset="2"/>
              <a:buBlip>
                <a:blip r:embed="rId2"/>
              </a:buBlip>
            </a:pPr>
            <a:endParaRPr lang="en-US" sz="2800" b="1" dirty="0" smtClean="0">
              <a:solidFill>
                <a:srgbClr val="9900CC"/>
              </a:solidFill>
              <a:latin typeface="Calibri" pitchFamily="34" charset="0"/>
            </a:endParaRPr>
          </a:p>
          <a:p>
            <a:pPr eaLnBrk="1" hangingPunct="1">
              <a:lnSpc>
                <a:spcPct val="90000"/>
              </a:lnSpc>
              <a:buFont typeface="Wingdings" pitchFamily="2" charset="2"/>
              <a:buBlip>
                <a:blip r:embed="rId2"/>
              </a:buBlip>
            </a:pPr>
            <a:r>
              <a:rPr lang="en-US" sz="2800" b="1" dirty="0" smtClean="0">
                <a:latin typeface="Calibri" pitchFamily="34" charset="0"/>
              </a:rPr>
              <a:t>Enzymes </a:t>
            </a:r>
          </a:p>
        </p:txBody>
      </p:sp>
    </p:spTree>
    <p:extLst>
      <p:ext uri="{BB962C8B-B14F-4D97-AF65-F5344CB8AC3E}">
        <p14:creationId xmlns:p14="http://schemas.microsoft.com/office/powerpoint/2010/main" val="34344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7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71538" y="1039238"/>
            <a:ext cx="8162925" cy="584775"/>
          </a:xfrm>
        </p:spPr>
        <p:txBody>
          <a:bodyPr/>
          <a:lstStyle/>
          <a:p>
            <a:pPr eaLnBrk="1" hangingPunct="1"/>
            <a:r>
              <a:rPr lang="en-US" sz="3200" b="1" dirty="0" smtClean="0">
                <a:solidFill>
                  <a:srgbClr val="7030A0"/>
                </a:solidFill>
                <a:latin typeface="Comic Sans MS" pitchFamily="66" charset="0"/>
              </a:rPr>
              <a:t>Wet Forage Harvest:  silage vs. hay</a:t>
            </a:r>
          </a:p>
        </p:txBody>
      </p:sp>
      <p:sp>
        <p:nvSpPr>
          <p:cNvPr id="75779" name="Rectangle 3"/>
          <p:cNvSpPr>
            <a:spLocks noGrp="1" noChangeArrowheads="1"/>
          </p:cNvSpPr>
          <p:nvPr>
            <p:ph idx="1"/>
          </p:nvPr>
        </p:nvSpPr>
        <p:spPr/>
        <p:txBody>
          <a:bodyPr/>
          <a:lstStyle/>
          <a:p>
            <a:pPr eaLnBrk="1" hangingPunct="1">
              <a:lnSpc>
                <a:spcPct val="90000"/>
              </a:lnSpc>
              <a:buFont typeface="Wingdings" pitchFamily="2" charset="2"/>
              <a:buBlip>
                <a:blip r:embed="rId2"/>
              </a:buBlip>
            </a:pPr>
            <a:r>
              <a:rPr lang="en-US" sz="2800" b="1" dirty="0" smtClean="0">
                <a:latin typeface="Calibri" pitchFamily="34" charset="0"/>
              </a:rPr>
              <a:t>Silage is more palatable</a:t>
            </a:r>
          </a:p>
          <a:p>
            <a:pPr eaLnBrk="1" hangingPunct="1">
              <a:lnSpc>
                <a:spcPct val="90000"/>
              </a:lnSpc>
              <a:buFont typeface="Wingdings" pitchFamily="2" charset="2"/>
              <a:buBlip>
                <a:blip r:embed="rId2"/>
              </a:buBlip>
            </a:pPr>
            <a:endParaRPr lang="en-US" sz="2800" b="1" dirty="0" smtClean="0">
              <a:latin typeface="Calibri" pitchFamily="34" charset="0"/>
            </a:endParaRPr>
          </a:p>
          <a:p>
            <a:pPr eaLnBrk="1" hangingPunct="1">
              <a:lnSpc>
                <a:spcPct val="90000"/>
              </a:lnSpc>
              <a:buFont typeface="Wingdings" pitchFamily="2" charset="2"/>
              <a:buBlip>
                <a:blip r:embed="rId2"/>
              </a:buBlip>
            </a:pPr>
            <a:r>
              <a:rPr lang="en-US" sz="2800" b="1" dirty="0" smtClean="0">
                <a:latin typeface="Calibri" pitchFamily="34" charset="0"/>
              </a:rPr>
              <a:t>Silage allows for early harvest or harvest during damp climate</a:t>
            </a:r>
          </a:p>
          <a:p>
            <a:pPr lvl="1" eaLnBrk="1" hangingPunct="1">
              <a:lnSpc>
                <a:spcPct val="90000"/>
              </a:lnSpc>
              <a:buFont typeface="Wingdings" pitchFamily="2" charset="2"/>
              <a:buBlip>
                <a:blip r:embed="rId2"/>
              </a:buBlip>
            </a:pPr>
            <a:r>
              <a:rPr lang="en-US" sz="2400" b="1" dirty="0" smtClean="0">
                <a:solidFill>
                  <a:srgbClr val="0000FF"/>
                </a:solidFill>
                <a:latin typeface="Calibri" pitchFamily="34" charset="0"/>
              </a:rPr>
              <a:t>Maturity management</a:t>
            </a:r>
          </a:p>
          <a:p>
            <a:pPr lvl="1" eaLnBrk="1" hangingPunct="1">
              <a:lnSpc>
                <a:spcPct val="90000"/>
              </a:lnSpc>
              <a:buFont typeface="Wingdings" pitchFamily="2" charset="2"/>
              <a:buBlip>
                <a:blip r:embed="rId2"/>
              </a:buBlip>
            </a:pPr>
            <a:r>
              <a:rPr lang="en-US" sz="2400" b="1" dirty="0" smtClean="0">
                <a:solidFill>
                  <a:srgbClr val="0000FF"/>
                </a:solidFill>
                <a:latin typeface="Calibri" pitchFamily="34" charset="0"/>
              </a:rPr>
              <a:t>Double cropping</a:t>
            </a:r>
          </a:p>
          <a:p>
            <a:pPr eaLnBrk="1" hangingPunct="1">
              <a:lnSpc>
                <a:spcPct val="90000"/>
              </a:lnSpc>
              <a:buFont typeface="Wingdings" pitchFamily="2" charset="2"/>
              <a:buBlip>
                <a:blip r:embed="rId2"/>
              </a:buBlip>
            </a:pPr>
            <a:endParaRPr lang="en-US" sz="2800" b="1" dirty="0" smtClean="0">
              <a:solidFill>
                <a:srgbClr val="9900CC"/>
              </a:solidFill>
              <a:latin typeface="Calibri" pitchFamily="34" charset="0"/>
            </a:endParaRPr>
          </a:p>
          <a:p>
            <a:pPr eaLnBrk="1" hangingPunct="1">
              <a:lnSpc>
                <a:spcPct val="90000"/>
              </a:lnSpc>
              <a:buFont typeface="Wingdings" pitchFamily="2" charset="2"/>
              <a:buBlip>
                <a:blip r:embed="rId2"/>
              </a:buBlip>
            </a:pPr>
            <a:r>
              <a:rPr lang="en-US" sz="2800" b="1" dirty="0" smtClean="0">
                <a:latin typeface="Calibri" pitchFamily="34" charset="0"/>
              </a:rPr>
              <a:t>Silage yields more energy per acre</a:t>
            </a:r>
          </a:p>
          <a:p>
            <a:pPr lvl="1" eaLnBrk="1" hangingPunct="1">
              <a:lnSpc>
                <a:spcPct val="90000"/>
              </a:lnSpc>
              <a:buFont typeface="Wingdings" pitchFamily="2" charset="2"/>
              <a:buBlip>
                <a:blip r:embed="rId2"/>
              </a:buBlip>
            </a:pPr>
            <a:r>
              <a:rPr lang="en-US" sz="2400" b="1" dirty="0" smtClean="0">
                <a:solidFill>
                  <a:srgbClr val="0000FF"/>
                </a:solidFill>
                <a:latin typeface="Calibri" pitchFamily="34" charset="0"/>
              </a:rPr>
              <a:t>Less field loss</a:t>
            </a:r>
          </a:p>
          <a:p>
            <a:pPr lvl="1" eaLnBrk="1" hangingPunct="1">
              <a:lnSpc>
                <a:spcPct val="90000"/>
              </a:lnSpc>
              <a:buFont typeface="Wingdings" pitchFamily="2" charset="2"/>
              <a:buBlip>
                <a:blip r:embed="rId2"/>
              </a:buBlip>
            </a:pPr>
            <a:r>
              <a:rPr lang="en-US" sz="2400" b="1" dirty="0" smtClean="0">
                <a:solidFill>
                  <a:srgbClr val="0000FF"/>
                </a:solidFill>
                <a:latin typeface="Calibri" pitchFamily="34" charset="0"/>
              </a:rPr>
              <a:t>Makes weeds more acceptable</a:t>
            </a:r>
          </a:p>
        </p:txBody>
      </p:sp>
    </p:spTree>
    <p:extLst>
      <p:ext uri="{BB962C8B-B14F-4D97-AF65-F5344CB8AC3E}">
        <p14:creationId xmlns:p14="http://schemas.microsoft.com/office/powerpoint/2010/main" val="89157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57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57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7577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871538" y="423684"/>
            <a:ext cx="8162925" cy="1200329"/>
          </a:xfrm>
        </p:spPr>
        <p:txBody>
          <a:bodyPr/>
          <a:lstStyle/>
          <a:p>
            <a:pPr algn="ctr" eaLnBrk="1" hangingPunct="1"/>
            <a:r>
              <a:rPr lang="en-US" sz="3600" b="1" dirty="0" smtClean="0">
                <a:solidFill>
                  <a:srgbClr val="7030A0"/>
                </a:solidFill>
                <a:latin typeface="Comic Sans MS" pitchFamily="66" charset="0"/>
              </a:rPr>
              <a:t>Wet Forage Harvest:  Comparison of silage vs hay</a:t>
            </a:r>
          </a:p>
        </p:txBody>
      </p:sp>
      <p:pic>
        <p:nvPicPr>
          <p:cNvPr id="107524" name="Picture 6" descr="IMG0055"/>
          <p:cNvPicPr>
            <a:picLocks noGrp="1" noChangeAspect="1" noChangeArrowheads="1"/>
          </p:cNvPicPr>
          <p:nvPr>
            <p:ph sz="half" idx="1"/>
          </p:nvPr>
        </p:nvPicPr>
        <p:blipFill>
          <a:blip r:embed="rId2" cstate="print">
            <a:lum bright="6000"/>
          </a:blip>
          <a:srcRect/>
          <a:stretch>
            <a:fillRect/>
          </a:stretch>
        </p:blipFill>
        <p:spPr>
          <a:xfrm>
            <a:off x="152400" y="2057400"/>
            <a:ext cx="5486400" cy="3657600"/>
          </a:xfrm>
          <a:noFill/>
        </p:spPr>
      </p:pic>
      <p:sp>
        <p:nvSpPr>
          <p:cNvPr id="76803" name="Rectangle 3"/>
          <p:cNvSpPr>
            <a:spLocks noGrp="1" noChangeArrowheads="1"/>
          </p:cNvSpPr>
          <p:nvPr>
            <p:ph type="body" sz="half" idx="2"/>
          </p:nvPr>
        </p:nvSpPr>
        <p:spPr>
          <a:xfrm>
            <a:off x="5638800" y="1905000"/>
            <a:ext cx="3384550" cy="4495800"/>
          </a:xfrm>
        </p:spPr>
        <p:txBody>
          <a:bodyPr/>
          <a:lstStyle/>
          <a:p>
            <a:pPr eaLnBrk="1" hangingPunct="1">
              <a:lnSpc>
                <a:spcPct val="90000"/>
              </a:lnSpc>
              <a:buFont typeface="Wingdings" pitchFamily="2" charset="2"/>
              <a:buBlip>
                <a:blip r:embed="rId3"/>
              </a:buBlip>
            </a:pPr>
            <a:r>
              <a:rPr lang="en-US" sz="2400" b="1" dirty="0" smtClean="0">
                <a:latin typeface="Calibri" pitchFamily="34" charset="0"/>
              </a:rPr>
              <a:t>Silage harvest is probably more costly</a:t>
            </a:r>
          </a:p>
          <a:p>
            <a:pPr lvl="1" eaLnBrk="1" hangingPunct="1">
              <a:lnSpc>
                <a:spcPct val="90000"/>
              </a:lnSpc>
              <a:buFont typeface="Wingdings" pitchFamily="2" charset="2"/>
              <a:buBlip>
                <a:blip r:embed="rId3"/>
              </a:buBlip>
            </a:pPr>
            <a:r>
              <a:rPr lang="en-US" sz="2000" b="1" dirty="0" smtClean="0">
                <a:solidFill>
                  <a:srgbClr val="0000FF"/>
                </a:solidFill>
                <a:latin typeface="Calibri" pitchFamily="34" charset="0"/>
              </a:rPr>
              <a:t>Harvest equipment</a:t>
            </a:r>
          </a:p>
          <a:p>
            <a:pPr lvl="1" eaLnBrk="1" hangingPunct="1">
              <a:lnSpc>
                <a:spcPct val="90000"/>
              </a:lnSpc>
              <a:buFont typeface="Wingdings" pitchFamily="2" charset="2"/>
              <a:buBlip>
                <a:blip r:embed="rId3"/>
              </a:buBlip>
            </a:pPr>
            <a:r>
              <a:rPr lang="en-US" sz="2000" b="1" dirty="0" smtClean="0">
                <a:solidFill>
                  <a:srgbClr val="0000FF"/>
                </a:solidFill>
                <a:latin typeface="Calibri" pitchFamily="34" charset="0"/>
              </a:rPr>
              <a:t>Handle water</a:t>
            </a:r>
          </a:p>
          <a:p>
            <a:pPr eaLnBrk="1" hangingPunct="1">
              <a:lnSpc>
                <a:spcPct val="90000"/>
              </a:lnSpc>
              <a:buFont typeface="Wingdings" pitchFamily="2" charset="2"/>
              <a:buBlip>
                <a:blip r:embed="rId3"/>
              </a:buBlip>
            </a:pPr>
            <a:endParaRPr lang="en-US" sz="2400" b="1" dirty="0" smtClean="0">
              <a:solidFill>
                <a:srgbClr val="0000FF"/>
              </a:solidFill>
              <a:latin typeface="Calibri" pitchFamily="34" charset="0"/>
            </a:endParaRPr>
          </a:p>
          <a:p>
            <a:pPr eaLnBrk="1" hangingPunct="1">
              <a:lnSpc>
                <a:spcPct val="90000"/>
              </a:lnSpc>
              <a:buFont typeface="Wingdings" pitchFamily="2" charset="2"/>
              <a:buBlip>
                <a:blip r:embed="rId3"/>
              </a:buBlip>
            </a:pPr>
            <a:r>
              <a:rPr lang="en-US" sz="2400" b="1" dirty="0" smtClean="0">
                <a:latin typeface="Calibri" pitchFamily="34" charset="0"/>
              </a:rPr>
              <a:t>Silage allows for more mechanical harvesting and feeding</a:t>
            </a:r>
          </a:p>
          <a:p>
            <a:pPr eaLnBrk="1" hangingPunct="1">
              <a:lnSpc>
                <a:spcPct val="90000"/>
              </a:lnSpc>
              <a:buFont typeface="Wingdings" pitchFamily="2" charset="2"/>
              <a:buBlip>
                <a:blip r:embed="rId3"/>
              </a:buBlip>
            </a:pPr>
            <a:endParaRPr lang="en-US" sz="2400" b="1" dirty="0" smtClean="0">
              <a:latin typeface="Calibri" pitchFamily="34" charset="0"/>
            </a:endParaRPr>
          </a:p>
          <a:p>
            <a:pPr eaLnBrk="1" hangingPunct="1">
              <a:lnSpc>
                <a:spcPct val="90000"/>
              </a:lnSpc>
              <a:buFont typeface="Wingdings" pitchFamily="2" charset="2"/>
              <a:buBlip>
                <a:blip r:embed="rId3"/>
              </a:buBlip>
            </a:pPr>
            <a:r>
              <a:rPr lang="en-US" sz="2400" b="1" dirty="0" smtClean="0">
                <a:latin typeface="Calibri" pitchFamily="34" charset="0"/>
              </a:rPr>
              <a:t>Silage is not for intermittent use</a:t>
            </a:r>
          </a:p>
        </p:txBody>
      </p:sp>
    </p:spTree>
    <p:extLst>
      <p:ext uri="{BB962C8B-B14F-4D97-AF65-F5344CB8AC3E}">
        <p14:creationId xmlns:p14="http://schemas.microsoft.com/office/powerpoint/2010/main" val="196380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68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68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6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1_13_12"/>
          <p:cNvPicPr>
            <a:picLocks noChangeAspect="1" noChangeArrowheads="1"/>
          </p:cNvPicPr>
          <p:nvPr/>
        </p:nvPicPr>
        <p:blipFill>
          <a:blip r:embed="rId2" cstate="print"/>
          <a:srcRect/>
          <a:stretch>
            <a:fillRect/>
          </a:stretch>
        </p:blipFill>
        <p:spPr bwMode="auto">
          <a:xfrm>
            <a:off x="38100" y="231694"/>
            <a:ext cx="9067800" cy="6237370"/>
          </a:xfrm>
          <a:prstGeom prst="rect">
            <a:avLst/>
          </a:prstGeom>
          <a:noFill/>
          <a:ln w="9525">
            <a:noFill/>
            <a:miter lim="800000"/>
            <a:headEnd/>
            <a:tailEnd/>
          </a:ln>
        </p:spPr>
      </p:pic>
    </p:spTree>
    <p:extLst>
      <p:ext uri="{BB962C8B-B14F-4D97-AF65-F5344CB8AC3E}">
        <p14:creationId xmlns:p14="http://schemas.microsoft.com/office/powerpoint/2010/main" val="32799604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smtClean="0">
                <a:solidFill>
                  <a:srgbClr val="7030A0"/>
                </a:solidFill>
              </a:rPr>
              <a:t>Effective Fiber</a:t>
            </a:r>
            <a:endParaRPr lang="en-US" b="1" dirty="0">
              <a:solidFill>
                <a:srgbClr val="7030A0"/>
              </a:solidFill>
            </a:endParaRPr>
          </a:p>
        </p:txBody>
      </p:sp>
      <p:sp>
        <p:nvSpPr>
          <p:cNvPr id="3" name="Subtitle 2"/>
          <p:cNvSpPr>
            <a:spLocks noGrp="1"/>
          </p:cNvSpPr>
          <p:nvPr>
            <p:ph idx="1"/>
          </p:nvPr>
        </p:nvSpPr>
        <p:spPr/>
        <p:txBody>
          <a:bodyPr/>
          <a:lstStyle/>
          <a:p>
            <a:r>
              <a:rPr lang="en-US" dirty="0" smtClean="0"/>
              <a:t>Important consideration in rations of ruminants that are being fed for high productivity</a:t>
            </a:r>
            <a:endParaRPr lang="en-US" dirty="0"/>
          </a:p>
        </p:txBody>
      </p:sp>
    </p:spTree>
    <p:extLst>
      <p:ext uri="{BB962C8B-B14F-4D97-AF65-F5344CB8AC3E}">
        <p14:creationId xmlns:p14="http://schemas.microsoft.com/office/powerpoint/2010/main" val="25648810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62925" cy="1077218"/>
          </a:xfrm>
        </p:spPr>
        <p:txBody>
          <a:bodyPr/>
          <a:lstStyle/>
          <a:p>
            <a:pPr lvl="2" algn="ctr" rtl="0">
              <a:spcBef>
                <a:spcPct val="0"/>
              </a:spcBef>
            </a:pPr>
            <a:r>
              <a:rPr lang="en-US" sz="3200" b="1" dirty="0" smtClean="0">
                <a:solidFill>
                  <a:srgbClr val="7030A0"/>
                </a:solidFill>
                <a:latin typeface="+mj-lt"/>
              </a:rPr>
              <a:t>Fiber’s role </a:t>
            </a:r>
            <a:r>
              <a:rPr lang="en-US" sz="3200" b="1" dirty="0">
                <a:solidFill>
                  <a:srgbClr val="7030A0"/>
                </a:solidFill>
                <a:latin typeface="+mj-lt"/>
              </a:rPr>
              <a:t>i</a:t>
            </a:r>
            <a:r>
              <a:rPr lang="en-US" sz="3200" b="1" dirty="0" smtClean="0">
                <a:solidFill>
                  <a:srgbClr val="7030A0"/>
                </a:solidFill>
                <a:latin typeface="+mj-lt"/>
              </a:rPr>
              <a:t>n low fiber diets of ruminants</a:t>
            </a:r>
            <a:endParaRPr lang="en-US" b="1" dirty="0">
              <a:solidFill>
                <a:srgbClr val="7030A0"/>
              </a:solidFill>
              <a:latin typeface="+mj-lt"/>
            </a:endParaRPr>
          </a:p>
        </p:txBody>
      </p:sp>
      <p:sp>
        <p:nvSpPr>
          <p:cNvPr id="3" name="Content Placeholder 2"/>
          <p:cNvSpPr>
            <a:spLocks noGrp="1"/>
          </p:cNvSpPr>
          <p:nvPr>
            <p:ph idx="1"/>
          </p:nvPr>
        </p:nvSpPr>
        <p:spPr/>
        <p:txBody>
          <a:bodyPr>
            <a:normAutofit fontScale="85000" lnSpcReduction="20000"/>
          </a:bodyPr>
          <a:lstStyle/>
          <a:p>
            <a:r>
              <a:rPr lang="en-US" dirty="0"/>
              <a:t>Fiber important to maintaining optimal rumen function. </a:t>
            </a:r>
          </a:p>
          <a:p>
            <a:endParaRPr lang="en-US" dirty="0"/>
          </a:p>
          <a:p>
            <a:r>
              <a:rPr lang="en-US" dirty="0"/>
              <a:t>Long fiber is regurgitated and chewed </a:t>
            </a:r>
            <a:r>
              <a:rPr lang="en-US" dirty="0" smtClean="0"/>
              <a:t>(causes rumination)</a:t>
            </a:r>
            <a:endParaRPr lang="en-US" dirty="0"/>
          </a:p>
          <a:p>
            <a:pPr lvl="1"/>
            <a:r>
              <a:rPr lang="en-US" dirty="0"/>
              <a:t>Producing large amounts of saliva </a:t>
            </a:r>
          </a:p>
          <a:p>
            <a:pPr lvl="1"/>
            <a:r>
              <a:rPr lang="en-US" dirty="0"/>
              <a:t>Saliva buffers the rumen </a:t>
            </a:r>
            <a:endParaRPr lang="en-US" dirty="0" smtClean="0"/>
          </a:p>
          <a:p>
            <a:pPr marL="457200" lvl="1" indent="0">
              <a:buNone/>
            </a:pPr>
            <a:r>
              <a:rPr lang="en-US" sz="2400" dirty="0" smtClean="0"/>
              <a:t>	Prevents </a:t>
            </a:r>
            <a:r>
              <a:rPr lang="en-US" sz="2400" dirty="0"/>
              <a:t>undesirable microorganisms</a:t>
            </a:r>
          </a:p>
          <a:p>
            <a:pPr lvl="1">
              <a:buFontTx/>
              <a:buNone/>
            </a:pPr>
            <a:r>
              <a:rPr lang="en-US" sz="2400" dirty="0"/>
              <a:t>	</a:t>
            </a:r>
            <a:r>
              <a:rPr lang="en-US" sz="2400" dirty="0" smtClean="0"/>
              <a:t>	Dilutes </a:t>
            </a:r>
            <a:r>
              <a:rPr lang="en-US" sz="2400" dirty="0"/>
              <a:t>VFAs</a:t>
            </a:r>
          </a:p>
          <a:p>
            <a:pPr lvl="1">
              <a:buFontTx/>
              <a:buNone/>
            </a:pPr>
            <a:r>
              <a:rPr lang="en-US" sz="2400" dirty="0"/>
              <a:t>	</a:t>
            </a:r>
            <a:r>
              <a:rPr lang="en-US" sz="2400" dirty="0" smtClean="0"/>
              <a:t>	Increases </a:t>
            </a:r>
            <a:r>
              <a:rPr lang="en-US" sz="2400" dirty="0"/>
              <a:t>liquid turnover </a:t>
            </a:r>
          </a:p>
          <a:p>
            <a:pPr lvl="1"/>
            <a:r>
              <a:rPr lang="en-US" sz="3000" dirty="0" smtClean="0"/>
              <a:t>Stimulates Motility</a:t>
            </a:r>
            <a:endParaRPr lang="en-US" sz="3000" dirty="0"/>
          </a:p>
          <a:p>
            <a:endParaRPr lang="en-US" dirty="0"/>
          </a:p>
        </p:txBody>
      </p:sp>
    </p:spTree>
    <p:extLst>
      <p:ext uri="{BB962C8B-B14F-4D97-AF65-F5344CB8AC3E}">
        <p14:creationId xmlns:p14="http://schemas.microsoft.com/office/powerpoint/2010/main" val="140055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4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871538" y="192089"/>
            <a:ext cx="8162925" cy="646112"/>
          </a:xfrm>
        </p:spPr>
        <p:txBody>
          <a:bodyPr/>
          <a:lstStyle/>
          <a:p>
            <a:pPr eaLnBrk="1" hangingPunct="1"/>
            <a:r>
              <a:rPr lang="en-US" b="1" dirty="0" smtClean="0"/>
              <a:t>Grasses vs. Legumes</a:t>
            </a:r>
            <a:endParaRPr lang="en-US" sz="4000" b="1" dirty="0" smtClean="0">
              <a:cs typeface="Arial" charset="0"/>
            </a:endParaRPr>
          </a:p>
        </p:txBody>
      </p:sp>
    </p:spTree>
    <p:extLst>
      <p:ext uri="{BB962C8B-B14F-4D97-AF65-F5344CB8AC3E}">
        <p14:creationId xmlns:p14="http://schemas.microsoft.com/office/powerpoint/2010/main" val="18544830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a:solidFill>
                  <a:srgbClr val="7030A0"/>
                </a:solidFill>
              </a:rPr>
              <a:t>I</a:t>
            </a:r>
            <a:r>
              <a:rPr lang="en-US" b="1" dirty="0" smtClean="0">
                <a:solidFill>
                  <a:srgbClr val="7030A0"/>
                </a:solidFill>
              </a:rPr>
              <a:t>n </a:t>
            </a:r>
            <a:r>
              <a:rPr lang="en-US" b="1" dirty="0">
                <a:solidFill>
                  <a:srgbClr val="7030A0"/>
                </a:solidFill>
              </a:rPr>
              <a:t>Ruminant diets</a:t>
            </a:r>
          </a:p>
        </p:txBody>
      </p:sp>
      <p:sp>
        <p:nvSpPr>
          <p:cNvPr id="3" name="Content Placeholder 2"/>
          <p:cNvSpPr>
            <a:spLocks noGrp="1"/>
          </p:cNvSpPr>
          <p:nvPr>
            <p:ph idx="1"/>
          </p:nvPr>
        </p:nvSpPr>
        <p:spPr/>
        <p:txBody>
          <a:bodyPr>
            <a:normAutofit fontScale="70000" lnSpcReduction="20000"/>
          </a:bodyPr>
          <a:lstStyle/>
          <a:p>
            <a:r>
              <a:rPr lang="en-US" b="1" dirty="0"/>
              <a:t>L</a:t>
            </a:r>
            <a:r>
              <a:rPr lang="en-US" b="1" dirty="0" smtClean="0"/>
              <a:t>ow </a:t>
            </a:r>
            <a:r>
              <a:rPr lang="en-US" b="1" dirty="0"/>
              <a:t>fiber intake</a:t>
            </a:r>
          </a:p>
          <a:p>
            <a:pPr lvl="1"/>
            <a:r>
              <a:rPr lang="en-US" dirty="0"/>
              <a:t>rumination decreases </a:t>
            </a:r>
          </a:p>
          <a:p>
            <a:pPr lvl="1"/>
            <a:r>
              <a:rPr lang="en-US" dirty="0"/>
              <a:t>saliva production decreases</a:t>
            </a:r>
          </a:p>
          <a:p>
            <a:pPr lvl="1"/>
            <a:r>
              <a:rPr lang="en-US" dirty="0"/>
              <a:t>rumen motility can be decreased</a:t>
            </a:r>
          </a:p>
          <a:p>
            <a:pPr lvl="1"/>
            <a:r>
              <a:rPr lang="en-US" dirty="0"/>
              <a:t>rate of passage from the rumen slows down</a:t>
            </a:r>
          </a:p>
          <a:p>
            <a:endParaRPr lang="en-US" dirty="0" smtClean="0"/>
          </a:p>
          <a:p>
            <a:endParaRPr lang="en-US" dirty="0"/>
          </a:p>
          <a:p>
            <a:r>
              <a:rPr lang="en-US" b="1" dirty="0" smtClean="0"/>
              <a:t>Inadequate fiber </a:t>
            </a:r>
            <a:r>
              <a:rPr lang="en-US" dirty="0" smtClean="0"/>
              <a:t>can results in rumen acidosis</a:t>
            </a:r>
          </a:p>
          <a:p>
            <a:pPr lvl="1"/>
            <a:r>
              <a:rPr lang="en-US" dirty="0" smtClean="0"/>
              <a:t>decreased </a:t>
            </a:r>
            <a:r>
              <a:rPr lang="en-US" dirty="0"/>
              <a:t>feed </a:t>
            </a:r>
            <a:r>
              <a:rPr lang="en-US" dirty="0" smtClean="0"/>
              <a:t>intake</a:t>
            </a:r>
          </a:p>
          <a:p>
            <a:pPr lvl="1"/>
            <a:r>
              <a:rPr lang="en-US" dirty="0" smtClean="0"/>
              <a:t>decreased </a:t>
            </a:r>
            <a:r>
              <a:rPr lang="en-US" dirty="0"/>
              <a:t>dry matter </a:t>
            </a:r>
            <a:r>
              <a:rPr lang="en-US" dirty="0" smtClean="0"/>
              <a:t>digestibility</a:t>
            </a:r>
            <a:endParaRPr lang="en-US" dirty="0"/>
          </a:p>
          <a:p>
            <a:pPr lvl="1"/>
            <a:r>
              <a:rPr lang="en-US" dirty="0" smtClean="0"/>
              <a:t>laminitis </a:t>
            </a:r>
            <a:r>
              <a:rPr lang="en-US" dirty="0"/>
              <a:t>and rumen </a:t>
            </a:r>
            <a:r>
              <a:rPr lang="en-US" dirty="0" err="1" smtClean="0"/>
              <a:t>parakeratosis</a:t>
            </a:r>
            <a:endParaRPr lang="en-US" dirty="0" smtClean="0"/>
          </a:p>
          <a:p>
            <a:pPr lvl="2"/>
            <a:r>
              <a:rPr lang="en-US" dirty="0"/>
              <a:t>hardening and enlargement of the papillae of the rumen</a:t>
            </a:r>
            <a:endParaRPr lang="en-US" dirty="0" smtClean="0"/>
          </a:p>
        </p:txBody>
      </p:sp>
    </p:spTree>
    <p:extLst>
      <p:ext uri="{BB962C8B-B14F-4D97-AF65-F5344CB8AC3E}">
        <p14:creationId xmlns:p14="http://schemas.microsoft.com/office/powerpoint/2010/main" val="73198647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3"/>
            <a:ext cx="8162925" cy="517028"/>
          </a:xfrm>
        </p:spPr>
        <p:txBody>
          <a:bodyPr/>
          <a:lstStyle/>
          <a:p>
            <a:r>
              <a:rPr lang="en-US" b="1" dirty="0" smtClean="0">
                <a:solidFill>
                  <a:srgbClr val="7030A0"/>
                </a:solidFill>
              </a:rPr>
              <a:t>Effective fiber</a:t>
            </a:r>
            <a:endParaRPr lang="en-US" b="1" dirty="0">
              <a:solidFill>
                <a:srgbClr val="7030A0"/>
              </a:solidFill>
            </a:endParaRPr>
          </a:p>
        </p:txBody>
      </p:sp>
      <p:sp>
        <p:nvSpPr>
          <p:cNvPr id="3" name="Content Placeholder 2"/>
          <p:cNvSpPr>
            <a:spLocks noGrp="1"/>
          </p:cNvSpPr>
          <p:nvPr>
            <p:ph idx="1"/>
          </p:nvPr>
        </p:nvSpPr>
        <p:spPr/>
        <p:txBody>
          <a:bodyPr>
            <a:normAutofit fontScale="77500" lnSpcReduction="20000"/>
          </a:bodyPr>
          <a:lstStyle/>
          <a:p>
            <a:r>
              <a:rPr lang="en-US" dirty="0"/>
              <a:t>The term “effective fiber” can be defined as the ability of a fiber source to stimulate rumination.</a:t>
            </a:r>
          </a:p>
          <a:p>
            <a:endParaRPr lang="en-US" dirty="0" smtClean="0"/>
          </a:p>
          <a:p>
            <a:r>
              <a:rPr lang="en-US" dirty="0" smtClean="0"/>
              <a:t>Measured as effective </a:t>
            </a:r>
            <a:r>
              <a:rPr lang="en-US" dirty="0"/>
              <a:t>NDF </a:t>
            </a:r>
            <a:r>
              <a:rPr lang="en-US" dirty="0" smtClean="0"/>
              <a:t>(</a:t>
            </a:r>
            <a:r>
              <a:rPr lang="en-US" dirty="0" err="1" smtClean="0"/>
              <a:t>eNDF</a:t>
            </a:r>
            <a:r>
              <a:rPr lang="en-US" dirty="0"/>
              <a:t>) </a:t>
            </a:r>
            <a:endParaRPr lang="en-US" dirty="0" smtClean="0"/>
          </a:p>
          <a:p>
            <a:pPr lvl="1"/>
            <a:r>
              <a:rPr lang="en-US" dirty="0" smtClean="0"/>
              <a:t>effectiveness </a:t>
            </a:r>
            <a:r>
              <a:rPr lang="en-US" dirty="0"/>
              <a:t>of NDF </a:t>
            </a:r>
            <a:r>
              <a:rPr lang="en-US" dirty="0" smtClean="0"/>
              <a:t>for stimulating </a:t>
            </a:r>
            <a:r>
              <a:rPr lang="en-US" dirty="0"/>
              <a:t>chewing activity </a:t>
            </a:r>
            <a:r>
              <a:rPr lang="en-US" dirty="0" smtClean="0"/>
              <a:t>this has a relationship with </a:t>
            </a:r>
            <a:r>
              <a:rPr lang="en-US" dirty="0"/>
              <a:t>particle </a:t>
            </a:r>
            <a:r>
              <a:rPr lang="en-US" dirty="0" smtClean="0"/>
              <a:t>size</a:t>
            </a:r>
          </a:p>
          <a:p>
            <a:endParaRPr lang="en-US" dirty="0"/>
          </a:p>
          <a:p>
            <a:pPr lvl="1"/>
            <a:r>
              <a:rPr lang="en-US" dirty="0" err="1" smtClean="0"/>
              <a:t>eNDF</a:t>
            </a:r>
            <a:r>
              <a:rPr lang="en-US" dirty="0" smtClean="0"/>
              <a:t> </a:t>
            </a:r>
            <a:r>
              <a:rPr lang="en-US" dirty="0"/>
              <a:t>(% </a:t>
            </a:r>
            <a:r>
              <a:rPr lang="en-US" dirty="0" smtClean="0"/>
              <a:t>of DM</a:t>
            </a:r>
            <a:r>
              <a:rPr lang="en-US" dirty="0"/>
              <a:t>) of feeds by multiplying </a:t>
            </a:r>
            <a:r>
              <a:rPr lang="en-US" dirty="0" smtClean="0"/>
              <a:t>NDF concentration </a:t>
            </a:r>
            <a:r>
              <a:rPr lang="en-US" dirty="0"/>
              <a:t>by the proportion </a:t>
            </a:r>
            <a:r>
              <a:rPr lang="en-US" dirty="0" smtClean="0"/>
              <a:t>of particles </a:t>
            </a:r>
            <a:r>
              <a:rPr lang="en-US" dirty="0"/>
              <a:t>retained on a 1.18-mm </a:t>
            </a:r>
            <a:r>
              <a:rPr lang="en-US" dirty="0" smtClean="0"/>
              <a:t>sieve</a:t>
            </a:r>
            <a:endParaRPr lang="en-US" dirty="0"/>
          </a:p>
        </p:txBody>
      </p:sp>
    </p:spTree>
    <p:extLst>
      <p:ext uri="{BB962C8B-B14F-4D97-AF65-F5344CB8AC3E}">
        <p14:creationId xmlns:p14="http://schemas.microsoft.com/office/powerpoint/2010/main" val="103387557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8900" y="65088"/>
            <a:ext cx="8162925" cy="798512"/>
          </a:xfrm>
        </p:spPr>
        <p:txBody>
          <a:bodyPr>
            <a:noAutofit/>
          </a:bodyPr>
          <a:lstStyle/>
          <a:p>
            <a:pPr lvl="2" rtl="0">
              <a:spcBef>
                <a:spcPct val="0"/>
              </a:spcBef>
            </a:pPr>
            <a:r>
              <a:rPr lang="en-US" sz="4000" u="sng" dirty="0" smtClean="0">
                <a:solidFill>
                  <a:srgbClr val="7030A0"/>
                </a:solidFill>
                <a:latin typeface="+mj-lt"/>
              </a:rPr>
              <a:t>Effective</a:t>
            </a:r>
            <a:r>
              <a:rPr lang="en-US" sz="4000" b="1" u="sng" dirty="0" smtClean="0">
                <a:solidFill>
                  <a:srgbClr val="7030A0"/>
                </a:solidFill>
                <a:latin typeface="+mj-lt"/>
              </a:rPr>
              <a:t> </a:t>
            </a:r>
            <a:r>
              <a:rPr lang="en-US" sz="4000" u="sng" dirty="0" smtClean="0">
                <a:solidFill>
                  <a:srgbClr val="7030A0"/>
                </a:solidFill>
                <a:latin typeface="+mj-lt"/>
              </a:rPr>
              <a:t>fiber</a:t>
            </a:r>
            <a:endParaRPr lang="en-US" sz="4000" u="sng" dirty="0">
              <a:solidFill>
                <a:srgbClr val="7030A0"/>
              </a:solidFill>
              <a:latin typeface="+mj-lt"/>
            </a:endParaRPr>
          </a:p>
        </p:txBody>
      </p:sp>
      <p:sp>
        <p:nvSpPr>
          <p:cNvPr id="4" name="Rectangle 3"/>
          <p:cNvSpPr txBox="1">
            <a:spLocks noChangeArrowheads="1"/>
          </p:cNvSpPr>
          <p:nvPr/>
        </p:nvSpPr>
        <p:spPr>
          <a:xfrm>
            <a:off x="76200" y="838200"/>
            <a:ext cx="8991600" cy="6019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marR="0" lvl="2"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a:rPr>
              <a:t>Physical form affects chewing time</a:t>
            </a:r>
          </a:p>
          <a:p>
            <a:pPr marL="1600200" marR="0" lvl="3" indent="-2286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rPr>
              <a:t>Particularly a problem with high fiber byproduct feeds at particle size is small</a:t>
            </a:r>
          </a:p>
          <a:p>
            <a:pPr marL="1600200" marR="0" lvl="3" indent="-2286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rPr>
              <a:t>Chopping forage too fine decreases effectiveness</a:t>
            </a:r>
          </a:p>
          <a:p>
            <a:pPr marL="1600200" marR="0" lvl="3" indent="-2286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ysClr val="windowText" lastClr="000000"/>
              </a:solidFill>
              <a:effectLst/>
              <a:uLnTx/>
              <a:uFillTx/>
              <a:latin typeface="Calibri"/>
            </a:endParaRPr>
          </a:p>
          <a:p>
            <a:pPr marL="1600200" marR="0" lvl="3" indent="-2286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Calibri"/>
            </a:endParaRP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		                                                                   </a:t>
            </a:r>
            <a:r>
              <a:rPr kumimoji="0" lang="en-US" sz="2400" b="0" i="0" u="sng" strike="noStrike" kern="1200" cap="none" spc="0" normalizeH="0" baseline="0" noProof="0" dirty="0" err="1" smtClean="0">
                <a:ln>
                  <a:noFill/>
                </a:ln>
                <a:solidFill>
                  <a:sysClr val="windowText" lastClr="000000"/>
                </a:solidFill>
                <a:effectLst/>
                <a:uLnTx/>
                <a:uFillTx/>
                <a:latin typeface="Calibri"/>
              </a:rPr>
              <a:t>eNDF</a:t>
            </a:r>
            <a:endParaRPr kumimoji="0" lang="en-US" sz="2400" b="0" i="0" u="none" strike="noStrike" kern="1200" cap="none" spc="0" normalizeH="0" baseline="0" noProof="0" dirty="0" smtClean="0">
              <a:ln>
                <a:noFill/>
              </a:ln>
              <a:solidFill>
                <a:sysClr val="windowText" lastClr="000000"/>
              </a:solidFill>
              <a:effectLst/>
              <a:uLnTx/>
              <a:uFillTx/>
              <a:latin typeface="Calibri"/>
            </a:endParaRP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	</a:t>
            </a:r>
            <a:r>
              <a:rPr kumimoji="0" lang="en-US" sz="2400" b="0" i="0" u="sng" strike="noStrike" kern="1200" cap="none" spc="0" normalizeH="0" baseline="0" noProof="0" dirty="0" smtClean="0">
                <a:ln>
                  <a:noFill/>
                </a:ln>
                <a:solidFill>
                  <a:sysClr val="windowText" lastClr="000000"/>
                </a:solidFill>
                <a:effectLst/>
                <a:uLnTx/>
                <a:uFillTx/>
                <a:latin typeface="Calibri"/>
              </a:rPr>
              <a:t>Feed</a:t>
            </a:r>
            <a:r>
              <a:rPr kumimoji="0" lang="en-US" sz="2400" b="0" i="0" u="none" strike="noStrike" kern="1200" cap="none" spc="0" normalizeH="0" baseline="0" noProof="0" dirty="0" smtClean="0">
                <a:ln>
                  <a:noFill/>
                </a:ln>
                <a:solidFill>
                  <a:sysClr val="windowText" lastClr="000000"/>
                </a:solidFill>
                <a:effectLst/>
                <a:uLnTx/>
                <a:uFillTx/>
                <a:latin typeface="Calibri"/>
              </a:rPr>
              <a:t>                                        </a:t>
            </a:r>
            <a:r>
              <a:rPr kumimoji="0" lang="en-US" sz="2400" b="0" i="0" u="sng" strike="noStrike" kern="1200" cap="none" spc="0" normalizeH="0" baseline="0" noProof="0" dirty="0" smtClean="0">
                <a:ln>
                  <a:noFill/>
                </a:ln>
                <a:solidFill>
                  <a:sysClr val="windowText" lastClr="000000"/>
                </a:solidFill>
                <a:effectLst/>
                <a:uLnTx/>
                <a:uFillTx/>
                <a:latin typeface="Calibri"/>
              </a:rPr>
              <a:t>% NDF</a:t>
            </a:r>
            <a:r>
              <a:rPr kumimoji="0" lang="en-US" sz="2400" b="0" i="0" u="none" strike="noStrike" kern="1200" cap="none" spc="0" normalizeH="0" baseline="0" noProof="0" dirty="0" smtClean="0">
                <a:ln>
                  <a:noFill/>
                </a:ln>
                <a:solidFill>
                  <a:sysClr val="windowText" lastClr="000000"/>
                </a:solidFill>
                <a:effectLst/>
                <a:uLnTx/>
                <a:uFillTx/>
                <a:latin typeface="Calibri"/>
              </a:rPr>
              <a:t>        </a:t>
            </a:r>
            <a:r>
              <a:rPr kumimoji="0" lang="en-US" sz="2400" b="0" i="0" u="sng" strike="noStrike" kern="1200" cap="none" spc="0" normalizeH="0" baseline="0" noProof="0" dirty="0" smtClean="0">
                <a:ln>
                  <a:noFill/>
                </a:ln>
                <a:solidFill>
                  <a:sysClr val="windowText" lastClr="000000"/>
                </a:solidFill>
                <a:effectLst/>
                <a:uLnTx/>
                <a:uFillTx/>
                <a:latin typeface="Calibri"/>
              </a:rPr>
              <a:t>% of NDF</a:t>
            </a:r>
            <a:r>
              <a:rPr kumimoji="0" lang="en-US" sz="2400" b="0" i="0" u="none" strike="noStrike" kern="1200" cap="none" spc="0" normalizeH="0" baseline="0" noProof="0" dirty="0" smtClean="0">
                <a:ln>
                  <a:noFill/>
                </a:ln>
                <a:solidFill>
                  <a:sysClr val="windowText" lastClr="000000"/>
                </a:solidFill>
                <a:effectLst/>
                <a:uLnTx/>
                <a:uFillTx/>
                <a:latin typeface="Calibri"/>
              </a:rPr>
              <a:t>   </a:t>
            </a:r>
            <a:r>
              <a:rPr kumimoji="0" lang="en-US" sz="2400" b="0" i="0" u="sng" strike="noStrike" kern="1200" cap="none" spc="0" normalizeH="0" baseline="0" noProof="0" dirty="0" smtClean="0">
                <a:ln>
                  <a:noFill/>
                </a:ln>
                <a:solidFill>
                  <a:sysClr val="windowText" lastClr="000000"/>
                </a:solidFill>
                <a:effectLst/>
                <a:uLnTx/>
                <a:uFillTx/>
                <a:latin typeface="Calibri"/>
              </a:rPr>
              <a:t>% of DM</a:t>
            </a:r>
            <a:endParaRPr kumimoji="0" lang="en-US" sz="2400" b="0" i="0" u="none" strike="noStrike" kern="1200" cap="none" spc="0" normalizeH="0" baseline="0" noProof="0" dirty="0" smtClean="0">
              <a:ln>
                <a:noFill/>
              </a:ln>
              <a:solidFill>
                <a:sysClr val="windowText" lastClr="000000"/>
              </a:solidFill>
              <a:effectLst/>
              <a:uLnTx/>
              <a:uFillTx/>
              <a:latin typeface="Calibri"/>
            </a:endParaRP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Corn cobs                                       87                56               49</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Cracked corn                                  10.8               60              6.7</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Whole corn                                     9.0              100               9.0</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Corn gluten feed                           36.0               36              12.8</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Corn silage                                      41.0               71              29</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Alfalfa </a:t>
            </a:r>
            <a:r>
              <a:rPr kumimoji="0" lang="en-US" sz="2400" b="0" i="0" u="none" strike="noStrike" kern="1200" cap="none" spc="0" normalizeH="0" baseline="0" noProof="0" dirty="0" err="1" smtClean="0">
                <a:ln>
                  <a:noFill/>
                </a:ln>
                <a:solidFill>
                  <a:sysClr val="windowText" lastClr="000000"/>
                </a:solidFill>
                <a:effectLst/>
                <a:uLnTx/>
                <a:uFillTx/>
                <a:latin typeface="Calibri"/>
              </a:rPr>
              <a:t>haylage</a:t>
            </a:r>
            <a:r>
              <a:rPr kumimoji="0" lang="en-US" sz="2400" b="0" i="0" u="none" strike="noStrike" kern="1200" cap="none" spc="0" normalizeH="0" baseline="0" noProof="0" dirty="0" smtClean="0">
                <a:ln>
                  <a:noFill/>
                </a:ln>
                <a:solidFill>
                  <a:sysClr val="windowText" lastClr="000000"/>
                </a:solidFill>
                <a:effectLst/>
                <a:uLnTx/>
                <a:uFillTx/>
                <a:latin typeface="Calibri"/>
              </a:rPr>
              <a:t> (1/4” cut)             43.0               67              29</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Alfalfa hay, late vegetative           37.0               92              34</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rPr>
              <a:t>Oat straw                                         63.0                98             62</a:t>
            </a:r>
          </a:p>
          <a:p>
            <a:pPr marL="2057400" marR="0" lvl="4" indent="-228600" algn="l"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err="1" smtClean="0">
                <a:ln>
                  <a:noFill/>
                </a:ln>
                <a:solidFill>
                  <a:sysClr val="windowText" lastClr="000000"/>
                </a:solidFill>
                <a:effectLst/>
                <a:uLnTx/>
                <a:uFillTx/>
                <a:latin typeface="Calibri"/>
              </a:rPr>
              <a:t>Bromegrass</a:t>
            </a:r>
            <a:r>
              <a:rPr kumimoji="0" lang="en-US" sz="2400" b="0" i="0" u="none" strike="noStrike" kern="1200" cap="none" spc="0" normalizeH="0" baseline="0" noProof="0" dirty="0" smtClean="0">
                <a:ln>
                  <a:noFill/>
                </a:ln>
                <a:solidFill>
                  <a:sysClr val="windowText" lastClr="000000"/>
                </a:solidFill>
                <a:effectLst/>
                <a:uLnTx/>
                <a:uFillTx/>
                <a:latin typeface="Calibri"/>
              </a:rPr>
              <a:t> hay, pre-bloom        55.0                98             </a:t>
            </a:r>
            <a:r>
              <a:rPr kumimoji="0" lang="en-US" sz="2400" b="0" i="0" u="none" strike="noStrike" kern="1200" cap="none" spc="0" normalizeH="0" baseline="0" noProof="0" dirty="0" smtClean="0">
                <a:ln>
                  <a:noFill/>
                </a:ln>
                <a:solidFill>
                  <a:sysClr val="windowText" lastClr="000000"/>
                </a:solidFill>
                <a:effectLst/>
                <a:uLnTx/>
                <a:uFillTx/>
                <a:latin typeface="Arial" charset="0"/>
              </a:rPr>
              <a:t>54</a:t>
            </a:r>
          </a:p>
          <a:p>
            <a:pPr marL="1828800" marR="0" lvl="4"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ysClr val="windowText" lastClr="000000"/>
                </a:solidFill>
                <a:effectLst/>
                <a:uLnTx/>
                <a:uFillTx/>
                <a:latin typeface="Arial" charset="0"/>
              </a:rPr>
              <a:t>									</a:t>
            </a:r>
            <a:endParaRPr kumimoji="0" lang="en-US" sz="1600" b="1" i="0" u="none" strike="noStrike" kern="1200" cap="none" spc="0" normalizeH="0" baseline="0" noProof="0" dirty="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59840658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152400"/>
            <a:ext cx="8839200" cy="762000"/>
          </a:xfrm>
        </p:spPr>
        <p:txBody>
          <a:bodyPr>
            <a:noAutofit/>
          </a:bodyPr>
          <a:lstStyle/>
          <a:p>
            <a:pPr>
              <a:lnSpc>
                <a:spcPct val="90000"/>
              </a:lnSpc>
            </a:pPr>
            <a:r>
              <a:rPr lang="en-US" sz="3200" b="1" dirty="0" smtClean="0">
                <a:solidFill>
                  <a:srgbClr val="7030A0"/>
                </a:solidFill>
              </a:rPr>
              <a:t>low effective fiber</a:t>
            </a:r>
            <a:r>
              <a:rPr lang="en-US" sz="3200" b="1" dirty="0">
                <a:solidFill>
                  <a:srgbClr val="7030A0"/>
                </a:solidFill>
              </a:rPr>
              <a:t> in ruminant diets</a:t>
            </a:r>
          </a:p>
        </p:txBody>
      </p:sp>
      <p:sp>
        <p:nvSpPr>
          <p:cNvPr id="27651" name="Rectangle 3"/>
          <p:cNvSpPr>
            <a:spLocks noGrp="1" noChangeArrowheads="1"/>
          </p:cNvSpPr>
          <p:nvPr>
            <p:ph idx="1"/>
          </p:nvPr>
        </p:nvSpPr>
        <p:spPr>
          <a:xfrm>
            <a:off x="228600" y="1181100"/>
            <a:ext cx="8686800" cy="5448300"/>
          </a:xfrm>
        </p:spPr>
        <p:txBody>
          <a:bodyPr>
            <a:normAutofit fontScale="92500" lnSpcReduction="20000"/>
          </a:bodyPr>
          <a:lstStyle/>
          <a:p>
            <a:pPr>
              <a:lnSpc>
                <a:spcPct val="90000"/>
              </a:lnSpc>
              <a:buFontTx/>
              <a:buNone/>
            </a:pPr>
            <a:r>
              <a:rPr lang="en-US" sz="2000" b="1" dirty="0">
                <a:latin typeface="Arial" charset="0"/>
              </a:rPr>
              <a:t>	</a:t>
            </a:r>
            <a:r>
              <a:rPr lang="en-US" sz="1600" b="1" dirty="0">
                <a:latin typeface="Arial" charset="0"/>
              </a:rPr>
              <a:t>                                                          </a:t>
            </a:r>
            <a:r>
              <a:rPr lang="en-US" sz="2600" b="1" dirty="0">
                <a:latin typeface="Arial" charset="0"/>
              </a:rPr>
              <a:t>Inadequate dietary fiber</a:t>
            </a:r>
          </a:p>
          <a:p>
            <a:pPr>
              <a:lnSpc>
                <a:spcPct val="90000"/>
              </a:lnSpc>
              <a:buFontTx/>
              <a:buNone/>
            </a:pPr>
            <a:endParaRPr lang="en-US" sz="1600" b="1" dirty="0">
              <a:latin typeface="Arial" charset="0"/>
            </a:endParaRPr>
          </a:p>
          <a:p>
            <a:pPr>
              <a:lnSpc>
                <a:spcPct val="90000"/>
              </a:lnSpc>
              <a:buFontTx/>
              <a:buNone/>
            </a:pPr>
            <a:r>
              <a:rPr lang="en-US" sz="1600" b="1" dirty="0">
                <a:latin typeface="Arial" charset="0"/>
              </a:rPr>
              <a:t>                                                                   </a:t>
            </a:r>
          </a:p>
          <a:p>
            <a:pPr>
              <a:lnSpc>
                <a:spcPct val="90000"/>
              </a:lnSpc>
              <a:buFontTx/>
              <a:buNone/>
            </a:pPr>
            <a:r>
              <a:rPr lang="en-US" sz="1600" b="1" dirty="0">
                <a:latin typeface="Arial" charset="0"/>
              </a:rPr>
              <a:t>                                                              </a:t>
            </a:r>
            <a:r>
              <a:rPr lang="en-US" sz="1900" b="1" dirty="0">
                <a:latin typeface="Arial" charset="0"/>
              </a:rPr>
              <a:t>Decreased salivary buffers</a:t>
            </a:r>
          </a:p>
          <a:p>
            <a:pPr>
              <a:lnSpc>
                <a:spcPct val="90000"/>
              </a:lnSpc>
              <a:buFontTx/>
              <a:buNone/>
            </a:pPr>
            <a:endParaRPr lang="en-US" sz="1600" b="1" dirty="0">
              <a:latin typeface="Arial" charset="0"/>
            </a:endParaRPr>
          </a:p>
          <a:p>
            <a:pPr>
              <a:lnSpc>
                <a:spcPct val="90000"/>
              </a:lnSpc>
              <a:buFontTx/>
              <a:buNone/>
            </a:pPr>
            <a:r>
              <a:rPr lang="en-US" sz="1600" b="1" dirty="0">
                <a:latin typeface="Arial" charset="0"/>
              </a:rPr>
              <a:t>                                                 </a:t>
            </a:r>
            <a:r>
              <a:rPr lang="en-US" sz="1900" b="1" dirty="0">
                <a:latin typeface="Arial" charset="0"/>
              </a:rPr>
              <a:t>Decreased pH</a:t>
            </a:r>
            <a:r>
              <a:rPr lang="en-US" sz="1600" b="1" dirty="0">
                <a:latin typeface="Arial" charset="0"/>
              </a:rPr>
              <a:t>           </a:t>
            </a:r>
            <a:r>
              <a:rPr lang="en-US" sz="1900" b="1" dirty="0">
                <a:latin typeface="Arial" charset="0"/>
              </a:rPr>
              <a:t>Decreased osmotic pressure</a:t>
            </a:r>
          </a:p>
          <a:p>
            <a:pPr>
              <a:lnSpc>
                <a:spcPct val="90000"/>
              </a:lnSpc>
              <a:buFontTx/>
              <a:buNone/>
            </a:pPr>
            <a:endParaRPr lang="en-US" sz="1600" b="1" dirty="0">
              <a:latin typeface="Arial" charset="0"/>
            </a:endParaRPr>
          </a:p>
          <a:p>
            <a:pPr>
              <a:lnSpc>
                <a:spcPct val="90000"/>
              </a:lnSpc>
              <a:buFontTx/>
              <a:buNone/>
            </a:pPr>
            <a:endParaRPr lang="en-US" sz="1600" b="1" dirty="0">
              <a:latin typeface="Arial" charset="0"/>
            </a:endParaRPr>
          </a:p>
          <a:p>
            <a:pPr>
              <a:lnSpc>
                <a:spcPct val="90000"/>
              </a:lnSpc>
              <a:buFontTx/>
              <a:buNone/>
            </a:pPr>
            <a:r>
              <a:rPr lang="en-US" sz="1600" b="1" dirty="0">
                <a:latin typeface="Arial" charset="0"/>
              </a:rPr>
              <a:t>                                                                                    </a:t>
            </a:r>
            <a:r>
              <a:rPr lang="en-US" sz="1900" b="1" dirty="0">
                <a:latin typeface="Arial" charset="0"/>
              </a:rPr>
              <a:t>Decreased liquid turnover</a:t>
            </a:r>
          </a:p>
          <a:p>
            <a:pPr>
              <a:lnSpc>
                <a:spcPct val="90000"/>
              </a:lnSpc>
              <a:buFontTx/>
              <a:buNone/>
            </a:pPr>
            <a:endParaRPr lang="en-US" sz="1600" b="1" dirty="0">
              <a:latin typeface="Arial" charset="0"/>
            </a:endParaRPr>
          </a:p>
          <a:p>
            <a:pPr>
              <a:lnSpc>
                <a:spcPct val="90000"/>
              </a:lnSpc>
              <a:buFontTx/>
              <a:buNone/>
            </a:pPr>
            <a:endParaRPr lang="en-US" sz="1600" b="1" dirty="0">
              <a:latin typeface="Arial" charset="0"/>
            </a:endParaRPr>
          </a:p>
          <a:p>
            <a:pPr>
              <a:lnSpc>
                <a:spcPct val="90000"/>
              </a:lnSpc>
              <a:buFontTx/>
              <a:buNone/>
            </a:pPr>
            <a:r>
              <a:rPr lang="en-US" sz="1600" b="1" dirty="0">
                <a:latin typeface="Arial" charset="0"/>
              </a:rPr>
              <a:t>                                                     </a:t>
            </a:r>
            <a:r>
              <a:rPr lang="en-US" sz="2200" b="1" dirty="0">
                <a:solidFill>
                  <a:srgbClr val="008000"/>
                </a:solidFill>
                <a:latin typeface="Arial" charset="0"/>
              </a:rPr>
              <a:t>Decreased efficiency of microbial growth</a:t>
            </a:r>
          </a:p>
          <a:p>
            <a:pPr>
              <a:lnSpc>
                <a:spcPct val="90000"/>
              </a:lnSpc>
              <a:buFontTx/>
              <a:buNone/>
            </a:pPr>
            <a:endParaRPr lang="en-US" sz="1600" b="1" dirty="0">
              <a:latin typeface="Arial" charset="0"/>
            </a:endParaRPr>
          </a:p>
          <a:p>
            <a:pPr>
              <a:lnSpc>
                <a:spcPct val="80000"/>
              </a:lnSpc>
              <a:buFontTx/>
              <a:buNone/>
            </a:pPr>
            <a:r>
              <a:rPr lang="en-US" sz="1600" b="1" dirty="0">
                <a:latin typeface="Arial" charset="0"/>
              </a:rPr>
              <a:t>	</a:t>
            </a:r>
          </a:p>
          <a:p>
            <a:pPr>
              <a:lnSpc>
                <a:spcPct val="80000"/>
              </a:lnSpc>
              <a:buFontTx/>
              <a:buNone/>
            </a:pPr>
            <a:r>
              <a:rPr lang="en-US" sz="1600" b="1" dirty="0" smtClean="0">
                <a:latin typeface="Arial" charset="0"/>
              </a:rPr>
              <a:t>	</a:t>
            </a:r>
            <a:r>
              <a:rPr lang="en-US" sz="1600" u="sng" dirty="0" err="1" smtClean="0"/>
              <a:t>eNDF</a:t>
            </a:r>
            <a:r>
              <a:rPr lang="en-US" sz="1600" dirty="0" smtClean="0"/>
              <a:t>         </a:t>
            </a:r>
            <a:r>
              <a:rPr lang="en-US" sz="1600" u="sng" dirty="0" smtClean="0"/>
              <a:t>Theoretical </a:t>
            </a:r>
            <a:r>
              <a:rPr lang="en-US" sz="1600" u="sng" dirty="0"/>
              <a:t>maximum microbial synthesis, g/g CHO fermented</a:t>
            </a:r>
            <a:endParaRPr lang="en-US" sz="1600" dirty="0"/>
          </a:p>
          <a:p>
            <a:pPr>
              <a:lnSpc>
                <a:spcPct val="80000"/>
              </a:lnSpc>
              <a:buFontTx/>
              <a:buNone/>
            </a:pPr>
            <a:r>
              <a:rPr lang="en-US" sz="1600" dirty="0"/>
              <a:t>	</a:t>
            </a:r>
            <a:r>
              <a:rPr lang="en-US" sz="1600" dirty="0" smtClean="0"/>
              <a:t>24                                                         0.40</a:t>
            </a:r>
            <a:endParaRPr lang="en-US" sz="1600" dirty="0"/>
          </a:p>
          <a:p>
            <a:pPr>
              <a:lnSpc>
                <a:spcPct val="80000"/>
              </a:lnSpc>
              <a:buFontTx/>
              <a:buNone/>
            </a:pPr>
            <a:r>
              <a:rPr lang="en-US" sz="1600" dirty="0"/>
              <a:t>	</a:t>
            </a:r>
            <a:r>
              <a:rPr lang="en-US" sz="1600" dirty="0" smtClean="0"/>
              <a:t>20                                                         0.40</a:t>
            </a:r>
            <a:endParaRPr lang="en-US" sz="1600" dirty="0"/>
          </a:p>
          <a:p>
            <a:pPr>
              <a:lnSpc>
                <a:spcPct val="80000"/>
              </a:lnSpc>
              <a:buFontTx/>
              <a:buNone/>
            </a:pPr>
            <a:r>
              <a:rPr lang="en-US" sz="1600" dirty="0"/>
              <a:t> </a:t>
            </a:r>
            <a:r>
              <a:rPr lang="en-US" sz="1600" dirty="0" smtClean="0"/>
              <a:t>	16                                                         0.36</a:t>
            </a:r>
            <a:endParaRPr lang="en-US" sz="1600" dirty="0"/>
          </a:p>
          <a:p>
            <a:pPr>
              <a:lnSpc>
                <a:spcPct val="80000"/>
              </a:lnSpc>
              <a:buFontTx/>
              <a:buNone/>
            </a:pPr>
            <a:r>
              <a:rPr lang="en-US" sz="1600" dirty="0"/>
              <a:t> 	</a:t>
            </a:r>
            <a:r>
              <a:rPr lang="en-US" sz="1600" dirty="0" smtClean="0"/>
              <a:t>12                                                         0.32</a:t>
            </a:r>
            <a:endParaRPr lang="en-US" sz="1600" dirty="0"/>
          </a:p>
          <a:p>
            <a:pPr>
              <a:lnSpc>
                <a:spcPct val="80000"/>
              </a:lnSpc>
              <a:buFontTx/>
              <a:buNone/>
            </a:pPr>
            <a:r>
              <a:rPr lang="en-US" sz="1600" dirty="0"/>
              <a:t>    </a:t>
            </a:r>
            <a:r>
              <a:rPr lang="en-US" sz="1600" dirty="0" smtClean="0"/>
              <a:t>  8                                                          0.28</a:t>
            </a:r>
            <a:endParaRPr lang="en-US" sz="1600" dirty="0"/>
          </a:p>
          <a:p>
            <a:pPr>
              <a:lnSpc>
                <a:spcPct val="80000"/>
              </a:lnSpc>
              <a:buFontTx/>
              <a:buNone/>
            </a:pPr>
            <a:r>
              <a:rPr lang="en-US" sz="1600" dirty="0"/>
              <a:t>    </a:t>
            </a:r>
            <a:r>
              <a:rPr lang="en-US" sz="1600" dirty="0" smtClean="0"/>
              <a:t>  4                                                          0.24</a:t>
            </a:r>
          </a:p>
          <a:p>
            <a:pPr>
              <a:lnSpc>
                <a:spcPct val="90000"/>
              </a:lnSpc>
              <a:buFontTx/>
              <a:buNone/>
            </a:pPr>
            <a:endParaRPr lang="en-US" sz="1600" dirty="0" smtClean="0"/>
          </a:p>
          <a:p>
            <a:pPr algn="ctr">
              <a:lnSpc>
                <a:spcPct val="90000"/>
              </a:lnSpc>
              <a:buFontTx/>
              <a:buNone/>
            </a:pPr>
            <a:r>
              <a:rPr lang="en-US" sz="1600" dirty="0" smtClean="0"/>
              <a:t> </a:t>
            </a:r>
          </a:p>
          <a:p>
            <a:pPr algn="ctr">
              <a:lnSpc>
                <a:spcPct val="90000"/>
              </a:lnSpc>
              <a:buFontTx/>
              <a:buNone/>
            </a:pPr>
            <a:r>
              <a:rPr lang="en-US" sz="2600" b="1" u="sng" dirty="0" smtClean="0">
                <a:solidFill>
                  <a:srgbClr val="0070C0"/>
                </a:solidFill>
              </a:rPr>
              <a:t>low effective fiber means low microbial yield</a:t>
            </a:r>
            <a:endParaRPr lang="en-US" sz="2600" b="1" u="sng" dirty="0">
              <a:solidFill>
                <a:srgbClr val="0070C0"/>
              </a:solidFill>
            </a:endParaRPr>
          </a:p>
        </p:txBody>
      </p:sp>
      <p:sp>
        <p:nvSpPr>
          <p:cNvPr id="27652" name="Line 4"/>
          <p:cNvSpPr>
            <a:spLocks noChangeShapeType="1"/>
          </p:cNvSpPr>
          <p:nvPr/>
        </p:nvSpPr>
        <p:spPr bwMode="auto">
          <a:xfrm>
            <a:off x="4821600" y="15240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3" name="Line 5"/>
          <p:cNvSpPr>
            <a:spLocks noChangeShapeType="1"/>
          </p:cNvSpPr>
          <p:nvPr/>
        </p:nvSpPr>
        <p:spPr bwMode="auto">
          <a:xfrm flipH="1">
            <a:off x="3276600" y="2133600"/>
            <a:ext cx="228600" cy="20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4" name="Line 6"/>
          <p:cNvSpPr>
            <a:spLocks noChangeShapeType="1"/>
          </p:cNvSpPr>
          <p:nvPr/>
        </p:nvSpPr>
        <p:spPr bwMode="auto">
          <a:xfrm>
            <a:off x="5715000" y="1828800"/>
            <a:ext cx="38100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5" name="Line 7"/>
          <p:cNvSpPr>
            <a:spLocks noChangeShapeType="1"/>
          </p:cNvSpPr>
          <p:nvPr/>
        </p:nvSpPr>
        <p:spPr bwMode="auto">
          <a:xfrm>
            <a:off x="6477000" y="2514600"/>
            <a:ext cx="0" cy="381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6" name="Line 8"/>
          <p:cNvSpPr>
            <a:spLocks noChangeShapeType="1"/>
          </p:cNvSpPr>
          <p:nvPr/>
        </p:nvSpPr>
        <p:spPr bwMode="auto">
          <a:xfrm>
            <a:off x="5499100" y="2609500"/>
            <a:ext cx="0" cy="454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7" name="Line 9"/>
          <p:cNvSpPr>
            <a:spLocks noChangeShapeType="1"/>
          </p:cNvSpPr>
          <p:nvPr/>
        </p:nvSpPr>
        <p:spPr bwMode="auto">
          <a:xfrm flipH="1">
            <a:off x="6096000" y="3276600"/>
            <a:ext cx="304800" cy="381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3657600" y="2705100"/>
            <a:ext cx="9906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a:off x="5410200" y="3279600"/>
            <a:ext cx="0" cy="378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p:cNvSpPr>
            <a:spLocks noChangeShapeType="1"/>
          </p:cNvSpPr>
          <p:nvPr/>
        </p:nvSpPr>
        <p:spPr bwMode="auto">
          <a:xfrm>
            <a:off x="6527800" y="2133600"/>
            <a:ext cx="190500" cy="204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592412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067800" cy="685800"/>
          </a:xfrm>
        </p:spPr>
        <p:txBody>
          <a:bodyPr>
            <a:noAutofit/>
          </a:bodyPr>
          <a:lstStyle/>
          <a:p>
            <a:pPr algn="ctr"/>
            <a:r>
              <a:rPr lang="en-US" sz="3600" b="1" dirty="0">
                <a:solidFill>
                  <a:srgbClr val="7030A0"/>
                </a:solidFill>
              </a:rPr>
              <a:t>Inadequate fiber </a:t>
            </a:r>
            <a:r>
              <a:rPr lang="en-US" sz="3600" b="1" dirty="0" smtClean="0">
                <a:solidFill>
                  <a:srgbClr val="7030A0"/>
                </a:solidFill>
              </a:rPr>
              <a:t>in ruminant diets</a:t>
            </a:r>
            <a:endParaRPr lang="en-US" sz="3600" b="1" dirty="0">
              <a:solidFill>
                <a:srgbClr val="7030A0"/>
              </a:solidFill>
            </a:endParaRPr>
          </a:p>
        </p:txBody>
      </p:sp>
      <p:sp>
        <p:nvSpPr>
          <p:cNvPr id="3" name="Content Placeholder 2"/>
          <p:cNvSpPr>
            <a:spLocks noGrp="1"/>
          </p:cNvSpPr>
          <p:nvPr>
            <p:ph idx="1"/>
          </p:nvPr>
        </p:nvSpPr>
        <p:spPr>
          <a:xfrm>
            <a:off x="685800" y="1905000"/>
            <a:ext cx="7772400" cy="4876800"/>
          </a:xfrm>
        </p:spPr>
        <p:txBody>
          <a:bodyPr>
            <a:normAutofit fontScale="92500" lnSpcReduction="10000"/>
          </a:bodyPr>
          <a:lstStyle/>
          <a:p>
            <a:r>
              <a:rPr lang="en-US" dirty="0" smtClean="0"/>
              <a:t>Results </a:t>
            </a:r>
            <a:r>
              <a:rPr lang="en-US" dirty="0"/>
              <a:t>in </a:t>
            </a:r>
            <a:r>
              <a:rPr lang="en-US" u="sng" dirty="0"/>
              <a:t>reduced fiber digestion</a:t>
            </a:r>
          </a:p>
          <a:p>
            <a:pPr lvl="1"/>
            <a:r>
              <a:rPr lang="en-US" sz="2600" dirty="0" smtClean="0"/>
              <a:t>Maximum </a:t>
            </a:r>
            <a:r>
              <a:rPr lang="en-US" sz="2600" dirty="0"/>
              <a:t>growth of cellulolytic </a:t>
            </a:r>
            <a:r>
              <a:rPr lang="en-US" sz="2600" dirty="0" smtClean="0"/>
              <a:t>microbes </a:t>
            </a:r>
            <a:r>
              <a:rPr lang="en-US" sz="2600" dirty="0"/>
              <a:t>occurs </a:t>
            </a:r>
            <a:r>
              <a:rPr lang="en-US" sz="2600" dirty="0" smtClean="0"/>
              <a:t>~ </a:t>
            </a:r>
            <a:r>
              <a:rPr lang="en-US" sz="2600" dirty="0"/>
              <a:t>pH </a:t>
            </a:r>
            <a:r>
              <a:rPr lang="en-US" sz="2600" dirty="0" smtClean="0"/>
              <a:t>6-7</a:t>
            </a:r>
            <a:endParaRPr lang="en-US" sz="2600" dirty="0"/>
          </a:p>
          <a:p>
            <a:pPr marL="1828800" lvl="4" indent="0">
              <a:lnSpc>
                <a:spcPct val="80000"/>
              </a:lnSpc>
              <a:buNone/>
            </a:pPr>
            <a:r>
              <a:rPr lang="en-US" sz="2600" dirty="0"/>
              <a:t>					</a:t>
            </a:r>
            <a:r>
              <a:rPr lang="en-US" sz="1600" b="1" dirty="0">
                <a:latin typeface="Arial" charset="0"/>
              </a:rPr>
              <a:t>	</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1828800" lvl="4" indent="0">
              <a:lnSpc>
                <a:spcPct val="80000"/>
              </a:lnSpc>
              <a:buNone/>
            </a:pPr>
            <a:r>
              <a:rPr lang="en-US" sz="1600" b="1" dirty="0">
                <a:latin typeface="Arial" charset="0"/>
              </a:rPr>
              <a:t>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78848985"/>
              </p:ext>
            </p:extLst>
          </p:nvPr>
        </p:nvGraphicFramePr>
        <p:xfrm>
          <a:off x="1447800" y="3352800"/>
          <a:ext cx="5867400" cy="3383280"/>
        </p:xfrm>
        <a:graphic>
          <a:graphicData uri="http://schemas.openxmlformats.org/drawingml/2006/table">
            <a:tbl>
              <a:tblPr firstRow="1" bandRow="1">
                <a:tableStyleId>{5C22544A-7EE6-4342-B048-85BDC9FD1C3A}</a:tableStyleId>
              </a:tblPr>
              <a:tblGrid>
                <a:gridCol w="1955800">
                  <a:extLst>
                    <a:ext uri="{9D8B030D-6E8A-4147-A177-3AD203B41FA5}">
                      <a16:colId xmlns:a16="http://schemas.microsoft.com/office/drawing/2014/main" val="20000"/>
                    </a:ext>
                  </a:extLst>
                </a:gridCol>
                <a:gridCol w="1955800">
                  <a:extLst>
                    <a:ext uri="{9D8B030D-6E8A-4147-A177-3AD203B41FA5}">
                      <a16:colId xmlns:a16="http://schemas.microsoft.com/office/drawing/2014/main" val="20001"/>
                    </a:ext>
                  </a:extLst>
                </a:gridCol>
                <a:gridCol w="1955800">
                  <a:extLst>
                    <a:ext uri="{9D8B030D-6E8A-4147-A177-3AD203B41FA5}">
                      <a16:colId xmlns:a16="http://schemas.microsoft.com/office/drawing/2014/main" val="20002"/>
                    </a:ext>
                  </a:extLst>
                </a:gridCol>
              </a:tblGrid>
              <a:tr h="804880">
                <a:tc>
                  <a:txBody>
                    <a:bodyPr/>
                    <a:lstStyle/>
                    <a:p>
                      <a:pPr algn="ctr"/>
                      <a:r>
                        <a:rPr lang="en-US" sz="2000" dirty="0" err="1" smtClean="0">
                          <a:solidFill>
                            <a:schemeClr val="tx2"/>
                          </a:solidFill>
                        </a:rPr>
                        <a:t>eNDF</a:t>
                      </a:r>
                      <a:endParaRPr lang="en-US" sz="2000" dirty="0">
                        <a:solidFill>
                          <a:schemeClr val="tx2"/>
                        </a:solidFill>
                      </a:endParaRPr>
                    </a:p>
                  </a:txBody>
                  <a:tcPr/>
                </a:tc>
                <a:tc>
                  <a:txBody>
                    <a:bodyPr/>
                    <a:lstStyle/>
                    <a:p>
                      <a:pPr algn="ctr"/>
                      <a:r>
                        <a:rPr lang="en-US" sz="2000" dirty="0" smtClean="0">
                          <a:solidFill>
                            <a:schemeClr val="tx2"/>
                          </a:solidFill>
                        </a:rPr>
                        <a:t>pH</a:t>
                      </a:r>
                      <a:endParaRPr lang="en-US" sz="2000" dirty="0">
                        <a:solidFill>
                          <a:schemeClr val="tx2"/>
                        </a:solidFill>
                      </a:endParaRPr>
                    </a:p>
                  </a:txBody>
                  <a:tcPr/>
                </a:tc>
                <a:tc>
                  <a:txBody>
                    <a:bodyPr/>
                    <a:lstStyle/>
                    <a:p>
                      <a:pPr algn="ctr"/>
                      <a:r>
                        <a:rPr lang="en-US" sz="2000" dirty="0" smtClean="0">
                          <a:solidFill>
                            <a:schemeClr val="tx2"/>
                          </a:solidFill>
                        </a:rPr>
                        <a:t>%</a:t>
                      </a:r>
                      <a:r>
                        <a:rPr lang="en-US" sz="2000" baseline="0" dirty="0" smtClean="0">
                          <a:solidFill>
                            <a:schemeClr val="tx2"/>
                          </a:solidFill>
                        </a:rPr>
                        <a:t> of max fiber digestion</a:t>
                      </a:r>
                      <a:endParaRPr lang="en-US" sz="2000" dirty="0">
                        <a:solidFill>
                          <a:schemeClr val="tx2"/>
                        </a:solidFill>
                      </a:endParaRPr>
                    </a:p>
                  </a:txBody>
                  <a:tcPr/>
                </a:tc>
                <a:extLst>
                  <a:ext uri="{0D108BD9-81ED-4DB2-BD59-A6C34878D82A}">
                    <a16:rowId xmlns:a16="http://schemas.microsoft.com/office/drawing/2014/main" val="10000"/>
                  </a:ext>
                </a:extLst>
              </a:tr>
              <a:tr h="359252">
                <a:tc>
                  <a:txBody>
                    <a:bodyPr/>
                    <a:lstStyle/>
                    <a:p>
                      <a:pPr algn="ctr"/>
                      <a:r>
                        <a:rPr lang="en-US" sz="2000" dirty="0" smtClean="0"/>
                        <a:t>24</a:t>
                      </a:r>
                      <a:endParaRPr lang="en-US" sz="2000" dirty="0"/>
                    </a:p>
                  </a:txBody>
                  <a:tcPr/>
                </a:tc>
                <a:tc>
                  <a:txBody>
                    <a:bodyPr/>
                    <a:lstStyle/>
                    <a:p>
                      <a:pPr algn="ctr"/>
                      <a:r>
                        <a:rPr lang="en-US" sz="2000" dirty="0" smtClean="0"/>
                        <a:t>6.4</a:t>
                      </a:r>
                      <a:endParaRPr lang="en-US" sz="2000" dirty="0"/>
                    </a:p>
                  </a:txBody>
                  <a:tcPr/>
                </a:tc>
                <a:tc>
                  <a:txBody>
                    <a:bodyPr/>
                    <a:lstStyle/>
                    <a:p>
                      <a:pPr algn="ctr"/>
                      <a:r>
                        <a:rPr lang="en-US" sz="2000" dirty="0" smtClean="0"/>
                        <a:t>98</a:t>
                      </a:r>
                      <a:endParaRPr lang="en-US" sz="2000" dirty="0"/>
                    </a:p>
                  </a:txBody>
                  <a:tcPr/>
                </a:tc>
                <a:extLst>
                  <a:ext uri="{0D108BD9-81ED-4DB2-BD59-A6C34878D82A}">
                    <a16:rowId xmlns:a16="http://schemas.microsoft.com/office/drawing/2014/main" val="10001"/>
                  </a:ext>
                </a:extLst>
              </a:tr>
              <a:tr h="359252">
                <a:tc>
                  <a:txBody>
                    <a:bodyPr/>
                    <a:lstStyle/>
                    <a:p>
                      <a:pPr algn="ctr"/>
                      <a:r>
                        <a:rPr lang="en-US" sz="2000" dirty="0" smtClean="0"/>
                        <a:t>20</a:t>
                      </a:r>
                      <a:endParaRPr lang="en-US" sz="2000" dirty="0"/>
                    </a:p>
                  </a:txBody>
                  <a:tcPr/>
                </a:tc>
                <a:tc>
                  <a:txBody>
                    <a:bodyPr/>
                    <a:lstStyle/>
                    <a:p>
                      <a:pPr algn="ctr"/>
                      <a:r>
                        <a:rPr lang="en-US" sz="2000" dirty="0" smtClean="0"/>
                        <a:t>6.3</a:t>
                      </a:r>
                      <a:endParaRPr lang="en-US" sz="2000" dirty="0"/>
                    </a:p>
                  </a:txBody>
                  <a:tcPr/>
                </a:tc>
                <a:tc>
                  <a:txBody>
                    <a:bodyPr/>
                    <a:lstStyle/>
                    <a:p>
                      <a:pPr algn="ctr"/>
                      <a:r>
                        <a:rPr lang="en-US" sz="2000" dirty="0" smtClean="0"/>
                        <a:t>95</a:t>
                      </a:r>
                      <a:endParaRPr lang="en-US" sz="2000" dirty="0"/>
                    </a:p>
                  </a:txBody>
                  <a:tcPr/>
                </a:tc>
                <a:extLst>
                  <a:ext uri="{0D108BD9-81ED-4DB2-BD59-A6C34878D82A}">
                    <a16:rowId xmlns:a16="http://schemas.microsoft.com/office/drawing/2014/main" val="10002"/>
                  </a:ext>
                </a:extLst>
              </a:tr>
              <a:tr h="359252">
                <a:tc>
                  <a:txBody>
                    <a:bodyPr/>
                    <a:lstStyle/>
                    <a:p>
                      <a:pPr algn="ctr"/>
                      <a:r>
                        <a:rPr lang="en-US" sz="2000" dirty="0" smtClean="0"/>
                        <a:t>16</a:t>
                      </a:r>
                      <a:endParaRPr lang="en-US" sz="2000" dirty="0"/>
                    </a:p>
                  </a:txBody>
                  <a:tcPr/>
                </a:tc>
                <a:tc>
                  <a:txBody>
                    <a:bodyPr/>
                    <a:lstStyle/>
                    <a:p>
                      <a:pPr algn="ctr"/>
                      <a:r>
                        <a:rPr lang="en-US" sz="2000" dirty="0" smtClean="0"/>
                        <a:t>6.1</a:t>
                      </a:r>
                      <a:endParaRPr lang="en-US" sz="2000" dirty="0"/>
                    </a:p>
                  </a:txBody>
                  <a:tcPr/>
                </a:tc>
                <a:tc>
                  <a:txBody>
                    <a:bodyPr/>
                    <a:lstStyle/>
                    <a:p>
                      <a:pPr algn="ctr"/>
                      <a:r>
                        <a:rPr lang="en-US" sz="2000" dirty="0" smtClean="0"/>
                        <a:t>87</a:t>
                      </a:r>
                      <a:endParaRPr lang="en-US" sz="2000" dirty="0"/>
                    </a:p>
                  </a:txBody>
                  <a:tcPr/>
                </a:tc>
                <a:extLst>
                  <a:ext uri="{0D108BD9-81ED-4DB2-BD59-A6C34878D82A}">
                    <a16:rowId xmlns:a16="http://schemas.microsoft.com/office/drawing/2014/main" val="10003"/>
                  </a:ext>
                </a:extLst>
              </a:tr>
              <a:tr h="359252">
                <a:tc>
                  <a:txBody>
                    <a:bodyPr/>
                    <a:lstStyle/>
                    <a:p>
                      <a:pPr algn="ctr"/>
                      <a:r>
                        <a:rPr lang="en-US" sz="2000" dirty="0" smtClean="0"/>
                        <a:t>12</a:t>
                      </a:r>
                      <a:endParaRPr lang="en-US" sz="2000" dirty="0"/>
                    </a:p>
                  </a:txBody>
                  <a:tcPr/>
                </a:tc>
                <a:tc>
                  <a:txBody>
                    <a:bodyPr/>
                    <a:lstStyle/>
                    <a:p>
                      <a:pPr algn="ctr"/>
                      <a:r>
                        <a:rPr lang="en-US" sz="2000" dirty="0" smtClean="0"/>
                        <a:t>5.9</a:t>
                      </a:r>
                      <a:endParaRPr lang="en-US" sz="2000" dirty="0"/>
                    </a:p>
                  </a:txBody>
                  <a:tcPr/>
                </a:tc>
                <a:tc>
                  <a:txBody>
                    <a:bodyPr/>
                    <a:lstStyle/>
                    <a:p>
                      <a:pPr algn="ctr"/>
                      <a:r>
                        <a:rPr lang="en-US" sz="2000" dirty="0" smtClean="0"/>
                        <a:t>70</a:t>
                      </a:r>
                      <a:endParaRPr lang="en-US" sz="2000" dirty="0"/>
                    </a:p>
                  </a:txBody>
                  <a:tcPr/>
                </a:tc>
                <a:extLst>
                  <a:ext uri="{0D108BD9-81ED-4DB2-BD59-A6C34878D82A}">
                    <a16:rowId xmlns:a16="http://schemas.microsoft.com/office/drawing/2014/main" val="10004"/>
                  </a:ext>
                </a:extLst>
              </a:tr>
              <a:tr h="359252">
                <a:tc>
                  <a:txBody>
                    <a:bodyPr/>
                    <a:lstStyle/>
                    <a:p>
                      <a:pPr algn="ctr"/>
                      <a:r>
                        <a:rPr lang="en-US" sz="2000" dirty="0" smtClean="0"/>
                        <a:t>8</a:t>
                      </a:r>
                      <a:endParaRPr lang="en-US" sz="2000" dirty="0"/>
                    </a:p>
                  </a:txBody>
                  <a:tcPr/>
                </a:tc>
                <a:tc>
                  <a:txBody>
                    <a:bodyPr/>
                    <a:lstStyle/>
                    <a:p>
                      <a:pPr algn="ctr"/>
                      <a:r>
                        <a:rPr lang="en-US" sz="2000" dirty="0" smtClean="0"/>
                        <a:t>5.7</a:t>
                      </a:r>
                      <a:endParaRPr lang="en-US" sz="2000" dirty="0"/>
                    </a:p>
                  </a:txBody>
                  <a:tcPr/>
                </a:tc>
                <a:tc>
                  <a:txBody>
                    <a:bodyPr/>
                    <a:lstStyle/>
                    <a:p>
                      <a:pPr algn="ctr"/>
                      <a:r>
                        <a:rPr lang="en-US" sz="2000" dirty="0" smtClean="0"/>
                        <a:t>28</a:t>
                      </a:r>
                      <a:endParaRPr lang="en-US" sz="2000" dirty="0"/>
                    </a:p>
                  </a:txBody>
                  <a:tcPr/>
                </a:tc>
                <a:extLst>
                  <a:ext uri="{0D108BD9-81ED-4DB2-BD59-A6C34878D82A}">
                    <a16:rowId xmlns:a16="http://schemas.microsoft.com/office/drawing/2014/main" val="10005"/>
                  </a:ext>
                </a:extLst>
              </a:tr>
              <a:tr h="359252">
                <a:tc>
                  <a:txBody>
                    <a:bodyPr/>
                    <a:lstStyle/>
                    <a:p>
                      <a:pPr algn="ctr"/>
                      <a:r>
                        <a:rPr lang="en-US" sz="2000" dirty="0" smtClean="0"/>
                        <a:t>4</a:t>
                      </a:r>
                      <a:endParaRPr lang="en-US" sz="2000" dirty="0"/>
                    </a:p>
                  </a:txBody>
                  <a:tcPr/>
                </a:tc>
                <a:tc>
                  <a:txBody>
                    <a:bodyPr/>
                    <a:lstStyle/>
                    <a:p>
                      <a:pPr algn="ctr"/>
                      <a:r>
                        <a:rPr lang="en-US" sz="2000" dirty="0" smtClean="0"/>
                        <a:t>5.6</a:t>
                      </a:r>
                      <a:endParaRPr lang="en-US" sz="2000" dirty="0"/>
                    </a:p>
                  </a:txBody>
                  <a:tcPr/>
                </a:tc>
                <a:tc>
                  <a:txBody>
                    <a:bodyPr/>
                    <a:lstStyle/>
                    <a:p>
                      <a:pPr algn="ctr"/>
                      <a:r>
                        <a:rPr lang="en-US" sz="2000" dirty="0" smtClean="0"/>
                        <a:t>0</a:t>
                      </a:r>
                      <a:endParaRPr lang="en-US" sz="20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17012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823555"/>
            <a:ext cx="4691062" cy="707886"/>
          </a:xfrm>
        </p:spPr>
        <p:txBody>
          <a:bodyPr/>
          <a:lstStyle/>
          <a:p>
            <a:r>
              <a:rPr lang="en-US" sz="4000" b="1" dirty="0" smtClean="0">
                <a:solidFill>
                  <a:srgbClr val="7030A0"/>
                </a:solidFill>
              </a:rPr>
              <a:t>Forage Testing</a:t>
            </a:r>
          </a:p>
        </p:txBody>
      </p:sp>
      <p:sp>
        <p:nvSpPr>
          <p:cNvPr id="13315" name="Rectangle 3"/>
          <p:cNvSpPr>
            <a:spLocks noGrp="1" noChangeArrowheads="1"/>
          </p:cNvSpPr>
          <p:nvPr>
            <p:ph idx="1"/>
          </p:nvPr>
        </p:nvSpPr>
        <p:spPr>
          <a:xfrm>
            <a:off x="124408" y="2514600"/>
            <a:ext cx="8870950" cy="3886200"/>
          </a:xfrm>
        </p:spPr>
        <p:txBody>
          <a:bodyPr>
            <a:normAutofit lnSpcReduction="10000"/>
          </a:bodyPr>
          <a:lstStyle/>
          <a:p>
            <a:r>
              <a:rPr lang="en-US" sz="2600" dirty="0" smtClean="0"/>
              <a:t>Sampling is often the weak link in </a:t>
            </a:r>
            <a:r>
              <a:rPr lang="en-US" sz="2600" dirty="0"/>
              <a:t>f</a:t>
            </a:r>
            <a:r>
              <a:rPr lang="en-US" sz="2600" dirty="0" smtClean="0"/>
              <a:t>orage quality evaluation</a:t>
            </a:r>
          </a:p>
          <a:p>
            <a:r>
              <a:rPr lang="en-US" sz="2600" dirty="0" smtClean="0"/>
              <a:t>The analysis you get is for the sample you sent in....</a:t>
            </a:r>
          </a:p>
          <a:p>
            <a:r>
              <a:rPr lang="en-US" sz="2600" dirty="0" smtClean="0"/>
              <a:t>You need to get a "representative sample“</a:t>
            </a:r>
          </a:p>
          <a:p>
            <a:r>
              <a:rPr lang="en-US" sz="2600" dirty="0" smtClean="0"/>
              <a:t>A small sample (1/2 </a:t>
            </a:r>
            <a:r>
              <a:rPr lang="en-US" sz="2600" dirty="0" err="1" smtClean="0"/>
              <a:t>lb</a:t>
            </a:r>
            <a:r>
              <a:rPr lang="en-US" sz="2600" dirty="0" smtClean="0"/>
              <a:t>) is used to represent many tones of forage </a:t>
            </a:r>
          </a:p>
          <a:p>
            <a:r>
              <a:rPr lang="en-US" sz="2600" dirty="0" smtClean="0"/>
              <a:t>Small sampling errors can lead to costly mistakes.</a:t>
            </a:r>
          </a:p>
        </p:txBody>
      </p:sp>
      <p:pic>
        <p:nvPicPr>
          <p:cNvPr id="4" name="Picture 3" descr="G:\Mary's files\www\hay pics\hayinfeild.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4000"/>
                    </a14:imgEffect>
                    <a14:imgEffect>
                      <a14:brightnessContrast bright="3000" contrast="-4000"/>
                    </a14:imgEffect>
                  </a14:imgLayer>
                </a14:imgProps>
              </a:ext>
              <a:ext uri="{28A0092B-C50C-407E-A947-70E740481C1C}">
                <a14:useLocalDpi xmlns:a14="http://schemas.microsoft.com/office/drawing/2010/main" val="0"/>
              </a:ext>
            </a:extLst>
          </a:blip>
          <a:srcRect/>
          <a:stretch>
            <a:fillRect/>
          </a:stretch>
        </p:blipFill>
        <p:spPr bwMode="auto">
          <a:xfrm>
            <a:off x="5800326" y="125550"/>
            <a:ext cx="3195032" cy="216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61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reenha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961439"/>
            <a:ext cx="3043025" cy="227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71538" y="854572"/>
            <a:ext cx="8162925" cy="769441"/>
          </a:xfrm>
        </p:spPr>
        <p:txBody>
          <a:bodyPr/>
          <a:lstStyle/>
          <a:p>
            <a:r>
              <a:rPr lang="en-US" b="1" dirty="0" smtClean="0">
                <a:solidFill>
                  <a:srgbClr val="7030A0"/>
                </a:solidFill>
              </a:rPr>
              <a:t>Forage sampling</a:t>
            </a:r>
            <a:endParaRPr lang="en-US" b="1" dirty="0">
              <a:solidFill>
                <a:srgbClr val="7030A0"/>
              </a:solidFill>
            </a:endParaRPr>
          </a:p>
        </p:txBody>
      </p:sp>
      <p:sp>
        <p:nvSpPr>
          <p:cNvPr id="3" name="Content Placeholder 2"/>
          <p:cNvSpPr>
            <a:spLocks noGrp="1"/>
          </p:cNvSpPr>
          <p:nvPr>
            <p:ph idx="1"/>
          </p:nvPr>
        </p:nvSpPr>
        <p:spPr/>
        <p:txBody>
          <a:bodyPr/>
          <a:lstStyle/>
          <a:p>
            <a:r>
              <a:rPr lang="en-US" dirty="0"/>
              <a:t>Sampling methods include mechanical coring of bales with a hay probe or pulling hand-grab samples from bales or windrows.</a:t>
            </a:r>
          </a:p>
        </p:txBody>
      </p:sp>
      <p:pic>
        <p:nvPicPr>
          <p:cNvPr id="1027" name="Picture 3" descr="G:\Mary's files\www\hay pics\IMG_01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906431"/>
            <a:ext cx="3232800" cy="24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0037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71538" y="685800"/>
            <a:ext cx="8162925" cy="938213"/>
          </a:xfrm>
        </p:spPr>
        <p:txBody>
          <a:bodyPr>
            <a:normAutofit/>
          </a:bodyPr>
          <a:lstStyle/>
          <a:p>
            <a:r>
              <a:rPr lang="en-US" b="1" dirty="0" smtClean="0">
                <a:solidFill>
                  <a:srgbClr val="7030A0"/>
                </a:solidFill>
                <a:latin typeface="+mn-lt"/>
              </a:rPr>
              <a:t>Why Sampling?</a:t>
            </a:r>
          </a:p>
        </p:txBody>
      </p:sp>
      <p:sp>
        <p:nvSpPr>
          <p:cNvPr id="14339" name="Rectangle 3"/>
          <p:cNvSpPr>
            <a:spLocks noGrp="1" noChangeArrowheads="1"/>
          </p:cNvSpPr>
          <p:nvPr>
            <p:ph idx="1"/>
          </p:nvPr>
        </p:nvSpPr>
        <p:spPr/>
        <p:txBody>
          <a:bodyPr>
            <a:normAutofit fontScale="92500" lnSpcReduction="10000"/>
          </a:bodyPr>
          <a:lstStyle/>
          <a:p>
            <a:r>
              <a:rPr lang="en-US" sz="2800" dirty="0" smtClean="0"/>
              <a:t>One handful from the outside of one bale does not represent your field, but only about 1 square foot in your field.</a:t>
            </a:r>
          </a:p>
          <a:p>
            <a:endParaRPr lang="en-US" sz="2800" dirty="0" smtClean="0"/>
          </a:p>
          <a:p>
            <a:r>
              <a:rPr lang="en-US" sz="2800" dirty="0" smtClean="0"/>
              <a:t>Soils can be </a:t>
            </a:r>
            <a:r>
              <a:rPr lang="en-US" sz="2800" dirty="0" smtClean="0">
                <a:solidFill>
                  <a:srgbClr val="7030A0"/>
                </a:solidFill>
              </a:rPr>
              <a:t>highly</a:t>
            </a:r>
            <a:r>
              <a:rPr lang="en-US" sz="2800" dirty="0" smtClean="0"/>
              <a:t> variable across a field, so plants grown on them will be likewise.</a:t>
            </a:r>
          </a:p>
          <a:p>
            <a:endParaRPr lang="en-US" sz="2800" dirty="0" smtClean="0"/>
          </a:p>
          <a:p>
            <a:r>
              <a:rPr lang="en-US" sz="2800" dirty="0" smtClean="0"/>
              <a:t>By far, the single greatest source of error in forage test results is in the sampling technique.</a:t>
            </a:r>
          </a:p>
        </p:txBody>
      </p:sp>
    </p:spTree>
    <p:extLst>
      <p:ext uri="{BB962C8B-B14F-4D97-AF65-F5344CB8AC3E}">
        <p14:creationId xmlns:p14="http://schemas.microsoft.com/office/powerpoint/2010/main" val="306477609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smtClean="0">
                <a:solidFill>
                  <a:srgbClr val="7030A0"/>
                </a:solidFill>
              </a:rPr>
              <a:t>Hay sampling</a:t>
            </a:r>
            <a:endParaRPr lang="en-US" b="1" dirty="0">
              <a:solidFill>
                <a:srgbClr val="7030A0"/>
              </a:solidFill>
            </a:endParaRPr>
          </a:p>
        </p:txBody>
      </p:sp>
      <p:sp>
        <p:nvSpPr>
          <p:cNvPr id="3" name="Content Placeholder 2"/>
          <p:cNvSpPr>
            <a:spLocks noGrp="1"/>
          </p:cNvSpPr>
          <p:nvPr>
            <p:ph idx="1"/>
          </p:nvPr>
        </p:nvSpPr>
        <p:spPr/>
        <p:txBody>
          <a:bodyPr>
            <a:normAutofit/>
          </a:bodyPr>
          <a:lstStyle/>
          <a:p>
            <a:r>
              <a:rPr lang="en-US" dirty="0" smtClean="0"/>
              <a:t>Using a probe is the best method</a:t>
            </a:r>
          </a:p>
          <a:p>
            <a:pPr lvl="1"/>
            <a:r>
              <a:rPr lang="en-US" dirty="0" smtClean="0"/>
              <a:t>The inside diameter of probe should be between 3/8 and 5/8 inch. </a:t>
            </a:r>
          </a:p>
          <a:p>
            <a:pPr lvl="1"/>
            <a:r>
              <a:rPr lang="en-US" dirty="0" smtClean="0"/>
              <a:t>Sample probes should allow penetration 14 to 24 inches into the bales. </a:t>
            </a:r>
          </a:p>
          <a:p>
            <a:pPr lvl="1"/>
            <a:r>
              <a:rPr lang="en-US" dirty="0" smtClean="0"/>
              <a:t>Dull probes will push material out of the core.</a:t>
            </a:r>
          </a:p>
        </p:txBody>
      </p:sp>
      <p:sp>
        <p:nvSpPr>
          <p:cNvPr id="4" name="Rectangle 3"/>
          <p:cNvSpPr/>
          <p:nvPr/>
        </p:nvSpPr>
        <p:spPr>
          <a:xfrm>
            <a:off x="321860" y="5867400"/>
            <a:ext cx="8686800" cy="830997"/>
          </a:xfrm>
          <a:prstGeom prst="rect">
            <a:avLst/>
          </a:prstGeom>
        </p:spPr>
        <p:txBody>
          <a:bodyPr wrap="square">
            <a:spAutoFit/>
          </a:bodyPr>
          <a:lstStyle/>
          <a:p>
            <a:r>
              <a:rPr lang="en-US" dirty="0" smtClean="0"/>
              <a:t>Sampling video </a:t>
            </a:r>
            <a:r>
              <a:rPr lang="en-US" dirty="0" smtClean="0">
                <a:hlinkClick r:id="rId3"/>
              </a:rPr>
              <a:t>http://www.youtube.com/watch?v=MVfWWaTdB9o</a:t>
            </a:r>
            <a:r>
              <a:rPr lang="en-US" dirty="0" smtClean="0"/>
              <a:t> </a:t>
            </a:r>
            <a:endParaRPr lang="en-US" dirty="0"/>
          </a:p>
        </p:txBody>
      </p:sp>
    </p:spTree>
    <p:extLst>
      <p:ext uri="{BB962C8B-B14F-4D97-AF65-F5344CB8AC3E}">
        <p14:creationId xmlns:p14="http://schemas.microsoft.com/office/powerpoint/2010/main" val="35666482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dirty="0" smtClean="0"/>
              <a:t>Forage sampling</a:t>
            </a:r>
          </a:p>
        </p:txBody>
      </p:sp>
      <p:sp>
        <p:nvSpPr>
          <p:cNvPr id="15363" name="Rectangle 3"/>
          <p:cNvSpPr>
            <a:spLocks noGrp="1" noChangeArrowheads="1"/>
          </p:cNvSpPr>
          <p:nvPr>
            <p:ph idx="1"/>
          </p:nvPr>
        </p:nvSpPr>
        <p:spPr/>
        <p:txBody>
          <a:bodyPr>
            <a:normAutofit fontScale="55000" lnSpcReduction="20000"/>
          </a:bodyPr>
          <a:lstStyle/>
          <a:p>
            <a:r>
              <a:rPr lang="en-US" dirty="0" smtClean="0"/>
              <a:t>Sample different hay lots separately</a:t>
            </a:r>
          </a:p>
          <a:p>
            <a:pPr lvl="1"/>
            <a:r>
              <a:rPr lang="en-US" dirty="0" smtClean="0"/>
              <a:t>Keep track of where hay can from </a:t>
            </a:r>
          </a:p>
          <a:p>
            <a:pPr lvl="1"/>
            <a:r>
              <a:rPr lang="en-US" dirty="0" smtClean="0"/>
              <a:t>Keep track of different cuttings</a:t>
            </a:r>
          </a:p>
          <a:p>
            <a:endParaRPr lang="en-US" dirty="0" smtClean="0"/>
          </a:p>
          <a:p>
            <a:r>
              <a:rPr lang="en-US" dirty="0" smtClean="0"/>
              <a:t>Take 20 samples per lot</a:t>
            </a:r>
          </a:p>
          <a:p>
            <a:pPr lvl="1"/>
            <a:r>
              <a:rPr lang="en-US" dirty="0" smtClean="0"/>
              <a:t>Sample from multiple bales</a:t>
            </a:r>
          </a:p>
          <a:p>
            <a:endParaRPr lang="en-US" dirty="0" smtClean="0"/>
          </a:p>
          <a:p>
            <a:r>
              <a:rPr lang="en-US" dirty="0" smtClean="0"/>
              <a:t>Square bales -- Take core samples through the center of one end of the bale (between the strings)</a:t>
            </a:r>
          </a:p>
          <a:p>
            <a:endParaRPr lang="en-US" dirty="0" smtClean="0"/>
          </a:p>
          <a:p>
            <a:r>
              <a:rPr lang="en-US" dirty="0" smtClean="0"/>
              <a:t>Round bales -- Take core samples at waist height on the rounded side of the bale</a:t>
            </a:r>
          </a:p>
          <a:p>
            <a:endParaRPr lang="en-US" dirty="0" smtClean="0"/>
          </a:p>
          <a:p>
            <a:r>
              <a:rPr lang="en-US" dirty="0" smtClean="0"/>
              <a:t>To ensure accuracy of results, select a laboratory that has been certified by the National Forage Testing Association certification program.</a:t>
            </a:r>
          </a:p>
          <a:p>
            <a:pPr marL="457200" lvl="1" indent="0">
              <a:buNone/>
            </a:pPr>
            <a:endParaRPr lang="en-US" dirty="0" smtClean="0"/>
          </a:p>
          <a:p>
            <a:pPr lvl="1"/>
            <a:endParaRPr lang="en-US" dirty="0" smtClean="0"/>
          </a:p>
        </p:txBody>
      </p:sp>
    </p:spTree>
    <p:extLst>
      <p:ext uri="{BB962C8B-B14F-4D97-AF65-F5344CB8AC3E}">
        <p14:creationId xmlns:p14="http://schemas.microsoft.com/office/powerpoint/2010/main" val="222283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71538" y="862013"/>
            <a:ext cx="8162925" cy="762000"/>
          </a:xfrm>
        </p:spPr>
        <p:txBody>
          <a:bodyPr/>
          <a:lstStyle/>
          <a:p>
            <a:pPr eaLnBrk="1" hangingPunct="1"/>
            <a:r>
              <a:rPr lang="en-US" b="1" dirty="0" smtClean="0"/>
              <a:t>Grasses vs. Legumes</a:t>
            </a:r>
            <a:endParaRPr lang="en-US" sz="4000" b="1" dirty="0" smtClean="0">
              <a:cs typeface="Arial" charset="0"/>
            </a:endParaRPr>
          </a:p>
        </p:txBody>
      </p:sp>
      <p:sp>
        <p:nvSpPr>
          <p:cNvPr id="90115" name="Rectangle 3"/>
          <p:cNvSpPr>
            <a:spLocks noGrp="1" noChangeArrowheads="1"/>
          </p:cNvSpPr>
          <p:nvPr>
            <p:ph idx="1"/>
          </p:nvPr>
        </p:nvSpPr>
        <p:spPr/>
        <p:txBody>
          <a:bodyPr/>
          <a:lstStyle/>
          <a:p>
            <a:pPr eaLnBrk="1" hangingPunct="1">
              <a:lnSpc>
                <a:spcPct val="90000"/>
              </a:lnSpc>
              <a:buClr>
                <a:srgbClr val="000099"/>
              </a:buClr>
              <a:buFont typeface="Wingdings" pitchFamily="2" charset="2"/>
              <a:buNone/>
            </a:pPr>
            <a:r>
              <a:rPr lang="en-US" sz="2400" b="1" dirty="0" smtClean="0">
                <a:solidFill>
                  <a:srgbClr val="008000"/>
                </a:solidFill>
                <a:latin typeface="Comic Sans MS" pitchFamily="66" charset="0"/>
                <a:cs typeface="Arial" charset="0"/>
              </a:rPr>
              <a:t>	</a:t>
            </a:r>
            <a:r>
              <a:rPr lang="en-US" sz="2400" b="1" dirty="0" smtClean="0">
                <a:solidFill>
                  <a:srgbClr val="008000"/>
                </a:solidFill>
                <a:cs typeface="Arial" charset="0"/>
              </a:rPr>
              <a:t>				       Grass		Legume</a:t>
            </a:r>
            <a:endParaRPr lang="en-US" sz="2400" b="1" dirty="0" smtClean="0">
              <a:solidFill>
                <a:srgbClr val="008000"/>
              </a:solidFill>
              <a:cs typeface="Times New Roman" charset="0"/>
            </a:endParaRPr>
          </a:p>
          <a:p>
            <a:pPr eaLnBrk="1" hangingPunct="1">
              <a:lnSpc>
                <a:spcPct val="90000"/>
              </a:lnSpc>
              <a:buClr>
                <a:srgbClr val="000099"/>
              </a:buClr>
              <a:buFont typeface="Wingdings" pitchFamily="2" charset="2"/>
              <a:buNone/>
            </a:pPr>
            <a:r>
              <a:rPr lang="en-US" sz="2400" b="1" dirty="0" smtClean="0">
                <a:solidFill>
                  <a:srgbClr val="008000"/>
                </a:solidFill>
                <a:cs typeface="Arial" charset="0"/>
              </a:rPr>
              <a:t> </a:t>
            </a:r>
            <a:endParaRPr lang="en-US" sz="2400" b="1" dirty="0" smtClean="0">
              <a:solidFill>
                <a:srgbClr val="008000"/>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FF0000"/>
                </a:solidFill>
                <a:cs typeface="Arial" charset="0"/>
              </a:rPr>
              <a:t>Crude protein			lesser		greater</a:t>
            </a:r>
            <a:endParaRPr lang="en-US" sz="2000" b="1" dirty="0" smtClean="0">
              <a:solidFill>
                <a:srgbClr val="FF0000"/>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9900CC"/>
                </a:solidFill>
                <a:cs typeface="Arial" charset="0"/>
              </a:rPr>
              <a:t> </a:t>
            </a:r>
            <a:endParaRPr lang="en-US" sz="2000" b="1" dirty="0" smtClean="0">
              <a:solidFill>
                <a:srgbClr val="9900CC"/>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9900CC"/>
                </a:solidFill>
                <a:cs typeface="Arial" charset="0"/>
              </a:rPr>
              <a:t>Cell wall %				greater	lesser</a:t>
            </a:r>
            <a:endParaRPr lang="en-US" sz="2000" b="1" dirty="0" smtClean="0">
              <a:solidFill>
                <a:srgbClr val="9900CC"/>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9900CC"/>
                </a:solidFill>
                <a:cs typeface="Arial" charset="0"/>
              </a:rPr>
              <a:t> </a:t>
            </a:r>
            <a:endParaRPr lang="en-US" sz="2000" b="1" dirty="0" smtClean="0">
              <a:solidFill>
                <a:srgbClr val="9900CC"/>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0000FF"/>
                </a:solidFill>
                <a:cs typeface="Arial" charset="0"/>
              </a:rPr>
              <a:t>Lignin (response to maturity)	lesser		greater</a:t>
            </a:r>
          </a:p>
          <a:p>
            <a:pPr eaLnBrk="1" hangingPunct="1">
              <a:lnSpc>
                <a:spcPct val="90000"/>
              </a:lnSpc>
              <a:buClr>
                <a:srgbClr val="000099"/>
              </a:buClr>
              <a:buFont typeface="Wingdings" pitchFamily="2" charset="2"/>
              <a:buNone/>
            </a:pPr>
            <a:endParaRPr lang="en-US" sz="2000" b="1" dirty="0" smtClean="0">
              <a:solidFill>
                <a:srgbClr val="0000FF"/>
              </a:solidFill>
              <a:cs typeface="Times New Roman" charset="0"/>
            </a:endParaRPr>
          </a:p>
          <a:p>
            <a:pPr eaLnBrk="1" hangingPunct="1">
              <a:lnSpc>
                <a:spcPct val="90000"/>
              </a:lnSpc>
              <a:buClr>
                <a:srgbClr val="000099"/>
              </a:buClr>
              <a:buFont typeface="Wingdings" pitchFamily="2" charset="2"/>
              <a:buNone/>
            </a:pPr>
            <a:r>
              <a:rPr lang="en-US" sz="2000" b="1" dirty="0" smtClean="0">
                <a:cs typeface="Times New Roman" charset="0"/>
              </a:rPr>
              <a:t>Energy				--- about the same ---</a:t>
            </a:r>
          </a:p>
          <a:p>
            <a:pPr eaLnBrk="1" hangingPunct="1">
              <a:lnSpc>
                <a:spcPct val="90000"/>
              </a:lnSpc>
              <a:buClr>
                <a:srgbClr val="000099"/>
              </a:buClr>
              <a:buFont typeface="Wingdings" pitchFamily="2" charset="2"/>
              <a:buNone/>
            </a:pPr>
            <a:endParaRPr lang="en-US" sz="2000" b="1" dirty="0" smtClean="0">
              <a:cs typeface="Times New Roman" charset="0"/>
            </a:endParaRPr>
          </a:p>
          <a:p>
            <a:pPr eaLnBrk="1" hangingPunct="1">
              <a:lnSpc>
                <a:spcPct val="90000"/>
              </a:lnSpc>
              <a:buClr>
                <a:srgbClr val="000099"/>
              </a:buClr>
              <a:buFont typeface="Wingdings" pitchFamily="2" charset="2"/>
              <a:buNone/>
            </a:pPr>
            <a:r>
              <a:rPr lang="en-US" sz="2000" b="1" dirty="0" smtClean="0">
                <a:solidFill>
                  <a:srgbClr val="008000"/>
                </a:solidFill>
                <a:cs typeface="Arial" charset="0"/>
              </a:rPr>
              <a:t>Bloat					none		problem!</a:t>
            </a:r>
            <a:endParaRPr lang="en-US" sz="2000" b="1" dirty="0" smtClean="0">
              <a:solidFill>
                <a:srgbClr val="008000"/>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9900CC"/>
                </a:solidFill>
                <a:cs typeface="Arial" charset="0"/>
              </a:rPr>
              <a:t> </a:t>
            </a:r>
            <a:endParaRPr lang="en-US" sz="2000" b="1" dirty="0" smtClean="0">
              <a:solidFill>
                <a:srgbClr val="9900CC"/>
              </a:solidFill>
              <a:cs typeface="Times New Roman" charset="0"/>
            </a:endParaRPr>
          </a:p>
          <a:p>
            <a:pPr eaLnBrk="1" hangingPunct="1">
              <a:lnSpc>
                <a:spcPct val="90000"/>
              </a:lnSpc>
              <a:buClr>
                <a:srgbClr val="000099"/>
              </a:buClr>
              <a:buFont typeface="Wingdings" pitchFamily="2" charset="2"/>
              <a:buNone/>
            </a:pPr>
            <a:r>
              <a:rPr lang="en-US" sz="2000" b="1" dirty="0" smtClean="0">
                <a:solidFill>
                  <a:srgbClr val="9900CC"/>
                </a:solidFill>
                <a:cs typeface="Arial" charset="0"/>
              </a:rPr>
              <a:t>Minerals						   Ca, Mg</a:t>
            </a:r>
          </a:p>
        </p:txBody>
      </p:sp>
      <p:sp>
        <p:nvSpPr>
          <p:cNvPr id="17412" name="Line 4"/>
          <p:cNvSpPr>
            <a:spLocks noChangeShapeType="1"/>
          </p:cNvSpPr>
          <p:nvPr/>
        </p:nvSpPr>
        <p:spPr bwMode="auto">
          <a:xfrm>
            <a:off x="5257800" y="2514600"/>
            <a:ext cx="3276600" cy="0"/>
          </a:xfrm>
          <a:prstGeom prst="line">
            <a:avLst/>
          </a:prstGeom>
          <a:noFill/>
          <a:ln w="57150">
            <a:solidFill>
              <a:srgbClr val="008000"/>
            </a:solidFill>
            <a:miter lim="800000"/>
            <a:headEnd/>
            <a:tailEn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blinds(horizontal)">
                                      <p:cBhvr>
                                        <p:cTn id="7" dur="5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blinds(horizontal)">
                                      <p:cBhvr>
                                        <p:cTn id="12" dur="5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blinds(horizontal)">
                                      <p:cBhvr>
                                        <p:cTn id="17" dur="500"/>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blinds(horizontal)">
                                      <p:cBhvr>
                                        <p:cTn id="22" dur="500"/>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blinds(horizontal)">
                                      <p:cBhvr>
                                        <p:cTn id="27" dur="500"/>
                                        <p:tgtEl>
                                          <p:spTgt spid="90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0115">
                                            <p:txEl>
                                              <p:pRg st="5" end="5"/>
                                            </p:txEl>
                                          </p:spTgt>
                                        </p:tgtEl>
                                        <p:attrNameLst>
                                          <p:attrName>style.visibility</p:attrName>
                                        </p:attrNameLst>
                                      </p:cBhvr>
                                      <p:to>
                                        <p:strVal val="visible"/>
                                      </p:to>
                                    </p:set>
                                    <p:animEffect transition="in" filter="blinds(horizontal)">
                                      <p:cBhvr>
                                        <p:cTn id="32" dur="500"/>
                                        <p:tgtEl>
                                          <p:spTgt spid="90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0115">
                                            <p:txEl>
                                              <p:pRg st="6" end="6"/>
                                            </p:txEl>
                                          </p:spTgt>
                                        </p:tgtEl>
                                        <p:attrNameLst>
                                          <p:attrName>style.visibility</p:attrName>
                                        </p:attrNameLst>
                                      </p:cBhvr>
                                      <p:to>
                                        <p:strVal val="visible"/>
                                      </p:to>
                                    </p:set>
                                    <p:animEffect transition="in" filter="blinds(horizontal)">
                                      <p:cBhvr>
                                        <p:cTn id="37" dur="500"/>
                                        <p:tgtEl>
                                          <p:spTgt spid="901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0115">
                                            <p:txEl>
                                              <p:pRg st="8" end="8"/>
                                            </p:txEl>
                                          </p:spTgt>
                                        </p:tgtEl>
                                        <p:attrNameLst>
                                          <p:attrName>style.visibility</p:attrName>
                                        </p:attrNameLst>
                                      </p:cBhvr>
                                      <p:to>
                                        <p:strVal val="visible"/>
                                      </p:to>
                                    </p:set>
                                    <p:animEffect transition="in" filter="blinds(horizontal)">
                                      <p:cBhvr>
                                        <p:cTn id="42" dur="500"/>
                                        <p:tgtEl>
                                          <p:spTgt spid="9011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0115">
                                            <p:txEl>
                                              <p:pRg st="10" end="10"/>
                                            </p:txEl>
                                          </p:spTgt>
                                        </p:tgtEl>
                                        <p:attrNameLst>
                                          <p:attrName>style.visibility</p:attrName>
                                        </p:attrNameLst>
                                      </p:cBhvr>
                                      <p:to>
                                        <p:strVal val="visible"/>
                                      </p:to>
                                    </p:set>
                                    <p:animEffect transition="in" filter="blinds(horizontal)">
                                      <p:cBhvr>
                                        <p:cTn id="47" dur="500"/>
                                        <p:tgtEl>
                                          <p:spTgt spid="9011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90115">
                                            <p:txEl>
                                              <p:pRg st="11" end="11"/>
                                            </p:txEl>
                                          </p:spTgt>
                                        </p:tgtEl>
                                        <p:attrNameLst>
                                          <p:attrName>style.visibility</p:attrName>
                                        </p:attrNameLst>
                                      </p:cBhvr>
                                      <p:to>
                                        <p:strVal val="visible"/>
                                      </p:to>
                                    </p:set>
                                    <p:animEffect transition="in" filter="blinds(horizontal)">
                                      <p:cBhvr>
                                        <p:cTn id="52" dur="500"/>
                                        <p:tgtEl>
                                          <p:spTgt spid="90115">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90115">
                                            <p:txEl>
                                              <p:pRg st="12" end="12"/>
                                            </p:txEl>
                                          </p:spTgt>
                                        </p:tgtEl>
                                        <p:attrNameLst>
                                          <p:attrName>style.visibility</p:attrName>
                                        </p:attrNameLst>
                                      </p:cBhvr>
                                      <p:to>
                                        <p:strVal val="visible"/>
                                      </p:to>
                                    </p:set>
                                    <p:animEffect transition="in" filter="blinds(horizontal)">
                                      <p:cBhvr>
                                        <p:cTn id="57" dur="500"/>
                                        <p:tgtEl>
                                          <p:spTgt spid="901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bldLvl="2"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04800"/>
            <a:ext cx="8229600" cy="1143000"/>
          </a:xfrm>
        </p:spPr>
        <p:txBody>
          <a:bodyPr>
            <a:normAutofit fontScale="90000"/>
          </a:bodyPr>
          <a:lstStyle/>
          <a:p>
            <a:pPr algn="ctr"/>
            <a:r>
              <a:rPr lang="en-US" sz="3200" b="1" dirty="0" smtClean="0">
                <a:solidFill>
                  <a:srgbClr val="7030A0"/>
                </a:solidFill>
              </a:rPr>
              <a:t>Quality test of 20 single bales of alfalfa from a single cutting and field</a:t>
            </a:r>
            <a:endParaRPr lang="en-US" sz="3200" b="1" dirty="0">
              <a:solidFill>
                <a:srgbClr val="7030A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66694653"/>
              </p:ext>
            </p:extLst>
          </p:nvPr>
        </p:nvGraphicFramePr>
        <p:xfrm>
          <a:off x="457200" y="1981201"/>
          <a:ext cx="8381999" cy="3962399"/>
        </p:xfrm>
        <a:graphic>
          <a:graphicData uri="http://schemas.openxmlformats.org/drawingml/2006/table">
            <a:tbl>
              <a:tblPr/>
              <a:tblGrid>
                <a:gridCol w="3036956">
                  <a:extLst>
                    <a:ext uri="{9D8B030D-6E8A-4147-A177-3AD203B41FA5}">
                      <a16:colId xmlns:a16="http://schemas.microsoft.com/office/drawing/2014/main" val="20000"/>
                    </a:ext>
                  </a:extLst>
                </a:gridCol>
                <a:gridCol w="1214782">
                  <a:extLst>
                    <a:ext uri="{9D8B030D-6E8A-4147-A177-3AD203B41FA5}">
                      <a16:colId xmlns:a16="http://schemas.microsoft.com/office/drawing/2014/main" val="20001"/>
                    </a:ext>
                  </a:extLst>
                </a:gridCol>
                <a:gridCol w="1084980">
                  <a:extLst>
                    <a:ext uri="{9D8B030D-6E8A-4147-A177-3AD203B41FA5}">
                      <a16:colId xmlns:a16="http://schemas.microsoft.com/office/drawing/2014/main" val="20002"/>
                    </a:ext>
                  </a:extLst>
                </a:gridCol>
                <a:gridCol w="1118675">
                  <a:extLst>
                    <a:ext uri="{9D8B030D-6E8A-4147-A177-3AD203B41FA5}">
                      <a16:colId xmlns:a16="http://schemas.microsoft.com/office/drawing/2014/main" val="20003"/>
                    </a:ext>
                  </a:extLst>
                </a:gridCol>
                <a:gridCol w="1118675">
                  <a:extLst>
                    <a:ext uri="{9D8B030D-6E8A-4147-A177-3AD203B41FA5}">
                      <a16:colId xmlns:a16="http://schemas.microsoft.com/office/drawing/2014/main" val="20004"/>
                    </a:ext>
                  </a:extLst>
                </a:gridCol>
                <a:gridCol w="807931">
                  <a:extLst>
                    <a:ext uri="{9D8B030D-6E8A-4147-A177-3AD203B41FA5}">
                      <a16:colId xmlns:a16="http://schemas.microsoft.com/office/drawing/2014/main" val="20005"/>
                    </a:ext>
                  </a:extLst>
                </a:gridCol>
              </a:tblGrid>
              <a:tr h="566057">
                <a:tc>
                  <a:txBody>
                    <a:bodyPr/>
                    <a:lstStyle/>
                    <a:p>
                      <a:pPr algn="ctr"/>
                      <a:endParaRPr lang="en-US" sz="1800" dirty="0"/>
                    </a:p>
                  </a:txBody>
                  <a:tcPr marL="0" marR="0" marT="0" marB="0">
                    <a:lnL>
                      <a:noFill/>
                    </a:lnL>
                    <a:lnR>
                      <a:noFill/>
                    </a:lnR>
                    <a:lnT>
                      <a:noFill/>
                    </a:lnT>
                    <a:lnB>
                      <a:noFill/>
                    </a:lnB>
                    <a:solidFill>
                      <a:srgbClr val="FFFFFF"/>
                    </a:solidFill>
                  </a:tcPr>
                </a:tc>
                <a:tc>
                  <a:txBody>
                    <a:bodyPr/>
                    <a:lstStyle/>
                    <a:p>
                      <a:pPr algn="ctr"/>
                      <a:r>
                        <a:rPr lang="en-US" sz="1800" b="1" u="sng" dirty="0">
                          <a:latin typeface="Arial, Helvetica, sans-serif"/>
                        </a:rPr>
                        <a:t>DM%</a:t>
                      </a:r>
                      <a:endParaRPr lang="en-US" sz="1800" b="1" dirty="0"/>
                    </a:p>
                  </a:txBody>
                  <a:tcPr marL="0" marR="0" marT="0" marB="0">
                    <a:lnL>
                      <a:noFill/>
                    </a:lnL>
                    <a:lnR>
                      <a:noFill/>
                    </a:lnR>
                    <a:lnT>
                      <a:noFill/>
                    </a:lnT>
                    <a:lnB>
                      <a:noFill/>
                    </a:lnB>
                    <a:solidFill>
                      <a:srgbClr val="FFFFFF"/>
                    </a:solidFill>
                  </a:tcPr>
                </a:tc>
                <a:tc>
                  <a:txBody>
                    <a:bodyPr/>
                    <a:lstStyle/>
                    <a:p>
                      <a:pPr algn="ctr"/>
                      <a:r>
                        <a:rPr lang="en-US" sz="1800" b="1" u="sng" dirty="0">
                          <a:latin typeface="Arial, Helvetica, sans-serif"/>
                        </a:rPr>
                        <a:t>CP%</a:t>
                      </a:r>
                      <a:endParaRPr lang="en-US" sz="1800" b="1" dirty="0"/>
                    </a:p>
                  </a:txBody>
                  <a:tcPr marL="0" marR="0" marT="0" marB="0">
                    <a:lnL>
                      <a:noFill/>
                    </a:lnL>
                    <a:lnR>
                      <a:noFill/>
                    </a:lnR>
                    <a:lnB>
                      <a:noFill/>
                    </a:lnB>
                    <a:solidFill>
                      <a:srgbClr val="FFFFFF"/>
                    </a:solidFill>
                  </a:tcPr>
                </a:tc>
                <a:tc>
                  <a:txBody>
                    <a:bodyPr/>
                    <a:lstStyle/>
                    <a:p>
                      <a:pPr algn="ctr"/>
                      <a:r>
                        <a:rPr lang="en-US" sz="1800" b="1" u="sng" dirty="0">
                          <a:latin typeface="Arial, Helvetica, sans-serif"/>
                        </a:rPr>
                        <a:t>ADF%</a:t>
                      </a:r>
                      <a:endParaRPr lang="en-US" sz="1800" b="1" dirty="0"/>
                    </a:p>
                  </a:txBody>
                  <a:tcPr marL="0" marR="0" marT="0" marB="0">
                    <a:lnL>
                      <a:noFill/>
                    </a:lnL>
                    <a:lnR>
                      <a:noFill/>
                    </a:lnR>
                    <a:lnB>
                      <a:noFill/>
                    </a:lnB>
                    <a:solidFill>
                      <a:srgbClr val="FFFFFF"/>
                    </a:solidFill>
                  </a:tcPr>
                </a:tc>
                <a:tc>
                  <a:txBody>
                    <a:bodyPr/>
                    <a:lstStyle/>
                    <a:p>
                      <a:pPr algn="ctr"/>
                      <a:r>
                        <a:rPr lang="en-US" sz="1800" b="1" u="sng" dirty="0">
                          <a:latin typeface="Arial, Helvetica, sans-serif"/>
                        </a:rPr>
                        <a:t>NDF%</a:t>
                      </a:r>
                      <a:endParaRPr lang="en-US" sz="1800" b="1" dirty="0"/>
                    </a:p>
                  </a:txBody>
                  <a:tcPr marL="0" marR="0" marT="0" marB="0">
                    <a:lnL>
                      <a:noFill/>
                    </a:lnL>
                    <a:lnR>
                      <a:noFill/>
                    </a:lnR>
                    <a:lnB>
                      <a:noFill/>
                    </a:lnB>
                    <a:solidFill>
                      <a:srgbClr val="FFFFFF"/>
                    </a:solidFill>
                  </a:tcPr>
                </a:tc>
                <a:tc>
                  <a:txBody>
                    <a:bodyPr/>
                    <a:lstStyle/>
                    <a:p>
                      <a:pPr algn="ctr"/>
                      <a:r>
                        <a:rPr lang="en-US" sz="1800" b="1" u="sng" dirty="0">
                          <a:latin typeface="Arial, Helvetica, sans-serif"/>
                        </a:rPr>
                        <a:t>RFV</a:t>
                      </a:r>
                      <a:endParaRPr lang="en-US" sz="1800" b="1" dirty="0"/>
                    </a:p>
                  </a:txBody>
                  <a:tcPr marL="0" marR="0" marT="0" marB="0">
                    <a:lnL>
                      <a:noFill/>
                    </a:lnL>
                    <a:lnR>
                      <a:noFill/>
                    </a:lnR>
                    <a:lnB>
                      <a:noFill/>
                    </a:lnB>
                    <a:solidFill>
                      <a:srgbClr val="FFFFFF"/>
                    </a:solidFill>
                  </a:tcPr>
                </a:tc>
                <a:extLst>
                  <a:ext uri="{0D108BD9-81ED-4DB2-BD59-A6C34878D82A}">
                    <a16:rowId xmlns:a16="http://schemas.microsoft.com/office/drawing/2014/main" val="10000"/>
                  </a:ext>
                </a:extLst>
              </a:tr>
              <a:tr h="566057">
                <a:tc>
                  <a:txBody>
                    <a:bodyPr/>
                    <a:lstStyle/>
                    <a:p>
                      <a:pPr algn="ctr"/>
                      <a:endParaRPr lang="en-US" sz="1800" dirty="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1"/>
                  </a:ext>
                </a:extLst>
              </a:tr>
              <a:tr h="566057">
                <a:tc>
                  <a:txBody>
                    <a:bodyPr/>
                    <a:lstStyle/>
                    <a:p>
                      <a:pPr algn="ctr"/>
                      <a:r>
                        <a:rPr lang="en-US" sz="1800">
                          <a:latin typeface="Arial, Helvetica, sans-serif"/>
                        </a:rPr>
                        <a:t>Minimum</a:t>
                      </a:r>
                      <a:endParaRPr lang="en-US" sz="1800"/>
                    </a:p>
                  </a:txBody>
                  <a:tcPr marL="0" marR="0" marT="0" marB="0">
                    <a:lnL>
                      <a:noFill/>
                    </a:lnL>
                    <a:lnR>
                      <a:noFill/>
                    </a:lnR>
                    <a:lnT>
                      <a:noFill/>
                    </a:lnT>
                    <a:lnB>
                      <a:noFill/>
                    </a:lnB>
                    <a:solidFill>
                      <a:srgbClr val="FFFFFF"/>
                    </a:solidFill>
                  </a:tcPr>
                </a:tc>
                <a:tc>
                  <a:txBody>
                    <a:bodyPr/>
                    <a:lstStyle/>
                    <a:p>
                      <a:pPr algn="ctr"/>
                      <a:r>
                        <a:rPr lang="en-US" sz="1800" dirty="0">
                          <a:latin typeface="Arial, Helvetica, sans-serif"/>
                        </a:rPr>
                        <a:t>84.7</a:t>
                      </a:r>
                      <a:endParaRPr lang="en-US" sz="1800" dirty="0"/>
                    </a:p>
                  </a:txBody>
                  <a:tcPr marL="0" marR="0" marT="0" marB="0">
                    <a:lnL>
                      <a:noFill/>
                    </a:lnL>
                    <a:lnR>
                      <a:noFill/>
                    </a:lnR>
                    <a:lnT>
                      <a:noFill/>
                    </a:lnT>
                    <a:lnB>
                      <a:noFill/>
                    </a:lnB>
                    <a:solidFill>
                      <a:srgbClr val="FFFFFF"/>
                    </a:solidFill>
                  </a:tcPr>
                </a:tc>
                <a:tc>
                  <a:txBody>
                    <a:bodyPr/>
                    <a:lstStyle/>
                    <a:p>
                      <a:pPr algn="ctr"/>
                      <a:r>
                        <a:rPr lang="en-US" sz="1800" dirty="0">
                          <a:latin typeface="Arial, Helvetica, sans-serif"/>
                        </a:rPr>
                        <a:t>18.2</a:t>
                      </a:r>
                      <a:endParaRPr lang="en-US" sz="1800" dirty="0"/>
                    </a:p>
                  </a:txBody>
                  <a:tcPr marL="0" marR="0" marT="0" marB="0">
                    <a:lnL>
                      <a:noFill/>
                    </a:lnL>
                    <a:lnR>
                      <a:noFill/>
                    </a:lnR>
                    <a:lnT>
                      <a:noFill/>
                    </a:lnT>
                    <a:lnB>
                      <a:noFill/>
                    </a:lnB>
                    <a:solidFill>
                      <a:srgbClr val="FFFFFF"/>
                    </a:solidFill>
                  </a:tcPr>
                </a:tc>
                <a:tc>
                  <a:txBody>
                    <a:bodyPr/>
                    <a:lstStyle/>
                    <a:p>
                      <a:pPr algn="ctr"/>
                      <a:r>
                        <a:rPr lang="en-US" sz="1800">
                          <a:latin typeface="Arial, Helvetica, sans-serif"/>
                        </a:rPr>
                        <a:t>28.6</a:t>
                      </a:r>
                      <a:endParaRPr lang="en-US" sz="1800"/>
                    </a:p>
                  </a:txBody>
                  <a:tcPr marL="0" marR="0" marT="0" marB="0">
                    <a:lnL>
                      <a:noFill/>
                    </a:lnL>
                    <a:lnR>
                      <a:noFill/>
                    </a:lnR>
                    <a:lnT>
                      <a:noFill/>
                    </a:lnT>
                    <a:lnB>
                      <a:noFill/>
                    </a:lnB>
                    <a:solidFill>
                      <a:srgbClr val="FFFFFF"/>
                    </a:solidFill>
                  </a:tcPr>
                </a:tc>
                <a:tc>
                  <a:txBody>
                    <a:bodyPr/>
                    <a:lstStyle/>
                    <a:p>
                      <a:pPr algn="ctr"/>
                      <a:r>
                        <a:rPr lang="en-US" sz="1800">
                          <a:latin typeface="Arial, Helvetica, sans-serif"/>
                        </a:rPr>
                        <a:t>33.7</a:t>
                      </a:r>
                      <a:endParaRPr lang="en-US" sz="1800"/>
                    </a:p>
                  </a:txBody>
                  <a:tcPr marL="0" marR="0" marT="0" marB="0">
                    <a:lnL>
                      <a:noFill/>
                    </a:lnL>
                    <a:lnR>
                      <a:noFill/>
                    </a:lnR>
                    <a:lnT>
                      <a:noFill/>
                    </a:lnT>
                    <a:lnB>
                      <a:noFill/>
                    </a:lnB>
                    <a:solidFill>
                      <a:srgbClr val="FFFFFF"/>
                    </a:solidFill>
                  </a:tcPr>
                </a:tc>
                <a:tc>
                  <a:txBody>
                    <a:bodyPr/>
                    <a:lstStyle/>
                    <a:p>
                      <a:pPr algn="ctr"/>
                      <a:r>
                        <a:rPr lang="en-US" sz="1800" dirty="0">
                          <a:latin typeface="Arial, Helvetica, sans-serif"/>
                        </a:rPr>
                        <a:t>103</a:t>
                      </a:r>
                      <a:endParaRPr lang="en-US" sz="18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2"/>
                  </a:ext>
                </a:extLst>
              </a:tr>
              <a:tr h="566057">
                <a:tc>
                  <a:txBody>
                    <a:bodyPr/>
                    <a:lstStyle/>
                    <a:p>
                      <a:pPr algn="ctr"/>
                      <a:r>
                        <a:rPr lang="en-US" sz="1800">
                          <a:latin typeface="Arial, Helvetica, sans-serif"/>
                        </a:rPr>
                        <a:t>Maximum</a:t>
                      </a:r>
                      <a:endParaRPr lang="en-US" sz="1800"/>
                    </a:p>
                  </a:txBody>
                  <a:tcPr marL="0" marR="0" marT="0" marB="0">
                    <a:lnL>
                      <a:noFill/>
                    </a:lnL>
                    <a:lnR>
                      <a:noFill/>
                    </a:lnR>
                    <a:lnT>
                      <a:noFill/>
                    </a:lnT>
                    <a:lnB>
                      <a:noFill/>
                    </a:lnB>
                    <a:solidFill>
                      <a:srgbClr val="FFFFFF"/>
                    </a:solidFill>
                  </a:tcPr>
                </a:tc>
                <a:tc>
                  <a:txBody>
                    <a:bodyPr/>
                    <a:lstStyle/>
                    <a:p>
                      <a:pPr algn="ctr"/>
                      <a:r>
                        <a:rPr lang="en-US" sz="1800" dirty="0">
                          <a:latin typeface="Arial, Helvetica, sans-serif"/>
                        </a:rPr>
                        <a:t>89.9</a:t>
                      </a:r>
                      <a:endParaRPr lang="en-US" sz="1800" dirty="0"/>
                    </a:p>
                  </a:txBody>
                  <a:tcPr marL="0" marR="0" marT="0" marB="0">
                    <a:lnL>
                      <a:noFill/>
                    </a:lnL>
                    <a:lnR>
                      <a:noFill/>
                    </a:lnR>
                    <a:lnT>
                      <a:noFill/>
                    </a:lnT>
                    <a:lnB>
                      <a:noFill/>
                    </a:lnB>
                    <a:solidFill>
                      <a:srgbClr val="FFFFFF"/>
                    </a:solidFill>
                  </a:tcPr>
                </a:tc>
                <a:tc>
                  <a:txBody>
                    <a:bodyPr/>
                    <a:lstStyle/>
                    <a:p>
                      <a:pPr algn="ctr"/>
                      <a:r>
                        <a:rPr lang="en-US" sz="1800">
                          <a:latin typeface="Arial, Helvetica, sans-serif"/>
                        </a:rPr>
                        <a:t>22.4</a:t>
                      </a:r>
                      <a:endParaRPr lang="en-US" sz="1800"/>
                    </a:p>
                  </a:txBody>
                  <a:tcPr marL="0" marR="0" marT="0" marB="0">
                    <a:lnL>
                      <a:noFill/>
                    </a:lnL>
                    <a:lnR>
                      <a:noFill/>
                    </a:lnR>
                    <a:lnT>
                      <a:noFill/>
                    </a:lnT>
                    <a:lnB>
                      <a:noFill/>
                    </a:lnB>
                    <a:solidFill>
                      <a:srgbClr val="FFFFFF"/>
                    </a:solidFill>
                  </a:tcPr>
                </a:tc>
                <a:tc>
                  <a:txBody>
                    <a:bodyPr/>
                    <a:lstStyle/>
                    <a:p>
                      <a:pPr algn="ctr"/>
                      <a:r>
                        <a:rPr lang="en-US" sz="1800">
                          <a:latin typeface="Arial, Helvetica, sans-serif"/>
                        </a:rPr>
                        <a:t>36.9</a:t>
                      </a:r>
                      <a:endParaRPr lang="en-US" sz="1800"/>
                    </a:p>
                  </a:txBody>
                  <a:tcPr marL="0" marR="0" marT="0" marB="0">
                    <a:lnL>
                      <a:noFill/>
                    </a:lnL>
                    <a:lnR>
                      <a:noFill/>
                    </a:lnR>
                    <a:lnT>
                      <a:noFill/>
                    </a:lnT>
                    <a:lnB>
                      <a:noFill/>
                    </a:lnB>
                    <a:solidFill>
                      <a:srgbClr val="FFFFFF"/>
                    </a:solidFill>
                  </a:tcPr>
                </a:tc>
                <a:tc>
                  <a:txBody>
                    <a:bodyPr/>
                    <a:lstStyle/>
                    <a:p>
                      <a:pPr algn="ctr"/>
                      <a:r>
                        <a:rPr lang="en-US" sz="1800">
                          <a:latin typeface="Arial, Helvetica, sans-serif"/>
                        </a:rPr>
                        <a:t>54.1</a:t>
                      </a:r>
                      <a:endParaRPr lang="en-US" sz="1800"/>
                    </a:p>
                  </a:txBody>
                  <a:tcPr marL="0" marR="0" marT="0" marB="0">
                    <a:lnL>
                      <a:noFill/>
                    </a:lnL>
                    <a:lnR>
                      <a:noFill/>
                    </a:lnR>
                    <a:lnT>
                      <a:noFill/>
                    </a:lnT>
                    <a:lnB>
                      <a:noFill/>
                    </a:lnB>
                    <a:solidFill>
                      <a:srgbClr val="FFFFFF"/>
                    </a:solidFill>
                  </a:tcPr>
                </a:tc>
                <a:tc>
                  <a:txBody>
                    <a:bodyPr/>
                    <a:lstStyle/>
                    <a:p>
                      <a:pPr algn="ctr"/>
                      <a:r>
                        <a:rPr lang="en-US" sz="1800" dirty="0">
                          <a:latin typeface="Arial, Helvetica, sans-serif"/>
                        </a:rPr>
                        <a:t>184</a:t>
                      </a:r>
                      <a:endParaRPr lang="en-US" sz="18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3"/>
                  </a:ext>
                </a:extLst>
              </a:tr>
              <a:tr h="566057">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a:p>
                  </a:txBody>
                  <a:tcPr marL="0" marR="0" marT="0" marB="0">
                    <a:lnL>
                      <a:noFill/>
                    </a:lnL>
                    <a:lnR>
                      <a:noFill/>
                    </a:lnR>
                    <a:lnT>
                      <a:noFill/>
                    </a:lnT>
                    <a:lnB>
                      <a:noFill/>
                    </a:lnB>
                    <a:solidFill>
                      <a:srgbClr val="FFFFFF"/>
                    </a:solidFill>
                  </a:tcPr>
                </a:tc>
                <a:tc>
                  <a:txBody>
                    <a:bodyPr/>
                    <a:lstStyle/>
                    <a:p>
                      <a:pPr algn="ctr"/>
                      <a:endParaRPr lang="en-US" sz="18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4"/>
                  </a:ext>
                </a:extLst>
              </a:tr>
              <a:tr h="566057">
                <a:tc>
                  <a:txBody>
                    <a:bodyPr/>
                    <a:lstStyle/>
                    <a:p>
                      <a:pPr algn="ctr"/>
                      <a:r>
                        <a:rPr lang="en-US" sz="1800" b="1" dirty="0">
                          <a:latin typeface="Arial, Helvetica, sans-serif"/>
                        </a:rPr>
                        <a:t>Average</a:t>
                      </a:r>
                      <a:endParaRPr lang="en-US" sz="1800" dirty="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86.9</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20.4</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32.4</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40.5</a:t>
                      </a:r>
                      <a:endParaRPr lang="en-US" sz="1800"/>
                    </a:p>
                  </a:txBody>
                  <a:tcPr marL="0" marR="0" marT="0" marB="0">
                    <a:lnL>
                      <a:noFill/>
                    </a:lnL>
                    <a:lnR>
                      <a:noFill/>
                    </a:lnR>
                    <a:lnT>
                      <a:noFill/>
                    </a:lnT>
                    <a:lnB>
                      <a:noFill/>
                    </a:lnB>
                    <a:solidFill>
                      <a:srgbClr val="FFFFFF"/>
                    </a:solidFill>
                  </a:tcPr>
                </a:tc>
                <a:tc>
                  <a:txBody>
                    <a:bodyPr/>
                    <a:lstStyle/>
                    <a:p>
                      <a:pPr algn="ctr"/>
                      <a:r>
                        <a:rPr lang="en-US" sz="1800" b="1" dirty="0">
                          <a:latin typeface="Arial, Helvetica, sans-serif"/>
                        </a:rPr>
                        <a:t>148</a:t>
                      </a:r>
                      <a:endParaRPr lang="en-US" sz="18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5"/>
                  </a:ext>
                </a:extLst>
              </a:tr>
              <a:tr h="566057">
                <a:tc>
                  <a:txBody>
                    <a:bodyPr/>
                    <a:lstStyle/>
                    <a:p>
                      <a:pPr algn="ctr"/>
                      <a:r>
                        <a:rPr lang="en-US" sz="1800" b="1">
                          <a:latin typeface="Arial, Helvetica, sans-serif"/>
                        </a:rPr>
                        <a:t>Composite</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88.1</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20.7</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31.5</a:t>
                      </a:r>
                      <a:endParaRPr lang="en-US" sz="1800"/>
                    </a:p>
                  </a:txBody>
                  <a:tcPr marL="0" marR="0" marT="0" marB="0">
                    <a:lnL>
                      <a:noFill/>
                    </a:lnL>
                    <a:lnR>
                      <a:noFill/>
                    </a:lnR>
                    <a:lnT>
                      <a:noFill/>
                    </a:lnT>
                    <a:lnB>
                      <a:noFill/>
                    </a:lnB>
                    <a:solidFill>
                      <a:srgbClr val="FFFFFF"/>
                    </a:solidFill>
                  </a:tcPr>
                </a:tc>
                <a:tc>
                  <a:txBody>
                    <a:bodyPr/>
                    <a:lstStyle/>
                    <a:p>
                      <a:pPr algn="ctr"/>
                      <a:r>
                        <a:rPr lang="en-US" sz="1800" b="1">
                          <a:latin typeface="Arial, Helvetica, sans-serif"/>
                        </a:rPr>
                        <a:t>40.7</a:t>
                      </a:r>
                      <a:endParaRPr lang="en-US" sz="1800"/>
                    </a:p>
                  </a:txBody>
                  <a:tcPr marL="0" marR="0" marT="0" marB="0">
                    <a:lnL>
                      <a:noFill/>
                    </a:lnL>
                    <a:lnR>
                      <a:noFill/>
                    </a:lnR>
                    <a:lnT>
                      <a:noFill/>
                    </a:lnT>
                    <a:lnB>
                      <a:noFill/>
                    </a:lnB>
                    <a:solidFill>
                      <a:srgbClr val="FFFFFF"/>
                    </a:solidFill>
                  </a:tcPr>
                </a:tc>
                <a:tc>
                  <a:txBody>
                    <a:bodyPr/>
                    <a:lstStyle/>
                    <a:p>
                      <a:pPr algn="ctr"/>
                      <a:r>
                        <a:rPr lang="en-US" sz="1800" b="1" dirty="0">
                          <a:latin typeface="Arial, Helvetica, sans-serif"/>
                        </a:rPr>
                        <a:t>147</a:t>
                      </a:r>
                      <a:endParaRPr lang="en-US" sz="18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6"/>
                  </a:ext>
                </a:extLst>
              </a:tr>
            </a:tbl>
          </a:graphicData>
        </a:graphic>
      </p:graphicFrame>
      <p:sp>
        <p:nvSpPr>
          <p:cNvPr id="7" name="TextBox 6"/>
          <p:cNvSpPr txBox="1"/>
          <p:nvPr/>
        </p:nvSpPr>
        <p:spPr>
          <a:xfrm>
            <a:off x="469900" y="6172200"/>
            <a:ext cx="8382000" cy="461665"/>
          </a:xfrm>
          <a:prstGeom prst="rect">
            <a:avLst/>
          </a:prstGeom>
          <a:noFill/>
        </p:spPr>
        <p:txBody>
          <a:bodyPr wrap="square" rtlCol="0">
            <a:spAutoFit/>
          </a:bodyPr>
          <a:lstStyle/>
          <a:p>
            <a:r>
              <a:rPr lang="en-US" dirty="0" smtClean="0">
                <a:solidFill>
                  <a:srgbClr val="7030A0"/>
                </a:solidFill>
              </a:rPr>
              <a:t>This is why you need to sample multiple bales</a:t>
            </a:r>
            <a:endParaRPr lang="en-US" dirty="0">
              <a:solidFill>
                <a:srgbClr val="7030A0"/>
              </a:solidFill>
            </a:endParaRPr>
          </a:p>
        </p:txBody>
      </p:sp>
    </p:spTree>
    <p:extLst>
      <p:ext uri="{BB962C8B-B14F-4D97-AF65-F5344CB8AC3E}">
        <p14:creationId xmlns:p14="http://schemas.microsoft.com/office/powerpoint/2010/main" val="42289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rgbClr val="660066"/>
                </a:solidFill>
                <a:latin typeface="Comic Sans MS" pitchFamily="66" charset="0"/>
              </a:rPr>
              <a:t>Grasses – Cool Season:</a:t>
            </a:r>
            <a:r>
              <a:rPr lang="en-US" sz="3200" b="1" dirty="0" smtClean="0">
                <a:solidFill>
                  <a:srgbClr val="FF0000"/>
                </a:solidFill>
                <a:latin typeface="Comic Sans MS" pitchFamily="66" charset="0"/>
              </a:rPr>
              <a:t>  </a:t>
            </a:r>
            <a:r>
              <a:rPr lang="en-US" sz="3200" b="1" dirty="0" err="1" smtClean="0">
                <a:solidFill>
                  <a:srgbClr val="008000"/>
                </a:solidFill>
                <a:latin typeface="Comic Sans MS" pitchFamily="66" charset="0"/>
              </a:rPr>
              <a:t>Orchardgrass</a:t>
            </a:r>
            <a:endParaRPr lang="en-US" sz="3200" b="1" dirty="0" smtClean="0">
              <a:solidFill>
                <a:srgbClr val="008000"/>
              </a:solidFill>
              <a:latin typeface="Comic Sans MS" pitchFamily="66" charset="0"/>
              <a:cs typeface="Arial" charset="0"/>
            </a:endParaRPr>
          </a:p>
        </p:txBody>
      </p:sp>
      <p:sp>
        <p:nvSpPr>
          <p:cNvPr id="18435"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200" b="1" smtClean="0">
                <a:solidFill>
                  <a:srgbClr val="0000FF"/>
                </a:solidFill>
                <a:latin typeface="Comic Sans MS" pitchFamily="66" charset="0"/>
                <a:cs typeface="Arial" charset="0"/>
              </a:rPr>
              <a:t>shade tolerant -- hence the name "orchard" grass</a:t>
            </a:r>
          </a:p>
          <a:p>
            <a:pPr eaLnBrk="1" hangingPunct="1">
              <a:lnSpc>
                <a:spcPct val="90000"/>
              </a:lnSpc>
              <a:buClr>
                <a:srgbClr val="0000FF"/>
              </a:buClr>
              <a:buFont typeface="Wingdings" pitchFamily="2" charset="2"/>
              <a:buChar char="ü"/>
            </a:pPr>
            <a:endParaRPr lang="en-US" sz="2200" b="1" smtClean="0">
              <a:solidFill>
                <a:srgbClr val="008000"/>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200" b="1" smtClean="0">
                <a:solidFill>
                  <a:srgbClr val="008000"/>
                </a:solidFill>
                <a:latin typeface="Comic Sans MS" pitchFamily="66" charset="0"/>
                <a:cs typeface="Arial" charset="0"/>
              </a:rPr>
              <a:t>extremely productive,  good regrowth; 50% of total season yield is post-first cutting</a:t>
            </a:r>
          </a:p>
          <a:p>
            <a:pPr eaLnBrk="1" hangingPunct="1">
              <a:lnSpc>
                <a:spcPct val="90000"/>
              </a:lnSpc>
              <a:buClr>
                <a:srgbClr val="0000FF"/>
              </a:buClr>
              <a:buFont typeface="Wingdings" pitchFamily="2" charset="2"/>
              <a:buChar char="ü"/>
            </a:pPr>
            <a:endParaRPr lang="en-US" sz="2200" b="1" smtClean="0">
              <a:solidFill>
                <a:srgbClr val="008000"/>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200" b="1" smtClean="0">
                <a:solidFill>
                  <a:srgbClr val="9900CC"/>
                </a:solidFill>
                <a:latin typeface="Comic Sans MS" pitchFamily="66" charset="0"/>
                <a:cs typeface="Arial" charset="0"/>
              </a:rPr>
              <a:t>much of PNW irrigated pasture</a:t>
            </a:r>
          </a:p>
          <a:p>
            <a:pPr eaLnBrk="1" hangingPunct="1">
              <a:lnSpc>
                <a:spcPct val="90000"/>
              </a:lnSpc>
              <a:buClr>
                <a:srgbClr val="0000FF"/>
              </a:buClr>
              <a:buFont typeface="Wingdings" pitchFamily="2" charset="2"/>
              <a:buChar char="ü"/>
            </a:pPr>
            <a:endParaRPr lang="en-US" sz="2200" b="1" smtClean="0">
              <a:solidFill>
                <a:srgbClr val="9900CC"/>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200" b="1" smtClean="0">
                <a:latin typeface="Comic Sans MS" pitchFamily="66" charset="0"/>
                <a:cs typeface="Arial" charset="0"/>
              </a:rPr>
              <a:t>well suited for pasture and hay crop -- especially in a grass-legume mix; problem is that it will mature ahead of legume in the mixture</a:t>
            </a:r>
          </a:p>
          <a:p>
            <a:pPr eaLnBrk="1" hangingPunct="1">
              <a:lnSpc>
                <a:spcPct val="90000"/>
              </a:lnSpc>
              <a:buClr>
                <a:srgbClr val="0000FF"/>
              </a:buClr>
              <a:buFont typeface="Wingdings" pitchFamily="2" charset="2"/>
              <a:buChar char="ü"/>
            </a:pPr>
            <a:endParaRPr lang="en-US" sz="2200" b="1"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200" b="1" smtClean="0">
                <a:solidFill>
                  <a:srgbClr val="0000FF"/>
                </a:solidFill>
                <a:latin typeface="Comic Sans MS" pitchFamily="66" charset="0"/>
                <a:cs typeface="Arial" charset="0"/>
              </a:rPr>
              <a:t>probably more winter kill, need for re-establishment</a:t>
            </a:r>
            <a:endParaRPr lang="en-US" sz="2200" b="1" smtClean="0">
              <a:solidFill>
                <a:srgbClr val="0000FF"/>
              </a:solidFill>
              <a:latin typeface="Comic Sans MS" pitchFamily="66" charset="0"/>
              <a:cs typeface="Times New Roman"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S1_26_01"/>
          <p:cNvPicPr>
            <a:picLocks noChangeAspect="1" noChangeArrowheads="1"/>
          </p:cNvPicPr>
          <p:nvPr/>
        </p:nvPicPr>
        <p:blipFill>
          <a:blip r:embed="rId2" cstate="print"/>
          <a:srcRect/>
          <a:stretch>
            <a:fillRect/>
          </a:stretch>
        </p:blipFill>
        <p:spPr bwMode="auto">
          <a:xfrm>
            <a:off x="152400" y="1981200"/>
            <a:ext cx="5334000" cy="4105275"/>
          </a:xfrm>
          <a:prstGeom prst="rect">
            <a:avLst/>
          </a:prstGeom>
          <a:noFill/>
          <a:ln w="9525">
            <a:noFill/>
            <a:miter lim="800000"/>
            <a:headEnd/>
            <a:tailEnd/>
          </a:ln>
        </p:spPr>
      </p:pic>
      <p:pic>
        <p:nvPicPr>
          <p:cNvPr id="19459" name="Picture 3" descr="S1_26_10"/>
          <p:cNvPicPr>
            <a:picLocks noChangeAspect="1" noChangeArrowheads="1"/>
          </p:cNvPicPr>
          <p:nvPr/>
        </p:nvPicPr>
        <p:blipFill>
          <a:blip r:embed="rId3" cstate="print"/>
          <a:srcRect/>
          <a:stretch>
            <a:fillRect/>
          </a:stretch>
        </p:blipFill>
        <p:spPr bwMode="auto">
          <a:xfrm>
            <a:off x="5257800" y="457200"/>
            <a:ext cx="37052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rgbClr val="660066"/>
                </a:solidFill>
                <a:latin typeface="Comic Sans MS" pitchFamily="66" charset="0"/>
              </a:rPr>
              <a:t>Grasses – Cool Season:</a:t>
            </a:r>
            <a:r>
              <a:rPr lang="en-US" sz="3200" b="1" dirty="0" smtClean="0">
                <a:solidFill>
                  <a:srgbClr val="FF0000"/>
                </a:solidFill>
                <a:latin typeface="Comic Sans MS" pitchFamily="66" charset="0"/>
              </a:rPr>
              <a:t>  </a:t>
            </a:r>
            <a:r>
              <a:rPr lang="en-US" sz="3200" b="1" dirty="0" err="1" smtClean="0">
                <a:solidFill>
                  <a:srgbClr val="008000"/>
                </a:solidFill>
                <a:latin typeface="Comic Sans MS" pitchFamily="66" charset="0"/>
              </a:rPr>
              <a:t>Bromegrass</a:t>
            </a:r>
            <a:endParaRPr lang="en-US" sz="3200" b="1" dirty="0" smtClean="0">
              <a:solidFill>
                <a:srgbClr val="008000"/>
              </a:solidFill>
              <a:latin typeface="Comic Sans MS" pitchFamily="66" charset="0"/>
              <a:cs typeface="Arial" charset="0"/>
            </a:endParaRPr>
          </a:p>
        </p:txBody>
      </p:sp>
      <p:sp>
        <p:nvSpPr>
          <p:cNvPr id="20483"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200" b="1" dirty="0" smtClean="0">
                <a:solidFill>
                  <a:srgbClr val="0000FF"/>
                </a:solidFill>
                <a:latin typeface="Comic Sans MS" pitchFamily="66" charset="0"/>
                <a:cs typeface="Arial" charset="0"/>
              </a:rPr>
              <a:t>Smooth brome</a:t>
            </a:r>
          </a:p>
          <a:p>
            <a:pPr lvl="1" eaLnBrk="1" hangingPunct="1">
              <a:lnSpc>
                <a:spcPct val="90000"/>
              </a:lnSpc>
              <a:buClr>
                <a:srgbClr val="008000"/>
              </a:buClr>
              <a:buFont typeface="Wingdings" pitchFamily="2" charset="2"/>
              <a:buChar char="v"/>
            </a:pPr>
            <a:r>
              <a:rPr lang="en-US" sz="2000" b="1" dirty="0" smtClean="0">
                <a:solidFill>
                  <a:srgbClr val="008000"/>
                </a:solidFill>
                <a:latin typeface="Comic Sans MS" pitchFamily="66" charset="0"/>
                <a:cs typeface="Arial" charset="0"/>
              </a:rPr>
              <a:t>very much a cool climate grass</a:t>
            </a:r>
          </a:p>
          <a:p>
            <a:pPr lvl="1" eaLnBrk="1" hangingPunct="1">
              <a:lnSpc>
                <a:spcPct val="90000"/>
              </a:lnSpc>
              <a:buClr>
                <a:srgbClr val="008000"/>
              </a:buClr>
              <a:buFont typeface="Wingdings" pitchFamily="2" charset="2"/>
              <a:buChar char="v"/>
            </a:pPr>
            <a:endParaRPr lang="en-US" sz="2000" b="1" dirty="0" smtClean="0">
              <a:solidFill>
                <a:srgbClr val="008000"/>
              </a:solidFill>
              <a:latin typeface="Comic Sans MS" pitchFamily="66" charset="0"/>
              <a:cs typeface="Arial" charset="0"/>
            </a:endParaRPr>
          </a:p>
          <a:p>
            <a:pPr lvl="1" eaLnBrk="1" hangingPunct="1">
              <a:lnSpc>
                <a:spcPct val="90000"/>
              </a:lnSpc>
              <a:buClr>
                <a:srgbClr val="008000"/>
              </a:buClr>
              <a:buFont typeface="Wingdings" pitchFamily="2" charset="2"/>
              <a:buChar char="v"/>
            </a:pPr>
            <a:r>
              <a:rPr lang="en-US" sz="2000" b="1" dirty="0" smtClean="0">
                <a:solidFill>
                  <a:srgbClr val="008000"/>
                </a:solidFill>
                <a:latin typeface="Comic Sans MS" pitchFamily="66" charset="0"/>
                <a:cs typeface="Arial" charset="0"/>
              </a:rPr>
              <a:t>noted for very high protein content - finer leaf than most grasses</a:t>
            </a:r>
          </a:p>
          <a:p>
            <a:pPr lvl="1" eaLnBrk="1" hangingPunct="1">
              <a:lnSpc>
                <a:spcPct val="90000"/>
              </a:lnSpc>
              <a:buClr>
                <a:srgbClr val="008000"/>
              </a:buClr>
              <a:buFont typeface="Wingdings" pitchFamily="2" charset="2"/>
              <a:buChar char="v"/>
            </a:pPr>
            <a:endParaRPr lang="en-US" sz="2000" b="1" dirty="0" smtClean="0">
              <a:solidFill>
                <a:srgbClr val="008000"/>
              </a:solidFill>
              <a:latin typeface="Comic Sans MS" pitchFamily="66" charset="0"/>
              <a:cs typeface="Arial" charset="0"/>
            </a:endParaRPr>
          </a:p>
          <a:p>
            <a:pPr lvl="1" eaLnBrk="1" hangingPunct="1">
              <a:lnSpc>
                <a:spcPct val="90000"/>
              </a:lnSpc>
              <a:buClr>
                <a:srgbClr val="008000"/>
              </a:buClr>
              <a:buFont typeface="Wingdings" pitchFamily="2" charset="2"/>
              <a:buChar char="v"/>
            </a:pPr>
            <a:r>
              <a:rPr lang="en-US" sz="2000" b="1" dirty="0" smtClean="0">
                <a:solidFill>
                  <a:srgbClr val="008000"/>
                </a:solidFill>
                <a:latin typeface="Comic Sans MS" pitchFamily="66" charset="0"/>
                <a:cs typeface="Arial" charset="0"/>
              </a:rPr>
              <a:t>withstand grazing but </a:t>
            </a:r>
            <a:r>
              <a:rPr lang="en-US" sz="2000" b="1" u="sng" dirty="0" smtClean="0">
                <a:solidFill>
                  <a:srgbClr val="660066"/>
                </a:solidFill>
                <a:latin typeface="Comic Sans MS" pitchFamily="66" charset="0"/>
                <a:cs typeface="Arial" charset="0"/>
              </a:rPr>
              <a:t>not noted for regrowth</a:t>
            </a:r>
          </a:p>
          <a:p>
            <a:pPr lvl="1" eaLnBrk="1" hangingPunct="1">
              <a:lnSpc>
                <a:spcPct val="90000"/>
              </a:lnSpc>
              <a:buClr>
                <a:srgbClr val="008000"/>
              </a:buClr>
              <a:buFont typeface="Wingdings" pitchFamily="2" charset="2"/>
              <a:buChar char="v"/>
            </a:pPr>
            <a:endParaRPr lang="en-US" sz="2000" b="1" dirty="0" smtClean="0">
              <a:solidFill>
                <a:srgbClr val="008000"/>
              </a:solidFill>
              <a:latin typeface="Comic Sans MS" pitchFamily="66" charset="0"/>
              <a:cs typeface="Arial" charset="0"/>
            </a:endParaRPr>
          </a:p>
          <a:p>
            <a:pPr lvl="1" eaLnBrk="1" hangingPunct="1">
              <a:lnSpc>
                <a:spcPct val="90000"/>
              </a:lnSpc>
              <a:buClr>
                <a:srgbClr val="008000"/>
              </a:buClr>
              <a:buFont typeface="Wingdings" pitchFamily="2" charset="2"/>
              <a:buChar char="v"/>
            </a:pPr>
            <a:r>
              <a:rPr lang="en-US" sz="2000" b="1" dirty="0" smtClean="0">
                <a:solidFill>
                  <a:srgbClr val="008000"/>
                </a:solidFill>
                <a:latin typeface="Comic Sans MS" pitchFamily="66" charset="0"/>
                <a:cs typeface="Arial" charset="0"/>
              </a:rPr>
              <a:t>some cultivars now developed for improved regrowth</a:t>
            </a:r>
          </a:p>
          <a:p>
            <a:pPr lvl="1" eaLnBrk="1" hangingPunct="1">
              <a:lnSpc>
                <a:spcPct val="90000"/>
              </a:lnSpc>
              <a:buClr>
                <a:srgbClr val="008000"/>
              </a:buClr>
              <a:buFont typeface="Wingdings" pitchFamily="2" charset="2"/>
              <a:buChar char="v"/>
            </a:pPr>
            <a:endParaRPr lang="en-US" sz="2000" b="1" dirty="0" smtClean="0">
              <a:solidFill>
                <a:srgbClr val="008000"/>
              </a:solidFill>
              <a:latin typeface="Comic Sans MS" pitchFamily="66" charset="0"/>
              <a:cs typeface="Arial" charset="0"/>
            </a:endParaRPr>
          </a:p>
          <a:p>
            <a:pPr lvl="1" eaLnBrk="1" hangingPunct="1">
              <a:lnSpc>
                <a:spcPct val="90000"/>
              </a:lnSpc>
              <a:buClr>
                <a:srgbClr val="008000"/>
              </a:buClr>
              <a:buFont typeface="Wingdings" pitchFamily="2" charset="2"/>
              <a:buChar char="v"/>
            </a:pPr>
            <a:r>
              <a:rPr lang="en-US" sz="2000" b="1" dirty="0" smtClean="0">
                <a:solidFill>
                  <a:srgbClr val="008000"/>
                </a:solidFill>
                <a:latin typeface="Comic Sans MS" pitchFamily="66" charset="0"/>
                <a:cs typeface="Arial" charset="0"/>
              </a:rPr>
              <a:t>also well suited as pasture or a hay grass especially with legume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71538" y="192089"/>
            <a:ext cx="8162925" cy="1179512"/>
          </a:xfrm>
        </p:spPr>
        <p:txBody>
          <a:bodyPr>
            <a:noAutofit/>
          </a:bodyPr>
          <a:lstStyle/>
          <a:p>
            <a:pPr eaLnBrk="1" hangingPunct="1"/>
            <a:r>
              <a:rPr lang="en-US" sz="7200" b="1" dirty="0" smtClean="0"/>
              <a:t>Forages </a:t>
            </a:r>
          </a:p>
        </p:txBody>
      </p:sp>
      <p:sp>
        <p:nvSpPr>
          <p:cNvPr id="13315" name="Rectangle 3"/>
          <p:cNvSpPr>
            <a:spLocks noGrp="1" noChangeArrowheads="1"/>
          </p:cNvSpPr>
          <p:nvPr>
            <p:ph idx="1"/>
          </p:nvPr>
        </p:nvSpPr>
        <p:spPr>
          <a:xfrm>
            <a:off x="152400" y="1905000"/>
            <a:ext cx="8870951" cy="4648200"/>
          </a:xfrm>
        </p:spPr>
        <p:txBody>
          <a:bodyPr>
            <a:noAutofit/>
          </a:bodyPr>
          <a:lstStyle/>
          <a:p>
            <a:pPr eaLnBrk="1" hangingPunct="1">
              <a:lnSpc>
                <a:spcPct val="90000"/>
              </a:lnSpc>
              <a:buClr>
                <a:srgbClr val="9900CC"/>
              </a:buClr>
              <a:buFont typeface="Wingdings" pitchFamily="2" charset="2"/>
              <a:buChar char="Ø"/>
            </a:pPr>
            <a:r>
              <a:rPr lang="en-US" sz="2400" b="1" dirty="0" smtClean="0">
                <a:latin typeface="+mj-lt"/>
                <a:cs typeface="Times New Roman" charset="0"/>
              </a:rPr>
              <a:t>*** Forages are grown to feed herbivores</a:t>
            </a:r>
          </a:p>
          <a:p>
            <a:pPr eaLnBrk="1" hangingPunct="1">
              <a:lnSpc>
                <a:spcPct val="90000"/>
              </a:lnSpc>
              <a:buClr>
                <a:srgbClr val="9900CC"/>
              </a:buClr>
              <a:buFont typeface="Wingdings" pitchFamily="2" charset="2"/>
              <a:buChar char="Ø"/>
            </a:pPr>
            <a:r>
              <a:rPr lang="en-US" sz="2400" b="1" dirty="0" smtClean="0">
                <a:solidFill>
                  <a:srgbClr val="9900CC"/>
                </a:solidFill>
                <a:latin typeface="+mj-lt"/>
                <a:cs typeface="Times New Roman" charset="0"/>
              </a:rPr>
              <a:t>Characteristics</a:t>
            </a:r>
          </a:p>
          <a:p>
            <a:pPr lvl="1" eaLnBrk="1" hangingPunct="1">
              <a:lnSpc>
                <a:spcPct val="90000"/>
              </a:lnSpc>
              <a:buClr>
                <a:srgbClr val="000099"/>
              </a:buClr>
              <a:buFont typeface="Wingdings" pitchFamily="2" charset="2"/>
              <a:buChar char="ü"/>
            </a:pPr>
            <a:r>
              <a:rPr lang="en-US" sz="2000" b="1" dirty="0" smtClean="0">
                <a:latin typeface="+mj-lt"/>
                <a:cs typeface="Times New Roman" charset="0"/>
              </a:rPr>
              <a:t>bulky</a:t>
            </a:r>
            <a:r>
              <a:rPr lang="en-US" sz="2000" dirty="0" smtClean="0">
                <a:latin typeface="+mj-lt"/>
                <a:cs typeface="Times New Roman" charset="0"/>
              </a:rPr>
              <a:t> -- low density, fill restricts intake, fewer nutrients consumed per unit of volume</a:t>
            </a:r>
          </a:p>
          <a:p>
            <a:pPr lvl="1" eaLnBrk="1" hangingPunct="1">
              <a:lnSpc>
                <a:spcPct val="90000"/>
              </a:lnSpc>
              <a:buClr>
                <a:srgbClr val="000099"/>
              </a:buClr>
              <a:buFont typeface="Wingdings" pitchFamily="2" charset="2"/>
              <a:buChar char="ü"/>
            </a:pPr>
            <a:endParaRPr lang="en-US" sz="1600" dirty="0" smtClean="0">
              <a:latin typeface="+mj-lt"/>
              <a:cs typeface="Times New Roman" charset="0"/>
            </a:endParaRPr>
          </a:p>
          <a:p>
            <a:pPr lvl="1" eaLnBrk="1" hangingPunct="1">
              <a:lnSpc>
                <a:spcPct val="90000"/>
              </a:lnSpc>
              <a:buClr>
                <a:srgbClr val="000099"/>
              </a:buClr>
              <a:buFont typeface="Wingdings" pitchFamily="2" charset="2"/>
              <a:buChar char="ü"/>
            </a:pPr>
            <a:r>
              <a:rPr lang="en-US" sz="2000" b="1" dirty="0" smtClean="0">
                <a:latin typeface="+mj-lt"/>
                <a:cs typeface="Times New Roman" charset="0"/>
              </a:rPr>
              <a:t>high fiber </a:t>
            </a:r>
            <a:r>
              <a:rPr lang="en-US" sz="2000" dirty="0" smtClean="0">
                <a:latin typeface="+mj-lt"/>
                <a:cs typeface="Times New Roman" charset="0"/>
              </a:rPr>
              <a:t>-- CF &gt; 18% and NDF &gt; 35% </a:t>
            </a:r>
          </a:p>
          <a:p>
            <a:pPr lvl="2">
              <a:lnSpc>
                <a:spcPct val="90000"/>
              </a:lnSpc>
              <a:buClr>
                <a:srgbClr val="000099"/>
              </a:buClr>
              <a:buFont typeface="Wingdings" pitchFamily="2" charset="2"/>
              <a:buChar char="ü"/>
            </a:pPr>
            <a:r>
              <a:rPr lang="en-US" sz="1600" dirty="0" smtClean="0">
                <a:latin typeface="+mj-lt"/>
                <a:cs typeface="Times New Roman" charset="0"/>
              </a:rPr>
              <a:t>less than 70% TDN</a:t>
            </a:r>
          </a:p>
          <a:p>
            <a:pPr lvl="1" eaLnBrk="1" hangingPunct="1">
              <a:lnSpc>
                <a:spcPct val="90000"/>
              </a:lnSpc>
              <a:buClr>
                <a:srgbClr val="000099"/>
              </a:buClr>
              <a:buFont typeface="Wingdings" pitchFamily="2" charset="2"/>
              <a:buChar char="ü"/>
            </a:pPr>
            <a:endParaRPr lang="en-US" sz="1600" dirty="0" smtClean="0">
              <a:latin typeface="+mj-lt"/>
              <a:cs typeface="Times New Roman" charset="0"/>
            </a:endParaRPr>
          </a:p>
          <a:p>
            <a:pPr lvl="1" eaLnBrk="1" hangingPunct="1">
              <a:lnSpc>
                <a:spcPct val="90000"/>
              </a:lnSpc>
              <a:buClr>
                <a:srgbClr val="000099"/>
              </a:buClr>
              <a:buFont typeface="Wingdings" pitchFamily="2" charset="2"/>
              <a:buChar char="ü"/>
            </a:pPr>
            <a:r>
              <a:rPr lang="en-US" sz="2000" b="1" dirty="0" smtClean="0">
                <a:latin typeface="+mj-lt"/>
                <a:cs typeface="Times New Roman" charset="0"/>
              </a:rPr>
              <a:t>low digestibility </a:t>
            </a:r>
            <a:r>
              <a:rPr lang="en-US" sz="2000" dirty="0" smtClean="0">
                <a:latin typeface="+mj-lt"/>
                <a:cs typeface="Times New Roman" charset="0"/>
              </a:rPr>
              <a:t>- fed to low requirement animals</a:t>
            </a:r>
          </a:p>
          <a:p>
            <a:pPr lvl="2" eaLnBrk="1" hangingPunct="1">
              <a:lnSpc>
                <a:spcPct val="90000"/>
              </a:lnSpc>
              <a:buClr>
                <a:srgbClr val="008000"/>
              </a:buClr>
              <a:buFont typeface="Wingdings" pitchFamily="2" charset="2"/>
              <a:buChar char="v"/>
            </a:pPr>
            <a:r>
              <a:rPr lang="en-US" sz="2000" dirty="0" smtClean="0">
                <a:latin typeface="+mj-lt"/>
                <a:cs typeface="Times New Roman" charset="0"/>
              </a:rPr>
              <a:t>high quality (corn silage, alfalfa) = 60 to &lt;68%</a:t>
            </a:r>
          </a:p>
          <a:p>
            <a:pPr lvl="2" eaLnBrk="1" hangingPunct="1">
              <a:lnSpc>
                <a:spcPct val="90000"/>
              </a:lnSpc>
              <a:buClr>
                <a:srgbClr val="008000"/>
              </a:buClr>
              <a:buFont typeface="Wingdings" pitchFamily="2" charset="2"/>
              <a:buChar char="v"/>
            </a:pPr>
            <a:r>
              <a:rPr lang="en-US" sz="2000" dirty="0" smtClean="0">
                <a:latin typeface="+mj-lt"/>
                <a:cs typeface="Times New Roman" charset="0"/>
              </a:rPr>
              <a:t>med quality (good grass hay, med alfalfa) = 53 - 59%</a:t>
            </a:r>
          </a:p>
          <a:p>
            <a:pPr lvl="2" eaLnBrk="1" hangingPunct="1">
              <a:lnSpc>
                <a:spcPct val="90000"/>
              </a:lnSpc>
              <a:buClr>
                <a:srgbClr val="008000"/>
              </a:buClr>
              <a:buFont typeface="Wingdings" pitchFamily="2" charset="2"/>
              <a:buChar char="v"/>
            </a:pPr>
            <a:r>
              <a:rPr lang="en-US" sz="2000" dirty="0" smtClean="0">
                <a:latin typeface="+mj-lt"/>
                <a:cs typeface="Times New Roman" charset="0"/>
              </a:rPr>
              <a:t>low quality (mature grass hay, crop residue) = &lt; 53%</a:t>
            </a:r>
          </a:p>
          <a:p>
            <a:pPr lvl="2" eaLnBrk="1" hangingPunct="1">
              <a:lnSpc>
                <a:spcPct val="90000"/>
              </a:lnSpc>
              <a:buClr>
                <a:srgbClr val="008000"/>
              </a:buClr>
              <a:buFont typeface="Wingdings" pitchFamily="2" charset="2"/>
              <a:buChar char="v"/>
            </a:pPr>
            <a:r>
              <a:rPr lang="en-US" sz="2000" dirty="0" smtClean="0">
                <a:latin typeface="+mj-lt"/>
                <a:cs typeface="Times New Roman" charset="0"/>
              </a:rPr>
              <a:t>by comparison grains &gt; 90% (except oats)</a:t>
            </a:r>
            <a:endParaRPr lang="en-US" sz="2000" dirty="0" smtClean="0">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1_25_05"/>
          <p:cNvPicPr>
            <a:picLocks noChangeAspect="1" noChangeArrowheads="1"/>
          </p:cNvPicPr>
          <p:nvPr/>
        </p:nvPicPr>
        <p:blipFill>
          <a:blip r:embed="rId2" cstate="print"/>
          <a:srcRect/>
          <a:stretch>
            <a:fillRect/>
          </a:stretch>
        </p:blipFill>
        <p:spPr bwMode="auto">
          <a:xfrm>
            <a:off x="-228600" y="0"/>
            <a:ext cx="5019675" cy="7467600"/>
          </a:xfrm>
          <a:prstGeom prst="rect">
            <a:avLst/>
          </a:prstGeom>
          <a:noFill/>
          <a:ln w="9525">
            <a:noFill/>
            <a:miter lim="800000"/>
            <a:headEnd/>
            <a:tailEnd/>
          </a:ln>
        </p:spPr>
      </p:pic>
      <p:pic>
        <p:nvPicPr>
          <p:cNvPr id="21507" name="Picture 3" descr="S1_25_13"/>
          <p:cNvPicPr>
            <a:picLocks noChangeAspect="1" noChangeArrowheads="1"/>
          </p:cNvPicPr>
          <p:nvPr/>
        </p:nvPicPr>
        <p:blipFill>
          <a:blip r:embed="rId3" cstate="print"/>
          <a:srcRect/>
          <a:stretch>
            <a:fillRect/>
          </a:stretch>
        </p:blipFill>
        <p:spPr bwMode="auto">
          <a:xfrm>
            <a:off x="4895850" y="0"/>
            <a:ext cx="4705350"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1_25_11"/>
          <p:cNvPicPr>
            <a:picLocks noChangeAspect="1" noChangeArrowheads="1"/>
          </p:cNvPicPr>
          <p:nvPr/>
        </p:nvPicPr>
        <p:blipFill>
          <a:blip r:embed="rId2" cstate="print"/>
          <a:srcRect/>
          <a:stretch>
            <a:fillRect/>
          </a:stretch>
        </p:blipFill>
        <p:spPr bwMode="auto">
          <a:xfrm>
            <a:off x="0" y="457200"/>
            <a:ext cx="9144000" cy="5957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rgbClr val="660066"/>
                </a:solidFill>
                <a:latin typeface="Comic Sans MS" pitchFamily="66" charset="0"/>
              </a:rPr>
              <a:t>Grasses – Cool Season:  </a:t>
            </a:r>
            <a:r>
              <a:rPr lang="en-US" sz="3200" b="1" dirty="0" err="1" smtClean="0">
                <a:solidFill>
                  <a:srgbClr val="008000"/>
                </a:solidFill>
                <a:latin typeface="Comic Sans MS" pitchFamily="66" charset="0"/>
              </a:rPr>
              <a:t>Bromegrass</a:t>
            </a:r>
            <a:endParaRPr lang="en-US" sz="3200" b="1" dirty="0" smtClean="0">
              <a:solidFill>
                <a:srgbClr val="008000"/>
              </a:solidFill>
              <a:latin typeface="Comic Sans MS" pitchFamily="66" charset="0"/>
              <a:cs typeface="Arial" charset="0"/>
            </a:endParaRPr>
          </a:p>
        </p:txBody>
      </p:sp>
      <p:sp>
        <p:nvSpPr>
          <p:cNvPr id="23555"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600" b="1" dirty="0" smtClean="0">
                <a:solidFill>
                  <a:srgbClr val="0000FF"/>
                </a:solidFill>
                <a:latin typeface="Comic Sans MS" pitchFamily="66" charset="0"/>
                <a:cs typeface="Arial" charset="0"/>
              </a:rPr>
              <a:t>Downy brome – </a:t>
            </a:r>
            <a:r>
              <a:rPr lang="en-US" sz="2600" b="1" dirty="0" err="1" smtClean="0">
                <a:solidFill>
                  <a:srgbClr val="0000FF"/>
                </a:solidFill>
                <a:latin typeface="Comic Sans MS" pitchFamily="66" charset="0"/>
                <a:cs typeface="Arial" charset="0"/>
              </a:rPr>
              <a:t>cheatgrass</a:t>
            </a:r>
            <a:r>
              <a:rPr lang="en-US" sz="2600" b="1" dirty="0" smtClean="0">
                <a:solidFill>
                  <a:srgbClr val="0000FF"/>
                </a:solidFill>
                <a:latin typeface="Comic Sans MS" pitchFamily="66" charset="0"/>
                <a:cs typeface="Arial" charset="0"/>
              </a:rPr>
              <a:t> </a:t>
            </a:r>
            <a:r>
              <a:rPr lang="en-US" sz="2600" b="1" u="sng" dirty="0" smtClean="0">
                <a:latin typeface="Comic Sans MS" pitchFamily="66" charset="0"/>
                <a:cs typeface="Arial" charset="0"/>
              </a:rPr>
              <a:t>(annual weed!)</a:t>
            </a:r>
          </a:p>
          <a:p>
            <a:pPr eaLnBrk="1" hangingPunct="1">
              <a:lnSpc>
                <a:spcPct val="90000"/>
              </a:lnSpc>
              <a:buClr>
                <a:srgbClr val="0000FF"/>
              </a:buClr>
              <a:buFont typeface="Wingdings" pitchFamily="2" charset="2"/>
              <a:buChar char="ü"/>
            </a:pPr>
            <a:endParaRPr lang="en-US" sz="2600" b="1" dirty="0" smtClean="0">
              <a:solidFill>
                <a:srgbClr val="0000FF"/>
              </a:solidFill>
              <a:latin typeface="Comic Sans MS" pitchFamily="66" charset="0"/>
              <a:cs typeface="Arial" charset="0"/>
            </a:endParaRPr>
          </a:p>
          <a:p>
            <a:pPr lvl="1" eaLnBrk="1" hangingPunct="1">
              <a:lnSpc>
                <a:spcPct val="90000"/>
              </a:lnSpc>
              <a:buClr>
                <a:srgbClr val="008000"/>
              </a:buClr>
              <a:buFont typeface="Wingdings" pitchFamily="2" charset="2"/>
              <a:buChar char="v"/>
            </a:pPr>
            <a:r>
              <a:rPr lang="en-US" sz="2200" b="1" dirty="0" smtClean="0">
                <a:solidFill>
                  <a:srgbClr val="008000"/>
                </a:solidFill>
                <a:latin typeface="Arial" charset="0"/>
                <a:cs typeface="Arial" charset="0"/>
              </a:rPr>
              <a:t>tolerant -- drought and grazing</a:t>
            </a:r>
          </a:p>
          <a:p>
            <a:pPr lvl="1" eaLnBrk="1" hangingPunct="1">
              <a:lnSpc>
                <a:spcPct val="90000"/>
              </a:lnSpc>
              <a:buClr>
                <a:srgbClr val="008000"/>
              </a:buClr>
              <a:buFont typeface="Wingdings" pitchFamily="2" charset="2"/>
              <a:buChar char="v"/>
            </a:pPr>
            <a:endParaRPr lang="en-US" sz="2200" b="1" dirty="0" smtClean="0">
              <a:solidFill>
                <a:srgbClr val="008000"/>
              </a:solidFill>
              <a:latin typeface="Arial" charset="0"/>
              <a:cs typeface="Arial" charset="0"/>
            </a:endParaRPr>
          </a:p>
          <a:p>
            <a:pPr lvl="1" eaLnBrk="1" hangingPunct="1">
              <a:lnSpc>
                <a:spcPct val="90000"/>
              </a:lnSpc>
              <a:buClr>
                <a:srgbClr val="008000"/>
              </a:buClr>
              <a:buFont typeface="Wingdings" pitchFamily="2" charset="2"/>
              <a:buChar char="v"/>
            </a:pPr>
            <a:r>
              <a:rPr lang="en-US" sz="2200" b="1" dirty="0" smtClean="0">
                <a:solidFill>
                  <a:srgbClr val="008000"/>
                </a:solidFill>
                <a:latin typeface="Arial" charset="0"/>
                <a:cs typeface="Arial" charset="0"/>
              </a:rPr>
              <a:t>negatives:</a:t>
            </a:r>
          </a:p>
          <a:p>
            <a:pPr lvl="1" eaLnBrk="1" hangingPunct="1">
              <a:lnSpc>
                <a:spcPct val="90000"/>
              </a:lnSpc>
              <a:buClr>
                <a:srgbClr val="008000"/>
              </a:buClr>
              <a:buFont typeface="Wingdings" pitchFamily="2" charset="2"/>
              <a:buChar char="v"/>
            </a:pPr>
            <a:endParaRPr lang="en-US" sz="2200" b="1" dirty="0" smtClean="0">
              <a:solidFill>
                <a:srgbClr val="008000"/>
              </a:solidFill>
              <a:latin typeface="Arial" charset="0"/>
              <a:cs typeface="Arial" charset="0"/>
            </a:endParaRPr>
          </a:p>
          <a:p>
            <a:pPr lvl="2" eaLnBrk="1" hangingPunct="1">
              <a:lnSpc>
                <a:spcPct val="90000"/>
              </a:lnSpc>
              <a:buClr>
                <a:srgbClr val="9900CC"/>
              </a:buClr>
            </a:pPr>
            <a:r>
              <a:rPr lang="en-US" sz="2000" b="1" dirty="0" smtClean="0">
                <a:solidFill>
                  <a:srgbClr val="9900CC"/>
                </a:solidFill>
                <a:latin typeface="Arial" charset="0"/>
                <a:cs typeface="Arial" charset="0"/>
              </a:rPr>
              <a:t>not productive</a:t>
            </a:r>
          </a:p>
          <a:p>
            <a:pPr lvl="2" eaLnBrk="1" hangingPunct="1">
              <a:lnSpc>
                <a:spcPct val="90000"/>
              </a:lnSpc>
              <a:buClr>
                <a:srgbClr val="9900CC"/>
              </a:buClr>
            </a:pPr>
            <a:endParaRPr lang="en-US" sz="2000" b="1" dirty="0" smtClean="0">
              <a:solidFill>
                <a:srgbClr val="9900CC"/>
              </a:solidFill>
              <a:latin typeface="Arial" charset="0"/>
              <a:cs typeface="Arial" charset="0"/>
            </a:endParaRPr>
          </a:p>
          <a:p>
            <a:pPr lvl="2" eaLnBrk="1" hangingPunct="1">
              <a:lnSpc>
                <a:spcPct val="90000"/>
              </a:lnSpc>
              <a:buClr>
                <a:srgbClr val="9900CC"/>
              </a:buClr>
            </a:pPr>
            <a:r>
              <a:rPr lang="en-US" sz="2000" b="1" dirty="0" smtClean="0">
                <a:solidFill>
                  <a:srgbClr val="9900CC"/>
                </a:solidFill>
                <a:latin typeface="Arial" charset="0"/>
                <a:cs typeface="Arial" charset="0"/>
              </a:rPr>
              <a:t>fast maturing</a:t>
            </a:r>
          </a:p>
          <a:p>
            <a:pPr lvl="2" eaLnBrk="1" hangingPunct="1">
              <a:lnSpc>
                <a:spcPct val="90000"/>
              </a:lnSpc>
              <a:buClr>
                <a:srgbClr val="9900CC"/>
              </a:buClr>
            </a:pPr>
            <a:endParaRPr lang="en-US" sz="2000" b="1" dirty="0" smtClean="0">
              <a:solidFill>
                <a:srgbClr val="9900CC"/>
              </a:solidFill>
              <a:latin typeface="Arial" charset="0"/>
              <a:cs typeface="Arial" charset="0"/>
            </a:endParaRPr>
          </a:p>
          <a:p>
            <a:pPr lvl="2" eaLnBrk="1" hangingPunct="1">
              <a:lnSpc>
                <a:spcPct val="90000"/>
              </a:lnSpc>
              <a:buClr>
                <a:srgbClr val="9900CC"/>
              </a:buClr>
            </a:pPr>
            <a:r>
              <a:rPr lang="en-US" sz="2000" b="1" dirty="0" smtClean="0">
                <a:solidFill>
                  <a:srgbClr val="9900CC"/>
                </a:solidFill>
                <a:latin typeface="Arial" charset="0"/>
                <a:cs typeface="Arial" charset="0"/>
              </a:rPr>
              <a:t>fire prone</a:t>
            </a:r>
            <a:r>
              <a:rPr lang="en-US" sz="2000" b="1" dirty="0" smtClean="0">
                <a:solidFill>
                  <a:srgbClr val="008000"/>
                </a:solidFill>
                <a:latin typeface="Comic Sans MS" pitchFamily="66" charset="0"/>
                <a:cs typeface="Arial" charset="0"/>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871538" y="1044575"/>
            <a:ext cx="8162925" cy="579438"/>
          </a:xfrm>
        </p:spPr>
        <p:txBody>
          <a:bodyPr/>
          <a:lstStyle/>
          <a:p>
            <a:pPr eaLnBrk="1" hangingPunct="1"/>
            <a:r>
              <a:rPr lang="en-US" sz="3200" b="1" dirty="0" smtClean="0">
                <a:solidFill>
                  <a:srgbClr val="7030A0"/>
                </a:solidFill>
                <a:latin typeface="Comic Sans MS" pitchFamily="66" charset="0"/>
              </a:rPr>
              <a:t>Grasses – Cool Season:</a:t>
            </a:r>
            <a:r>
              <a:rPr lang="en-US" sz="3200" b="1" dirty="0" smtClean="0">
                <a:solidFill>
                  <a:srgbClr val="FF0000"/>
                </a:solidFill>
                <a:latin typeface="Comic Sans MS" pitchFamily="66" charset="0"/>
              </a:rPr>
              <a:t>  </a:t>
            </a:r>
            <a:r>
              <a:rPr lang="en-US" sz="3200" b="1" dirty="0" smtClean="0">
                <a:solidFill>
                  <a:srgbClr val="008000"/>
                </a:solidFill>
                <a:latin typeface="Comic Sans MS" pitchFamily="66" charset="0"/>
              </a:rPr>
              <a:t>Tall Fescue</a:t>
            </a:r>
            <a:endParaRPr lang="en-US" sz="3200" b="1" dirty="0" smtClean="0">
              <a:solidFill>
                <a:srgbClr val="008000"/>
              </a:solidFill>
              <a:latin typeface="Comic Sans MS" pitchFamily="66" charset="0"/>
              <a:cs typeface="Arial" charset="0"/>
            </a:endParaRPr>
          </a:p>
        </p:txBody>
      </p:sp>
      <p:sp>
        <p:nvSpPr>
          <p:cNvPr id="24579" name="Rectangle 1027"/>
          <p:cNvSpPr>
            <a:spLocks noGrp="1" noChangeArrowheads="1"/>
          </p:cNvSpPr>
          <p:nvPr>
            <p:ph idx="1"/>
          </p:nvPr>
        </p:nvSpPr>
        <p:spPr/>
        <p:txBody>
          <a:bodyPr/>
          <a:lstStyle/>
          <a:p>
            <a:pPr eaLnBrk="1" hangingPunct="1">
              <a:buClr>
                <a:srgbClr val="0000FF"/>
              </a:buClr>
              <a:buFont typeface="Wingdings" pitchFamily="2" charset="2"/>
              <a:buChar char="ü"/>
            </a:pPr>
            <a:r>
              <a:rPr lang="en-US" sz="2200" b="1" dirty="0" smtClean="0">
                <a:solidFill>
                  <a:srgbClr val="0000FF"/>
                </a:solidFill>
                <a:latin typeface="Comic Sans MS" pitchFamily="66" charset="0"/>
                <a:cs typeface="Arial" charset="0"/>
              </a:rPr>
              <a:t>Cool season -- very productive in cool weather</a:t>
            </a:r>
          </a:p>
          <a:p>
            <a:pPr eaLnBrk="1" hangingPunct="1">
              <a:buClr>
                <a:srgbClr val="0000FF"/>
              </a:buClr>
              <a:buFont typeface="Wingdings" pitchFamily="2" charset="2"/>
              <a:buChar char="ü"/>
            </a:pPr>
            <a:endParaRPr lang="en-US" sz="2200" b="1" dirty="0" smtClean="0">
              <a:solidFill>
                <a:srgbClr val="0000FF"/>
              </a:solidFill>
              <a:latin typeface="Comic Sans MS" pitchFamily="66" charset="0"/>
              <a:cs typeface="Times New Roman" charset="0"/>
            </a:endParaRPr>
          </a:p>
          <a:p>
            <a:pPr eaLnBrk="1" hangingPunct="1">
              <a:buClr>
                <a:srgbClr val="0000FF"/>
              </a:buClr>
              <a:buFont typeface="Wingdings" pitchFamily="2" charset="2"/>
              <a:buChar char="ü"/>
            </a:pPr>
            <a:r>
              <a:rPr lang="en-US" sz="2200" b="1" dirty="0" smtClean="0">
                <a:solidFill>
                  <a:srgbClr val="0000FF"/>
                </a:solidFill>
                <a:latin typeface="Comic Sans MS" pitchFamily="66" charset="0"/>
                <a:cs typeface="Arial" charset="0"/>
              </a:rPr>
              <a:t>Very tolerant of poor conditions -- fertility, drought, overgrazing</a:t>
            </a:r>
          </a:p>
          <a:p>
            <a:pPr eaLnBrk="1" hangingPunct="1">
              <a:buClr>
                <a:srgbClr val="0000FF"/>
              </a:buClr>
              <a:buFont typeface="Wingdings" pitchFamily="2" charset="2"/>
              <a:buChar char="ü"/>
            </a:pPr>
            <a:endParaRPr lang="en-US" sz="2200" b="1" dirty="0" smtClean="0">
              <a:solidFill>
                <a:srgbClr val="0000FF"/>
              </a:solidFill>
              <a:latin typeface="Comic Sans MS" pitchFamily="66" charset="0"/>
              <a:cs typeface="Arial" charset="0"/>
            </a:endParaRPr>
          </a:p>
          <a:p>
            <a:pPr eaLnBrk="1" hangingPunct="1">
              <a:buClr>
                <a:srgbClr val="0000FF"/>
              </a:buClr>
              <a:buFont typeface="Wingdings" pitchFamily="2" charset="2"/>
              <a:buChar char="ü"/>
            </a:pPr>
            <a:r>
              <a:rPr lang="en-US" sz="2200" b="1" dirty="0" smtClean="0">
                <a:solidFill>
                  <a:srgbClr val="0000FF"/>
                </a:solidFill>
                <a:latin typeface="Comic Sans MS" pitchFamily="66" charset="0"/>
                <a:cs typeface="Arial" charset="0"/>
              </a:rPr>
              <a:t>Negatives:</a:t>
            </a:r>
          </a:p>
          <a:p>
            <a:pPr lvl="1" eaLnBrk="1" hangingPunct="1">
              <a:buClr>
                <a:srgbClr val="008000"/>
              </a:buClr>
              <a:buFont typeface="Wingdings" pitchFamily="2" charset="2"/>
              <a:buChar char="v"/>
            </a:pPr>
            <a:r>
              <a:rPr lang="en-US" sz="2000" b="1" dirty="0" smtClean="0">
                <a:solidFill>
                  <a:srgbClr val="008000"/>
                </a:solidFill>
                <a:latin typeface="Comic Sans MS" pitchFamily="66" charset="0"/>
                <a:cs typeface="Arial" charset="0"/>
              </a:rPr>
              <a:t>summer slump -- very unproductive in the summer</a:t>
            </a:r>
          </a:p>
          <a:p>
            <a:pPr lvl="1" eaLnBrk="1" hangingPunct="1">
              <a:buClr>
                <a:srgbClr val="008000"/>
              </a:buClr>
              <a:buFont typeface="Wingdings" pitchFamily="2" charset="2"/>
              <a:buChar char="v"/>
            </a:pPr>
            <a:r>
              <a:rPr lang="en-US" sz="2000" b="1" dirty="0" smtClean="0">
                <a:solidFill>
                  <a:srgbClr val="008000"/>
                </a:solidFill>
                <a:latin typeface="Comic Sans MS" pitchFamily="66" charset="0"/>
                <a:cs typeface="Arial" charset="0"/>
              </a:rPr>
              <a:t>fescue </a:t>
            </a:r>
            <a:r>
              <a:rPr lang="en-US" sz="2000" b="1" dirty="0" err="1" smtClean="0">
                <a:solidFill>
                  <a:srgbClr val="008000"/>
                </a:solidFill>
                <a:latin typeface="Comic Sans MS" pitchFamily="66" charset="0"/>
                <a:cs typeface="Arial" charset="0"/>
              </a:rPr>
              <a:t>toxicosis</a:t>
            </a:r>
            <a:r>
              <a:rPr lang="en-US" sz="2000" b="1" dirty="0" smtClean="0">
                <a:solidFill>
                  <a:srgbClr val="008000"/>
                </a:solidFill>
                <a:latin typeface="Comic Sans MS" pitchFamily="66" charset="0"/>
                <a:cs typeface="Arial" charset="0"/>
              </a:rPr>
              <a:t>, </a:t>
            </a:r>
            <a:r>
              <a:rPr lang="en-US" sz="2000" b="1" dirty="0" err="1" smtClean="0">
                <a:solidFill>
                  <a:srgbClr val="008000"/>
                </a:solidFill>
                <a:latin typeface="Comic Sans MS" pitchFamily="66" charset="0"/>
                <a:cs typeface="Arial" charset="0"/>
              </a:rPr>
              <a:t>endophyte</a:t>
            </a:r>
            <a:r>
              <a:rPr lang="en-US" sz="2000" b="1" dirty="0" smtClean="0">
                <a:solidFill>
                  <a:srgbClr val="008000"/>
                </a:solidFill>
                <a:latin typeface="Comic Sans MS" pitchFamily="66" charset="0"/>
                <a:cs typeface="Arial" charset="0"/>
              </a:rPr>
              <a:t> fungus</a:t>
            </a:r>
          </a:p>
          <a:p>
            <a:pPr lvl="2" eaLnBrk="1" hangingPunct="1">
              <a:buClr>
                <a:srgbClr val="9900CC"/>
              </a:buClr>
              <a:buFont typeface="Wingdings" pitchFamily="2" charset="2"/>
              <a:buChar char="§"/>
            </a:pPr>
            <a:r>
              <a:rPr lang="en-US" sz="2200" b="1" dirty="0" smtClean="0">
                <a:solidFill>
                  <a:srgbClr val="9900CC"/>
                </a:solidFill>
                <a:latin typeface="Comic Sans MS" pitchFamily="66" charset="0"/>
                <a:cs typeface="Arial" charset="0"/>
              </a:rPr>
              <a:t>heat stress</a:t>
            </a:r>
          </a:p>
          <a:p>
            <a:pPr lvl="2" eaLnBrk="1" hangingPunct="1">
              <a:buClr>
                <a:srgbClr val="9900CC"/>
              </a:buClr>
              <a:buFont typeface="Wingdings" pitchFamily="2" charset="2"/>
              <a:buChar char="§"/>
            </a:pPr>
            <a:r>
              <a:rPr lang="en-US" sz="2200" b="1" dirty="0" smtClean="0">
                <a:solidFill>
                  <a:srgbClr val="9900CC"/>
                </a:solidFill>
                <a:latin typeface="Comic Sans MS" pitchFamily="66" charset="0"/>
                <a:cs typeface="Arial" charset="0"/>
              </a:rPr>
              <a:t>fescue foot</a:t>
            </a:r>
            <a:endParaRPr lang="en-US" sz="2200" b="1" dirty="0" smtClean="0">
              <a:solidFill>
                <a:srgbClr val="0000FF"/>
              </a:solidFill>
              <a:latin typeface="Comic Sans MS" pitchFamily="66" charset="0"/>
              <a:cs typeface="Times New Roman"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653463" cy="938213"/>
          </a:xfrm>
        </p:spPr>
        <p:txBody>
          <a:bodyPr>
            <a:noAutofit/>
          </a:bodyPr>
          <a:lstStyle/>
          <a:p>
            <a:pPr marL="742950" lvl="1" indent="-285750" eaLnBrk="1" hangingPunct="1">
              <a:spcBef>
                <a:spcPct val="20000"/>
              </a:spcBef>
            </a:pPr>
            <a:r>
              <a:rPr lang="en-US" sz="3600" dirty="0" err="1">
                <a:solidFill>
                  <a:srgbClr val="7030A0"/>
                </a:solidFill>
                <a:latin typeface="+mj-lt"/>
                <a:cs typeface="Arial" charset="0"/>
              </a:rPr>
              <a:t>E</a:t>
            </a:r>
            <a:r>
              <a:rPr lang="en-US" sz="3600" dirty="0" err="1" smtClean="0">
                <a:solidFill>
                  <a:srgbClr val="7030A0"/>
                </a:solidFill>
                <a:latin typeface="+mj-lt"/>
                <a:cs typeface="Arial" charset="0"/>
              </a:rPr>
              <a:t>ndophyte</a:t>
            </a:r>
            <a:r>
              <a:rPr lang="en-US" sz="3600" dirty="0" smtClean="0">
                <a:solidFill>
                  <a:srgbClr val="7030A0"/>
                </a:solidFill>
                <a:latin typeface="+mj-lt"/>
                <a:cs typeface="Arial" charset="0"/>
              </a:rPr>
              <a:t> fungus</a:t>
            </a:r>
            <a:endParaRPr lang="en-US" sz="3200" dirty="0">
              <a:solidFill>
                <a:srgbClr val="7030A0"/>
              </a:solidFill>
              <a:latin typeface="+mj-lt"/>
            </a:endParaRPr>
          </a:p>
        </p:txBody>
      </p:sp>
      <p:sp>
        <p:nvSpPr>
          <p:cNvPr id="3" name="Content Placeholder 2"/>
          <p:cNvSpPr>
            <a:spLocks noGrp="1"/>
          </p:cNvSpPr>
          <p:nvPr>
            <p:ph idx="1"/>
          </p:nvPr>
        </p:nvSpPr>
        <p:spPr/>
        <p:txBody>
          <a:bodyPr/>
          <a:lstStyle/>
          <a:p>
            <a:r>
              <a:rPr lang="en-US" dirty="0" smtClean="0"/>
              <a:t>The fungus causes the plant to produce ergot alkaloids</a:t>
            </a:r>
          </a:p>
          <a:p>
            <a:pPr lvl="1"/>
            <a:r>
              <a:rPr lang="en-US" dirty="0"/>
              <a:t>chemical compounds that contain mostly basic nitrogen </a:t>
            </a:r>
            <a:r>
              <a:rPr lang="en-US" dirty="0" smtClean="0"/>
              <a:t>atoms</a:t>
            </a:r>
          </a:p>
        </p:txBody>
      </p:sp>
    </p:spTree>
    <p:extLst>
      <p:ext uri="{BB962C8B-B14F-4D97-AF65-F5344CB8AC3E}">
        <p14:creationId xmlns:p14="http://schemas.microsoft.com/office/powerpoint/2010/main" val="352747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S1_28_35"/>
          <p:cNvPicPr>
            <a:picLocks noChangeAspect="1" noChangeArrowheads="1"/>
          </p:cNvPicPr>
          <p:nvPr/>
        </p:nvPicPr>
        <p:blipFill>
          <a:blip r:embed="rId2" cstate="print"/>
          <a:srcRect/>
          <a:stretch>
            <a:fillRect/>
          </a:stretch>
        </p:blipFill>
        <p:spPr bwMode="auto">
          <a:xfrm>
            <a:off x="2971800" y="2420938"/>
            <a:ext cx="6151344" cy="3979862"/>
          </a:xfrm>
          <a:prstGeom prst="rect">
            <a:avLst/>
          </a:prstGeom>
          <a:noFill/>
          <a:ln w="9525">
            <a:noFill/>
            <a:miter lim="800000"/>
            <a:headEnd/>
            <a:tailEnd/>
          </a:ln>
        </p:spPr>
      </p:pic>
      <p:pic>
        <p:nvPicPr>
          <p:cNvPr id="25603" name="Picture 3" descr="S1_28_38"/>
          <p:cNvPicPr>
            <a:picLocks noChangeAspect="1" noChangeArrowheads="1"/>
          </p:cNvPicPr>
          <p:nvPr/>
        </p:nvPicPr>
        <p:blipFill>
          <a:blip r:embed="rId3" cstate="print"/>
          <a:srcRect/>
          <a:stretch>
            <a:fillRect/>
          </a:stretch>
        </p:blipFill>
        <p:spPr bwMode="auto">
          <a:xfrm>
            <a:off x="76200" y="278640"/>
            <a:ext cx="4405313" cy="5741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1_28_04"/>
          <p:cNvPicPr>
            <a:picLocks noChangeAspect="1" noChangeArrowheads="1"/>
          </p:cNvPicPr>
          <p:nvPr/>
        </p:nvPicPr>
        <p:blipFill>
          <a:blip r:embed="rId2" cstate="print"/>
          <a:srcRect/>
          <a:stretch>
            <a:fillRect/>
          </a:stretch>
        </p:blipFill>
        <p:spPr bwMode="auto">
          <a:xfrm>
            <a:off x="304800" y="307975"/>
            <a:ext cx="8686800" cy="62420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2_09_17"/>
          <p:cNvPicPr>
            <a:picLocks noChangeAspect="1" noChangeArrowheads="1"/>
          </p:cNvPicPr>
          <p:nvPr/>
        </p:nvPicPr>
        <p:blipFill>
          <a:blip r:embed="rId3" cstate="print"/>
          <a:srcRect/>
          <a:stretch>
            <a:fillRect/>
          </a:stretch>
        </p:blipFill>
        <p:spPr bwMode="auto">
          <a:xfrm>
            <a:off x="76200" y="334963"/>
            <a:ext cx="8991600" cy="61880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1_28_09"/>
          <p:cNvPicPr>
            <a:picLocks noChangeAspect="1" noChangeArrowheads="1"/>
          </p:cNvPicPr>
          <p:nvPr/>
        </p:nvPicPr>
        <p:blipFill>
          <a:blip r:embed="rId3" cstate="print"/>
          <a:srcRect/>
          <a:stretch>
            <a:fillRect/>
          </a:stretch>
        </p:blipFill>
        <p:spPr bwMode="auto">
          <a:xfrm>
            <a:off x="76200" y="434975"/>
            <a:ext cx="8991600" cy="59880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1_28_23"/>
          <p:cNvPicPr>
            <a:picLocks noChangeAspect="1" noChangeArrowheads="1"/>
          </p:cNvPicPr>
          <p:nvPr/>
        </p:nvPicPr>
        <p:blipFill>
          <a:blip r:embed="rId2" cstate="print"/>
          <a:srcRect/>
          <a:stretch>
            <a:fillRect/>
          </a:stretch>
        </p:blipFill>
        <p:spPr bwMode="auto">
          <a:xfrm>
            <a:off x="76200" y="406400"/>
            <a:ext cx="8991600" cy="6045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381000" y="457200"/>
            <a:ext cx="8162925" cy="769441"/>
          </a:xfrm>
        </p:spPr>
        <p:txBody>
          <a:bodyPr/>
          <a:lstStyle/>
          <a:p>
            <a:pPr eaLnBrk="1" hangingPunct="1"/>
            <a:r>
              <a:rPr lang="en-US" b="1" dirty="0" smtClean="0"/>
              <a:t>Forage </a:t>
            </a:r>
            <a:r>
              <a:rPr lang="en-US" sz="4000" b="1" dirty="0" smtClean="0">
                <a:cs typeface="Arial" charset="0"/>
              </a:rPr>
              <a:t>Quality</a:t>
            </a:r>
          </a:p>
        </p:txBody>
      </p:sp>
      <p:sp>
        <p:nvSpPr>
          <p:cNvPr id="14339" name="Rectangle 1027"/>
          <p:cNvSpPr>
            <a:spLocks noGrp="1" noChangeArrowheads="1"/>
          </p:cNvSpPr>
          <p:nvPr>
            <p:ph idx="1"/>
          </p:nvPr>
        </p:nvSpPr>
        <p:spPr/>
        <p:txBody>
          <a:bodyPr>
            <a:noAutofit/>
          </a:bodyPr>
          <a:lstStyle/>
          <a:p>
            <a:pPr eaLnBrk="1" hangingPunct="1">
              <a:lnSpc>
                <a:spcPct val="90000"/>
              </a:lnSpc>
              <a:buClr>
                <a:srgbClr val="000099"/>
              </a:buClr>
              <a:buFont typeface="Wingdings" pitchFamily="2" charset="2"/>
              <a:buChar char="ü"/>
            </a:pPr>
            <a:r>
              <a:rPr lang="en-US" b="1" dirty="0" smtClean="0">
                <a:latin typeface="+mj-lt"/>
                <a:cs typeface="Arial" charset="0"/>
              </a:rPr>
              <a:t>Crude protein content</a:t>
            </a:r>
          </a:p>
          <a:p>
            <a:pPr eaLnBrk="1" hangingPunct="1">
              <a:lnSpc>
                <a:spcPct val="90000"/>
              </a:lnSpc>
              <a:buClr>
                <a:srgbClr val="000099"/>
              </a:buClr>
              <a:buFont typeface="Wingdings" pitchFamily="2" charset="2"/>
              <a:buChar char="ü"/>
            </a:pPr>
            <a:r>
              <a:rPr lang="en-US" b="1" dirty="0" smtClean="0">
                <a:latin typeface="+mj-lt"/>
                <a:cs typeface="Arial" charset="0"/>
              </a:rPr>
              <a:t>Cell wall content </a:t>
            </a:r>
          </a:p>
          <a:p>
            <a:pPr lvl="1">
              <a:lnSpc>
                <a:spcPct val="90000"/>
              </a:lnSpc>
              <a:buClr>
                <a:srgbClr val="000099"/>
              </a:buClr>
              <a:buFont typeface="Wingdings" pitchFamily="2" charset="2"/>
              <a:buChar char="ü"/>
            </a:pPr>
            <a:r>
              <a:rPr lang="en-US" b="1" dirty="0" smtClean="0">
                <a:solidFill>
                  <a:srgbClr val="660066"/>
                </a:solidFill>
                <a:latin typeface="+mj-lt"/>
                <a:cs typeface="Arial" charset="0"/>
              </a:rPr>
              <a:t>NDF</a:t>
            </a:r>
          </a:p>
          <a:p>
            <a:pPr lvl="2">
              <a:lnSpc>
                <a:spcPct val="90000"/>
              </a:lnSpc>
              <a:buClr>
                <a:srgbClr val="000099"/>
              </a:buClr>
              <a:buFont typeface="Wingdings" pitchFamily="2" charset="2"/>
              <a:buChar char="ü"/>
            </a:pPr>
            <a:r>
              <a:rPr lang="en-US" sz="2000" b="1" dirty="0" smtClean="0">
                <a:latin typeface="+mj-lt"/>
                <a:cs typeface="Arial" charset="0"/>
              </a:rPr>
              <a:t>Indicative of potential intake</a:t>
            </a:r>
            <a:endParaRPr lang="en-US" b="1" dirty="0" smtClean="0">
              <a:latin typeface="+mj-lt"/>
              <a:cs typeface="Arial" charset="0"/>
            </a:endParaRPr>
          </a:p>
          <a:p>
            <a:pPr lvl="1" eaLnBrk="1" hangingPunct="1">
              <a:lnSpc>
                <a:spcPct val="90000"/>
              </a:lnSpc>
              <a:buClr>
                <a:srgbClr val="000099"/>
              </a:buClr>
              <a:buFont typeface="Wingdings" pitchFamily="2" charset="2"/>
              <a:buChar char="ü"/>
            </a:pPr>
            <a:r>
              <a:rPr lang="en-US" b="1" dirty="0" smtClean="0">
                <a:solidFill>
                  <a:srgbClr val="660066"/>
                </a:solidFill>
                <a:latin typeface="+mj-lt"/>
                <a:cs typeface="Arial" charset="0"/>
              </a:rPr>
              <a:t>ADF</a:t>
            </a:r>
            <a:r>
              <a:rPr lang="en-US" b="1" dirty="0" smtClean="0">
                <a:latin typeface="+mj-lt"/>
                <a:cs typeface="Arial" charset="0"/>
              </a:rPr>
              <a:t> </a:t>
            </a:r>
          </a:p>
          <a:p>
            <a:pPr lvl="2">
              <a:lnSpc>
                <a:spcPct val="90000"/>
              </a:lnSpc>
              <a:buClr>
                <a:srgbClr val="000099"/>
              </a:buClr>
              <a:buFont typeface="Wingdings" pitchFamily="2" charset="2"/>
              <a:buChar char="ü"/>
            </a:pPr>
            <a:r>
              <a:rPr lang="en-US" sz="2000" b="1" dirty="0" smtClean="0">
                <a:latin typeface="+mj-lt"/>
                <a:cs typeface="Arial" charset="0"/>
              </a:rPr>
              <a:t>indicative of energy value</a:t>
            </a:r>
            <a:endParaRPr lang="en-US" b="1" dirty="0" smtClean="0">
              <a:latin typeface="+mj-lt"/>
              <a:cs typeface="Arial" charset="0"/>
            </a:endParaRPr>
          </a:p>
          <a:p>
            <a:pPr lvl="1">
              <a:lnSpc>
                <a:spcPct val="90000"/>
              </a:lnSpc>
              <a:buClr>
                <a:srgbClr val="000099"/>
              </a:buClr>
              <a:buFont typeface="Wingdings" pitchFamily="2" charset="2"/>
              <a:buChar char="ü"/>
            </a:pPr>
            <a:r>
              <a:rPr lang="en-US" b="1" dirty="0" smtClean="0">
                <a:solidFill>
                  <a:srgbClr val="660066"/>
                </a:solidFill>
                <a:latin typeface="+mj-lt"/>
                <a:cs typeface="Arial" charset="0"/>
              </a:rPr>
              <a:t>Lignin</a:t>
            </a:r>
          </a:p>
          <a:p>
            <a:pPr lvl="2" eaLnBrk="1" hangingPunct="1">
              <a:lnSpc>
                <a:spcPct val="90000"/>
              </a:lnSpc>
              <a:buClr>
                <a:srgbClr val="008000"/>
              </a:buClr>
              <a:buFont typeface="Wingdings" pitchFamily="2" charset="2"/>
              <a:buChar char="v"/>
            </a:pPr>
            <a:r>
              <a:rPr lang="en-US" b="1" dirty="0" smtClean="0">
                <a:latin typeface="+mj-lt"/>
                <a:cs typeface="Arial" charset="0"/>
              </a:rPr>
              <a:t>indigestible</a:t>
            </a:r>
          </a:p>
          <a:p>
            <a:pPr lvl="2" eaLnBrk="1" hangingPunct="1">
              <a:lnSpc>
                <a:spcPct val="90000"/>
              </a:lnSpc>
              <a:buClr>
                <a:srgbClr val="008000"/>
              </a:buClr>
              <a:buFont typeface="Wingdings" pitchFamily="2" charset="2"/>
              <a:buChar char="v"/>
            </a:pPr>
            <a:r>
              <a:rPr lang="en-US" b="1" dirty="0" smtClean="0">
                <a:latin typeface="+mj-lt"/>
                <a:cs typeface="Arial" charset="0"/>
              </a:rPr>
              <a:t>complex cellulose and hemicellulose</a:t>
            </a:r>
          </a:p>
          <a:p>
            <a:pPr lvl="2" eaLnBrk="1" hangingPunct="1">
              <a:lnSpc>
                <a:spcPct val="90000"/>
              </a:lnSpc>
              <a:buClr>
                <a:srgbClr val="008000"/>
              </a:buClr>
              <a:buFont typeface="Wingdings" pitchFamily="2" charset="2"/>
              <a:buChar char="v"/>
            </a:pPr>
            <a:r>
              <a:rPr lang="en-US" b="1" dirty="0" smtClean="0">
                <a:latin typeface="+mj-lt"/>
                <a:cs typeface="Arial" charset="0"/>
              </a:rPr>
              <a:t>indicates plant maturity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1_28_10"/>
          <p:cNvPicPr>
            <a:picLocks noChangeAspect="1" noChangeArrowheads="1"/>
          </p:cNvPicPr>
          <p:nvPr/>
        </p:nvPicPr>
        <p:blipFill>
          <a:blip r:embed="rId3" cstate="print"/>
          <a:srcRect/>
          <a:stretch>
            <a:fillRect/>
          </a:stretch>
        </p:blipFill>
        <p:spPr bwMode="auto">
          <a:xfrm>
            <a:off x="0" y="385763"/>
            <a:ext cx="9144000" cy="60864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71538" y="557213"/>
            <a:ext cx="8162925" cy="1066800"/>
          </a:xfrm>
        </p:spPr>
        <p:txBody>
          <a:bodyPr/>
          <a:lstStyle/>
          <a:p>
            <a:pPr eaLnBrk="1" hangingPunct="1"/>
            <a:r>
              <a:rPr lang="en-US" sz="3200" b="1" dirty="0" smtClean="0">
                <a:solidFill>
                  <a:srgbClr val="7030A0"/>
                </a:solidFill>
                <a:latin typeface="Comic Sans MS" pitchFamily="66" charset="0"/>
              </a:rPr>
              <a:t>Grasses – Cool Season:  </a:t>
            </a:r>
            <a:r>
              <a:rPr lang="en-US" sz="3200" b="1" dirty="0" smtClean="0">
                <a:solidFill>
                  <a:srgbClr val="008000"/>
                </a:solidFill>
                <a:latin typeface="Comic Sans MS" pitchFamily="66" charset="0"/>
              </a:rPr>
              <a:t>Ryegrass, annual and perennial</a:t>
            </a:r>
            <a:endParaRPr lang="en-US" sz="3200" b="1" dirty="0" smtClean="0">
              <a:solidFill>
                <a:srgbClr val="008000"/>
              </a:solidFill>
              <a:latin typeface="Comic Sans MS" pitchFamily="66" charset="0"/>
              <a:cs typeface="Arial" charset="0"/>
            </a:endParaRPr>
          </a:p>
        </p:txBody>
      </p:sp>
      <p:sp>
        <p:nvSpPr>
          <p:cNvPr id="32771" name="Rectangle 3"/>
          <p:cNvSpPr>
            <a:spLocks noGrp="1" noChangeArrowheads="1"/>
          </p:cNvSpPr>
          <p:nvPr>
            <p:ph idx="1"/>
          </p:nvPr>
        </p:nvSpPr>
        <p:spPr/>
        <p:txBody>
          <a:bodyPr/>
          <a:lstStyle/>
          <a:p>
            <a:pPr eaLnBrk="1" hangingPunct="1">
              <a:buClr>
                <a:srgbClr val="0000FF"/>
              </a:buClr>
              <a:buFont typeface="Wingdings" pitchFamily="2" charset="2"/>
              <a:buChar char="ü"/>
            </a:pPr>
            <a:r>
              <a:rPr lang="en-US" sz="2600" b="1" dirty="0" smtClean="0">
                <a:solidFill>
                  <a:srgbClr val="0000FF"/>
                </a:solidFill>
                <a:latin typeface="Comic Sans MS" pitchFamily="66" charset="0"/>
                <a:cs typeface="Arial" charset="0"/>
              </a:rPr>
              <a:t>Common in New Zealand and Australia; gaining popularity in the US</a:t>
            </a:r>
          </a:p>
          <a:p>
            <a:pPr eaLnBrk="1" hangingPunct="1">
              <a:buClr>
                <a:srgbClr val="0000FF"/>
              </a:buClr>
              <a:buFont typeface="Wingdings" pitchFamily="2" charset="2"/>
              <a:buChar char="ü"/>
            </a:pPr>
            <a:endParaRPr lang="en-US" sz="2600" b="1" dirty="0" smtClean="0">
              <a:solidFill>
                <a:srgbClr val="0000FF"/>
              </a:solidFill>
              <a:latin typeface="Comic Sans MS" pitchFamily="66" charset="0"/>
              <a:cs typeface="Times New Roman" charset="0"/>
            </a:endParaRPr>
          </a:p>
          <a:p>
            <a:pPr eaLnBrk="1" hangingPunct="1">
              <a:buClr>
                <a:srgbClr val="0000FF"/>
              </a:buClr>
              <a:buFont typeface="Wingdings" pitchFamily="2" charset="2"/>
              <a:buChar char="ü"/>
            </a:pPr>
            <a:r>
              <a:rPr lang="en-US" sz="2600" b="1" dirty="0" smtClean="0">
                <a:solidFill>
                  <a:srgbClr val="0000FF"/>
                </a:solidFill>
                <a:latin typeface="Comic Sans MS" pitchFamily="66" charset="0"/>
                <a:cs typeface="Arial" charset="0"/>
              </a:rPr>
              <a:t>Generally very productive but often lower quality</a:t>
            </a:r>
          </a:p>
          <a:p>
            <a:pPr eaLnBrk="1" hangingPunct="1">
              <a:buClr>
                <a:srgbClr val="0000FF"/>
              </a:buClr>
              <a:buFont typeface="Wingdings" pitchFamily="2" charset="2"/>
              <a:buChar char="ü"/>
            </a:pPr>
            <a:endParaRPr lang="en-US" sz="2600" b="1" dirty="0" smtClean="0">
              <a:solidFill>
                <a:srgbClr val="0000FF"/>
              </a:solidFill>
              <a:latin typeface="Comic Sans MS" pitchFamily="66" charset="0"/>
              <a:cs typeface="Arial" charset="0"/>
            </a:endParaRPr>
          </a:p>
          <a:p>
            <a:pPr lvl="1" eaLnBrk="1" hangingPunct="1">
              <a:buClr>
                <a:srgbClr val="008000"/>
              </a:buClr>
              <a:buFont typeface="Wingdings" pitchFamily="2" charset="2"/>
              <a:buChar char="v"/>
            </a:pPr>
            <a:r>
              <a:rPr lang="en-US" sz="2400" b="1" dirty="0" smtClean="0">
                <a:solidFill>
                  <a:srgbClr val="008000"/>
                </a:solidFill>
                <a:latin typeface="Comic Sans MS" pitchFamily="66" charset="0"/>
                <a:cs typeface="Arial" charset="0"/>
              </a:rPr>
              <a:t>maturity very much a factor</a:t>
            </a:r>
          </a:p>
          <a:p>
            <a:pPr lvl="1" eaLnBrk="1" hangingPunct="1">
              <a:buClr>
                <a:srgbClr val="008000"/>
              </a:buClr>
              <a:buFont typeface="Wingdings" pitchFamily="2" charset="2"/>
              <a:buChar char="v"/>
            </a:pPr>
            <a:r>
              <a:rPr lang="en-US" sz="2400" b="1" dirty="0" smtClean="0">
                <a:solidFill>
                  <a:srgbClr val="008000"/>
                </a:solidFill>
                <a:latin typeface="Comic Sans MS" pitchFamily="66" charset="0"/>
                <a:cs typeface="Arial" charset="0"/>
              </a:rPr>
              <a:t>ideal for wintering cows with low requirements</a:t>
            </a:r>
            <a:endParaRPr lang="en-US" sz="2100" b="1" dirty="0" smtClean="0">
              <a:solidFill>
                <a:srgbClr val="9900CC"/>
              </a:solidFill>
              <a:latin typeface="Comic Sans MS" pitchFamily="66"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chemeClr val="tx1"/>
                </a:solidFill>
                <a:latin typeface="Comic Sans MS" pitchFamily="66" charset="0"/>
              </a:rPr>
              <a:t>Grasses – Cool Season:</a:t>
            </a:r>
            <a:endParaRPr lang="en-US" sz="3200" b="1" dirty="0" smtClean="0">
              <a:solidFill>
                <a:schemeClr val="tx1"/>
              </a:solidFill>
              <a:latin typeface="Comic Sans MS" pitchFamily="66" charset="0"/>
              <a:cs typeface="Arial" charset="0"/>
            </a:endParaRPr>
          </a:p>
        </p:txBody>
      </p:sp>
      <p:sp>
        <p:nvSpPr>
          <p:cNvPr id="107523"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600" b="1" smtClean="0">
                <a:solidFill>
                  <a:srgbClr val="0000FF"/>
                </a:solidFill>
                <a:latin typeface="Comic Sans MS" pitchFamily="66" charset="0"/>
                <a:cs typeface="Arial" charset="0"/>
              </a:rPr>
              <a:t>Bluegrass</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primarily a turf grass – not really a forage species</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not as productive, very early maturing</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low growing point -- if have a mixture and over-graze you will end up with bluegrass</a:t>
            </a:r>
          </a:p>
          <a:p>
            <a:pPr lvl="1" eaLnBrk="1" hangingPunct="1">
              <a:lnSpc>
                <a:spcPct val="90000"/>
              </a:lnSpc>
              <a:buClr>
                <a:srgbClr val="0000FF"/>
              </a:buClr>
              <a:buFont typeface="Wingdings" pitchFamily="2" charset="2"/>
              <a:buChar char="ü"/>
            </a:pPr>
            <a:endParaRPr lang="en-US" sz="2400" b="1"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600" b="1" smtClean="0">
                <a:solidFill>
                  <a:srgbClr val="0000FF"/>
                </a:solidFill>
                <a:latin typeface="Comic Sans MS" pitchFamily="66" charset="0"/>
                <a:cs typeface="Arial" charset="0"/>
              </a:rPr>
              <a:t>Wheatgrass -- Crested and Intermediate</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distant relative of barley</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tend to be more drought tolerant</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fast maturity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75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75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75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752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752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752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7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chemeClr val="tx1"/>
                </a:solidFill>
                <a:latin typeface="Comic Sans MS" pitchFamily="66" charset="0"/>
              </a:rPr>
              <a:t>Grasses – Cool Season:</a:t>
            </a:r>
            <a:endParaRPr lang="en-US" sz="3200" b="1" dirty="0" smtClean="0">
              <a:solidFill>
                <a:schemeClr val="tx1"/>
              </a:solidFill>
              <a:latin typeface="Comic Sans MS" pitchFamily="66" charset="0"/>
              <a:cs typeface="Arial" charset="0"/>
            </a:endParaRPr>
          </a:p>
        </p:txBody>
      </p:sp>
      <p:sp>
        <p:nvSpPr>
          <p:cNvPr id="108547"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600" b="1" smtClean="0">
                <a:solidFill>
                  <a:srgbClr val="0000FF"/>
                </a:solidFill>
                <a:latin typeface="Comic Sans MS" pitchFamily="66" charset="0"/>
                <a:cs typeface="Arial" charset="0"/>
              </a:rPr>
              <a:t>Reed canarygrass</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very tolerant of wet soils</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becomes very woody rapidly</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similar specie is Garrison meadow foxtail; it also tolerates damp soil but becomes too woody</a:t>
            </a:r>
          </a:p>
          <a:p>
            <a:pPr lvl="1" eaLnBrk="1" hangingPunct="1">
              <a:lnSpc>
                <a:spcPct val="90000"/>
              </a:lnSpc>
              <a:buClr>
                <a:srgbClr val="9900CC"/>
              </a:buClr>
              <a:buFont typeface="Wingdings" pitchFamily="2" charset="2"/>
              <a:buChar char="v"/>
            </a:pPr>
            <a:endParaRPr lang="en-US" sz="2400" b="1"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600" b="1" smtClean="0">
                <a:solidFill>
                  <a:srgbClr val="0000FF"/>
                </a:solidFill>
                <a:latin typeface="Comic Sans MS" pitchFamily="66" charset="0"/>
                <a:cs typeface="Arial" charset="0"/>
              </a:rPr>
              <a:t>Timothy</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horse hay -- less dusty????</a:t>
            </a:r>
          </a:p>
          <a:p>
            <a:pPr lvl="1" eaLnBrk="1" hangingPunct="1">
              <a:lnSpc>
                <a:spcPct val="90000"/>
              </a:lnSpc>
              <a:buClr>
                <a:srgbClr val="9900CC"/>
              </a:buClr>
              <a:buFont typeface="Wingdings" pitchFamily="2" charset="2"/>
              <a:buChar char="v"/>
            </a:pPr>
            <a:r>
              <a:rPr lang="en-US" sz="2400" b="1" smtClean="0">
                <a:solidFill>
                  <a:srgbClr val="9900CC"/>
                </a:solidFill>
                <a:latin typeface="Comic Sans MS" pitchFamily="66" charset="0"/>
                <a:cs typeface="Arial" charset="0"/>
              </a:rPr>
              <a:t>may be good in a grass-legume mix as it is less competitive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85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85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854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1_24_07"/>
          <p:cNvPicPr>
            <a:picLocks noChangeAspect="1" noChangeArrowheads="1"/>
          </p:cNvPicPr>
          <p:nvPr/>
        </p:nvPicPr>
        <p:blipFill>
          <a:blip r:embed="rId2" cstate="print"/>
          <a:srcRect/>
          <a:stretch>
            <a:fillRect/>
          </a:stretch>
        </p:blipFill>
        <p:spPr bwMode="auto">
          <a:xfrm>
            <a:off x="0" y="228600"/>
            <a:ext cx="4402138" cy="6629400"/>
          </a:xfrm>
          <a:prstGeom prst="rect">
            <a:avLst/>
          </a:prstGeom>
          <a:noFill/>
          <a:ln w="9525">
            <a:noFill/>
            <a:miter lim="800000"/>
            <a:headEnd/>
            <a:tailEnd/>
          </a:ln>
        </p:spPr>
      </p:pic>
      <p:pic>
        <p:nvPicPr>
          <p:cNvPr id="35843" name="Picture 3" descr="S1_24_14"/>
          <p:cNvPicPr>
            <a:picLocks noChangeAspect="1" noChangeArrowheads="1"/>
          </p:cNvPicPr>
          <p:nvPr/>
        </p:nvPicPr>
        <p:blipFill>
          <a:blip r:embed="rId3" cstate="print"/>
          <a:srcRect/>
          <a:stretch>
            <a:fillRect/>
          </a:stretch>
        </p:blipFill>
        <p:spPr bwMode="auto">
          <a:xfrm>
            <a:off x="4057650" y="914400"/>
            <a:ext cx="5086350" cy="5943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chemeClr val="tx1"/>
                </a:solidFill>
                <a:latin typeface="Comic Sans MS" pitchFamily="66" charset="0"/>
              </a:rPr>
              <a:t>Grasses – Warm Season:</a:t>
            </a:r>
            <a:endParaRPr lang="en-US" sz="3200" b="1" dirty="0" smtClean="0">
              <a:solidFill>
                <a:schemeClr val="tx1"/>
              </a:solidFill>
              <a:latin typeface="Comic Sans MS" pitchFamily="66" charset="0"/>
              <a:cs typeface="Arial" charset="0"/>
            </a:endParaRPr>
          </a:p>
        </p:txBody>
      </p:sp>
      <p:sp>
        <p:nvSpPr>
          <p:cNvPr id="37891"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400" b="1" dirty="0" err="1" smtClean="0">
                <a:solidFill>
                  <a:srgbClr val="0000FF"/>
                </a:solidFill>
                <a:latin typeface="Comic Sans MS" pitchFamily="66" charset="0"/>
                <a:cs typeface="Arial" charset="0"/>
              </a:rPr>
              <a:t>Bermudagrass</a:t>
            </a:r>
            <a:r>
              <a:rPr lang="en-US" sz="2400" b="1" dirty="0" smtClean="0">
                <a:solidFill>
                  <a:srgbClr val="0000FF"/>
                </a:solidFill>
                <a:latin typeface="Comic Sans MS" pitchFamily="66" charset="0"/>
                <a:cs typeface="Arial" charset="0"/>
              </a:rPr>
              <a:t> -- grown throughout the south </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Bahia</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r>
              <a:rPr lang="en-US" sz="2400" b="1" dirty="0" err="1" smtClean="0">
                <a:solidFill>
                  <a:srgbClr val="0000FF"/>
                </a:solidFill>
                <a:latin typeface="Comic Sans MS" pitchFamily="66" charset="0"/>
                <a:cs typeface="Arial" charset="0"/>
              </a:rPr>
              <a:t>Switchgrass</a:t>
            </a: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Bluestem</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r>
              <a:rPr lang="en-US" sz="2400" b="1" dirty="0" err="1" smtClean="0">
                <a:solidFill>
                  <a:srgbClr val="0000FF"/>
                </a:solidFill>
                <a:latin typeface="Comic Sans MS" pitchFamily="66" charset="0"/>
                <a:cs typeface="Arial" charset="0"/>
              </a:rPr>
              <a:t>Indiangrass</a:t>
            </a: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Many others</a:t>
            </a:r>
            <a:endParaRPr lang="en-US" sz="2400" b="1" dirty="0" smtClean="0">
              <a:solidFill>
                <a:srgbClr val="0000FF"/>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endParaRPr lang="en-US" sz="2800" b="1" dirty="0" smtClean="0">
              <a:solidFill>
                <a:srgbClr val="9900CC"/>
              </a:solidFill>
              <a:latin typeface="Comic Sans MS" pitchFamily="66" charset="0"/>
              <a:cs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chemeClr val="accent4"/>
                </a:solidFill>
                <a:latin typeface="Comic Sans MS" pitchFamily="66" charset="0"/>
              </a:rPr>
              <a:t>Grasses – Annual:</a:t>
            </a:r>
            <a:endParaRPr lang="en-US" sz="3200" b="1" dirty="0" smtClean="0">
              <a:solidFill>
                <a:schemeClr val="accent4"/>
              </a:solidFill>
              <a:latin typeface="Comic Sans MS" pitchFamily="66" charset="0"/>
              <a:cs typeface="Arial" charset="0"/>
            </a:endParaRPr>
          </a:p>
        </p:txBody>
      </p:sp>
      <p:sp>
        <p:nvSpPr>
          <p:cNvPr id="38915"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200" b="1" dirty="0" smtClean="0">
                <a:solidFill>
                  <a:srgbClr val="0000FF"/>
                </a:solidFill>
                <a:latin typeface="Comic Sans MS" pitchFamily="66" charset="0"/>
                <a:cs typeface="Arial" charset="0"/>
              </a:rPr>
              <a:t>Sorghum x Sudan -- very productive in warm climate</a:t>
            </a:r>
            <a:endParaRPr lang="en-US" sz="2200" b="1" dirty="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endParaRPr lang="en-US" sz="22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200" b="1" dirty="0" smtClean="0">
                <a:solidFill>
                  <a:srgbClr val="0000FF"/>
                </a:solidFill>
                <a:latin typeface="Comic Sans MS" pitchFamily="66" charset="0"/>
                <a:cs typeface="Arial" charset="0"/>
              </a:rPr>
              <a:t>Small cereals -- barley, wheat, rye, oats, triticale</a:t>
            </a:r>
          </a:p>
          <a:p>
            <a:pPr lvl="1" eaLnBrk="1" hangingPunct="1">
              <a:lnSpc>
                <a:spcPct val="90000"/>
              </a:lnSpc>
              <a:buClr>
                <a:srgbClr val="0000FF"/>
              </a:buClr>
              <a:buFont typeface="Wingdings" pitchFamily="2" charset="2"/>
              <a:buChar char="ü"/>
            </a:pPr>
            <a:endParaRPr lang="en-US" sz="2000" b="1" dirty="0" smtClean="0">
              <a:solidFill>
                <a:srgbClr val="0000FF"/>
              </a:solidFill>
              <a:latin typeface="Comic Sans MS" pitchFamily="66" charset="0"/>
              <a:cs typeface="Arial" charset="0"/>
            </a:endParaRPr>
          </a:p>
          <a:p>
            <a:pPr lvl="1" eaLnBrk="1" hangingPunct="1">
              <a:lnSpc>
                <a:spcPct val="90000"/>
              </a:lnSpc>
              <a:buClr>
                <a:srgbClr val="9900CC"/>
              </a:buClr>
              <a:buFont typeface="Wingdings" pitchFamily="2" charset="2"/>
              <a:buChar char="v"/>
            </a:pPr>
            <a:r>
              <a:rPr lang="en-US" sz="2000" b="1" dirty="0" smtClean="0">
                <a:solidFill>
                  <a:srgbClr val="9900CC"/>
                </a:solidFill>
                <a:latin typeface="Comic Sans MS" pitchFamily="66" charset="0"/>
                <a:cs typeface="Arial" charset="0"/>
              </a:rPr>
              <a:t>use with annual legume (winter or spring pea) for good silage crops; can contain about 12% CP</a:t>
            </a:r>
          </a:p>
          <a:p>
            <a:pPr lvl="1" eaLnBrk="1" hangingPunct="1">
              <a:lnSpc>
                <a:spcPct val="90000"/>
              </a:lnSpc>
              <a:buClr>
                <a:srgbClr val="9900CC"/>
              </a:buClr>
              <a:buFont typeface="Wingdings" pitchFamily="2" charset="2"/>
              <a:buChar char="v"/>
            </a:pPr>
            <a:endParaRPr lang="en-US" sz="2000" b="1" dirty="0" smtClean="0">
              <a:solidFill>
                <a:srgbClr val="9900CC"/>
              </a:solidFill>
              <a:latin typeface="Comic Sans MS" pitchFamily="66" charset="0"/>
              <a:cs typeface="Arial" charset="0"/>
            </a:endParaRPr>
          </a:p>
          <a:p>
            <a:pPr lvl="1" eaLnBrk="1" hangingPunct="1">
              <a:lnSpc>
                <a:spcPct val="90000"/>
              </a:lnSpc>
              <a:buClr>
                <a:srgbClr val="9900CC"/>
              </a:buClr>
              <a:buFont typeface="Wingdings" pitchFamily="2" charset="2"/>
              <a:buChar char="v"/>
            </a:pPr>
            <a:r>
              <a:rPr lang="en-US" sz="2000" b="1" dirty="0" smtClean="0">
                <a:solidFill>
                  <a:srgbClr val="9900CC"/>
                </a:solidFill>
                <a:latin typeface="Comic Sans MS" pitchFamily="66" charset="0"/>
                <a:cs typeface="Arial" charset="0"/>
              </a:rPr>
              <a:t>May be difficult to plan harvest; want grain development but do not want mature forage; late milk-early dough stage is a good compromise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990600"/>
            <a:ext cx="8305800" cy="3970318"/>
          </a:xfrm>
          <a:prstGeom prst="rect">
            <a:avLst/>
          </a:prstGeom>
          <a:noFill/>
          <a:ln w="9525">
            <a:noFill/>
            <a:miter lim="800000"/>
            <a:headEnd/>
            <a:tailEnd/>
          </a:ln>
        </p:spPr>
        <p:txBody>
          <a:bodyPr wrap="square">
            <a:spAutoFit/>
          </a:bodyPr>
          <a:lstStyle/>
          <a:p>
            <a:r>
              <a:rPr lang="en-US" sz="3600" b="1" dirty="0">
                <a:solidFill>
                  <a:srgbClr val="008000"/>
                </a:solidFill>
                <a:latin typeface="+mn-lt"/>
                <a:cs typeface="Arial" charset="0"/>
              </a:rPr>
              <a:t>Summary on grasses:  </a:t>
            </a:r>
          </a:p>
          <a:p>
            <a:endParaRPr lang="en-US" sz="3600" b="1" dirty="0">
              <a:solidFill>
                <a:srgbClr val="008000"/>
              </a:solidFill>
              <a:latin typeface="+mn-lt"/>
              <a:cs typeface="Arial" charset="0"/>
            </a:endParaRPr>
          </a:p>
          <a:p>
            <a:r>
              <a:rPr lang="en-US" sz="3600" b="1" dirty="0">
                <a:solidFill>
                  <a:srgbClr val="0000FF"/>
                </a:solidFill>
                <a:latin typeface="+mn-lt"/>
                <a:cs typeface="Arial" charset="0"/>
              </a:rPr>
              <a:t>many different species exist which are adapted to different environment -- make use of this in your environment</a:t>
            </a:r>
            <a:endParaRPr lang="en-US" sz="3600" b="1" dirty="0">
              <a:solidFill>
                <a:srgbClr val="0000FF"/>
              </a:solidFill>
              <a:latin typeface="+mn-lt"/>
              <a:cs typeface="Times New Roman" charset="0"/>
            </a:endParaRPr>
          </a:p>
          <a:p>
            <a:pPr eaLnBrk="0" hangingPunct="0"/>
            <a:endParaRPr lang="en-US" sz="3600" b="1" dirty="0">
              <a:solidFill>
                <a:srgbClr val="0000FF"/>
              </a:solidFill>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81000"/>
            <a:ext cx="8534400" cy="884238"/>
          </a:xfrm>
        </p:spPr>
        <p:txBody>
          <a:bodyPr/>
          <a:lstStyle/>
          <a:p>
            <a:pPr eaLnBrk="1" hangingPunct="1"/>
            <a:r>
              <a:rPr lang="en-US" sz="3600" b="1" dirty="0" smtClean="0">
                <a:solidFill>
                  <a:schemeClr val="accent4"/>
                </a:solidFill>
                <a:latin typeface="Comic Sans MS" pitchFamily="66" charset="0"/>
              </a:rPr>
              <a:t>Legumes – Alfalfa, Queen of Forages</a:t>
            </a:r>
            <a:endParaRPr lang="en-US" sz="3600" b="1" dirty="0" smtClean="0">
              <a:solidFill>
                <a:schemeClr val="accent4"/>
              </a:solidFill>
              <a:latin typeface="Comic Sans MS" pitchFamily="66" charset="0"/>
              <a:cs typeface="Arial" charset="0"/>
            </a:endParaRPr>
          </a:p>
        </p:txBody>
      </p:sp>
      <p:sp>
        <p:nvSpPr>
          <p:cNvPr id="40963"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very productive – 6 to 7 tons or more of hay per year -- irrigation throughout the West</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good perennial -- 5 to 6 year stands</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drought resistant -- deep rooted</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very nutritious</a:t>
            </a:r>
          </a:p>
          <a:p>
            <a:pPr lvl="1" eaLnBrk="1" hangingPunct="1">
              <a:lnSpc>
                <a:spcPct val="90000"/>
              </a:lnSpc>
              <a:buClr>
                <a:srgbClr val="9900CC"/>
              </a:buClr>
              <a:buFont typeface="Wingdings" pitchFamily="2" charset="2"/>
              <a:buChar char="v"/>
            </a:pPr>
            <a:r>
              <a:rPr lang="en-US" sz="2400" b="1" dirty="0" smtClean="0">
                <a:solidFill>
                  <a:srgbClr val="9900CC"/>
                </a:solidFill>
                <a:latin typeface="Comic Sans MS" pitchFamily="66" charset="0"/>
                <a:cs typeface="Arial" charset="0"/>
              </a:rPr>
              <a:t>Protein</a:t>
            </a:r>
          </a:p>
          <a:p>
            <a:pPr lvl="1" eaLnBrk="1" hangingPunct="1">
              <a:lnSpc>
                <a:spcPct val="90000"/>
              </a:lnSpc>
              <a:buClr>
                <a:srgbClr val="9900CC"/>
              </a:buClr>
              <a:buFont typeface="Wingdings" pitchFamily="2" charset="2"/>
              <a:buChar char="v"/>
            </a:pPr>
            <a:r>
              <a:rPr lang="en-US" sz="2400" b="1" dirty="0" smtClean="0">
                <a:solidFill>
                  <a:srgbClr val="9900CC"/>
                </a:solidFill>
                <a:latin typeface="Comic Sans MS" pitchFamily="66" charset="0"/>
                <a:cs typeface="Arial" charset="0"/>
              </a:rPr>
              <a:t>Ca, Mg</a:t>
            </a:r>
            <a:endParaRPr lang="en-US" sz="2400" b="1" dirty="0" smtClean="0">
              <a:solidFill>
                <a:srgbClr val="9900CC"/>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endParaRPr lang="en-US" sz="2400" b="1" dirty="0" smtClean="0">
              <a:solidFill>
                <a:srgbClr val="9900CC"/>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needs superior management and good environment</a:t>
            </a:r>
            <a:endParaRPr lang="en-US" sz="2400" b="1" dirty="0" smtClean="0">
              <a:solidFill>
                <a:srgbClr val="9900CC"/>
              </a:solidFill>
              <a:latin typeface="Comic Sans MS" pitchFamily="66"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162925" cy="769441"/>
          </a:xfrm>
        </p:spPr>
        <p:txBody>
          <a:bodyPr/>
          <a:lstStyle/>
          <a:p>
            <a:r>
              <a:rPr lang="en-US" b="1" dirty="0" smtClean="0"/>
              <a:t>Alfalfa</a:t>
            </a:r>
            <a:endParaRPr lang="en-US" b="1"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6106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30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90000"/>
          </a:schemeClr>
        </a:solidFill>
        <a:effectLst/>
      </p:bgPr>
    </p:bg>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504032" y="152400"/>
            <a:ext cx="7436643" cy="457200"/>
          </a:xfrm>
        </p:spPr>
        <p:txBody>
          <a:bodyPr/>
          <a:lstStyle/>
          <a:p>
            <a:r>
              <a:rPr lang="en-US" sz="2800" b="1" dirty="0" smtClean="0"/>
              <a:t>a plant cell wall structure</a:t>
            </a:r>
          </a:p>
        </p:txBody>
      </p:sp>
      <p:grpSp>
        <p:nvGrpSpPr>
          <p:cNvPr id="37891" name="Group 32"/>
          <p:cNvGrpSpPr>
            <a:grpSpLocks/>
          </p:cNvGrpSpPr>
          <p:nvPr/>
        </p:nvGrpSpPr>
        <p:grpSpPr bwMode="auto">
          <a:xfrm>
            <a:off x="685800" y="685800"/>
            <a:ext cx="8077200" cy="5969793"/>
            <a:chOff x="868" y="477"/>
            <a:chExt cx="4299" cy="3501"/>
          </a:xfrm>
        </p:grpSpPr>
        <p:sp>
          <p:nvSpPr>
            <p:cNvPr id="37893" name="Freeform 2"/>
            <p:cNvSpPr>
              <a:spLocks/>
            </p:cNvSpPr>
            <p:nvPr/>
          </p:nvSpPr>
          <p:spPr bwMode="auto">
            <a:xfrm>
              <a:off x="2280" y="1026"/>
              <a:ext cx="1572" cy="1614"/>
            </a:xfrm>
            <a:custGeom>
              <a:avLst/>
              <a:gdLst>
                <a:gd name="T0" fmla="*/ 204 w 1572"/>
                <a:gd name="T1" fmla="*/ 1404 h 1614"/>
                <a:gd name="T2" fmla="*/ 108 w 1572"/>
                <a:gd name="T3" fmla="*/ 1308 h 1614"/>
                <a:gd name="T4" fmla="*/ 48 w 1572"/>
                <a:gd name="T5" fmla="*/ 1158 h 1614"/>
                <a:gd name="T6" fmla="*/ 0 w 1572"/>
                <a:gd name="T7" fmla="*/ 1002 h 1614"/>
                <a:gd name="T8" fmla="*/ 48 w 1572"/>
                <a:gd name="T9" fmla="*/ 882 h 1614"/>
                <a:gd name="T10" fmla="*/ 174 w 1572"/>
                <a:gd name="T11" fmla="*/ 684 h 1614"/>
                <a:gd name="T12" fmla="*/ 306 w 1572"/>
                <a:gd name="T13" fmla="*/ 474 h 1614"/>
                <a:gd name="T14" fmla="*/ 414 w 1572"/>
                <a:gd name="T15" fmla="*/ 252 h 1614"/>
                <a:gd name="T16" fmla="*/ 552 w 1572"/>
                <a:gd name="T17" fmla="*/ 108 h 1614"/>
                <a:gd name="T18" fmla="*/ 648 w 1572"/>
                <a:gd name="T19" fmla="*/ 36 h 1614"/>
                <a:gd name="T20" fmla="*/ 762 w 1572"/>
                <a:gd name="T21" fmla="*/ 0 h 1614"/>
                <a:gd name="T22" fmla="*/ 930 w 1572"/>
                <a:gd name="T23" fmla="*/ 6 h 1614"/>
                <a:gd name="T24" fmla="*/ 1146 w 1572"/>
                <a:gd name="T25" fmla="*/ 18 h 1614"/>
                <a:gd name="T26" fmla="*/ 1320 w 1572"/>
                <a:gd name="T27" fmla="*/ 66 h 1614"/>
                <a:gd name="T28" fmla="*/ 1446 w 1572"/>
                <a:gd name="T29" fmla="*/ 156 h 1614"/>
                <a:gd name="T30" fmla="*/ 1512 w 1572"/>
                <a:gd name="T31" fmla="*/ 216 h 1614"/>
                <a:gd name="T32" fmla="*/ 1554 w 1572"/>
                <a:gd name="T33" fmla="*/ 348 h 1614"/>
                <a:gd name="T34" fmla="*/ 1572 w 1572"/>
                <a:gd name="T35" fmla="*/ 480 h 1614"/>
                <a:gd name="T36" fmla="*/ 1560 w 1572"/>
                <a:gd name="T37" fmla="*/ 600 h 1614"/>
                <a:gd name="T38" fmla="*/ 1476 w 1572"/>
                <a:gd name="T39" fmla="*/ 1062 h 1614"/>
                <a:gd name="T40" fmla="*/ 1434 w 1572"/>
                <a:gd name="T41" fmla="*/ 1284 h 1614"/>
                <a:gd name="T42" fmla="*/ 1398 w 1572"/>
                <a:gd name="T43" fmla="*/ 1434 h 1614"/>
                <a:gd name="T44" fmla="*/ 1344 w 1572"/>
                <a:gd name="T45" fmla="*/ 1494 h 1614"/>
                <a:gd name="T46" fmla="*/ 1224 w 1572"/>
                <a:gd name="T47" fmla="*/ 1548 h 1614"/>
                <a:gd name="T48" fmla="*/ 1104 w 1572"/>
                <a:gd name="T49" fmla="*/ 1590 h 1614"/>
                <a:gd name="T50" fmla="*/ 924 w 1572"/>
                <a:gd name="T51" fmla="*/ 1608 h 1614"/>
                <a:gd name="T52" fmla="*/ 762 w 1572"/>
                <a:gd name="T53" fmla="*/ 1614 h 1614"/>
                <a:gd name="T54" fmla="*/ 570 w 1572"/>
                <a:gd name="T55" fmla="*/ 1584 h 1614"/>
                <a:gd name="T56" fmla="*/ 384 w 1572"/>
                <a:gd name="T57" fmla="*/ 1512 h 1614"/>
                <a:gd name="T58" fmla="*/ 204 w 1572"/>
                <a:gd name="T59" fmla="*/ 1404 h 16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72"/>
                <a:gd name="T91" fmla="*/ 0 h 1614"/>
                <a:gd name="T92" fmla="*/ 1572 w 1572"/>
                <a:gd name="T93" fmla="*/ 1614 h 16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72" h="1614">
                  <a:moveTo>
                    <a:pt x="204" y="1404"/>
                  </a:moveTo>
                  <a:lnTo>
                    <a:pt x="108" y="1308"/>
                  </a:lnTo>
                  <a:lnTo>
                    <a:pt x="48" y="1158"/>
                  </a:lnTo>
                  <a:lnTo>
                    <a:pt x="0" y="1002"/>
                  </a:lnTo>
                  <a:lnTo>
                    <a:pt x="48" y="882"/>
                  </a:lnTo>
                  <a:lnTo>
                    <a:pt x="174" y="684"/>
                  </a:lnTo>
                  <a:lnTo>
                    <a:pt x="306" y="474"/>
                  </a:lnTo>
                  <a:lnTo>
                    <a:pt x="414" y="252"/>
                  </a:lnTo>
                  <a:lnTo>
                    <a:pt x="552" y="108"/>
                  </a:lnTo>
                  <a:lnTo>
                    <a:pt x="648" y="36"/>
                  </a:lnTo>
                  <a:lnTo>
                    <a:pt x="762" y="0"/>
                  </a:lnTo>
                  <a:lnTo>
                    <a:pt x="930" y="6"/>
                  </a:lnTo>
                  <a:lnTo>
                    <a:pt x="1146" y="18"/>
                  </a:lnTo>
                  <a:lnTo>
                    <a:pt x="1320" y="66"/>
                  </a:lnTo>
                  <a:lnTo>
                    <a:pt x="1446" y="156"/>
                  </a:lnTo>
                  <a:lnTo>
                    <a:pt x="1512" y="216"/>
                  </a:lnTo>
                  <a:lnTo>
                    <a:pt x="1554" y="348"/>
                  </a:lnTo>
                  <a:lnTo>
                    <a:pt x="1572" y="480"/>
                  </a:lnTo>
                  <a:lnTo>
                    <a:pt x="1560" y="600"/>
                  </a:lnTo>
                  <a:lnTo>
                    <a:pt x="1476" y="1062"/>
                  </a:lnTo>
                  <a:lnTo>
                    <a:pt x="1434" y="1284"/>
                  </a:lnTo>
                  <a:lnTo>
                    <a:pt x="1398" y="1434"/>
                  </a:lnTo>
                  <a:lnTo>
                    <a:pt x="1344" y="1494"/>
                  </a:lnTo>
                  <a:lnTo>
                    <a:pt x="1224" y="1548"/>
                  </a:lnTo>
                  <a:lnTo>
                    <a:pt x="1104" y="1590"/>
                  </a:lnTo>
                  <a:lnTo>
                    <a:pt x="924" y="1608"/>
                  </a:lnTo>
                  <a:lnTo>
                    <a:pt x="762" y="1614"/>
                  </a:lnTo>
                  <a:lnTo>
                    <a:pt x="570" y="1584"/>
                  </a:lnTo>
                  <a:lnTo>
                    <a:pt x="384" y="1512"/>
                  </a:lnTo>
                  <a:lnTo>
                    <a:pt x="204" y="1404"/>
                  </a:lnTo>
                  <a:close/>
                </a:path>
              </a:pathLst>
            </a:custGeom>
            <a:solidFill>
              <a:srgbClr val="66FF33"/>
            </a:solidFill>
            <a:ln w="28575">
              <a:solidFill>
                <a:schemeClr val="bg2"/>
              </a:solidFill>
              <a:round/>
              <a:headEnd/>
              <a:tailEnd/>
            </a:ln>
          </p:spPr>
          <p:txBody>
            <a:bodyPr wrap="none" anchor="ctr"/>
            <a:lstStyle/>
            <a:p>
              <a:endParaRPr lang="en-US"/>
            </a:p>
          </p:txBody>
        </p:sp>
        <p:sp>
          <p:nvSpPr>
            <p:cNvPr id="37894" name="Freeform 3"/>
            <p:cNvSpPr>
              <a:spLocks/>
            </p:cNvSpPr>
            <p:nvPr/>
          </p:nvSpPr>
          <p:spPr bwMode="auto">
            <a:xfrm>
              <a:off x="2364" y="1086"/>
              <a:ext cx="1422" cy="1476"/>
            </a:xfrm>
            <a:custGeom>
              <a:avLst/>
              <a:gdLst>
                <a:gd name="T0" fmla="*/ 48 w 1422"/>
                <a:gd name="T1" fmla="*/ 828 h 1476"/>
                <a:gd name="T2" fmla="*/ 264 w 1422"/>
                <a:gd name="T3" fmla="*/ 474 h 1476"/>
                <a:gd name="T4" fmla="*/ 402 w 1422"/>
                <a:gd name="T5" fmla="*/ 192 h 1476"/>
                <a:gd name="T6" fmla="*/ 498 w 1422"/>
                <a:gd name="T7" fmla="*/ 102 h 1476"/>
                <a:gd name="T8" fmla="*/ 612 w 1422"/>
                <a:gd name="T9" fmla="*/ 24 h 1476"/>
                <a:gd name="T10" fmla="*/ 756 w 1422"/>
                <a:gd name="T11" fmla="*/ 0 h 1476"/>
                <a:gd name="T12" fmla="*/ 960 w 1422"/>
                <a:gd name="T13" fmla="*/ 18 h 1476"/>
                <a:gd name="T14" fmla="*/ 1158 w 1422"/>
                <a:gd name="T15" fmla="*/ 48 h 1476"/>
                <a:gd name="T16" fmla="*/ 1302 w 1422"/>
                <a:gd name="T17" fmla="*/ 120 h 1476"/>
                <a:gd name="T18" fmla="*/ 1392 w 1422"/>
                <a:gd name="T19" fmla="*/ 234 h 1476"/>
                <a:gd name="T20" fmla="*/ 1422 w 1422"/>
                <a:gd name="T21" fmla="*/ 342 h 1476"/>
                <a:gd name="T22" fmla="*/ 1416 w 1422"/>
                <a:gd name="T23" fmla="*/ 528 h 1476"/>
                <a:gd name="T24" fmla="*/ 1332 w 1422"/>
                <a:gd name="T25" fmla="*/ 990 h 1476"/>
                <a:gd name="T26" fmla="*/ 1260 w 1422"/>
                <a:gd name="T27" fmla="*/ 1260 h 1476"/>
                <a:gd name="T28" fmla="*/ 1218 w 1422"/>
                <a:gd name="T29" fmla="*/ 1350 h 1476"/>
                <a:gd name="T30" fmla="*/ 1122 w 1422"/>
                <a:gd name="T31" fmla="*/ 1422 h 1476"/>
                <a:gd name="T32" fmla="*/ 948 w 1422"/>
                <a:gd name="T33" fmla="*/ 1470 h 1476"/>
                <a:gd name="T34" fmla="*/ 780 w 1422"/>
                <a:gd name="T35" fmla="*/ 1476 h 1476"/>
                <a:gd name="T36" fmla="*/ 588 w 1422"/>
                <a:gd name="T37" fmla="*/ 1458 h 1476"/>
                <a:gd name="T38" fmla="*/ 408 w 1422"/>
                <a:gd name="T39" fmla="*/ 1416 h 1476"/>
                <a:gd name="T40" fmla="*/ 240 w 1422"/>
                <a:gd name="T41" fmla="*/ 1332 h 1476"/>
                <a:gd name="T42" fmla="*/ 114 w 1422"/>
                <a:gd name="T43" fmla="*/ 1206 h 1476"/>
                <a:gd name="T44" fmla="*/ 42 w 1422"/>
                <a:gd name="T45" fmla="*/ 1122 h 1476"/>
                <a:gd name="T46" fmla="*/ 24 w 1422"/>
                <a:gd name="T47" fmla="*/ 1044 h 1476"/>
                <a:gd name="T48" fmla="*/ 0 w 1422"/>
                <a:gd name="T49" fmla="*/ 984 h 1476"/>
                <a:gd name="T50" fmla="*/ 6 w 1422"/>
                <a:gd name="T51" fmla="*/ 912 h 1476"/>
                <a:gd name="T52" fmla="*/ 48 w 1422"/>
                <a:gd name="T53" fmla="*/ 828 h 14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2"/>
                <a:gd name="T82" fmla="*/ 0 h 1476"/>
                <a:gd name="T83" fmla="*/ 1422 w 1422"/>
                <a:gd name="T84" fmla="*/ 1476 h 14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2" h="1476">
                  <a:moveTo>
                    <a:pt x="48" y="828"/>
                  </a:moveTo>
                  <a:lnTo>
                    <a:pt x="264" y="474"/>
                  </a:lnTo>
                  <a:lnTo>
                    <a:pt x="402" y="192"/>
                  </a:lnTo>
                  <a:lnTo>
                    <a:pt x="498" y="102"/>
                  </a:lnTo>
                  <a:lnTo>
                    <a:pt x="612" y="24"/>
                  </a:lnTo>
                  <a:lnTo>
                    <a:pt x="756" y="0"/>
                  </a:lnTo>
                  <a:lnTo>
                    <a:pt x="960" y="18"/>
                  </a:lnTo>
                  <a:lnTo>
                    <a:pt x="1158" y="48"/>
                  </a:lnTo>
                  <a:lnTo>
                    <a:pt x="1302" y="120"/>
                  </a:lnTo>
                  <a:lnTo>
                    <a:pt x="1392" y="234"/>
                  </a:lnTo>
                  <a:lnTo>
                    <a:pt x="1422" y="342"/>
                  </a:lnTo>
                  <a:lnTo>
                    <a:pt x="1416" y="528"/>
                  </a:lnTo>
                  <a:lnTo>
                    <a:pt x="1332" y="990"/>
                  </a:lnTo>
                  <a:lnTo>
                    <a:pt x="1260" y="1260"/>
                  </a:lnTo>
                  <a:lnTo>
                    <a:pt x="1218" y="1350"/>
                  </a:lnTo>
                  <a:lnTo>
                    <a:pt x="1122" y="1422"/>
                  </a:lnTo>
                  <a:lnTo>
                    <a:pt x="948" y="1470"/>
                  </a:lnTo>
                  <a:lnTo>
                    <a:pt x="780" y="1476"/>
                  </a:lnTo>
                  <a:lnTo>
                    <a:pt x="588" y="1458"/>
                  </a:lnTo>
                  <a:lnTo>
                    <a:pt x="408" y="1416"/>
                  </a:lnTo>
                  <a:lnTo>
                    <a:pt x="240" y="1332"/>
                  </a:lnTo>
                  <a:lnTo>
                    <a:pt x="114" y="1206"/>
                  </a:lnTo>
                  <a:lnTo>
                    <a:pt x="42" y="1122"/>
                  </a:lnTo>
                  <a:lnTo>
                    <a:pt x="24" y="1044"/>
                  </a:lnTo>
                  <a:lnTo>
                    <a:pt x="0" y="984"/>
                  </a:lnTo>
                  <a:lnTo>
                    <a:pt x="6" y="912"/>
                  </a:lnTo>
                  <a:lnTo>
                    <a:pt x="48" y="828"/>
                  </a:lnTo>
                  <a:close/>
                </a:path>
              </a:pathLst>
            </a:custGeom>
            <a:solidFill>
              <a:schemeClr val="tx2"/>
            </a:solidFill>
            <a:ln w="28575">
              <a:solidFill>
                <a:schemeClr val="bg2"/>
              </a:solidFill>
              <a:round/>
              <a:headEnd/>
              <a:tailEnd/>
            </a:ln>
          </p:spPr>
          <p:txBody>
            <a:bodyPr wrap="none" anchor="ctr"/>
            <a:lstStyle/>
            <a:p>
              <a:endParaRPr lang="en-US"/>
            </a:p>
          </p:txBody>
        </p:sp>
        <p:sp>
          <p:nvSpPr>
            <p:cNvPr id="37895" name="Freeform 5"/>
            <p:cNvSpPr>
              <a:spLocks/>
            </p:cNvSpPr>
            <p:nvPr/>
          </p:nvSpPr>
          <p:spPr bwMode="auto">
            <a:xfrm>
              <a:off x="2447" y="477"/>
              <a:ext cx="2015" cy="553"/>
            </a:xfrm>
            <a:custGeom>
              <a:avLst/>
              <a:gdLst>
                <a:gd name="T0" fmla="*/ 0 w 2016"/>
                <a:gd name="T1" fmla="*/ 0 h 552"/>
                <a:gd name="T2" fmla="*/ 288 w 2016"/>
                <a:gd name="T3" fmla="*/ 240 h 552"/>
                <a:gd name="T4" fmla="*/ 624 w 2016"/>
                <a:gd name="T5" fmla="*/ 434 h 552"/>
                <a:gd name="T6" fmla="*/ 1054 w 2016"/>
                <a:gd name="T7" fmla="*/ 530 h 552"/>
                <a:gd name="T8" fmla="*/ 1390 w 2016"/>
                <a:gd name="T9" fmla="*/ 530 h 552"/>
                <a:gd name="T10" fmla="*/ 1774 w 2016"/>
                <a:gd name="T11" fmla="*/ 386 h 552"/>
                <a:gd name="T12" fmla="*/ 2014 w 2016"/>
                <a:gd name="T13" fmla="*/ 240 h 552"/>
                <a:gd name="T14" fmla="*/ 0 60000 65536"/>
                <a:gd name="T15" fmla="*/ 0 60000 65536"/>
                <a:gd name="T16" fmla="*/ 0 60000 65536"/>
                <a:gd name="T17" fmla="*/ 0 60000 65536"/>
                <a:gd name="T18" fmla="*/ 0 60000 65536"/>
                <a:gd name="T19" fmla="*/ 0 60000 65536"/>
                <a:gd name="T20" fmla="*/ 0 60000 65536"/>
                <a:gd name="T21" fmla="*/ 0 w 2016"/>
                <a:gd name="T22" fmla="*/ 0 h 552"/>
                <a:gd name="T23" fmla="*/ 2016 w 2016"/>
                <a:gd name="T24" fmla="*/ 552 h 5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6" h="552">
                  <a:moveTo>
                    <a:pt x="0" y="0"/>
                  </a:moveTo>
                  <a:cubicBezTo>
                    <a:pt x="92" y="84"/>
                    <a:pt x="184" y="168"/>
                    <a:pt x="288" y="240"/>
                  </a:cubicBezTo>
                  <a:cubicBezTo>
                    <a:pt x="392" y="312"/>
                    <a:pt x="496" y="384"/>
                    <a:pt x="624" y="432"/>
                  </a:cubicBezTo>
                  <a:cubicBezTo>
                    <a:pt x="752" y="480"/>
                    <a:pt x="928" y="512"/>
                    <a:pt x="1056" y="528"/>
                  </a:cubicBezTo>
                  <a:cubicBezTo>
                    <a:pt x="1184" y="544"/>
                    <a:pt x="1272" y="552"/>
                    <a:pt x="1392" y="528"/>
                  </a:cubicBezTo>
                  <a:cubicBezTo>
                    <a:pt x="1512" y="504"/>
                    <a:pt x="1672" y="432"/>
                    <a:pt x="1776" y="384"/>
                  </a:cubicBezTo>
                  <a:cubicBezTo>
                    <a:pt x="1880" y="336"/>
                    <a:pt x="1948" y="288"/>
                    <a:pt x="2016" y="240"/>
                  </a:cubicBezTo>
                </a:path>
              </a:pathLst>
            </a:custGeom>
            <a:noFill/>
            <a:ln w="28575">
              <a:solidFill>
                <a:schemeClr val="bg2"/>
              </a:solidFill>
              <a:round/>
              <a:headEnd/>
              <a:tailEnd/>
            </a:ln>
          </p:spPr>
          <p:txBody>
            <a:bodyPr wrap="none" anchor="ctr"/>
            <a:lstStyle/>
            <a:p>
              <a:endParaRPr lang="en-US"/>
            </a:p>
          </p:txBody>
        </p:sp>
        <p:sp>
          <p:nvSpPr>
            <p:cNvPr id="37896" name="Freeform 6"/>
            <p:cNvSpPr>
              <a:spLocks/>
            </p:cNvSpPr>
            <p:nvPr/>
          </p:nvSpPr>
          <p:spPr bwMode="auto">
            <a:xfrm>
              <a:off x="1728" y="576"/>
              <a:ext cx="848" cy="2064"/>
            </a:xfrm>
            <a:custGeom>
              <a:avLst/>
              <a:gdLst>
                <a:gd name="T0" fmla="*/ 0 w 848"/>
                <a:gd name="T1" fmla="*/ 2064 h 2064"/>
                <a:gd name="T2" fmla="*/ 336 w 848"/>
                <a:gd name="T3" fmla="*/ 1632 h 2064"/>
                <a:gd name="T4" fmla="*/ 624 w 848"/>
                <a:gd name="T5" fmla="*/ 1200 h 2064"/>
                <a:gd name="T6" fmla="*/ 816 w 848"/>
                <a:gd name="T7" fmla="*/ 720 h 2064"/>
                <a:gd name="T8" fmla="*/ 816 w 848"/>
                <a:gd name="T9" fmla="*/ 480 h 2064"/>
                <a:gd name="T10" fmla="*/ 768 w 848"/>
                <a:gd name="T11" fmla="*/ 240 h 2064"/>
                <a:gd name="T12" fmla="*/ 576 w 848"/>
                <a:gd name="T13" fmla="*/ 0 h 2064"/>
                <a:gd name="T14" fmla="*/ 0 60000 65536"/>
                <a:gd name="T15" fmla="*/ 0 60000 65536"/>
                <a:gd name="T16" fmla="*/ 0 60000 65536"/>
                <a:gd name="T17" fmla="*/ 0 60000 65536"/>
                <a:gd name="T18" fmla="*/ 0 60000 65536"/>
                <a:gd name="T19" fmla="*/ 0 60000 65536"/>
                <a:gd name="T20" fmla="*/ 0 60000 65536"/>
                <a:gd name="T21" fmla="*/ 0 w 848"/>
                <a:gd name="T22" fmla="*/ 0 h 2064"/>
                <a:gd name="T23" fmla="*/ 848 w 848"/>
                <a:gd name="T24" fmla="*/ 2064 h 20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8" h="2064">
                  <a:moveTo>
                    <a:pt x="0" y="2064"/>
                  </a:moveTo>
                  <a:cubicBezTo>
                    <a:pt x="116" y="1920"/>
                    <a:pt x="232" y="1776"/>
                    <a:pt x="336" y="1632"/>
                  </a:cubicBezTo>
                  <a:cubicBezTo>
                    <a:pt x="440" y="1488"/>
                    <a:pt x="544" y="1352"/>
                    <a:pt x="624" y="1200"/>
                  </a:cubicBezTo>
                  <a:cubicBezTo>
                    <a:pt x="704" y="1048"/>
                    <a:pt x="784" y="840"/>
                    <a:pt x="816" y="720"/>
                  </a:cubicBezTo>
                  <a:cubicBezTo>
                    <a:pt x="848" y="600"/>
                    <a:pt x="824" y="560"/>
                    <a:pt x="816" y="480"/>
                  </a:cubicBezTo>
                  <a:cubicBezTo>
                    <a:pt x="808" y="400"/>
                    <a:pt x="808" y="320"/>
                    <a:pt x="768" y="240"/>
                  </a:cubicBezTo>
                  <a:cubicBezTo>
                    <a:pt x="728" y="160"/>
                    <a:pt x="652" y="80"/>
                    <a:pt x="576" y="0"/>
                  </a:cubicBezTo>
                </a:path>
              </a:pathLst>
            </a:custGeom>
            <a:noFill/>
            <a:ln w="28575">
              <a:solidFill>
                <a:schemeClr val="bg2"/>
              </a:solidFill>
              <a:round/>
              <a:headEnd/>
              <a:tailEnd/>
            </a:ln>
          </p:spPr>
          <p:txBody>
            <a:bodyPr wrap="none" anchor="ctr"/>
            <a:lstStyle/>
            <a:p>
              <a:endParaRPr lang="en-US"/>
            </a:p>
          </p:txBody>
        </p:sp>
        <p:sp>
          <p:nvSpPr>
            <p:cNvPr id="37897" name="Freeform 7"/>
            <p:cNvSpPr>
              <a:spLocks/>
            </p:cNvSpPr>
            <p:nvPr/>
          </p:nvSpPr>
          <p:spPr bwMode="auto">
            <a:xfrm>
              <a:off x="3906" y="904"/>
              <a:ext cx="632" cy="2013"/>
            </a:xfrm>
            <a:custGeom>
              <a:avLst/>
              <a:gdLst>
                <a:gd name="T0" fmla="*/ 248 w 632"/>
                <a:gd name="T1" fmla="*/ 1919 h 2112"/>
                <a:gd name="T2" fmla="*/ 152 w 632"/>
                <a:gd name="T3" fmla="*/ 1788 h 2112"/>
                <a:gd name="T4" fmla="*/ 56 w 632"/>
                <a:gd name="T5" fmla="*/ 1614 h 2112"/>
                <a:gd name="T6" fmla="*/ 8 w 632"/>
                <a:gd name="T7" fmla="*/ 1352 h 2112"/>
                <a:gd name="T8" fmla="*/ 8 w 632"/>
                <a:gd name="T9" fmla="*/ 1047 h 2112"/>
                <a:gd name="T10" fmla="*/ 56 w 632"/>
                <a:gd name="T11" fmla="*/ 742 h 2112"/>
                <a:gd name="T12" fmla="*/ 104 w 632"/>
                <a:gd name="T13" fmla="*/ 523 h 2112"/>
                <a:gd name="T14" fmla="*/ 248 w 632"/>
                <a:gd name="T15" fmla="*/ 305 h 2112"/>
                <a:gd name="T16" fmla="*/ 440 w 632"/>
                <a:gd name="T17" fmla="*/ 131 h 2112"/>
                <a:gd name="T18" fmla="*/ 632 w 632"/>
                <a:gd name="T19" fmla="*/ 0 h 2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2"/>
                <a:gd name="T31" fmla="*/ 0 h 2112"/>
                <a:gd name="T32" fmla="*/ 632 w 632"/>
                <a:gd name="T33" fmla="*/ 2112 h 2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2" h="2112">
                  <a:moveTo>
                    <a:pt x="248" y="2112"/>
                  </a:moveTo>
                  <a:cubicBezTo>
                    <a:pt x="216" y="2068"/>
                    <a:pt x="184" y="2024"/>
                    <a:pt x="152" y="1968"/>
                  </a:cubicBezTo>
                  <a:cubicBezTo>
                    <a:pt x="120" y="1912"/>
                    <a:pt x="80" y="1856"/>
                    <a:pt x="56" y="1776"/>
                  </a:cubicBezTo>
                  <a:cubicBezTo>
                    <a:pt x="32" y="1696"/>
                    <a:pt x="16" y="1592"/>
                    <a:pt x="8" y="1488"/>
                  </a:cubicBezTo>
                  <a:cubicBezTo>
                    <a:pt x="0" y="1384"/>
                    <a:pt x="0" y="1264"/>
                    <a:pt x="8" y="1152"/>
                  </a:cubicBezTo>
                  <a:cubicBezTo>
                    <a:pt x="16" y="1040"/>
                    <a:pt x="40" y="912"/>
                    <a:pt x="56" y="816"/>
                  </a:cubicBezTo>
                  <a:cubicBezTo>
                    <a:pt x="72" y="720"/>
                    <a:pt x="72" y="656"/>
                    <a:pt x="104" y="576"/>
                  </a:cubicBezTo>
                  <a:cubicBezTo>
                    <a:pt x="136" y="496"/>
                    <a:pt x="192" y="408"/>
                    <a:pt x="248" y="336"/>
                  </a:cubicBezTo>
                  <a:cubicBezTo>
                    <a:pt x="304" y="264"/>
                    <a:pt x="376" y="200"/>
                    <a:pt x="440" y="144"/>
                  </a:cubicBezTo>
                  <a:cubicBezTo>
                    <a:pt x="504" y="88"/>
                    <a:pt x="568" y="44"/>
                    <a:pt x="632" y="0"/>
                  </a:cubicBezTo>
                </a:path>
              </a:pathLst>
            </a:custGeom>
            <a:noFill/>
            <a:ln w="28575">
              <a:solidFill>
                <a:schemeClr val="bg2"/>
              </a:solidFill>
              <a:round/>
              <a:headEnd/>
              <a:tailEnd/>
            </a:ln>
          </p:spPr>
          <p:txBody>
            <a:bodyPr wrap="none" anchor="ctr"/>
            <a:lstStyle/>
            <a:p>
              <a:endParaRPr lang="en-US"/>
            </a:p>
          </p:txBody>
        </p:sp>
        <p:sp>
          <p:nvSpPr>
            <p:cNvPr id="37898" name="Freeform 8"/>
            <p:cNvSpPr>
              <a:spLocks/>
            </p:cNvSpPr>
            <p:nvPr/>
          </p:nvSpPr>
          <p:spPr bwMode="auto">
            <a:xfrm>
              <a:off x="1776" y="2624"/>
              <a:ext cx="2352" cy="496"/>
            </a:xfrm>
            <a:custGeom>
              <a:avLst/>
              <a:gdLst>
                <a:gd name="T0" fmla="*/ 0 w 2352"/>
                <a:gd name="T1" fmla="*/ 208 h 496"/>
                <a:gd name="T2" fmla="*/ 192 w 2352"/>
                <a:gd name="T3" fmla="*/ 112 h 496"/>
                <a:gd name="T4" fmla="*/ 624 w 2352"/>
                <a:gd name="T5" fmla="*/ 16 h 496"/>
                <a:gd name="T6" fmla="*/ 960 w 2352"/>
                <a:gd name="T7" fmla="*/ 16 h 496"/>
                <a:gd name="T8" fmla="*/ 1392 w 2352"/>
                <a:gd name="T9" fmla="*/ 112 h 496"/>
                <a:gd name="T10" fmla="*/ 1872 w 2352"/>
                <a:gd name="T11" fmla="*/ 256 h 496"/>
                <a:gd name="T12" fmla="*/ 2352 w 2352"/>
                <a:gd name="T13" fmla="*/ 496 h 496"/>
                <a:gd name="T14" fmla="*/ 0 60000 65536"/>
                <a:gd name="T15" fmla="*/ 0 60000 65536"/>
                <a:gd name="T16" fmla="*/ 0 60000 65536"/>
                <a:gd name="T17" fmla="*/ 0 60000 65536"/>
                <a:gd name="T18" fmla="*/ 0 60000 65536"/>
                <a:gd name="T19" fmla="*/ 0 60000 65536"/>
                <a:gd name="T20" fmla="*/ 0 60000 65536"/>
                <a:gd name="T21" fmla="*/ 0 w 2352"/>
                <a:gd name="T22" fmla="*/ 0 h 496"/>
                <a:gd name="T23" fmla="*/ 2352 w 2352"/>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2" h="496">
                  <a:moveTo>
                    <a:pt x="0" y="208"/>
                  </a:moveTo>
                  <a:cubicBezTo>
                    <a:pt x="44" y="176"/>
                    <a:pt x="88" y="144"/>
                    <a:pt x="192" y="112"/>
                  </a:cubicBezTo>
                  <a:cubicBezTo>
                    <a:pt x="296" y="80"/>
                    <a:pt x="496" y="32"/>
                    <a:pt x="624" y="16"/>
                  </a:cubicBezTo>
                  <a:cubicBezTo>
                    <a:pt x="752" y="0"/>
                    <a:pt x="832" y="0"/>
                    <a:pt x="960" y="16"/>
                  </a:cubicBezTo>
                  <a:cubicBezTo>
                    <a:pt x="1088" y="32"/>
                    <a:pt x="1240" y="72"/>
                    <a:pt x="1392" y="112"/>
                  </a:cubicBezTo>
                  <a:cubicBezTo>
                    <a:pt x="1544" y="152"/>
                    <a:pt x="1712" y="192"/>
                    <a:pt x="1872" y="256"/>
                  </a:cubicBezTo>
                  <a:cubicBezTo>
                    <a:pt x="2032" y="320"/>
                    <a:pt x="2192" y="408"/>
                    <a:pt x="2352" y="496"/>
                  </a:cubicBezTo>
                </a:path>
              </a:pathLst>
            </a:custGeom>
            <a:noFill/>
            <a:ln w="28575">
              <a:solidFill>
                <a:schemeClr val="bg2"/>
              </a:solidFill>
              <a:round/>
              <a:headEnd/>
              <a:tailEnd/>
            </a:ln>
          </p:spPr>
          <p:txBody>
            <a:bodyPr wrap="none" anchor="ctr"/>
            <a:lstStyle/>
            <a:p>
              <a:endParaRPr lang="en-US"/>
            </a:p>
          </p:txBody>
        </p:sp>
        <p:sp>
          <p:nvSpPr>
            <p:cNvPr id="37899" name="Line 9"/>
            <p:cNvSpPr>
              <a:spLocks noChangeShapeType="1"/>
            </p:cNvSpPr>
            <p:nvPr/>
          </p:nvSpPr>
          <p:spPr bwMode="auto">
            <a:xfrm flipH="1">
              <a:off x="2647" y="2772"/>
              <a:ext cx="123" cy="488"/>
            </a:xfrm>
            <a:prstGeom prst="line">
              <a:avLst/>
            </a:prstGeom>
            <a:noFill/>
            <a:ln w="57150">
              <a:solidFill>
                <a:schemeClr val="bg2"/>
              </a:solidFill>
              <a:round/>
              <a:headEnd/>
              <a:tailEnd type="triangle" w="med" len="med"/>
            </a:ln>
          </p:spPr>
          <p:txBody>
            <a:bodyPr wrap="none" anchor="ctr"/>
            <a:lstStyle/>
            <a:p>
              <a:endParaRPr lang="en-US"/>
            </a:p>
          </p:txBody>
        </p:sp>
        <p:sp>
          <p:nvSpPr>
            <p:cNvPr id="37900" name="Freeform 10"/>
            <p:cNvSpPr>
              <a:spLocks/>
            </p:cNvSpPr>
            <p:nvPr/>
          </p:nvSpPr>
          <p:spPr bwMode="auto">
            <a:xfrm>
              <a:off x="2454" y="1170"/>
              <a:ext cx="1254" cy="1272"/>
            </a:xfrm>
            <a:custGeom>
              <a:avLst/>
              <a:gdLst>
                <a:gd name="T0" fmla="*/ 36 w 1254"/>
                <a:gd name="T1" fmla="*/ 768 h 1272"/>
                <a:gd name="T2" fmla="*/ 210 w 1254"/>
                <a:gd name="T3" fmla="*/ 492 h 1272"/>
                <a:gd name="T4" fmla="*/ 294 w 1254"/>
                <a:gd name="T5" fmla="*/ 318 h 1272"/>
                <a:gd name="T6" fmla="*/ 444 w 1254"/>
                <a:gd name="T7" fmla="*/ 126 h 1272"/>
                <a:gd name="T8" fmla="*/ 498 w 1254"/>
                <a:gd name="T9" fmla="*/ 48 h 1272"/>
                <a:gd name="T10" fmla="*/ 570 w 1254"/>
                <a:gd name="T11" fmla="*/ 6 h 1272"/>
                <a:gd name="T12" fmla="*/ 684 w 1254"/>
                <a:gd name="T13" fmla="*/ 0 h 1272"/>
                <a:gd name="T14" fmla="*/ 1038 w 1254"/>
                <a:gd name="T15" fmla="*/ 42 h 1272"/>
                <a:gd name="T16" fmla="*/ 1206 w 1254"/>
                <a:gd name="T17" fmla="*/ 138 h 1272"/>
                <a:gd name="T18" fmla="*/ 1254 w 1254"/>
                <a:gd name="T19" fmla="*/ 222 h 1272"/>
                <a:gd name="T20" fmla="*/ 1254 w 1254"/>
                <a:gd name="T21" fmla="*/ 330 h 1272"/>
                <a:gd name="T22" fmla="*/ 1224 w 1254"/>
                <a:gd name="T23" fmla="*/ 468 h 1272"/>
                <a:gd name="T24" fmla="*/ 1188 w 1254"/>
                <a:gd name="T25" fmla="*/ 696 h 1272"/>
                <a:gd name="T26" fmla="*/ 1128 w 1254"/>
                <a:gd name="T27" fmla="*/ 966 h 1272"/>
                <a:gd name="T28" fmla="*/ 1080 w 1254"/>
                <a:gd name="T29" fmla="*/ 1104 h 1272"/>
                <a:gd name="T30" fmla="*/ 1026 w 1254"/>
                <a:gd name="T31" fmla="*/ 1200 h 1272"/>
                <a:gd name="T32" fmla="*/ 972 w 1254"/>
                <a:gd name="T33" fmla="*/ 1236 h 1272"/>
                <a:gd name="T34" fmla="*/ 732 w 1254"/>
                <a:gd name="T35" fmla="*/ 1272 h 1272"/>
                <a:gd name="T36" fmla="*/ 504 w 1254"/>
                <a:gd name="T37" fmla="*/ 1248 h 1272"/>
                <a:gd name="T38" fmla="*/ 336 w 1254"/>
                <a:gd name="T39" fmla="*/ 1200 h 1272"/>
                <a:gd name="T40" fmla="*/ 174 w 1254"/>
                <a:gd name="T41" fmla="*/ 1104 h 1272"/>
                <a:gd name="T42" fmla="*/ 60 w 1254"/>
                <a:gd name="T43" fmla="*/ 1014 h 1272"/>
                <a:gd name="T44" fmla="*/ 6 w 1254"/>
                <a:gd name="T45" fmla="*/ 906 h 1272"/>
                <a:gd name="T46" fmla="*/ 0 w 1254"/>
                <a:gd name="T47" fmla="*/ 846 h 1272"/>
                <a:gd name="T48" fmla="*/ 36 w 1254"/>
                <a:gd name="T49" fmla="*/ 768 h 12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54"/>
                <a:gd name="T76" fmla="*/ 0 h 1272"/>
                <a:gd name="T77" fmla="*/ 1254 w 1254"/>
                <a:gd name="T78" fmla="*/ 1272 h 12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54" h="1272">
                  <a:moveTo>
                    <a:pt x="36" y="768"/>
                  </a:moveTo>
                  <a:lnTo>
                    <a:pt x="210" y="492"/>
                  </a:lnTo>
                  <a:lnTo>
                    <a:pt x="294" y="318"/>
                  </a:lnTo>
                  <a:lnTo>
                    <a:pt x="444" y="126"/>
                  </a:lnTo>
                  <a:lnTo>
                    <a:pt x="498" y="48"/>
                  </a:lnTo>
                  <a:lnTo>
                    <a:pt x="570" y="6"/>
                  </a:lnTo>
                  <a:lnTo>
                    <a:pt x="684" y="0"/>
                  </a:lnTo>
                  <a:lnTo>
                    <a:pt x="1038" y="42"/>
                  </a:lnTo>
                  <a:lnTo>
                    <a:pt x="1206" y="138"/>
                  </a:lnTo>
                  <a:lnTo>
                    <a:pt x="1254" y="222"/>
                  </a:lnTo>
                  <a:lnTo>
                    <a:pt x="1254" y="330"/>
                  </a:lnTo>
                  <a:lnTo>
                    <a:pt x="1224" y="468"/>
                  </a:lnTo>
                  <a:lnTo>
                    <a:pt x="1188" y="696"/>
                  </a:lnTo>
                  <a:lnTo>
                    <a:pt x="1128" y="966"/>
                  </a:lnTo>
                  <a:lnTo>
                    <a:pt x="1080" y="1104"/>
                  </a:lnTo>
                  <a:lnTo>
                    <a:pt x="1026" y="1200"/>
                  </a:lnTo>
                  <a:lnTo>
                    <a:pt x="972" y="1236"/>
                  </a:lnTo>
                  <a:lnTo>
                    <a:pt x="732" y="1272"/>
                  </a:lnTo>
                  <a:lnTo>
                    <a:pt x="504" y="1248"/>
                  </a:lnTo>
                  <a:lnTo>
                    <a:pt x="336" y="1200"/>
                  </a:lnTo>
                  <a:lnTo>
                    <a:pt x="174" y="1104"/>
                  </a:lnTo>
                  <a:lnTo>
                    <a:pt x="60" y="1014"/>
                  </a:lnTo>
                  <a:lnTo>
                    <a:pt x="6" y="906"/>
                  </a:lnTo>
                  <a:lnTo>
                    <a:pt x="0" y="846"/>
                  </a:lnTo>
                  <a:lnTo>
                    <a:pt x="36" y="768"/>
                  </a:lnTo>
                  <a:close/>
                </a:path>
              </a:pathLst>
            </a:custGeom>
            <a:solidFill>
              <a:schemeClr val="tx1"/>
            </a:solidFill>
            <a:ln w="28575">
              <a:solidFill>
                <a:schemeClr val="bg2"/>
              </a:solidFill>
              <a:round/>
              <a:headEnd/>
              <a:tailEnd/>
            </a:ln>
          </p:spPr>
          <p:txBody>
            <a:bodyPr wrap="none" anchor="ctr"/>
            <a:lstStyle/>
            <a:p>
              <a:endParaRPr lang="en-US"/>
            </a:p>
          </p:txBody>
        </p:sp>
        <p:sp>
          <p:nvSpPr>
            <p:cNvPr id="37901" name="Text Box 11"/>
            <p:cNvSpPr txBox="1">
              <a:spLocks noChangeArrowheads="1"/>
            </p:cNvSpPr>
            <p:nvPr/>
          </p:nvSpPr>
          <p:spPr bwMode="auto">
            <a:xfrm>
              <a:off x="2802" y="1380"/>
              <a:ext cx="972" cy="905"/>
            </a:xfrm>
            <a:prstGeom prst="rect">
              <a:avLst/>
            </a:prstGeom>
            <a:noFill/>
            <a:ln w="28575">
              <a:noFill/>
              <a:miter lim="800000"/>
              <a:headEnd/>
              <a:tailEnd/>
            </a:ln>
          </p:spPr>
          <p:txBody>
            <a:bodyPr>
              <a:spAutoFit/>
            </a:bodyPr>
            <a:lstStyle/>
            <a:p>
              <a:pPr algn="l" eaLnBrk="0" hangingPunct="0">
                <a:lnSpc>
                  <a:spcPct val="50000"/>
                </a:lnSpc>
                <a:spcBef>
                  <a:spcPct val="50000"/>
                </a:spcBef>
              </a:pPr>
              <a:r>
                <a:rPr lang="en-US" sz="1600" b="1">
                  <a:solidFill>
                    <a:schemeClr val="bg2"/>
                  </a:solidFill>
                  <a:latin typeface="Univers" pitchFamily="34" charset="0"/>
                </a:rPr>
                <a:t>Cell Content  </a:t>
              </a:r>
            </a:p>
            <a:p>
              <a:pPr algn="l" eaLnBrk="0" hangingPunct="0">
                <a:lnSpc>
                  <a:spcPct val="50000"/>
                </a:lnSpc>
                <a:spcBef>
                  <a:spcPct val="50000"/>
                </a:spcBef>
              </a:pPr>
              <a:r>
                <a:rPr lang="en-US" sz="1600" b="1">
                  <a:solidFill>
                    <a:schemeClr val="bg2"/>
                  </a:solidFill>
                  <a:latin typeface="Univers" pitchFamily="34" charset="0"/>
                </a:rPr>
                <a:t>   Protein</a:t>
              </a:r>
            </a:p>
            <a:p>
              <a:pPr algn="l" eaLnBrk="0" hangingPunct="0">
                <a:lnSpc>
                  <a:spcPct val="50000"/>
                </a:lnSpc>
                <a:spcBef>
                  <a:spcPct val="50000"/>
                </a:spcBef>
              </a:pPr>
              <a:r>
                <a:rPr lang="en-US" sz="1600" b="1">
                  <a:solidFill>
                    <a:schemeClr val="bg2"/>
                  </a:solidFill>
                  <a:latin typeface="Univers" pitchFamily="34" charset="0"/>
                </a:rPr>
                <a:t>   Sugar</a:t>
              </a:r>
            </a:p>
            <a:p>
              <a:pPr algn="l" eaLnBrk="0" hangingPunct="0">
                <a:lnSpc>
                  <a:spcPct val="50000"/>
                </a:lnSpc>
                <a:spcBef>
                  <a:spcPct val="50000"/>
                </a:spcBef>
              </a:pPr>
              <a:r>
                <a:rPr lang="en-US" sz="1600" b="1">
                  <a:solidFill>
                    <a:schemeClr val="bg2"/>
                  </a:solidFill>
                  <a:latin typeface="Univers" pitchFamily="34" charset="0"/>
                </a:rPr>
                <a:t>   Fats</a:t>
              </a:r>
            </a:p>
            <a:p>
              <a:pPr algn="l" eaLnBrk="0" hangingPunct="0">
                <a:lnSpc>
                  <a:spcPct val="50000"/>
                </a:lnSpc>
                <a:spcBef>
                  <a:spcPct val="50000"/>
                </a:spcBef>
              </a:pPr>
              <a:r>
                <a:rPr lang="en-US" sz="1600" b="1">
                  <a:solidFill>
                    <a:schemeClr val="bg2"/>
                  </a:solidFill>
                  <a:latin typeface="Univers" pitchFamily="34" charset="0"/>
                </a:rPr>
                <a:t>   Starch</a:t>
              </a:r>
            </a:p>
            <a:p>
              <a:pPr algn="l" eaLnBrk="0" hangingPunct="0">
                <a:lnSpc>
                  <a:spcPct val="50000"/>
                </a:lnSpc>
                <a:spcBef>
                  <a:spcPct val="50000"/>
                </a:spcBef>
              </a:pPr>
              <a:r>
                <a:rPr lang="en-US" sz="1600" b="1">
                  <a:solidFill>
                    <a:schemeClr val="bg2"/>
                  </a:solidFill>
                  <a:latin typeface="Univers" pitchFamily="34" charset="0"/>
                </a:rPr>
                <a:t>   Pectins</a:t>
              </a:r>
            </a:p>
          </p:txBody>
        </p:sp>
        <p:sp>
          <p:nvSpPr>
            <p:cNvPr id="37902" name="Oval 12"/>
            <p:cNvSpPr>
              <a:spLocks noChangeArrowheads="1"/>
            </p:cNvSpPr>
            <p:nvPr/>
          </p:nvSpPr>
          <p:spPr bwMode="auto">
            <a:xfrm>
              <a:off x="2580" y="2262"/>
              <a:ext cx="550" cy="508"/>
            </a:xfrm>
            <a:prstGeom prst="ellipse">
              <a:avLst/>
            </a:prstGeom>
            <a:noFill/>
            <a:ln w="57150">
              <a:solidFill>
                <a:schemeClr val="bg2"/>
              </a:solidFill>
              <a:round/>
              <a:headEnd/>
              <a:tailEnd/>
            </a:ln>
          </p:spPr>
          <p:txBody>
            <a:bodyPr wrap="none" anchor="ctr"/>
            <a:lstStyle/>
            <a:p>
              <a:endParaRPr lang="en-US"/>
            </a:p>
          </p:txBody>
        </p:sp>
        <p:sp>
          <p:nvSpPr>
            <p:cNvPr id="20493" name="Text Box 13"/>
            <p:cNvSpPr txBox="1">
              <a:spLocks noChangeArrowheads="1"/>
            </p:cNvSpPr>
            <p:nvPr/>
          </p:nvSpPr>
          <p:spPr bwMode="auto">
            <a:xfrm>
              <a:off x="4038" y="1530"/>
              <a:ext cx="834" cy="442"/>
            </a:xfrm>
            <a:prstGeom prst="rect">
              <a:avLst/>
            </a:prstGeom>
            <a:noFill/>
            <a:ln w="28575">
              <a:noFill/>
              <a:miter lim="800000"/>
              <a:headEnd/>
              <a:tailEnd/>
            </a:ln>
            <a:effectLst/>
          </p:spPr>
          <p:txBody>
            <a:bodyPr>
              <a:spAutoFit/>
            </a:bodyPr>
            <a:lstStyle/>
            <a:p>
              <a:pPr algn="l" eaLnBrk="0" hangingPunct="0">
                <a:spcBef>
                  <a:spcPct val="50000"/>
                </a:spcBef>
                <a:defRPr/>
              </a:pPr>
              <a:r>
                <a:rPr lang="en-US" sz="2000" b="1">
                  <a:effectLst>
                    <a:outerShdw blurRad="38100" dist="38100" dir="2700000" algn="tl">
                      <a:srgbClr val="FFFFFF"/>
                    </a:outerShdw>
                  </a:effectLst>
                  <a:latin typeface="Univers" pitchFamily="34" charset="0"/>
                </a:rPr>
                <a:t>Primary Wall</a:t>
              </a:r>
            </a:p>
          </p:txBody>
        </p:sp>
        <p:sp>
          <p:nvSpPr>
            <p:cNvPr id="20494" name="Text Box 14"/>
            <p:cNvSpPr txBox="1">
              <a:spLocks noChangeArrowheads="1"/>
            </p:cNvSpPr>
            <p:nvPr/>
          </p:nvSpPr>
          <p:spPr bwMode="auto">
            <a:xfrm>
              <a:off x="4020" y="2124"/>
              <a:ext cx="982" cy="442"/>
            </a:xfrm>
            <a:prstGeom prst="rect">
              <a:avLst/>
            </a:prstGeom>
            <a:noFill/>
            <a:ln w="28575">
              <a:noFill/>
              <a:miter lim="800000"/>
              <a:headEnd/>
              <a:tailEnd/>
            </a:ln>
            <a:effectLst/>
          </p:spPr>
          <p:txBody>
            <a:bodyPr>
              <a:spAutoFit/>
            </a:bodyPr>
            <a:lstStyle/>
            <a:p>
              <a:pPr algn="l" eaLnBrk="0" hangingPunct="0">
                <a:spcBef>
                  <a:spcPct val="50000"/>
                </a:spcBef>
                <a:defRPr/>
              </a:pPr>
              <a:r>
                <a:rPr lang="en-US" sz="2000" b="1">
                  <a:effectLst>
                    <a:outerShdw blurRad="38100" dist="38100" dir="2700000" algn="tl">
                      <a:srgbClr val="FFFFFF"/>
                    </a:outerShdw>
                  </a:effectLst>
                  <a:latin typeface="Univers" pitchFamily="34" charset="0"/>
                </a:rPr>
                <a:t>Secondary Wall</a:t>
              </a:r>
            </a:p>
          </p:txBody>
        </p:sp>
        <p:sp>
          <p:nvSpPr>
            <p:cNvPr id="37905" name="Line 15"/>
            <p:cNvSpPr>
              <a:spLocks noChangeShapeType="1"/>
            </p:cNvSpPr>
            <p:nvPr/>
          </p:nvSpPr>
          <p:spPr bwMode="auto">
            <a:xfrm flipH="1">
              <a:off x="3742" y="1752"/>
              <a:ext cx="290" cy="214"/>
            </a:xfrm>
            <a:prstGeom prst="line">
              <a:avLst/>
            </a:prstGeom>
            <a:noFill/>
            <a:ln w="28575">
              <a:solidFill>
                <a:schemeClr val="bg2"/>
              </a:solidFill>
              <a:round/>
              <a:headEnd/>
              <a:tailEnd type="triangle" w="med" len="med"/>
            </a:ln>
          </p:spPr>
          <p:txBody>
            <a:bodyPr wrap="none" anchor="ctr"/>
            <a:lstStyle/>
            <a:p>
              <a:endParaRPr lang="en-US"/>
            </a:p>
          </p:txBody>
        </p:sp>
        <p:sp>
          <p:nvSpPr>
            <p:cNvPr id="37906" name="Line 16"/>
            <p:cNvSpPr>
              <a:spLocks noChangeShapeType="1"/>
            </p:cNvSpPr>
            <p:nvPr/>
          </p:nvSpPr>
          <p:spPr bwMode="auto">
            <a:xfrm flipH="1">
              <a:off x="3462" y="2292"/>
              <a:ext cx="570" cy="156"/>
            </a:xfrm>
            <a:prstGeom prst="line">
              <a:avLst/>
            </a:prstGeom>
            <a:noFill/>
            <a:ln w="28575">
              <a:solidFill>
                <a:schemeClr val="bg2"/>
              </a:solidFill>
              <a:round/>
              <a:headEnd/>
              <a:tailEnd type="triangle" w="med" len="med"/>
            </a:ln>
          </p:spPr>
          <p:txBody>
            <a:bodyPr wrap="none" anchor="ctr"/>
            <a:lstStyle/>
            <a:p>
              <a:endParaRPr lang="en-US"/>
            </a:p>
          </p:txBody>
        </p:sp>
        <p:pic>
          <p:nvPicPr>
            <p:cNvPr id="37907" name="Picture 17" descr="cell-rev"/>
            <p:cNvPicPr>
              <a:picLocks noChangeAspect="1" noChangeArrowheads="1"/>
            </p:cNvPicPr>
            <p:nvPr/>
          </p:nvPicPr>
          <p:blipFill>
            <a:blip r:embed="rId2" cstate="print"/>
            <a:srcRect l="16624" t="69214" r="47571" b="14842"/>
            <a:stretch>
              <a:fillRect/>
            </a:stretch>
          </p:blipFill>
          <p:spPr bwMode="auto">
            <a:xfrm>
              <a:off x="1517" y="3265"/>
              <a:ext cx="1515" cy="659"/>
            </a:xfrm>
            <a:prstGeom prst="rect">
              <a:avLst/>
            </a:prstGeom>
            <a:noFill/>
            <a:ln w="9525">
              <a:noFill/>
              <a:miter lim="800000"/>
              <a:headEnd/>
              <a:tailEnd/>
            </a:ln>
          </p:spPr>
        </p:pic>
        <p:sp>
          <p:nvSpPr>
            <p:cNvPr id="37908" name="Rectangle 18"/>
            <p:cNvSpPr>
              <a:spLocks noChangeArrowheads="1"/>
            </p:cNvSpPr>
            <p:nvPr/>
          </p:nvSpPr>
          <p:spPr bwMode="auto">
            <a:xfrm>
              <a:off x="1512" y="3276"/>
              <a:ext cx="1506" cy="642"/>
            </a:xfrm>
            <a:prstGeom prst="rect">
              <a:avLst/>
            </a:prstGeom>
            <a:noFill/>
            <a:ln w="76200">
              <a:solidFill>
                <a:schemeClr val="bg2"/>
              </a:solidFill>
              <a:miter lim="800000"/>
              <a:headEnd/>
              <a:tailEnd/>
            </a:ln>
          </p:spPr>
          <p:txBody>
            <a:bodyPr wrap="none" anchor="ctr"/>
            <a:lstStyle/>
            <a:p>
              <a:endParaRPr lang="en-US"/>
            </a:p>
          </p:txBody>
        </p:sp>
        <p:sp>
          <p:nvSpPr>
            <p:cNvPr id="37909" name="AutoShape 19"/>
            <p:cNvSpPr>
              <a:spLocks/>
            </p:cNvSpPr>
            <p:nvPr/>
          </p:nvSpPr>
          <p:spPr bwMode="auto">
            <a:xfrm>
              <a:off x="1315" y="3276"/>
              <a:ext cx="125" cy="654"/>
            </a:xfrm>
            <a:prstGeom prst="leftBrace">
              <a:avLst>
                <a:gd name="adj1" fmla="val 11191"/>
                <a:gd name="adj2" fmla="val 49083"/>
              </a:avLst>
            </a:prstGeom>
            <a:noFill/>
            <a:ln w="28575">
              <a:solidFill>
                <a:schemeClr val="tx2"/>
              </a:solidFill>
              <a:round/>
              <a:headEnd/>
              <a:tailEnd/>
            </a:ln>
          </p:spPr>
          <p:txBody>
            <a:bodyPr wrap="none" anchor="ctr"/>
            <a:lstStyle/>
            <a:p>
              <a:endParaRPr lang="en-US"/>
            </a:p>
          </p:txBody>
        </p:sp>
        <p:sp>
          <p:nvSpPr>
            <p:cNvPr id="20500" name="Text Box 20"/>
            <p:cNvSpPr txBox="1">
              <a:spLocks noChangeArrowheads="1"/>
            </p:cNvSpPr>
            <p:nvPr/>
          </p:nvSpPr>
          <p:spPr bwMode="auto">
            <a:xfrm>
              <a:off x="868" y="3436"/>
              <a:ext cx="504" cy="404"/>
            </a:xfrm>
            <a:prstGeom prst="rect">
              <a:avLst/>
            </a:prstGeom>
            <a:noFill/>
            <a:ln w="28575">
              <a:noFill/>
              <a:miter lim="800000"/>
              <a:headEnd/>
              <a:tailEnd/>
            </a:ln>
            <a:effectLst/>
          </p:spPr>
          <p:txBody>
            <a:bodyPr>
              <a:spAutoFit/>
            </a:bodyPr>
            <a:lstStyle/>
            <a:p>
              <a:pPr algn="l" eaLnBrk="0" hangingPunct="0">
                <a:lnSpc>
                  <a:spcPct val="90000"/>
                </a:lnSpc>
                <a:spcBef>
                  <a:spcPct val="50000"/>
                </a:spcBef>
                <a:defRPr/>
              </a:pPr>
              <a:r>
                <a:rPr lang="en-US" sz="2000" b="1">
                  <a:effectLst>
                    <a:outerShdw blurRad="38100" dist="38100" dir="2700000" algn="tl">
                      <a:srgbClr val="FFFFFF"/>
                    </a:outerShdw>
                  </a:effectLst>
                  <a:latin typeface="Univers" pitchFamily="34" charset="0"/>
                </a:rPr>
                <a:t>Cell Wall</a:t>
              </a:r>
            </a:p>
          </p:txBody>
        </p:sp>
        <p:sp>
          <p:nvSpPr>
            <p:cNvPr id="20501" name="Text Box 21"/>
            <p:cNvSpPr txBox="1">
              <a:spLocks noChangeArrowheads="1"/>
            </p:cNvSpPr>
            <p:nvPr/>
          </p:nvSpPr>
          <p:spPr bwMode="auto">
            <a:xfrm>
              <a:off x="3249" y="3278"/>
              <a:ext cx="1417" cy="214"/>
            </a:xfrm>
            <a:prstGeom prst="rect">
              <a:avLst/>
            </a:prstGeom>
            <a:noFill/>
            <a:ln w="28575">
              <a:noFill/>
              <a:miter lim="800000"/>
              <a:headEnd/>
              <a:tailEnd/>
            </a:ln>
            <a:effectLst/>
          </p:spPr>
          <p:txBody>
            <a:bodyPr>
              <a:spAutoFit/>
            </a:bodyPr>
            <a:lstStyle/>
            <a:p>
              <a:pPr algn="l" eaLnBrk="0" hangingPunct="0">
                <a:lnSpc>
                  <a:spcPct val="90000"/>
                </a:lnSpc>
                <a:spcBef>
                  <a:spcPct val="50000"/>
                </a:spcBef>
                <a:defRPr/>
              </a:pPr>
              <a:r>
                <a:rPr lang="en-US" sz="1800" b="1">
                  <a:effectLst>
                    <a:outerShdw blurRad="38100" dist="38100" dir="2700000" algn="tl">
                      <a:srgbClr val="FFFFFF"/>
                    </a:outerShdw>
                  </a:effectLst>
                  <a:latin typeface="Univers" pitchFamily="34" charset="0"/>
                </a:rPr>
                <a:t>Hemicellulose</a:t>
              </a:r>
            </a:p>
          </p:txBody>
        </p:sp>
        <p:sp>
          <p:nvSpPr>
            <p:cNvPr id="20502" name="Text Box 22"/>
            <p:cNvSpPr txBox="1">
              <a:spLocks noChangeArrowheads="1"/>
            </p:cNvSpPr>
            <p:nvPr/>
          </p:nvSpPr>
          <p:spPr bwMode="auto">
            <a:xfrm>
              <a:off x="3874" y="3652"/>
              <a:ext cx="703" cy="214"/>
            </a:xfrm>
            <a:prstGeom prst="rect">
              <a:avLst/>
            </a:prstGeom>
            <a:noFill/>
            <a:ln w="28575">
              <a:noFill/>
              <a:miter lim="800000"/>
              <a:headEnd/>
              <a:tailEnd/>
            </a:ln>
            <a:effectLst/>
          </p:spPr>
          <p:txBody>
            <a:bodyPr>
              <a:spAutoFit/>
            </a:bodyPr>
            <a:lstStyle/>
            <a:p>
              <a:pPr algn="l" eaLnBrk="0" hangingPunct="0">
                <a:lnSpc>
                  <a:spcPct val="90000"/>
                </a:lnSpc>
                <a:spcBef>
                  <a:spcPct val="50000"/>
                </a:spcBef>
                <a:defRPr/>
              </a:pPr>
              <a:r>
                <a:rPr lang="en-US" sz="1800" b="1">
                  <a:effectLst>
                    <a:outerShdw blurRad="38100" dist="38100" dir="2700000" algn="tl">
                      <a:srgbClr val="FFFFFF"/>
                    </a:outerShdw>
                  </a:effectLst>
                  <a:latin typeface="Univers" pitchFamily="34" charset="0"/>
                </a:rPr>
                <a:t>ADF</a:t>
              </a:r>
            </a:p>
          </p:txBody>
        </p:sp>
        <p:sp>
          <p:nvSpPr>
            <p:cNvPr id="20503" name="Text Box 23"/>
            <p:cNvSpPr txBox="1">
              <a:spLocks noChangeArrowheads="1"/>
            </p:cNvSpPr>
            <p:nvPr/>
          </p:nvSpPr>
          <p:spPr bwMode="auto">
            <a:xfrm>
              <a:off x="4464" y="3508"/>
              <a:ext cx="703" cy="214"/>
            </a:xfrm>
            <a:prstGeom prst="rect">
              <a:avLst/>
            </a:prstGeom>
            <a:noFill/>
            <a:ln w="28575">
              <a:noFill/>
              <a:miter lim="800000"/>
              <a:headEnd/>
              <a:tailEnd/>
            </a:ln>
            <a:effectLst/>
          </p:spPr>
          <p:txBody>
            <a:bodyPr>
              <a:spAutoFit/>
            </a:bodyPr>
            <a:lstStyle/>
            <a:p>
              <a:pPr algn="l" eaLnBrk="0" hangingPunct="0">
                <a:lnSpc>
                  <a:spcPct val="90000"/>
                </a:lnSpc>
                <a:spcBef>
                  <a:spcPct val="50000"/>
                </a:spcBef>
                <a:defRPr/>
              </a:pPr>
              <a:r>
                <a:rPr lang="en-US" sz="1800" b="1">
                  <a:effectLst>
                    <a:outerShdw blurRad="38100" dist="38100" dir="2700000" algn="tl">
                      <a:srgbClr val="FFFFFF"/>
                    </a:outerShdw>
                  </a:effectLst>
                  <a:latin typeface="Univers" pitchFamily="34" charset="0"/>
                </a:rPr>
                <a:t>NDF</a:t>
              </a:r>
            </a:p>
          </p:txBody>
        </p:sp>
        <p:sp>
          <p:nvSpPr>
            <p:cNvPr id="20504" name="Text Box 24"/>
            <p:cNvSpPr txBox="1">
              <a:spLocks noChangeArrowheads="1"/>
            </p:cNvSpPr>
            <p:nvPr/>
          </p:nvSpPr>
          <p:spPr bwMode="auto">
            <a:xfrm>
              <a:off x="3203" y="3563"/>
              <a:ext cx="703" cy="214"/>
            </a:xfrm>
            <a:prstGeom prst="rect">
              <a:avLst/>
            </a:prstGeom>
            <a:noFill/>
            <a:ln w="28575">
              <a:noFill/>
              <a:miter lim="800000"/>
              <a:headEnd/>
              <a:tailEnd/>
            </a:ln>
            <a:effectLst/>
          </p:spPr>
          <p:txBody>
            <a:bodyPr>
              <a:spAutoFit/>
            </a:bodyPr>
            <a:lstStyle/>
            <a:p>
              <a:pPr algn="l" eaLnBrk="0" hangingPunct="0">
                <a:lnSpc>
                  <a:spcPct val="90000"/>
                </a:lnSpc>
                <a:spcBef>
                  <a:spcPct val="50000"/>
                </a:spcBef>
                <a:defRPr/>
              </a:pPr>
              <a:r>
                <a:rPr lang="en-US" sz="1800" b="1">
                  <a:effectLst>
                    <a:outerShdw blurRad="38100" dist="38100" dir="2700000" algn="tl">
                      <a:srgbClr val="FFFFFF"/>
                    </a:outerShdw>
                  </a:effectLst>
                  <a:latin typeface="Univers" pitchFamily="34" charset="0"/>
                </a:rPr>
                <a:t>Lignin</a:t>
              </a:r>
            </a:p>
          </p:txBody>
        </p:sp>
        <p:sp>
          <p:nvSpPr>
            <p:cNvPr id="20505" name="Text Box 25"/>
            <p:cNvSpPr txBox="1">
              <a:spLocks noChangeArrowheads="1"/>
            </p:cNvSpPr>
            <p:nvPr/>
          </p:nvSpPr>
          <p:spPr bwMode="auto">
            <a:xfrm>
              <a:off x="3046" y="3741"/>
              <a:ext cx="860" cy="214"/>
            </a:xfrm>
            <a:prstGeom prst="rect">
              <a:avLst/>
            </a:prstGeom>
            <a:noFill/>
            <a:ln w="28575">
              <a:noFill/>
              <a:miter lim="800000"/>
              <a:headEnd/>
              <a:tailEnd/>
            </a:ln>
            <a:effectLst/>
          </p:spPr>
          <p:txBody>
            <a:bodyPr>
              <a:spAutoFit/>
            </a:bodyPr>
            <a:lstStyle/>
            <a:p>
              <a:pPr algn="l" eaLnBrk="0" hangingPunct="0">
                <a:lnSpc>
                  <a:spcPct val="90000"/>
                </a:lnSpc>
                <a:spcBef>
                  <a:spcPct val="50000"/>
                </a:spcBef>
                <a:defRPr/>
              </a:pPr>
              <a:r>
                <a:rPr lang="en-US" sz="1800" b="1">
                  <a:effectLst>
                    <a:outerShdw blurRad="38100" dist="38100" dir="2700000" algn="tl">
                      <a:srgbClr val="FFFFFF"/>
                    </a:outerShdw>
                  </a:effectLst>
                  <a:latin typeface="Univers" pitchFamily="34" charset="0"/>
                </a:rPr>
                <a:t>Cellulose</a:t>
              </a:r>
            </a:p>
          </p:txBody>
        </p:sp>
        <p:sp>
          <p:nvSpPr>
            <p:cNvPr id="37916" name="AutoShape 26"/>
            <p:cNvSpPr>
              <a:spLocks/>
            </p:cNvSpPr>
            <p:nvPr/>
          </p:nvSpPr>
          <p:spPr bwMode="auto">
            <a:xfrm>
              <a:off x="4200" y="3279"/>
              <a:ext cx="279" cy="674"/>
            </a:xfrm>
            <a:prstGeom prst="rightBrace">
              <a:avLst>
                <a:gd name="adj1" fmla="val 0"/>
                <a:gd name="adj2" fmla="val 50000"/>
              </a:avLst>
            </a:prstGeom>
            <a:noFill/>
            <a:ln w="28575">
              <a:solidFill>
                <a:schemeClr val="tx2"/>
              </a:solidFill>
              <a:round/>
              <a:headEnd/>
              <a:tailEnd/>
            </a:ln>
          </p:spPr>
          <p:txBody>
            <a:bodyPr wrap="none" anchor="ctr"/>
            <a:lstStyle/>
            <a:p>
              <a:endParaRPr lang="en-US"/>
            </a:p>
          </p:txBody>
        </p:sp>
        <p:sp>
          <p:nvSpPr>
            <p:cNvPr id="37917" name="AutoShape 27"/>
            <p:cNvSpPr>
              <a:spLocks/>
            </p:cNvSpPr>
            <p:nvPr/>
          </p:nvSpPr>
          <p:spPr bwMode="auto">
            <a:xfrm>
              <a:off x="3681" y="3558"/>
              <a:ext cx="214" cy="420"/>
            </a:xfrm>
            <a:prstGeom prst="rightBrace">
              <a:avLst>
                <a:gd name="adj1" fmla="val 0"/>
                <a:gd name="adj2" fmla="val 50000"/>
              </a:avLst>
            </a:prstGeom>
            <a:noFill/>
            <a:ln w="28575">
              <a:solidFill>
                <a:schemeClr val="tx2"/>
              </a:solidFill>
              <a:round/>
              <a:headEnd/>
              <a:tailEnd/>
            </a:ln>
          </p:spPr>
          <p:txBody>
            <a:bodyPr wrap="none" anchor="ctr"/>
            <a:lstStyle/>
            <a:p>
              <a:endParaRPr lang="en-US"/>
            </a:p>
          </p:txBody>
        </p:sp>
        <p:sp>
          <p:nvSpPr>
            <p:cNvPr id="37918" name="Line 28"/>
            <p:cNvSpPr>
              <a:spLocks noChangeShapeType="1"/>
            </p:cNvSpPr>
            <p:nvPr/>
          </p:nvSpPr>
          <p:spPr bwMode="auto">
            <a:xfrm flipH="1">
              <a:off x="2737" y="3369"/>
              <a:ext cx="485" cy="0"/>
            </a:xfrm>
            <a:prstGeom prst="line">
              <a:avLst/>
            </a:prstGeom>
            <a:noFill/>
            <a:ln w="28575">
              <a:solidFill>
                <a:schemeClr val="accent1"/>
              </a:solidFill>
              <a:round/>
              <a:headEnd/>
              <a:tailEnd type="triangle" w="med" len="med"/>
            </a:ln>
          </p:spPr>
          <p:txBody>
            <a:bodyPr wrap="none" anchor="ctr"/>
            <a:lstStyle/>
            <a:p>
              <a:endParaRPr lang="en-US"/>
            </a:p>
          </p:txBody>
        </p:sp>
        <p:sp>
          <p:nvSpPr>
            <p:cNvPr id="37919" name="Line 29"/>
            <p:cNvSpPr>
              <a:spLocks noChangeShapeType="1"/>
            </p:cNvSpPr>
            <p:nvPr/>
          </p:nvSpPr>
          <p:spPr bwMode="auto">
            <a:xfrm flipH="1" flipV="1">
              <a:off x="2737" y="3805"/>
              <a:ext cx="345" cy="8"/>
            </a:xfrm>
            <a:prstGeom prst="line">
              <a:avLst/>
            </a:prstGeom>
            <a:noFill/>
            <a:ln w="28575">
              <a:solidFill>
                <a:schemeClr val="accent1"/>
              </a:solidFill>
              <a:round/>
              <a:headEnd/>
              <a:tailEnd type="triangle" w="med" len="med"/>
            </a:ln>
          </p:spPr>
          <p:txBody>
            <a:bodyPr wrap="none" anchor="ctr"/>
            <a:lstStyle/>
            <a:p>
              <a:endParaRPr lang="en-US"/>
            </a:p>
          </p:txBody>
        </p:sp>
        <p:sp>
          <p:nvSpPr>
            <p:cNvPr id="37920" name="Line 30"/>
            <p:cNvSpPr>
              <a:spLocks noChangeShapeType="1"/>
            </p:cNvSpPr>
            <p:nvPr/>
          </p:nvSpPr>
          <p:spPr bwMode="auto">
            <a:xfrm flipH="1">
              <a:off x="2679" y="3641"/>
              <a:ext cx="502" cy="8"/>
            </a:xfrm>
            <a:prstGeom prst="line">
              <a:avLst/>
            </a:prstGeom>
            <a:noFill/>
            <a:ln w="28575">
              <a:solidFill>
                <a:schemeClr val="accent1"/>
              </a:solidFill>
              <a:round/>
              <a:headEnd/>
              <a:tailEnd type="triangle" w="med" len="med"/>
            </a:ln>
          </p:spPr>
          <p:txBody>
            <a:bodyPr wrap="none" anchor="ctr"/>
            <a:lstStyle/>
            <a:p>
              <a:endParaRPr lang="en-US"/>
            </a:p>
          </p:txBody>
        </p:sp>
      </p:grpSp>
    </p:spTree>
    <p:extLst>
      <p:ext uri="{BB962C8B-B14F-4D97-AF65-F5344CB8AC3E}">
        <p14:creationId xmlns:p14="http://schemas.microsoft.com/office/powerpoint/2010/main" val="711650280"/>
      </p:ext>
    </p:extLst>
  </p:cSld>
  <p:clrMapOvr>
    <a:masterClrMapping/>
  </p:clrMapOvr>
  <p:transition spd="slow">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685800"/>
            <a:ext cx="8162925" cy="579438"/>
          </a:xfrm>
        </p:spPr>
        <p:txBody>
          <a:bodyPr/>
          <a:lstStyle/>
          <a:p>
            <a:pPr eaLnBrk="1" hangingPunct="1"/>
            <a:r>
              <a:rPr lang="en-US" sz="3200" b="1" dirty="0" smtClean="0">
                <a:solidFill>
                  <a:schemeClr val="accent4"/>
                </a:solidFill>
                <a:latin typeface="Comic Sans MS" pitchFamily="66" charset="0"/>
              </a:rPr>
              <a:t>Legumes – Alfalfa</a:t>
            </a:r>
            <a:endParaRPr lang="en-US" sz="3200" b="1" dirty="0" smtClean="0">
              <a:solidFill>
                <a:schemeClr val="accent4"/>
              </a:solidFill>
              <a:latin typeface="Comic Sans MS" pitchFamily="66" charset="0"/>
              <a:cs typeface="Arial" charset="0"/>
            </a:endParaRPr>
          </a:p>
        </p:txBody>
      </p:sp>
      <p:sp>
        <p:nvSpPr>
          <p:cNvPr id="41987" name="Rectangle 3"/>
          <p:cNvSpPr>
            <a:spLocks noGrp="1" noChangeArrowheads="1"/>
          </p:cNvSpPr>
          <p:nvPr>
            <p:ph idx="1"/>
          </p:nvPr>
        </p:nvSpPr>
        <p:spPr>
          <a:xfrm>
            <a:off x="304801" y="1905000"/>
            <a:ext cx="8718550" cy="4648200"/>
          </a:xfrm>
        </p:spPr>
        <p:txBody>
          <a:bodyPr>
            <a:noAutofit/>
          </a:bodyPr>
          <a:lstStyle/>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needs well drained soils</a:t>
            </a:r>
          </a:p>
          <a:p>
            <a:pPr lvl="1" eaLnBrk="1" hangingPunct="1">
              <a:lnSpc>
                <a:spcPct val="90000"/>
              </a:lnSpc>
              <a:buClr>
                <a:srgbClr val="9900CC"/>
              </a:buClr>
              <a:buFont typeface="Wingdings" pitchFamily="2" charset="2"/>
              <a:buChar char="v"/>
            </a:pPr>
            <a:r>
              <a:rPr lang="en-US" sz="2300" b="1" dirty="0" smtClean="0">
                <a:solidFill>
                  <a:srgbClr val="9900CC"/>
                </a:solidFill>
                <a:latin typeface="Comic Sans MS" pitchFamily="66" charset="0"/>
                <a:cs typeface="Arial" charset="0"/>
              </a:rPr>
              <a:t>winter kill</a:t>
            </a:r>
          </a:p>
          <a:p>
            <a:pPr lvl="1" eaLnBrk="1" hangingPunct="1">
              <a:lnSpc>
                <a:spcPct val="90000"/>
              </a:lnSpc>
              <a:buClr>
                <a:srgbClr val="9900CC"/>
              </a:buClr>
              <a:buFont typeface="Wingdings" pitchFamily="2" charset="2"/>
              <a:buChar char="v"/>
            </a:pPr>
            <a:r>
              <a:rPr lang="en-US" sz="2300" b="1" dirty="0" smtClean="0">
                <a:solidFill>
                  <a:srgbClr val="9900CC"/>
                </a:solidFill>
                <a:latin typeface="Comic Sans MS" pitchFamily="66" charset="0"/>
                <a:cs typeface="Arial" charset="0"/>
              </a:rPr>
              <a:t>heaving</a:t>
            </a:r>
          </a:p>
          <a:p>
            <a:pPr marL="457200" lvl="1" indent="0" eaLnBrk="1" hangingPunct="1">
              <a:lnSpc>
                <a:spcPct val="90000"/>
              </a:lnSpc>
              <a:buClr>
                <a:srgbClr val="0000FF"/>
              </a:buClr>
              <a:buNone/>
            </a:pPr>
            <a:endParaRPr lang="en-US" sz="23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acid sensitive</a:t>
            </a:r>
          </a:p>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extreme bloat problem</a:t>
            </a:r>
          </a:p>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use </a:t>
            </a:r>
            <a:r>
              <a:rPr lang="en-US" sz="2300" b="1" dirty="0" err="1" smtClean="0">
                <a:solidFill>
                  <a:srgbClr val="0000FF"/>
                </a:solidFill>
                <a:latin typeface="Comic Sans MS" pitchFamily="66" charset="0"/>
                <a:cs typeface="Arial" charset="0"/>
              </a:rPr>
              <a:t>poloxalene</a:t>
            </a:r>
            <a:r>
              <a:rPr lang="en-US" sz="2300" b="1" dirty="0" smtClean="0">
                <a:solidFill>
                  <a:srgbClr val="0000FF"/>
                </a:solidFill>
                <a:latin typeface="Comic Sans MS" pitchFamily="66" charset="0"/>
                <a:cs typeface="Arial" charset="0"/>
              </a:rPr>
              <a:t> (“Bloat Guard”)</a:t>
            </a:r>
          </a:p>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seed a low bloat variety; but these are lower in quality</a:t>
            </a:r>
          </a:p>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will not withstand overgrazing; some varieties are now available which tolerate grazing</a:t>
            </a:r>
          </a:p>
          <a:p>
            <a:pPr eaLnBrk="1" hangingPunct="1">
              <a:lnSpc>
                <a:spcPct val="90000"/>
              </a:lnSpc>
              <a:buClr>
                <a:srgbClr val="0000FF"/>
              </a:buClr>
              <a:buFont typeface="Wingdings" pitchFamily="2" charset="2"/>
              <a:buChar char="ü"/>
            </a:pPr>
            <a:r>
              <a:rPr lang="en-US" sz="2300" b="1" dirty="0" smtClean="0">
                <a:solidFill>
                  <a:srgbClr val="0000FF"/>
                </a:solidFill>
                <a:latin typeface="Comic Sans MS" pitchFamily="66" charset="0"/>
                <a:cs typeface="Arial" charset="0"/>
              </a:rPr>
              <a:t>where alfalfa can be raised it will be raised; maximize the quantity of protein produced per unit of land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1_16_05"/>
          <p:cNvPicPr>
            <a:picLocks noChangeAspect="1" noChangeArrowheads="1"/>
          </p:cNvPicPr>
          <p:nvPr/>
        </p:nvPicPr>
        <p:blipFill>
          <a:blip r:embed="rId2" cstate="print"/>
          <a:srcRect/>
          <a:stretch>
            <a:fillRect/>
          </a:stretch>
        </p:blipFill>
        <p:spPr bwMode="auto">
          <a:xfrm>
            <a:off x="3810000" y="3027363"/>
            <a:ext cx="5634038" cy="3830637"/>
          </a:xfrm>
          <a:prstGeom prst="rect">
            <a:avLst/>
          </a:prstGeom>
          <a:noFill/>
          <a:ln w="9525">
            <a:noFill/>
            <a:miter lim="800000"/>
            <a:headEnd/>
            <a:tailEnd/>
          </a:ln>
        </p:spPr>
      </p:pic>
      <p:pic>
        <p:nvPicPr>
          <p:cNvPr id="43011" name="Picture 3" descr="S1_16_46"/>
          <p:cNvPicPr>
            <a:picLocks noChangeAspect="1" noChangeArrowheads="1"/>
          </p:cNvPicPr>
          <p:nvPr/>
        </p:nvPicPr>
        <p:blipFill>
          <a:blip r:embed="rId3" cstate="print"/>
          <a:srcRect/>
          <a:stretch>
            <a:fillRect/>
          </a:stretch>
        </p:blipFill>
        <p:spPr bwMode="auto">
          <a:xfrm>
            <a:off x="-533400" y="0"/>
            <a:ext cx="6096000" cy="4038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2_09_11"/>
          <p:cNvPicPr>
            <a:picLocks noChangeAspect="1" noChangeArrowheads="1"/>
          </p:cNvPicPr>
          <p:nvPr/>
        </p:nvPicPr>
        <p:blipFill>
          <a:blip r:embed="rId3" cstate="print"/>
          <a:srcRect/>
          <a:stretch>
            <a:fillRect/>
          </a:stretch>
        </p:blipFill>
        <p:spPr bwMode="auto">
          <a:xfrm>
            <a:off x="0" y="528638"/>
            <a:ext cx="9144000" cy="58007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609600"/>
            <a:ext cx="8162925" cy="579438"/>
          </a:xfrm>
        </p:spPr>
        <p:txBody>
          <a:bodyPr/>
          <a:lstStyle/>
          <a:p>
            <a:pPr eaLnBrk="1" hangingPunct="1"/>
            <a:r>
              <a:rPr lang="en-US" sz="3200" b="1" dirty="0" smtClean="0">
                <a:solidFill>
                  <a:schemeClr val="accent4"/>
                </a:solidFill>
                <a:latin typeface="Comic Sans MS" pitchFamily="66" charset="0"/>
              </a:rPr>
              <a:t>Legumes – </a:t>
            </a:r>
            <a:r>
              <a:rPr lang="en-US" sz="3200" b="1" dirty="0" err="1" smtClean="0">
                <a:solidFill>
                  <a:schemeClr val="accent4"/>
                </a:solidFill>
                <a:latin typeface="Comic Sans MS" pitchFamily="66" charset="0"/>
              </a:rPr>
              <a:t>Birdsfoot</a:t>
            </a:r>
            <a:r>
              <a:rPr lang="en-US" sz="3200" b="1" dirty="0" smtClean="0">
                <a:solidFill>
                  <a:schemeClr val="accent4"/>
                </a:solidFill>
                <a:latin typeface="Comic Sans MS" pitchFamily="66" charset="0"/>
              </a:rPr>
              <a:t> Trefoil</a:t>
            </a:r>
            <a:endParaRPr lang="en-US" sz="3200" b="1" dirty="0" smtClean="0">
              <a:solidFill>
                <a:schemeClr val="accent4"/>
              </a:solidFill>
              <a:latin typeface="Comic Sans MS" pitchFamily="66" charset="0"/>
              <a:cs typeface="Arial" charset="0"/>
            </a:endParaRPr>
          </a:p>
        </p:txBody>
      </p:sp>
      <p:sp>
        <p:nvSpPr>
          <p:cNvPr id="46083"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long lived perennial</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but difficult to establish</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above average production and nutrition</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exceptional pasture legume</a:t>
            </a:r>
          </a:p>
          <a:p>
            <a:pPr lvl="1" eaLnBrk="1" hangingPunct="1">
              <a:lnSpc>
                <a:spcPct val="90000"/>
              </a:lnSpc>
              <a:buClr>
                <a:srgbClr val="9900CC"/>
              </a:buClr>
              <a:buFont typeface="Wingdings" pitchFamily="2" charset="2"/>
              <a:buChar char="v"/>
            </a:pPr>
            <a:r>
              <a:rPr lang="en-US" sz="2400" b="1" dirty="0" smtClean="0">
                <a:solidFill>
                  <a:srgbClr val="9900CC"/>
                </a:solidFill>
                <a:latin typeface="Comic Sans MS" pitchFamily="66" charset="0"/>
                <a:cs typeface="Arial" charset="0"/>
              </a:rPr>
              <a:t>withstand grazing</a:t>
            </a:r>
          </a:p>
          <a:p>
            <a:pPr lvl="1" eaLnBrk="1" hangingPunct="1">
              <a:lnSpc>
                <a:spcPct val="90000"/>
              </a:lnSpc>
              <a:buClr>
                <a:srgbClr val="9900CC"/>
              </a:buClr>
              <a:buFont typeface="Wingdings" pitchFamily="2" charset="2"/>
              <a:buChar char="v"/>
            </a:pPr>
            <a:r>
              <a:rPr lang="en-US" sz="2400" b="1" dirty="0" smtClean="0">
                <a:solidFill>
                  <a:srgbClr val="9900CC"/>
                </a:solidFill>
                <a:latin typeface="Comic Sans MS" pitchFamily="66" charset="0"/>
                <a:cs typeface="Arial" charset="0"/>
              </a:rPr>
              <a:t>withstand environment -- drought and poor soil</a:t>
            </a:r>
          </a:p>
          <a:p>
            <a:pPr lvl="1" eaLnBrk="1" hangingPunct="1">
              <a:lnSpc>
                <a:spcPct val="90000"/>
              </a:lnSpc>
              <a:buClr>
                <a:srgbClr val="9900CC"/>
              </a:buClr>
              <a:buFont typeface="Wingdings" pitchFamily="2" charset="2"/>
              <a:buChar char="v"/>
            </a:pPr>
            <a:r>
              <a:rPr lang="en-US" sz="2400" b="1" dirty="0" smtClean="0">
                <a:solidFill>
                  <a:srgbClr val="9900CC"/>
                </a:solidFill>
                <a:latin typeface="Comic Sans MS" pitchFamily="66" charset="0"/>
                <a:cs typeface="Arial" charset="0"/>
              </a:rPr>
              <a:t>does not seem to induce as much bloat</a:t>
            </a:r>
          </a:p>
          <a:p>
            <a:pPr lvl="1" eaLnBrk="1" hangingPunct="1">
              <a:lnSpc>
                <a:spcPct val="90000"/>
              </a:lnSpc>
              <a:buClr>
                <a:srgbClr val="9900CC"/>
              </a:buClr>
              <a:buFont typeface="Wingdings" pitchFamily="2" charset="2"/>
              <a:buChar char="v"/>
            </a:pPr>
            <a:r>
              <a:rPr lang="en-US" sz="2400" b="1" dirty="0" smtClean="0">
                <a:solidFill>
                  <a:srgbClr val="9900CC"/>
                </a:solidFill>
                <a:latin typeface="Comic Sans MS" pitchFamily="66" charset="0"/>
                <a:cs typeface="Arial" charset="0"/>
              </a:rPr>
              <a:t>works well with grass -- competition</a:t>
            </a:r>
            <a:r>
              <a:rPr lang="en-US" sz="2400" b="1" dirty="0" smtClean="0">
                <a:solidFill>
                  <a:srgbClr val="0000FF"/>
                </a:solidFill>
                <a:latin typeface="Comic Sans MS" pitchFamily="66" charset="0"/>
                <a:cs typeface="Arial"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1_19_04"/>
          <p:cNvPicPr>
            <a:picLocks noChangeAspect="1" noChangeArrowheads="1"/>
          </p:cNvPicPr>
          <p:nvPr/>
        </p:nvPicPr>
        <p:blipFill>
          <a:blip r:embed="rId2" cstate="print"/>
          <a:srcRect/>
          <a:stretch>
            <a:fillRect/>
          </a:stretch>
        </p:blipFill>
        <p:spPr bwMode="auto">
          <a:xfrm>
            <a:off x="76200" y="201612"/>
            <a:ext cx="8915400" cy="597058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1_19_06"/>
          <p:cNvPicPr>
            <a:picLocks noChangeAspect="1" noChangeArrowheads="1"/>
          </p:cNvPicPr>
          <p:nvPr/>
        </p:nvPicPr>
        <p:blipFill>
          <a:blip r:embed="rId2" cstate="print"/>
          <a:srcRect/>
          <a:stretch>
            <a:fillRect/>
          </a:stretch>
        </p:blipFill>
        <p:spPr bwMode="auto">
          <a:xfrm>
            <a:off x="152400" y="279400"/>
            <a:ext cx="8991600" cy="62992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71538" y="1044575"/>
            <a:ext cx="8162925" cy="579438"/>
          </a:xfrm>
        </p:spPr>
        <p:txBody>
          <a:bodyPr/>
          <a:lstStyle/>
          <a:p>
            <a:pPr eaLnBrk="1" hangingPunct="1"/>
            <a:r>
              <a:rPr lang="en-US" sz="3200" b="1" dirty="0" smtClean="0">
                <a:solidFill>
                  <a:schemeClr val="accent4"/>
                </a:solidFill>
                <a:latin typeface="Comic Sans MS" pitchFamily="66" charset="0"/>
              </a:rPr>
              <a:t>Legumes – Red Clover</a:t>
            </a:r>
            <a:endParaRPr lang="en-US" sz="3200" b="1" dirty="0" smtClean="0">
              <a:solidFill>
                <a:schemeClr val="accent4"/>
              </a:solidFill>
              <a:latin typeface="Comic Sans MS" pitchFamily="66" charset="0"/>
              <a:cs typeface="Arial" charset="0"/>
            </a:endParaRPr>
          </a:p>
        </p:txBody>
      </p:sp>
      <p:sp>
        <p:nvSpPr>
          <p:cNvPr id="50179" name="Rectangle 3"/>
          <p:cNvSpPr>
            <a:spLocks noGrp="1" noChangeArrowheads="1"/>
          </p:cNvSpPr>
          <p:nvPr>
            <p:ph idx="1"/>
          </p:nvPr>
        </p:nvSpPr>
        <p:spPr/>
        <p:txBody>
          <a:bodyPr/>
          <a:lstStyle/>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probably second (to alfalfa) as a hay legume</a:t>
            </a:r>
          </a:p>
          <a:p>
            <a:pPr lvl="1" eaLnBrk="1" hangingPunct="1">
              <a:lnSpc>
                <a:spcPct val="90000"/>
              </a:lnSpc>
              <a:buClr>
                <a:srgbClr val="9900CC"/>
              </a:buClr>
              <a:buSzTx/>
              <a:buFont typeface="Wingdings" pitchFamily="2" charset="2"/>
              <a:buChar char="v"/>
            </a:pPr>
            <a:r>
              <a:rPr lang="en-US" sz="2400" b="1" dirty="0" smtClean="0">
                <a:solidFill>
                  <a:srgbClr val="9900CC"/>
                </a:solidFill>
                <a:latin typeface="Comic Sans MS" pitchFamily="66" charset="0"/>
                <a:cs typeface="Arial" charset="0"/>
              </a:rPr>
              <a:t>higher yield but lower protein</a:t>
            </a:r>
          </a:p>
          <a:p>
            <a:pPr lvl="1" eaLnBrk="1" hangingPunct="1">
              <a:lnSpc>
                <a:spcPct val="90000"/>
              </a:lnSpc>
              <a:buClr>
                <a:srgbClr val="9900CC"/>
              </a:buClr>
              <a:buSzTx/>
              <a:buFont typeface="Wingdings" pitchFamily="2" charset="2"/>
              <a:buChar char="v"/>
            </a:pPr>
            <a:r>
              <a:rPr lang="en-US" sz="2400" b="1" dirty="0" smtClean="0">
                <a:solidFill>
                  <a:srgbClr val="9900CC"/>
                </a:solidFill>
                <a:latin typeface="Comic Sans MS" pitchFamily="66" charset="0"/>
                <a:cs typeface="Arial" charset="0"/>
              </a:rPr>
              <a:t>more durable</a:t>
            </a:r>
            <a:endParaRPr lang="en-US" sz="2400" b="1" dirty="0" smtClean="0">
              <a:solidFill>
                <a:srgbClr val="9900CC"/>
              </a:solidFill>
              <a:latin typeface="Comic Sans MS" pitchFamily="66" charset="0"/>
              <a:cs typeface="Times New Roman" charset="0"/>
            </a:endParaRPr>
          </a:p>
          <a:p>
            <a:pPr eaLnBrk="1" hangingPunct="1">
              <a:lnSpc>
                <a:spcPct val="90000"/>
              </a:lnSpc>
              <a:buClr>
                <a:srgbClr val="9900CC"/>
              </a:buClr>
              <a:buSzTx/>
              <a:buFont typeface="Wingdings" pitchFamily="2" charset="2"/>
              <a:buNone/>
            </a:pPr>
            <a:r>
              <a:rPr lang="en-US" sz="2400" b="1" dirty="0" smtClean="0">
                <a:solidFill>
                  <a:srgbClr val="9900CC"/>
                </a:solidFill>
                <a:latin typeface="Comic Sans MS" pitchFamily="66" charset="0"/>
                <a:cs typeface="Arial" charset="0"/>
              </a:rPr>
              <a:t> </a:t>
            </a: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both as hay or pasture legume</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easy to establish – broadcast seed</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biennial -- due to diseases</a:t>
            </a: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400" b="1" dirty="0" smtClean="0">
                <a:solidFill>
                  <a:srgbClr val="0000FF"/>
                </a:solidFill>
                <a:latin typeface="Comic Sans MS" pitchFamily="66" charset="0"/>
                <a:cs typeface="Arial" charset="0"/>
              </a:rPr>
              <a:t>Estrogens – may cause repro cycle problems especially in sheep and horses</a:t>
            </a:r>
            <a:endParaRPr lang="en-US" sz="2400" b="1" dirty="0" smtClean="0">
              <a:solidFill>
                <a:srgbClr val="0000FF"/>
              </a:solidFill>
              <a:latin typeface="Comic Sans MS" pitchFamily="66" charset="0"/>
              <a:cs typeface="Times New Roman" charset="0"/>
            </a:endParaRPr>
          </a:p>
          <a:p>
            <a:pPr eaLnBrk="1" hangingPunct="1">
              <a:lnSpc>
                <a:spcPct val="90000"/>
              </a:lnSpc>
              <a:buClr>
                <a:srgbClr val="0000FF"/>
              </a:buClr>
              <a:buFont typeface="Wingdings" pitchFamily="2" charset="2"/>
              <a:buChar char="ü"/>
            </a:pPr>
            <a:endParaRPr lang="en-US" sz="2400" b="1" dirty="0" smtClean="0">
              <a:solidFill>
                <a:srgbClr val="0000FF"/>
              </a:solidFill>
              <a:latin typeface="Comic Sans MS" pitchFamily="66"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1_17_35"/>
          <p:cNvPicPr>
            <a:picLocks noChangeAspect="1" noChangeArrowheads="1"/>
          </p:cNvPicPr>
          <p:nvPr/>
        </p:nvPicPr>
        <p:blipFill>
          <a:blip r:embed="rId2" cstate="print"/>
          <a:srcRect/>
          <a:stretch>
            <a:fillRect/>
          </a:stretch>
        </p:blipFill>
        <p:spPr bwMode="auto">
          <a:xfrm>
            <a:off x="0" y="0"/>
            <a:ext cx="6477000" cy="4291013"/>
          </a:xfrm>
          <a:prstGeom prst="rect">
            <a:avLst/>
          </a:prstGeom>
          <a:noFill/>
          <a:ln w="9525">
            <a:noFill/>
            <a:miter lim="800000"/>
            <a:headEnd/>
            <a:tailEnd/>
          </a:ln>
        </p:spPr>
      </p:pic>
      <p:pic>
        <p:nvPicPr>
          <p:cNvPr id="51203" name="Picture 3" descr="S1_17_37"/>
          <p:cNvPicPr>
            <a:picLocks noChangeAspect="1" noChangeArrowheads="1"/>
          </p:cNvPicPr>
          <p:nvPr/>
        </p:nvPicPr>
        <p:blipFill>
          <a:blip r:embed="rId3" cstate="print"/>
          <a:srcRect/>
          <a:stretch>
            <a:fillRect/>
          </a:stretch>
        </p:blipFill>
        <p:spPr bwMode="auto">
          <a:xfrm>
            <a:off x="3429000" y="3392488"/>
            <a:ext cx="5715000" cy="367823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1027" descr="S1_17_21"/>
          <p:cNvPicPr>
            <a:picLocks noChangeAspect="1" noChangeArrowheads="1"/>
          </p:cNvPicPr>
          <p:nvPr/>
        </p:nvPicPr>
        <p:blipFill>
          <a:blip r:embed="rId2" cstate="print"/>
          <a:srcRect/>
          <a:stretch>
            <a:fillRect/>
          </a:stretch>
        </p:blipFill>
        <p:spPr bwMode="auto">
          <a:xfrm>
            <a:off x="4038600" y="3449638"/>
            <a:ext cx="5105400" cy="3408362"/>
          </a:xfrm>
          <a:prstGeom prst="rect">
            <a:avLst/>
          </a:prstGeom>
          <a:noFill/>
          <a:ln w="9525">
            <a:noFill/>
            <a:miter lim="800000"/>
            <a:headEnd/>
            <a:tailEnd/>
          </a:ln>
        </p:spPr>
      </p:pic>
      <p:pic>
        <p:nvPicPr>
          <p:cNvPr id="52226" name="Picture 1026" descr="S1_17_19"/>
          <p:cNvPicPr>
            <a:picLocks noChangeAspect="1" noChangeArrowheads="1"/>
          </p:cNvPicPr>
          <p:nvPr/>
        </p:nvPicPr>
        <p:blipFill>
          <a:blip r:embed="rId3" cstate="print"/>
          <a:srcRect/>
          <a:stretch>
            <a:fillRect/>
          </a:stretch>
        </p:blipFill>
        <p:spPr bwMode="auto">
          <a:xfrm>
            <a:off x="152400" y="76200"/>
            <a:ext cx="5791200" cy="39157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533400"/>
            <a:ext cx="8162925" cy="579438"/>
          </a:xfrm>
        </p:spPr>
        <p:txBody>
          <a:bodyPr/>
          <a:lstStyle/>
          <a:p>
            <a:pPr eaLnBrk="1" hangingPunct="1"/>
            <a:r>
              <a:rPr lang="en-US" sz="3200" b="1" smtClean="0">
                <a:solidFill>
                  <a:schemeClr val="accent4"/>
                </a:solidFill>
                <a:latin typeface="Comic Sans MS" pitchFamily="66" charset="0"/>
              </a:rPr>
              <a:t>Legumes – White Clover</a:t>
            </a:r>
            <a:endParaRPr lang="en-US" sz="3200" b="1" smtClean="0">
              <a:solidFill>
                <a:schemeClr val="accent4"/>
              </a:solidFill>
              <a:latin typeface="Comic Sans MS" pitchFamily="66" charset="0"/>
              <a:cs typeface="Arial" charset="0"/>
            </a:endParaRPr>
          </a:p>
        </p:txBody>
      </p:sp>
      <p:sp>
        <p:nvSpPr>
          <p:cNvPr id="53251" name="Rectangle 3"/>
          <p:cNvSpPr>
            <a:spLocks noGrp="1" noChangeArrowheads="1"/>
          </p:cNvSpPr>
          <p:nvPr>
            <p:ph idx="1"/>
          </p:nvPr>
        </p:nvSpPr>
        <p:spPr/>
        <p:txBody>
          <a:bodyPr/>
          <a:lstStyle/>
          <a:p>
            <a:pPr eaLnBrk="1" hangingPunct="1">
              <a:buClr>
                <a:srgbClr val="0000FF"/>
              </a:buClr>
              <a:buFont typeface="Wingdings" pitchFamily="2" charset="2"/>
              <a:buChar char="ü"/>
            </a:pPr>
            <a:r>
              <a:rPr lang="en-US" sz="2600" b="1" dirty="0" smtClean="0">
                <a:solidFill>
                  <a:srgbClr val="0000FF"/>
                </a:solidFill>
                <a:latin typeface="Comic Sans MS" pitchFamily="66" charset="0"/>
                <a:cs typeface="Arial" charset="0"/>
              </a:rPr>
              <a:t>good pasture legume</a:t>
            </a:r>
          </a:p>
          <a:p>
            <a:pPr eaLnBrk="1" hangingPunct="1">
              <a:buClr>
                <a:srgbClr val="0000FF"/>
              </a:buClr>
              <a:buFont typeface="Wingdings" pitchFamily="2" charset="2"/>
              <a:buChar char="ü"/>
            </a:pPr>
            <a:endParaRPr lang="en-US" sz="2600" b="1" dirty="0" smtClean="0">
              <a:solidFill>
                <a:srgbClr val="0000FF"/>
              </a:solidFill>
              <a:latin typeface="Comic Sans MS" pitchFamily="66" charset="0"/>
              <a:cs typeface="Arial" charset="0"/>
            </a:endParaRPr>
          </a:p>
          <a:p>
            <a:pPr lvl="1" eaLnBrk="1" hangingPunct="1">
              <a:buClr>
                <a:srgbClr val="9900CC"/>
              </a:buClr>
              <a:buFont typeface="Wingdings" pitchFamily="2" charset="2"/>
              <a:buChar char="v"/>
            </a:pPr>
            <a:r>
              <a:rPr lang="en-US" sz="2600" b="1" dirty="0" smtClean="0">
                <a:solidFill>
                  <a:srgbClr val="9900CC"/>
                </a:solidFill>
                <a:latin typeface="Comic Sans MS" pitchFamily="66" charset="0"/>
                <a:cs typeface="Arial" charset="0"/>
              </a:rPr>
              <a:t>propagates by </a:t>
            </a:r>
            <a:r>
              <a:rPr lang="en-US" sz="2600" b="1" dirty="0" err="1" smtClean="0">
                <a:solidFill>
                  <a:srgbClr val="9900CC"/>
                </a:solidFill>
                <a:latin typeface="Comic Sans MS" pitchFamily="66" charset="0"/>
                <a:cs typeface="Arial" charset="0"/>
              </a:rPr>
              <a:t>stolons</a:t>
            </a:r>
            <a:r>
              <a:rPr lang="en-US" sz="2600" b="1" dirty="0" smtClean="0">
                <a:solidFill>
                  <a:srgbClr val="9900CC"/>
                </a:solidFill>
                <a:latin typeface="Comic Sans MS" pitchFamily="66" charset="0"/>
                <a:cs typeface="Arial" charset="0"/>
              </a:rPr>
              <a:t> -- can withstand grazing</a:t>
            </a:r>
          </a:p>
          <a:p>
            <a:pPr eaLnBrk="1" hangingPunct="1">
              <a:buClr>
                <a:srgbClr val="0000FF"/>
              </a:buClr>
              <a:buFont typeface="Wingdings" pitchFamily="2" charset="2"/>
              <a:buChar char="ü"/>
            </a:pPr>
            <a:endParaRPr lang="en-US" sz="2600" b="1" dirty="0" smtClean="0">
              <a:solidFill>
                <a:srgbClr val="9900CC"/>
              </a:solidFill>
              <a:latin typeface="Comic Sans MS" pitchFamily="66" charset="0"/>
              <a:cs typeface="Arial" charset="0"/>
            </a:endParaRPr>
          </a:p>
          <a:p>
            <a:pPr eaLnBrk="1" hangingPunct="1">
              <a:buClr>
                <a:srgbClr val="0000FF"/>
              </a:buClr>
              <a:buFont typeface="Wingdings" pitchFamily="2" charset="2"/>
              <a:buChar char="ü"/>
            </a:pPr>
            <a:r>
              <a:rPr lang="en-US" sz="2600" b="1" dirty="0" smtClean="0">
                <a:solidFill>
                  <a:srgbClr val="0000FF"/>
                </a:solidFill>
                <a:latin typeface="Comic Sans MS" pitchFamily="66" charset="0"/>
                <a:cs typeface="Arial" charset="0"/>
              </a:rPr>
              <a:t>some bloat problems </a:t>
            </a:r>
            <a:r>
              <a:rPr lang="en-US" sz="2600" b="1" dirty="0" smtClean="0">
                <a:latin typeface="Comic Sans MS" pitchFamily="66" charset="0"/>
                <a:cs typeface="Arial" charset="0"/>
              </a:rPr>
              <a:t>(grows close to ground so animals only graze the leaves)</a:t>
            </a:r>
          </a:p>
          <a:p>
            <a:pPr eaLnBrk="1" hangingPunct="1">
              <a:buClr>
                <a:srgbClr val="0000FF"/>
              </a:buClr>
              <a:buFont typeface="Wingdings" pitchFamily="2" charset="2"/>
              <a:buChar char="ü"/>
            </a:pPr>
            <a:endParaRPr lang="en-US" sz="2600" b="1" dirty="0" smtClean="0">
              <a:solidFill>
                <a:srgbClr val="0000FF"/>
              </a:solidFill>
              <a:latin typeface="Comic Sans MS" pitchFamily="66" charset="0"/>
              <a:cs typeface="Arial" charset="0"/>
            </a:endParaRPr>
          </a:p>
          <a:p>
            <a:pPr eaLnBrk="1" hangingPunct="1">
              <a:buClr>
                <a:srgbClr val="0000FF"/>
              </a:buClr>
              <a:buFont typeface="Wingdings" pitchFamily="2" charset="2"/>
              <a:buChar char="ü"/>
            </a:pPr>
            <a:r>
              <a:rPr lang="en-US" sz="2600" b="1" dirty="0" smtClean="0">
                <a:solidFill>
                  <a:srgbClr val="0000FF"/>
                </a:solidFill>
                <a:latin typeface="Comic Sans MS" pitchFamily="66" charset="0"/>
                <a:cs typeface="Arial" charset="0"/>
              </a:rPr>
              <a:t>used in some southern Idaho irrigated pastures</a:t>
            </a:r>
            <a:endParaRPr lang="en-US" sz="2600" b="1" dirty="0" smtClean="0">
              <a:solidFill>
                <a:srgbClr val="0000FF"/>
              </a:solidFill>
              <a:latin typeface="Comic Sans MS" pitchFamily="66" charset="0"/>
              <a:cs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9"/>
            <a:ext cx="8162925" cy="798512"/>
          </a:xfrm>
        </p:spPr>
        <p:txBody>
          <a:bodyPr/>
          <a:lstStyle/>
          <a:p>
            <a:r>
              <a:rPr lang="en-US" dirty="0" smtClean="0"/>
              <a:t>Forage analysis </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14" y="1066800"/>
            <a:ext cx="8725710" cy="575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98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1_18_13"/>
          <p:cNvPicPr>
            <a:picLocks noChangeAspect="1" noChangeArrowheads="1"/>
          </p:cNvPicPr>
          <p:nvPr/>
        </p:nvPicPr>
        <p:blipFill>
          <a:blip r:embed="rId2" cstate="print"/>
          <a:srcRect/>
          <a:stretch>
            <a:fillRect/>
          </a:stretch>
        </p:blipFill>
        <p:spPr bwMode="auto">
          <a:xfrm>
            <a:off x="3733800" y="0"/>
            <a:ext cx="5181600" cy="4119563"/>
          </a:xfrm>
          <a:prstGeom prst="rect">
            <a:avLst/>
          </a:prstGeom>
          <a:noFill/>
          <a:ln w="9525">
            <a:noFill/>
            <a:miter lim="800000"/>
            <a:headEnd/>
            <a:tailEnd/>
          </a:ln>
        </p:spPr>
      </p:pic>
      <p:pic>
        <p:nvPicPr>
          <p:cNvPr id="54275" name="Picture 3" descr="S1_18_17"/>
          <p:cNvPicPr>
            <a:picLocks noChangeAspect="1" noChangeArrowheads="1"/>
          </p:cNvPicPr>
          <p:nvPr/>
        </p:nvPicPr>
        <p:blipFill>
          <a:blip r:embed="rId3" cstate="print"/>
          <a:srcRect/>
          <a:stretch>
            <a:fillRect/>
          </a:stretch>
        </p:blipFill>
        <p:spPr bwMode="auto">
          <a:xfrm>
            <a:off x="0" y="0"/>
            <a:ext cx="3748088" cy="6553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1_18_14"/>
          <p:cNvPicPr>
            <a:picLocks noChangeAspect="1" noChangeArrowheads="1"/>
          </p:cNvPicPr>
          <p:nvPr/>
        </p:nvPicPr>
        <p:blipFill>
          <a:blip r:embed="rId2" cstate="print"/>
          <a:srcRect/>
          <a:stretch>
            <a:fillRect/>
          </a:stretch>
        </p:blipFill>
        <p:spPr bwMode="auto">
          <a:xfrm>
            <a:off x="76200" y="76200"/>
            <a:ext cx="6248400" cy="4330700"/>
          </a:xfrm>
          <a:prstGeom prst="rect">
            <a:avLst/>
          </a:prstGeom>
          <a:noFill/>
          <a:ln w="9525">
            <a:noFill/>
            <a:miter lim="800000"/>
            <a:headEnd/>
            <a:tailEnd/>
          </a:ln>
        </p:spPr>
      </p:pic>
      <p:pic>
        <p:nvPicPr>
          <p:cNvPr id="55299" name="Picture 3" descr="S1_18_10"/>
          <p:cNvPicPr>
            <a:picLocks noChangeAspect="1" noChangeArrowheads="1"/>
          </p:cNvPicPr>
          <p:nvPr/>
        </p:nvPicPr>
        <p:blipFill>
          <a:blip r:embed="rId3" cstate="print"/>
          <a:srcRect/>
          <a:stretch>
            <a:fillRect/>
          </a:stretch>
        </p:blipFill>
        <p:spPr bwMode="auto">
          <a:xfrm>
            <a:off x="3429000" y="3070225"/>
            <a:ext cx="5715000" cy="37877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838200"/>
            <a:ext cx="8162925" cy="579438"/>
          </a:xfrm>
        </p:spPr>
        <p:txBody>
          <a:bodyPr/>
          <a:lstStyle/>
          <a:p>
            <a:pPr eaLnBrk="1" hangingPunct="1"/>
            <a:r>
              <a:rPr lang="en-US" sz="3200" b="1" dirty="0" smtClean="0">
                <a:solidFill>
                  <a:schemeClr val="accent4"/>
                </a:solidFill>
                <a:latin typeface="Comic Sans MS" pitchFamily="66" charset="0"/>
              </a:rPr>
              <a:t>Legumes</a:t>
            </a:r>
            <a:endParaRPr lang="en-US" sz="3200" b="1" dirty="0" smtClean="0">
              <a:solidFill>
                <a:schemeClr val="accent4"/>
              </a:solidFill>
              <a:latin typeface="Comic Sans MS" pitchFamily="66" charset="0"/>
              <a:cs typeface="Arial" charset="0"/>
            </a:endParaRPr>
          </a:p>
        </p:txBody>
      </p:sp>
      <p:sp>
        <p:nvSpPr>
          <p:cNvPr id="56323" name="Rectangle 3"/>
          <p:cNvSpPr>
            <a:spLocks noGrp="1" noChangeArrowheads="1"/>
          </p:cNvSpPr>
          <p:nvPr>
            <p:ph idx="1"/>
          </p:nvPr>
        </p:nvSpPr>
        <p:spPr>
          <a:xfrm>
            <a:off x="838200" y="2133600"/>
            <a:ext cx="6478588" cy="4191000"/>
          </a:xfrm>
        </p:spPr>
        <p:txBody>
          <a:bodyPr>
            <a:normAutofit lnSpcReduction="10000"/>
          </a:bodyPr>
          <a:lstStyle/>
          <a:p>
            <a:pPr eaLnBrk="1" hangingPunct="1">
              <a:buClr>
                <a:srgbClr val="0000FF"/>
              </a:buClr>
              <a:buFont typeface="Wingdings" pitchFamily="2" charset="2"/>
              <a:buChar char="ü"/>
            </a:pPr>
            <a:r>
              <a:rPr lang="en-US" sz="2200" b="1" dirty="0" err="1" smtClean="0">
                <a:solidFill>
                  <a:srgbClr val="0000FF"/>
                </a:solidFill>
                <a:latin typeface="Comic Sans MS" pitchFamily="66" charset="0"/>
                <a:cs typeface="Arial" charset="0"/>
              </a:rPr>
              <a:t>Sanfoin</a:t>
            </a:r>
            <a:endParaRPr lang="en-US" sz="2200" b="1" dirty="0" smtClean="0">
              <a:solidFill>
                <a:srgbClr val="0000FF"/>
              </a:solidFill>
              <a:latin typeface="Comic Sans MS" pitchFamily="66" charset="0"/>
              <a:cs typeface="Arial" charset="0"/>
            </a:endParaRPr>
          </a:p>
          <a:p>
            <a:pPr lvl="1" eaLnBrk="1" hangingPunct="1">
              <a:buClr>
                <a:srgbClr val="9900CC"/>
              </a:buClr>
              <a:buFont typeface="Wingdings" pitchFamily="2" charset="2"/>
              <a:buChar char="v"/>
            </a:pPr>
            <a:r>
              <a:rPr lang="en-US" sz="2000" b="1" dirty="0" smtClean="0">
                <a:solidFill>
                  <a:srgbClr val="9900CC"/>
                </a:solidFill>
                <a:latin typeface="Comic Sans MS" pitchFamily="66" charset="0"/>
                <a:cs typeface="Arial" charset="0"/>
              </a:rPr>
              <a:t>drought tolerant</a:t>
            </a:r>
          </a:p>
          <a:p>
            <a:pPr lvl="1" eaLnBrk="1" hangingPunct="1">
              <a:buClr>
                <a:srgbClr val="9900CC"/>
              </a:buClr>
              <a:buFont typeface="Wingdings" pitchFamily="2" charset="2"/>
              <a:buChar char="v"/>
            </a:pPr>
            <a:endParaRPr lang="en-US" sz="2000" b="1" dirty="0" smtClean="0">
              <a:solidFill>
                <a:srgbClr val="9900CC"/>
              </a:solidFill>
              <a:latin typeface="Comic Sans MS" pitchFamily="66" charset="0"/>
              <a:cs typeface="Arial" charset="0"/>
            </a:endParaRPr>
          </a:p>
          <a:p>
            <a:pPr lvl="1" eaLnBrk="1" hangingPunct="1">
              <a:buClr>
                <a:srgbClr val="9900CC"/>
              </a:buClr>
              <a:buFont typeface="Wingdings" pitchFamily="2" charset="2"/>
              <a:buChar char="v"/>
            </a:pPr>
            <a:r>
              <a:rPr lang="en-US" sz="2000" b="1" dirty="0" smtClean="0">
                <a:solidFill>
                  <a:srgbClr val="9900CC"/>
                </a:solidFill>
                <a:latin typeface="Comic Sans MS" pitchFamily="66" charset="0"/>
                <a:cs typeface="Arial" charset="0"/>
              </a:rPr>
              <a:t>hay or pasture -- no bloat</a:t>
            </a:r>
          </a:p>
          <a:p>
            <a:pPr lvl="1" eaLnBrk="1" hangingPunct="1">
              <a:buClr>
                <a:srgbClr val="0000FF"/>
              </a:buClr>
              <a:buFont typeface="Wingdings" pitchFamily="2" charset="2"/>
              <a:buNone/>
            </a:pPr>
            <a:endParaRPr lang="en-US" sz="2000" b="1" dirty="0" smtClean="0">
              <a:solidFill>
                <a:srgbClr val="9900CC"/>
              </a:solidFill>
              <a:latin typeface="Comic Sans MS" pitchFamily="66" charset="0"/>
              <a:cs typeface="Arial" charset="0"/>
            </a:endParaRPr>
          </a:p>
          <a:p>
            <a:pPr eaLnBrk="1" hangingPunct="1">
              <a:buClr>
                <a:srgbClr val="0000FF"/>
              </a:buClr>
              <a:buFont typeface="Wingdings" pitchFamily="2" charset="2"/>
              <a:buChar char="ü"/>
            </a:pPr>
            <a:r>
              <a:rPr lang="en-US" sz="2200" b="1" dirty="0" smtClean="0">
                <a:solidFill>
                  <a:srgbClr val="0000FF"/>
                </a:solidFill>
                <a:latin typeface="Comic Sans MS" pitchFamily="66" charset="0"/>
                <a:cs typeface="Arial" charset="0"/>
              </a:rPr>
              <a:t>Sweet Clover </a:t>
            </a:r>
          </a:p>
          <a:p>
            <a:pPr lvl="1" eaLnBrk="1" hangingPunct="1">
              <a:buClrTx/>
              <a:buFont typeface="Wingdings" pitchFamily="2" charset="2"/>
              <a:buChar char="v"/>
            </a:pPr>
            <a:r>
              <a:rPr lang="en-US" sz="1800" b="1" dirty="0" smtClean="0">
                <a:latin typeface="Comic Sans MS" pitchFamily="66" charset="0"/>
                <a:cs typeface="Arial" charset="0"/>
              </a:rPr>
              <a:t>not really used for forage any more</a:t>
            </a:r>
          </a:p>
          <a:p>
            <a:pPr lvl="1" eaLnBrk="1" hangingPunct="1">
              <a:buClr>
                <a:srgbClr val="9900CC"/>
              </a:buClr>
              <a:buFont typeface="Wingdings" pitchFamily="2" charset="2"/>
              <a:buChar char="v"/>
            </a:pPr>
            <a:r>
              <a:rPr lang="en-US" sz="2000" b="1" dirty="0" smtClean="0">
                <a:solidFill>
                  <a:srgbClr val="9900CC"/>
                </a:solidFill>
                <a:latin typeface="Comic Sans MS" pitchFamily="66" charset="0"/>
                <a:cs typeface="Arial" charset="0"/>
              </a:rPr>
              <a:t>lower protein – </a:t>
            </a:r>
            <a:r>
              <a:rPr lang="en-US" sz="2000" b="1" dirty="0" err="1" smtClean="0">
                <a:solidFill>
                  <a:srgbClr val="9900CC"/>
                </a:solidFill>
                <a:latin typeface="Comic Sans MS" pitchFamily="66" charset="0"/>
                <a:cs typeface="Arial" charset="0"/>
              </a:rPr>
              <a:t>stemmy</a:t>
            </a:r>
            <a:endParaRPr lang="en-US" sz="2000" b="1" dirty="0" smtClean="0">
              <a:solidFill>
                <a:srgbClr val="9900CC"/>
              </a:solidFill>
              <a:latin typeface="Comic Sans MS" pitchFamily="66" charset="0"/>
              <a:cs typeface="Arial" charset="0"/>
            </a:endParaRPr>
          </a:p>
          <a:p>
            <a:pPr lvl="1" eaLnBrk="1" hangingPunct="1">
              <a:buClr>
                <a:srgbClr val="9900CC"/>
              </a:buClr>
              <a:buFont typeface="Wingdings" pitchFamily="2" charset="2"/>
              <a:buChar char="v"/>
            </a:pPr>
            <a:endParaRPr lang="en-US" sz="2000" b="1" dirty="0" smtClean="0">
              <a:solidFill>
                <a:srgbClr val="9900CC"/>
              </a:solidFill>
              <a:latin typeface="Comic Sans MS" pitchFamily="66" charset="0"/>
              <a:cs typeface="Times New Roman" charset="0"/>
            </a:endParaRPr>
          </a:p>
          <a:p>
            <a:pPr lvl="1" eaLnBrk="1" hangingPunct="1">
              <a:buClr>
                <a:srgbClr val="9900CC"/>
              </a:buClr>
              <a:buFont typeface="Wingdings" pitchFamily="2" charset="2"/>
              <a:buChar char="v"/>
            </a:pPr>
            <a:r>
              <a:rPr lang="en-US" sz="2000" b="1" dirty="0" smtClean="0">
                <a:solidFill>
                  <a:srgbClr val="9900CC"/>
                </a:solidFill>
                <a:latin typeface="Comic Sans MS" pitchFamily="66" charset="0"/>
                <a:cs typeface="Arial" charset="0"/>
              </a:rPr>
              <a:t>green manure</a:t>
            </a:r>
          </a:p>
          <a:p>
            <a:pPr lvl="1" eaLnBrk="1" hangingPunct="1">
              <a:buClr>
                <a:srgbClr val="9900CC"/>
              </a:buClr>
              <a:buFont typeface="Wingdings" pitchFamily="2" charset="2"/>
              <a:buChar char="v"/>
            </a:pPr>
            <a:endParaRPr lang="en-US" sz="2000" b="1" dirty="0" smtClean="0">
              <a:solidFill>
                <a:srgbClr val="9900CC"/>
              </a:solidFill>
              <a:latin typeface="Comic Sans MS" pitchFamily="66" charset="0"/>
              <a:cs typeface="Arial" charset="0"/>
            </a:endParaRPr>
          </a:p>
          <a:p>
            <a:pPr lvl="1" eaLnBrk="1" hangingPunct="1">
              <a:buClr>
                <a:srgbClr val="9900CC"/>
              </a:buClr>
              <a:buFont typeface="Wingdings" pitchFamily="2" charset="2"/>
              <a:buChar char="v"/>
            </a:pPr>
            <a:r>
              <a:rPr lang="en-US" sz="2000" b="1" dirty="0" err="1" smtClean="0">
                <a:solidFill>
                  <a:srgbClr val="9900CC"/>
                </a:solidFill>
                <a:latin typeface="Comic Sans MS" pitchFamily="66" charset="0"/>
                <a:cs typeface="Arial" charset="0"/>
              </a:rPr>
              <a:t>Coumarin</a:t>
            </a:r>
            <a:r>
              <a:rPr lang="en-US" sz="2000" b="1" dirty="0" smtClean="0">
                <a:solidFill>
                  <a:srgbClr val="9900CC"/>
                </a:solidFill>
                <a:latin typeface="Comic Sans MS" pitchFamily="66" charset="0"/>
                <a:cs typeface="Arial" charset="0"/>
              </a:rPr>
              <a:t> found in moldy sweet clover</a:t>
            </a:r>
            <a:endParaRPr lang="en-US" sz="2000" b="1" dirty="0" smtClean="0">
              <a:solidFill>
                <a:srgbClr val="0000FF"/>
              </a:solidFill>
              <a:latin typeface="Comic Sans MS" pitchFamily="66"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2_09_04"/>
          <p:cNvPicPr>
            <a:picLocks noChangeAspect="1" noChangeArrowheads="1"/>
          </p:cNvPicPr>
          <p:nvPr/>
        </p:nvPicPr>
        <p:blipFill>
          <a:blip r:embed="rId2" cstate="print"/>
          <a:srcRect/>
          <a:stretch>
            <a:fillRect/>
          </a:stretch>
        </p:blipFill>
        <p:spPr bwMode="auto">
          <a:xfrm>
            <a:off x="0" y="349250"/>
            <a:ext cx="9144000" cy="61595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71538" y="679450"/>
            <a:ext cx="8162925" cy="944563"/>
          </a:xfrm>
        </p:spPr>
        <p:txBody>
          <a:bodyPr>
            <a:normAutofit fontScale="90000"/>
          </a:bodyPr>
          <a:lstStyle/>
          <a:p>
            <a:pPr eaLnBrk="1" hangingPunct="1"/>
            <a:r>
              <a:rPr lang="en-US" sz="2400" b="1" dirty="0" smtClean="0">
                <a:solidFill>
                  <a:schemeClr val="accent4"/>
                </a:solidFill>
                <a:latin typeface="Comic Sans MS" pitchFamily="66" charset="0"/>
                <a:cs typeface="Arial" charset="0"/>
              </a:rPr>
              <a:t>Annual legumes:  usually are cool season, therefore are often harvested as silage or grazed</a:t>
            </a:r>
            <a:r>
              <a:rPr lang="en-US" sz="3200" b="1" dirty="0" smtClean="0">
                <a:solidFill>
                  <a:schemeClr val="accent4"/>
                </a:solidFill>
                <a:latin typeface="Comic Sans MS" pitchFamily="66" charset="0"/>
              </a:rPr>
              <a:t> </a:t>
            </a:r>
          </a:p>
        </p:txBody>
      </p:sp>
      <p:sp>
        <p:nvSpPr>
          <p:cNvPr id="58371" name="Rectangle 3"/>
          <p:cNvSpPr>
            <a:spLocks noGrp="1" noChangeArrowheads="1"/>
          </p:cNvSpPr>
          <p:nvPr>
            <p:ph idx="1"/>
          </p:nvPr>
        </p:nvSpPr>
        <p:spPr>
          <a:xfrm>
            <a:off x="912813" y="1905000"/>
            <a:ext cx="6478587" cy="4191000"/>
          </a:xfrm>
        </p:spPr>
        <p:txBody>
          <a:bodyPr/>
          <a:lstStyle/>
          <a:p>
            <a:pPr eaLnBrk="1" hangingPunct="1">
              <a:lnSpc>
                <a:spcPct val="90000"/>
              </a:lnSpc>
              <a:buClr>
                <a:srgbClr val="0000FF"/>
              </a:buClr>
              <a:buFont typeface="Wingdings" pitchFamily="2" charset="2"/>
              <a:buChar char="ü"/>
            </a:pPr>
            <a:r>
              <a:rPr lang="en-US" sz="2200" b="1" dirty="0" smtClean="0">
                <a:solidFill>
                  <a:srgbClr val="0000FF"/>
                </a:solidFill>
                <a:latin typeface="Comic Sans MS" pitchFamily="66" charset="0"/>
                <a:cs typeface="Arial" charset="0"/>
              </a:rPr>
              <a:t>Beans (</a:t>
            </a:r>
            <a:r>
              <a:rPr lang="en-US" sz="2200" b="1" dirty="0" err="1" smtClean="0">
                <a:solidFill>
                  <a:srgbClr val="0000FF"/>
                </a:solidFill>
                <a:latin typeface="Comic Sans MS" pitchFamily="66" charset="0"/>
                <a:cs typeface="Arial" charset="0"/>
              </a:rPr>
              <a:t>Fabas</a:t>
            </a:r>
            <a:r>
              <a:rPr lang="en-US" sz="2200" b="1" dirty="0" smtClean="0">
                <a:solidFill>
                  <a:srgbClr val="0000FF"/>
                </a:solidFill>
                <a:latin typeface="Comic Sans MS" pitchFamily="66" charset="0"/>
                <a:cs typeface="Arial" charset="0"/>
              </a:rPr>
              <a:t>)</a:t>
            </a:r>
          </a:p>
          <a:p>
            <a:pPr eaLnBrk="1" hangingPunct="1">
              <a:lnSpc>
                <a:spcPct val="90000"/>
              </a:lnSpc>
              <a:buClr>
                <a:srgbClr val="0000FF"/>
              </a:buClr>
              <a:buFont typeface="Wingdings" pitchFamily="2" charset="2"/>
              <a:buChar char="ü"/>
            </a:pPr>
            <a:endParaRPr lang="en-US" sz="2200" b="1" dirty="0" smtClean="0">
              <a:solidFill>
                <a:srgbClr val="0000FF"/>
              </a:solidFill>
              <a:latin typeface="Comic Sans MS" pitchFamily="66" charset="0"/>
              <a:cs typeface="Arial" charset="0"/>
            </a:endParaRPr>
          </a:p>
          <a:p>
            <a:pPr eaLnBrk="1" hangingPunct="1">
              <a:lnSpc>
                <a:spcPct val="90000"/>
              </a:lnSpc>
              <a:buClr>
                <a:srgbClr val="0000FF"/>
              </a:buClr>
              <a:buFont typeface="Wingdings" pitchFamily="2" charset="2"/>
              <a:buChar char="ü"/>
            </a:pPr>
            <a:r>
              <a:rPr lang="en-US" sz="2200" b="1" dirty="0" smtClean="0">
                <a:solidFill>
                  <a:srgbClr val="0000FF"/>
                </a:solidFill>
                <a:latin typeface="Comic Sans MS" pitchFamily="66" charset="0"/>
                <a:cs typeface="Arial" charset="0"/>
              </a:rPr>
              <a:t>Peas: Austrian winter peas; work well in mixes with cereal crops (barley); high quality and quantity of silage</a:t>
            </a:r>
            <a:endParaRPr lang="en-US" sz="2400" b="1" dirty="0" smtClean="0">
              <a:solidFill>
                <a:srgbClr val="9900CC"/>
              </a:solidFill>
              <a:latin typeface="Comic Sans MS" pitchFamily="66" charset="0"/>
              <a:cs typeface="Arial" charset="0"/>
            </a:endParaRPr>
          </a:p>
          <a:p>
            <a:pPr lvl="1" eaLnBrk="1" hangingPunct="1">
              <a:lnSpc>
                <a:spcPct val="90000"/>
              </a:lnSpc>
              <a:buClr>
                <a:srgbClr val="0000FF"/>
              </a:buClr>
              <a:buFont typeface="Wingdings" pitchFamily="2" charset="2"/>
              <a:buNone/>
            </a:pPr>
            <a:endParaRPr lang="en-US" sz="2000" b="1" dirty="0" smtClean="0">
              <a:solidFill>
                <a:srgbClr val="9900CC"/>
              </a:solidFill>
              <a:latin typeface="Comic Sans MS" pitchFamily="66" charset="0"/>
              <a:cs typeface="Arial" charset="0"/>
            </a:endParaRPr>
          </a:p>
          <a:p>
            <a:pPr eaLnBrk="1" hangingPunct="1">
              <a:lnSpc>
                <a:spcPct val="90000"/>
              </a:lnSpc>
              <a:buClr>
                <a:srgbClr val="0000FF"/>
              </a:buClr>
              <a:buFont typeface="Wingdings" pitchFamily="2" charset="2"/>
              <a:buNone/>
            </a:pPr>
            <a:r>
              <a:rPr lang="en-US" sz="2200" b="1" u="sng" dirty="0" smtClean="0">
                <a:solidFill>
                  <a:srgbClr val="9900CC"/>
                </a:solidFill>
                <a:latin typeface="Comic Sans MS" pitchFamily="66" charset="0"/>
                <a:cs typeface="Times New Roman" charset="0"/>
              </a:rPr>
              <a:t>Summary - Legumes:</a:t>
            </a:r>
            <a:r>
              <a:rPr lang="en-US" sz="2200" b="1" dirty="0" smtClean="0">
                <a:solidFill>
                  <a:srgbClr val="9900CC"/>
                </a:solidFill>
                <a:latin typeface="Comic Sans MS" pitchFamily="66" charset="0"/>
                <a:cs typeface="Times New Roman" charset="0"/>
              </a:rPr>
              <a:t> legumes offer the opportunity to improve forage quality over pure stands of grass, reduce the cost of N fertilization; major problem is weed control - broad leaf weed herbicides kill legumes</a:t>
            </a:r>
            <a:r>
              <a:rPr lang="en-US" sz="2200" b="1" dirty="0" smtClean="0">
                <a:solidFill>
                  <a:srgbClr val="9900CC"/>
                </a:solidFill>
                <a:latin typeface="Comic Sans MS" pitchFamily="66" charset="0"/>
                <a:cs typeface="Arial" charset="0"/>
              </a:rPr>
              <a:t> </a:t>
            </a:r>
            <a:endParaRPr lang="en-US" sz="2400" b="1" dirty="0" smtClean="0">
              <a:solidFill>
                <a:srgbClr val="9900CC"/>
              </a:solidFill>
              <a:latin typeface="Comic Sans MS" pitchFamily="66" charset="0"/>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117" y="1219200"/>
            <a:ext cx="7391400" cy="2862322"/>
          </a:xfrm>
          <a:prstGeom prst="rect">
            <a:avLst/>
          </a:prstGeom>
        </p:spPr>
        <p:txBody>
          <a:bodyPr wrap="square">
            <a:spAutoFit/>
          </a:bodyPr>
          <a:lstStyle/>
          <a:p>
            <a:pPr eaLnBrk="1" hangingPunct="1">
              <a:lnSpc>
                <a:spcPct val="90000"/>
              </a:lnSpc>
              <a:buClr>
                <a:srgbClr val="0000FF"/>
              </a:buClr>
              <a:buFont typeface="Wingdings" pitchFamily="2" charset="2"/>
              <a:buNone/>
            </a:pPr>
            <a:r>
              <a:rPr lang="en-US" sz="3600" b="1" u="sng" dirty="0">
                <a:solidFill>
                  <a:srgbClr val="9900CC"/>
                </a:solidFill>
                <a:latin typeface="Comic Sans MS" pitchFamily="66" charset="0"/>
                <a:cs typeface="Times New Roman" charset="0"/>
              </a:rPr>
              <a:t>Summary - Legumes</a:t>
            </a:r>
            <a:r>
              <a:rPr lang="en-US" sz="3600" b="1" u="sng" dirty="0" smtClean="0">
                <a:solidFill>
                  <a:srgbClr val="9900CC"/>
                </a:solidFill>
                <a:latin typeface="Comic Sans MS" pitchFamily="66" charset="0"/>
                <a:cs typeface="Times New Roman" charset="0"/>
              </a:rPr>
              <a:t>:</a:t>
            </a:r>
          </a:p>
          <a:p>
            <a:pPr eaLnBrk="1" hangingPunct="1">
              <a:lnSpc>
                <a:spcPct val="90000"/>
              </a:lnSpc>
              <a:buClr>
                <a:srgbClr val="0000FF"/>
              </a:buClr>
              <a:buFont typeface="Wingdings" pitchFamily="2" charset="2"/>
              <a:buNone/>
            </a:pPr>
            <a:endParaRPr lang="en-US" b="1" u="sng" dirty="0" smtClean="0">
              <a:solidFill>
                <a:srgbClr val="9900CC"/>
              </a:solidFill>
              <a:latin typeface="Comic Sans MS" pitchFamily="66" charset="0"/>
              <a:cs typeface="Times New Roman" charset="0"/>
            </a:endParaRPr>
          </a:p>
          <a:p>
            <a:pPr eaLnBrk="1" hangingPunct="1">
              <a:lnSpc>
                <a:spcPct val="90000"/>
              </a:lnSpc>
              <a:buClr>
                <a:srgbClr val="0000FF"/>
              </a:buClr>
              <a:buFont typeface="Wingdings" pitchFamily="2" charset="2"/>
              <a:buNone/>
            </a:pPr>
            <a:r>
              <a:rPr lang="en-US" sz="2800" b="1" dirty="0" smtClean="0">
                <a:solidFill>
                  <a:schemeClr val="accent4"/>
                </a:solidFill>
                <a:latin typeface="Comic Sans MS" pitchFamily="66" charset="0"/>
                <a:cs typeface="Times New Roman" charset="0"/>
              </a:rPr>
              <a:t>legumes </a:t>
            </a:r>
            <a:r>
              <a:rPr lang="en-US" sz="2800" b="1" dirty="0">
                <a:solidFill>
                  <a:schemeClr val="accent4"/>
                </a:solidFill>
                <a:latin typeface="Comic Sans MS" pitchFamily="66" charset="0"/>
                <a:cs typeface="Times New Roman" charset="0"/>
              </a:rPr>
              <a:t>offer the opportunity to improve forage quality over pure stands of grass, reduce the cost of N fertilization; major problem is weed control - broad leaf weed herbicides kill legumes</a:t>
            </a:r>
            <a:r>
              <a:rPr lang="en-US" sz="2800" b="1" dirty="0">
                <a:solidFill>
                  <a:schemeClr val="accent4"/>
                </a:solidFill>
                <a:latin typeface="Comic Sans MS" pitchFamily="66" charset="0"/>
                <a:cs typeface="Arial" charset="0"/>
              </a:rPr>
              <a:t> </a:t>
            </a:r>
          </a:p>
        </p:txBody>
      </p:sp>
    </p:spTree>
    <p:extLst>
      <p:ext uri="{BB962C8B-B14F-4D97-AF65-F5344CB8AC3E}">
        <p14:creationId xmlns:p14="http://schemas.microsoft.com/office/powerpoint/2010/main" val="3516247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79463" y="1082338"/>
            <a:ext cx="7678737" cy="1446550"/>
          </a:xfrm>
        </p:spPr>
        <p:txBody>
          <a:bodyPr/>
          <a:lstStyle/>
          <a:p>
            <a:pPr algn="ctr"/>
            <a:r>
              <a:rPr lang="en-US" b="1" dirty="0" smtClean="0"/>
              <a:t>Harvesting &amp; Conditioning forage</a:t>
            </a:r>
            <a:endParaRPr lang="en-US" b="1"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836285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533400"/>
            <a:ext cx="8162925" cy="769441"/>
          </a:xfrm>
        </p:spPr>
        <p:txBody>
          <a:bodyPr/>
          <a:lstStyle/>
          <a:p>
            <a:pPr eaLnBrk="1" hangingPunct="1"/>
            <a:r>
              <a:rPr lang="en-US" b="1" dirty="0" smtClean="0">
                <a:solidFill>
                  <a:srgbClr val="7030A0"/>
                </a:solidFill>
              </a:rPr>
              <a:t>Mechanical Harvesting</a:t>
            </a:r>
          </a:p>
        </p:txBody>
      </p:sp>
      <p:sp>
        <p:nvSpPr>
          <p:cNvPr id="7171" name="Rectangle 3"/>
          <p:cNvSpPr>
            <a:spLocks noGrp="1" noChangeArrowheads="1"/>
          </p:cNvSpPr>
          <p:nvPr>
            <p:ph idx="1"/>
          </p:nvPr>
        </p:nvSpPr>
        <p:spPr>
          <a:xfrm>
            <a:off x="228601" y="1905000"/>
            <a:ext cx="8794750" cy="4191000"/>
          </a:xfrm>
        </p:spPr>
        <p:txBody>
          <a:bodyPr>
            <a:normAutofit fontScale="92500"/>
          </a:bodyPr>
          <a:lstStyle/>
          <a:p>
            <a:pPr eaLnBrk="1" hangingPunct="1">
              <a:lnSpc>
                <a:spcPct val="90000"/>
              </a:lnSpc>
            </a:pPr>
            <a:r>
              <a:rPr lang="en-US" sz="2400" b="1" dirty="0" smtClean="0"/>
              <a:t>Dry forage – hay and hay making</a:t>
            </a:r>
          </a:p>
          <a:p>
            <a:pPr eaLnBrk="1" hangingPunct="1">
              <a:lnSpc>
                <a:spcPct val="90000"/>
              </a:lnSpc>
              <a:buFont typeface="Wingdings" pitchFamily="2" charset="2"/>
              <a:buNone/>
            </a:pPr>
            <a:endParaRPr lang="en-US" sz="2400" b="1" dirty="0" smtClean="0"/>
          </a:p>
          <a:p>
            <a:pPr lvl="1" eaLnBrk="1" hangingPunct="1">
              <a:lnSpc>
                <a:spcPct val="90000"/>
              </a:lnSpc>
            </a:pPr>
            <a:r>
              <a:rPr lang="en-US" sz="2400" b="1" dirty="0" smtClean="0"/>
              <a:t>Must be field dried to &lt; 16% water (84% DM)</a:t>
            </a:r>
          </a:p>
          <a:p>
            <a:pPr lvl="1" eaLnBrk="1" hangingPunct="1">
              <a:lnSpc>
                <a:spcPct val="90000"/>
              </a:lnSpc>
            </a:pPr>
            <a:endParaRPr lang="en-US" sz="2400" b="1" dirty="0" smtClean="0"/>
          </a:p>
          <a:p>
            <a:pPr lvl="1" eaLnBrk="1" hangingPunct="1">
              <a:lnSpc>
                <a:spcPct val="90000"/>
              </a:lnSpc>
            </a:pPr>
            <a:r>
              <a:rPr lang="en-US" sz="2400" b="1" dirty="0" smtClean="0"/>
              <a:t>Requires time of harvest with good weather conditions</a:t>
            </a:r>
          </a:p>
          <a:p>
            <a:pPr lvl="1" eaLnBrk="1" hangingPunct="1">
              <a:lnSpc>
                <a:spcPct val="90000"/>
              </a:lnSpc>
            </a:pPr>
            <a:endParaRPr lang="en-US" sz="2400" b="1" dirty="0" smtClean="0"/>
          </a:p>
          <a:p>
            <a:pPr lvl="1" eaLnBrk="1" hangingPunct="1">
              <a:lnSpc>
                <a:spcPct val="90000"/>
              </a:lnSpc>
            </a:pPr>
            <a:r>
              <a:rPr lang="en-US" sz="2400" b="1" dirty="0" smtClean="0"/>
              <a:t>Factors affecting field drying time</a:t>
            </a:r>
          </a:p>
          <a:p>
            <a:pPr lvl="2" eaLnBrk="1" hangingPunct="1">
              <a:lnSpc>
                <a:spcPct val="90000"/>
              </a:lnSpc>
            </a:pPr>
            <a:r>
              <a:rPr lang="en-US" sz="2000" b="1" dirty="0" smtClean="0"/>
              <a:t>Initial DM %</a:t>
            </a:r>
          </a:p>
          <a:p>
            <a:pPr lvl="2" eaLnBrk="1" hangingPunct="1">
              <a:lnSpc>
                <a:spcPct val="90000"/>
              </a:lnSpc>
            </a:pPr>
            <a:r>
              <a:rPr lang="en-US" sz="2000" b="1" dirty="0" smtClean="0"/>
              <a:t>Weather conditions:  rain, temperature, humidity, air movement</a:t>
            </a:r>
          </a:p>
          <a:p>
            <a:pPr lvl="2" eaLnBrk="1" hangingPunct="1">
              <a:lnSpc>
                <a:spcPct val="90000"/>
              </a:lnSpc>
            </a:pPr>
            <a:r>
              <a:rPr lang="en-US" sz="2000" b="1" dirty="0" smtClean="0"/>
              <a:t>Conditioning: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717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17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71538" y="854572"/>
            <a:ext cx="8162925" cy="769441"/>
          </a:xfrm>
        </p:spPr>
        <p:txBody>
          <a:bodyPr/>
          <a:lstStyle/>
          <a:p>
            <a:pPr eaLnBrk="1" hangingPunct="1"/>
            <a:r>
              <a:rPr lang="en-US" dirty="0" smtClean="0">
                <a:solidFill>
                  <a:srgbClr val="7030A0"/>
                </a:solidFill>
              </a:rPr>
              <a:t>Objectives in Haymaking</a:t>
            </a:r>
          </a:p>
        </p:txBody>
      </p:sp>
      <p:sp>
        <p:nvSpPr>
          <p:cNvPr id="8195" name="Rectangle 3"/>
          <p:cNvSpPr>
            <a:spLocks noGrp="1" noChangeArrowheads="1"/>
          </p:cNvSpPr>
          <p:nvPr>
            <p:ph idx="1"/>
          </p:nvPr>
        </p:nvSpPr>
        <p:spPr>
          <a:xfrm>
            <a:off x="685800" y="1981200"/>
            <a:ext cx="8153400" cy="3733800"/>
          </a:xfrm>
        </p:spPr>
        <p:txBody>
          <a:bodyPr/>
          <a:lstStyle/>
          <a:p>
            <a:pPr marL="0" indent="0" eaLnBrk="1" hangingPunct="1">
              <a:buNone/>
            </a:pPr>
            <a:r>
              <a:rPr lang="en-US" sz="2400" dirty="0" smtClean="0"/>
              <a:t>1. Produce a high yielding, high quality crop</a:t>
            </a:r>
          </a:p>
          <a:p>
            <a:pPr marL="0" indent="0" eaLnBrk="1" hangingPunct="1">
              <a:buNone/>
            </a:pPr>
            <a:r>
              <a:rPr lang="en-US" sz="2400" dirty="0" smtClean="0"/>
              <a:t>2. Rapid curing</a:t>
            </a:r>
          </a:p>
          <a:p>
            <a:pPr marL="0" indent="0" eaLnBrk="1" hangingPunct="1">
              <a:buNone/>
            </a:pPr>
            <a:r>
              <a:rPr lang="en-US" sz="2400" dirty="0" smtClean="0"/>
              <a:t>3. Minimize leaf loss</a:t>
            </a:r>
          </a:p>
          <a:p>
            <a:pPr marL="0" indent="0" eaLnBrk="1" hangingPunct="1">
              <a:buNone/>
            </a:pPr>
            <a:r>
              <a:rPr lang="en-US" sz="2400" dirty="0" smtClean="0"/>
              <a:t>4. Minimize cell respiration (keep cell solubles)</a:t>
            </a:r>
          </a:p>
          <a:p>
            <a:pPr marL="0" indent="0" eaLnBrk="1" hangingPunct="1">
              <a:buNone/>
            </a:pPr>
            <a:r>
              <a:rPr lang="en-US" sz="2400" dirty="0" smtClean="0"/>
              <a:t>5. Avoid leaching loss</a:t>
            </a:r>
          </a:p>
          <a:p>
            <a:pPr marL="0" indent="0" eaLnBrk="1" hangingPunct="1">
              <a:buNone/>
            </a:pPr>
            <a:r>
              <a:rPr lang="en-US" sz="2400" dirty="0" smtClean="0"/>
              <a:t>6. Avoid molding</a:t>
            </a:r>
          </a:p>
          <a:p>
            <a:pPr marL="0" indent="0" eaLnBrk="1" hangingPunct="1">
              <a:buNone/>
            </a:pPr>
            <a:r>
              <a:rPr lang="en-US" sz="2400" dirty="0" smtClean="0"/>
              <a:t>7. Maintain quality in storage</a:t>
            </a:r>
          </a:p>
        </p:txBody>
      </p:sp>
    </p:spTree>
    <p:extLst>
      <p:ext uri="{BB962C8B-B14F-4D97-AF65-F5344CB8AC3E}">
        <p14:creationId xmlns:p14="http://schemas.microsoft.com/office/powerpoint/2010/main" val="10900495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71538" y="854572"/>
            <a:ext cx="8162925" cy="769441"/>
          </a:xfrm>
        </p:spPr>
        <p:txBody>
          <a:bodyPr/>
          <a:lstStyle/>
          <a:p>
            <a:pPr eaLnBrk="1" hangingPunct="1"/>
            <a:r>
              <a:rPr lang="en-US" b="1" dirty="0" smtClean="0">
                <a:solidFill>
                  <a:srgbClr val="7030A0"/>
                </a:solidFill>
                <a:latin typeface="Comic Sans MS" pitchFamily="66" charset="0"/>
              </a:rPr>
              <a:t>Mechanical Harvesting</a:t>
            </a:r>
          </a:p>
        </p:txBody>
      </p:sp>
      <p:sp>
        <p:nvSpPr>
          <p:cNvPr id="16387" name="Rectangle 3"/>
          <p:cNvSpPr>
            <a:spLocks noGrp="1" noChangeArrowheads="1"/>
          </p:cNvSpPr>
          <p:nvPr>
            <p:ph idx="1"/>
          </p:nvPr>
        </p:nvSpPr>
        <p:spPr>
          <a:xfrm>
            <a:off x="533400" y="1957317"/>
            <a:ext cx="8229600" cy="4519683"/>
          </a:xfrm>
        </p:spPr>
        <p:txBody>
          <a:bodyPr>
            <a:noAutofit/>
          </a:bodyPr>
          <a:lstStyle/>
          <a:p>
            <a:pPr marL="0" indent="0" eaLnBrk="1" hangingPunct="1">
              <a:lnSpc>
                <a:spcPct val="90000"/>
              </a:lnSpc>
              <a:buNone/>
            </a:pPr>
            <a:r>
              <a:rPr lang="en-US" sz="2400" dirty="0" smtClean="0"/>
              <a:t>Losses during field drying</a:t>
            </a:r>
          </a:p>
          <a:p>
            <a:pPr lvl="1" eaLnBrk="1" hangingPunct="1">
              <a:lnSpc>
                <a:spcPct val="90000"/>
              </a:lnSpc>
            </a:pPr>
            <a:r>
              <a:rPr lang="en-US" sz="2400" dirty="0" smtClean="0"/>
              <a:t>Respiration of cell contents</a:t>
            </a:r>
          </a:p>
          <a:p>
            <a:pPr lvl="2" eaLnBrk="1" hangingPunct="1">
              <a:lnSpc>
                <a:spcPct val="90000"/>
              </a:lnSpc>
            </a:pPr>
            <a:r>
              <a:rPr lang="en-US" sz="2000" dirty="0"/>
              <a:t>Continues down to 40% water content</a:t>
            </a:r>
            <a:endParaRPr lang="en-US" sz="2000" dirty="0" smtClean="0"/>
          </a:p>
          <a:p>
            <a:pPr lvl="1" eaLnBrk="1" hangingPunct="1">
              <a:lnSpc>
                <a:spcPct val="90000"/>
              </a:lnSpc>
            </a:pPr>
            <a:r>
              <a:rPr lang="en-US" sz="2400" dirty="0" smtClean="0"/>
              <a:t>Shattering – mostly with legumes</a:t>
            </a:r>
          </a:p>
          <a:p>
            <a:pPr lvl="1" eaLnBrk="1" hangingPunct="1">
              <a:lnSpc>
                <a:spcPct val="90000"/>
              </a:lnSpc>
            </a:pPr>
            <a:r>
              <a:rPr lang="en-US" sz="2400" dirty="0" smtClean="0"/>
              <a:t>Leaching – rain</a:t>
            </a:r>
          </a:p>
          <a:p>
            <a:pPr lvl="1" eaLnBrk="1" hangingPunct="1">
              <a:lnSpc>
                <a:spcPct val="90000"/>
              </a:lnSpc>
            </a:pPr>
            <a:r>
              <a:rPr lang="en-US" sz="2400" dirty="0" smtClean="0"/>
              <a:t>Sun bleaching</a:t>
            </a:r>
          </a:p>
          <a:p>
            <a:pPr lvl="1" eaLnBrk="1" hangingPunct="1">
              <a:lnSpc>
                <a:spcPct val="90000"/>
              </a:lnSpc>
            </a:pPr>
            <a:r>
              <a:rPr lang="en-US" sz="2400" dirty="0" smtClean="0"/>
              <a:t>Protein damage – harvest too wet, get heating</a:t>
            </a:r>
          </a:p>
          <a:p>
            <a:pPr lvl="1" eaLnBrk="1" hangingPunct="1">
              <a:lnSpc>
                <a:spcPct val="90000"/>
              </a:lnSpc>
            </a:pPr>
            <a:endParaRPr lang="en-US" sz="2400" dirty="0" smtClean="0"/>
          </a:p>
          <a:p>
            <a:pPr eaLnBrk="1" hangingPunct="1">
              <a:lnSpc>
                <a:spcPct val="90000"/>
              </a:lnSpc>
            </a:pPr>
            <a:r>
              <a:rPr lang="en-US" sz="2800" dirty="0" smtClean="0"/>
              <a:t>Must harvest hay at proper maturity and at the proper weather condition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38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638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638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638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09600"/>
            <a:ext cx="6086475" cy="543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400" y="6232675"/>
            <a:ext cx="7239000" cy="461665"/>
          </a:xfrm>
          <a:prstGeom prst="rect">
            <a:avLst/>
          </a:prstGeom>
        </p:spPr>
        <p:txBody>
          <a:bodyPr wrap="square">
            <a:spAutoFit/>
          </a:bodyPr>
          <a:lstStyle/>
          <a:p>
            <a:r>
              <a:rPr lang="en-US" dirty="0"/>
              <a:t>DM </a:t>
            </a:r>
            <a:r>
              <a:rPr lang="en-US" dirty="0" smtClean="0"/>
              <a:t>intake, </a:t>
            </a:r>
            <a:r>
              <a:rPr lang="en-US" dirty="0"/>
              <a:t>% </a:t>
            </a:r>
            <a:r>
              <a:rPr lang="en-US" dirty="0" smtClean="0"/>
              <a:t>of BW= </a:t>
            </a:r>
            <a:r>
              <a:rPr lang="en-US" dirty="0"/>
              <a:t>120 ÷ NDF%</a:t>
            </a:r>
          </a:p>
        </p:txBody>
      </p:sp>
      <p:sp>
        <p:nvSpPr>
          <p:cNvPr id="3" name="TextBox 2"/>
          <p:cNvSpPr txBox="1"/>
          <p:nvPr/>
        </p:nvSpPr>
        <p:spPr>
          <a:xfrm>
            <a:off x="228600" y="76200"/>
            <a:ext cx="8534400" cy="830997"/>
          </a:xfrm>
          <a:prstGeom prst="rect">
            <a:avLst/>
          </a:prstGeom>
          <a:noFill/>
        </p:spPr>
        <p:txBody>
          <a:bodyPr wrap="square" rtlCol="0">
            <a:spAutoFit/>
          </a:bodyPr>
          <a:lstStyle/>
          <a:p>
            <a:r>
              <a:rPr lang="en-US" dirty="0" smtClean="0">
                <a:solidFill>
                  <a:srgbClr val="9900CC"/>
                </a:solidFill>
              </a:rPr>
              <a:t>For ruminants increased NDF means decreased intake</a:t>
            </a:r>
          </a:p>
          <a:p>
            <a:endParaRPr lang="en-US" dirty="0"/>
          </a:p>
        </p:txBody>
      </p:sp>
    </p:spTree>
    <p:extLst>
      <p:ext uri="{BB962C8B-B14F-4D97-AF65-F5344CB8AC3E}">
        <p14:creationId xmlns:p14="http://schemas.microsoft.com/office/powerpoint/2010/main" val="4127752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ata\graphics\hay\spivey\Mowingfinish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9938"/>
            <a:ext cx="89154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130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525780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192089"/>
            <a:ext cx="8882063" cy="646111"/>
          </a:xfrm>
        </p:spPr>
        <p:txBody>
          <a:bodyPr>
            <a:normAutofit fontScale="90000"/>
          </a:bodyPr>
          <a:lstStyle/>
          <a:p>
            <a:r>
              <a:rPr lang="en-US" sz="3600" b="1" dirty="0" smtClean="0"/>
              <a:t>Effect of rain on nutritive components</a:t>
            </a:r>
            <a:endParaRPr lang="en-US" sz="3600" b="1" dirty="0"/>
          </a:p>
        </p:txBody>
      </p:sp>
      <p:sp>
        <p:nvSpPr>
          <p:cNvPr id="4" name="Content Placeholder 3"/>
          <p:cNvSpPr>
            <a:spLocks noGrp="1"/>
          </p:cNvSpPr>
          <p:nvPr>
            <p:ph sz="half" idx="1"/>
          </p:nvPr>
        </p:nvSpPr>
        <p:spPr>
          <a:xfrm>
            <a:off x="5296469" y="1371600"/>
            <a:ext cx="3565480" cy="4267200"/>
          </a:xfrm>
          <a:solidFill>
            <a:schemeClr val="bg1"/>
          </a:solidFill>
        </p:spPr>
        <p:txBody>
          <a:bodyPr/>
          <a:lstStyle/>
          <a:p>
            <a:r>
              <a:rPr lang="en-US" dirty="0"/>
              <a:t>Why does NDF and ADF increase? </a:t>
            </a:r>
            <a:endParaRPr lang="en-US" dirty="0" smtClean="0"/>
          </a:p>
          <a:p>
            <a:pPr marL="0" indent="0">
              <a:buNone/>
            </a:pPr>
            <a:endParaRPr lang="en-US" dirty="0" smtClean="0"/>
          </a:p>
          <a:p>
            <a:r>
              <a:rPr lang="en-US" dirty="0" smtClean="0"/>
              <a:t>Why </a:t>
            </a:r>
            <a:r>
              <a:rPr lang="en-US" dirty="0"/>
              <a:t>does digestibility decrease</a:t>
            </a:r>
            <a:r>
              <a:rPr lang="en-US" dirty="0" smtClean="0"/>
              <a:t>?</a:t>
            </a:r>
            <a:endParaRPr lang="en-US" dirty="0"/>
          </a:p>
        </p:txBody>
      </p:sp>
    </p:spTree>
    <p:extLst>
      <p:ext uri="{BB962C8B-B14F-4D97-AF65-F5344CB8AC3E}">
        <p14:creationId xmlns:p14="http://schemas.microsoft.com/office/powerpoint/2010/main" val="2588217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990600"/>
            <a:ext cx="8229600" cy="3170099"/>
          </a:xfrm>
        </p:spPr>
        <p:txBody>
          <a:bodyPr/>
          <a:lstStyle/>
          <a:p>
            <a:r>
              <a:rPr lang="en-US" dirty="0" smtClean="0">
                <a:solidFill>
                  <a:srgbClr val="7030A0"/>
                </a:solidFill>
              </a:rPr>
              <a:t>Which is worse?</a:t>
            </a:r>
            <a:br>
              <a:rPr lang="en-US" dirty="0" smtClean="0">
                <a:solidFill>
                  <a:srgbClr val="7030A0"/>
                </a:solidFill>
              </a:rPr>
            </a:br>
            <a:r>
              <a:rPr lang="en-US" dirty="0"/>
              <a:t/>
            </a:r>
            <a:br>
              <a:rPr lang="en-US" dirty="0"/>
            </a:br>
            <a:r>
              <a:rPr lang="en-US" dirty="0" smtClean="0"/>
              <a:t>Having your hay rained on ? or waiting and letting it get mature?</a:t>
            </a:r>
            <a:endParaRPr lang="en-US" dirty="0"/>
          </a:p>
        </p:txBody>
      </p:sp>
    </p:spTree>
    <p:extLst>
      <p:ext uri="{BB962C8B-B14F-4D97-AF65-F5344CB8AC3E}">
        <p14:creationId xmlns:p14="http://schemas.microsoft.com/office/powerpoint/2010/main" val="4044275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533400" y="762000"/>
            <a:ext cx="8162925" cy="769441"/>
          </a:xfrm>
        </p:spPr>
        <p:txBody>
          <a:bodyPr/>
          <a:lstStyle/>
          <a:p>
            <a:pPr eaLnBrk="1" hangingPunct="1"/>
            <a:r>
              <a:rPr lang="en-US" b="1" dirty="0" smtClean="0">
                <a:solidFill>
                  <a:srgbClr val="7030A0"/>
                </a:solidFill>
              </a:rPr>
              <a:t>Conditioning</a:t>
            </a:r>
          </a:p>
        </p:txBody>
      </p:sp>
      <p:sp>
        <p:nvSpPr>
          <p:cNvPr id="14339" name="Rectangle 1027"/>
          <p:cNvSpPr>
            <a:spLocks noGrp="1" noChangeArrowheads="1"/>
          </p:cNvSpPr>
          <p:nvPr>
            <p:ph idx="1"/>
          </p:nvPr>
        </p:nvSpPr>
        <p:spPr>
          <a:xfrm>
            <a:off x="457200" y="2057400"/>
            <a:ext cx="8077200" cy="4114800"/>
          </a:xfrm>
        </p:spPr>
        <p:txBody>
          <a:bodyPr>
            <a:normAutofit fontScale="92500" lnSpcReduction="10000"/>
          </a:bodyPr>
          <a:lstStyle/>
          <a:p>
            <a:pPr eaLnBrk="1" hangingPunct="1"/>
            <a:r>
              <a:rPr lang="en-US" sz="2800" dirty="0" smtClean="0"/>
              <a:t>Conditioning refers to </a:t>
            </a:r>
            <a:r>
              <a:rPr lang="en-US" sz="2800" u="sng" dirty="0" smtClean="0"/>
              <a:t>mechanical</a:t>
            </a:r>
            <a:r>
              <a:rPr lang="en-US" sz="2800" dirty="0" smtClean="0"/>
              <a:t> or </a:t>
            </a:r>
            <a:r>
              <a:rPr lang="en-US" sz="2800" u="sng" dirty="0" smtClean="0"/>
              <a:t>chemical</a:t>
            </a:r>
            <a:r>
              <a:rPr lang="en-US" sz="2800" dirty="0" smtClean="0"/>
              <a:t> treatment of the hay crop to accelerate drying process</a:t>
            </a:r>
          </a:p>
          <a:p>
            <a:pPr eaLnBrk="1" hangingPunct="1"/>
            <a:endParaRPr lang="en-US" sz="1800" dirty="0" smtClean="0"/>
          </a:p>
          <a:p>
            <a:pPr eaLnBrk="1" hangingPunct="1"/>
            <a:r>
              <a:rPr lang="en-US" sz="2800" b="1" u="sng" dirty="0" smtClean="0"/>
              <a:t>Mechanical</a:t>
            </a:r>
            <a:r>
              <a:rPr lang="en-US" sz="2800" dirty="0" smtClean="0"/>
              <a:t> conditioners have been designed to bruise, lacerate, crush or crimp the plant to reduce the differential drying of stems and leaves</a:t>
            </a:r>
          </a:p>
          <a:p>
            <a:pPr eaLnBrk="1" hangingPunct="1"/>
            <a:endParaRPr lang="en-US" sz="1600" dirty="0" smtClean="0"/>
          </a:p>
          <a:p>
            <a:pPr eaLnBrk="1" hangingPunct="1"/>
            <a:r>
              <a:rPr lang="en-US" sz="2800" b="1" u="sng" dirty="0" smtClean="0"/>
              <a:t>Chemical</a:t>
            </a:r>
            <a:r>
              <a:rPr lang="en-US" sz="2800" dirty="0" smtClean="0"/>
              <a:t> conditioning uses carbonate salts to increase field drying rate of legume hays</a:t>
            </a:r>
          </a:p>
        </p:txBody>
      </p:sp>
    </p:spTree>
    <p:extLst>
      <p:ext uri="{BB962C8B-B14F-4D97-AF65-F5344CB8AC3E}">
        <p14:creationId xmlns:p14="http://schemas.microsoft.com/office/powerpoint/2010/main" val="22749677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57200"/>
            <a:ext cx="8162925" cy="769441"/>
          </a:xfrm>
        </p:spPr>
        <p:txBody>
          <a:bodyPr/>
          <a:lstStyle/>
          <a:p>
            <a:pPr eaLnBrk="1" hangingPunct="1"/>
            <a:r>
              <a:rPr lang="en-US" b="1" dirty="0" smtClean="0">
                <a:solidFill>
                  <a:srgbClr val="7030A0"/>
                </a:solidFill>
              </a:rPr>
              <a:t>Mechanical Conditioning</a:t>
            </a:r>
          </a:p>
        </p:txBody>
      </p:sp>
      <p:sp>
        <p:nvSpPr>
          <p:cNvPr id="11267" name="Rectangle 3"/>
          <p:cNvSpPr>
            <a:spLocks noGrp="1" noChangeArrowheads="1"/>
          </p:cNvSpPr>
          <p:nvPr>
            <p:ph idx="1"/>
          </p:nvPr>
        </p:nvSpPr>
        <p:spPr/>
        <p:txBody>
          <a:bodyPr>
            <a:normAutofit fontScale="85000" lnSpcReduction="20000"/>
          </a:bodyPr>
          <a:lstStyle/>
          <a:p>
            <a:pPr>
              <a:buClr>
                <a:srgbClr val="0066FF"/>
              </a:buClr>
            </a:pPr>
            <a:r>
              <a:rPr lang="en-US" sz="2800" b="1" dirty="0" smtClean="0"/>
              <a:t>Crimping</a:t>
            </a:r>
            <a:r>
              <a:rPr lang="en-US" sz="2800" dirty="0" smtClean="0"/>
              <a:t>: at swathing the forage is passed  through rubberized rollers to crush the plant tissue which speeds drying</a:t>
            </a:r>
          </a:p>
          <a:p>
            <a:pPr eaLnBrk="1" hangingPunct="1">
              <a:buClr>
                <a:srgbClr val="0000FF"/>
              </a:buClr>
            </a:pPr>
            <a:endParaRPr lang="en-US" sz="2800" dirty="0" smtClean="0"/>
          </a:p>
          <a:p>
            <a:pPr eaLnBrk="1" hangingPunct="1">
              <a:buClr>
                <a:srgbClr val="0000FF"/>
              </a:buClr>
            </a:pPr>
            <a:r>
              <a:rPr lang="en-US" sz="2800" b="1" dirty="0" err="1" smtClean="0"/>
              <a:t>Masceration</a:t>
            </a:r>
            <a:r>
              <a:rPr lang="en-US" sz="2800" dirty="0" smtClean="0"/>
              <a:t>:</a:t>
            </a:r>
            <a:r>
              <a:rPr lang="en-US" dirty="0" smtClean="0"/>
              <a:t>  </a:t>
            </a:r>
            <a:r>
              <a:rPr lang="en-US" sz="2800" dirty="0" smtClean="0"/>
              <a:t>much more extreme than crimping, completely crush the forage at swathing and lay it in a wafer-thin strip, less than 24 hours to baling</a:t>
            </a:r>
          </a:p>
          <a:p>
            <a:pPr eaLnBrk="1" hangingPunct="1"/>
            <a:endParaRPr lang="en-US" sz="2800" dirty="0" smtClean="0"/>
          </a:p>
          <a:p>
            <a:pPr lvl="1" eaLnBrk="1" hangingPunct="1">
              <a:buClr>
                <a:schemeClr val="tx1"/>
              </a:buClr>
              <a:buFont typeface="Wingdings" panose="05000000000000000000" pitchFamily="2" charset="2"/>
              <a:buChar char="Ø"/>
            </a:pPr>
            <a:r>
              <a:rPr lang="en-US" dirty="0" smtClean="0"/>
              <a:t>Improved quality</a:t>
            </a:r>
          </a:p>
          <a:p>
            <a:pPr lvl="2" eaLnBrk="1" hangingPunct="1">
              <a:buClr>
                <a:srgbClr val="FF0000"/>
              </a:buClr>
            </a:pPr>
            <a:r>
              <a:rPr lang="en-US" dirty="0" smtClean="0"/>
              <a:t>less field loss of nutrients</a:t>
            </a:r>
          </a:p>
          <a:p>
            <a:pPr lvl="2" eaLnBrk="1" hangingPunct="1">
              <a:buClr>
                <a:srgbClr val="FF0000"/>
              </a:buClr>
            </a:pPr>
            <a:r>
              <a:rPr lang="en-US" dirty="0" smtClean="0"/>
              <a:t>may enhance digestibility of fiber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26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26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1_13_46"/>
          <p:cNvPicPr>
            <a:picLocks noChangeAspect="1" noChangeArrowheads="1"/>
          </p:cNvPicPr>
          <p:nvPr/>
        </p:nvPicPr>
        <p:blipFill>
          <a:blip r:embed="rId3" cstate="print"/>
          <a:srcRect/>
          <a:stretch>
            <a:fillRect/>
          </a:stretch>
        </p:blipFill>
        <p:spPr bwMode="auto">
          <a:xfrm>
            <a:off x="152400" y="338138"/>
            <a:ext cx="8839200" cy="6181725"/>
          </a:xfrm>
          <a:prstGeom prst="rect">
            <a:avLst/>
          </a:prstGeom>
          <a:noFill/>
          <a:ln w="9525">
            <a:noFill/>
            <a:miter lim="800000"/>
            <a:headEnd/>
            <a:tailEnd/>
          </a:ln>
        </p:spPr>
      </p:pic>
      <p:sp>
        <p:nvSpPr>
          <p:cNvPr id="61443" name="Text Box 3"/>
          <p:cNvSpPr txBox="1">
            <a:spLocks noChangeArrowheads="1"/>
          </p:cNvSpPr>
          <p:nvPr/>
        </p:nvSpPr>
        <p:spPr bwMode="auto">
          <a:xfrm>
            <a:off x="152400" y="152400"/>
            <a:ext cx="8839200" cy="1200329"/>
          </a:xfrm>
          <a:prstGeom prst="rect">
            <a:avLst/>
          </a:prstGeom>
          <a:solidFill>
            <a:schemeClr val="bg1"/>
          </a:solidFill>
          <a:ln w="9525">
            <a:noFill/>
            <a:miter lim="800000"/>
            <a:headEnd/>
            <a:tailEnd/>
          </a:ln>
        </p:spPr>
        <p:txBody>
          <a:bodyPr wrap="square">
            <a:spAutoFit/>
          </a:bodyPr>
          <a:lstStyle/>
          <a:p>
            <a:pPr algn="ctr"/>
            <a:r>
              <a:rPr lang="en-US" b="1" dirty="0">
                <a:latin typeface="Comic Sans MS" pitchFamily="66" charset="0"/>
              </a:rPr>
              <a:t>Crimping: at swathing the forage is passed </a:t>
            </a:r>
          </a:p>
          <a:p>
            <a:pPr algn="ctr"/>
            <a:r>
              <a:rPr lang="en-US" b="1" dirty="0">
                <a:latin typeface="Comic Sans MS" pitchFamily="66" charset="0"/>
              </a:rPr>
              <a:t>through rubberized rollers to crush the plant</a:t>
            </a:r>
          </a:p>
          <a:p>
            <a:pPr algn="ctr"/>
            <a:r>
              <a:rPr lang="en-US" b="1" dirty="0">
                <a:latin typeface="Comic Sans MS" pitchFamily="66" charset="0"/>
              </a:rPr>
              <a:t>tissue which speeds drying</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738684"/>
            <a:ext cx="8162925" cy="769441"/>
          </a:xfrm>
        </p:spPr>
        <p:txBody>
          <a:bodyPr/>
          <a:lstStyle/>
          <a:p>
            <a:pPr eaLnBrk="1" hangingPunct="1"/>
            <a:r>
              <a:rPr lang="en-US" b="1" dirty="0" smtClean="0">
                <a:solidFill>
                  <a:srgbClr val="7030A0"/>
                </a:solidFill>
              </a:rPr>
              <a:t>Chemical conditioning</a:t>
            </a:r>
          </a:p>
        </p:txBody>
      </p:sp>
      <p:sp>
        <p:nvSpPr>
          <p:cNvPr id="15363" name="Rectangle 3"/>
          <p:cNvSpPr>
            <a:spLocks noGrp="1" noChangeArrowheads="1"/>
          </p:cNvSpPr>
          <p:nvPr>
            <p:ph idx="1"/>
          </p:nvPr>
        </p:nvSpPr>
        <p:spPr>
          <a:xfrm>
            <a:off x="381001" y="1905000"/>
            <a:ext cx="8642350" cy="4191000"/>
          </a:xfrm>
        </p:spPr>
        <p:txBody>
          <a:bodyPr>
            <a:normAutofit/>
          </a:bodyPr>
          <a:lstStyle/>
          <a:p>
            <a:pPr marL="457200" lvl="2" indent="-457200" eaLnBrk="1" hangingPunct="1">
              <a:lnSpc>
                <a:spcPct val="90000"/>
              </a:lnSpc>
              <a:buFont typeface="Arial" panose="020B0604020202020204" pitchFamily="34" charset="0"/>
              <a:buChar char="•"/>
            </a:pPr>
            <a:r>
              <a:rPr lang="en-US" sz="3200" b="1" dirty="0" smtClean="0">
                <a:latin typeface="+mj-lt"/>
              </a:rPr>
              <a:t>Desiccants</a:t>
            </a:r>
            <a:r>
              <a:rPr lang="en-US" sz="3200" dirty="0" smtClean="0">
                <a:latin typeface="+mj-lt"/>
              </a:rPr>
              <a:t> – drying agents – salts that </a:t>
            </a:r>
            <a:r>
              <a:rPr lang="en-US" sz="3200" dirty="0" err="1" smtClean="0">
                <a:latin typeface="+mj-lt"/>
              </a:rPr>
              <a:t>osmotically</a:t>
            </a:r>
            <a:r>
              <a:rPr lang="en-US" sz="3200" dirty="0" smtClean="0">
                <a:latin typeface="+mj-lt"/>
              </a:rPr>
              <a:t> “pull” moisture out of the plant tissue</a:t>
            </a:r>
          </a:p>
          <a:p>
            <a:pPr marL="914400" lvl="3" indent="-457200" eaLnBrk="1" hangingPunct="1">
              <a:lnSpc>
                <a:spcPct val="90000"/>
              </a:lnSpc>
              <a:buFont typeface="Arial" panose="020B0604020202020204" pitchFamily="34" charset="0"/>
              <a:buChar char="•"/>
            </a:pPr>
            <a:r>
              <a:rPr lang="en-US" sz="2800" dirty="0" smtClean="0">
                <a:latin typeface="+mj-lt"/>
              </a:rPr>
              <a:t>Carbonate salts (KCO</a:t>
            </a:r>
            <a:r>
              <a:rPr lang="en-US" sz="2800" baseline="-25000" dirty="0" smtClean="0">
                <a:latin typeface="+mj-lt"/>
              </a:rPr>
              <a:t>3</a:t>
            </a:r>
            <a:r>
              <a:rPr lang="en-US" sz="2800" dirty="0" smtClean="0">
                <a:latin typeface="+mj-lt"/>
              </a:rPr>
              <a:t> or NaCO</a:t>
            </a:r>
            <a:r>
              <a:rPr lang="en-US" sz="2800" baseline="-25000" dirty="0" smtClean="0">
                <a:latin typeface="+mj-lt"/>
              </a:rPr>
              <a:t>3</a:t>
            </a:r>
            <a:r>
              <a:rPr lang="en-US" sz="2800" dirty="0" smtClean="0">
                <a:latin typeface="+mj-lt"/>
              </a:rPr>
              <a:t>)</a:t>
            </a:r>
            <a:endParaRPr lang="en-US" sz="3600" dirty="0" smtClean="0">
              <a:latin typeface="+mj-lt"/>
            </a:endParaRPr>
          </a:p>
          <a:p>
            <a:pPr marL="914400" lvl="4" indent="-457200" eaLnBrk="1" hangingPunct="1">
              <a:lnSpc>
                <a:spcPct val="90000"/>
              </a:lnSpc>
              <a:buFont typeface="Arial" panose="020B0604020202020204" pitchFamily="34" charset="0"/>
              <a:buChar char="•"/>
            </a:pPr>
            <a:r>
              <a:rPr lang="en-US" sz="2800" dirty="0" smtClean="0">
                <a:latin typeface="+mj-lt"/>
              </a:rPr>
              <a:t>2-3 day drying </a:t>
            </a:r>
            <a:r>
              <a:rPr lang="en-US" sz="2800" dirty="0" err="1" smtClean="0">
                <a:latin typeface="+mj-lt"/>
              </a:rPr>
              <a:t>vs</a:t>
            </a:r>
            <a:r>
              <a:rPr lang="en-US" sz="2800" dirty="0" smtClean="0">
                <a:latin typeface="+mj-lt"/>
              </a:rPr>
              <a:t> 3-4 days for unconditioned</a:t>
            </a:r>
          </a:p>
        </p:txBody>
      </p:sp>
      <p:pic>
        <p:nvPicPr>
          <p:cNvPr id="66564" name="Picture 5" descr="S1_13_01"/>
          <p:cNvPicPr>
            <a:picLocks noGrp="1" noChangeAspect="1" noChangeArrowheads="1"/>
          </p:cNvPicPr>
          <p:nvPr>
            <p:ph sz="half" idx="4294967295"/>
          </p:nvPr>
        </p:nvPicPr>
        <p:blipFill>
          <a:blip r:embed="rId2" cstate="print"/>
          <a:srcRect/>
          <a:stretch>
            <a:fillRect/>
          </a:stretch>
        </p:blipFill>
        <p:spPr>
          <a:xfrm>
            <a:off x="5486400" y="4343400"/>
            <a:ext cx="3394075" cy="22764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53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bldLvl="3"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304800" y="609600"/>
            <a:ext cx="8162925" cy="769441"/>
          </a:xfrm>
        </p:spPr>
        <p:txBody>
          <a:bodyPr/>
          <a:lstStyle/>
          <a:p>
            <a:pPr eaLnBrk="1" hangingPunct="1"/>
            <a:r>
              <a:rPr lang="en-US" b="1" dirty="0" smtClean="0">
                <a:solidFill>
                  <a:srgbClr val="7030A0"/>
                </a:solidFill>
              </a:rPr>
              <a:t>Raking	</a:t>
            </a:r>
          </a:p>
        </p:txBody>
      </p:sp>
      <p:sp>
        <p:nvSpPr>
          <p:cNvPr id="16387" name="Rectangle 1027"/>
          <p:cNvSpPr>
            <a:spLocks noGrp="1" noChangeArrowheads="1"/>
          </p:cNvSpPr>
          <p:nvPr>
            <p:ph idx="1"/>
          </p:nvPr>
        </p:nvSpPr>
        <p:spPr>
          <a:xfrm>
            <a:off x="609600" y="1981200"/>
            <a:ext cx="7772400" cy="3733800"/>
          </a:xfrm>
        </p:spPr>
        <p:txBody>
          <a:bodyPr/>
          <a:lstStyle/>
          <a:p>
            <a:pPr eaLnBrk="1" hangingPunct="1"/>
            <a:r>
              <a:rPr lang="en-US" sz="2400" dirty="0" smtClean="0"/>
              <a:t>Raking inverts the swath by rolling swathed hay over into a windrow. </a:t>
            </a:r>
          </a:p>
          <a:p>
            <a:pPr eaLnBrk="1" hangingPunct="1"/>
            <a:r>
              <a:rPr lang="en-US" sz="2400" dirty="0" smtClean="0"/>
              <a:t>The objective is to increase aeration and to transfer the swath to relatively dry ground</a:t>
            </a:r>
          </a:p>
          <a:p>
            <a:pPr eaLnBrk="1" hangingPunct="1"/>
            <a:r>
              <a:rPr lang="en-US" sz="2400" dirty="0" smtClean="0"/>
              <a:t>It can be used to reduce color loss and excessive shattering that may occur if hay is over-dry.</a:t>
            </a:r>
          </a:p>
          <a:p>
            <a:pPr eaLnBrk="1" hangingPunct="1"/>
            <a:r>
              <a:rPr lang="en-US" sz="2400" dirty="0" smtClean="0"/>
              <a:t>Drying is most rapid when the windrow is wide and thin rather than thick and narrow.</a:t>
            </a:r>
          </a:p>
        </p:txBody>
      </p:sp>
    </p:spTree>
    <p:extLst>
      <p:ext uri="{BB962C8B-B14F-4D97-AF65-F5344CB8AC3E}">
        <p14:creationId xmlns:p14="http://schemas.microsoft.com/office/powerpoint/2010/main" val="36298657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D:\Data\graphics\Jeff\Slid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1937"/>
            <a:ext cx="88392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8412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1_13_03"/>
          <p:cNvPicPr>
            <a:picLocks noChangeAspect="1" noChangeArrowheads="1"/>
          </p:cNvPicPr>
          <p:nvPr/>
        </p:nvPicPr>
        <p:blipFill>
          <a:blip r:embed="rId3" cstate="print"/>
          <a:srcRect/>
          <a:stretch>
            <a:fillRect/>
          </a:stretch>
        </p:blipFill>
        <p:spPr bwMode="auto">
          <a:xfrm>
            <a:off x="304800" y="266700"/>
            <a:ext cx="8686800" cy="6324600"/>
          </a:xfrm>
          <a:prstGeom prst="rect">
            <a:avLst/>
          </a:prstGeom>
          <a:noFill/>
          <a:ln w="9525">
            <a:noFill/>
            <a:miter lim="800000"/>
            <a:headEnd/>
            <a:tailEnd/>
          </a:ln>
        </p:spPr>
      </p:pic>
      <p:sp>
        <p:nvSpPr>
          <p:cNvPr id="64515" name="Text Box 3"/>
          <p:cNvSpPr txBox="1">
            <a:spLocks noChangeArrowheads="1"/>
          </p:cNvSpPr>
          <p:nvPr/>
        </p:nvSpPr>
        <p:spPr bwMode="auto">
          <a:xfrm>
            <a:off x="1355725" y="196850"/>
            <a:ext cx="1809750" cy="641350"/>
          </a:xfrm>
          <a:prstGeom prst="rect">
            <a:avLst/>
          </a:prstGeom>
          <a:noFill/>
          <a:ln w="9525">
            <a:noFill/>
            <a:miter lim="800000"/>
            <a:headEnd/>
            <a:tailEnd/>
          </a:ln>
        </p:spPr>
        <p:txBody>
          <a:bodyPr wrap="none">
            <a:spAutoFit/>
          </a:bodyPr>
          <a:lstStyle/>
          <a:p>
            <a:r>
              <a:rPr lang="en-US" sz="3600" b="1">
                <a:solidFill>
                  <a:schemeClr val="accent1"/>
                </a:solidFill>
                <a:latin typeface="Times New Roman" charset="0"/>
              </a:rPr>
              <a:t>Inverter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a:xfrm>
            <a:off x="1955800" y="297359"/>
            <a:ext cx="6934200" cy="769441"/>
          </a:xfrm>
          <a:noFill/>
        </p:spPr>
        <p:txBody>
          <a:bodyPr/>
          <a:lstStyle/>
          <a:p>
            <a:r>
              <a:rPr lang="en-US" dirty="0"/>
              <a:t>I</a:t>
            </a:r>
            <a:r>
              <a:rPr lang="en-US" dirty="0" smtClean="0"/>
              <a:t>ntake of forage </a:t>
            </a:r>
          </a:p>
        </p:txBody>
      </p:sp>
      <p:grpSp>
        <p:nvGrpSpPr>
          <p:cNvPr id="10243" name="Group 97"/>
          <p:cNvGrpSpPr>
            <a:grpSpLocks noChangeAspect="1"/>
          </p:cNvGrpSpPr>
          <p:nvPr/>
        </p:nvGrpSpPr>
        <p:grpSpPr bwMode="auto">
          <a:xfrm>
            <a:off x="533400" y="908050"/>
            <a:ext cx="8915400" cy="5645150"/>
            <a:chOff x="336" y="572"/>
            <a:chExt cx="5616" cy="3556"/>
          </a:xfrm>
        </p:grpSpPr>
        <p:sp>
          <p:nvSpPr>
            <p:cNvPr id="10247" name="AutoShape 96"/>
            <p:cNvSpPr>
              <a:spLocks noChangeAspect="1" noChangeArrowheads="1" noTextEdit="1"/>
            </p:cNvSpPr>
            <p:nvPr/>
          </p:nvSpPr>
          <p:spPr bwMode="auto">
            <a:xfrm>
              <a:off x="336" y="672"/>
              <a:ext cx="5616"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248" name="Line 98"/>
            <p:cNvSpPr>
              <a:spLocks noChangeShapeType="1"/>
            </p:cNvSpPr>
            <p:nvPr/>
          </p:nvSpPr>
          <p:spPr bwMode="auto">
            <a:xfrm>
              <a:off x="1232" y="1000"/>
              <a:ext cx="1" cy="19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dirty="0"/>
            </a:p>
          </p:txBody>
        </p:sp>
        <p:sp>
          <p:nvSpPr>
            <p:cNvPr id="10249" name="Line 99"/>
            <p:cNvSpPr>
              <a:spLocks noChangeShapeType="1"/>
            </p:cNvSpPr>
            <p:nvPr/>
          </p:nvSpPr>
          <p:spPr bwMode="auto">
            <a:xfrm>
              <a:off x="1232" y="2988"/>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0" name="Line 100"/>
            <p:cNvSpPr>
              <a:spLocks noChangeShapeType="1"/>
            </p:cNvSpPr>
            <p:nvPr/>
          </p:nvSpPr>
          <p:spPr bwMode="auto">
            <a:xfrm>
              <a:off x="1232" y="2705"/>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1" name="Line 101"/>
            <p:cNvSpPr>
              <a:spLocks noChangeShapeType="1"/>
            </p:cNvSpPr>
            <p:nvPr/>
          </p:nvSpPr>
          <p:spPr bwMode="auto">
            <a:xfrm>
              <a:off x="1232" y="2423"/>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2" name="Line 102"/>
            <p:cNvSpPr>
              <a:spLocks noChangeShapeType="1"/>
            </p:cNvSpPr>
            <p:nvPr/>
          </p:nvSpPr>
          <p:spPr bwMode="auto">
            <a:xfrm>
              <a:off x="1232" y="2140"/>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3" name="Line 103"/>
            <p:cNvSpPr>
              <a:spLocks noChangeShapeType="1"/>
            </p:cNvSpPr>
            <p:nvPr/>
          </p:nvSpPr>
          <p:spPr bwMode="auto">
            <a:xfrm>
              <a:off x="1232" y="1848"/>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4" name="Line 104"/>
            <p:cNvSpPr>
              <a:spLocks noChangeShapeType="1"/>
            </p:cNvSpPr>
            <p:nvPr/>
          </p:nvSpPr>
          <p:spPr bwMode="auto">
            <a:xfrm>
              <a:off x="1232" y="1566"/>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5" name="Line 105"/>
            <p:cNvSpPr>
              <a:spLocks noChangeShapeType="1"/>
            </p:cNvSpPr>
            <p:nvPr/>
          </p:nvSpPr>
          <p:spPr bwMode="auto">
            <a:xfrm>
              <a:off x="1232" y="1283"/>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6" name="Line 106"/>
            <p:cNvSpPr>
              <a:spLocks noChangeShapeType="1"/>
            </p:cNvSpPr>
            <p:nvPr/>
          </p:nvSpPr>
          <p:spPr bwMode="auto">
            <a:xfrm>
              <a:off x="1232" y="1000"/>
              <a:ext cx="6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7" name="Line 107"/>
            <p:cNvSpPr>
              <a:spLocks noChangeShapeType="1"/>
            </p:cNvSpPr>
            <p:nvPr/>
          </p:nvSpPr>
          <p:spPr bwMode="auto">
            <a:xfrm>
              <a:off x="1232" y="2988"/>
              <a:ext cx="368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8" name="Line 108"/>
            <p:cNvSpPr>
              <a:spLocks noChangeShapeType="1"/>
            </p:cNvSpPr>
            <p:nvPr/>
          </p:nvSpPr>
          <p:spPr bwMode="auto">
            <a:xfrm flipV="1">
              <a:off x="1232"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59" name="Line 109"/>
            <p:cNvSpPr>
              <a:spLocks noChangeShapeType="1"/>
            </p:cNvSpPr>
            <p:nvPr/>
          </p:nvSpPr>
          <p:spPr bwMode="auto">
            <a:xfrm flipV="1">
              <a:off x="1643"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0" name="Line 110"/>
            <p:cNvSpPr>
              <a:spLocks noChangeShapeType="1"/>
            </p:cNvSpPr>
            <p:nvPr/>
          </p:nvSpPr>
          <p:spPr bwMode="auto">
            <a:xfrm flipV="1">
              <a:off x="2054"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1" name="Line 111"/>
            <p:cNvSpPr>
              <a:spLocks noChangeShapeType="1"/>
            </p:cNvSpPr>
            <p:nvPr/>
          </p:nvSpPr>
          <p:spPr bwMode="auto">
            <a:xfrm flipV="1">
              <a:off x="2457"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2" name="Line 112"/>
            <p:cNvSpPr>
              <a:spLocks noChangeShapeType="1"/>
            </p:cNvSpPr>
            <p:nvPr/>
          </p:nvSpPr>
          <p:spPr bwMode="auto">
            <a:xfrm flipV="1">
              <a:off x="2868"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3" name="Line 113"/>
            <p:cNvSpPr>
              <a:spLocks noChangeShapeType="1"/>
            </p:cNvSpPr>
            <p:nvPr/>
          </p:nvSpPr>
          <p:spPr bwMode="auto">
            <a:xfrm flipV="1">
              <a:off x="3280"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4" name="Line 114"/>
            <p:cNvSpPr>
              <a:spLocks noChangeShapeType="1"/>
            </p:cNvSpPr>
            <p:nvPr/>
          </p:nvSpPr>
          <p:spPr bwMode="auto">
            <a:xfrm flipV="1">
              <a:off x="3691"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5" name="Line 115"/>
            <p:cNvSpPr>
              <a:spLocks noChangeShapeType="1"/>
            </p:cNvSpPr>
            <p:nvPr/>
          </p:nvSpPr>
          <p:spPr bwMode="auto">
            <a:xfrm flipV="1">
              <a:off x="4094"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6" name="Line 116"/>
            <p:cNvSpPr>
              <a:spLocks noChangeShapeType="1"/>
            </p:cNvSpPr>
            <p:nvPr/>
          </p:nvSpPr>
          <p:spPr bwMode="auto">
            <a:xfrm flipV="1">
              <a:off x="4505"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7" name="Line 117"/>
            <p:cNvSpPr>
              <a:spLocks noChangeShapeType="1"/>
            </p:cNvSpPr>
            <p:nvPr/>
          </p:nvSpPr>
          <p:spPr bwMode="auto">
            <a:xfrm flipV="1">
              <a:off x="4916" y="2915"/>
              <a:ext cx="1" cy="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0268" name="Freeform 118"/>
            <p:cNvSpPr>
              <a:spLocks/>
            </p:cNvSpPr>
            <p:nvPr/>
          </p:nvSpPr>
          <p:spPr bwMode="auto">
            <a:xfrm>
              <a:off x="1232" y="1292"/>
              <a:ext cx="99" cy="100"/>
            </a:xfrm>
            <a:custGeom>
              <a:avLst/>
              <a:gdLst>
                <a:gd name="T0" fmla="*/ 8 w 99"/>
                <a:gd name="T1" fmla="*/ 0 h 100"/>
                <a:gd name="T2" fmla="*/ 99 w 99"/>
                <a:gd name="T3" fmla="*/ 82 h 100"/>
                <a:gd name="T4" fmla="*/ 91 w 99"/>
                <a:gd name="T5" fmla="*/ 100 h 100"/>
                <a:gd name="T6" fmla="*/ 0 w 99"/>
                <a:gd name="T7" fmla="*/ 18 h 100"/>
                <a:gd name="T8" fmla="*/ 8 w 99"/>
                <a:gd name="T9" fmla="*/ 0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8" y="0"/>
                  </a:moveTo>
                  <a:lnTo>
                    <a:pt x="99" y="82"/>
                  </a:lnTo>
                  <a:lnTo>
                    <a:pt x="91" y="100"/>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69" name="Freeform 119"/>
            <p:cNvSpPr>
              <a:spLocks/>
            </p:cNvSpPr>
            <p:nvPr/>
          </p:nvSpPr>
          <p:spPr bwMode="auto">
            <a:xfrm>
              <a:off x="1380" y="1420"/>
              <a:ext cx="41" cy="45"/>
            </a:xfrm>
            <a:custGeom>
              <a:avLst/>
              <a:gdLst>
                <a:gd name="T0" fmla="*/ 8 w 41"/>
                <a:gd name="T1" fmla="*/ 0 h 45"/>
                <a:gd name="T2" fmla="*/ 41 w 41"/>
                <a:gd name="T3" fmla="*/ 27 h 45"/>
                <a:gd name="T4" fmla="*/ 33 w 41"/>
                <a:gd name="T5" fmla="*/ 45 h 45"/>
                <a:gd name="T6" fmla="*/ 0 w 41"/>
                <a:gd name="T7" fmla="*/ 18 h 45"/>
                <a:gd name="T8" fmla="*/ 8 w 41"/>
                <a:gd name="T9" fmla="*/ 0 h 45"/>
                <a:gd name="T10" fmla="*/ 0 60000 65536"/>
                <a:gd name="T11" fmla="*/ 0 60000 65536"/>
                <a:gd name="T12" fmla="*/ 0 60000 65536"/>
                <a:gd name="T13" fmla="*/ 0 60000 65536"/>
                <a:gd name="T14" fmla="*/ 0 60000 65536"/>
                <a:gd name="T15" fmla="*/ 0 w 41"/>
                <a:gd name="T16" fmla="*/ 0 h 45"/>
                <a:gd name="T17" fmla="*/ 41 w 41"/>
                <a:gd name="T18" fmla="*/ 45 h 45"/>
              </a:gdLst>
              <a:ahLst/>
              <a:cxnLst>
                <a:cxn ang="T10">
                  <a:pos x="T0" y="T1"/>
                </a:cxn>
                <a:cxn ang="T11">
                  <a:pos x="T2" y="T3"/>
                </a:cxn>
                <a:cxn ang="T12">
                  <a:pos x="T4" y="T5"/>
                </a:cxn>
                <a:cxn ang="T13">
                  <a:pos x="T6" y="T7"/>
                </a:cxn>
                <a:cxn ang="T14">
                  <a:pos x="T8" y="T9"/>
                </a:cxn>
              </a:cxnLst>
              <a:rect l="T15" t="T16" r="T17" b="T18"/>
              <a:pathLst>
                <a:path w="41" h="45">
                  <a:moveTo>
                    <a:pt x="8" y="0"/>
                  </a:moveTo>
                  <a:lnTo>
                    <a:pt x="41" y="27"/>
                  </a:lnTo>
                  <a:lnTo>
                    <a:pt x="33" y="45"/>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0" name="Freeform 120"/>
            <p:cNvSpPr>
              <a:spLocks/>
            </p:cNvSpPr>
            <p:nvPr/>
          </p:nvSpPr>
          <p:spPr bwMode="auto">
            <a:xfrm>
              <a:off x="1438" y="1465"/>
              <a:ext cx="98" cy="91"/>
            </a:xfrm>
            <a:custGeom>
              <a:avLst/>
              <a:gdLst>
                <a:gd name="T0" fmla="*/ 8 w 98"/>
                <a:gd name="T1" fmla="*/ 0 h 91"/>
                <a:gd name="T2" fmla="*/ 98 w 98"/>
                <a:gd name="T3" fmla="*/ 73 h 91"/>
                <a:gd name="T4" fmla="*/ 90 w 98"/>
                <a:gd name="T5" fmla="*/ 91 h 91"/>
                <a:gd name="T6" fmla="*/ 0 w 98"/>
                <a:gd name="T7" fmla="*/ 19 h 91"/>
                <a:gd name="T8" fmla="*/ 8 w 98"/>
                <a:gd name="T9" fmla="*/ 0 h 91"/>
                <a:gd name="T10" fmla="*/ 0 60000 65536"/>
                <a:gd name="T11" fmla="*/ 0 60000 65536"/>
                <a:gd name="T12" fmla="*/ 0 60000 65536"/>
                <a:gd name="T13" fmla="*/ 0 60000 65536"/>
                <a:gd name="T14" fmla="*/ 0 60000 65536"/>
                <a:gd name="T15" fmla="*/ 0 w 98"/>
                <a:gd name="T16" fmla="*/ 0 h 91"/>
                <a:gd name="T17" fmla="*/ 98 w 98"/>
                <a:gd name="T18" fmla="*/ 91 h 91"/>
              </a:gdLst>
              <a:ahLst/>
              <a:cxnLst>
                <a:cxn ang="T10">
                  <a:pos x="T0" y="T1"/>
                </a:cxn>
                <a:cxn ang="T11">
                  <a:pos x="T2" y="T3"/>
                </a:cxn>
                <a:cxn ang="T12">
                  <a:pos x="T4" y="T5"/>
                </a:cxn>
                <a:cxn ang="T13">
                  <a:pos x="T6" y="T7"/>
                </a:cxn>
                <a:cxn ang="T14">
                  <a:pos x="T8" y="T9"/>
                </a:cxn>
              </a:cxnLst>
              <a:rect l="T15" t="T16" r="T17" b="T18"/>
              <a:pathLst>
                <a:path w="98" h="91">
                  <a:moveTo>
                    <a:pt x="8" y="0"/>
                  </a:moveTo>
                  <a:lnTo>
                    <a:pt x="98" y="73"/>
                  </a:lnTo>
                  <a:lnTo>
                    <a:pt x="90" y="91"/>
                  </a:lnTo>
                  <a:lnTo>
                    <a:pt x="0" y="1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1" name="Freeform 121"/>
            <p:cNvSpPr>
              <a:spLocks/>
            </p:cNvSpPr>
            <p:nvPr/>
          </p:nvSpPr>
          <p:spPr bwMode="auto">
            <a:xfrm>
              <a:off x="1586" y="1584"/>
              <a:ext cx="41" cy="36"/>
            </a:xfrm>
            <a:custGeom>
              <a:avLst/>
              <a:gdLst>
                <a:gd name="T0" fmla="*/ 8 w 41"/>
                <a:gd name="T1" fmla="*/ 0 h 36"/>
                <a:gd name="T2" fmla="*/ 41 w 41"/>
                <a:gd name="T3" fmla="*/ 18 h 36"/>
                <a:gd name="T4" fmla="*/ 33 w 41"/>
                <a:gd name="T5" fmla="*/ 36 h 36"/>
                <a:gd name="T6" fmla="*/ 0 w 41"/>
                <a:gd name="T7" fmla="*/ 18 h 36"/>
                <a:gd name="T8" fmla="*/ 8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8" y="0"/>
                  </a:moveTo>
                  <a:lnTo>
                    <a:pt x="41" y="18"/>
                  </a:lnTo>
                  <a:lnTo>
                    <a:pt x="33" y="36"/>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2" name="Freeform 122"/>
            <p:cNvSpPr>
              <a:spLocks/>
            </p:cNvSpPr>
            <p:nvPr/>
          </p:nvSpPr>
          <p:spPr bwMode="auto">
            <a:xfrm>
              <a:off x="1643" y="1620"/>
              <a:ext cx="107" cy="82"/>
            </a:xfrm>
            <a:custGeom>
              <a:avLst/>
              <a:gdLst>
                <a:gd name="T0" fmla="*/ 9 w 107"/>
                <a:gd name="T1" fmla="*/ 0 h 82"/>
                <a:gd name="T2" fmla="*/ 107 w 107"/>
                <a:gd name="T3" fmla="*/ 64 h 82"/>
                <a:gd name="T4" fmla="*/ 99 w 107"/>
                <a:gd name="T5" fmla="*/ 82 h 82"/>
                <a:gd name="T6" fmla="*/ 0 w 107"/>
                <a:gd name="T7" fmla="*/ 19 h 82"/>
                <a:gd name="T8" fmla="*/ 9 w 107"/>
                <a:gd name="T9" fmla="*/ 0 h 82"/>
                <a:gd name="T10" fmla="*/ 0 60000 65536"/>
                <a:gd name="T11" fmla="*/ 0 60000 65536"/>
                <a:gd name="T12" fmla="*/ 0 60000 65536"/>
                <a:gd name="T13" fmla="*/ 0 60000 65536"/>
                <a:gd name="T14" fmla="*/ 0 60000 65536"/>
                <a:gd name="T15" fmla="*/ 0 w 107"/>
                <a:gd name="T16" fmla="*/ 0 h 82"/>
                <a:gd name="T17" fmla="*/ 107 w 107"/>
                <a:gd name="T18" fmla="*/ 82 h 82"/>
              </a:gdLst>
              <a:ahLst/>
              <a:cxnLst>
                <a:cxn ang="T10">
                  <a:pos x="T0" y="T1"/>
                </a:cxn>
                <a:cxn ang="T11">
                  <a:pos x="T2" y="T3"/>
                </a:cxn>
                <a:cxn ang="T12">
                  <a:pos x="T4" y="T5"/>
                </a:cxn>
                <a:cxn ang="T13">
                  <a:pos x="T6" y="T7"/>
                </a:cxn>
                <a:cxn ang="T14">
                  <a:pos x="T8" y="T9"/>
                </a:cxn>
              </a:cxnLst>
              <a:rect l="T15" t="T16" r="T17" b="T18"/>
              <a:pathLst>
                <a:path w="107" h="82">
                  <a:moveTo>
                    <a:pt x="9" y="0"/>
                  </a:moveTo>
                  <a:lnTo>
                    <a:pt x="107" y="64"/>
                  </a:lnTo>
                  <a:lnTo>
                    <a:pt x="99" y="82"/>
                  </a:lnTo>
                  <a:lnTo>
                    <a:pt x="0" y="19"/>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3" name="Freeform 123"/>
            <p:cNvSpPr>
              <a:spLocks/>
            </p:cNvSpPr>
            <p:nvPr/>
          </p:nvSpPr>
          <p:spPr bwMode="auto">
            <a:xfrm>
              <a:off x="1742" y="1684"/>
              <a:ext cx="16" cy="18"/>
            </a:xfrm>
            <a:custGeom>
              <a:avLst/>
              <a:gdLst>
                <a:gd name="T0" fmla="*/ 8 w 16"/>
                <a:gd name="T1" fmla="*/ 0 h 18"/>
                <a:gd name="T2" fmla="*/ 16 w 16"/>
                <a:gd name="T3" fmla="*/ 9 h 18"/>
                <a:gd name="T4" fmla="*/ 8 w 16"/>
                <a:gd name="T5" fmla="*/ 18 h 18"/>
                <a:gd name="T6" fmla="*/ 0 w 16"/>
                <a:gd name="T7" fmla="*/ 9 h 18"/>
                <a:gd name="T8" fmla="*/ 8 w 16"/>
                <a:gd name="T9" fmla="*/ 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8" y="0"/>
                  </a:moveTo>
                  <a:lnTo>
                    <a:pt x="16" y="9"/>
                  </a:lnTo>
                  <a:lnTo>
                    <a:pt x="8" y="18"/>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4" name="Freeform 124"/>
            <p:cNvSpPr>
              <a:spLocks/>
            </p:cNvSpPr>
            <p:nvPr/>
          </p:nvSpPr>
          <p:spPr bwMode="auto">
            <a:xfrm>
              <a:off x="1808" y="1730"/>
              <a:ext cx="41" cy="36"/>
            </a:xfrm>
            <a:custGeom>
              <a:avLst/>
              <a:gdLst>
                <a:gd name="T0" fmla="*/ 8 w 41"/>
                <a:gd name="T1" fmla="*/ 0 h 36"/>
                <a:gd name="T2" fmla="*/ 41 w 41"/>
                <a:gd name="T3" fmla="*/ 18 h 36"/>
                <a:gd name="T4" fmla="*/ 33 w 41"/>
                <a:gd name="T5" fmla="*/ 36 h 36"/>
                <a:gd name="T6" fmla="*/ 0 w 41"/>
                <a:gd name="T7" fmla="*/ 18 h 36"/>
                <a:gd name="T8" fmla="*/ 8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8" y="0"/>
                  </a:moveTo>
                  <a:lnTo>
                    <a:pt x="41" y="18"/>
                  </a:lnTo>
                  <a:lnTo>
                    <a:pt x="33" y="36"/>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5" name="Freeform 125"/>
            <p:cNvSpPr>
              <a:spLocks/>
            </p:cNvSpPr>
            <p:nvPr/>
          </p:nvSpPr>
          <p:spPr bwMode="auto">
            <a:xfrm>
              <a:off x="1849" y="1748"/>
              <a:ext cx="115" cy="73"/>
            </a:xfrm>
            <a:custGeom>
              <a:avLst/>
              <a:gdLst>
                <a:gd name="T0" fmla="*/ 8 w 115"/>
                <a:gd name="T1" fmla="*/ 0 h 73"/>
                <a:gd name="T2" fmla="*/ 115 w 115"/>
                <a:gd name="T3" fmla="*/ 55 h 73"/>
                <a:gd name="T4" fmla="*/ 107 w 115"/>
                <a:gd name="T5" fmla="*/ 73 h 73"/>
                <a:gd name="T6" fmla="*/ 0 w 115"/>
                <a:gd name="T7" fmla="*/ 18 h 73"/>
                <a:gd name="T8" fmla="*/ 8 w 115"/>
                <a:gd name="T9" fmla="*/ 0 h 73"/>
                <a:gd name="T10" fmla="*/ 0 60000 65536"/>
                <a:gd name="T11" fmla="*/ 0 60000 65536"/>
                <a:gd name="T12" fmla="*/ 0 60000 65536"/>
                <a:gd name="T13" fmla="*/ 0 60000 65536"/>
                <a:gd name="T14" fmla="*/ 0 60000 65536"/>
                <a:gd name="T15" fmla="*/ 0 w 115"/>
                <a:gd name="T16" fmla="*/ 0 h 73"/>
                <a:gd name="T17" fmla="*/ 115 w 115"/>
                <a:gd name="T18" fmla="*/ 73 h 73"/>
              </a:gdLst>
              <a:ahLst/>
              <a:cxnLst>
                <a:cxn ang="T10">
                  <a:pos x="T0" y="T1"/>
                </a:cxn>
                <a:cxn ang="T11">
                  <a:pos x="T2" y="T3"/>
                </a:cxn>
                <a:cxn ang="T12">
                  <a:pos x="T4" y="T5"/>
                </a:cxn>
                <a:cxn ang="T13">
                  <a:pos x="T6" y="T7"/>
                </a:cxn>
                <a:cxn ang="T14">
                  <a:pos x="T8" y="T9"/>
                </a:cxn>
              </a:cxnLst>
              <a:rect l="T15" t="T16" r="T17" b="T18"/>
              <a:pathLst>
                <a:path w="115" h="73">
                  <a:moveTo>
                    <a:pt x="8" y="0"/>
                  </a:moveTo>
                  <a:lnTo>
                    <a:pt x="115" y="55"/>
                  </a:lnTo>
                  <a:lnTo>
                    <a:pt x="107" y="73"/>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6" name="Freeform 126"/>
            <p:cNvSpPr>
              <a:spLocks/>
            </p:cNvSpPr>
            <p:nvPr/>
          </p:nvSpPr>
          <p:spPr bwMode="auto">
            <a:xfrm>
              <a:off x="2013" y="1839"/>
              <a:ext cx="41" cy="37"/>
            </a:xfrm>
            <a:custGeom>
              <a:avLst/>
              <a:gdLst>
                <a:gd name="T0" fmla="*/ 9 w 41"/>
                <a:gd name="T1" fmla="*/ 0 h 37"/>
                <a:gd name="T2" fmla="*/ 41 w 41"/>
                <a:gd name="T3" fmla="*/ 18 h 37"/>
                <a:gd name="T4" fmla="*/ 33 w 41"/>
                <a:gd name="T5" fmla="*/ 37 h 37"/>
                <a:gd name="T6" fmla="*/ 0 w 41"/>
                <a:gd name="T7" fmla="*/ 18 h 37"/>
                <a:gd name="T8" fmla="*/ 9 w 41"/>
                <a:gd name="T9" fmla="*/ 0 h 37"/>
                <a:gd name="T10" fmla="*/ 0 60000 65536"/>
                <a:gd name="T11" fmla="*/ 0 60000 65536"/>
                <a:gd name="T12" fmla="*/ 0 60000 65536"/>
                <a:gd name="T13" fmla="*/ 0 60000 65536"/>
                <a:gd name="T14" fmla="*/ 0 60000 65536"/>
                <a:gd name="T15" fmla="*/ 0 w 41"/>
                <a:gd name="T16" fmla="*/ 0 h 37"/>
                <a:gd name="T17" fmla="*/ 41 w 41"/>
                <a:gd name="T18" fmla="*/ 37 h 37"/>
              </a:gdLst>
              <a:ahLst/>
              <a:cxnLst>
                <a:cxn ang="T10">
                  <a:pos x="T0" y="T1"/>
                </a:cxn>
                <a:cxn ang="T11">
                  <a:pos x="T2" y="T3"/>
                </a:cxn>
                <a:cxn ang="T12">
                  <a:pos x="T4" y="T5"/>
                </a:cxn>
                <a:cxn ang="T13">
                  <a:pos x="T6" y="T7"/>
                </a:cxn>
                <a:cxn ang="T14">
                  <a:pos x="T8" y="T9"/>
                </a:cxn>
              </a:cxnLst>
              <a:rect l="T15" t="T16" r="T17" b="T18"/>
              <a:pathLst>
                <a:path w="41" h="37">
                  <a:moveTo>
                    <a:pt x="9" y="0"/>
                  </a:moveTo>
                  <a:lnTo>
                    <a:pt x="41" y="18"/>
                  </a:lnTo>
                  <a:lnTo>
                    <a:pt x="33" y="37"/>
                  </a:lnTo>
                  <a:lnTo>
                    <a:pt x="0"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7" name="Freeform 127"/>
            <p:cNvSpPr>
              <a:spLocks/>
            </p:cNvSpPr>
            <p:nvPr/>
          </p:nvSpPr>
          <p:spPr bwMode="auto">
            <a:xfrm>
              <a:off x="2054" y="1857"/>
              <a:ext cx="116" cy="73"/>
            </a:xfrm>
            <a:custGeom>
              <a:avLst/>
              <a:gdLst>
                <a:gd name="T0" fmla="*/ 9 w 116"/>
                <a:gd name="T1" fmla="*/ 0 h 73"/>
                <a:gd name="T2" fmla="*/ 116 w 116"/>
                <a:gd name="T3" fmla="*/ 55 h 73"/>
                <a:gd name="T4" fmla="*/ 107 w 116"/>
                <a:gd name="T5" fmla="*/ 73 h 73"/>
                <a:gd name="T6" fmla="*/ 0 w 116"/>
                <a:gd name="T7" fmla="*/ 19 h 73"/>
                <a:gd name="T8" fmla="*/ 9 w 116"/>
                <a:gd name="T9" fmla="*/ 0 h 73"/>
                <a:gd name="T10" fmla="*/ 0 60000 65536"/>
                <a:gd name="T11" fmla="*/ 0 60000 65536"/>
                <a:gd name="T12" fmla="*/ 0 60000 65536"/>
                <a:gd name="T13" fmla="*/ 0 60000 65536"/>
                <a:gd name="T14" fmla="*/ 0 60000 65536"/>
                <a:gd name="T15" fmla="*/ 0 w 116"/>
                <a:gd name="T16" fmla="*/ 0 h 73"/>
                <a:gd name="T17" fmla="*/ 116 w 116"/>
                <a:gd name="T18" fmla="*/ 73 h 73"/>
              </a:gdLst>
              <a:ahLst/>
              <a:cxnLst>
                <a:cxn ang="T10">
                  <a:pos x="T0" y="T1"/>
                </a:cxn>
                <a:cxn ang="T11">
                  <a:pos x="T2" y="T3"/>
                </a:cxn>
                <a:cxn ang="T12">
                  <a:pos x="T4" y="T5"/>
                </a:cxn>
                <a:cxn ang="T13">
                  <a:pos x="T6" y="T7"/>
                </a:cxn>
                <a:cxn ang="T14">
                  <a:pos x="T8" y="T9"/>
                </a:cxn>
              </a:cxnLst>
              <a:rect l="T15" t="T16" r="T17" b="T18"/>
              <a:pathLst>
                <a:path w="116" h="73">
                  <a:moveTo>
                    <a:pt x="9" y="0"/>
                  </a:moveTo>
                  <a:lnTo>
                    <a:pt x="116" y="55"/>
                  </a:lnTo>
                  <a:lnTo>
                    <a:pt x="107" y="73"/>
                  </a:lnTo>
                  <a:lnTo>
                    <a:pt x="0" y="19"/>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8" name="Freeform 128"/>
            <p:cNvSpPr>
              <a:spLocks/>
            </p:cNvSpPr>
            <p:nvPr/>
          </p:nvSpPr>
          <p:spPr bwMode="auto">
            <a:xfrm>
              <a:off x="2219" y="1939"/>
              <a:ext cx="41" cy="37"/>
            </a:xfrm>
            <a:custGeom>
              <a:avLst/>
              <a:gdLst>
                <a:gd name="T0" fmla="*/ 8 w 41"/>
                <a:gd name="T1" fmla="*/ 0 h 37"/>
                <a:gd name="T2" fmla="*/ 41 w 41"/>
                <a:gd name="T3" fmla="*/ 19 h 37"/>
                <a:gd name="T4" fmla="*/ 33 w 41"/>
                <a:gd name="T5" fmla="*/ 37 h 37"/>
                <a:gd name="T6" fmla="*/ 0 w 41"/>
                <a:gd name="T7" fmla="*/ 19 h 37"/>
                <a:gd name="T8" fmla="*/ 8 w 41"/>
                <a:gd name="T9" fmla="*/ 0 h 37"/>
                <a:gd name="T10" fmla="*/ 0 60000 65536"/>
                <a:gd name="T11" fmla="*/ 0 60000 65536"/>
                <a:gd name="T12" fmla="*/ 0 60000 65536"/>
                <a:gd name="T13" fmla="*/ 0 60000 65536"/>
                <a:gd name="T14" fmla="*/ 0 60000 65536"/>
                <a:gd name="T15" fmla="*/ 0 w 41"/>
                <a:gd name="T16" fmla="*/ 0 h 37"/>
                <a:gd name="T17" fmla="*/ 41 w 41"/>
                <a:gd name="T18" fmla="*/ 37 h 37"/>
              </a:gdLst>
              <a:ahLst/>
              <a:cxnLst>
                <a:cxn ang="T10">
                  <a:pos x="T0" y="T1"/>
                </a:cxn>
                <a:cxn ang="T11">
                  <a:pos x="T2" y="T3"/>
                </a:cxn>
                <a:cxn ang="T12">
                  <a:pos x="T4" y="T5"/>
                </a:cxn>
                <a:cxn ang="T13">
                  <a:pos x="T6" y="T7"/>
                </a:cxn>
                <a:cxn ang="T14">
                  <a:pos x="T8" y="T9"/>
                </a:cxn>
              </a:cxnLst>
              <a:rect l="T15" t="T16" r="T17" b="T18"/>
              <a:pathLst>
                <a:path w="41" h="37">
                  <a:moveTo>
                    <a:pt x="8" y="0"/>
                  </a:moveTo>
                  <a:lnTo>
                    <a:pt x="41" y="19"/>
                  </a:lnTo>
                  <a:lnTo>
                    <a:pt x="33" y="37"/>
                  </a:lnTo>
                  <a:lnTo>
                    <a:pt x="0" y="1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79" name="Freeform 129"/>
            <p:cNvSpPr>
              <a:spLocks/>
            </p:cNvSpPr>
            <p:nvPr/>
          </p:nvSpPr>
          <p:spPr bwMode="auto">
            <a:xfrm>
              <a:off x="2252" y="1958"/>
              <a:ext cx="115" cy="64"/>
            </a:xfrm>
            <a:custGeom>
              <a:avLst/>
              <a:gdLst>
                <a:gd name="T0" fmla="*/ 8 w 115"/>
                <a:gd name="T1" fmla="*/ 0 h 64"/>
                <a:gd name="T2" fmla="*/ 115 w 115"/>
                <a:gd name="T3" fmla="*/ 45 h 64"/>
                <a:gd name="T4" fmla="*/ 107 w 115"/>
                <a:gd name="T5" fmla="*/ 64 h 64"/>
                <a:gd name="T6" fmla="*/ 0 w 115"/>
                <a:gd name="T7" fmla="*/ 18 h 64"/>
                <a:gd name="T8" fmla="*/ 8 w 115"/>
                <a:gd name="T9" fmla="*/ 0 h 64"/>
                <a:gd name="T10" fmla="*/ 0 60000 65536"/>
                <a:gd name="T11" fmla="*/ 0 60000 65536"/>
                <a:gd name="T12" fmla="*/ 0 60000 65536"/>
                <a:gd name="T13" fmla="*/ 0 60000 65536"/>
                <a:gd name="T14" fmla="*/ 0 60000 65536"/>
                <a:gd name="T15" fmla="*/ 0 w 115"/>
                <a:gd name="T16" fmla="*/ 0 h 64"/>
                <a:gd name="T17" fmla="*/ 115 w 115"/>
                <a:gd name="T18" fmla="*/ 64 h 64"/>
              </a:gdLst>
              <a:ahLst/>
              <a:cxnLst>
                <a:cxn ang="T10">
                  <a:pos x="T0" y="T1"/>
                </a:cxn>
                <a:cxn ang="T11">
                  <a:pos x="T2" y="T3"/>
                </a:cxn>
                <a:cxn ang="T12">
                  <a:pos x="T4" y="T5"/>
                </a:cxn>
                <a:cxn ang="T13">
                  <a:pos x="T6" y="T7"/>
                </a:cxn>
                <a:cxn ang="T14">
                  <a:pos x="T8" y="T9"/>
                </a:cxn>
              </a:cxnLst>
              <a:rect l="T15" t="T16" r="T17" b="T18"/>
              <a:pathLst>
                <a:path w="115" h="64">
                  <a:moveTo>
                    <a:pt x="8" y="0"/>
                  </a:moveTo>
                  <a:lnTo>
                    <a:pt x="115" y="45"/>
                  </a:lnTo>
                  <a:lnTo>
                    <a:pt x="107" y="64"/>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0" name="Freeform 130"/>
            <p:cNvSpPr>
              <a:spLocks/>
            </p:cNvSpPr>
            <p:nvPr/>
          </p:nvSpPr>
          <p:spPr bwMode="auto">
            <a:xfrm>
              <a:off x="2424" y="2031"/>
              <a:ext cx="42" cy="36"/>
            </a:xfrm>
            <a:custGeom>
              <a:avLst/>
              <a:gdLst>
                <a:gd name="T0" fmla="*/ 9 w 42"/>
                <a:gd name="T1" fmla="*/ 0 h 36"/>
                <a:gd name="T2" fmla="*/ 42 w 42"/>
                <a:gd name="T3" fmla="*/ 18 h 36"/>
                <a:gd name="T4" fmla="*/ 33 w 42"/>
                <a:gd name="T5" fmla="*/ 36 h 36"/>
                <a:gd name="T6" fmla="*/ 0 w 42"/>
                <a:gd name="T7" fmla="*/ 18 h 36"/>
                <a:gd name="T8" fmla="*/ 9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9" y="0"/>
                  </a:moveTo>
                  <a:lnTo>
                    <a:pt x="42" y="18"/>
                  </a:lnTo>
                  <a:lnTo>
                    <a:pt x="33" y="36"/>
                  </a:lnTo>
                  <a:lnTo>
                    <a:pt x="0"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1" name="Freeform 131"/>
            <p:cNvSpPr>
              <a:spLocks/>
            </p:cNvSpPr>
            <p:nvPr/>
          </p:nvSpPr>
          <p:spPr bwMode="auto">
            <a:xfrm>
              <a:off x="2457" y="2049"/>
              <a:ext cx="107" cy="55"/>
            </a:xfrm>
            <a:custGeom>
              <a:avLst/>
              <a:gdLst>
                <a:gd name="T0" fmla="*/ 9 w 107"/>
                <a:gd name="T1" fmla="*/ 0 h 55"/>
                <a:gd name="T2" fmla="*/ 107 w 107"/>
                <a:gd name="T3" fmla="*/ 36 h 55"/>
                <a:gd name="T4" fmla="*/ 99 w 107"/>
                <a:gd name="T5" fmla="*/ 55 h 55"/>
                <a:gd name="T6" fmla="*/ 0 w 107"/>
                <a:gd name="T7" fmla="*/ 18 h 55"/>
                <a:gd name="T8" fmla="*/ 9 w 107"/>
                <a:gd name="T9" fmla="*/ 0 h 55"/>
                <a:gd name="T10" fmla="*/ 0 60000 65536"/>
                <a:gd name="T11" fmla="*/ 0 60000 65536"/>
                <a:gd name="T12" fmla="*/ 0 60000 65536"/>
                <a:gd name="T13" fmla="*/ 0 60000 65536"/>
                <a:gd name="T14" fmla="*/ 0 60000 65536"/>
                <a:gd name="T15" fmla="*/ 0 w 107"/>
                <a:gd name="T16" fmla="*/ 0 h 55"/>
                <a:gd name="T17" fmla="*/ 107 w 107"/>
                <a:gd name="T18" fmla="*/ 55 h 55"/>
              </a:gdLst>
              <a:ahLst/>
              <a:cxnLst>
                <a:cxn ang="T10">
                  <a:pos x="T0" y="T1"/>
                </a:cxn>
                <a:cxn ang="T11">
                  <a:pos x="T2" y="T3"/>
                </a:cxn>
                <a:cxn ang="T12">
                  <a:pos x="T4" y="T5"/>
                </a:cxn>
                <a:cxn ang="T13">
                  <a:pos x="T6" y="T7"/>
                </a:cxn>
                <a:cxn ang="T14">
                  <a:pos x="T8" y="T9"/>
                </a:cxn>
              </a:cxnLst>
              <a:rect l="T15" t="T16" r="T17" b="T18"/>
              <a:pathLst>
                <a:path w="107" h="55">
                  <a:moveTo>
                    <a:pt x="9" y="0"/>
                  </a:moveTo>
                  <a:lnTo>
                    <a:pt x="107" y="36"/>
                  </a:lnTo>
                  <a:lnTo>
                    <a:pt x="99" y="55"/>
                  </a:lnTo>
                  <a:lnTo>
                    <a:pt x="0"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2" name="Freeform 132"/>
            <p:cNvSpPr>
              <a:spLocks/>
            </p:cNvSpPr>
            <p:nvPr/>
          </p:nvSpPr>
          <p:spPr bwMode="auto">
            <a:xfrm>
              <a:off x="2556" y="2085"/>
              <a:ext cx="25" cy="28"/>
            </a:xfrm>
            <a:custGeom>
              <a:avLst/>
              <a:gdLst>
                <a:gd name="T0" fmla="*/ 8 w 25"/>
                <a:gd name="T1" fmla="*/ 0 h 28"/>
                <a:gd name="T2" fmla="*/ 25 w 25"/>
                <a:gd name="T3" fmla="*/ 9 h 28"/>
                <a:gd name="T4" fmla="*/ 16 w 25"/>
                <a:gd name="T5" fmla="*/ 28 h 28"/>
                <a:gd name="T6" fmla="*/ 0 w 25"/>
                <a:gd name="T7" fmla="*/ 19 h 28"/>
                <a:gd name="T8" fmla="*/ 8 w 25"/>
                <a:gd name="T9" fmla="*/ 0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8" y="0"/>
                  </a:moveTo>
                  <a:lnTo>
                    <a:pt x="25" y="9"/>
                  </a:lnTo>
                  <a:lnTo>
                    <a:pt x="16" y="28"/>
                  </a:lnTo>
                  <a:lnTo>
                    <a:pt x="0" y="1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3" name="Freeform 133"/>
            <p:cNvSpPr>
              <a:spLocks/>
            </p:cNvSpPr>
            <p:nvPr/>
          </p:nvSpPr>
          <p:spPr bwMode="auto">
            <a:xfrm>
              <a:off x="2638" y="2113"/>
              <a:ext cx="33" cy="27"/>
            </a:xfrm>
            <a:custGeom>
              <a:avLst/>
              <a:gdLst>
                <a:gd name="T0" fmla="*/ 8 w 33"/>
                <a:gd name="T1" fmla="*/ 0 h 27"/>
                <a:gd name="T2" fmla="*/ 33 w 33"/>
                <a:gd name="T3" fmla="*/ 9 h 27"/>
                <a:gd name="T4" fmla="*/ 25 w 33"/>
                <a:gd name="T5" fmla="*/ 27 h 27"/>
                <a:gd name="T6" fmla="*/ 0 w 33"/>
                <a:gd name="T7" fmla="*/ 18 h 27"/>
                <a:gd name="T8" fmla="*/ 8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8" y="0"/>
                  </a:moveTo>
                  <a:lnTo>
                    <a:pt x="33" y="9"/>
                  </a:lnTo>
                  <a:lnTo>
                    <a:pt x="25" y="27"/>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4" name="Freeform 134"/>
            <p:cNvSpPr>
              <a:spLocks/>
            </p:cNvSpPr>
            <p:nvPr/>
          </p:nvSpPr>
          <p:spPr bwMode="auto">
            <a:xfrm>
              <a:off x="2663" y="2122"/>
              <a:ext cx="115" cy="55"/>
            </a:xfrm>
            <a:custGeom>
              <a:avLst/>
              <a:gdLst>
                <a:gd name="T0" fmla="*/ 8 w 115"/>
                <a:gd name="T1" fmla="*/ 0 h 55"/>
                <a:gd name="T2" fmla="*/ 115 w 115"/>
                <a:gd name="T3" fmla="*/ 36 h 55"/>
                <a:gd name="T4" fmla="*/ 107 w 115"/>
                <a:gd name="T5" fmla="*/ 55 h 55"/>
                <a:gd name="T6" fmla="*/ 0 w 115"/>
                <a:gd name="T7" fmla="*/ 18 h 55"/>
                <a:gd name="T8" fmla="*/ 8 w 115"/>
                <a:gd name="T9" fmla="*/ 0 h 55"/>
                <a:gd name="T10" fmla="*/ 0 60000 65536"/>
                <a:gd name="T11" fmla="*/ 0 60000 65536"/>
                <a:gd name="T12" fmla="*/ 0 60000 65536"/>
                <a:gd name="T13" fmla="*/ 0 60000 65536"/>
                <a:gd name="T14" fmla="*/ 0 60000 65536"/>
                <a:gd name="T15" fmla="*/ 0 w 115"/>
                <a:gd name="T16" fmla="*/ 0 h 55"/>
                <a:gd name="T17" fmla="*/ 115 w 115"/>
                <a:gd name="T18" fmla="*/ 55 h 55"/>
              </a:gdLst>
              <a:ahLst/>
              <a:cxnLst>
                <a:cxn ang="T10">
                  <a:pos x="T0" y="T1"/>
                </a:cxn>
                <a:cxn ang="T11">
                  <a:pos x="T2" y="T3"/>
                </a:cxn>
                <a:cxn ang="T12">
                  <a:pos x="T4" y="T5"/>
                </a:cxn>
                <a:cxn ang="T13">
                  <a:pos x="T6" y="T7"/>
                </a:cxn>
                <a:cxn ang="T14">
                  <a:pos x="T8" y="T9"/>
                </a:cxn>
              </a:cxnLst>
              <a:rect l="T15" t="T16" r="T17" b="T18"/>
              <a:pathLst>
                <a:path w="115" h="55">
                  <a:moveTo>
                    <a:pt x="8" y="0"/>
                  </a:moveTo>
                  <a:lnTo>
                    <a:pt x="115" y="36"/>
                  </a:lnTo>
                  <a:lnTo>
                    <a:pt x="107" y="55"/>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5" name="Freeform 135"/>
            <p:cNvSpPr>
              <a:spLocks/>
            </p:cNvSpPr>
            <p:nvPr/>
          </p:nvSpPr>
          <p:spPr bwMode="auto">
            <a:xfrm>
              <a:off x="2836" y="2186"/>
              <a:ext cx="32" cy="27"/>
            </a:xfrm>
            <a:custGeom>
              <a:avLst/>
              <a:gdLst>
                <a:gd name="T0" fmla="*/ 0 w 32"/>
                <a:gd name="T1" fmla="*/ 0 h 27"/>
                <a:gd name="T2" fmla="*/ 32 w 32"/>
                <a:gd name="T3" fmla="*/ 9 h 27"/>
                <a:gd name="T4" fmla="*/ 32 w 32"/>
                <a:gd name="T5" fmla="*/ 27 h 27"/>
                <a:gd name="T6" fmla="*/ 0 w 32"/>
                <a:gd name="T7" fmla="*/ 18 h 27"/>
                <a:gd name="T8" fmla="*/ 0 w 32"/>
                <a:gd name="T9" fmla="*/ 0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0" y="0"/>
                  </a:moveTo>
                  <a:lnTo>
                    <a:pt x="32" y="9"/>
                  </a:lnTo>
                  <a:lnTo>
                    <a:pt x="32" y="27"/>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6" name="Freeform 136"/>
            <p:cNvSpPr>
              <a:spLocks/>
            </p:cNvSpPr>
            <p:nvPr/>
          </p:nvSpPr>
          <p:spPr bwMode="auto">
            <a:xfrm>
              <a:off x="2868" y="2195"/>
              <a:ext cx="124" cy="55"/>
            </a:xfrm>
            <a:custGeom>
              <a:avLst/>
              <a:gdLst>
                <a:gd name="T0" fmla="*/ 9 w 124"/>
                <a:gd name="T1" fmla="*/ 0 h 55"/>
                <a:gd name="T2" fmla="*/ 124 w 124"/>
                <a:gd name="T3" fmla="*/ 36 h 55"/>
                <a:gd name="T4" fmla="*/ 116 w 124"/>
                <a:gd name="T5" fmla="*/ 55 h 55"/>
                <a:gd name="T6" fmla="*/ 0 w 124"/>
                <a:gd name="T7" fmla="*/ 18 h 55"/>
                <a:gd name="T8" fmla="*/ 9 w 124"/>
                <a:gd name="T9" fmla="*/ 0 h 55"/>
                <a:gd name="T10" fmla="*/ 0 60000 65536"/>
                <a:gd name="T11" fmla="*/ 0 60000 65536"/>
                <a:gd name="T12" fmla="*/ 0 60000 65536"/>
                <a:gd name="T13" fmla="*/ 0 60000 65536"/>
                <a:gd name="T14" fmla="*/ 0 60000 65536"/>
                <a:gd name="T15" fmla="*/ 0 w 124"/>
                <a:gd name="T16" fmla="*/ 0 h 55"/>
                <a:gd name="T17" fmla="*/ 124 w 124"/>
                <a:gd name="T18" fmla="*/ 55 h 55"/>
              </a:gdLst>
              <a:ahLst/>
              <a:cxnLst>
                <a:cxn ang="T10">
                  <a:pos x="T0" y="T1"/>
                </a:cxn>
                <a:cxn ang="T11">
                  <a:pos x="T2" y="T3"/>
                </a:cxn>
                <a:cxn ang="T12">
                  <a:pos x="T4" y="T5"/>
                </a:cxn>
                <a:cxn ang="T13">
                  <a:pos x="T6" y="T7"/>
                </a:cxn>
                <a:cxn ang="T14">
                  <a:pos x="T8" y="T9"/>
                </a:cxn>
              </a:cxnLst>
              <a:rect l="T15" t="T16" r="T17" b="T18"/>
              <a:pathLst>
                <a:path w="124" h="55">
                  <a:moveTo>
                    <a:pt x="9" y="0"/>
                  </a:moveTo>
                  <a:lnTo>
                    <a:pt x="124" y="36"/>
                  </a:lnTo>
                  <a:lnTo>
                    <a:pt x="116" y="55"/>
                  </a:lnTo>
                  <a:lnTo>
                    <a:pt x="0"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7" name="Freeform 137"/>
            <p:cNvSpPr>
              <a:spLocks/>
            </p:cNvSpPr>
            <p:nvPr/>
          </p:nvSpPr>
          <p:spPr bwMode="auto">
            <a:xfrm>
              <a:off x="3049" y="2250"/>
              <a:ext cx="33" cy="27"/>
            </a:xfrm>
            <a:custGeom>
              <a:avLst/>
              <a:gdLst>
                <a:gd name="T0" fmla="*/ 9 w 33"/>
                <a:gd name="T1" fmla="*/ 0 h 27"/>
                <a:gd name="T2" fmla="*/ 33 w 33"/>
                <a:gd name="T3" fmla="*/ 9 h 27"/>
                <a:gd name="T4" fmla="*/ 25 w 33"/>
                <a:gd name="T5" fmla="*/ 27 h 27"/>
                <a:gd name="T6" fmla="*/ 0 w 33"/>
                <a:gd name="T7" fmla="*/ 18 h 27"/>
                <a:gd name="T8" fmla="*/ 9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9" y="0"/>
                  </a:moveTo>
                  <a:lnTo>
                    <a:pt x="33" y="9"/>
                  </a:lnTo>
                  <a:lnTo>
                    <a:pt x="25" y="27"/>
                  </a:lnTo>
                  <a:lnTo>
                    <a:pt x="0" y="1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8" name="Freeform 138"/>
            <p:cNvSpPr>
              <a:spLocks/>
            </p:cNvSpPr>
            <p:nvPr/>
          </p:nvSpPr>
          <p:spPr bwMode="auto">
            <a:xfrm>
              <a:off x="3074" y="2259"/>
              <a:ext cx="107" cy="54"/>
            </a:xfrm>
            <a:custGeom>
              <a:avLst/>
              <a:gdLst>
                <a:gd name="T0" fmla="*/ 8 w 107"/>
                <a:gd name="T1" fmla="*/ 0 h 54"/>
                <a:gd name="T2" fmla="*/ 107 w 107"/>
                <a:gd name="T3" fmla="*/ 36 h 54"/>
                <a:gd name="T4" fmla="*/ 99 w 107"/>
                <a:gd name="T5" fmla="*/ 54 h 54"/>
                <a:gd name="T6" fmla="*/ 0 w 107"/>
                <a:gd name="T7" fmla="*/ 18 h 54"/>
                <a:gd name="T8" fmla="*/ 8 w 107"/>
                <a:gd name="T9" fmla="*/ 0 h 54"/>
                <a:gd name="T10" fmla="*/ 0 60000 65536"/>
                <a:gd name="T11" fmla="*/ 0 60000 65536"/>
                <a:gd name="T12" fmla="*/ 0 60000 65536"/>
                <a:gd name="T13" fmla="*/ 0 60000 65536"/>
                <a:gd name="T14" fmla="*/ 0 60000 65536"/>
                <a:gd name="T15" fmla="*/ 0 w 107"/>
                <a:gd name="T16" fmla="*/ 0 h 54"/>
                <a:gd name="T17" fmla="*/ 107 w 107"/>
                <a:gd name="T18" fmla="*/ 54 h 54"/>
              </a:gdLst>
              <a:ahLst/>
              <a:cxnLst>
                <a:cxn ang="T10">
                  <a:pos x="T0" y="T1"/>
                </a:cxn>
                <a:cxn ang="T11">
                  <a:pos x="T2" y="T3"/>
                </a:cxn>
                <a:cxn ang="T12">
                  <a:pos x="T4" y="T5"/>
                </a:cxn>
                <a:cxn ang="T13">
                  <a:pos x="T6" y="T7"/>
                </a:cxn>
                <a:cxn ang="T14">
                  <a:pos x="T8" y="T9"/>
                </a:cxn>
              </a:cxnLst>
              <a:rect l="T15" t="T16" r="T17" b="T18"/>
              <a:pathLst>
                <a:path w="107" h="54">
                  <a:moveTo>
                    <a:pt x="8" y="0"/>
                  </a:moveTo>
                  <a:lnTo>
                    <a:pt x="107" y="36"/>
                  </a:lnTo>
                  <a:lnTo>
                    <a:pt x="99" y="54"/>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89" name="Rectangle 139"/>
            <p:cNvSpPr>
              <a:spLocks noChangeArrowheads="1"/>
            </p:cNvSpPr>
            <p:nvPr/>
          </p:nvSpPr>
          <p:spPr bwMode="auto">
            <a:xfrm>
              <a:off x="3173" y="2295"/>
              <a:ext cx="16"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290" name="Freeform 140"/>
            <p:cNvSpPr>
              <a:spLocks/>
            </p:cNvSpPr>
            <p:nvPr/>
          </p:nvSpPr>
          <p:spPr bwMode="auto">
            <a:xfrm>
              <a:off x="3255" y="2313"/>
              <a:ext cx="33" cy="28"/>
            </a:xfrm>
            <a:custGeom>
              <a:avLst/>
              <a:gdLst>
                <a:gd name="T0" fmla="*/ 8 w 33"/>
                <a:gd name="T1" fmla="*/ 0 h 28"/>
                <a:gd name="T2" fmla="*/ 33 w 33"/>
                <a:gd name="T3" fmla="*/ 9 h 28"/>
                <a:gd name="T4" fmla="*/ 25 w 33"/>
                <a:gd name="T5" fmla="*/ 28 h 28"/>
                <a:gd name="T6" fmla="*/ 0 w 33"/>
                <a:gd name="T7" fmla="*/ 19 h 28"/>
                <a:gd name="T8" fmla="*/ 8 w 33"/>
                <a:gd name="T9" fmla="*/ 0 h 28"/>
                <a:gd name="T10" fmla="*/ 0 60000 65536"/>
                <a:gd name="T11" fmla="*/ 0 60000 65536"/>
                <a:gd name="T12" fmla="*/ 0 60000 65536"/>
                <a:gd name="T13" fmla="*/ 0 60000 65536"/>
                <a:gd name="T14" fmla="*/ 0 60000 65536"/>
                <a:gd name="T15" fmla="*/ 0 w 33"/>
                <a:gd name="T16" fmla="*/ 0 h 28"/>
                <a:gd name="T17" fmla="*/ 33 w 33"/>
                <a:gd name="T18" fmla="*/ 28 h 28"/>
              </a:gdLst>
              <a:ahLst/>
              <a:cxnLst>
                <a:cxn ang="T10">
                  <a:pos x="T0" y="T1"/>
                </a:cxn>
                <a:cxn ang="T11">
                  <a:pos x="T2" y="T3"/>
                </a:cxn>
                <a:cxn ang="T12">
                  <a:pos x="T4" y="T5"/>
                </a:cxn>
                <a:cxn ang="T13">
                  <a:pos x="T6" y="T7"/>
                </a:cxn>
                <a:cxn ang="T14">
                  <a:pos x="T8" y="T9"/>
                </a:cxn>
              </a:cxnLst>
              <a:rect l="T15" t="T16" r="T17" b="T18"/>
              <a:pathLst>
                <a:path w="33" h="28">
                  <a:moveTo>
                    <a:pt x="8" y="0"/>
                  </a:moveTo>
                  <a:lnTo>
                    <a:pt x="33" y="9"/>
                  </a:lnTo>
                  <a:lnTo>
                    <a:pt x="25" y="28"/>
                  </a:lnTo>
                  <a:lnTo>
                    <a:pt x="0" y="1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91" name="Freeform 141"/>
            <p:cNvSpPr>
              <a:spLocks/>
            </p:cNvSpPr>
            <p:nvPr/>
          </p:nvSpPr>
          <p:spPr bwMode="auto">
            <a:xfrm>
              <a:off x="3280" y="2322"/>
              <a:ext cx="98" cy="46"/>
            </a:xfrm>
            <a:custGeom>
              <a:avLst/>
              <a:gdLst>
                <a:gd name="T0" fmla="*/ 0 w 98"/>
                <a:gd name="T1" fmla="*/ 0 h 46"/>
                <a:gd name="T2" fmla="*/ 98 w 98"/>
                <a:gd name="T3" fmla="*/ 28 h 46"/>
                <a:gd name="T4" fmla="*/ 98 w 98"/>
                <a:gd name="T5" fmla="*/ 46 h 46"/>
                <a:gd name="T6" fmla="*/ 0 w 98"/>
                <a:gd name="T7" fmla="*/ 19 h 46"/>
                <a:gd name="T8" fmla="*/ 0 w 98"/>
                <a:gd name="T9" fmla="*/ 0 h 46"/>
                <a:gd name="T10" fmla="*/ 0 60000 65536"/>
                <a:gd name="T11" fmla="*/ 0 60000 65536"/>
                <a:gd name="T12" fmla="*/ 0 60000 65536"/>
                <a:gd name="T13" fmla="*/ 0 60000 65536"/>
                <a:gd name="T14" fmla="*/ 0 60000 65536"/>
                <a:gd name="T15" fmla="*/ 0 w 98"/>
                <a:gd name="T16" fmla="*/ 0 h 46"/>
                <a:gd name="T17" fmla="*/ 98 w 98"/>
                <a:gd name="T18" fmla="*/ 46 h 46"/>
              </a:gdLst>
              <a:ahLst/>
              <a:cxnLst>
                <a:cxn ang="T10">
                  <a:pos x="T0" y="T1"/>
                </a:cxn>
                <a:cxn ang="T11">
                  <a:pos x="T2" y="T3"/>
                </a:cxn>
                <a:cxn ang="T12">
                  <a:pos x="T4" y="T5"/>
                </a:cxn>
                <a:cxn ang="T13">
                  <a:pos x="T6" y="T7"/>
                </a:cxn>
                <a:cxn ang="T14">
                  <a:pos x="T8" y="T9"/>
                </a:cxn>
              </a:cxnLst>
              <a:rect l="T15" t="T16" r="T17" b="T18"/>
              <a:pathLst>
                <a:path w="98" h="46">
                  <a:moveTo>
                    <a:pt x="0" y="0"/>
                  </a:moveTo>
                  <a:lnTo>
                    <a:pt x="98" y="28"/>
                  </a:lnTo>
                  <a:lnTo>
                    <a:pt x="98" y="46"/>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92" name="Rectangle 142"/>
            <p:cNvSpPr>
              <a:spLocks noChangeArrowheads="1"/>
            </p:cNvSpPr>
            <p:nvPr/>
          </p:nvSpPr>
          <p:spPr bwMode="auto">
            <a:xfrm>
              <a:off x="3378" y="2350"/>
              <a:ext cx="17"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293" name="Rectangle 143"/>
            <p:cNvSpPr>
              <a:spLocks noChangeArrowheads="1"/>
            </p:cNvSpPr>
            <p:nvPr/>
          </p:nvSpPr>
          <p:spPr bwMode="auto">
            <a:xfrm>
              <a:off x="3460" y="2368"/>
              <a:ext cx="25"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294" name="Freeform 144"/>
            <p:cNvSpPr>
              <a:spLocks/>
            </p:cNvSpPr>
            <p:nvPr/>
          </p:nvSpPr>
          <p:spPr bwMode="auto">
            <a:xfrm>
              <a:off x="3485" y="2368"/>
              <a:ext cx="99" cy="46"/>
            </a:xfrm>
            <a:custGeom>
              <a:avLst/>
              <a:gdLst>
                <a:gd name="T0" fmla="*/ 0 w 99"/>
                <a:gd name="T1" fmla="*/ 0 h 46"/>
                <a:gd name="T2" fmla="*/ 99 w 99"/>
                <a:gd name="T3" fmla="*/ 27 h 46"/>
                <a:gd name="T4" fmla="*/ 99 w 99"/>
                <a:gd name="T5" fmla="*/ 46 h 46"/>
                <a:gd name="T6" fmla="*/ 0 w 99"/>
                <a:gd name="T7" fmla="*/ 18 h 46"/>
                <a:gd name="T8" fmla="*/ 0 w 99"/>
                <a:gd name="T9" fmla="*/ 0 h 46"/>
                <a:gd name="T10" fmla="*/ 0 60000 65536"/>
                <a:gd name="T11" fmla="*/ 0 60000 65536"/>
                <a:gd name="T12" fmla="*/ 0 60000 65536"/>
                <a:gd name="T13" fmla="*/ 0 60000 65536"/>
                <a:gd name="T14" fmla="*/ 0 60000 65536"/>
                <a:gd name="T15" fmla="*/ 0 w 99"/>
                <a:gd name="T16" fmla="*/ 0 h 46"/>
                <a:gd name="T17" fmla="*/ 99 w 99"/>
                <a:gd name="T18" fmla="*/ 46 h 46"/>
              </a:gdLst>
              <a:ahLst/>
              <a:cxnLst>
                <a:cxn ang="T10">
                  <a:pos x="T0" y="T1"/>
                </a:cxn>
                <a:cxn ang="T11">
                  <a:pos x="T2" y="T3"/>
                </a:cxn>
                <a:cxn ang="T12">
                  <a:pos x="T4" y="T5"/>
                </a:cxn>
                <a:cxn ang="T13">
                  <a:pos x="T6" y="T7"/>
                </a:cxn>
                <a:cxn ang="T14">
                  <a:pos x="T8" y="T9"/>
                </a:cxn>
              </a:cxnLst>
              <a:rect l="T15" t="T16" r="T17" b="T18"/>
              <a:pathLst>
                <a:path w="99" h="46">
                  <a:moveTo>
                    <a:pt x="0" y="0"/>
                  </a:moveTo>
                  <a:lnTo>
                    <a:pt x="99" y="27"/>
                  </a:lnTo>
                  <a:lnTo>
                    <a:pt x="99" y="46"/>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95" name="Rectangle 145"/>
            <p:cNvSpPr>
              <a:spLocks noChangeArrowheads="1"/>
            </p:cNvSpPr>
            <p:nvPr/>
          </p:nvSpPr>
          <p:spPr bwMode="auto">
            <a:xfrm>
              <a:off x="3584" y="2395"/>
              <a:ext cx="16"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296" name="Freeform 146"/>
            <p:cNvSpPr>
              <a:spLocks/>
            </p:cNvSpPr>
            <p:nvPr/>
          </p:nvSpPr>
          <p:spPr bwMode="auto">
            <a:xfrm>
              <a:off x="3666" y="2414"/>
              <a:ext cx="33" cy="27"/>
            </a:xfrm>
            <a:custGeom>
              <a:avLst/>
              <a:gdLst>
                <a:gd name="T0" fmla="*/ 8 w 33"/>
                <a:gd name="T1" fmla="*/ 0 h 27"/>
                <a:gd name="T2" fmla="*/ 33 w 33"/>
                <a:gd name="T3" fmla="*/ 9 h 27"/>
                <a:gd name="T4" fmla="*/ 25 w 33"/>
                <a:gd name="T5" fmla="*/ 27 h 27"/>
                <a:gd name="T6" fmla="*/ 0 w 33"/>
                <a:gd name="T7" fmla="*/ 18 h 27"/>
                <a:gd name="T8" fmla="*/ 8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8" y="0"/>
                  </a:moveTo>
                  <a:lnTo>
                    <a:pt x="33" y="9"/>
                  </a:lnTo>
                  <a:lnTo>
                    <a:pt x="25" y="27"/>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97" name="Freeform 147"/>
            <p:cNvSpPr>
              <a:spLocks/>
            </p:cNvSpPr>
            <p:nvPr/>
          </p:nvSpPr>
          <p:spPr bwMode="auto">
            <a:xfrm>
              <a:off x="3691" y="2423"/>
              <a:ext cx="115" cy="45"/>
            </a:xfrm>
            <a:custGeom>
              <a:avLst/>
              <a:gdLst>
                <a:gd name="T0" fmla="*/ 0 w 115"/>
                <a:gd name="T1" fmla="*/ 0 h 45"/>
                <a:gd name="T2" fmla="*/ 115 w 115"/>
                <a:gd name="T3" fmla="*/ 27 h 45"/>
                <a:gd name="T4" fmla="*/ 115 w 115"/>
                <a:gd name="T5" fmla="*/ 45 h 45"/>
                <a:gd name="T6" fmla="*/ 0 w 115"/>
                <a:gd name="T7" fmla="*/ 18 h 45"/>
                <a:gd name="T8" fmla="*/ 0 w 115"/>
                <a:gd name="T9" fmla="*/ 0 h 45"/>
                <a:gd name="T10" fmla="*/ 0 60000 65536"/>
                <a:gd name="T11" fmla="*/ 0 60000 65536"/>
                <a:gd name="T12" fmla="*/ 0 60000 65536"/>
                <a:gd name="T13" fmla="*/ 0 60000 65536"/>
                <a:gd name="T14" fmla="*/ 0 60000 65536"/>
                <a:gd name="T15" fmla="*/ 0 w 115"/>
                <a:gd name="T16" fmla="*/ 0 h 45"/>
                <a:gd name="T17" fmla="*/ 115 w 115"/>
                <a:gd name="T18" fmla="*/ 45 h 45"/>
              </a:gdLst>
              <a:ahLst/>
              <a:cxnLst>
                <a:cxn ang="T10">
                  <a:pos x="T0" y="T1"/>
                </a:cxn>
                <a:cxn ang="T11">
                  <a:pos x="T2" y="T3"/>
                </a:cxn>
                <a:cxn ang="T12">
                  <a:pos x="T4" y="T5"/>
                </a:cxn>
                <a:cxn ang="T13">
                  <a:pos x="T6" y="T7"/>
                </a:cxn>
                <a:cxn ang="T14">
                  <a:pos x="T8" y="T9"/>
                </a:cxn>
              </a:cxnLst>
              <a:rect l="T15" t="T16" r="T17" b="T18"/>
              <a:pathLst>
                <a:path w="115" h="45">
                  <a:moveTo>
                    <a:pt x="0" y="0"/>
                  </a:moveTo>
                  <a:lnTo>
                    <a:pt x="115" y="27"/>
                  </a:lnTo>
                  <a:lnTo>
                    <a:pt x="115" y="45"/>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98" name="Freeform 148"/>
            <p:cNvSpPr>
              <a:spLocks/>
            </p:cNvSpPr>
            <p:nvPr/>
          </p:nvSpPr>
          <p:spPr bwMode="auto">
            <a:xfrm>
              <a:off x="3872" y="2459"/>
              <a:ext cx="33" cy="28"/>
            </a:xfrm>
            <a:custGeom>
              <a:avLst/>
              <a:gdLst>
                <a:gd name="T0" fmla="*/ 8 w 33"/>
                <a:gd name="T1" fmla="*/ 0 h 28"/>
                <a:gd name="T2" fmla="*/ 33 w 33"/>
                <a:gd name="T3" fmla="*/ 9 h 28"/>
                <a:gd name="T4" fmla="*/ 24 w 33"/>
                <a:gd name="T5" fmla="*/ 28 h 28"/>
                <a:gd name="T6" fmla="*/ 0 w 33"/>
                <a:gd name="T7" fmla="*/ 18 h 28"/>
                <a:gd name="T8" fmla="*/ 8 w 33"/>
                <a:gd name="T9" fmla="*/ 0 h 28"/>
                <a:gd name="T10" fmla="*/ 0 60000 65536"/>
                <a:gd name="T11" fmla="*/ 0 60000 65536"/>
                <a:gd name="T12" fmla="*/ 0 60000 65536"/>
                <a:gd name="T13" fmla="*/ 0 60000 65536"/>
                <a:gd name="T14" fmla="*/ 0 60000 65536"/>
                <a:gd name="T15" fmla="*/ 0 w 33"/>
                <a:gd name="T16" fmla="*/ 0 h 28"/>
                <a:gd name="T17" fmla="*/ 33 w 33"/>
                <a:gd name="T18" fmla="*/ 28 h 28"/>
              </a:gdLst>
              <a:ahLst/>
              <a:cxnLst>
                <a:cxn ang="T10">
                  <a:pos x="T0" y="T1"/>
                </a:cxn>
                <a:cxn ang="T11">
                  <a:pos x="T2" y="T3"/>
                </a:cxn>
                <a:cxn ang="T12">
                  <a:pos x="T4" y="T5"/>
                </a:cxn>
                <a:cxn ang="T13">
                  <a:pos x="T6" y="T7"/>
                </a:cxn>
                <a:cxn ang="T14">
                  <a:pos x="T8" y="T9"/>
                </a:cxn>
              </a:cxnLst>
              <a:rect l="T15" t="T16" r="T17" b="T18"/>
              <a:pathLst>
                <a:path w="33" h="28">
                  <a:moveTo>
                    <a:pt x="8" y="0"/>
                  </a:moveTo>
                  <a:lnTo>
                    <a:pt x="33" y="9"/>
                  </a:lnTo>
                  <a:lnTo>
                    <a:pt x="24" y="28"/>
                  </a:lnTo>
                  <a:lnTo>
                    <a:pt x="0" y="1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299" name="Freeform 149"/>
            <p:cNvSpPr>
              <a:spLocks/>
            </p:cNvSpPr>
            <p:nvPr/>
          </p:nvSpPr>
          <p:spPr bwMode="auto">
            <a:xfrm>
              <a:off x="3896" y="2468"/>
              <a:ext cx="115" cy="37"/>
            </a:xfrm>
            <a:custGeom>
              <a:avLst/>
              <a:gdLst>
                <a:gd name="T0" fmla="*/ 0 w 115"/>
                <a:gd name="T1" fmla="*/ 0 h 37"/>
                <a:gd name="T2" fmla="*/ 115 w 115"/>
                <a:gd name="T3" fmla="*/ 19 h 37"/>
                <a:gd name="T4" fmla="*/ 115 w 115"/>
                <a:gd name="T5" fmla="*/ 37 h 37"/>
                <a:gd name="T6" fmla="*/ 0 w 115"/>
                <a:gd name="T7" fmla="*/ 19 h 37"/>
                <a:gd name="T8" fmla="*/ 0 w 115"/>
                <a:gd name="T9" fmla="*/ 0 h 37"/>
                <a:gd name="T10" fmla="*/ 0 60000 65536"/>
                <a:gd name="T11" fmla="*/ 0 60000 65536"/>
                <a:gd name="T12" fmla="*/ 0 60000 65536"/>
                <a:gd name="T13" fmla="*/ 0 60000 65536"/>
                <a:gd name="T14" fmla="*/ 0 60000 65536"/>
                <a:gd name="T15" fmla="*/ 0 w 115"/>
                <a:gd name="T16" fmla="*/ 0 h 37"/>
                <a:gd name="T17" fmla="*/ 115 w 115"/>
                <a:gd name="T18" fmla="*/ 37 h 37"/>
              </a:gdLst>
              <a:ahLst/>
              <a:cxnLst>
                <a:cxn ang="T10">
                  <a:pos x="T0" y="T1"/>
                </a:cxn>
                <a:cxn ang="T11">
                  <a:pos x="T2" y="T3"/>
                </a:cxn>
                <a:cxn ang="T12">
                  <a:pos x="T4" y="T5"/>
                </a:cxn>
                <a:cxn ang="T13">
                  <a:pos x="T6" y="T7"/>
                </a:cxn>
                <a:cxn ang="T14">
                  <a:pos x="T8" y="T9"/>
                </a:cxn>
              </a:cxnLst>
              <a:rect l="T15" t="T16" r="T17" b="T18"/>
              <a:pathLst>
                <a:path w="115" h="37">
                  <a:moveTo>
                    <a:pt x="0" y="0"/>
                  </a:moveTo>
                  <a:lnTo>
                    <a:pt x="115" y="19"/>
                  </a:lnTo>
                  <a:lnTo>
                    <a:pt x="115" y="37"/>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300" name="Rectangle 150"/>
            <p:cNvSpPr>
              <a:spLocks noChangeArrowheads="1"/>
            </p:cNvSpPr>
            <p:nvPr/>
          </p:nvSpPr>
          <p:spPr bwMode="auto">
            <a:xfrm>
              <a:off x="4077" y="2505"/>
              <a:ext cx="17"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01" name="Freeform 151"/>
            <p:cNvSpPr>
              <a:spLocks/>
            </p:cNvSpPr>
            <p:nvPr/>
          </p:nvSpPr>
          <p:spPr bwMode="auto">
            <a:xfrm>
              <a:off x="4094" y="2505"/>
              <a:ext cx="98" cy="45"/>
            </a:xfrm>
            <a:custGeom>
              <a:avLst/>
              <a:gdLst>
                <a:gd name="T0" fmla="*/ 0 w 98"/>
                <a:gd name="T1" fmla="*/ 0 h 45"/>
                <a:gd name="T2" fmla="*/ 98 w 98"/>
                <a:gd name="T3" fmla="*/ 27 h 45"/>
                <a:gd name="T4" fmla="*/ 98 w 98"/>
                <a:gd name="T5" fmla="*/ 45 h 45"/>
                <a:gd name="T6" fmla="*/ 0 w 98"/>
                <a:gd name="T7" fmla="*/ 18 h 45"/>
                <a:gd name="T8" fmla="*/ 0 w 98"/>
                <a:gd name="T9" fmla="*/ 0 h 45"/>
                <a:gd name="T10" fmla="*/ 0 60000 65536"/>
                <a:gd name="T11" fmla="*/ 0 60000 65536"/>
                <a:gd name="T12" fmla="*/ 0 60000 65536"/>
                <a:gd name="T13" fmla="*/ 0 60000 65536"/>
                <a:gd name="T14" fmla="*/ 0 60000 65536"/>
                <a:gd name="T15" fmla="*/ 0 w 98"/>
                <a:gd name="T16" fmla="*/ 0 h 45"/>
                <a:gd name="T17" fmla="*/ 98 w 98"/>
                <a:gd name="T18" fmla="*/ 45 h 45"/>
              </a:gdLst>
              <a:ahLst/>
              <a:cxnLst>
                <a:cxn ang="T10">
                  <a:pos x="T0" y="T1"/>
                </a:cxn>
                <a:cxn ang="T11">
                  <a:pos x="T2" y="T3"/>
                </a:cxn>
                <a:cxn ang="T12">
                  <a:pos x="T4" y="T5"/>
                </a:cxn>
                <a:cxn ang="T13">
                  <a:pos x="T6" y="T7"/>
                </a:cxn>
                <a:cxn ang="T14">
                  <a:pos x="T8" y="T9"/>
                </a:cxn>
              </a:cxnLst>
              <a:rect l="T15" t="T16" r="T17" b="T18"/>
              <a:pathLst>
                <a:path w="98" h="45">
                  <a:moveTo>
                    <a:pt x="0" y="0"/>
                  </a:moveTo>
                  <a:lnTo>
                    <a:pt x="98" y="27"/>
                  </a:lnTo>
                  <a:lnTo>
                    <a:pt x="98" y="45"/>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302" name="Rectangle 152"/>
            <p:cNvSpPr>
              <a:spLocks noChangeArrowheads="1"/>
            </p:cNvSpPr>
            <p:nvPr/>
          </p:nvSpPr>
          <p:spPr bwMode="auto">
            <a:xfrm>
              <a:off x="4192" y="2532"/>
              <a:ext cx="17"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03" name="Rectangle 153"/>
            <p:cNvSpPr>
              <a:spLocks noChangeArrowheads="1"/>
            </p:cNvSpPr>
            <p:nvPr/>
          </p:nvSpPr>
          <p:spPr bwMode="auto">
            <a:xfrm>
              <a:off x="4275" y="2550"/>
              <a:ext cx="2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04" name="Freeform 154"/>
            <p:cNvSpPr>
              <a:spLocks/>
            </p:cNvSpPr>
            <p:nvPr/>
          </p:nvSpPr>
          <p:spPr bwMode="auto">
            <a:xfrm>
              <a:off x="4299" y="2550"/>
              <a:ext cx="99" cy="37"/>
            </a:xfrm>
            <a:custGeom>
              <a:avLst/>
              <a:gdLst>
                <a:gd name="T0" fmla="*/ 0 w 99"/>
                <a:gd name="T1" fmla="*/ 0 h 37"/>
                <a:gd name="T2" fmla="*/ 99 w 99"/>
                <a:gd name="T3" fmla="*/ 19 h 37"/>
                <a:gd name="T4" fmla="*/ 99 w 99"/>
                <a:gd name="T5" fmla="*/ 37 h 37"/>
                <a:gd name="T6" fmla="*/ 0 w 99"/>
                <a:gd name="T7" fmla="*/ 19 h 37"/>
                <a:gd name="T8" fmla="*/ 0 w 99"/>
                <a:gd name="T9" fmla="*/ 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0"/>
                  </a:moveTo>
                  <a:lnTo>
                    <a:pt x="99" y="19"/>
                  </a:lnTo>
                  <a:lnTo>
                    <a:pt x="99" y="37"/>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305" name="Rectangle 155"/>
            <p:cNvSpPr>
              <a:spLocks noChangeArrowheads="1"/>
            </p:cNvSpPr>
            <p:nvPr/>
          </p:nvSpPr>
          <p:spPr bwMode="auto">
            <a:xfrm>
              <a:off x="4398" y="2569"/>
              <a:ext cx="16"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06" name="Rectangle 156"/>
            <p:cNvSpPr>
              <a:spLocks noChangeArrowheads="1"/>
            </p:cNvSpPr>
            <p:nvPr/>
          </p:nvSpPr>
          <p:spPr bwMode="auto">
            <a:xfrm>
              <a:off x="4480" y="2578"/>
              <a:ext cx="25"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07" name="Freeform 157"/>
            <p:cNvSpPr>
              <a:spLocks/>
            </p:cNvSpPr>
            <p:nvPr/>
          </p:nvSpPr>
          <p:spPr bwMode="auto">
            <a:xfrm>
              <a:off x="4505" y="2578"/>
              <a:ext cx="98" cy="36"/>
            </a:xfrm>
            <a:custGeom>
              <a:avLst/>
              <a:gdLst>
                <a:gd name="T0" fmla="*/ 0 w 98"/>
                <a:gd name="T1" fmla="*/ 0 h 36"/>
                <a:gd name="T2" fmla="*/ 98 w 98"/>
                <a:gd name="T3" fmla="*/ 18 h 36"/>
                <a:gd name="T4" fmla="*/ 98 w 98"/>
                <a:gd name="T5" fmla="*/ 36 h 36"/>
                <a:gd name="T6" fmla="*/ 0 w 98"/>
                <a:gd name="T7" fmla="*/ 18 h 36"/>
                <a:gd name="T8" fmla="*/ 0 w 98"/>
                <a:gd name="T9" fmla="*/ 0 h 36"/>
                <a:gd name="T10" fmla="*/ 0 60000 65536"/>
                <a:gd name="T11" fmla="*/ 0 60000 65536"/>
                <a:gd name="T12" fmla="*/ 0 60000 65536"/>
                <a:gd name="T13" fmla="*/ 0 60000 65536"/>
                <a:gd name="T14" fmla="*/ 0 60000 65536"/>
                <a:gd name="T15" fmla="*/ 0 w 98"/>
                <a:gd name="T16" fmla="*/ 0 h 36"/>
                <a:gd name="T17" fmla="*/ 98 w 98"/>
                <a:gd name="T18" fmla="*/ 36 h 36"/>
              </a:gdLst>
              <a:ahLst/>
              <a:cxnLst>
                <a:cxn ang="T10">
                  <a:pos x="T0" y="T1"/>
                </a:cxn>
                <a:cxn ang="T11">
                  <a:pos x="T2" y="T3"/>
                </a:cxn>
                <a:cxn ang="T12">
                  <a:pos x="T4" y="T5"/>
                </a:cxn>
                <a:cxn ang="T13">
                  <a:pos x="T6" y="T7"/>
                </a:cxn>
                <a:cxn ang="T14">
                  <a:pos x="T8" y="T9"/>
                </a:cxn>
              </a:cxnLst>
              <a:rect l="T15" t="T16" r="T17" b="T18"/>
              <a:pathLst>
                <a:path w="98" h="36">
                  <a:moveTo>
                    <a:pt x="0" y="0"/>
                  </a:moveTo>
                  <a:lnTo>
                    <a:pt x="98" y="18"/>
                  </a:lnTo>
                  <a:lnTo>
                    <a:pt x="98" y="36"/>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308" name="Rectangle 158"/>
            <p:cNvSpPr>
              <a:spLocks noChangeArrowheads="1"/>
            </p:cNvSpPr>
            <p:nvPr/>
          </p:nvSpPr>
          <p:spPr bwMode="auto">
            <a:xfrm>
              <a:off x="4603" y="2596"/>
              <a:ext cx="17"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09" name="Rectangle 159"/>
            <p:cNvSpPr>
              <a:spLocks noChangeArrowheads="1"/>
            </p:cNvSpPr>
            <p:nvPr/>
          </p:nvSpPr>
          <p:spPr bwMode="auto">
            <a:xfrm>
              <a:off x="4686" y="2614"/>
              <a:ext cx="24"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10" name="Freeform 160"/>
            <p:cNvSpPr>
              <a:spLocks/>
            </p:cNvSpPr>
            <p:nvPr/>
          </p:nvSpPr>
          <p:spPr bwMode="auto">
            <a:xfrm>
              <a:off x="4710" y="2614"/>
              <a:ext cx="115" cy="37"/>
            </a:xfrm>
            <a:custGeom>
              <a:avLst/>
              <a:gdLst>
                <a:gd name="T0" fmla="*/ 0 w 115"/>
                <a:gd name="T1" fmla="*/ 0 h 37"/>
                <a:gd name="T2" fmla="*/ 115 w 115"/>
                <a:gd name="T3" fmla="*/ 18 h 37"/>
                <a:gd name="T4" fmla="*/ 115 w 115"/>
                <a:gd name="T5" fmla="*/ 37 h 37"/>
                <a:gd name="T6" fmla="*/ 0 w 115"/>
                <a:gd name="T7" fmla="*/ 18 h 37"/>
                <a:gd name="T8" fmla="*/ 0 w 115"/>
                <a:gd name="T9" fmla="*/ 0 h 37"/>
                <a:gd name="T10" fmla="*/ 0 60000 65536"/>
                <a:gd name="T11" fmla="*/ 0 60000 65536"/>
                <a:gd name="T12" fmla="*/ 0 60000 65536"/>
                <a:gd name="T13" fmla="*/ 0 60000 65536"/>
                <a:gd name="T14" fmla="*/ 0 60000 65536"/>
                <a:gd name="T15" fmla="*/ 0 w 115"/>
                <a:gd name="T16" fmla="*/ 0 h 37"/>
                <a:gd name="T17" fmla="*/ 115 w 115"/>
                <a:gd name="T18" fmla="*/ 37 h 37"/>
              </a:gdLst>
              <a:ahLst/>
              <a:cxnLst>
                <a:cxn ang="T10">
                  <a:pos x="T0" y="T1"/>
                </a:cxn>
                <a:cxn ang="T11">
                  <a:pos x="T2" y="T3"/>
                </a:cxn>
                <a:cxn ang="T12">
                  <a:pos x="T4" y="T5"/>
                </a:cxn>
                <a:cxn ang="T13">
                  <a:pos x="T6" y="T7"/>
                </a:cxn>
                <a:cxn ang="T14">
                  <a:pos x="T8" y="T9"/>
                </a:cxn>
              </a:cxnLst>
              <a:rect l="T15" t="T16" r="T17" b="T18"/>
              <a:pathLst>
                <a:path w="115" h="37">
                  <a:moveTo>
                    <a:pt x="0" y="0"/>
                  </a:moveTo>
                  <a:lnTo>
                    <a:pt x="115" y="18"/>
                  </a:lnTo>
                  <a:lnTo>
                    <a:pt x="115" y="37"/>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0311" name="Rectangle 161"/>
            <p:cNvSpPr>
              <a:spLocks noChangeArrowheads="1"/>
            </p:cNvSpPr>
            <p:nvPr/>
          </p:nvSpPr>
          <p:spPr bwMode="auto">
            <a:xfrm>
              <a:off x="4891" y="2642"/>
              <a:ext cx="25"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12" name="Rectangle 162"/>
            <p:cNvSpPr>
              <a:spLocks noChangeArrowheads="1"/>
            </p:cNvSpPr>
            <p:nvPr/>
          </p:nvSpPr>
          <p:spPr bwMode="auto">
            <a:xfrm>
              <a:off x="854" y="286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1.0</a:t>
              </a:r>
              <a:endParaRPr lang="en-US" sz="2000"/>
            </a:p>
          </p:txBody>
        </p:sp>
        <p:sp>
          <p:nvSpPr>
            <p:cNvPr id="10313" name="Rectangle 163"/>
            <p:cNvSpPr>
              <a:spLocks noChangeArrowheads="1"/>
            </p:cNvSpPr>
            <p:nvPr/>
          </p:nvSpPr>
          <p:spPr bwMode="auto">
            <a:xfrm>
              <a:off x="854" y="257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1.5</a:t>
              </a:r>
              <a:endParaRPr lang="en-US" sz="2000"/>
            </a:p>
          </p:txBody>
        </p:sp>
        <p:sp>
          <p:nvSpPr>
            <p:cNvPr id="10314" name="Rectangle 164"/>
            <p:cNvSpPr>
              <a:spLocks noChangeArrowheads="1"/>
            </p:cNvSpPr>
            <p:nvPr/>
          </p:nvSpPr>
          <p:spPr bwMode="auto">
            <a:xfrm>
              <a:off x="854" y="2295"/>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2.0</a:t>
              </a:r>
              <a:endParaRPr lang="en-US" sz="2000"/>
            </a:p>
          </p:txBody>
        </p:sp>
        <p:sp>
          <p:nvSpPr>
            <p:cNvPr id="10315" name="Rectangle 165"/>
            <p:cNvSpPr>
              <a:spLocks noChangeArrowheads="1"/>
            </p:cNvSpPr>
            <p:nvPr/>
          </p:nvSpPr>
          <p:spPr bwMode="auto">
            <a:xfrm>
              <a:off x="854" y="2012"/>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2.5</a:t>
              </a:r>
              <a:endParaRPr lang="en-US" sz="2000"/>
            </a:p>
          </p:txBody>
        </p:sp>
        <p:sp>
          <p:nvSpPr>
            <p:cNvPr id="10316" name="Rectangle 166"/>
            <p:cNvSpPr>
              <a:spLocks noChangeArrowheads="1"/>
            </p:cNvSpPr>
            <p:nvPr/>
          </p:nvSpPr>
          <p:spPr bwMode="auto">
            <a:xfrm>
              <a:off x="854" y="1721"/>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solidFill>
                    <a:srgbClr val="000000"/>
                  </a:solidFill>
                </a:rPr>
                <a:t>3.0</a:t>
              </a:r>
              <a:endParaRPr lang="en-US" sz="2000" dirty="0"/>
            </a:p>
          </p:txBody>
        </p:sp>
        <p:sp>
          <p:nvSpPr>
            <p:cNvPr id="10317" name="Rectangle 167"/>
            <p:cNvSpPr>
              <a:spLocks noChangeArrowheads="1"/>
            </p:cNvSpPr>
            <p:nvPr/>
          </p:nvSpPr>
          <p:spPr bwMode="auto">
            <a:xfrm>
              <a:off x="854" y="14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solidFill>
                    <a:srgbClr val="000000"/>
                  </a:solidFill>
                </a:rPr>
                <a:t>3.5</a:t>
              </a:r>
              <a:endParaRPr lang="en-US" sz="2000" dirty="0"/>
            </a:p>
          </p:txBody>
        </p:sp>
        <p:sp>
          <p:nvSpPr>
            <p:cNvPr id="10318" name="Rectangle 168"/>
            <p:cNvSpPr>
              <a:spLocks noChangeArrowheads="1"/>
            </p:cNvSpPr>
            <p:nvPr/>
          </p:nvSpPr>
          <p:spPr bwMode="auto">
            <a:xfrm>
              <a:off x="854" y="1155"/>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4.0</a:t>
              </a:r>
              <a:endParaRPr lang="en-US" sz="2000"/>
            </a:p>
          </p:txBody>
        </p:sp>
        <p:sp>
          <p:nvSpPr>
            <p:cNvPr id="10319" name="Rectangle 169"/>
            <p:cNvSpPr>
              <a:spLocks noChangeArrowheads="1"/>
            </p:cNvSpPr>
            <p:nvPr/>
          </p:nvSpPr>
          <p:spPr bwMode="auto">
            <a:xfrm>
              <a:off x="854" y="873"/>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solidFill>
                    <a:srgbClr val="000000"/>
                  </a:solidFill>
                </a:rPr>
                <a:t>4.5</a:t>
              </a:r>
              <a:endParaRPr lang="en-US" sz="2000" dirty="0"/>
            </a:p>
          </p:txBody>
        </p:sp>
        <p:sp>
          <p:nvSpPr>
            <p:cNvPr id="10320" name="Rectangle 170"/>
            <p:cNvSpPr>
              <a:spLocks noChangeArrowheads="1"/>
            </p:cNvSpPr>
            <p:nvPr/>
          </p:nvSpPr>
          <p:spPr bwMode="auto">
            <a:xfrm rot="18000000">
              <a:off x="1058"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30</a:t>
              </a:r>
              <a:endParaRPr lang="en-US" sz="2000"/>
            </a:p>
          </p:txBody>
        </p:sp>
        <p:sp>
          <p:nvSpPr>
            <p:cNvPr id="10321" name="Rectangle 171"/>
            <p:cNvSpPr>
              <a:spLocks noChangeArrowheads="1"/>
            </p:cNvSpPr>
            <p:nvPr/>
          </p:nvSpPr>
          <p:spPr bwMode="auto">
            <a:xfrm rot="18000000">
              <a:off x="1469"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35</a:t>
              </a:r>
              <a:endParaRPr lang="en-US" sz="2000"/>
            </a:p>
          </p:txBody>
        </p:sp>
        <p:sp>
          <p:nvSpPr>
            <p:cNvPr id="10322" name="Rectangle 172"/>
            <p:cNvSpPr>
              <a:spLocks noChangeArrowheads="1"/>
            </p:cNvSpPr>
            <p:nvPr/>
          </p:nvSpPr>
          <p:spPr bwMode="auto">
            <a:xfrm rot="18000000">
              <a:off x="1880"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40</a:t>
              </a:r>
              <a:endParaRPr lang="en-US" sz="2000"/>
            </a:p>
          </p:txBody>
        </p:sp>
        <p:sp>
          <p:nvSpPr>
            <p:cNvPr id="10323" name="Rectangle 173"/>
            <p:cNvSpPr>
              <a:spLocks noChangeArrowheads="1"/>
            </p:cNvSpPr>
            <p:nvPr/>
          </p:nvSpPr>
          <p:spPr bwMode="auto">
            <a:xfrm rot="18000000">
              <a:off x="2283"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45</a:t>
              </a:r>
              <a:endParaRPr lang="en-US" sz="2000"/>
            </a:p>
          </p:txBody>
        </p:sp>
        <p:sp>
          <p:nvSpPr>
            <p:cNvPr id="10324" name="Rectangle 174"/>
            <p:cNvSpPr>
              <a:spLocks noChangeArrowheads="1"/>
            </p:cNvSpPr>
            <p:nvPr/>
          </p:nvSpPr>
          <p:spPr bwMode="auto">
            <a:xfrm rot="18000000">
              <a:off x="2694"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50</a:t>
              </a:r>
              <a:endParaRPr lang="en-US" sz="2000"/>
            </a:p>
          </p:txBody>
        </p:sp>
        <p:sp>
          <p:nvSpPr>
            <p:cNvPr id="10325" name="Rectangle 175"/>
            <p:cNvSpPr>
              <a:spLocks noChangeArrowheads="1"/>
            </p:cNvSpPr>
            <p:nvPr/>
          </p:nvSpPr>
          <p:spPr bwMode="auto">
            <a:xfrm rot="18000000">
              <a:off x="3105"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55</a:t>
              </a:r>
              <a:endParaRPr lang="en-US" sz="2000"/>
            </a:p>
          </p:txBody>
        </p:sp>
        <p:sp>
          <p:nvSpPr>
            <p:cNvPr id="10326" name="Rectangle 176"/>
            <p:cNvSpPr>
              <a:spLocks noChangeArrowheads="1"/>
            </p:cNvSpPr>
            <p:nvPr/>
          </p:nvSpPr>
          <p:spPr bwMode="auto">
            <a:xfrm rot="18000000">
              <a:off x="3516"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60</a:t>
              </a:r>
              <a:endParaRPr lang="en-US" sz="2000"/>
            </a:p>
          </p:txBody>
        </p:sp>
        <p:sp>
          <p:nvSpPr>
            <p:cNvPr id="10327" name="Rectangle 177"/>
            <p:cNvSpPr>
              <a:spLocks noChangeArrowheads="1"/>
            </p:cNvSpPr>
            <p:nvPr/>
          </p:nvSpPr>
          <p:spPr bwMode="auto">
            <a:xfrm rot="18000000">
              <a:off x="3919"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65</a:t>
              </a:r>
              <a:endParaRPr lang="en-US" sz="2000"/>
            </a:p>
          </p:txBody>
        </p:sp>
        <p:sp>
          <p:nvSpPr>
            <p:cNvPr id="10328" name="Rectangle 178"/>
            <p:cNvSpPr>
              <a:spLocks noChangeArrowheads="1"/>
            </p:cNvSpPr>
            <p:nvPr/>
          </p:nvSpPr>
          <p:spPr bwMode="auto">
            <a:xfrm rot="18000000">
              <a:off x="4330"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70</a:t>
              </a:r>
              <a:endParaRPr lang="en-US" sz="2000"/>
            </a:p>
          </p:txBody>
        </p:sp>
        <p:sp>
          <p:nvSpPr>
            <p:cNvPr id="10329" name="Rectangle 179"/>
            <p:cNvSpPr>
              <a:spLocks noChangeArrowheads="1"/>
            </p:cNvSpPr>
            <p:nvPr/>
          </p:nvSpPr>
          <p:spPr bwMode="auto">
            <a:xfrm rot="18000000">
              <a:off x="4741" y="3248"/>
              <a:ext cx="2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000000"/>
                  </a:solidFill>
                </a:rPr>
                <a:t>75</a:t>
              </a:r>
              <a:endParaRPr lang="en-US" sz="2000"/>
            </a:p>
          </p:txBody>
        </p:sp>
        <p:sp>
          <p:nvSpPr>
            <p:cNvPr id="10330" name="Rectangle 180"/>
            <p:cNvSpPr>
              <a:spLocks noChangeArrowheads="1"/>
            </p:cNvSpPr>
            <p:nvPr/>
          </p:nvSpPr>
          <p:spPr bwMode="auto">
            <a:xfrm>
              <a:off x="1845" y="3802"/>
              <a:ext cx="183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dirty="0">
                  <a:solidFill>
                    <a:srgbClr val="000000"/>
                  </a:solidFill>
                </a:rPr>
                <a:t>Forage NDF (% DM)</a:t>
              </a:r>
              <a:endParaRPr lang="en-US" sz="2000" dirty="0"/>
            </a:p>
          </p:txBody>
        </p:sp>
        <p:sp>
          <p:nvSpPr>
            <p:cNvPr id="10331" name="Rectangle 181"/>
            <p:cNvSpPr>
              <a:spLocks noChangeArrowheads="1"/>
            </p:cNvSpPr>
            <p:nvPr/>
          </p:nvSpPr>
          <p:spPr bwMode="auto">
            <a:xfrm rot="16200000">
              <a:off x="-781" y="1779"/>
              <a:ext cx="26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000" b="1" dirty="0">
                  <a:solidFill>
                    <a:srgbClr val="000000"/>
                  </a:solidFill>
                </a:rPr>
                <a:t>Forage DM intake </a:t>
              </a:r>
              <a:r>
                <a:rPr lang="en-US" sz="2000" b="1" dirty="0" smtClean="0">
                  <a:solidFill>
                    <a:srgbClr val="000000"/>
                  </a:solidFill>
                </a:rPr>
                <a:t>(%BW</a:t>
              </a:r>
              <a:r>
                <a:rPr lang="en-US" sz="2000" b="1" dirty="0">
                  <a:solidFill>
                    <a:srgbClr val="000000"/>
                  </a:solidFill>
                </a:rPr>
                <a:t>)</a:t>
              </a:r>
              <a:endParaRPr lang="en-US" sz="2000" dirty="0"/>
            </a:p>
          </p:txBody>
        </p:sp>
        <p:sp>
          <p:nvSpPr>
            <p:cNvPr id="10332" name="Rectangle 182"/>
            <p:cNvSpPr>
              <a:spLocks noChangeArrowheads="1"/>
            </p:cNvSpPr>
            <p:nvPr/>
          </p:nvSpPr>
          <p:spPr bwMode="auto">
            <a:xfrm>
              <a:off x="4965" y="1547"/>
              <a:ext cx="11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33" name="Rectangle 183"/>
            <p:cNvSpPr>
              <a:spLocks noChangeArrowheads="1"/>
            </p:cNvSpPr>
            <p:nvPr/>
          </p:nvSpPr>
          <p:spPr bwMode="auto">
            <a:xfrm>
              <a:off x="5146" y="1547"/>
              <a:ext cx="33"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34" name="Rectangle 184"/>
            <p:cNvSpPr>
              <a:spLocks noChangeArrowheads="1"/>
            </p:cNvSpPr>
            <p:nvPr/>
          </p:nvSpPr>
          <p:spPr bwMode="auto">
            <a:xfrm>
              <a:off x="5245" y="1547"/>
              <a:ext cx="49"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335" name="Rectangle 185"/>
            <p:cNvSpPr>
              <a:spLocks noChangeArrowheads="1"/>
            </p:cNvSpPr>
            <p:nvPr/>
          </p:nvSpPr>
          <p:spPr bwMode="auto">
            <a:xfrm>
              <a:off x="5343" y="1428"/>
              <a:ext cx="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a:p>
          </p:txBody>
        </p:sp>
        <p:sp>
          <p:nvSpPr>
            <p:cNvPr id="10336" name="Rectangle 186"/>
            <p:cNvSpPr>
              <a:spLocks noChangeArrowheads="1"/>
            </p:cNvSpPr>
            <p:nvPr/>
          </p:nvSpPr>
          <p:spPr bwMode="auto">
            <a:xfrm>
              <a:off x="4825" y="845"/>
              <a:ext cx="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a:p>
          </p:txBody>
        </p:sp>
        <p:sp>
          <p:nvSpPr>
            <p:cNvPr id="10337" name="Rectangle 187"/>
            <p:cNvSpPr>
              <a:spLocks noChangeArrowheads="1"/>
            </p:cNvSpPr>
            <p:nvPr/>
          </p:nvSpPr>
          <p:spPr bwMode="auto">
            <a:xfrm>
              <a:off x="4669" y="1055"/>
              <a:ext cx="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a:p>
          </p:txBody>
        </p:sp>
      </p:grpSp>
      <p:sp>
        <p:nvSpPr>
          <p:cNvPr id="10244" name="Rectangle 188"/>
          <p:cNvSpPr>
            <a:spLocks noChangeArrowheads="1"/>
          </p:cNvSpPr>
          <p:nvPr/>
        </p:nvSpPr>
        <p:spPr bwMode="auto">
          <a:xfrm>
            <a:off x="7759700" y="2430463"/>
            <a:ext cx="960438" cy="153987"/>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245" name="Line 189"/>
          <p:cNvSpPr>
            <a:spLocks noChangeShapeType="1"/>
          </p:cNvSpPr>
          <p:nvPr/>
        </p:nvSpPr>
        <p:spPr bwMode="auto">
          <a:xfrm flipV="1">
            <a:off x="4533900" y="3505200"/>
            <a:ext cx="0" cy="1230313"/>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6" name="Line 190"/>
          <p:cNvSpPr>
            <a:spLocks noChangeShapeType="1"/>
          </p:cNvSpPr>
          <p:nvPr/>
        </p:nvSpPr>
        <p:spPr bwMode="auto">
          <a:xfrm flipH="1">
            <a:off x="1960563" y="3505200"/>
            <a:ext cx="257333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709170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1_13_23"/>
          <p:cNvPicPr>
            <a:picLocks noChangeAspect="1" noChangeArrowheads="1"/>
          </p:cNvPicPr>
          <p:nvPr/>
        </p:nvPicPr>
        <p:blipFill>
          <a:blip r:embed="rId2" cstate="print"/>
          <a:srcRect/>
          <a:stretch>
            <a:fillRect/>
          </a:stretch>
        </p:blipFill>
        <p:spPr bwMode="auto">
          <a:xfrm>
            <a:off x="228600" y="293688"/>
            <a:ext cx="8763000" cy="6270625"/>
          </a:xfrm>
          <a:prstGeom prst="rect">
            <a:avLst/>
          </a:prstGeom>
          <a:noFill/>
          <a:ln w="9525">
            <a:noFill/>
            <a:miter lim="800000"/>
            <a:headEnd/>
            <a:tailEnd/>
          </a:ln>
        </p:spPr>
      </p:pic>
      <p:sp>
        <p:nvSpPr>
          <p:cNvPr id="65539" name="Text Box 3"/>
          <p:cNvSpPr txBox="1">
            <a:spLocks noChangeArrowheads="1"/>
          </p:cNvSpPr>
          <p:nvPr/>
        </p:nvSpPr>
        <p:spPr bwMode="auto">
          <a:xfrm>
            <a:off x="6781800" y="914400"/>
            <a:ext cx="1809750" cy="641350"/>
          </a:xfrm>
          <a:prstGeom prst="rect">
            <a:avLst/>
          </a:prstGeom>
          <a:noFill/>
          <a:ln w="9525">
            <a:noFill/>
            <a:miter lim="800000"/>
            <a:headEnd/>
            <a:tailEnd/>
          </a:ln>
        </p:spPr>
        <p:txBody>
          <a:bodyPr wrap="none">
            <a:spAutoFit/>
          </a:bodyPr>
          <a:lstStyle/>
          <a:p>
            <a:r>
              <a:rPr lang="en-US" sz="3600" b="1">
                <a:solidFill>
                  <a:schemeClr val="accent1"/>
                </a:solidFill>
                <a:latin typeface="Times New Roman" charset="0"/>
              </a:rPr>
              <a:t>Inverter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ublic\Green\11Lec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3375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71538" y="423684"/>
            <a:ext cx="8162925" cy="1200329"/>
          </a:xfrm>
        </p:spPr>
        <p:txBody>
          <a:bodyPr/>
          <a:lstStyle/>
          <a:p>
            <a:pPr eaLnBrk="1" hangingPunct="1"/>
            <a:r>
              <a:rPr lang="en-US" sz="3600" b="1" dirty="0" smtClean="0">
                <a:solidFill>
                  <a:srgbClr val="7030A0"/>
                </a:solidFill>
              </a:rPr>
              <a:t>DM losses during haymaking</a:t>
            </a:r>
            <a:r>
              <a:rPr lang="en-US" sz="3600" dirty="0" smtClean="0"/>
              <a:t/>
            </a:r>
            <a:br>
              <a:rPr lang="en-US" sz="3600" dirty="0" smtClean="0"/>
            </a:br>
            <a:endParaRPr lang="en-US" sz="3600" dirty="0" smtClean="0"/>
          </a:p>
        </p:txBody>
      </p:sp>
      <p:sp>
        <p:nvSpPr>
          <p:cNvPr id="20483" name="Content Placeholder 2"/>
          <p:cNvSpPr>
            <a:spLocks noGrp="1"/>
          </p:cNvSpPr>
          <p:nvPr>
            <p:ph idx="1"/>
          </p:nvPr>
        </p:nvSpPr>
        <p:spPr/>
        <p:txBody>
          <a:bodyPr/>
          <a:lstStyle/>
          <a:p>
            <a:pPr eaLnBrk="1" hangingPunct="1">
              <a:buFont typeface="Arial" charset="0"/>
              <a:buNone/>
            </a:pPr>
            <a:r>
              <a:rPr lang="en-US" b="1" u="sng" dirty="0" smtClean="0">
                <a:solidFill>
                  <a:schemeClr val="tx2"/>
                </a:solidFill>
              </a:rPr>
              <a:t>Process</a:t>
            </a:r>
            <a:r>
              <a:rPr lang="en-US" b="1" dirty="0" smtClean="0">
                <a:solidFill>
                  <a:schemeClr val="tx2"/>
                </a:solidFill>
              </a:rPr>
              <a:t>			   	    </a:t>
            </a:r>
            <a:r>
              <a:rPr lang="en-US" b="1" u="sng" dirty="0" smtClean="0">
                <a:solidFill>
                  <a:schemeClr val="tx2"/>
                </a:solidFill>
              </a:rPr>
              <a:t>% DM</a:t>
            </a:r>
            <a:endParaRPr lang="en-US" u="sng" dirty="0" smtClean="0">
              <a:solidFill>
                <a:schemeClr val="tx2"/>
              </a:solidFill>
            </a:endParaRPr>
          </a:p>
          <a:p>
            <a:pPr eaLnBrk="1" hangingPunct="1">
              <a:buFont typeface="Arial" charset="0"/>
              <a:buNone/>
            </a:pPr>
            <a:r>
              <a:rPr lang="en-US" dirty="0" smtClean="0"/>
              <a:t>Respiration             		2-16</a:t>
            </a:r>
          </a:p>
          <a:p>
            <a:pPr eaLnBrk="1" hangingPunct="1">
              <a:buFont typeface="Arial" charset="0"/>
              <a:buNone/>
            </a:pPr>
            <a:r>
              <a:rPr lang="en-US" dirty="0" smtClean="0"/>
              <a:t>Conditioning (crimper)  	1-4</a:t>
            </a:r>
          </a:p>
          <a:p>
            <a:pPr eaLnBrk="1" hangingPunct="1">
              <a:buFont typeface="Arial" charset="0"/>
              <a:buNone/>
            </a:pPr>
            <a:r>
              <a:rPr lang="en-US" dirty="0" smtClean="0"/>
              <a:t>Raking at 40-50% H</a:t>
            </a:r>
            <a:r>
              <a:rPr lang="en-US" baseline="-25000" dirty="0" smtClean="0"/>
              <a:t>2</a:t>
            </a:r>
            <a:r>
              <a:rPr lang="en-US" dirty="0" smtClean="0"/>
              <a:t>O    	2-5</a:t>
            </a:r>
          </a:p>
          <a:p>
            <a:pPr eaLnBrk="1" hangingPunct="1">
              <a:buFont typeface="Arial" charset="0"/>
              <a:buNone/>
            </a:pPr>
            <a:r>
              <a:rPr lang="en-US" dirty="0" smtClean="0"/>
              <a:t>Raking at 10-15% H</a:t>
            </a:r>
            <a:r>
              <a:rPr lang="en-US" baseline="-25000" dirty="0" smtClean="0"/>
              <a:t>2</a:t>
            </a:r>
            <a:r>
              <a:rPr lang="en-US" dirty="0" smtClean="0"/>
              <a:t>O	25-30</a:t>
            </a:r>
          </a:p>
          <a:p>
            <a:pPr eaLnBrk="1" hangingPunct="1">
              <a:buFont typeface="Arial" charset="0"/>
              <a:buNone/>
            </a:pPr>
            <a:r>
              <a:rPr lang="en-US" dirty="0" smtClean="0"/>
              <a:t>Baling (rectangular)    	2-5</a:t>
            </a:r>
          </a:p>
          <a:p>
            <a:pPr eaLnBrk="1" hangingPunct="1">
              <a:buFont typeface="Arial" charset="0"/>
              <a:buNone/>
            </a:pPr>
            <a:r>
              <a:rPr lang="en-US" dirty="0" smtClean="0"/>
              <a:t>Baling (large, round)  		15-40</a:t>
            </a:r>
          </a:p>
          <a:p>
            <a:pPr eaLnBrk="1" hangingPunct="1"/>
            <a:endParaRPr lang="en-US" dirty="0" smtClean="0"/>
          </a:p>
        </p:txBody>
      </p:sp>
    </p:spTree>
    <p:extLst>
      <p:ext uri="{BB962C8B-B14F-4D97-AF65-F5344CB8AC3E}">
        <p14:creationId xmlns:p14="http://schemas.microsoft.com/office/powerpoint/2010/main" val="29667386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533400" y="685800"/>
            <a:ext cx="8162925" cy="769441"/>
          </a:xfrm>
        </p:spPr>
        <p:txBody>
          <a:bodyPr/>
          <a:lstStyle/>
          <a:p>
            <a:pPr eaLnBrk="1" hangingPunct="1"/>
            <a:r>
              <a:rPr lang="en-US" b="1" dirty="0" smtClean="0">
                <a:solidFill>
                  <a:srgbClr val="7030A0"/>
                </a:solidFill>
              </a:rPr>
              <a:t>Heating and Spoilage</a:t>
            </a:r>
          </a:p>
        </p:txBody>
      </p:sp>
      <p:sp>
        <p:nvSpPr>
          <p:cNvPr id="17411" name="Rectangle 1027"/>
          <p:cNvSpPr>
            <a:spLocks noGrp="1" noChangeArrowheads="1"/>
          </p:cNvSpPr>
          <p:nvPr>
            <p:ph idx="1"/>
          </p:nvPr>
        </p:nvSpPr>
        <p:spPr>
          <a:xfrm>
            <a:off x="228601" y="1905000"/>
            <a:ext cx="8794750" cy="4191000"/>
          </a:xfrm>
        </p:spPr>
        <p:txBody>
          <a:bodyPr/>
          <a:lstStyle/>
          <a:p>
            <a:pPr eaLnBrk="1" hangingPunct="1"/>
            <a:r>
              <a:rPr lang="en-US" dirty="0" smtClean="0"/>
              <a:t>Hay w/ 20% moisture - favors the growth of fungi.</a:t>
            </a:r>
          </a:p>
          <a:p>
            <a:pPr eaLnBrk="1" hangingPunct="1"/>
            <a:r>
              <a:rPr lang="en-US" dirty="0" smtClean="0"/>
              <a:t>metabolic activity of organisms = heat , 150°F.</a:t>
            </a:r>
          </a:p>
          <a:p>
            <a:pPr eaLnBrk="1" hangingPunct="1"/>
            <a:r>
              <a:rPr lang="en-US" dirty="0" smtClean="0"/>
              <a:t>Heating can cause spontaneous combustion---- this usually occurs at 30-40% moisture.</a:t>
            </a:r>
          </a:p>
        </p:txBody>
      </p:sp>
    </p:spTree>
    <p:extLst>
      <p:ext uri="{BB962C8B-B14F-4D97-AF65-F5344CB8AC3E}">
        <p14:creationId xmlns:p14="http://schemas.microsoft.com/office/powerpoint/2010/main" val="27852182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90513"/>
            <a:ext cx="723900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967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71538" y="854572"/>
            <a:ext cx="8162925" cy="769441"/>
          </a:xfrm>
        </p:spPr>
        <p:txBody>
          <a:bodyPr/>
          <a:lstStyle/>
          <a:p>
            <a:pPr eaLnBrk="1" hangingPunct="1"/>
            <a:r>
              <a:rPr lang="en-US" b="1" dirty="0" smtClean="0">
                <a:solidFill>
                  <a:srgbClr val="7030A0"/>
                </a:solidFill>
              </a:rPr>
              <a:t>Preservatives</a:t>
            </a:r>
          </a:p>
        </p:txBody>
      </p:sp>
      <p:sp>
        <p:nvSpPr>
          <p:cNvPr id="30723" name="Rectangle 3"/>
          <p:cNvSpPr>
            <a:spLocks noGrp="1" noChangeArrowheads="1"/>
          </p:cNvSpPr>
          <p:nvPr>
            <p:ph idx="1"/>
          </p:nvPr>
        </p:nvSpPr>
        <p:spPr>
          <a:xfrm>
            <a:off x="152401" y="1905000"/>
            <a:ext cx="8870950" cy="4648200"/>
          </a:xfrm>
        </p:spPr>
        <p:txBody>
          <a:bodyPr>
            <a:normAutofit fontScale="92500" lnSpcReduction="10000"/>
          </a:bodyPr>
          <a:lstStyle/>
          <a:p>
            <a:pPr eaLnBrk="1" hangingPunct="1">
              <a:lnSpc>
                <a:spcPct val="90000"/>
              </a:lnSpc>
            </a:pPr>
            <a:r>
              <a:rPr lang="en-US" sz="2400" b="1" dirty="0" smtClean="0">
                <a:latin typeface="+mj-lt"/>
              </a:rPr>
              <a:t>Additives for high moisture hay harvest</a:t>
            </a:r>
          </a:p>
          <a:p>
            <a:pPr eaLnBrk="1" hangingPunct="1">
              <a:lnSpc>
                <a:spcPct val="90000"/>
              </a:lnSpc>
            </a:pPr>
            <a:r>
              <a:rPr lang="en-US" sz="2400" b="1" dirty="0">
                <a:latin typeface="+mj-lt"/>
              </a:rPr>
              <a:t>Rain damage is reduced and leaf retention is high</a:t>
            </a:r>
            <a:r>
              <a:rPr lang="en-US" sz="2400" b="1" dirty="0" smtClean="0">
                <a:latin typeface="+mj-lt"/>
              </a:rPr>
              <a:t>.</a:t>
            </a:r>
          </a:p>
          <a:p>
            <a:pPr eaLnBrk="1" hangingPunct="1">
              <a:lnSpc>
                <a:spcPct val="90000"/>
              </a:lnSpc>
            </a:pPr>
            <a:endParaRPr lang="en-US" sz="2400" b="1" dirty="0" smtClean="0">
              <a:latin typeface="+mj-lt"/>
            </a:endParaRPr>
          </a:p>
          <a:p>
            <a:pPr lvl="1" eaLnBrk="1" hangingPunct="1">
              <a:lnSpc>
                <a:spcPct val="90000"/>
              </a:lnSpc>
            </a:pPr>
            <a:r>
              <a:rPr lang="en-US" sz="2400" b="1" dirty="0" smtClean="0">
                <a:solidFill>
                  <a:srgbClr val="7030A0"/>
                </a:solidFill>
                <a:latin typeface="+mj-lt"/>
              </a:rPr>
              <a:t>Organic acids </a:t>
            </a:r>
            <a:r>
              <a:rPr lang="en-US" sz="2400" b="1" dirty="0" smtClean="0">
                <a:latin typeface="+mj-lt"/>
              </a:rPr>
              <a:t>– propionic or acetic</a:t>
            </a:r>
          </a:p>
          <a:p>
            <a:pPr lvl="2" eaLnBrk="1" hangingPunct="1">
              <a:lnSpc>
                <a:spcPct val="90000"/>
              </a:lnSpc>
            </a:pPr>
            <a:r>
              <a:rPr lang="en-US" sz="2000" b="1" dirty="0" smtClean="0">
                <a:latin typeface="+mj-lt"/>
              </a:rPr>
              <a:t>Inhibit mold</a:t>
            </a:r>
          </a:p>
          <a:p>
            <a:pPr lvl="2" eaLnBrk="1" hangingPunct="1">
              <a:lnSpc>
                <a:spcPct val="90000"/>
              </a:lnSpc>
            </a:pPr>
            <a:r>
              <a:rPr lang="en-US" sz="2000" b="1" dirty="0" smtClean="0">
                <a:latin typeface="+mj-lt"/>
              </a:rPr>
              <a:t>Harvest at 25% moisture</a:t>
            </a:r>
          </a:p>
          <a:p>
            <a:pPr lvl="2" eaLnBrk="1" hangingPunct="1">
              <a:lnSpc>
                <a:spcPct val="90000"/>
              </a:lnSpc>
            </a:pPr>
            <a:r>
              <a:rPr lang="en-US" sz="2000" b="1" dirty="0" smtClean="0">
                <a:latin typeface="+mj-lt"/>
              </a:rPr>
              <a:t>Expensive</a:t>
            </a:r>
          </a:p>
          <a:p>
            <a:pPr lvl="2" eaLnBrk="1" hangingPunct="1">
              <a:lnSpc>
                <a:spcPct val="90000"/>
              </a:lnSpc>
            </a:pPr>
            <a:r>
              <a:rPr lang="en-US" sz="2000" b="1" dirty="0" smtClean="0">
                <a:latin typeface="+mj-lt"/>
              </a:rPr>
              <a:t>Corrosive to harvest equipment</a:t>
            </a:r>
          </a:p>
          <a:p>
            <a:pPr lvl="2" eaLnBrk="1" hangingPunct="1">
              <a:lnSpc>
                <a:spcPct val="90000"/>
              </a:lnSpc>
              <a:buFontTx/>
              <a:buNone/>
            </a:pPr>
            <a:endParaRPr lang="en-US" sz="2000" b="1" dirty="0" smtClean="0">
              <a:latin typeface="+mj-lt"/>
            </a:endParaRPr>
          </a:p>
          <a:p>
            <a:pPr lvl="1" eaLnBrk="1" hangingPunct="1">
              <a:lnSpc>
                <a:spcPct val="90000"/>
              </a:lnSpc>
            </a:pPr>
            <a:r>
              <a:rPr lang="en-US" sz="2400" b="1" dirty="0" smtClean="0">
                <a:solidFill>
                  <a:srgbClr val="7030A0"/>
                </a:solidFill>
                <a:latin typeface="+mj-lt"/>
              </a:rPr>
              <a:t>Microbial inoculant </a:t>
            </a:r>
            <a:r>
              <a:rPr lang="en-US" sz="2400" b="1" dirty="0" smtClean="0">
                <a:latin typeface="+mj-lt"/>
              </a:rPr>
              <a:t>– lactobacillus organisms</a:t>
            </a:r>
          </a:p>
          <a:p>
            <a:pPr lvl="2" eaLnBrk="1" hangingPunct="1">
              <a:lnSpc>
                <a:spcPct val="90000"/>
              </a:lnSpc>
            </a:pPr>
            <a:r>
              <a:rPr lang="en-US" sz="2000" b="1" dirty="0" smtClean="0">
                <a:latin typeface="+mj-lt"/>
              </a:rPr>
              <a:t>Out compete the molds</a:t>
            </a:r>
          </a:p>
          <a:p>
            <a:pPr lvl="2" eaLnBrk="1" hangingPunct="1">
              <a:lnSpc>
                <a:spcPct val="90000"/>
              </a:lnSpc>
            </a:pPr>
            <a:r>
              <a:rPr lang="en-US" sz="2000" b="1" dirty="0" smtClean="0">
                <a:latin typeface="+mj-lt"/>
              </a:rPr>
              <a:t>Harvest at 25% water</a:t>
            </a:r>
          </a:p>
          <a:p>
            <a:pPr lvl="2" eaLnBrk="1" hangingPunct="1">
              <a:lnSpc>
                <a:spcPct val="90000"/>
              </a:lnSpc>
            </a:pPr>
            <a:r>
              <a:rPr lang="en-US" sz="2000" b="1" dirty="0" smtClean="0">
                <a:latin typeface="+mj-lt"/>
              </a:rPr>
              <a:t>Less expensive -- $1/ton</a:t>
            </a:r>
          </a:p>
          <a:p>
            <a:pPr lvl="2" eaLnBrk="1" hangingPunct="1">
              <a:lnSpc>
                <a:spcPct val="90000"/>
              </a:lnSpc>
            </a:pPr>
            <a:r>
              <a:rPr lang="en-US" sz="2000" b="1" dirty="0" smtClean="0">
                <a:latin typeface="+mj-lt"/>
              </a:rPr>
              <a:t>Less consistent protection – must have live organisms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07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07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72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072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3072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3072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3072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S1_13_32"/>
          <p:cNvPicPr>
            <a:picLocks noChangeAspect="1" noChangeArrowheads="1"/>
          </p:cNvPicPr>
          <p:nvPr/>
        </p:nvPicPr>
        <p:blipFill>
          <a:blip r:embed="rId2" cstate="print"/>
          <a:srcRect/>
          <a:stretch>
            <a:fillRect/>
          </a:stretch>
        </p:blipFill>
        <p:spPr bwMode="auto">
          <a:xfrm>
            <a:off x="76200" y="381000"/>
            <a:ext cx="8991600" cy="613092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smtClean="0">
                <a:solidFill>
                  <a:srgbClr val="7030A0"/>
                </a:solidFill>
              </a:rPr>
              <a:t>Storage</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t>Hay protected from weather changes little in nutritive value</a:t>
            </a:r>
          </a:p>
          <a:p>
            <a:pPr lvl="1"/>
            <a:r>
              <a:rPr lang="en-US" dirty="0" smtClean="0"/>
              <a:t>Will loose vitamins A &amp; E</a:t>
            </a:r>
          </a:p>
          <a:p>
            <a:r>
              <a:rPr lang="en-US" dirty="0" smtClean="0"/>
              <a:t>Hay stored outside</a:t>
            </a:r>
          </a:p>
          <a:p>
            <a:pPr lvl="1"/>
            <a:r>
              <a:rPr lang="en-US" dirty="0" smtClean="0"/>
              <a:t>Will loose value</a:t>
            </a:r>
          </a:p>
          <a:p>
            <a:pPr lvl="1"/>
            <a:r>
              <a:rPr lang="en-US" dirty="0" smtClean="0"/>
              <a:t>Amount depends on weather and physical nature of hay</a:t>
            </a:r>
          </a:p>
          <a:p>
            <a:pPr lvl="1"/>
            <a:r>
              <a:rPr lang="en-US" dirty="0" smtClean="0"/>
              <a:t>More rain = more loss</a:t>
            </a:r>
            <a:endParaRPr lang="en-US" dirty="0"/>
          </a:p>
        </p:txBody>
      </p:sp>
    </p:spTree>
    <p:extLst>
      <p:ext uri="{BB962C8B-B14F-4D97-AF65-F5344CB8AC3E}">
        <p14:creationId xmlns:p14="http://schemas.microsoft.com/office/powerpoint/2010/main" val="1343604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1_13_13"/>
          <p:cNvPicPr>
            <a:picLocks noChangeAspect="1" noChangeArrowheads="1"/>
          </p:cNvPicPr>
          <p:nvPr/>
        </p:nvPicPr>
        <p:blipFill>
          <a:blip r:embed="rId2" cstate="print">
            <a:lum bright="12000"/>
          </a:blip>
          <a:srcRect/>
          <a:stretch>
            <a:fillRect/>
          </a:stretch>
        </p:blipFill>
        <p:spPr bwMode="auto">
          <a:xfrm>
            <a:off x="76200" y="350838"/>
            <a:ext cx="8991600" cy="615632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1_13_14"/>
          <p:cNvPicPr>
            <a:picLocks noChangeAspect="1" noChangeArrowheads="1"/>
          </p:cNvPicPr>
          <p:nvPr/>
        </p:nvPicPr>
        <p:blipFill>
          <a:blip r:embed="rId2" cstate="print"/>
          <a:srcRect/>
          <a:stretch>
            <a:fillRect/>
          </a:stretch>
        </p:blipFill>
        <p:spPr bwMode="auto">
          <a:xfrm>
            <a:off x="0" y="177800"/>
            <a:ext cx="9448800" cy="6299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2089"/>
            <a:ext cx="8958263" cy="1103312"/>
          </a:xfrm>
        </p:spPr>
        <p:txBody>
          <a:bodyPr>
            <a:normAutofit fontScale="90000"/>
          </a:bodyPr>
          <a:lstStyle/>
          <a:p>
            <a:pPr algn="ctr"/>
            <a:r>
              <a:rPr lang="en-US" sz="3600" dirty="0" smtClean="0"/>
              <a:t>ADF often used to predict digestibility of forages</a:t>
            </a:r>
            <a:endParaRPr lang="en-US" sz="3600" dirty="0"/>
          </a:p>
        </p:txBody>
      </p:sp>
      <p:sp>
        <p:nvSpPr>
          <p:cNvPr id="3" name="Content Placeholder 2"/>
          <p:cNvSpPr>
            <a:spLocks noGrp="1"/>
          </p:cNvSpPr>
          <p:nvPr>
            <p:ph idx="1"/>
          </p:nvPr>
        </p:nvSpPr>
        <p:spPr>
          <a:xfrm>
            <a:off x="152400" y="1905000"/>
            <a:ext cx="8870951" cy="4191000"/>
          </a:xfrm>
        </p:spPr>
        <p:txBody>
          <a:bodyPr/>
          <a:lstStyle/>
          <a:p>
            <a:r>
              <a:rPr lang="en-US" sz="3000" dirty="0" smtClean="0"/>
              <a:t>Digestible DM % = 88.9 - (ADF% x 0.78)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78321480"/>
              </p:ext>
            </p:extLst>
          </p:nvPr>
        </p:nvGraphicFramePr>
        <p:xfrm>
          <a:off x="2819400" y="2667000"/>
          <a:ext cx="3962400" cy="384048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tblGrid>
              <a:tr h="182880">
                <a:tc>
                  <a:txBody>
                    <a:bodyPr/>
                    <a:lstStyle/>
                    <a:p>
                      <a:r>
                        <a:rPr lang="en-US" sz="3600" dirty="0" smtClean="0">
                          <a:solidFill>
                            <a:schemeClr val="tx1"/>
                          </a:solidFill>
                        </a:rPr>
                        <a:t>ADF</a:t>
                      </a:r>
                      <a:endParaRPr lang="en-US" sz="3600" dirty="0">
                        <a:solidFill>
                          <a:schemeClr val="tx1"/>
                        </a:solidFill>
                      </a:endParaRPr>
                    </a:p>
                  </a:txBody>
                  <a:tcPr/>
                </a:tc>
                <a:tc>
                  <a:txBody>
                    <a:bodyPr/>
                    <a:lstStyle/>
                    <a:p>
                      <a:r>
                        <a:rPr lang="en-US" sz="3600" dirty="0" smtClean="0">
                          <a:solidFill>
                            <a:schemeClr val="tx1"/>
                          </a:solidFill>
                        </a:rPr>
                        <a:t>DDM</a:t>
                      </a:r>
                      <a:endParaRPr lang="en-US" sz="3600" dirty="0">
                        <a:solidFill>
                          <a:schemeClr val="tx1"/>
                        </a:solidFill>
                      </a:endParaRPr>
                    </a:p>
                  </a:txBody>
                  <a:tcPr/>
                </a:tc>
                <a:extLst>
                  <a:ext uri="{0D108BD9-81ED-4DB2-BD59-A6C34878D82A}">
                    <a16:rowId xmlns:a16="http://schemas.microsoft.com/office/drawing/2014/main" val="10000"/>
                  </a:ext>
                </a:extLst>
              </a:tr>
              <a:tr h="587234">
                <a:tc>
                  <a:txBody>
                    <a:bodyPr/>
                    <a:lstStyle/>
                    <a:p>
                      <a:r>
                        <a:rPr lang="en-US" sz="3600" dirty="0" smtClean="0"/>
                        <a:t>30</a:t>
                      </a:r>
                      <a:endParaRPr lang="en-US" sz="3600" dirty="0"/>
                    </a:p>
                  </a:txBody>
                  <a:tcPr/>
                </a:tc>
                <a:tc>
                  <a:txBody>
                    <a:bodyPr/>
                    <a:lstStyle/>
                    <a:p>
                      <a:r>
                        <a:rPr lang="en-US" sz="3600" dirty="0" smtClean="0"/>
                        <a:t>65%</a:t>
                      </a:r>
                      <a:endParaRPr lang="en-US" sz="3600" dirty="0"/>
                    </a:p>
                  </a:txBody>
                  <a:tcPr/>
                </a:tc>
                <a:extLst>
                  <a:ext uri="{0D108BD9-81ED-4DB2-BD59-A6C34878D82A}">
                    <a16:rowId xmlns:a16="http://schemas.microsoft.com/office/drawing/2014/main" val="10001"/>
                  </a:ext>
                </a:extLst>
              </a:tr>
              <a:tr h="587234">
                <a:tc>
                  <a:txBody>
                    <a:bodyPr/>
                    <a:lstStyle/>
                    <a:p>
                      <a:r>
                        <a:rPr lang="en-US" sz="3600" dirty="0" smtClean="0"/>
                        <a:t>35</a:t>
                      </a:r>
                      <a:endParaRPr lang="en-US" sz="3600" dirty="0"/>
                    </a:p>
                  </a:txBody>
                  <a:tcPr/>
                </a:tc>
                <a:tc>
                  <a:txBody>
                    <a:bodyPr/>
                    <a:lstStyle/>
                    <a:p>
                      <a:r>
                        <a:rPr lang="en-US" sz="3600" dirty="0" smtClean="0"/>
                        <a:t>61%</a:t>
                      </a:r>
                      <a:endParaRPr lang="en-US" sz="3600" dirty="0"/>
                    </a:p>
                  </a:txBody>
                  <a:tcPr/>
                </a:tc>
                <a:extLst>
                  <a:ext uri="{0D108BD9-81ED-4DB2-BD59-A6C34878D82A}">
                    <a16:rowId xmlns:a16="http://schemas.microsoft.com/office/drawing/2014/main" val="10002"/>
                  </a:ext>
                </a:extLst>
              </a:tr>
              <a:tr h="587234">
                <a:tc>
                  <a:txBody>
                    <a:bodyPr/>
                    <a:lstStyle/>
                    <a:p>
                      <a:r>
                        <a:rPr lang="en-US" sz="3600" dirty="0" smtClean="0"/>
                        <a:t>40</a:t>
                      </a:r>
                      <a:endParaRPr lang="en-US" sz="3600" dirty="0"/>
                    </a:p>
                  </a:txBody>
                  <a:tcPr/>
                </a:tc>
                <a:tc>
                  <a:txBody>
                    <a:bodyPr/>
                    <a:lstStyle/>
                    <a:p>
                      <a:r>
                        <a:rPr lang="en-US" sz="3600" dirty="0" smtClean="0"/>
                        <a:t>58%</a:t>
                      </a:r>
                      <a:endParaRPr lang="en-US" sz="3600" dirty="0"/>
                    </a:p>
                  </a:txBody>
                  <a:tcPr/>
                </a:tc>
                <a:extLst>
                  <a:ext uri="{0D108BD9-81ED-4DB2-BD59-A6C34878D82A}">
                    <a16:rowId xmlns:a16="http://schemas.microsoft.com/office/drawing/2014/main" val="10003"/>
                  </a:ext>
                </a:extLst>
              </a:tr>
              <a:tr h="587234">
                <a:tc>
                  <a:txBody>
                    <a:bodyPr/>
                    <a:lstStyle/>
                    <a:p>
                      <a:r>
                        <a:rPr lang="en-US" sz="3600" dirty="0" smtClean="0"/>
                        <a:t>45</a:t>
                      </a:r>
                      <a:endParaRPr lang="en-US" sz="3600" dirty="0"/>
                    </a:p>
                  </a:txBody>
                  <a:tcPr/>
                </a:tc>
                <a:tc>
                  <a:txBody>
                    <a:bodyPr/>
                    <a:lstStyle/>
                    <a:p>
                      <a:r>
                        <a:rPr lang="en-US" sz="3600" dirty="0" smtClean="0"/>
                        <a:t>54%</a:t>
                      </a:r>
                      <a:endParaRPr lang="en-US" sz="3600" dirty="0"/>
                    </a:p>
                  </a:txBody>
                  <a:tcPr/>
                </a:tc>
                <a:extLst>
                  <a:ext uri="{0D108BD9-81ED-4DB2-BD59-A6C34878D82A}">
                    <a16:rowId xmlns:a16="http://schemas.microsoft.com/office/drawing/2014/main" val="10004"/>
                  </a:ext>
                </a:extLst>
              </a:tr>
              <a:tr h="587234">
                <a:tc>
                  <a:txBody>
                    <a:bodyPr/>
                    <a:lstStyle/>
                    <a:p>
                      <a:r>
                        <a:rPr lang="en-US" sz="3600" dirty="0" smtClean="0"/>
                        <a:t>50</a:t>
                      </a:r>
                      <a:endParaRPr lang="en-US" sz="3600" dirty="0"/>
                    </a:p>
                  </a:txBody>
                  <a:tcPr/>
                </a:tc>
                <a:tc>
                  <a:txBody>
                    <a:bodyPr/>
                    <a:lstStyle/>
                    <a:p>
                      <a:r>
                        <a:rPr lang="en-US" sz="3600" dirty="0" smtClean="0"/>
                        <a:t>50%</a:t>
                      </a:r>
                      <a:endParaRPr lang="en-US" sz="3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78601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609600"/>
            <a:ext cx="8924925" cy="743129"/>
          </a:xfrm>
        </p:spPr>
        <p:txBody>
          <a:bodyPr/>
          <a:lstStyle/>
          <a:p>
            <a:r>
              <a:rPr lang="en-US" sz="3600" b="1" dirty="0">
                <a:solidFill>
                  <a:srgbClr val="7030A0"/>
                </a:solidFill>
              </a:rPr>
              <a:t>Relative Feed Value index </a:t>
            </a:r>
            <a:r>
              <a:rPr lang="en-US" sz="3600" b="1" dirty="0" smtClean="0">
                <a:solidFill>
                  <a:srgbClr val="7030A0"/>
                </a:solidFill>
              </a:rPr>
              <a:t>for Hay</a:t>
            </a:r>
            <a:endParaRPr lang="en-US" sz="3600" b="1" dirty="0">
              <a:solidFill>
                <a:srgbClr val="7030A0"/>
              </a:solidFill>
            </a:endParaRPr>
          </a:p>
        </p:txBody>
      </p:sp>
      <p:sp>
        <p:nvSpPr>
          <p:cNvPr id="3" name="Content Placeholder 2"/>
          <p:cNvSpPr>
            <a:spLocks noGrp="1"/>
          </p:cNvSpPr>
          <p:nvPr>
            <p:ph idx="1"/>
          </p:nvPr>
        </p:nvSpPr>
        <p:spPr>
          <a:xfrm>
            <a:off x="304801" y="1905000"/>
            <a:ext cx="8718550" cy="4800600"/>
          </a:xfrm>
        </p:spPr>
        <p:txBody>
          <a:bodyPr>
            <a:normAutofit fontScale="85000" lnSpcReduction="10000"/>
          </a:bodyPr>
          <a:lstStyle/>
          <a:p>
            <a:r>
              <a:rPr lang="en-US" dirty="0"/>
              <a:t>Hay is often sold using </a:t>
            </a:r>
            <a:r>
              <a:rPr lang="en-US" dirty="0" smtClean="0"/>
              <a:t>this feed </a:t>
            </a:r>
            <a:r>
              <a:rPr lang="en-US" dirty="0"/>
              <a:t>value </a:t>
            </a:r>
            <a:r>
              <a:rPr lang="en-US" dirty="0" smtClean="0"/>
              <a:t>index</a:t>
            </a:r>
          </a:p>
          <a:p>
            <a:r>
              <a:rPr lang="en-US" b="1" dirty="0" smtClean="0">
                <a:solidFill>
                  <a:srgbClr val="7030A0"/>
                </a:solidFill>
              </a:rPr>
              <a:t>RFV</a:t>
            </a:r>
            <a:r>
              <a:rPr lang="en-US" dirty="0" smtClean="0"/>
              <a:t> = (digestible DM % x DM intake %)</a:t>
            </a:r>
          </a:p>
          <a:p>
            <a:pPr lvl="1"/>
            <a:r>
              <a:rPr lang="en-US" dirty="0" smtClean="0"/>
              <a:t>Digestible DM % = 88.9 - (ADF% x .779) </a:t>
            </a:r>
          </a:p>
          <a:p>
            <a:pPr lvl="1"/>
            <a:r>
              <a:rPr lang="en-US" dirty="0" smtClean="0"/>
              <a:t>DM intake % = 120 ÷ NDF%</a:t>
            </a:r>
          </a:p>
          <a:p>
            <a:pPr lvl="1"/>
            <a:endParaRPr lang="en-US" dirty="0" smtClean="0"/>
          </a:p>
          <a:p>
            <a:r>
              <a:rPr lang="en-US" dirty="0" smtClean="0"/>
              <a:t>Estimates digestible dry </a:t>
            </a:r>
            <a:r>
              <a:rPr lang="en-US" dirty="0"/>
              <a:t>matter </a:t>
            </a:r>
            <a:r>
              <a:rPr lang="en-US" dirty="0" smtClean="0"/>
              <a:t>(energy) from ADF </a:t>
            </a:r>
          </a:p>
          <a:p>
            <a:pPr lvl="1"/>
            <a:r>
              <a:rPr lang="en-US" dirty="0" smtClean="0"/>
              <a:t>ADF is not as accurate at estimating energy as we would like</a:t>
            </a:r>
          </a:p>
          <a:p>
            <a:r>
              <a:rPr lang="en-US" dirty="0" smtClean="0"/>
              <a:t>Calculates the </a:t>
            </a:r>
            <a:r>
              <a:rPr lang="en-US" dirty="0"/>
              <a:t>DM intake potential (as a </a:t>
            </a:r>
            <a:r>
              <a:rPr lang="en-US" dirty="0" smtClean="0"/>
              <a:t>% of BW</a:t>
            </a:r>
            <a:r>
              <a:rPr lang="en-US" dirty="0"/>
              <a:t>) from </a:t>
            </a:r>
            <a:r>
              <a:rPr lang="en-US" dirty="0" smtClean="0"/>
              <a:t>NDF</a:t>
            </a:r>
          </a:p>
        </p:txBody>
      </p:sp>
    </p:spTree>
    <p:extLst>
      <p:ext uri="{BB962C8B-B14F-4D97-AF65-F5344CB8AC3E}">
        <p14:creationId xmlns:p14="http://schemas.microsoft.com/office/powerpoint/2010/main" val="1296325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
            <a:ext cx="6248400" cy="617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6322565"/>
            <a:ext cx="8610601" cy="400110"/>
          </a:xfrm>
          <a:prstGeom prst="rect">
            <a:avLst/>
          </a:prstGeom>
          <a:noFill/>
        </p:spPr>
        <p:txBody>
          <a:bodyPr wrap="square" rtlCol="0">
            <a:spAutoFit/>
          </a:bodyPr>
          <a:lstStyle/>
          <a:p>
            <a:r>
              <a:rPr lang="en-US" sz="2000" dirty="0"/>
              <a:t>Relative feed value (RFV); </a:t>
            </a:r>
            <a:r>
              <a:rPr lang="en-US" sz="2000" dirty="0" smtClean="0"/>
              <a:t>based </a:t>
            </a:r>
            <a:r>
              <a:rPr lang="en-US" sz="2000" dirty="0"/>
              <a:t>on NDF and ADF content </a:t>
            </a:r>
          </a:p>
        </p:txBody>
      </p:sp>
    </p:spTree>
    <p:extLst>
      <p:ext uri="{BB962C8B-B14F-4D97-AF65-F5344CB8AC3E}">
        <p14:creationId xmlns:p14="http://schemas.microsoft.com/office/powerpoint/2010/main" val="21282743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3647"/>
            <a:ext cx="8805863" cy="615553"/>
          </a:xfrm>
        </p:spPr>
        <p:txBody>
          <a:bodyPr/>
          <a:lstStyle/>
          <a:p>
            <a:r>
              <a:rPr lang="en-US" sz="3400" b="1" dirty="0" smtClean="0">
                <a:solidFill>
                  <a:srgbClr val="7030A0"/>
                </a:solidFill>
              </a:rPr>
              <a:t>USDA alfalfa hay quality guidelines </a:t>
            </a:r>
            <a:endParaRPr lang="en-US" sz="3400" b="1" dirty="0">
              <a:solidFill>
                <a:srgbClr val="7030A0"/>
              </a:solidFill>
            </a:endParaRPr>
          </a:p>
        </p:txBody>
      </p:sp>
      <p:sp>
        <p:nvSpPr>
          <p:cNvPr id="3" name="Content Placeholder 2"/>
          <p:cNvSpPr>
            <a:spLocks noGrp="1"/>
          </p:cNvSpPr>
          <p:nvPr>
            <p:ph idx="1"/>
          </p:nvPr>
        </p:nvSpPr>
        <p:spPr/>
        <p:txBody>
          <a:bodyPr/>
          <a:lstStyle/>
          <a:p>
            <a:endParaRPr lang="en-US" dirty="0"/>
          </a:p>
        </p:txBody>
      </p:sp>
      <p:pic>
        <p:nvPicPr>
          <p:cNvPr id="2052" name="Picture 4" descr="http://www.wyomingqualityhay.com/images/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86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028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9" y="854572"/>
            <a:ext cx="5605462" cy="769441"/>
          </a:xfrm>
        </p:spPr>
        <p:txBody>
          <a:bodyPr/>
          <a:lstStyle/>
          <a:p>
            <a:r>
              <a:rPr lang="en-US" b="1" dirty="0" smtClean="0">
                <a:solidFill>
                  <a:srgbClr val="7030A0"/>
                </a:solidFill>
              </a:rPr>
              <a:t>RFV limitations</a:t>
            </a:r>
            <a:endParaRPr lang="en-US" b="1" dirty="0">
              <a:solidFill>
                <a:srgbClr val="7030A0"/>
              </a:solidFill>
            </a:endParaRPr>
          </a:p>
        </p:txBody>
      </p:sp>
      <p:sp>
        <p:nvSpPr>
          <p:cNvPr id="3" name="Content Placeholder 2"/>
          <p:cNvSpPr>
            <a:spLocks noGrp="1"/>
          </p:cNvSpPr>
          <p:nvPr>
            <p:ph idx="1"/>
          </p:nvPr>
        </p:nvSpPr>
        <p:spPr>
          <a:xfrm>
            <a:off x="381001" y="1905000"/>
            <a:ext cx="8642350" cy="4495800"/>
          </a:xfrm>
        </p:spPr>
        <p:txBody>
          <a:bodyPr>
            <a:normAutofit fontScale="92500"/>
          </a:bodyPr>
          <a:lstStyle/>
          <a:p>
            <a:r>
              <a:rPr lang="en-US" dirty="0" smtClean="0"/>
              <a:t>RFV </a:t>
            </a:r>
            <a:r>
              <a:rPr lang="en-US" dirty="0"/>
              <a:t>assumes all </a:t>
            </a:r>
            <a:r>
              <a:rPr lang="en-US" dirty="0" smtClean="0"/>
              <a:t>fibers have </a:t>
            </a:r>
            <a:r>
              <a:rPr lang="en-US" dirty="0"/>
              <a:t>the same </a:t>
            </a:r>
            <a:r>
              <a:rPr lang="en-US" dirty="0" smtClean="0"/>
              <a:t>digestibility</a:t>
            </a:r>
          </a:p>
          <a:p>
            <a:r>
              <a:rPr lang="en-US" dirty="0" smtClean="0"/>
              <a:t>Cows may perform differently on identical RFV. </a:t>
            </a:r>
          </a:p>
          <a:p>
            <a:r>
              <a:rPr lang="en-US" dirty="0" smtClean="0"/>
              <a:t>Variations in the digestibility of the NDF.</a:t>
            </a:r>
          </a:p>
          <a:p>
            <a:r>
              <a:rPr lang="en-US" dirty="0" smtClean="0"/>
              <a:t>Fiber </a:t>
            </a:r>
            <a:r>
              <a:rPr lang="en-US" dirty="0"/>
              <a:t>from grass and legumes naturally differs </a:t>
            </a:r>
            <a:r>
              <a:rPr lang="en-US" dirty="0" smtClean="0"/>
              <a:t>in digestibility</a:t>
            </a:r>
            <a:r>
              <a:rPr lang="en-US" dirty="0"/>
              <a:t>, as it also does when grown under </a:t>
            </a:r>
            <a:r>
              <a:rPr lang="en-US" dirty="0" smtClean="0"/>
              <a:t>different ambient temperatures</a:t>
            </a:r>
          </a:p>
          <a:p>
            <a:endParaRPr lang="en-US" dirty="0"/>
          </a:p>
        </p:txBody>
      </p:sp>
    </p:spTree>
    <p:extLst>
      <p:ext uri="{BB962C8B-B14F-4D97-AF65-F5344CB8AC3E}">
        <p14:creationId xmlns:p14="http://schemas.microsoft.com/office/powerpoint/2010/main" val="1088858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25270"/>
            <a:ext cx="8162925" cy="646331"/>
          </a:xfrm>
        </p:spPr>
        <p:txBody>
          <a:bodyPr/>
          <a:lstStyle/>
          <a:p>
            <a:r>
              <a:rPr lang="en-US" sz="3600" b="1" dirty="0">
                <a:solidFill>
                  <a:srgbClr val="7030A0"/>
                </a:solidFill>
              </a:rPr>
              <a:t>Relative Forage </a:t>
            </a:r>
            <a:r>
              <a:rPr lang="en-US" sz="3600" b="1" dirty="0" smtClean="0">
                <a:solidFill>
                  <a:srgbClr val="7030A0"/>
                </a:solidFill>
              </a:rPr>
              <a:t>Quality (RFQ)</a:t>
            </a:r>
            <a:endParaRPr lang="en-US" sz="3600" b="1" dirty="0">
              <a:solidFill>
                <a:srgbClr val="7030A0"/>
              </a:solidFill>
            </a:endParaRPr>
          </a:p>
        </p:txBody>
      </p:sp>
      <p:sp>
        <p:nvSpPr>
          <p:cNvPr id="3" name="Content Placeholder 2"/>
          <p:cNvSpPr>
            <a:spLocks noGrp="1"/>
          </p:cNvSpPr>
          <p:nvPr>
            <p:ph idx="1"/>
          </p:nvPr>
        </p:nvSpPr>
        <p:spPr>
          <a:xfrm>
            <a:off x="152400" y="1905000"/>
            <a:ext cx="8870951" cy="4191000"/>
          </a:xfrm>
        </p:spPr>
        <p:txBody>
          <a:bodyPr>
            <a:normAutofit fontScale="77500" lnSpcReduction="20000"/>
          </a:bodyPr>
          <a:lstStyle/>
          <a:p>
            <a:r>
              <a:rPr lang="en-US" dirty="0" smtClean="0"/>
              <a:t>Intake and TDN are calculated from NDF digestibility (in-vitro or in-situ digestion;  30 or 48 h)</a:t>
            </a:r>
          </a:p>
          <a:p>
            <a:r>
              <a:rPr lang="en-US" dirty="0" smtClean="0"/>
              <a:t>Total </a:t>
            </a:r>
            <a:r>
              <a:rPr lang="en-US" dirty="0"/>
              <a:t>digestible </a:t>
            </a:r>
            <a:r>
              <a:rPr lang="en-US" dirty="0" smtClean="0"/>
              <a:t>nutrients (TDN</a:t>
            </a:r>
            <a:r>
              <a:rPr lang="en-US" dirty="0"/>
              <a:t>) substitutes for </a:t>
            </a:r>
            <a:r>
              <a:rPr lang="en-US" dirty="0" smtClean="0"/>
              <a:t>DDM </a:t>
            </a:r>
          </a:p>
          <a:p>
            <a:pPr lvl="1"/>
            <a:r>
              <a:rPr lang="en-US" dirty="0" smtClean="0"/>
              <a:t>TDN is calculated based on NFC, CP, EE and NDFD </a:t>
            </a:r>
          </a:p>
          <a:p>
            <a:endParaRPr lang="en-US" dirty="0" smtClean="0"/>
          </a:p>
          <a:p>
            <a:pPr marL="0" indent="0">
              <a:buNone/>
            </a:pPr>
            <a:r>
              <a:rPr lang="en-US" b="1" dirty="0" smtClean="0">
                <a:solidFill>
                  <a:srgbClr val="0066FF"/>
                </a:solidFill>
              </a:rPr>
              <a:t>RFQ </a:t>
            </a:r>
            <a:r>
              <a:rPr lang="en-US" b="1" dirty="0">
                <a:solidFill>
                  <a:srgbClr val="0066FF"/>
                </a:solidFill>
              </a:rPr>
              <a:t>= (DMI, % of BW) </a:t>
            </a:r>
            <a:r>
              <a:rPr lang="en-US" b="1" dirty="0" smtClean="0">
                <a:solidFill>
                  <a:srgbClr val="0066FF"/>
                </a:solidFill>
              </a:rPr>
              <a:t>x </a:t>
            </a:r>
            <a:r>
              <a:rPr lang="en-US" b="1" dirty="0">
                <a:solidFill>
                  <a:srgbClr val="0066FF"/>
                </a:solidFill>
              </a:rPr>
              <a:t>(TDN, % of DM) / </a:t>
            </a:r>
            <a:r>
              <a:rPr lang="en-US" b="1" dirty="0" smtClean="0">
                <a:solidFill>
                  <a:srgbClr val="0066FF"/>
                </a:solidFill>
              </a:rPr>
              <a:t>1.23</a:t>
            </a:r>
          </a:p>
          <a:p>
            <a:pPr marL="0" indent="0">
              <a:buNone/>
            </a:pPr>
            <a:endParaRPr lang="en-US" dirty="0" smtClean="0"/>
          </a:p>
          <a:p>
            <a:pPr lvl="1"/>
            <a:r>
              <a:rPr lang="en-US" dirty="0" smtClean="0"/>
              <a:t>The </a:t>
            </a:r>
            <a:r>
              <a:rPr lang="en-US" dirty="0"/>
              <a:t>value 1.23 ensures the equation has a mean </a:t>
            </a:r>
            <a:r>
              <a:rPr lang="en-US" dirty="0" smtClean="0"/>
              <a:t>and range </a:t>
            </a:r>
            <a:r>
              <a:rPr lang="en-US" dirty="0"/>
              <a:t>similar to that of RFV. </a:t>
            </a:r>
          </a:p>
        </p:txBody>
      </p:sp>
    </p:spTree>
    <p:extLst>
      <p:ext uri="{BB962C8B-B14F-4D97-AF65-F5344CB8AC3E}">
        <p14:creationId xmlns:p14="http://schemas.microsoft.com/office/powerpoint/2010/main" val="19325834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724400" cy="990600"/>
          </a:xfrm>
        </p:spPr>
        <p:txBody>
          <a:bodyPr/>
          <a:lstStyle/>
          <a:p>
            <a:r>
              <a:rPr lang="en-US" sz="3600" b="1" dirty="0" smtClean="0">
                <a:solidFill>
                  <a:srgbClr val="7030A0"/>
                </a:solidFill>
              </a:rPr>
              <a:t>NDF Digestibility</a:t>
            </a:r>
            <a:endParaRPr lang="en-US" sz="3600" b="1" dirty="0">
              <a:solidFill>
                <a:srgbClr val="7030A0"/>
              </a:solidFill>
            </a:endParaRPr>
          </a:p>
        </p:txBody>
      </p:sp>
      <p:sp>
        <p:nvSpPr>
          <p:cNvPr id="3" name="Content Placeholder 2"/>
          <p:cNvSpPr>
            <a:spLocks noGrp="1"/>
          </p:cNvSpPr>
          <p:nvPr>
            <p:ph idx="1"/>
          </p:nvPr>
        </p:nvSpPr>
        <p:spPr/>
        <p:txBody>
          <a:bodyPr/>
          <a:lstStyle/>
          <a:p>
            <a:endParaRPr lang="en-US" dirty="0"/>
          </a:p>
        </p:txBody>
      </p:sp>
      <p:pic>
        <p:nvPicPr>
          <p:cNvPr id="3074" name="Picture 2" descr="http://www.ilvo.vlaanderen.be/Portals/6/images/Gefistuleerde_k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48301"/>
            <a:ext cx="3820750" cy="339996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986" y="2809876"/>
            <a:ext cx="3399200" cy="365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ucce.ucdavis.edu/files/repository/calag/img5801p5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2800" y="228600"/>
            <a:ext cx="3429000" cy="258127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www.tecnoglobo.com.br/imagem.php?id=80&amp;width=2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4250" y="5743575"/>
            <a:ext cx="1809750" cy="1114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348264"/>
            <a:ext cx="4648200" cy="1200329"/>
          </a:xfrm>
          <a:prstGeom prst="rect">
            <a:avLst/>
          </a:prstGeom>
          <a:noFill/>
        </p:spPr>
        <p:txBody>
          <a:bodyPr wrap="square" rtlCol="0">
            <a:spAutoFit/>
          </a:bodyPr>
          <a:lstStyle/>
          <a:p>
            <a:r>
              <a:rPr lang="en-US" sz="2400" u="sng" dirty="0"/>
              <a:t>C</a:t>
            </a:r>
            <a:r>
              <a:rPr lang="en-US" sz="2400" u="sng" dirty="0" smtClean="0"/>
              <a:t>osts</a:t>
            </a:r>
            <a:r>
              <a:rPr lang="en-US" sz="2400" dirty="0" smtClean="0"/>
              <a:t> </a:t>
            </a:r>
          </a:p>
          <a:p>
            <a:r>
              <a:rPr lang="en-US" sz="2400" dirty="0" smtClean="0"/>
              <a:t>$22 for NDFD analysis alone</a:t>
            </a:r>
          </a:p>
          <a:p>
            <a:r>
              <a:rPr lang="en-US" sz="2400" dirty="0" smtClean="0"/>
              <a:t>$44 for NIR plus NDFD</a:t>
            </a:r>
            <a:endParaRPr lang="en-US" sz="2400" dirty="0"/>
          </a:p>
        </p:txBody>
      </p:sp>
    </p:spTree>
    <p:extLst>
      <p:ext uri="{BB962C8B-B14F-4D97-AF65-F5344CB8AC3E}">
        <p14:creationId xmlns:p14="http://schemas.microsoft.com/office/powerpoint/2010/main" val="3716637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smtClean="0">
                <a:solidFill>
                  <a:srgbClr val="7030A0"/>
                </a:solidFill>
              </a:rPr>
              <a:t>RFV vs. RFQ</a:t>
            </a:r>
            <a:endParaRPr lang="en-US" b="1" dirty="0">
              <a:solidFill>
                <a:srgbClr val="7030A0"/>
              </a:solidFill>
            </a:endParaRPr>
          </a:p>
        </p:txBody>
      </p:sp>
      <p:sp>
        <p:nvSpPr>
          <p:cNvPr id="3" name="Content Placeholder 2"/>
          <p:cNvSpPr>
            <a:spLocks noGrp="1"/>
          </p:cNvSpPr>
          <p:nvPr>
            <p:ph idx="1"/>
          </p:nvPr>
        </p:nvSpPr>
        <p:spPr>
          <a:xfrm>
            <a:off x="304801" y="1905000"/>
            <a:ext cx="8718550" cy="4648200"/>
          </a:xfrm>
        </p:spPr>
        <p:txBody>
          <a:bodyPr>
            <a:normAutofit lnSpcReduction="10000"/>
          </a:bodyPr>
          <a:lstStyle/>
          <a:p>
            <a:r>
              <a:rPr lang="en-US" dirty="0" smtClean="0"/>
              <a:t>The </a:t>
            </a:r>
            <a:r>
              <a:rPr lang="en-US" dirty="0"/>
              <a:t>RFQ </a:t>
            </a:r>
            <a:r>
              <a:rPr lang="en-US" dirty="0" smtClean="0"/>
              <a:t>will </a:t>
            </a:r>
            <a:r>
              <a:rPr lang="en-US" dirty="0"/>
              <a:t>run higher or lower than the corresponding RFV </a:t>
            </a:r>
            <a:r>
              <a:rPr lang="en-US" dirty="0" smtClean="0"/>
              <a:t>i </a:t>
            </a:r>
            <a:r>
              <a:rPr lang="en-US" dirty="0"/>
              <a:t>based on the </a:t>
            </a:r>
            <a:r>
              <a:rPr lang="en-US" dirty="0" smtClean="0"/>
              <a:t>NSC, NDF</a:t>
            </a:r>
            <a:r>
              <a:rPr lang="en-US" dirty="0"/>
              <a:t>, and NDF digestibility of the sample.  </a:t>
            </a:r>
          </a:p>
          <a:p>
            <a:endParaRPr lang="en-US" dirty="0" smtClean="0"/>
          </a:p>
          <a:p>
            <a:r>
              <a:rPr lang="en-US" dirty="0" smtClean="0"/>
              <a:t>Grass- Legume mixes </a:t>
            </a:r>
          </a:p>
          <a:p>
            <a:pPr lvl="1"/>
            <a:r>
              <a:rPr lang="en-US" dirty="0" smtClean="0"/>
              <a:t>As </a:t>
            </a:r>
            <a:r>
              <a:rPr lang="en-US" dirty="0"/>
              <a:t>a hay-crop material includes more grass with </a:t>
            </a:r>
            <a:r>
              <a:rPr lang="en-US" dirty="0" smtClean="0"/>
              <a:t>generally higher </a:t>
            </a:r>
            <a:r>
              <a:rPr lang="en-US" dirty="0"/>
              <a:t>NDF digestibility, the RFQ will show an advantage to the forage over the </a:t>
            </a:r>
            <a:r>
              <a:rPr lang="en-US" dirty="0" smtClean="0"/>
              <a:t>RFV in predicting feed value</a:t>
            </a:r>
            <a:endParaRPr lang="en-US" dirty="0"/>
          </a:p>
        </p:txBody>
      </p:sp>
    </p:spTree>
    <p:extLst>
      <p:ext uri="{BB962C8B-B14F-4D97-AF65-F5344CB8AC3E}">
        <p14:creationId xmlns:p14="http://schemas.microsoft.com/office/powerpoint/2010/main" val="586996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smtClean="0">
                <a:solidFill>
                  <a:srgbClr val="7030A0"/>
                </a:solidFill>
              </a:rPr>
              <a:t>Take home message</a:t>
            </a:r>
            <a:endParaRPr lang="en-US" b="1" dirty="0">
              <a:solidFill>
                <a:srgbClr val="7030A0"/>
              </a:solidFill>
            </a:endParaRPr>
          </a:p>
        </p:txBody>
      </p:sp>
      <p:sp>
        <p:nvSpPr>
          <p:cNvPr id="3" name="Content Placeholder 2"/>
          <p:cNvSpPr>
            <a:spLocks noGrp="1"/>
          </p:cNvSpPr>
          <p:nvPr>
            <p:ph idx="1"/>
          </p:nvPr>
        </p:nvSpPr>
        <p:spPr/>
        <p:txBody>
          <a:bodyPr>
            <a:normAutofit/>
          </a:bodyPr>
          <a:lstStyle/>
          <a:p>
            <a:r>
              <a:rPr lang="en-US" dirty="0" smtClean="0"/>
              <a:t>RFV continues </a:t>
            </a:r>
            <a:r>
              <a:rPr lang="en-US" dirty="0"/>
              <a:t>to be widely used </a:t>
            </a:r>
            <a:r>
              <a:rPr lang="en-US" dirty="0" smtClean="0"/>
              <a:t>as an </a:t>
            </a:r>
            <a:r>
              <a:rPr lang="en-US" dirty="0"/>
              <a:t>index to assess quality, compare forage </a:t>
            </a:r>
            <a:r>
              <a:rPr lang="en-US" dirty="0" smtClean="0"/>
              <a:t>varieties, and </a:t>
            </a:r>
            <a:r>
              <a:rPr lang="en-US" dirty="0"/>
              <a:t>price </a:t>
            </a:r>
            <a:r>
              <a:rPr lang="en-US" dirty="0" smtClean="0"/>
              <a:t>forages</a:t>
            </a:r>
            <a:endParaRPr lang="en-US" dirty="0"/>
          </a:p>
          <a:p>
            <a:endParaRPr lang="en-US" dirty="0" smtClean="0"/>
          </a:p>
          <a:p>
            <a:r>
              <a:rPr lang="en-US" dirty="0" smtClean="0"/>
              <a:t>With increased price of hay, RFQ may become more common</a:t>
            </a:r>
          </a:p>
          <a:p>
            <a:pPr marL="457200" lvl="1" indent="0">
              <a:buNone/>
            </a:pPr>
            <a:r>
              <a:rPr lang="en-US" dirty="0" smtClean="0"/>
              <a:t>(Especially for high quality forages)</a:t>
            </a:r>
            <a:endParaRPr lang="en-US" dirty="0"/>
          </a:p>
        </p:txBody>
      </p:sp>
    </p:spTree>
    <p:extLst>
      <p:ext uri="{BB962C8B-B14F-4D97-AF65-F5344CB8AC3E}">
        <p14:creationId xmlns:p14="http://schemas.microsoft.com/office/powerpoint/2010/main" val="24066514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79463" y="1082338"/>
            <a:ext cx="7678737" cy="1446550"/>
          </a:xfrm>
        </p:spPr>
        <p:txBody>
          <a:bodyPr/>
          <a:lstStyle/>
          <a:p>
            <a:r>
              <a:rPr lang="en-US" b="1" dirty="0" smtClean="0"/>
              <a:t>Treatment methods for low quality forages</a:t>
            </a:r>
            <a:endParaRPr lang="en-US" b="1" dirty="0"/>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983277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2088"/>
            <a:ext cx="8729663" cy="1431925"/>
          </a:xfrm>
        </p:spPr>
        <p:txBody>
          <a:bodyPr>
            <a:normAutofit fontScale="90000"/>
          </a:bodyPr>
          <a:lstStyle/>
          <a:p>
            <a:pPr algn="ctr"/>
            <a:r>
              <a:rPr lang="en-US" b="1" dirty="0">
                <a:solidFill>
                  <a:srgbClr val="7030A0"/>
                </a:solidFill>
              </a:rPr>
              <a:t>Treatment of low quality </a:t>
            </a:r>
            <a:r>
              <a:rPr lang="en-US" b="1" dirty="0" smtClean="0">
                <a:solidFill>
                  <a:srgbClr val="7030A0"/>
                </a:solidFill>
              </a:rPr>
              <a:t>forage</a:t>
            </a:r>
            <a:endParaRPr lang="en-US" b="1" dirty="0">
              <a:solidFill>
                <a:srgbClr val="7030A0"/>
              </a:solidFill>
            </a:endParaRPr>
          </a:p>
        </p:txBody>
      </p:sp>
      <p:sp>
        <p:nvSpPr>
          <p:cNvPr id="3" name="Content Placeholder 2"/>
          <p:cNvSpPr>
            <a:spLocks noGrp="1"/>
          </p:cNvSpPr>
          <p:nvPr>
            <p:ph idx="1"/>
          </p:nvPr>
        </p:nvSpPr>
        <p:spPr>
          <a:xfrm>
            <a:off x="228601" y="1905000"/>
            <a:ext cx="8794750" cy="4800600"/>
          </a:xfrm>
        </p:spPr>
        <p:txBody>
          <a:bodyPr>
            <a:normAutofit/>
          </a:bodyPr>
          <a:lstStyle/>
          <a:p>
            <a:r>
              <a:rPr lang="en-US" dirty="0" smtClean="0"/>
              <a:t>aimed at rendering constituents of low quality forages </a:t>
            </a:r>
            <a:r>
              <a:rPr lang="en-US" u="sng" dirty="0" smtClean="0"/>
              <a:t>more accessible</a:t>
            </a:r>
            <a:r>
              <a:rPr lang="en-US" dirty="0" smtClean="0"/>
              <a:t> to the digestive enzymes of the rumen's </a:t>
            </a:r>
            <a:r>
              <a:rPr lang="en-US" u="sng" dirty="0" smtClean="0"/>
              <a:t>microorganisms</a:t>
            </a:r>
            <a:r>
              <a:rPr lang="en-US" dirty="0" smtClean="0"/>
              <a:t> to </a:t>
            </a:r>
            <a:r>
              <a:rPr lang="en-US" u="sng" dirty="0" smtClean="0"/>
              <a:t>improve</a:t>
            </a:r>
            <a:r>
              <a:rPr lang="en-US" dirty="0" smtClean="0"/>
              <a:t> both their </a:t>
            </a:r>
            <a:r>
              <a:rPr lang="en-US" u="sng" dirty="0" smtClean="0"/>
              <a:t>digestibility and intake</a:t>
            </a:r>
          </a:p>
          <a:p>
            <a:endParaRPr lang="en-US" dirty="0"/>
          </a:p>
          <a:p>
            <a:r>
              <a:rPr lang="en-US" dirty="0" smtClean="0"/>
              <a:t>There are several categories of treatments: </a:t>
            </a:r>
            <a:r>
              <a:rPr lang="en-US" b="1" dirty="0" smtClean="0">
                <a:solidFill>
                  <a:srgbClr val="7030A0"/>
                </a:solidFill>
              </a:rPr>
              <a:t>physical,</a:t>
            </a:r>
            <a:r>
              <a:rPr lang="en-US" dirty="0" smtClean="0"/>
              <a:t> </a:t>
            </a:r>
            <a:r>
              <a:rPr lang="en-US" b="1" dirty="0" smtClean="0">
                <a:solidFill>
                  <a:srgbClr val="7030A0"/>
                </a:solidFill>
              </a:rPr>
              <a:t>chemical, microbial</a:t>
            </a:r>
            <a:r>
              <a:rPr lang="en-US" dirty="0" smtClean="0"/>
              <a:t>.</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1401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790188"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343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423909"/>
            <a:ext cx="8162925" cy="769441"/>
          </a:xfrm>
        </p:spPr>
        <p:txBody>
          <a:bodyPr/>
          <a:lstStyle/>
          <a:p>
            <a:r>
              <a:rPr lang="en-US" b="1" dirty="0" smtClean="0">
                <a:solidFill>
                  <a:srgbClr val="7030A0"/>
                </a:solidFill>
              </a:rPr>
              <a:t>Physical treatment</a:t>
            </a:r>
            <a:endParaRPr lang="en-US" b="1" dirty="0">
              <a:solidFill>
                <a:srgbClr val="7030A0"/>
              </a:solidFill>
            </a:endParaRPr>
          </a:p>
        </p:txBody>
      </p:sp>
      <p:sp>
        <p:nvSpPr>
          <p:cNvPr id="3" name="Content Placeholder 2"/>
          <p:cNvSpPr>
            <a:spLocks noGrp="1"/>
          </p:cNvSpPr>
          <p:nvPr>
            <p:ph idx="1"/>
          </p:nvPr>
        </p:nvSpPr>
        <p:spPr/>
        <p:txBody>
          <a:bodyPr>
            <a:normAutofit fontScale="62500" lnSpcReduction="20000"/>
          </a:bodyPr>
          <a:lstStyle/>
          <a:p>
            <a:r>
              <a:rPr lang="en-US" sz="3800" dirty="0" smtClean="0"/>
              <a:t>Modification of the physical structure of the forages </a:t>
            </a:r>
          </a:p>
          <a:p>
            <a:endParaRPr lang="en-US" sz="3400" dirty="0" smtClean="0"/>
          </a:p>
          <a:p>
            <a:r>
              <a:rPr lang="en-US" sz="3400" u="sng" dirty="0" smtClean="0"/>
              <a:t>mechanical treatments </a:t>
            </a:r>
            <a:r>
              <a:rPr lang="en-US" sz="3400" dirty="0" smtClean="0"/>
              <a:t>such as chopping, laceration or grinding, together with </a:t>
            </a:r>
            <a:r>
              <a:rPr lang="en-US" sz="3400" u="sng" dirty="0" smtClean="0"/>
              <a:t>thermal treatment using steam</a:t>
            </a:r>
          </a:p>
          <a:p>
            <a:endParaRPr lang="en-US" sz="3400" u="sng" dirty="0" smtClean="0"/>
          </a:p>
          <a:p>
            <a:endParaRPr lang="en-US" sz="1400" dirty="0" smtClean="0"/>
          </a:p>
          <a:p>
            <a:pPr>
              <a:buFont typeface="Wingdings" panose="05000000000000000000" pitchFamily="2" charset="2"/>
              <a:buChar char="Ø"/>
            </a:pPr>
            <a:r>
              <a:rPr lang="en-US" sz="4000" dirty="0" smtClean="0"/>
              <a:t>The objective of mechanical treatment: </a:t>
            </a:r>
          </a:p>
          <a:p>
            <a:pPr lvl="1">
              <a:buFont typeface="Wingdings" panose="05000000000000000000" pitchFamily="2" charset="2"/>
              <a:buChar char="Ø"/>
            </a:pPr>
            <a:r>
              <a:rPr lang="en-US" sz="4000" dirty="0" smtClean="0"/>
              <a:t>to reduce the size </a:t>
            </a:r>
          </a:p>
          <a:p>
            <a:pPr lvl="1">
              <a:buFont typeface="Wingdings" panose="05000000000000000000" pitchFamily="2" charset="2"/>
              <a:buChar char="Ø"/>
            </a:pPr>
            <a:r>
              <a:rPr lang="en-US" sz="4000" dirty="0" smtClean="0"/>
              <a:t>To increase surface area</a:t>
            </a:r>
          </a:p>
          <a:p>
            <a:endParaRPr lang="en-US" dirty="0"/>
          </a:p>
          <a:p>
            <a:endParaRPr lang="en-US" dirty="0" smtClean="0"/>
          </a:p>
          <a:p>
            <a:pPr lvl="1"/>
            <a:r>
              <a:rPr lang="en-US" dirty="0" smtClean="0"/>
              <a:t>Also reduced volumes and increase ease handlings</a:t>
            </a:r>
          </a:p>
        </p:txBody>
      </p:sp>
      <p:pic>
        <p:nvPicPr>
          <p:cNvPr id="4" name="Picture 4" descr="http://www.ukagriculture.com/multimedia/mm_images/uk_agriculture_com_0002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7620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205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373560"/>
            <a:ext cx="8162925" cy="769441"/>
          </a:xfrm>
        </p:spPr>
        <p:txBody>
          <a:bodyPr/>
          <a:lstStyle/>
          <a:p>
            <a:r>
              <a:rPr lang="en-US" b="1" dirty="0" smtClean="0">
                <a:solidFill>
                  <a:srgbClr val="7030A0"/>
                </a:solidFill>
              </a:rPr>
              <a:t>Mechanical treatment</a:t>
            </a:r>
            <a:endParaRPr lang="en-US" b="1" dirty="0">
              <a:solidFill>
                <a:srgbClr val="7030A0"/>
              </a:solidFill>
            </a:endParaRPr>
          </a:p>
        </p:txBody>
      </p:sp>
      <p:sp>
        <p:nvSpPr>
          <p:cNvPr id="3" name="Content Placeholder 2"/>
          <p:cNvSpPr>
            <a:spLocks noGrp="1"/>
          </p:cNvSpPr>
          <p:nvPr>
            <p:ph idx="1"/>
          </p:nvPr>
        </p:nvSpPr>
        <p:spPr/>
        <p:txBody>
          <a:bodyPr>
            <a:normAutofit fontScale="25000" lnSpcReduction="20000"/>
          </a:bodyPr>
          <a:lstStyle/>
          <a:p>
            <a:r>
              <a:rPr lang="en-US" sz="8000" b="1" u="sng" dirty="0" smtClean="0"/>
              <a:t>Chopping</a:t>
            </a:r>
            <a:r>
              <a:rPr lang="en-US" sz="8000" dirty="0" smtClean="0"/>
              <a:t> (by machines with knives or flails) </a:t>
            </a:r>
          </a:p>
          <a:p>
            <a:pPr lvl="1"/>
            <a:r>
              <a:rPr lang="en-US" sz="8000" dirty="0" smtClean="0"/>
              <a:t>cuts the blades of straw into relatively long sections (from 1 to 10 cm) = ½  to 4 inches</a:t>
            </a:r>
          </a:p>
          <a:p>
            <a:endParaRPr lang="en-US" sz="8000" dirty="0" smtClean="0"/>
          </a:p>
          <a:p>
            <a:r>
              <a:rPr lang="en-US" sz="8000" b="1" u="sng" dirty="0" smtClean="0"/>
              <a:t>Laceration</a:t>
            </a:r>
            <a:r>
              <a:rPr lang="en-US" sz="8000" dirty="0" smtClean="0"/>
              <a:t> (achieved with a type of flail mill with no concave sieve)</a:t>
            </a:r>
          </a:p>
          <a:p>
            <a:pPr lvl="1"/>
            <a:r>
              <a:rPr lang="en-US" sz="8000" dirty="0" smtClean="0"/>
              <a:t>gives shorter but variable sections due to bursting the stalk along its length. </a:t>
            </a:r>
          </a:p>
          <a:p>
            <a:pPr lvl="1"/>
            <a:r>
              <a:rPr lang="en-US" sz="8000" dirty="0" smtClean="0"/>
              <a:t>increases the absorptive capacity of the forage and can be used to form a carrier for liquid feed supplements such as molasses and whey.</a:t>
            </a:r>
          </a:p>
          <a:p>
            <a:endParaRPr lang="en-US" sz="8000" dirty="0" smtClean="0"/>
          </a:p>
          <a:p>
            <a:r>
              <a:rPr lang="en-US" sz="8000" b="1" u="sng" dirty="0"/>
              <a:t>G</a:t>
            </a:r>
            <a:r>
              <a:rPr lang="en-US" sz="8000" b="1" u="sng" dirty="0" smtClean="0"/>
              <a:t>rinding</a:t>
            </a:r>
            <a:r>
              <a:rPr lang="en-US" sz="8000" dirty="0" smtClean="0"/>
              <a:t> (with a hammer mill) </a:t>
            </a:r>
          </a:p>
          <a:p>
            <a:pPr lvl="1"/>
            <a:r>
              <a:rPr lang="en-US" sz="8000" dirty="0" smtClean="0"/>
              <a:t>produces forage particles which are less than a centimeter in length (&lt; 0.5 inches)</a:t>
            </a:r>
          </a:p>
          <a:p>
            <a:endParaRPr lang="en-US" sz="5600" dirty="0" smtClean="0"/>
          </a:p>
          <a:p>
            <a:endParaRPr lang="en-US" sz="5600" dirty="0" smtClean="0"/>
          </a:p>
          <a:p>
            <a:endParaRPr lang="en-US" dirty="0" smtClean="0"/>
          </a:p>
          <a:p>
            <a:endParaRPr lang="en-US" dirty="0"/>
          </a:p>
        </p:txBody>
      </p:sp>
    </p:spTree>
    <p:extLst>
      <p:ext uri="{BB962C8B-B14F-4D97-AF65-F5344CB8AC3E}">
        <p14:creationId xmlns:p14="http://schemas.microsoft.com/office/powerpoint/2010/main" val="11389014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2496"/>
            <a:ext cx="8162925" cy="769441"/>
          </a:xfrm>
        </p:spPr>
        <p:txBody>
          <a:bodyPr/>
          <a:lstStyle/>
          <a:p>
            <a:r>
              <a:rPr lang="en-US" b="1" dirty="0" smtClean="0">
                <a:solidFill>
                  <a:srgbClr val="7030A0"/>
                </a:solidFill>
              </a:rPr>
              <a:t>Mechanical treatment</a:t>
            </a:r>
            <a:endParaRPr lang="en-US" b="1" dirty="0">
              <a:solidFill>
                <a:srgbClr val="7030A0"/>
              </a:solidFill>
            </a:endParaRPr>
          </a:p>
        </p:txBody>
      </p:sp>
      <p:sp>
        <p:nvSpPr>
          <p:cNvPr id="3" name="Content Placeholder 2"/>
          <p:cNvSpPr>
            <a:spLocks noGrp="1"/>
          </p:cNvSpPr>
          <p:nvPr>
            <p:ph idx="1"/>
          </p:nvPr>
        </p:nvSpPr>
        <p:spPr>
          <a:xfrm>
            <a:off x="912813" y="1905000"/>
            <a:ext cx="8110537" cy="2438400"/>
          </a:xfrm>
        </p:spPr>
        <p:txBody>
          <a:bodyPr>
            <a:normAutofit/>
          </a:bodyPr>
          <a:lstStyle/>
          <a:p>
            <a:r>
              <a:rPr lang="en-US" sz="2400" dirty="0" smtClean="0"/>
              <a:t>Amongst mechanical treatments </a:t>
            </a:r>
            <a:r>
              <a:rPr lang="en-US" sz="2400" b="1" dirty="0" smtClean="0">
                <a:solidFill>
                  <a:srgbClr val="7030A0"/>
                </a:solidFill>
              </a:rPr>
              <a:t>grinding</a:t>
            </a:r>
            <a:r>
              <a:rPr lang="en-US" sz="2400" dirty="0" smtClean="0"/>
              <a:t> is the most common treatment in current use.</a:t>
            </a:r>
          </a:p>
          <a:p>
            <a:endParaRPr lang="en-US" sz="2400" dirty="0" smtClean="0"/>
          </a:p>
          <a:p>
            <a:r>
              <a:rPr lang="en-US" sz="2400" dirty="0" smtClean="0"/>
              <a:t>Mechanical treatment is generally costly in energy consumption </a:t>
            </a:r>
          </a:p>
          <a:p>
            <a:endParaRPr lang="en-US" dirty="0"/>
          </a:p>
        </p:txBody>
      </p:sp>
      <p:pic>
        <p:nvPicPr>
          <p:cNvPr id="3074" name="Picture 2" descr="http://farm3.staticflickr.com/2191/2253055088_302204b89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343400"/>
            <a:ext cx="3320954" cy="24907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2.bp.blogspot.com/_BfcHPaPAiIk/TF4NGwIWa8I/AAAAAAAACos/3OdtmRHgGPw/s1600/0714001258a%5B1%5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718" y="4419601"/>
            <a:ext cx="3219356" cy="241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333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510462" cy="707886"/>
          </a:xfrm>
        </p:spPr>
        <p:txBody>
          <a:bodyPr/>
          <a:lstStyle/>
          <a:p>
            <a:r>
              <a:rPr lang="en-US" sz="4000" b="1" dirty="0" smtClean="0">
                <a:solidFill>
                  <a:srgbClr val="7030A0"/>
                </a:solidFill>
              </a:rPr>
              <a:t>Chemical treatment</a:t>
            </a:r>
            <a:endParaRPr lang="en-US" sz="4000" b="1" dirty="0">
              <a:solidFill>
                <a:srgbClr val="7030A0"/>
              </a:solidFill>
            </a:endParaRPr>
          </a:p>
        </p:txBody>
      </p:sp>
      <p:sp>
        <p:nvSpPr>
          <p:cNvPr id="3" name="Content Placeholder 2"/>
          <p:cNvSpPr>
            <a:spLocks noGrp="1"/>
          </p:cNvSpPr>
          <p:nvPr>
            <p:ph idx="1"/>
          </p:nvPr>
        </p:nvSpPr>
        <p:spPr>
          <a:xfrm>
            <a:off x="912813" y="1905000"/>
            <a:ext cx="8110537" cy="4800600"/>
          </a:xfrm>
        </p:spPr>
        <p:txBody>
          <a:bodyPr>
            <a:normAutofit fontScale="92500" lnSpcReduction="10000"/>
          </a:bodyPr>
          <a:lstStyle/>
          <a:p>
            <a:r>
              <a:rPr lang="en-US" sz="2800" dirty="0" smtClean="0"/>
              <a:t>Alkali treatment </a:t>
            </a:r>
          </a:p>
          <a:p>
            <a:pPr lvl="1"/>
            <a:r>
              <a:rPr lang="en-US" sz="2400" u="sng" dirty="0"/>
              <a:t>D</a:t>
            </a:r>
            <a:r>
              <a:rPr lang="en-US" sz="2400" u="sng" dirty="0" smtClean="0"/>
              <a:t>isrupts</a:t>
            </a:r>
            <a:r>
              <a:rPr lang="en-US" sz="2400" dirty="0" smtClean="0"/>
              <a:t> </a:t>
            </a:r>
            <a:r>
              <a:rPr lang="en-US" sz="2400" dirty="0"/>
              <a:t>chemical </a:t>
            </a:r>
            <a:r>
              <a:rPr lang="en-US" sz="2400" u="sng" dirty="0"/>
              <a:t>linkages</a:t>
            </a:r>
            <a:r>
              <a:rPr lang="en-US" sz="2400" dirty="0"/>
              <a:t> between lignin and hemicellulose</a:t>
            </a:r>
          </a:p>
          <a:p>
            <a:pPr lvl="1"/>
            <a:r>
              <a:rPr lang="en-US" sz="2400" dirty="0" smtClean="0"/>
              <a:t>Sodium hydroxide</a:t>
            </a:r>
          </a:p>
          <a:p>
            <a:pPr lvl="1"/>
            <a:r>
              <a:rPr lang="en-US" sz="2400" dirty="0"/>
              <a:t>Calcium </a:t>
            </a:r>
            <a:r>
              <a:rPr lang="en-US" sz="2400" dirty="0" smtClean="0"/>
              <a:t>oxide (hydrated lime)</a:t>
            </a:r>
          </a:p>
          <a:p>
            <a:pPr lvl="2"/>
            <a:r>
              <a:rPr lang="en-US" sz="2000" dirty="0" smtClean="0"/>
              <a:t>Add water and becomes Calcium hydroxide</a:t>
            </a:r>
          </a:p>
          <a:p>
            <a:pPr lvl="2"/>
            <a:endParaRPr lang="en-US" sz="2000" dirty="0" smtClean="0"/>
          </a:p>
          <a:p>
            <a:pPr lvl="2"/>
            <a:endParaRPr lang="en-US" sz="2000" dirty="0" smtClean="0"/>
          </a:p>
          <a:p>
            <a:pPr lvl="1"/>
            <a:endParaRPr lang="en-US" sz="2400" dirty="0" smtClean="0"/>
          </a:p>
          <a:p>
            <a:pPr lvl="1"/>
            <a:r>
              <a:rPr lang="en-US" sz="2400" dirty="0" smtClean="0"/>
              <a:t>Anhydrous ammonia</a:t>
            </a:r>
          </a:p>
          <a:p>
            <a:pPr lvl="2"/>
            <a:r>
              <a:rPr lang="en-US" sz="2000" dirty="0" smtClean="0"/>
              <a:t>Ammonia </a:t>
            </a:r>
            <a:r>
              <a:rPr lang="en-US" sz="2000" dirty="0"/>
              <a:t>becomes dissolved in the water within the plant forming ammonium hydroxide</a:t>
            </a:r>
          </a:p>
          <a:p>
            <a:pPr lvl="2"/>
            <a:r>
              <a:rPr lang="en-US" sz="2000" dirty="0" smtClean="0"/>
              <a:t>Also adds N</a:t>
            </a:r>
            <a:endParaRPr lang="en-US" sz="20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2304" y="4114800"/>
            <a:ext cx="698109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181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162925" cy="950912"/>
          </a:xfrm>
        </p:spPr>
        <p:txBody>
          <a:bodyPr>
            <a:normAutofit fontScale="90000"/>
          </a:bodyPr>
          <a:lstStyle/>
          <a:p>
            <a:r>
              <a:rPr lang="en-US" dirty="0" smtClean="0">
                <a:solidFill>
                  <a:srgbClr val="7030A0"/>
                </a:solidFill>
              </a:rPr>
              <a:t>Alkaline processing disrupts </a:t>
            </a:r>
            <a:r>
              <a:rPr lang="en-US" dirty="0" err="1" smtClean="0">
                <a:solidFill>
                  <a:srgbClr val="7030A0"/>
                </a:solidFill>
              </a:rPr>
              <a:t>lignocellulosic</a:t>
            </a:r>
            <a:r>
              <a:rPr lang="en-US" dirty="0" smtClean="0">
                <a:solidFill>
                  <a:srgbClr val="7030A0"/>
                </a:solidFill>
              </a:rPr>
              <a:t> structure</a:t>
            </a:r>
            <a:endParaRPr lang="en-US" dirty="0">
              <a:solidFill>
                <a:srgbClr val="7030A0"/>
              </a:solidFill>
            </a:endParaRP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77000" y="1447800"/>
            <a:ext cx="2514600" cy="518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6143625" cy="518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321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9" y="854572"/>
            <a:ext cx="3471862" cy="769441"/>
          </a:xfrm>
        </p:spPr>
        <p:txBody>
          <a:bodyPr/>
          <a:lstStyle/>
          <a:p>
            <a:r>
              <a:rPr lang="en-US" b="1" dirty="0" err="1" smtClean="0">
                <a:solidFill>
                  <a:srgbClr val="7030A0"/>
                </a:solidFill>
              </a:rPr>
              <a:t>NaOH</a:t>
            </a:r>
            <a:endParaRPr lang="en-US" b="1" dirty="0">
              <a:solidFill>
                <a:srgbClr val="7030A0"/>
              </a:solidFill>
            </a:endParaRPr>
          </a:p>
        </p:txBody>
      </p:sp>
      <p:sp>
        <p:nvSpPr>
          <p:cNvPr id="3" name="Content Placeholder 2"/>
          <p:cNvSpPr>
            <a:spLocks noGrp="1"/>
          </p:cNvSpPr>
          <p:nvPr>
            <p:ph idx="1"/>
          </p:nvPr>
        </p:nvSpPr>
        <p:spPr>
          <a:xfrm>
            <a:off x="152401" y="1905000"/>
            <a:ext cx="8870950" cy="4191000"/>
          </a:xfrm>
        </p:spPr>
        <p:txBody>
          <a:bodyPr/>
          <a:lstStyle/>
          <a:p>
            <a:r>
              <a:rPr lang="en-US" dirty="0"/>
              <a:t>U</a:t>
            </a:r>
            <a:r>
              <a:rPr lang="en-US" dirty="0" smtClean="0"/>
              <a:t>sed at 3 to 5% of DM</a:t>
            </a:r>
          </a:p>
          <a:p>
            <a:r>
              <a:rPr lang="en-US" dirty="0" smtClean="0"/>
              <a:t>Originally involved soaking forage in </a:t>
            </a:r>
            <a:r>
              <a:rPr lang="en-US" dirty="0" err="1" smtClean="0"/>
              <a:t>NaOH</a:t>
            </a:r>
            <a:r>
              <a:rPr lang="en-US" dirty="0" smtClean="0"/>
              <a:t> for 3 d</a:t>
            </a:r>
          </a:p>
          <a:p>
            <a:pPr lvl="1"/>
            <a:r>
              <a:rPr lang="en-US" dirty="0" smtClean="0"/>
              <a:t>Waste water disposal issues</a:t>
            </a:r>
          </a:p>
          <a:p>
            <a:pPr lvl="1"/>
            <a:r>
              <a:rPr lang="en-US" dirty="0" err="1" smtClean="0"/>
              <a:t>Solubilization</a:t>
            </a:r>
            <a:r>
              <a:rPr lang="en-US" dirty="0" smtClean="0"/>
              <a:t> of nutrients during washing</a:t>
            </a:r>
          </a:p>
          <a:p>
            <a:r>
              <a:rPr lang="en-US" dirty="0" smtClean="0"/>
              <a:t>Currently sprayed on forage</a:t>
            </a:r>
          </a:p>
          <a:p>
            <a:pPr lvl="1"/>
            <a:r>
              <a:rPr lang="en-US" dirty="0" smtClean="0"/>
              <a:t>Less effective than soaking</a:t>
            </a:r>
            <a:endParaRPr lang="en-US" dirty="0"/>
          </a:p>
        </p:txBody>
      </p:sp>
    </p:spTree>
    <p:extLst>
      <p:ext uri="{BB962C8B-B14F-4D97-AF65-F5344CB8AC3E}">
        <p14:creationId xmlns:p14="http://schemas.microsoft.com/office/powerpoint/2010/main" val="15048762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19" y="181689"/>
            <a:ext cx="8915400" cy="1077218"/>
          </a:xfrm>
        </p:spPr>
        <p:txBody>
          <a:bodyPr/>
          <a:lstStyle/>
          <a:p>
            <a:pPr algn="ctr"/>
            <a:r>
              <a:rPr lang="en-US" sz="3200" b="1" dirty="0" smtClean="0">
                <a:solidFill>
                  <a:srgbClr val="7030A0"/>
                </a:solidFill>
              </a:rPr>
              <a:t>Effect of </a:t>
            </a:r>
            <a:r>
              <a:rPr lang="en-US" sz="3200" b="1" dirty="0" err="1" smtClean="0">
                <a:solidFill>
                  <a:srgbClr val="7030A0"/>
                </a:solidFill>
              </a:rPr>
              <a:t>NaOH</a:t>
            </a:r>
            <a:r>
              <a:rPr lang="en-US" sz="3200" b="1" dirty="0" smtClean="0">
                <a:solidFill>
                  <a:srgbClr val="7030A0"/>
                </a:solidFill>
              </a:rPr>
              <a:t> on digestibility of barley straw</a:t>
            </a:r>
            <a:endParaRPr lang="en-US" sz="3200" b="1" dirty="0">
              <a:solidFill>
                <a:srgbClr val="7030A0"/>
              </a:solidFill>
            </a:endParaRPr>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458200" cy="529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4625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b="1" dirty="0" err="1" smtClean="0">
                <a:solidFill>
                  <a:srgbClr val="7030A0"/>
                </a:solidFill>
              </a:rPr>
              <a:t>NaOH</a:t>
            </a:r>
            <a:r>
              <a:rPr lang="en-US" b="1" dirty="0" smtClean="0">
                <a:solidFill>
                  <a:srgbClr val="7030A0"/>
                </a:solidFill>
              </a:rPr>
              <a:t> treatment issues</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t>Hazardous (casuistic alkali)</a:t>
            </a:r>
          </a:p>
          <a:p>
            <a:r>
              <a:rPr lang="en-US" dirty="0" smtClean="0"/>
              <a:t>Sodium accumulation in manure</a:t>
            </a:r>
          </a:p>
          <a:p>
            <a:r>
              <a:rPr lang="en-US" dirty="0" smtClean="0"/>
              <a:t>Costly</a:t>
            </a:r>
            <a:endParaRPr lang="en-US" dirty="0"/>
          </a:p>
        </p:txBody>
      </p:sp>
    </p:spTree>
    <p:extLst>
      <p:ext uri="{BB962C8B-B14F-4D97-AF65-F5344CB8AC3E}">
        <p14:creationId xmlns:p14="http://schemas.microsoft.com/office/powerpoint/2010/main" val="3343404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82063" cy="1138773"/>
          </a:xfrm>
        </p:spPr>
        <p:txBody>
          <a:bodyPr/>
          <a:lstStyle/>
          <a:p>
            <a:r>
              <a:rPr lang="en-US" sz="3400" b="1" dirty="0" smtClean="0"/>
              <a:t>Calcium oxide</a:t>
            </a:r>
            <a:r>
              <a:rPr lang="en-US" sz="3400" dirty="0" smtClean="0"/>
              <a:t> treatment of chopped corn </a:t>
            </a:r>
            <a:r>
              <a:rPr lang="en-US" sz="3400" dirty="0" err="1" smtClean="0"/>
              <a:t>stover</a:t>
            </a:r>
            <a:r>
              <a:rPr lang="en-US" sz="3400" dirty="0" smtClean="0"/>
              <a:t> using a feed wagon</a:t>
            </a:r>
            <a:endParaRPr lang="en-US" sz="3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83820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409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7391400" cy="649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892414"/>
      </p:ext>
    </p:extLst>
  </p:cSld>
  <p:clrMapOvr>
    <a:masterClrMapping/>
  </p:clrMapOvr>
</p:sld>
</file>

<file path=ppt/theme/theme1.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5321</TotalTime>
  <Words>6463</Words>
  <Application>Microsoft Office PowerPoint</Application>
  <PresentationFormat>On-screen Show (4:3)</PresentationFormat>
  <Paragraphs>975</Paragraphs>
  <Slides>160</Slides>
  <Notes>41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160</vt:i4>
      </vt:variant>
    </vt:vector>
  </HeadingPairs>
  <TitlesOfParts>
    <vt:vector size="170" baseType="lpstr">
      <vt:lpstr>Arial</vt:lpstr>
      <vt:lpstr>Arial, Helvetica, sans-serif</vt:lpstr>
      <vt:lpstr>Calibri</vt:lpstr>
      <vt:lpstr>Comic Sans MS</vt:lpstr>
      <vt:lpstr>Times New Roman</vt:lpstr>
      <vt:lpstr>Univers</vt:lpstr>
      <vt:lpstr>Verdana</vt:lpstr>
      <vt:lpstr>Wingdings</vt:lpstr>
      <vt:lpstr>Bold Stripes</vt:lpstr>
      <vt:lpstr>Slide</vt:lpstr>
      <vt:lpstr>Forages</vt:lpstr>
      <vt:lpstr>Forages </vt:lpstr>
      <vt:lpstr>Forage Quality</vt:lpstr>
      <vt:lpstr>a plant cell wall structure</vt:lpstr>
      <vt:lpstr>Forage analysis </vt:lpstr>
      <vt:lpstr>PowerPoint Presentation</vt:lpstr>
      <vt:lpstr>Intake of forage </vt:lpstr>
      <vt:lpstr>ADF often used to predict digestibility of forages</vt:lpstr>
      <vt:lpstr>PowerPoint Presentation</vt:lpstr>
      <vt:lpstr>Maturity </vt:lpstr>
      <vt:lpstr>PowerPoint Presentation</vt:lpstr>
      <vt:lpstr>PowerPoint Presentation</vt:lpstr>
      <vt:lpstr>Forages - Classification</vt:lpstr>
      <vt:lpstr>Forages - Classification</vt:lpstr>
      <vt:lpstr>Grasses vs. Legumes</vt:lpstr>
      <vt:lpstr>Grasses vs. Legumes</vt:lpstr>
      <vt:lpstr>Grasses – Cool Season:  Orchardgrass</vt:lpstr>
      <vt:lpstr>PowerPoint Presentation</vt:lpstr>
      <vt:lpstr>Grasses – Cool Season:  Bromegrass</vt:lpstr>
      <vt:lpstr>PowerPoint Presentation</vt:lpstr>
      <vt:lpstr>PowerPoint Presentation</vt:lpstr>
      <vt:lpstr>Grasses – Cool Season:  Bromegrass</vt:lpstr>
      <vt:lpstr>Grasses – Cool Season:  Tall Fescue</vt:lpstr>
      <vt:lpstr>Endophyte fungus</vt:lpstr>
      <vt:lpstr>PowerPoint Presentation</vt:lpstr>
      <vt:lpstr>PowerPoint Presentation</vt:lpstr>
      <vt:lpstr>PowerPoint Presentation</vt:lpstr>
      <vt:lpstr>PowerPoint Presentation</vt:lpstr>
      <vt:lpstr>PowerPoint Presentation</vt:lpstr>
      <vt:lpstr>PowerPoint Presentation</vt:lpstr>
      <vt:lpstr>Grasses – Cool Season:  Ryegrass, annual and perennial</vt:lpstr>
      <vt:lpstr>Grasses – Cool Season:</vt:lpstr>
      <vt:lpstr>Grasses – Cool Season:</vt:lpstr>
      <vt:lpstr>PowerPoint Presentation</vt:lpstr>
      <vt:lpstr>Grasses – Warm Season:</vt:lpstr>
      <vt:lpstr>Grasses – Annual:</vt:lpstr>
      <vt:lpstr>PowerPoint Presentation</vt:lpstr>
      <vt:lpstr>Legumes – Alfalfa, Queen of Forages</vt:lpstr>
      <vt:lpstr>Alfalfa</vt:lpstr>
      <vt:lpstr>Legumes – Alfalfa</vt:lpstr>
      <vt:lpstr>PowerPoint Presentation</vt:lpstr>
      <vt:lpstr>PowerPoint Presentation</vt:lpstr>
      <vt:lpstr>Legumes – Birdsfoot Trefoil</vt:lpstr>
      <vt:lpstr>PowerPoint Presentation</vt:lpstr>
      <vt:lpstr>PowerPoint Presentation</vt:lpstr>
      <vt:lpstr>Legumes – Red Clover</vt:lpstr>
      <vt:lpstr>PowerPoint Presentation</vt:lpstr>
      <vt:lpstr>PowerPoint Presentation</vt:lpstr>
      <vt:lpstr>Legumes – White Clover</vt:lpstr>
      <vt:lpstr>PowerPoint Presentation</vt:lpstr>
      <vt:lpstr>PowerPoint Presentation</vt:lpstr>
      <vt:lpstr>Legumes</vt:lpstr>
      <vt:lpstr>PowerPoint Presentation</vt:lpstr>
      <vt:lpstr>Annual legumes:  usually are cool season, therefore are often harvested as silage or grazed </vt:lpstr>
      <vt:lpstr>PowerPoint Presentation</vt:lpstr>
      <vt:lpstr>Harvesting &amp; Conditioning forage</vt:lpstr>
      <vt:lpstr>Mechanical Harvesting</vt:lpstr>
      <vt:lpstr>Objectives in Haymaking</vt:lpstr>
      <vt:lpstr>Mechanical Harvesting</vt:lpstr>
      <vt:lpstr>PowerPoint Presentation</vt:lpstr>
      <vt:lpstr>Effect of rain on nutritive components</vt:lpstr>
      <vt:lpstr>Which is worse?  Having your hay rained on ? or waiting and letting it get mature?</vt:lpstr>
      <vt:lpstr>Conditioning</vt:lpstr>
      <vt:lpstr>Mechanical Conditioning</vt:lpstr>
      <vt:lpstr>PowerPoint Presentation</vt:lpstr>
      <vt:lpstr>Chemical conditioning</vt:lpstr>
      <vt:lpstr>Raking </vt:lpstr>
      <vt:lpstr>PowerPoint Presentation</vt:lpstr>
      <vt:lpstr>PowerPoint Presentation</vt:lpstr>
      <vt:lpstr>PowerPoint Presentation</vt:lpstr>
      <vt:lpstr>PowerPoint Presentation</vt:lpstr>
      <vt:lpstr>DM losses during haymaking </vt:lpstr>
      <vt:lpstr>Heating and Spoilage</vt:lpstr>
      <vt:lpstr>PowerPoint Presentation</vt:lpstr>
      <vt:lpstr>Preservatives</vt:lpstr>
      <vt:lpstr>PowerPoint Presentation</vt:lpstr>
      <vt:lpstr>Storage</vt:lpstr>
      <vt:lpstr>PowerPoint Presentation</vt:lpstr>
      <vt:lpstr>PowerPoint Presentation</vt:lpstr>
      <vt:lpstr>Relative Feed Value index for Hay</vt:lpstr>
      <vt:lpstr>PowerPoint Presentation</vt:lpstr>
      <vt:lpstr>USDA alfalfa hay quality guidelines </vt:lpstr>
      <vt:lpstr>RFV limitations</vt:lpstr>
      <vt:lpstr>Relative Forage Quality (RFQ)</vt:lpstr>
      <vt:lpstr>NDF Digestibility</vt:lpstr>
      <vt:lpstr>RFV vs. RFQ</vt:lpstr>
      <vt:lpstr>Take home message</vt:lpstr>
      <vt:lpstr>Treatment methods for low quality forages</vt:lpstr>
      <vt:lpstr>Treatment of low quality forage</vt:lpstr>
      <vt:lpstr>Physical treatment</vt:lpstr>
      <vt:lpstr>Mechanical treatment</vt:lpstr>
      <vt:lpstr>Mechanical treatment</vt:lpstr>
      <vt:lpstr>Chemical treatment</vt:lpstr>
      <vt:lpstr>Alkaline processing disrupts lignocellulosic structure</vt:lpstr>
      <vt:lpstr>NaOH</vt:lpstr>
      <vt:lpstr>Effect of NaOH on digestibility of barley straw</vt:lpstr>
      <vt:lpstr>NaOH treatment issues</vt:lpstr>
      <vt:lpstr>Calcium oxide treatment of chopped corn stover using a feed wagon</vt:lpstr>
      <vt:lpstr>PowerPoint Presentation</vt:lpstr>
      <vt:lpstr>Calcium oxide treatment</vt:lpstr>
      <vt:lpstr>Ammoniation</vt:lpstr>
      <vt:lpstr>Ammoniation</vt:lpstr>
      <vt:lpstr>Ammoniation</vt:lpstr>
      <vt:lpstr>Cost of ammoniation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Wet forage: Green chop, Silage</vt:lpstr>
      <vt:lpstr>Wet Forage Harvest – Green Chop or Silage</vt:lpstr>
      <vt:lpstr>PowerPoint Presentation</vt:lpstr>
      <vt:lpstr>PowerPoint Presentation</vt:lpstr>
      <vt:lpstr>Wet Forage Harvest</vt:lpstr>
      <vt:lpstr>PowerPoint Presentation</vt:lpstr>
      <vt:lpstr>Wet Forage Harvest – examples of silages</vt:lpstr>
      <vt:lpstr>PowerPoint Presentation</vt:lpstr>
      <vt:lpstr>PowerPoint Presentation</vt:lpstr>
      <vt:lpstr>PowerPoint Presentation</vt:lpstr>
      <vt:lpstr>PowerPoint Presentation</vt:lpstr>
      <vt:lpstr>PowerPoint Presentation</vt:lpstr>
      <vt:lpstr>What about cutting height??!!</vt:lpstr>
      <vt:lpstr>Wet Forage Harvest:</vt:lpstr>
      <vt:lpstr>Sources of storage loss</vt:lpstr>
      <vt:lpstr>Wet Forage Harvest: Types of silage storage</vt:lpstr>
      <vt:lpstr>PowerPoint Presentation</vt:lpstr>
      <vt:lpstr>PowerPoint Presentation</vt:lpstr>
      <vt:lpstr>PowerPoint Presentation</vt:lpstr>
      <vt:lpstr>Wet Forage Harvest: Types of silage storage</vt:lpstr>
      <vt:lpstr>PowerPoint Presentation</vt:lpstr>
      <vt:lpstr>PowerPoint Presentation</vt:lpstr>
      <vt:lpstr>PowerPoint Presentation</vt:lpstr>
      <vt:lpstr>Wet Forage Harvest: Types of silage storage</vt:lpstr>
      <vt:lpstr>Wet Forage Harvest: Types of silage storage</vt:lpstr>
      <vt:lpstr>PowerPoint Presentation</vt:lpstr>
      <vt:lpstr>PowerPoint Presentation</vt:lpstr>
      <vt:lpstr>PowerPoint Presentation</vt:lpstr>
      <vt:lpstr>Wet Forage Harvest: Types of silage storage</vt:lpstr>
      <vt:lpstr>PowerPoint Presentation</vt:lpstr>
      <vt:lpstr>Wet Forage Harvest</vt:lpstr>
      <vt:lpstr>Wet Forage Harvest:  Ensiling aids</vt:lpstr>
      <vt:lpstr>Wet Forage Harvest:  silage vs. hay</vt:lpstr>
      <vt:lpstr>Wet Forage Harvest:  Comparison of silage vs hay</vt:lpstr>
      <vt:lpstr>PowerPoint Presentation</vt:lpstr>
      <vt:lpstr>Effective Fiber</vt:lpstr>
      <vt:lpstr>Fiber’s role in low fiber diets of ruminants</vt:lpstr>
      <vt:lpstr>In Ruminant diets</vt:lpstr>
      <vt:lpstr>Effective fiber</vt:lpstr>
      <vt:lpstr>Effective fiber</vt:lpstr>
      <vt:lpstr>low effective fiber in ruminant diets</vt:lpstr>
      <vt:lpstr>Inadequate fiber in ruminant diets</vt:lpstr>
      <vt:lpstr>Forage Testing</vt:lpstr>
      <vt:lpstr>Forage sampling</vt:lpstr>
      <vt:lpstr>Why Sampling?</vt:lpstr>
      <vt:lpstr>Hay sampling</vt:lpstr>
      <vt:lpstr>Forage sampling</vt:lpstr>
      <vt:lpstr>Quality test of 20 single bales of alfalfa from a single cutting and field</vt:lpstr>
    </vt:vector>
  </TitlesOfParts>
  <Company>AVS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Grazing</dc:title>
  <dc:creator>Carl W. Hunt</dc:creator>
  <cp:lastModifiedBy>Rezamand, Pedram (rezamand@uidaho.edu)</cp:lastModifiedBy>
  <cp:revision>154</cp:revision>
  <dcterms:created xsi:type="dcterms:W3CDTF">2000-03-17T18:33:15Z</dcterms:created>
  <dcterms:modified xsi:type="dcterms:W3CDTF">2020-01-10T18:25:05Z</dcterms:modified>
</cp:coreProperties>
</file>