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8" r:id="rId1"/>
  </p:sldMasterIdLst>
  <p:notesMasterIdLst>
    <p:notesMasterId r:id="rId18"/>
  </p:notesMasterIdLst>
  <p:sldIdLst>
    <p:sldId id="474" r:id="rId2"/>
    <p:sldId id="475" r:id="rId3"/>
    <p:sldId id="896" r:id="rId4"/>
    <p:sldId id="476" r:id="rId5"/>
    <p:sldId id="558" r:id="rId6"/>
    <p:sldId id="557" r:id="rId7"/>
    <p:sldId id="559" r:id="rId8"/>
    <p:sldId id="897" r:id="rId9"/>
    <p:sldId id="560" r:id="rId10"/>
    <p:sldId id="478" r:id="rId11"/>
    <p:sldId id="479" r:id="rId12"/>
    <p:sldId id="561" r:id="rId13"/>
    <p:sldId id="895" r:id="rId14"/>
    <p:sldId id="562" r:id="rId15"/>
    <p:sldId id="480" r:id="rId16"/>
    <p:sldId id="481" r:id="rId17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70803"/>
    <a:srgbClr val="C506D4"/>
    <a:srgbClr val="996633"/>
    <a:srgbClr val="666699"/>
    <a:srgbClr val="FFFF00"/>
    <a:srgbClr val="CCECFF"/>
    <a:srgbClr val="00990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9397" autoAdjust="0"/>
  </p:normalViewPr>
  <p:slideViewPr>
    <p:cSldViewPr>
      <p:cViewPr varScale="1">
        <p:scale>
          <a:sx n="82" d="100"/>
          <a:sy n="82" d="100"/>
        </p:scale>
        <p:origin x="96" y="48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9" d="100"/>
          <a:sy n="59" d="100"/>
        </p:scale>
        <p:origin x="-2508" y="-9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573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573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573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573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EE7B8B01-31A9-4BB8-A664-71A70CFD7EF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42862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416185-7C38-4D18-AB02-A06177D58F51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317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905478D-F796-4CEF-9DF7-A974A5AEF41B}" type="slidenum">
              <a:rPr lang="en-US"/>
              <a:pPr/>
              <a:t>5</a:t>
            </a:fld>
            <a:endParaRPr lang="en-US"/>
          </a:p>
        </p:txBody>
      </p:sp>
      <p:sp>
        <p:nvSpPr>
          <p:cNvPr id="353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32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5988" y="4343400"/>
            <a:ext cx="5026025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4493371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C7193E3-BF96-4C7E-AFC9-D2E8E0D653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FEB79-89C1-4141-9101-B75010AD947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fld id="{81A0EDDE-F2D6-49DB-93EA-1006990C08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D52AEFCD-D18D-462F-81F0-A5D9BBB7DCC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Rectangle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F7F3B4EF-FE42-4991-8DD9-DB2F5B886E1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280D24DD-6B75-4531-89DF-A66E0A597B3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7D81B400-2966-486F-B8C8-504E1AFB908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1BD45405-9F0C-4238-A94F-99C46AD77F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0C68977-99CF-4495-A1F3-6F6AC0164C1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3A676EFB-2D2E-4B53-81BC-9231BA31273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Rectangle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EED5D5B6-7FA6-4EB6-B57E-EDF160F6107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Rectangle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18EFFC60-CF51-4DE7-B311-15E1A5E65BA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9" r:id="rId1"/>
    <p:sldLayoutId id="2147483810" r:id="rId2"/>
    <p:sldLayoutId id="2147483811" r:id="rId3"/>
    <p:sldLayoutId id="2147483812" r:id="rId4"/>
    <p:sldLayoutId id="2147483813" r:id="rId5"/>
    <p:sldLayoutId id="2147483814" r:id="rId6"/>
    <p:sldLayoutId id="2147483815" r:id="rId7"/>
    <p:sldLayoutId id="2147483816" r:id="rId8"/>
    <p:sldLayoutId id="2147483817" r:id="rId9"/>
    <p:sldLayoutId id="2147483818" r:id="rId10"/>
    <p:sldLayoutId id="2147483819" r:id="rId11"/>
  </p:sldLayoutIdLst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11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.wmf"/><Relationship Id="rId4" Type="http://schemas.openxmlformats.org/officeDocument/2006/relationships/oleObject" Target="../embeddings/oleObject1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6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1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600200"/>
            <a:ext cx="8077200" cy="2438400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Metabolic Disorders &amp; Nutritionally </a:t>
            </a:r>
            <a:r>
              <a:rPr lang="en-US" b="1" dirty="0">
                <a:solidFill>
                  <a:schemeClr val="tx1"/>
                </a:solidFill>
              </a:rPr>
              <a:t>Related </a:t>
            </a:r>
            <a:r>
              <a:rPr lang="en-US" b="1" dirty="0" smtClean="0">
                <a:solidFill>
                  <a:schemeClr val="tx1"/>
                </a:solidFill>
              </a:rPr>
              <a:t>Diseases</a:t>
            </a:r>
            <a:endParaRPr 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266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228600"/>
            <a:ext cx="8229600" cy="762000"/>
          </a:xfrm>
        </p:spPr>
        <p:txBody>
          <a:bodyPr/>
          <a:lstStyle/>
          <a:p>
            <a:r>
              <a:rPr lang="en-US" b="1">
                <a:solidFill>
                  <a:schemeClr val="accent2"/>
                </a:solidFill>
              </a:rPr>
              <a:t>Fatty liver syndrome</a:t>
            </a:r>
          </a:p>
        </p:txBody>
      </p:sp>
      <p:sp>
        <p:nvSpPr>
          <p:cNvPr id="267267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685800" y="1600200"/>
            <a:ext cx="7772400" cy="4800600"/>
          </a:xfrm>
        </p:spPr>
        <p:txBody>
          <a:bodyPr/>
          <a:lstStyle/>
          <a:p>
            <a:r>
              <a:rPr lang="en-US" sz="2800" dirty="0"/>
              <a:t>Symptoms</a:t>
            </a:r>
          </a:p>
          <a:p>
            <a:pPr lvl="1"/>
            <a:r>
              <a:rPr lang="en-US" sz="2400" dirty="0"/>
              <a:t>Liver failure</a:t>
            </a:r>
          </a:p>
          <a:p>
            <a:pPr lvl="1"/>
            <a:r>
              <a:rPr lang="en-US" sz="2400" dirty="0"/>
              <a:t>dull, depressed, stop eating</a:t>
            </a:r>
          </a:p>
          <a:p>
            <a:pPr lvl="1"/>
            <a:r>
              <a:rPr lang="en-US" sz="2400" dirty="0"/>
              <a:t>labored breathing</a:t>
            </a:r>
          </a:p>
          <a:p>
            <a:r>
              <a:rPr lang="en-US" sz="2800" dirty="0"/>
              <a:t>Cause</a:t>
            </a:r>
          </a:p>
          <a:p>
            <a:pPr lvl="1"/>
            <a:r>
              <a:rPr lang="en-US" sz="2400" dirty="0"/>
              <a:t>Greater than 20% fat in liver cells</a:t>
            </a:r>
          </a:p>
          <a:p>
            <a:r>
              <a:rPr lang="en-US" sz="2800" dirty="0"/>
              <a:t>Treatment</a:t>
            </a:r>
          </a:p>
          <a:p>
            <a:pPr lvl="1"/>
            <a:r>
              <a:rPr lang="en-US" sz="2400" dirty="0"/>
              <a:t>High forage diet and watch for other problems</a:t>
            </a:r>
          </a:p>
          <a:p>
            <a:r>
              <a:rPr lang="en-US" sz="2800" dirty="0"/>
              <a:t>Prevention</a:t>
            </a:r>
          </a:p>
          <a:p>
            <a:pPr lvl="1"/>
            <a:r>
              <a:rPr lang="en-US" sz="2400" dirty="0"/>
              <a:t>Good pre-fresh diet, no fat cows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152400" y="193767"/>
            <a:ext cx="7315200" cy="6435633"/>
            <a:chOff x="152400" y="193767"/>
            <a:chExt cx="7315200" cy="6435633"/>
          </a:xfrm>
        </p:grpSpPr>
        <p:pic>
          <p:nvPicPr>
            <p:cNvPr id="856065" name="Picture 1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752600" y="193767"/>
              <a:ext cx="5715000" cy="32296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856066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52400" y="3276600"/>
              <a:ext cx="4943376" cy="3352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pic>
        <p:nvPicPr>
          <p:cNvPr id="85606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53000" y="3276600"/>
            <a:ext cx="41910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354" name="Oval 2"/>
          <p:cNvSpPr>
            <a:spLocks noChangeArrowheads="1"/>
          </p:cNvSpPr>
          <p:nvPr/>
        </p:nvSpPr>
        <p:spPr bwMode="auto">
          <a:xfrm flipV="1">
            <a:off x="2133600" y="4191000"/>
            <a:ext cx="76200" cy="76200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356355" name="Text Box 3"/>
          <p:cNvSpPr txBox="1">
            <a:spLocks noChangeArrowheads="1"/>
          </p:cNvSpPr>
          <p:nvPr/>
        </p:nvSpPr>
        <p:spPr bwMode="auto">
          <a:xfrm>
            <a:off x="228600" y="1752600"/>
            <a:ext cx="8610600" cy="112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en-US" sz="3200" b="1" dirty="0">
                <a:latin typeface="Times New Roman" pitchFamily="18" charset="0"/>
              </a:rPr>
              <a:t>  </a:t>
            </a:r>
            <a:r>
              <a:rPr lang="en-US" sz="3400" b="1" dirty="0"/>
              <a:t>I</a:t>
            </a:r>
            <a:r>
              <a:rPr lang="en-US" sz="34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ncreased  plasma [</a:t>
            </a:r>
            <a:r>
              <a:rPr lang="en-US" sz="3400" b="1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AcAc</a:t>
            </a:r>
            <a:r>
              <a:rPr lang="en-US" sz="34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, Ac, BHBA]</a:t>
            </a: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 		      </a:t>
            </a:r>
            <a:r>
              <a:rPr lang="en-US" sz="34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results in ketosis</a:t>
            </a:r>
          </a:p>
        </p:txBody>
      </p:sp>
      <p:sp>
        <p:nvSpPr>
          <p:cNvPr id="356356" name="Oval 4"/>
          <p:cNvSpPr>
            <a:spLocks noChangeArrowheads="1"/>
          </p:cNvSpPr>
          <p:nvPr/>
        </p:nvSpPr>
        <p:spPr bwMode="auto">
          <a:xfrm>
            <a:off x="-838200" y="3581400"/>
            <a:ext cx="914400" cy="914400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56357" name="Oval 5"/>
          <p:cNvSpPr>
            <a:spLocks noChangeArrowheads="1"/>
          </p:cNvSpPr>
          <p:nvPr/>
        </p:nvSpPr>
        <p:spPr bwMode="auto">
          <a:xfrm flipV="1">
            <a:off x="3429000" y="2438400"/>
            <a:ext cx="76200" cy="152400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356358" name="Oval 6"/>
          <p:cNvSpPr>
            <a:spLocks noChangeArrowheads="1"/>
          </p:cNvSpPr>
          <p:nvPr/>
        </p:nvSpPr>
        <p:spPr bwMode="auto">
          <a:xfrm flipH="1" flipV="1">
            <a:off x="3276600" y="2590800"/>
            <a:ext cx="152400" cy="76200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356359" name="Oval 7"/>
          <p:cNvSpPr>
            <a:spLocks noChangeArrowheads="1"/>
          </p:cNvSpPr>
          <p:nvPr/>
        </p:nvSpPr>
        <p:spPr bwMode="auto">
          <a:xfrm>
            <a:off x="3124200" y="4495800"/>
            <a:ext cx="76200" cy="76200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56360" name="Oval 8"/>
          <p:cNvSpPr>
            <a:spLocks noChangeArrowheads="1"/>
          </p:cNvSpPr>
          <p:nvPr/>
        </p:nvSpPr>
        <p:spPr bwMode="auto">
          <a:xfrm>
            <a:off x="2514600" y="5105400"/>
            <a:ext cx="76200" cy="76200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56361" name="Oval 9"/>
          <p:cNvSpPr>
            <a:spLocks noChangeArrowheads="1"/>
          </p:cNvSpPr>
          <p:nvPr/>
        </p:nvSpPr>
        <p:spPr bwMode="auto">
          <a:xfrm>
            <a:off x="6705600" y="5181600"/>
            <a:ext cx="914400" cy="914400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56362" name="Rectangle 10"/>
          <p:cNvSpPr>
            <a:spLocks noChangeArrowheads="1"/>
          </p:cNvSpPr>
          <p:nvPr/>
        </p:nvSpPr>
        <p:spPr bwMode="auto">
          <a:xfrm flipH="1">
            <a:off x="7620000" y="6172200"/>
            <a:ext cx="76200" cy="7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356363" name="Text Box 11"/>
          <p:cNvSpPr txBox="1">
            <a:spLocks noChangeArrowheads="1"/>
          </p:cNvSpPr>
          <p:nvPr/>
        </p:nvSpPr>
        <p:spPr bwMode="auto">
          <a:xfrm>
            <a:off x="533400" y="3048000"/>
            <a:ext cx="838200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 </a:t>
            </a:r>
            <a:r>
              <a:rPr lang="en-US" sz="36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Incomplete FA oxidation &amp; Severe   	NEB results in    plasma 						       </a:t>
            </a:r>
            <a:r>
              <a:rPr 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ketones</a:t>
            </a:r>
            <a:r>
              <a:rPr lang="en-US" sz="3600" b="1">
                <a:effectLst>
                  <a:outerShdw blurRad="38100" dist="38100" dir="2700000" algn="tl">
                    <a:srgbClr val="C0C0C0"/>
                  </a:outerShdw>
                </a:effectLst>
              </a:rPr>
              <a:t>	</a:t>
            </a:r>
            <a:r>
              <a:rPr lang="en-US" sz="3600" b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     </a:t>
            </a:r>
            <a:r>
              <a:rPr lang="en-US" sz="36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			                     concentrations</a:t>
            </a:r>
          </a:p>
        </p:txBody>
      </p:sp>
      <p:sp>
        <p:nvSpPr>
          <p:cNvPr id="356364" name="AutoShape 12"/>
          <p:cNvSpPr>
            <a:spLocks noChangeArrowheads="1"/>
          </p:cNvSpPr>
          <p:nvPr/>
        </p:nvSpPr>
        <p:spPr bwMode="auto">
          <a:xfrm>
            <a:off x="4876800" y="3733800"/>
            <a:ext cx="228600" cy="381000"/>
          </a:xfrm>
          <a:prstGeom prst="upArrow">
            <a:avLst>
              <a:gd name="adj1" fmla="val 50000"/>
              <a:gd name="adj2" fmla="val 41667"/>
            </a:avLst>
          </a:prstGeom>
          <a:solidFill>
            <a:srgbClr val="FFCC00"/>
          </a:solidFill>
          <a:ln w="19050">
            <a:solidFill>
              <a:srgbClr val="FF66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56365" name="Text Box 13"/>
          <p:cNvSpPr txBox="1">
            <a:spLocks noChangeArrowheads="1"/>
          </p:cNvSpPr>
          <p:nvPr/>
        </p:nvSpPr>
        <p:spPr bwMode="auto">
          <a:xfrm>
            <a:off x="5486400" y="5867400"/>
            <a:ext cx="3657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Kronfeld, 1965; Schultz, 1988 Grummer, 1993; </a:t>
            </a:r>
          </a:p>
        </p:txBody>
      </p:sp>
      <p:sp>
        <p:nvSpPr>
          <p:cNvPr id="356366" name="Text Box 14"/>
          <p:cNvSpPr txBox="1">
            <a:spLocks noChangeArrowheads="1"/>
          </p:cNvSpPr>
          <p:nvPr/>
        </p:nvSpPr>
        <p:spPr bwMode="auto">
          <a:xfrm>
            <a:off x="2438400" y="381000"/>
            <a:ext cx="4343400" cy="701675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b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Ketosis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Ketogenesis</a:t>
            </a:r>
            <a:endParaRPr lang="en-US" dirty="0"/>
          </a:p>
        </p:txBody>
      </p:sp>
      <p:pic>
        <p:nvPicPr>
          <p:cNvPr id="3" name="Picture 4" descr="081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8900" y="1304925"/>
            <a:ext cx="8964613" cy="517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57378" name="Object 2"/>
          <p:cNvGraphicFramePr>
            <a:graphicFrameLocks noChangeAspect="1"/>
          </p:cNvGraphicFramePr>
          <p:nvPr/>
        </p:nvGraphicFramePr>
        <p:xfrm>
          <a:off x="304800" y="228600"/>
          <a:ext cx="8534400" cy="6172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7386" name="Chart" r:id="rId3" imgW="4676851" imgH="2724302" progId="Excel.Sheet.8">
                  <p:embed/>
                </p:oleObj>
              </mc:Choice>
              <mc:Fallback>
                <p:oleObj name="Chart" r:id="rId3" imgW="4676851" imgH="2724302" progId="Excel.Shee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228600"/>
                        <a:ext cx="8534400" cy="6172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7379" name="Text Box 3"/>
          <p:cNvSpPr txBox="1">
            <a:spLocks noChangeArrowheads="1"/>
          </p:cNvSpPr>
          <p:nvPr/>
        </p:nvSpPr>
        <p:spPr bwMode="auto">
          <a:xfrm>
            <a:off x="5562600" y="6324600"/>
            <a:ext cx="3581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effectLst>
                  <a:outerShdw blurRad="38100" dist="38100" dir="2700000" algn="tl">
                    <a:srgbClr val="C0C0C0"/>
                  </a:outerShdw>
                </a:effectLst>
              </a:rPr>
              <a:t>Adapted from Reist et al., 2000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314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381000"/>
            <a:ext cx="7772400" cy="762000"/>
          </a:xfrm>
        </p:spPr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Milk Fever</a:t>
            </a:r>
          </a:p>
        </p:txBody>
      </p:sp>
      <p:sp>
        <p:nvSpPr>
          <p:cNvPr id="269315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838200" y="1600200"/>
            <a:ext cx="7391400" cy="4876800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en-US" dirty="0"/>
              <a:t>Symptoms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wobbly, poor muscle coordination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“S” curve to neck, or down cow</a:t>
            </a:r>
          </a:p>
          <a:p>
            <a:pPr>
              <a:lnSpc>
                <a:spcPct val="90000"/>
              </a:lnSpc>
            </a:pPr>
            <a:r>
              <a:rPr lang="en-US" dirty="0"/>
              <a:t>Cause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Low blood calcium levels</a:t>
            </a:r>
          </a:p>
          <a:p>
            <a:pPr>
              <a:lnSpc>
                <a:spcPct val="90000"/>
              </a:lnSpc>
            </a:pPr>
            <a:r>
              <a:rPr lang="en-US" dirty="0"/>
              <a:t>Treatment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Calcium I.V.</a:t>
            </a:r>
          </a:p>
          <a:p>
            <a:pPr>
              <a:lnSpc>
                <a:spcPct val="90000"/>
              </a:lnSpc>
            </a:pPr>
            <a:r>
              <a:rPr lang="en-US" dirty="0"/>
              <a:t>Prevention</a:t>
            </a:r>
          </a:p>
          <a:p>
            <a:pPr lvl="1">
              <a:lnSpc>
                <a:spcPct val="90000"/>
              </a:lnSpc>
            </a:pPr>
            <a:r>
              <a:rPr lang="en-US" smtClean="0"/>
              <a:t>DCAD</a:t>
            </a:r>
            <a:endParaRPr lang="en-US" dirty="0"/>
          </a:p>
          <a:p>
            <a:pPr lvl="1">
              <a:lnSpc>
                <a:spcPct val="90000"/>
              </a:lnSpc>
            </a:pPr>
            <a:r>
              <a:rPr lang="en-US" dirty="0"/>
              <a:t>Good pre-fresh diet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Calcium and electrolytes in warm water</a:t>
            </a:r>
          </a:p>
          <a:p>
            <a:pPr lvl="1">
              <a:lnSpc>
                <a:spcPct val="90000"/>
              </a:lnSpc>
            </a:pPr>
            <a:endParaRPr lang="en-US" dirty="0"/>
          </a:p>
          <a:p>
            <a:pPr lvl="1">
              <a:lnSpc>
                <a:spcPct val="90000"/>
              </a:lnSpc>
            </a:pPr>
            <a:endParaRPr lang="en-US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70338" name="Object 2"/>
          <p:cNvGraphicFramePr>
            <a:graphicFrameLocks noChangeAspect="1"/>
          </p:cNvGraphicFramePr>
          <p:nvPr/>
        </p:nvGraphicFramePr>
        <p:xfrm>
          <a:off x="1524000" y="228600"/>
          <a:ext cx="5800725" cy="6324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0346" name="Photo Editor Photo" r:id="rId3" imgW="10630821" imgH="12490262" progId="">
                  <p:embed/>
                </p:oleObj>
              </mc:Choice>
              <mc:Fallback>
                <p:oleObj name="Photo Editor Photo" r:id="rId3" imgW="10630821" imgH="12490262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228600"/>
                        <a:ext cx="5800725" cy="632460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194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228600"/>
            <a:ext cx="7772400" cy="6858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2"/>
                </a:solidFill>
              </a:rPr>
              <a:t>Overview</a:t>
            </a:r>
          </a:p>
        </p:txBody>
      </p:sp>
      <p:sp>
        <p:nvSpPr>
          <p:cNvPr id="264195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304800" y="1676400"/>
            <a:ext cx="8540750" cy="36576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4000" dirty="0"/>
              <a:t>Dairy Cattle </a:t>
            </a:r>
            <a:r>
              <a:rPr lang="en-US" sz="4000" dirty="0" smtClean="0"/>
              <a:t>–</a:t>
            </a:r>
          </a:p>
          <a:p>
            <a:pPr lvl="1">
              <a:lnSpc>
                <a:spcPct val="80000"/>
              </a:lnSpc>
            </a:pPr>
            <a:r>
              <a:rPr lang="en-US" sz="4000" dirty="0" smtClean="0"/>
              <a:t>Displaced Abomasum </a:t>
            </a:r>
          </a:p>
          <a:p>
            <a:pPr lvl="1">
              <a:lnSpc>
                <a:spcPct val="80000"/>
              </a:lnSpc>
            </a:pPr>
            <a:r>
              <a:rPr lang="en-US" sz="4000" dirty="0" smtClean="0"/>
              <a:t>Bloat </a:t>
            </a:r>
          </a:p>
          <a:p>
            <a:pPr lvl="1">
              <a:lnSpc>
                <a:spcPct val="80000"/>
              </a:lnSpc>
            </a:pPr>
            <a:r>
              <a:rPr lang="en-US" sz="4000" dirty="0" smtClean="0"/>
              <a:t>Fatty Liver </a:t>
            </a:r>
            <a:r>
              <a:rPr lang="en-US" sz="4000" dirty="0"/>
              <a:t>Syndrome, </a:t>
            </a:r>
            <a:r>
              <a:rPr lang="en-US" sz="4000" dirty="0" smtClean="0"/>
              <a:t>Ketosis </a:t>
            </a:r>
          </a:p>
          <a:p>
            <a:pPr lvl="1">
              <a:lnSpc>
                <a:spcPct val="80000"/>
              </a:lnSpc>
            </a:pPr>
            <a:r>
              <a:rPr lang="en-US" sz="4000" dirty="0" smtClean="0"/>
              <a:t>Milk </a:t>
            </a:r>
            <a:r>
              <a:rPr lang="en-US" sz="4000" dirty="0"/>
              <a:t>Fever </a:t>
            </a:r>
          </a:p>
          <a:p>
            <a:pPr>
              <a:lnSpc>
                <a:spcPct val="80000"/>
              </a:lnSpc>
              <a:buFontTx/>
              <a:buNone/>
            </a:pPr>
            <a:endParaRPr lang="en-US" sz="2800" dirty="0"/>
          </a:p>
          <a:p>
            <a:pPr>
              <a:lnSpc>
                <a:spcPct val="80000"/>
              </a:lnSpc>
              <a:buNone/>
            </a:pPr>
            <a:endParaRPr lang="en-US" sz="2800" dirty="0"/>
          </a:p>
          <a:p>
            <a:pPr>
              <a:lnSpc>
                <a:spcPct val="80000"/>
              </a:lnSpc>
            </a:pP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259080" y="1600200"/>
          <a:ext cx="8610600" cy="46895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81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611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221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328511">
                <a:tc>
                  <a:txBody>
                    <a:bodyPr/>
                    <a:lstStyle/>
                    <a:p>
                      <a:r>
                        <a:rPr lang="en-US" dirty="0" smtClean="0"/>
                        <a:t>Health problem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USDA</a:t>
                      </a:r>
                      <a:r>
                        <a:rPr lang="en-US" baseline="0" dirty="0" smtClean="0"/>
                        <a:t> NAHMS, 1996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Kelton</a:t>
                      </a:r>
                      <a:r>
                        <a:rPr lang="en-US" dirty="0" smtClean="0"/>
                        <a:t> et al.,</a:t>
                      </a:r>
                    </a:p>
                    <a:p>
                      <a:pPr algn="ctr"/>
                      <a:r>
                        <a:rPr lang="en-US" dirty="0" smtClean="0"/>
                        <a:t>1998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USDA NAHMS, 2002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USDA</a:t>
                      </a:r>
                      <a:r>
                        <a:rPr lang="en-US" baseline="0" dirty="0" smtClean="0"/>
                        <a:t> NAHMS, 2007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1178"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Mastitis</a:t>
                      </a:r>
                      <a:endParaRPr lang="en-US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13.4</a:t>
                      </a:r>
                      <a:endParaRPr lang="en-US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14.2</a:t>
                      </a:r>
                      <a:endParaRPr lang="en-US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14.7</a:t>
                      </a:r>
                      <a:endParaRPr lang="en-US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16.5</a:t>
                      </a:r>
                      <a:endParaRPr lang="en-US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81178"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Milk Fever</a:t>
                      </a:r>
                      <a:endParaRPr lang="en-US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5.9</a:t>
                      </a:r>
                      <a:endParaRPr lang="en-US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6.5</a:t>
                      </a:r>
                      <a:endParaRPr lang="en-US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5.2</a:t>
                      </a:r>
                      <a:endParaRPr lang="en-US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4.9</a:t>
                      </a:r>
                      <a:endParaRPr lang="en-US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63894"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Displaced Abomasum</a:t>
                      </a:r>
                      <a:endParaRPr lang="en-US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2.8</a:t>
                      </a:r>
                      <a:endParaRPr lang="en-US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1.7</a:t>
                      </a:r>
                      <a:endParaRPr lang="en-US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3.5</a:t>
                      </a:r>
                      <a:endParaRPr lang="en-US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3.5</a:t>
                      </a:r>
                      <a:endParaRPr lang="en-US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75732"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Retained Placenta</a:t>
                      </a:r>
                      <a:endParaRPr lang="en-US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7.8</a:t>
                      </a:r>
                      <a:endParaRPr lang="en-US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8.6</a:t>
                      </a:r>
                      <a:endParaRPr lang="en-US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7.8</a:t>
                      </a:r>
                      <a:endParaRPr lang="en-US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7.8</a:t>
                      </a:r>
                      <a:endParaRPr lang="en-US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52400" y="304800"/>
            <a:ext cx="861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Percentage of cows with identified health problems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18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152400"/>
            <a:ext cx="8458200" cy="685800"/>
          </a:xfrm>
        </p:spPr>
        <p:txBody>
          <a:bodyPr>
            <a:normAutofit fontScale="90000"/>
          </a:bodyPr>
          <a:lstStyle/>
          <a:p>
            <a:r>
              <a:rPr lang="en-US" b="1">
                <a:solidFill>
                  <a:schemeClr val="accent2"/>
                </a:solidFill>
              </a:rPr>
              <a:t>Displaced Abomasum</a:t>
            </a:r>
          </a:p>
        </p:txBody>
      </p:sp>
      <p:sp>
        <p:nvSpPr>
          <p:cNvPr id="265219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838200" y="1600200"/>
            <a:ext cx="7467600" cy="5029200"/>
          </a:xfrm>
        </p:spPr>
        <p:txBody>
          <a:bodyPr>
            <a:noAutofit/>
          </a:bodyPr>
          <a:lstStyle/>
          <a:p>
            <a:r>
              <a:rPr lang="en-US" sz="2000" dirty="0" smtClean="0"/>
              <a:t>When </a:t>
            </a:r>
            <a:r>
              <a:rPr lang="en-US" sz="2000" dirty="0" err="1" smtClean="0"/>
              <a:t>Abomasum</a:t>
            </a:r>
            <a:r>
              <a:rPr lang="en-US" sz="2000" dirty="0" smtClean="0"/>
              <a:t> becomes distended with gas, fluid or both and shifts to an abnormal position (usually to the left).</a:t>
            </a:r>
          </a:p>
          <a:p>
            <a:r>
              <a:rPr lang="en-US" sz="2000" dirty="0" smtClean="0"/>
              <a:t>Signs include: ketosis, normal temperature, reduced  milk production, listlessness, and discomfort.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/>
              <a:t>decrease </a:t>
            </a:r>
            <a:r>
              <a:rPr lang="en-US" sz="2000" dirty="0"/>
              <a:t>milk </a:t>
            </a:r>
            <a:r>
              <a:rPr lang="en-US" sz="2000" dirty="0" smtClean="0"/>
              <a:t>yield; off food; pinging </a:t>
            </a:r>
            <a:r>
              <a:rPr lang="en-US" sz="2000" dirty="0"/>
              <a:t>sound w/</a:t>
            </a:r>
            <a:r>
              <a:rPr lang="en-US" sz="2000" dirty="0" err="1"/>
              <a:t>stethescope</a:t>
            </a:r>
            <a:endParaRPr lang="en-US" sz="2000" dirty="0"/>
          </a:p>
          <a:p>
            <a:pPr>
              <a:lnSpc>
                <a:spcPct val="90000"/>
              </a:lnSpc>
            </a:pPr>
            <a:r>
              <a:rPr lang="en-US" sz="2000" dirty="0"/>
              <a:t>Cause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when abomasal contractions are weak or absent</a:t>
            </a:r>
          </a:p>
          <a:p>
            <a:pPr>
              <a:lnSpc>
                <a:spcPct val="90000"/>
              </a:lnSpc>
            </a:pPr>
            <a:r>
              <a:rPr lang="en-US" sz="2000" dirty="0"/>
              <a:t>Treatment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Surgery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Rolling and stitching</a:t>
            </a:r>
          </a:p>
          <a:p>
            <a:pPr>
              <a:lnSpc>
                <a:spcPct val="90000"/>
              </a:lnSpc>
            </a:pPr>
            <a:r>
              <a:rPr lang="en-US" sz="2000" dirty="0"/>
              <a:t>Prevention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Feed good forage</a:t>
            </a:r>
            <a:r>
              <a:rPr lang="en-US" sz="2000" dirty="0" smtClean="0"/>
              <a:t>: concentrate </a:t>
            </a:r>
            <a:r>
              <a:rPr lang="en-US" sz="2000" dirty="0"/>
              <a:t>ratio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Have good pre-fresh program</a:t>
            </a:r>
          </a:p>
          <a:p>
            <a:pPr lvl="1">
              <a:lnSpc>
                <a:spcPct val="90000"/>
              </a:lnSpc>
            </a:pPr>
            <a:endParaRPr lang="en-US" sz="20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66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2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Energy Balance</a:t>
            </a:r>
          </a:p>
        </p:txBody>
      </p:sp>
      <p:graphicFrame>
        <p:nvGraphicFramePr>
          <p:cNvPr id="352259" name="Object 3"/>
          <p:cNvGraphicFramePr>
            <a:graphicFrameLocks/>
          </p:cNvGraphicFramePr>
          <p:nvPr/>
        </p:nvGraphicFramePr>
        <p:xfrm>
          <a:off x="0" y="1219200"/>
          <a:ext cx="7970838" cy="5192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2267" name="Drawing" r:id="rId4" imgW="9342000" imgH="6103800" progId="">
                  <p:embed/>
                </p:oleObj>
              </mc:Choice>
              <mc:Fallback>
                <p:oleObj name="Drawing" r:id="rId4" imgW="9342000" imgH="6103800" progId="">
                  <p:embed/>
                  <p:pic>
                    <p:nvPicPr>
                      <p:cNvPr id="0" name="Picture 3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219200"/>
                        <a:ext cx="7970838" cy="5192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234" name="Text Box 2"/>
          <p:cNvSpPr txBox="1">
            <a:spLocks noChangeArrowheads="1"/>
          </p:cNvSpPr>
          <p:nvPr/>
        </p:nvSpPr>
        <p:spPr bwMode="auto">
          <a:xfrm>
            <a:off x="1981200" y="152400"/>
            <a:ext cx="56477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36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Change in </a:t>
            </a:r>
            <a:r>
              <a:rPr lang="en-US" sz="36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Energy Status</a:t>
            </a:r>
            <a:endParaRPr lang="en-US" sz="36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351235" name="Text Box 3"/>
          <p:cNvSpPr txBox="1">
            <a:spLocks noChangeArrowheads="1"/>
          </p:cNvSpPr>
          <p:nvPr/>
        </p:nvSpPr>
        <p:spPr bwMode="auto">
          <a:xfrm>
            <a:off x="822325" y="14890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endParaRPr lang="en-US" sz="2400">
              <a:latin typeface="Times New Roman" pitchFamily="18" charset="0"/>
            </a:endParaRPr>
          </a:p>
        </p:txBody>
      </p:sp>
      <p:sp>
        <p:nvSpPr>
          <p:cNvPr id="351236" name="Text Box 4"/>
          <p:cNvSpPr txBox="1">
            <a:spLocks noChangeArrowheads="1"/>
          </p:cNvSpPr>
          <p:nvPr/>
        </p:nvSpPr>
        <p:spPr bwMode="auto">
          <a:xfrm>
            <a:off x="3276600" y="6096000"/>
            <a:ext cx="27908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400" b="1">
                <a:effectLst>
                  <a:outerShdw blurRad="38100" dist="38100" dir="2700000" algn="tl">
                    <a:srgbClr val="C0C0C0"/>
                  </a:outerShdw>
                </a:effectLst>
              </a:rPr>
              <a:t>Week of Lactation</a:t>
            </a:r>
          </a:p>
        </p:txBody>
      </p:sp>
      <p:sp>
        <p:nvSpPr>
          <p:cNvPr id="351237" name="Text Box 5"/>
          <p:cNvSpPr txBox="1">
            <a:spLocks noChangeArrowheads="1"/>
          </p:cNvSpPr>
          <p:nvPr/>
        </p:nvSpPr>
        <p:spPr bwMode="auto">
          <a:xfrm>
            <a:off x="7467600" y="6400800"/>
            <a:ext cx="147008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12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Garnsworthy</a:t>
            </a:r>
            <a:r>
              <a:rPr lang="en-US" sz="12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, 1988</a:t>
            </a:r>
            <a:endParaRPr lang="en-US" sz="1200" dirty="0"/>
          </a:p>
        </p:txBody>
      </p:sp>
      <p:graphicFrame>
        <p:nvGraphicFramePr>
          <p:cNvPr id="351238" name="Object 6"/>
          <p:cNvGraphicFramePr>
            <a:graphicFrameLocks noChangeAspect="1"/>
          </p:cNvGraphicFramePr>
          <p:nvPr/>
        </p:nvGraphicFramePr>
        <p:xfrm>
          <a:off x="228600" y="1066800"/>
          <a:ext cx="8534400" cy="5105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1246" name="Image" r:id="rId3" imgW="15492063" imgH="10222222" progId="">
                  <p:embed/>
                </p:oleObj>
              </mc:Choice>
              <mc:Fallback>
                <p:oleObj name="Image" r:id="rId3" imgW="15492063" imgH="10222222" progId="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1066800"/>
                        <a:ext cx="8534400" cy="5105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1239" name="Text Box 7"/>
          <p:cNvSpPr txBox="1">
            <a:spLocks noChangeArrowheads="1"/>
          </p:cNvSpPr>
          <p:nvPr/>
        </p:nvSpPr>
        <p:spPr bwMode="auto">
          <a:xfrm>
            <a:off x="3343938" y="1371600"/>
            <a:ext cx="196399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240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Dry Matter   </a:t>
            </a:r>
          </a:p>
          <a:p>
            <a:pPr algn="ctr" eaLnBrk="0" hangingPunct="0"/>
            <a:r>
              <a:rPr lang="en-US" sz="240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Intake </a:t>
            </a:r>
            <a:endParaRPr lang="en-US" sz="2400" dirty="0">
              <a:solidFill>
                <a:srgbClr val="7030A0"/>
              </a:solidFill>
              <a:latin typeface="Times New Roman" pitchFamily="18" charset="0"/>
            </a:endParaRPr>
          </a:p>
        </p:txBody>
      </p:sp>
      <p:sp>
        <p:nvSpPr>
          <p:cNvPr id="351240" name="Line 8"/>
          <p:cNvSpPr>
            <a:spLocks noChangeShapeType="1"/>
          </p:cNvSpPr>
          <p:nvPr/>
        </p:nvSpPr>
        <p:spPr bwMode="auto">
          <a:xfrm>
            <a:off x="4191000" y="2209800"/>
            <a:ext cx="0" cy="762000"/>
          </a:xfrm>
          <a:prstGeom prst="line">
            <a:avLst/>
          </a:prstGeom>
          <a:noFill/>
          <a:ln w="12700">
            <a:solidFill>
              <a:srgbClr val="7030A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51241" name="Text Box 9"/>
          <p:cNvSpPr txBox="1">
            <a:spLocks noChangeArrowheads="1"/>
          </p:cNvSpPr>
          <p:nvPr/>
        </p:nvSpPr>
        <p:spPr bwMode="auto">
          <a:xfrm>
            <a:off x="1371600" y="1676400"/>
            <a:ext cx="15875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4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Milk Yield</a:t>
            </a:r>
          </a:p>
        </p:txBody>
      </p:sp>
      <p:sp>
        <p:nvSpPr>
          <p:cNvPr id="351243" name="Text Box 11"/>
          <p:cNvSpPr txBox="1">
            <a:spLocks noChangeArrowheads="1"/>
          </p:cNvSpPr>
          <p:nvPr/>
        </p:nvSpPr>
        <p:spPr bwMode="auto">
          <a:xfrm>
            <a:off x="5562600" y="1828800"/>
            <a:ext cx="119856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24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Live </a:t>
            </a:r>
          </a:p>
          <a:p>
            <a:pPr algn="ctr" eaLnBrk="0" hangingPunct="0"/>
            <a:r>
              <a:rPr lang="en-US" sz="24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Weight</a:t>
            </a:r>
          </a:p>
        </p:txBody>
      </p:sp>
      <p:sp>
        <p:nvSpPr>
          <p:cNvPr id="351244" name="Line 12"/>
          <p:cNvSpPr>
            <a:spLocks noChangeShapeType="1"/>
          </p:cNvSpPr>
          <p:nvPr/>
        </p:nvSpPr>
        <p:spPr bwMode="auto">
          <a:xfrm>
            <a:off x="6172200" y="2667000"/>
            <a:ext cx="0" cy="609600"/>
          </a:xfrm>
          <a:prstGeom prst="line">
            <a:avLst/>
          </a:prstGeom>
          <a:noFill/>
          <a:ln w="12700">
            <a:solidFill>
              <a:srgbClr val="0070C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51245" name="Line 13"/>
          <p:cNvSpPr>
            <a:spLocks noChangeShapeType="1"/>
          </p:cNvSpPr>
          <p:nvPr/>
        </p:nvSpPr>
        <p:spPr bwMode="auto">
          <a:xfrm>
            <a:off x="2057400" y="2133600"/>
            <a:ext cx="0" cy="7620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306" name="Rectangle 2"/>
          <p:cNvSpPr>
            <a:spLocks noChangeArrowheads="1"/>
          </p:cNvSpPr>
          <p:nvPr/>
        </p:nvSpPr>
        <p:spPr bwMode="auto">
          <a:xfrm>
            <a:off x="228600" y="152400"/>
            <a:ext cx="868218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800" u="sng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Energy Metabolism During  Negative Energy Balance</a:t>
            </a:r>
          </a:p>
        </p:txBody>
      </p:sp>
      <p:sp>
        <p:nvSpPr>
          <p:cNvPr id="354307" name="Text Box 3"/>
          <p:cNvSpPr txBox="1">
            <a:spLocks noChangeArrowheads="1"/>
          </p:cNvSpPr>
          <p:nvPr/>
        </p:nvSpPr>
        <p:spPr bwMode="auto">
          <a:xfrm>
            <a:off x="5334000" y="4648200"/>
            <a:ext cx="11509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400" b="1">
                <a:effectLst>
                  <a:outerShdw blurRad="38100" dist="38100" dir="2700000" algn="tl">
                    <a:srgbClr val="C0C0C0"/>
                  </a:outerShdw>
                </a:effectLst>
              </a:rPr>
              <a:t>Citrate</a:t>
            </a:r>
          </a:p>
        </p:txBody>
      </p:sp>
      <p:sp>
        <p:nvSpPr>
          <p:cNvPr id="354308" name="Text Box 4"/>
          <p:cNvSpPr txBox="1">
            <a:spLocks noChangeArrowheads="1"/>
          </p:cNvSpPr>
          <p:nvPr/>
        </p:nvSpPr>
        <p:spPr bwMode="auto">
          <a:xfrm>
            <a:off x="3429000" y="5181600"/>
            <a:ext cx="121761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400" b="1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Kreb’s </a:t>
            </a:r>
          </a:p>
          <a:p>
            <a:pPr eaLnBrk="0" hangingPunct="0"/>
            <a:r>
              <a:rPr lang="en-US" sz="2400" b="1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Cycle</a:t>
            </a:r>
          </a:p>
        </p:txBody>
      </p:sp>
      <p:sp>
        <p:nvSpPr>
          <p:cNvPr id="354309" name="Text Box 5"/>
          <p:cNvSpPr txBox="1">
            <a:spLocks noChangeArrowheads="1"/>
          </p:cNvSpPr>
          <p:nvPr/>
        </p:nvSpPr>
        <p:spPr bwMode="auto">
          <a:xfrm>
            <a:off x="914400" y="4646613"/>
            <a:ext cx="2082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400" b="1">
                <a:effectLst>
                  <a:outerShdw blurRad="38100" dist="38100" dir="2700000" algn="tl">
                    <a:srgbClr val="C0C0C0"/>
                  </a:outerShdw>
                </a:effectLst>
              </a:rPr>
              <a:t>Oxaloacetate</a:t>
            </a:r>
          </a:p>
        </p:txBody>
      </p:sp>
      <p:sp>
        <p:nvSpPr>
          <p:cNvPr id="354310" name="Text Box 6"/>
          <p:cNvSpPr txBox="1">
            <a:spLocks noChangeArrowheads="1"/>
          </p:cNvSpPr>
          <p:nvPr/>
        </p:nvSpPr>
        <p:spPr bwMode="auto">
          <a:xfrm>
            <a:off x="1295400" y="762000"/>
            <a:ext cx="535146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400" b="1">
                <a:effectLst>
                  <a:outerShdw blurRad="38100" dist="38100" dir="2700000" algn="tl">
                    <a:srgbClr val="C0C0C0"/>
                  </a:outerShdw>
                </a:effectLst>
              </a:rPr>
              <a:t>                          </a:t>
            </a:r>
            <a:r>
              <a:rPr lang="en-US" sz="1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G-6-Pase</a:t>
            </a:r>
          </a:p>
          <a:p>
            <a:pPr eaLnBrk="0" hangingPunct="0"/>
            <a:r>
              <a:rPr lang="en-US" sz="2400" b="1">
                <a:effectLst>
                  <a:outerShdw blurRad="38100" dist="38100" dir="2700000" algn="tl">
                    <a:srgbClr val="C0C0C0"/>
                  </a:outerShdw>
                </a:effectLst>
              </a:rPr>
              <a:t>Glucose-6-P                          Glucose</a:t>
            </a:r>
          </a:p>
        </p:txBody>
      </p:sp>
      <p:sp>
        <p:nvSpPr>
          <p:cNvPr id="354311" name="Text Box 7"/>
          <p:cNvSpPr txBox="1">
            <a:spLocks noChangeArrowheads="1"/>
          </p:cNvSpPr>
          <p:nvPr/>
        </p:nvSpPr>
        <p:spPr bwMode="auto">
          <a:xfrm>
            <a:off x="304800" y="2152650"/>
            <a:ext cx="20574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r>
              <a:rPr lang="en-US" sz="1600" b="1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Gluconeogenesis</a:t>
            </a:r>
          </a:p>
        </p:txBody>
      </p:sp>
      <p:sp>
        <p:nvSpPr>
          <p:cNvPr id="354312" name="Text Box 8"/>
          <p:cNvSpPr txBox="1">
            <a:spLocks noChangeArrowheads="1"/>
          </p:cNvSpPr>
          <p:nvPr/>
        </p:nvSpPr>
        <p:spPr bwMode="auto">
          <a:xfrm>
            <a:off x="3429000" y="2360613"/>
            <a:ext cx="1473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4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Pyruvate</a:t>
            </a:r>
          </a:p>
        </p:txBody>
      </p:sp>
      <p:sp>
        <p:nvSpPr>
          <p:cNvPr id="354313" name="Text Box 9"/>
          <p:cNvSpPr txBox="1">
            <a:spLocks noChangeArrowheads="1"/>
          </p:cNvSpPr>
          <p:nvPr/>
        </p:nvSpPr>
        <p:spPr bwMode="auto">
          <a:xfrm>
            <a:off x="3276600" y="3351213"/>
            <a:ext cx="1828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400" b="1">
                <a:effectLst>
                  <a:outerShdw blurRad="38100" dist="38100" dir="2700000" algn="tl">
                    <a:srgbClr val="C0C0C0"/>
                  </a:outerShdw>
                </a:effectLst>
              </a:rPr>
              <a:t>Acetyl-CoA</a:t>
            </a:r>
          </a:p>
        </p:txBody>
      </p:sp>
      <p:sp>
        <p:nvSpPr>
          <p:cNvPr id="354314" name="Text Box 10"/>
          <p:cNvSpPr txBox="1">
            <a:spLocks noChangeArrowheads="1"/>
          </p:cNvSpPr>
          <p:nvPr/>
        </p:nvSpPr>
        <p:spPr bwMode="auto">
          <a:xfrm>
            <a:off x="6400800" y="2362200"/>
            <a:ext cx="2370138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3200" b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Fatty Acids</a:t>
            </a:r>
          </a:p>
          <a:p>
            <a:pPr eaLnBrk="0" hangingPunct="0"/>
            <a:r>
              <a:rPr lang="en-US" sz="3200" b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 (NEFA)</a:t>
            </a:r>
          </a:p>
        </p:txBody>
      </p:sp>
      <p:sp>
        <p:nvSpPr>
          <p:cNvPr id="354315" name="Text Box 11"/>
          <p:cNvSpPr txBox="1">
            <a:spLocks noChangeArrowheads="1"/>
          </p:cNvSpPr>
          <p:nvPr/>
        </p:nvSpPr>
        <p:spPr bwMode="auto">
          <a:xfrm>
            <a:off x="6934200" y="3886200"/>
            <a:ext cx="17843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3200" b="1">
                <a:solidFill>
                  <a:srgbClr val="FF66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Ketones</a:t>
            </a:r>
          </a:p>
        </p:txBody>
      </p:sp>
      <p:sp>
        <p:nvSpPr>
          <p:cNvPr id="354316" name="Text Box 12"/>
          <p:cNvSpPr txBox="1">
            <a:spLocks noChangeArrowheads="1"/>
          </p:cNvSpPr>
          <p:nvPr/>
        </p:nvSpPr>
        <p:spPr bwMode="auto">
          <a:xfrm>
            <a:off x="3810000" y="1676400"/>
            <a:ext cx="1708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400" b="1" dirty="0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Glycolysis</a:t>
            </a:r>
          </a:p>
        </p:txBody>
      </p:sp>
      <p:sp>
        <p:nvSpPr>
          <p:cNvPr id="354317" name="Text Box 13"/>
          <p:cNvSpPr txBox="1">
            <a:spLocks noChangeArrowheads="1"/>
          </p:cNvSpPr>
          <p:nvPr/>
        </p:nvSpPr>
        <p:spPr bwMode="auto">
          <a:xfrm>
            <a:off x="457200" y="6094413"/>
            <a:ext cx="9128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400" b="1">
                <a:effectLst>
                  <a:outerShdw blurRad="38100" dist="38100" dir="2700000" algn="tl">
                    <a:srgbClr val="C0C0C0"/>
                  </a:outerShdw>
                </a:effectLst>
              </a:rPr>
              <a:t>Liver</a:t>
            </a:r>
          </a:p>
        </p:txBody>
      </p:sp>
      <p:sp>
        <p:nvSpPr>
          <p:cNvPr id="354318" name="Line 14"/>
          <p:cNvSpPr>
            <a:spLocks noChangeShapeType="1"/>
          </p:cNvSpPr>
          <p:nvPr/>
        </p:nvSpPr>
        <p:spPr bwMode="auto">
          <a:xfrm>
            <a:off x="3352800" y="1371600"/>
            <a:ext cx="685800" cy="990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54319" name="Line 15"/>
          <p:cNvSpPr>
            <a:spLocks noChangeShapeType="1"/>
          </p:cNvSpPr>
          <p:nvPr/>
        </p:nvSpPr>
        <p:spPr bwMode="auto">
          <a:xfrm>
            <a:off x="4038600" y="2819400"/>
            <a:ext cx="0" cy="533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54320" name="Line 16"/>
          <p:cNvSpPr>
            <a:spLocks noChangeShapeType="1"/>
          </p:cNvSpPr>
          <p:nvPr/>
        </p:nvSpPr>
        <p:spPr bwMode="auto">
          <a:xfrm flipH="1">
            <a:off x="2209800" y="2895600"/>
            <a:ext cx="1219200" cy="1752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54321" name="Line 17"/>
          <p:cNvSpPr>
            <a:spLocks noChangeShapeType="1"/>
          </p:cNvSpPr>
          <p:nvPr/>
        </p:nvSpPr>
        <p:spPr bwMode="auto">
          <a:xfrm>
            <a:off x="3352800" y="1371600"/>
            <a:ext cx="1676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cxnSp>
        <p:nvCxnSpPr>
          <p:cNvPr id="354322" name="AutoShape 18"/>
          <p:cNvCxnSpPr>
            <a:cxnSpLocks noChangeShapeType="1"/>
            <a:stCxn id="354307" idx="2"/>
            <a:endCxn id="354309" idx="2"/>
          </p:cNvCxnSpPr>
          <p:nvPr/>
        </p:nvCxnSpPr>
        <p:spPr bwMode="auto">
          <a:xfrm rot="16200000" flipV="1">
            <a:off x="3932238" y="3127375"/>
            <a:ext cx="1587" cy="3954463"/>
          </a:xfrm>
          <a:prstGeom prst="curvedConnector3">
            <a:avLst>
              <a:gd name="adj1" fmla="val -71500005"/>
            </a:avLst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sp>
        <p:nvSpPr>
          <p:cNvPr id="354323" name="Line 19"/>
          <p:cNvSpPr>
            <a:spLocks noChangeShapeType="1"/>
          </p:cNvSpPr>
          <p:nvPr/>
        </p:nvSpPr>
        <p:spPr bwMode="auto">
          <a:xfrm>
            <a:off x="2971800" y="4876800"/>
            <a:ext cx="2209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54324" name="Freeform 20"/>
          <p:cNvSpPr>
            <a:spLocks/>
          </p:cNvSpPr>
          <p:nvPr/>
        </p:nvSpPr>
        <p:spPr bwMode="auto">
          <a:xfrm>
            <a:off x="3962400" y="3962400"/>
            <a:ext cx="533400" cy="8382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48" y="336"/>
              </a:cxn>
              <a:cxn ang="0">
                <a:pos x="288" y="528"/>
              </a:cxn>
            </a:cxnLst>
            <a:rect l="0" t="0" r="r" b="b"/>
            <a:pathLst>
              <a:path w="288" h="528">
                <a:moveTo>
                  <a:pt x="0" y="0"/>
                </a:moveTo>
                <a:cubicBezTo>
                  <a:pt x="0" y="124"/>
                  <a:pt x="0" y="248"/>
                  <a:pt x="48" y="336"/>
                </a:cubicBezTo>
                <a:cubicBezTo>
                  <a:pt x="96" y="424"/>
                  <a:pt x="248" y="496"/>
                  <a:pt x="288" y="528"/>
                </a:cubicBezTo>
              </a:path>
            </a:pathLst>
          </a:custGeom>
          <a:noFill/>
          <a:ln w="38100" cmpd="sng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54325" name="Line 21"/>
          <p:cNvSpPr>
            <a:spLocks noChangeShapeType="1"/>
          </p:cNvSpPr>
          <p:nvPr/>
        </p:nvSpPr>
        <p:spPr bwMode="auto">
          <a:xfrm>
            <a:off x="4419600" y="4800600"/>
            <a:ext cx="152400" cy="76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54326" name="Text Box 22"/>
          <p:cNvSpPr txBox="1">
            <a:spLocks noChangeArrowheads="1"/>
          </p:cNvSpPr>
          <p:nvPr/>
        </p:nvSpPr>
        <p:spPr bwMode="auto">
          <a:xfrm>
            <a:off x="7696200" y="6400800"/>
            <a:ext cx="121539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12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Hrycyna</a:t>
            </a:r>
            <a:r>
              <a:rPr lang="en-US" sz="1200" i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, </a:t>
            </a:r>
            <a:r>
              <a:rPr lang="en-US" sz="12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2004</a:t>
            </a:r>
            <a:endParaRPr lang="en-US" sz="1200" dirty="0">
              <a:latin typeface="Times New Roman" pitchFamily="18" charset="0"/>
            </a:endParaRPr>
          </a:p>
        </p:txBody>
      </p:sp>
      <p:sp>
        <p:nvSpPr>
          <p:cNvPr id="354327" name="Line 23"/>
          <p:cNvSpPr>
            <a:spLocks noChangeShapeType="1"/>
          </p:cNvSpPr>
          <p:nvPr/>
        </p:nvSpPr>
        <p:spPr bwMode="auto">
          <a:xfrm flipV="1">
            <a:off x="1295400" y="1600200"/>
            <a:ext cx="1219200" cy="304800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54328" name="Line 24"/>
          <p:cNvSpPr>
            <a:spLocks noChangeShapeType="1"/>
          </p:cNvSpPr>
          <p:nvPr/>
        </p:nvSpPr>
        <p:spPr bwMode="auto">
          <a:xfrm flipH="1">
            <a:off x="2819400" y="6172200"/>
            <a:ext cx="53340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54329" name="Text Box 25"/>
          <p:cNvSpPr txBox="1">
            <a:spLocks noChangeArrowheads="1"/>
          </p:cNvSpPr>
          <p:nvPr/>
        </p:nvSpPr>
        <p:spPr bwMode="auto">
          <a:xfrm>
            <a:off x="1905000" y="6096000"/>
            <a:ext cx="10080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400" b="1">
                <a:effectLst>
                  <a:outerShdw blurRad="38100" dist="38100" dir="2700000" algn="tl">
                    <a:srgbClr val="C0C0C0"/>
                  </a:outerShdw>
                </a:effectLst>
              </a:rPr>
              <a:t>2 CO</a:t>
            </a:r>
            <a:r>
              <a:rPr lang="en-US" sz="2400" b="1" baseline="-25000">
                <a:effectLst>
                  <a:outerShdw blurRad="38100" dist="38100" dir="2700000" algn="tl">
                    <a:srgbClr val="C0C0C0"/>
                  </a:outerShdw>
                </a:effectLst>
              </a:rPr>
              <a:t>2</a:t>
            </a:r>
            <a:endParaRPr lang="en-US" sz="2400">
              <a:latin typeface="Times New Roman" pitchFamily="18" charset="0"/>
            </a:endParaRPr>
          </a:p>
        </p:txBody>
      </p:sp>
      <p:sp>
        <p:nvSpPr>
          <p:cNvPr id="354330" name="Line 26"/>
          <p:cNvSpPr>
            <a:spLocks noChangeShapeType="1"/>
          </p:cNvSpPr>
          <p:nvPr/>
        </p:nvSpPr>
        <p:spPr bwMode="auto">
          <a:xfrm>
            <a:off x="4876800" y="6096000"/>
            <a:ext cx="45720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54331" name="Text Box 27"/>
          <p:cNvSpPr txBox="1">
            <a:spLocks noChangeArrowheads="1"/>
          </p:cNvSpPr>
          <p:nvPr/>
        </p:nvSpPr>
        <p:spPr bwMode="auto">
          <a:xfrm>
            <a:off x="5334000" y="6096000"/>
            <a:ext cx="12176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400" b="1">
                <a:effectLst>
                  <a:outerShdw blurRad="38100" dist="38100" dir="2700000" algn="tl">
                    <a:srgbClr val="C0C0C0"/>
                  </a:outerShdw>
                </a:effectLst>
              </a:rPr>
              <a:t>12 ATP</a:t>
            </a:r>
            <a:endParaRPr lang="en-US" sz="2400">
              <a:latin typeface="Times New Roman" pitchFamily="18" charset="0"/>
            </a:endParaRPr>
          </a:p>
        </p:txBody>
      </p:sp>
      <p:sp>
        <p:nvSpPr>
          <p:cNvPr id="354332" name="Line 28"/>
          <p:cNvSpPr>
            <a:spLocks noChangeShapeType="1"/>
          </p:cNvSpPr>
          <p:nvPr/>
        </p:nvSpPr>
        <p:spPr bwMode="auto">
          <a:xfrm>
            <a:off x="5105400" y="3657600"/>
            <a:ext cx="1752600" cy="457200"/>
          </a:xfrm>
          <a:prstGeom prst="line">
            <a:avLst/>
          </a:prstGeom>
          <a:noFill/>
          <a:ln w="38100">
            <a:solidFill>
              <a:srgbClr val="FF6600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54333" name="Line 29"/>
          <p:cNvSpPr>
            <a:spLocks noChangeShapeType="1"/>
          </p:cNvSpPr>
          <p:nvPr/>
        </p:nvSpPr>
        <p:spPr bwMode="auto">
          <a:xfrm flipV="1">
            <a:off x="5105400" y="2590800"/>
            <a:ext cx="1219200" cy="6858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54334" name="Line 30"/>
          <p:cNvSpPr>
            <a:spLocks noChangeShapeType="1"/>
          </p:cNvSpPr>
          <p:nvPr/>
        </p:nvSpPr>
        <p:spPr bwMode="auto">
          <a:xfrm flipV="1">
            <a:off x="1371600" y="1600200"/>
            <a:ext cx="1219200" cy="304800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54335" name="Line 31"/>
          <p:cNvSpPr>
            <a:spLocks noChangeShapeType="1"/>
          </p:cNvSpPr>
          <p:nvPr/>
        </p:nvSpPr>
        <p:spPr bwMode="auto">
          <a:xfrm flipV="1">
            <a:off x="1447800" y="1600200"/>
            <a:ext cx="1219200" cy="304800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54336" name="AutoShape 32"/>
          <p:cNvSpPr>
            <a:spLocks noChangeArrowheads="1"/>
          </p:cNvSpPr>
          <p:nvPr/>
        </p:nvSpPr>
        <p:spPr bwMode="auto">
          <a:xfrm rot="-1713776">
            <a:off x="5106988" y="3024188"/>
            <a:ext cx="1357312" cy="296862"/>
          </a:xfrm>
          <a:prstGeom prst="leftArrow">
            <a:avLst>
              <a:gd name="adj1" fmla="val 50000"/>
              <a:gd name="adj2" fmla="val 114305"/>
            </a:avLst>
          </a:prstGeom>
          <a:solidFill>
            <a:srgbClr val="FFFF00"/>
          </a:solidFill>
          <a:ln w="25400" algn="ctr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54337" name="AutoShape 33"/>
          <p:cNvSpPr>
            <a:spLocks noChangeArrowheads="1"/>
          </p:cNvSpPr>
          <p:nvPr/>
        </p:nvSpPr>
        <p:spPr bwMode="auto">
          <a:xfrm rot="905204">
            <a:off x="5207000" y="3963988"/>
            <a:ext cx="1524000" cy="304800"/>
          </a:xfrm>
          <a:prstGeom prst="rightArrow">
            <a:avLst>
              <a:gd name="adj1" fmla="val 50000"/>
              <a:gd name="adj2" fmla="val 125000"/>
            </a:avLst>
          </a:prstGeom>
          <a:solidFill>
            <a:srgbClr val="FF6600"/>
          </a:solidFill>
          <a:ln w="25400" algn="ctr">
            <a:solidFill>
              <a:srgbClr val="FF66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54338" name="AutoShape 34"/>
          <p:cNvSpPr>
            <a:spLocks noChangeArrowheads="1"/>
          </p:cNvSpPr>
          <p:nvPr/>
        </p:nvSpPr>
        <p:spPr bwMode="auto">
          <a:xfrm>
            <a:off x="3810000" y="4267200"/>
            <a:ext cx="457200" cy="457200"/>
          </a:xfrm>
          <a:prstGeom prst="flowChartSummingJunction">
            <a:avLst/>
          </a:prstGeom>
          <a:noFill/>
          <a:ln w="3492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54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354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54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354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354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54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35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4311" grpId="0" autoUpdateAnimBg="0"/>
      <p:bldP spid="354327" grpId="0" animBg="1"/>
      <p:bldP spid="354334" grpId="0" animBg="1"/>
      <p:bldP spid="354335" grpId="0" animBg="1"/>
      <p:bldP spid="354336" grpId="0" animBg="1"/>
      <p:bldP spid="354337" grpId="0" animBg="1"/>
      <p:bldP spid="35433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741" y="228600"/>
            <a:ext cx="8770259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3357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55330" name="Object 2"/>
          <p:cNvGraphicFramePr>
            <a:graphicFrameLocks noChangeAspect="1"/>
          </p:cNvGraphicFramePr>
          <p:nvPr/>
        </p:nvGraphicFramePr>
        <p:xfrm>
          <a:off x="304800" y="228600"/>
          <a:ext cx="8686800" cy="6172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5338" name="Chart" r:id="rId3" imgW="5210251" imgH="3238500" progId="Excel.Sheet.8">
                  <p:embed/>
                </p:oleObj>
              </mc:Choice>
              <mc:Fallback>
                <p:oleObj name="Chart" r:id="rId3" imgW="5210251" imgH="3238500" progId="Excel.Shee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228600"/>
                        <a:ext cx="8686800" cy="6172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25400">
                            <a:solidFill>
                              <a:srgbClr val="FF66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5331" name="Text Box 3"/>
          <p:cNvSpPr txBox="1">
            <a:spLocks noChangeArrowheads="1"/>
          </p:cNvSpPr>
          <p:nvPr/>
        </p:nvSpPr>
        <p:spPr bwMode="auto">
          <a:xfrm>
            <a:off x="7620000" y="6477000"/>
            <a:ext cx="1371600" cy="276999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Block et al., 2002</a:t>
            </a:r>
          </a:p>
        </p:txBody>
      </p:sp>
      <p:sp>
        <p:nvSpPr>
          <p:cNvPr id="355332" name="Line 4"/>
          <p:cNvSpPr>
            <a:spLocks noChangeShapeType="1"/>
          </p:cNvSpPr>
          <p:nvPr/>
        </p:nvSpPr>
        <p:spPr bwMode="auto">
          <a:xfrm flipH="1">
            <a:off x="3962400" y="2209800"/>
            <a:ext cx="0" cy="2590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arrow" w="lg" len="lg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55333" name="Text Box 5"/>
          <p:cNvSpPr txBox="1">
            <a:spLocks noChangeArrowheads="1"/>
          </p:cNvSpPr>
          <p:nvPr/>
        </p:nvSpPr>
        <p:spPr bwMode="auto">
          <a:xfrm>
            <a:off x="3048000" y="1905000"/>
            <a:ext cx="1143000" cy="366713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calving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dian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Median</Template>
  <TotalTime>2674</TotalTime>
  <Words>318</Words>
  <Application>Microsoft Office PowerPoint</Application>
  <PresentationFormat>On-screen Show (4:3)</PresentationFormat>
  <Paragraphs>107</Paragraphs>
  <Slides>16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4</vt:i4>
      </vt:variant>
      <vt:variant>
        <vt:lpstr>Slide Titles</vt:lpstr>
      </vt:variant>
      <vt:variant>
        <vt:i4>16</vt:i4>
      </vt:variant>
    </vt:vector>
  </HeadingPairs>
  <TitlesOfParts>
    <vt:vector size="26" baseType="lpstr">
      <vt:lpstr>Arial</vt:lpstr>
      <vt:lpstr>Times New Roman</vt:lpstr>
      <vt:lpstr>Tw Cen MT</vt:lpstr>
      <vt:lpstr>Wingdings</vt:lpstr>
      <vt:lpstr>Wingdings 2</vt:lpstr>
      <vt:lpstr>Median</vt:lpstr>
      <vt:lpstr>Drawing</vt:lpstr>
      <vt:lpstr>Image</vt:lpstr>
      <vt:lpstr>Chart</vt:lpstr>
      <vt:lpstr>Photo Editor Photo</vt:lpstr>
      <vt:lpstr>Metabolic Disorders &amp; Nutritionally Related Diseases</vt:lpstr>
      <vt:lpstr>Overview</vt:lpstr>
      <vt:lpstr>PowerPoint Presentation</vt:lpstr>
      <vt:lpstr>Displaced Abomasum</vt:lpstr>
      <vt:lpstr>Energy Balance</vt:lpstr>
      <vt:lpstr>PowerPoint Presentation</vt:lpstr>
      <vt:lpstr>PowerPoint Presentation</vt:lpstr>
      <vt:lpstr>PowerPoint Presentation</vt:lpstr>
      <vt:lpstr>PowerPoint Presentation</vt:lpstr>
      <vt:lpstr>Fatty liver syndrome</vt:lpstr>
      <vt:lpstr>PowerPoint Presentation</vt:lpstr>
      <vt:lpstr>PowerPoint Presentation</vt:lpstr>
      <vt:lpstr>Ketogenesis</vt:lpstr>
      <vt:lpstr>PowerPoint Presentation</vt:lpstr>
      <vt:lpstr>Milk Fever</vt:lpstr>
      <vt:lpstr>PowerPoint Presentation</vt:lpstr>
    </vt:vector>
  </TitlesOfParts>
  <Company>UCONN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Gastrointestinal Tract</dc:title>
  <dc:creator>HuskyPC</dc:creator>
  <cp:lastModifiedBy>Rezamand, Pedram (rezamand@uidaho.edu)</cp:lastModifiedBy>
  <cp:revision>174</cp:revision>
  <dcterms:created xsi:type="dcterms:W3CDTF">2006-04-26T18:22:48Z</dcterms:created>
  <dcterms:modified xsi:type="dcterms:W3CDTF">2020-01-10T19:52:39Z</dcterms:modified>
</cp:coreProperties>
</file>