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3" r:id="rId6"/>
    <p:sldId id="260" r:id="rId7"/>
    <p:sldId id="261" r:id="rId8"/>
    <p:sldId id="263" r:id="rId9"/>
    <p:sldId id="257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96BDC9-6672-403F-A1C5-1B782A6D5B5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82689D-7E9D-4A63-B6C3-5039DAB5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ytochrome-b5_reductas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Rumen acidosis	 liver abscess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Polioencephalomalasia</a:t>
            </a:r>
            <a:r>
              <a:rPr lang="en-US" dirty="0" smtClean="0"/>
              <a:t>, or Polio, or PEM, or “Brainer” </a:t>
            </a:r>
          </a:p>
          <a:p>
            <a:endParaRPr lang="en-US" dirty="0"/>
          </a:p>
          <a:p>
            <a:r>
              <a:rPr lang="en-US" dirty="0" smtClean="0"/>
              <a:t>Nitrate poisoning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Nutritional Disorders in Beef Cattle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>
            <a:off x="3733800" y="1828800"/>
            <a:ext cx="381000" cy="152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Symptoms: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Laminar cortical necrosis (brain damage)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Blindness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Staggering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Down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Seizures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Recent understanding: high dietary sulfur is a predisposing factor:  rumen bacteria convert sulfur to hydrogen sulfide, enters the blood, interferes with energy metabolism, “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starves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the CNS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Polioencephalomalasia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or Polio, or PEM, or “Brainer”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Current issue is with corn byproducts – wet milling involves softening the grain with </a:t>
            </a:r>
            <a:r>
              <a:rPr lang="en-US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sulfuric acid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Inclusion of high levels of corn gluten feed or corn distillers grain can increase risk of PEM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Low rumen pH increases production and absorption of sulfide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No amount of dietary thiamine can completely eliminate the risk – may reduce the incidence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Formulate diets to have 0.4% Sulfur (or less)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Polioencephalomalasia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or Polio, or PEM, or “Brainer”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Nitrate poisoning</a:t>
            </a:r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Ruminal conversion of nitrates in plants to </a:t>
            </a:r>
            <a:r>
              <a:rPr lang="en-US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nitrites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(instead of ammonia to microbial protein), enters blood, binds with hemoglobin to form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methemoglobin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reduces oxygen transport to cells.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Formation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methemoglobin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normally reduced (via electron donation) by protective enzyme systems:</a:t>
            </a:r>
          </a:p>
          <a:p>
            <a:pPr lvl="1"/>
            <a:r>
              <a:rPr lang="en-US" sz="2000" dirty="0" smtClean="0"/>
              <a:t>e.g., NADH </a:t>
            </a:r>
            <a:r>
              <a:rPr lang="en-US" sz="2000" dirty="0" err="1" smtClean="0"/>
              <a:t>methemoglobin</a:t>
            </a:r>
            <a:r>
              <a:rPr lang="en-US" sz="2000" dirty="0" smtClean="0"/>
              <a:t> </a:t>
            </a:r>
            <a:r>
              <a:rPr lang="en-US" sz="2000" dirty="0" err="1" smtClean="0"/>
              <a:t>reductase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2" tooltip="Cytochrome-b5 reductase"/>
              </a:rPr>
              <a:t>cytochrome-b5</a:t>
            </a:r>
            <a:r>
              <a:rPr lang="en-US" sz="2000" dirty="0" smtClean="0">
                <a:solidFill>
                  <a:srgbClr val="7030A0"/>
                </a:solidFill>
                <a:hlinkClick r:id="rId2" tooltip="Cytochrome-b5 reductase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hlinkClick r:id="rId2" tooltip="Cytochrome-b5 reductase"/>
              </a:rPr>
              <a:t>reductase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endParaRPr lang="en-US" sz="20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Nitrate poisoning, cont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Symptoms: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Respiratory distress</a:t>
            </a:r>
          </a:p>
          <a:p>
            <a:pPr lvl="1"/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Incoordination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Weakness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muscle tremors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Collapse - dead</a:t>
            </a:r>
          </a:p>
          <a:p>
            <a:pPr lvl="1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Don’t stress affected cattle!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Nitrate poisoning, cont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8607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Common feeds: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Stressed crops (drought, frost, hail) </a:t>
            </a:r>
          </a:p>
          <a:p>
            <a:pPr lvl="1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Cool, overcast climate</a:t>
            </a:r>
          </a:p>
          <a:p>
            <a:pPr lvl="1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Lower portion of stem/stalks of certain plants:  pigweed, sorghum, corn, Sudan grass, barley and oats</a:t>
            </a:r>
          </a:p>
          <a:p>
            <a:pPr lvl="1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N fertilizer</a:t>
            </a:r>
          </a:p>
          <a:p>
            <a:pPr lvl="1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Immature more than mature forages</a:t>
            </a:r>
          </a:p>
          <a:p>
            <a:pPr lvl="1"/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15 to 45 g of Nitrate per 100 pounds body weight – from feed and water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1% nitrate in forage DM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1,500 mg/ml nitrate (ppm) in water</a:t>
            </a:r>
          </a:p>
          <a:p>
            <a:pPr lvl="1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Younger cattle are more susceptible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60439"/>
              </p:ext>
            </p:extLst>
          </p:nvPr>
        </p:nvGraphicFramePr>
        <p:xfrm>
          <a:off x="304797" y="1336555"/>
          <a:ext cx="8534402" cy="3673703"/>
        </p:xfrm>
        <a:graphic>
          <a:graphicData uri="http://schemas.openxmlformats.org/drawingml/2006/table">
            <a:tbl>
              <a:tblPr/>
              <a:tblGrid>
                <a:gridCol w="136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5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81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7030A0"/>
                          </a:solidFill>
                        </a:rPr>
                        <a:t>Category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</a:rPr>
                        <a:t>NO3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7030A0"/>
                          </a:solidFill>
                        </a:rPr>
                        <a:t>NO3-N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</a:rPr>
                        <a:t>KNO3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7030A0"/>
                          </a:solidFill>
                        </a:rPr>
                        <a:t>Remarks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1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&lt;0.5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&lt;0.12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&lt;0.81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Generally safe for beef cattle and sheep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263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2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0.5 - 1.0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0.12 - 0.23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0.81 - 1.63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Caution - some subclinical symptoms may appear in pregnant horses, sheep and beef cattle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1.0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0.23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1.63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 nitrate problems - death losses and abortions can occur in beef cattle and sheep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458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4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&lt;1.23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&lt;0.28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&lt;2.00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Maximum safe level for horses. Do not feed high nitrate forages to pregnant mares.</a:t>
                      </a:r>
                    </a:p>
                  </a:txBody>
                  <a:tcPr marL="68881" marR="68881" marT="34441" marB="34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828800"/>
            <a:ext cx="891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" y="23622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" y="3200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" y="4038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46482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9062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FF"/>
                </a:solidFill>
                <a:latin typeface="Comic Sans MS" pitchFamily="66" charset="0"/>
              </a:rPr>
              <a:t>Feedlot: Acidosis and other “digestive” problems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91000" cy="4525963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Acute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800080"/>
                </a:solidFill>
                <a:latin typeface="Comic Sans MS" pitchFamily="66" charset="0"/>
              </a:rPr>
              <a:t>Laminitis, founder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b="1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800080"/>
                </a:solidFill>
                <a:latin typeface="Comic Sans MS" pitchFamily="66" charset="0"/>
              </a:rPr>
              <a:t>Hopelessly off-feed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b="1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800080"/>
                </a:solidFill>
                <a:latin typeface="Comic Sans MS" pitchFamily="66" charset="0"/>
              </a:rPr>
              <a:t>Sell immediately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Chronic or sub-acute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800080"/>
                </a:solidFill>
                <a:latin typeface="Comic Sans MS" pitchFamily="66" charset="0"/>
              </a:rPr>
              <a:t>A little off feed, poor performers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76400"/>
            <a:ext cx="4375150" cy="41910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Long term effect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800080"/>
                </a:solidFill>
                <a:latin typeface="Comic Sans MS" pitchFamily="66" charset="0"/>
              </a:rPr>
              <a:t>Rumenitis</a:t>
            </a: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: more problems as we have longer fed cattle – calf-feds, Holsteins, Japanese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Probably bigger problem in the PNW with barley, wheat and potato feeding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Best symptom is liver abscesses (</a:t>
            </a:r>
            <a:r>
              <a:rPr lang="en-US" dirty="0" err="1" smtClean="0">
                <a:solidFill>
                  <a:srgbClr val="800080"/>
                </a:solidFill>
                <a:latin typeface="Comic Sans MS" pitchFamily="66" charset="0"/>
              </a:rPr>
              <a:t>Fusobacterium</a:t>
            </a: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800080"/>
                </a:solidFill>
                <a:latin typeface="Comic Sans MS" pitchFamily="66" charset="0"/>
              </a:rPr>
              <a:t>necrophorum</a:t>
            </a: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; </a:t>
            </a:r>
            <a:r>
              <a:rPr lang="en-US" dirty="0" err="1" smtClean="0">
                <a:solidFill>
                  <a:srgbClr val="800080"/>
                </a:solidFill>
                <a:latin typeface="Comic Sans MS" pitchFamily="66" charset="0"/>
              </a:rPr>
              <a:t>Actinomyces</a:t>
            </a: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800080"/>
                </a:solidFill>
                <a:latin typeface="Comic Sans MS" pitchFamily="66" charset="0"/>
              </a:rPr>
              <a:t>pyogenes</a:t>
            </a:r>
            <a:r>
              <a:rPr lang="en-US" dirty="0" smtClean="0">
                <a:solidFill>
                  <a:srgbClr val="800080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endParaRPr lang="en-US" sz="2000" dirty="0" smtClean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95400" y="6172200"/>
            <a:ext cx="5896166" cy="52322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</a:rPr>
              <a:t>Its all about bunk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management !!</a:t>
            </a:r>
            <a:endParaRPr lang="en-US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Ruminant system of carbohydrate digestion and absorption:  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Effect of feeding grain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1062038" y="1600200"/>
            <a:ext cx="7769225" cy="42799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cs typeface="Times New Roman" pitchFamily="18" charset="0"/>
              </a:rPr>
              <a:t>Acidosis symptoms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variable feed intake (symptom and cause)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feces:  loose – splattering, less than 1” high, no dimpling/concentric rings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lack of cud chewing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hoof lines, abnormal hoof growth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dairy:  milk fat inversion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>
                <a:cs typeface="Times New Roman" pitchFamily="18" charset="0"/>
              </a:rPr>
              <a:t>beef:  liver abscesses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o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1066800"/>
            <a:ext cx="71247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4114800" cy="609600"/>
          </a:xfrm>
        </p:spPr>
        <p:txBody>
          <a:bodyPr lIns="90488" tIns="44450" rIns="90488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0000FF"/>
                </a:solidFill>
              </a:rPr>
              <a:t>Acidosis</a:t>
            </a:r>
            <a:endParaRPr lang="en-US" sz="4000" smtClean="0">
              <a:solidFill>
                <a:srgbClr val="0000FF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447800" y="5978525"/>
            <a:ext cx="624840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8788" indent="-458788" algn="l" eaLnBrk="0" hangingPunct="0">
              <a:lnSpc>
                <a:spcPct val="4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Indicates rumen insult</a:t>
            </a:r>
          </a:p>
          <a:p>
            <a:pPr marL="458788" indent="-458788" algn="l" eaLnBrk="0" hangingPunct="0">
              <a:lnSpc>
                <a:spcPct val="4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Grows .25 inch (6 mm) / month</a:t>
            </a:r>
            <a:endParaRPr lang="en-US" sz="3200"/>
          </a:p>
        </p:txBody>
      </p:sp>
      <p:sp>
        <p:nvSpPr>
          <p:cNvPr id="56325" name="Line 6"/>
          <p:cNvSpPr>
            <a:spLocks noChangeShapeType="1"/>
          </p:cNvSpPr>
          <p:nvPr/>
        </p:nvSpPr>
        <p:spPr bwMode="auto">
          <a:xfrm>
            <a:off x="1905000" y="23622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Line 7"/>
          <p:cNvSpPr>
            <a:spLocks noChangeShapeType="1"/>
          </p:cNvSpPr>
          <p:nvPr/>
        </p:nvSpPr>
        <p:spPr bwMode="auto">
          <a:xfrm>
            <a:off x="6096000" y="22860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8"/>
          <p:cNvSpPr>
            <a:spLocks noChangeShapeType="1"/>
          </p:cNvSpPr>
          <p:nvPr/>
        </p:nvSpPr>
        <p:spPr bwMode="auto">
          <a:xfrm>
            <a:off x="2895600" y="23622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Line 9"/>
          <p:cNvSpPr>
            <a:spLocks noChangeShapeType="1"/>
          </p:cNvSpPr>
          <p:nvPr/>
        </p:nvSpPr>
        <p:spPr bwMode="auto">
          <a:xfrm>
            <a:off x="6934200" y="23622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6000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504112" cy="8636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Liver Abscess Classification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109663" y="1447800"/>
            <a:ext cx="6677025" cy="4940300"/>
            <a:chOff x="786" y="912"/>
            <a:chExt cx="4732" cy="3112"/>
          </a:xfrm>
        </p:grpSpPr>
        <p:pic>
          <p:nvPicPr>
            <p:cNvPr id="57352" name="Picture 102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0" y="912"/>
              <a:ext cx="2248" cy="1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3" name="Picture 102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6" y="2448"/>
              <a:ext cx="2248" cy="1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4" name="Picture 103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0" y="2448"/>
              <a:ext cx="2248" cy="1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5" name="Picture 103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6" y="912"/>
              <a:ext cx="2248" cy="1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348" name="Rectangle 1032"/>
          <p:cNvSpPr>
            <a:spLocks noChangeArrowheads="1"/>
          </p:cNvSpPr>
          <p:nvPr/>
        </p:nvSpPr>
        <p:spPr bwMode="auto">
          <a:xfrm>
            <a:off x="387350" y="2332038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latin typeface="Arial" charset="0"/>
              </a:rPr>
              <a:t>O</a:t>
            </a:r>
          </a:p>
        </p:txBody>
      </p:sp>
      <p:sp>
        <p:nvSpPr>
          <p:cNvPr id="57349" name="Rectangle 1033"/>
          <p:cNvSpPr>
            <a:spLocks noChangeArrowheads="1"/>
          </p:cNvSpPr>
          <p:nvPr/>
        </p:nvSpPr>
        <p:spPr bwMode="auto">
          <a:xfrm>
            <a:off x="7983538" y="2255838"/>
            <a:ext cx="646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latin typeface="Arial" charset="0"/>
              </a:rPr>
              <a:t>A -</a:t>
            </a:r>
          </a:p>
        </p:txBody>
      </p:sp>
      <p:sp>
        <p:nvSpPr>
          <p:cNvPr id="57350" name="Rectangle 1034"/>
          <p:cNvSpPr>
            <a:spLocks noChangeArrowheads="1"/>
          </p:cNvSpPr>
          <p:nvPr/>
        </p:nvSpPr>
        <p:spPr bwMode="auto">
          <a:xfrm>
            <a:off x="398463" y="4618038"/>
            <a:ext cx="423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57351" name="Rectangle 1035"/>
          <p:cNvSpPr>
            <a:spLocks noChangeArrowheads="1"/>
          </p:cNvSpPr>
          <p:nvPr/>
        </p:nvSpPr>
        <p:spPr bwMode="auto">
          <a:xfrm>
            <a:off x="8016875" y="4694238"/>
            <a:ext cx="73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latin typeface="Arial" charset="0"/>
              </a:rPr>
              <a:t>A +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878763" cy="1066800"/>
          </a:xfrm>
          <a:noFill/>
          <a:ln w="50800" cap="flat">
            <a:solidFill>
              <a:schemeClr val="tx1"/>
            </a:solidFill>
          </a:ln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A+ Liver Abscesses, 1990 to 1999</a:t>
            </a:r>
            <a:b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</a:br>
            <a:endParaRPr lang="en-US" sz="3600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689254"/>
              </p:ext>
            </p:extLst>
          </p:nvPr>
        </p:nvGraphicFramePr>
        <p:xfrm>
          <a:off x="-187325" y="1219200"/>
          <a:ext cx="9274175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3" imgW="7829533" imgH="4295843" progId="MSGraph.Chart.8">
                  <p:embed followColorScheme="full"/>
                </p:oleObj>
              </mc:Choice>
              <mc:Fallback>
                <p:oleObj name="Chart" r:id="rId3" imgW="7829533" imgH="4295843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7325" y="1219200"/>
                        <a:ext cx="9274175" cy="508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15313" y="6170613"/>
            <a:ext cx="725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sbl 00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52400"/>
            <a:ext cx="7810500" cy="1295400"/>
          </a:xfrm>
          <a:noFill/>
          <a:ln w="50800" cap="flat">
            <a:solidFill>
              <a:schemeClr val="tx1"/>
            </a:solidFill>
          </a:ln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Total Abscesses by Month, 1990 - 1999</a:t>
            </a:r>
            <a:b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Tylan Fed Steers, All Districts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10069"/>
              </p:ext>
            </p:extLst>
          </p:nvPr>
        </p:nvGraphicFramePr>
        <p:xfrm>
          <a:off x="184150" y="1524000"/>
          <a:ext cx="8910638" cy="48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9382257" imgH="4076700" progId="MSGraph.Chart.8">
                  <p:embed followColorScheme="full"/>
                </p:oleObj>
              </mc:Choice>
              <mc:Fallback>
                <p:oleObj name="Chart" r:id="rId3" imgW="9382257" imgH="40767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1524000"/>
                        <a:ext cx="8910638" cy="488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215313" y="6170613"/>
            <a:ext cx="725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sbl 00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7696200" cy="1270000"/>
          </a:xfrm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EFFECT OF RUMENSIN PLUS TYLAN ON LIVER ABSCESS INCIDENCE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133600" y="1981200"/>
            <a:ext cx="3221038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CONTROL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386388" y="1987550"/>
            <a:ext cx="3217862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RUMENSIN +TYLAN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39750" y="2673350"/>
            <a:ext cx="1603375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NO. HEAD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2154238" y="2673350"/>
            <a:ext cx="3221037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976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386388" y="2673350"/>
            <a:ext cx="3217862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1937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539750" y="3359150"/>
            <a:ext cx="1603375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% A-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2154238" y="3359150"/>
            <a:ext cx="3221037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7.7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5386388" y="3359150"/>
            <a:ext cx="3217862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5.4</a:t>
            </a: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539750" y="4044950"/>
            <a:ext cx="1603375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% A</a:t>
            </a:r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2154238" y="4044950"/>
            <a:ext cx="3221037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8.4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5386388" y="4044950"/>
            <a:ext cx="3217862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3.5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539750" y="4730750"/>
            <a:ext cx="1603375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% A+</a:t>
            </a: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2154238" y="4730750"/>
            <a:ext cx="3221037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20.1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>
            <a:off x="5386388" y="4730750"/>
            <a:ext cx="3217862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3.5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539750" y="5416550"/>
            <a:ext cx="1603375" cy="6731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TOTAL</a:t>
            </a: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>
            <a:off x="2154238" y="5416550"/>
            <a:ext cx="3221037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36.2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>
            <a:off x="5386388" y="5416550"/>
            <a:ext cx="3217862" cy="673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12.4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20500" name="Rectangle 21"/>
          <p:cNvSpPr>
            <a:spLocks noChangeArrowheads="1"/>
          </p:cNvSpPr>
          <p:nvPr/>
        </p:nvSpPr>
        <p:spPr bwMode="auto">
          <a:xfrm>
            <a:off x="2895600" y="6172200"/>
            <a:ext cx="441479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 b="1" dirty="0">
                <a:latin typeface="Arial" charset="0"/>
              </a:rPr>
              <a:t>LAUDERT, 1990, 4 TRIAL SUMMARY</a:t>
            </a:r>
            <a:r>
              <a:rPr lang="en-US" sz="2000" b="1" dirty="0">
                <a:latin typeface="Arial" charset="0"/>
              </a:rPr>
              <a:t>     </a:t>
            </a:r>
            <a:r>
              <a:rPr lang="en-US" sz="2000" b="1" baseline="30000" dirty="0" err="1" smtClean="0">
                <a:latin typeface="Arial" charset="0"/>
              </a:rPr>
              <a:t>ab</a:t>
            </a:r>
            <a:r>
              <a:rPr lang="en-US" sz="2000" b="1" baseline="300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(</a:t>
            </a:r>
            <a:r>
              <a:rPr lang="en-US" sz="2000" b="1" i="1" dirty="0" smtClean="0">
                <a:latin typeface="Arial" charset="0"/>
              </a:rPr>
              <a:t>P</a:t>
            </a:r>
            <a:r>
              <a:rPr lang="en-US" sz="2000" b="1" dirty="0" smtClean="0">
                <a:latin typeface="Arial" charset="0"/>
              </a:rPr>
              <a:t>&lt;0.02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Classically associated with periods of rumen digestive upset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irregular feed intake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Consumption of moldy feed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Lush highly fermentable forages – rapeseed forage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Classically considered to be thiamine deficiency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Usually from presence of </a:t>
            </a:r>
            <a:r>
              <a:rPr lang="en-U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thiaminases</a:t>
            </a: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Administer thiamine – oral or </a:t>
            </a:r>
            <a:r>
              <a:rPr lang="en-U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injectible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Polioencephalomalasia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or Polio, or PEM, or “Brainer”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628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Comic Sans MS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Chart</vt:lpstr>
      <vt:lpstr>Nutritional Disorders in Beef Cattle </vt:lpstr>
      <vt:lpstr>Feedlot: Acidosis and other “digestive” problems</vt:lpstr>
      <vt:lpstr>Ruminant system of carbohydrate digestion and absorption:  Effect of feeding grain</vt:lpstr>
      <vt:lpstr>Acidosis</vt:lpstr>
      <vt:lpstr> Liver Abscess Classification </vt:lpstr>
      <vt:lpstr>A+ Liver Abscesses, 1990 to 1999 </vt:lpstr>
      <vt:lpstr>Total Abscesses by Month, 1990 - 1999 Tylan Fed Steers, All Districts</vt:lpstr>
      <vt:lpstr>EFFECT OF RUMENSIN PLUS TYLAN ON LIVER ABSCESS INCIDENCE</vt:lpstr>
      <vt:lpstr> Polioencephalomalasia, or Polio, or PEM, or “Brainer”  </vt:lpstr>
      <vt:lpstr> Polioencephalomalasia, or Polio, or PEM, or “Brainer”  </vt:lpstr>
      <vt:lpstr> Polioencephalomalasia, or Polio, or PEM, or “Brainer”  </vt:lpstr>
      <vt:lpstr>Nitrate poisoning</vt:lpstr>
      <vt:lpstr>Nitrate poisoning, cont</vt:lpstr>
      <vt:lpstr>Nitrate poisoning, cont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Disorders in Beef Cattle</dc:title>
  <dc:creator>chunt</dc:creator>
  <cp:lastModifiedBy>Rezamand, Pedram (rezamand@uidaho.edu)</cp:lastModifiedBy>
  <cp:revision>22</cp:revision>
  <dcterms:created xsi:type="dcterms:W3CDTF">2011-05-03T21:53:54Z</dcterms:created>
  <dcterms:modified xsi:type="dcterms:W3CDTF">2020-01-10T19:54:21Z</dcterms:modified>
</cp:coreProperties>
</file>