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63" r:id="rId10"/>
    <p:sldId id="264" r:id="rId11"/>
    <p:sldId id="276" r:id="rId12"/>
    <p:sldId id="265" r:id="rId13"/>
    <p:sldId id="268" r:id="rId14"/>
    <p:sldId id="266" r:id="rId15"/>
    <p:sldId id="269" r:id="rId16"/>
    <p:sldId id="267" r:id="rId17"/>
    <p:sldId id="270" r:id="rId18"/>
    <p:sldId id="271" r:id="rId19"/>
    <p:sldId id="275" r:id="rId20"/>
    <p:sldId id="272" r:id="rId21"/>
    <p:sldId id="273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98A9-0082-4002-8729-2FFF6E08DF6D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06AA3B5-98D7-4841-A17A-37F4D0587E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98A9-0082-4002-8729-2FFF6E08DF6D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A3B5-98D7-4841-A17A-37F4D0587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06AA3B5-98D7-4841-A17A-37F4D0587E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98A9-0082-4002-8729-2FFF6E08DF6D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98A9-0082-4002-8729-2FFF6E08DF6D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06AA3B5-98D7-4841-A17A-37F4D0587E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98A9-0082-4002-8729-2FFF6E08DF6D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06AA3B5-98D7-4841-A17A-37F4D0587E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B1A98A9-0082-4002-8729-2FFF6E08DF6D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AA3B5-98D7-4841-A17A-37F4D0587E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98A9-0082-4002-8729-2FFF6E08DF6D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06AA3B5-98D7-4841-A17A-37F4D0587E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98A9-0082-4002-8729-2FFF6E08DF6D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06AA3B5-98D7-4841-A17A-37F4D0587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98A9-0082-4002-8729-2FFF6E08DF6D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6AA3B5-98D7-4841-A17A-37F4D0587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06AA3B5-98D7-4841-A17A-37F4D0587E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A98A9-0082-4002-8729-2FFF6E08DF6D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06AA3B5-98D7-4841-A17A-37F4D0587E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B1A98A9-0082-4002-8729-2FFF6E08DF6D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B1A98A9-0082-4002-8729-2FFF6E08DF6D}" type="datetimeFigureOut">
              <a:rPr lang="en-US" smtClean="0"/>
              <a:pPr/>
              <a:t>12/7/2009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06AA3B5-98D7-4841-A17A-37F4D0587E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Avila Dairy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dirty="0" smtClean="0"/>
              <a:t>Presented By:</a:t>
            </a:r>
            <a:br>
              <a:rPr lang="en-US" sz="1400" dirty="0" smtClean="0"/>
            </a:br>
            <a:r>
              <a:rPr lang="en-US" sz="1400" dirty="0" smtClean="0"/>
              <a:t>Kendrick </a:t>
            </a:r>
            <a:r>
              <a:rPr lang="en-US" sz="1400" dirty="0" err="1" smtClean="0"/>
              <a:t>Knehans</a:t>
            </a:r>
            <a:r>
              <a:rPr lang="en-US" sz="1400" dirty="0" smtClean="0"/>
              <a:t>, Jackie Owens, Jackie </a:t>
            </a:r>
            <a:r>
              <a:rPr lang="en-US" sz="1400" dirty="0" err="1" smtClean="0"/>
              <a:t>Wuebben</a:t>
            </a:r>
            <a:r>
              <a:rPr lang="en-US" sz="1400" dirty="0" smtClean="0"/>
              <a:t>, Tiffany Van Buren</a:t>
            </a:r>
            <a:endParaRPr lang="en-US" dirty="0"/>
          </a:p>
        </p:txBody>
      </p:sp>
      <p:pic>
        <p:nvPicPr>
          <p:cNvPr id="4" name="Picture 3" descr="IMG_28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667000"/>
            <a:ext cx="48768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at Full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Herd Size: 2,137 Head</a:t>
            </a:r>
          </a:p>
          <a:p>
            <a:r>
              <a:rPr lang="en-US" dirty="0" smtClean="0"/>
              <a:t>Facility Capacity: 3,000 Head</a:t>
            </a:r>
          </a:p>
          <a:p>
            <a:pPr lvl="1"/>
            <a:r>
              <a:rPr lang="en-US" dirty="0" smtClean="0"/>
              <a:t>863 Head Difference</a:t>
            </a:r>
          </a:p>
          <a:p>
            <a:r>
              <a:rPr lang="en-US" dirty="0" smtClean="0"/>
              <a:t>Increase PR or buy replacement heifers</a:t>
            </a:r>
          </a:p>
          <a:p>
            <a:r>
              <a:rPr lang="en-US" dirty="0" smtClean="0"/>
              <a:t>Assume heifers weigh on </a:t>
            </a:r>
            <a:r>
              <a:rPr lang="en-US" dirty="0" err="1" smtClean="0"/>
              <a:t>avg</a:t>
            </a:r>
            <a:r>
              <a:rPr lang="en-US" dirty="0" smtClean="0"/>
              <a:t> 800 lbs</a:t>
            </a:r>
          </a:p>
          <a:p>
            <a:r>
              <a:rPr lang="en-US" dirty="0" smtClean="0"/>
              <a:t>Costs for replacement heifers ~ $75/cwt</a:t>
            </a:r>
          </a:p>
          <a:p>
            <a:r>
              <a:rPr lang="en-US" dirty="0" smtClean="0"/>
              <a:t>$0.75/lb * 800 lbs = $600/heifer (Cost of R-Heifer)</a:t>
            </a:r>
          </a:p>
          <a:p>
            <a:r>
              <a:rPr lang="en-US" dirty="0" smtClean="0"/>
              <a:t>$600 * 863 = $517,800 to purchase heifers needed for full capacity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68.2 lbs milk * 863 = 58,856.6 lbs of milk/day</a:t>
            </a:r>
          </a:p>
          <a:p>
            <a:r>
              <a:rPr lang="en-US" dirty="0" smtClean="0"/>
              <a:t>58,856.6 lbs * $0.13 = $7,651.36/DIM</a:t>
            </a:r>
          </a:p>
          <a:p>
            <a:r>
              <a:rPr lang="en-US" dirty="0" smtClean="0"/>
              <a:t>$7,651.36 * 185 (</a:t>
            </a:r>
            <a:r>
              <a:rPr lang="en-US" dirty="0" err="1" smtClean="0"/>
              <a:t>Avg</a:t>
            </a:r>
            <a:r>
              <a:rPr lang="en-US" dirty="0" smtClean="0"/>
              <a:t> DIM) = $1,415,501.60 Milk Production Income</a:t>
            </a:r>
          </a:p>
          <a:p>
            <a:r>
              <a:rPr lang="en-US" dirty="0" smtClean="0"/>
              <a:t>$1,415,501.60 * 60% (costs) = $849,300.96 Operating Costs</a:t>
            </a:r>
          </a:p>
          <a:p>
            <a:r>
              <a:rPr lang="en-US" dirty="0" smtClean="0"/>
              <a:t>$1,415,501.60 – 849,300= $566,200.64 Gross Profit</a:t>
            </a:r>
          </a:p>
          <a:p>
            <a:r>
              <a:rPr lang="en-US" dirty="0" smtClean="0"/>
              <a:t>$566,200.64 – $517,800 = $48,400.64 Total Profit at first lactation</a:t>
            </a:r>
          </a:p>
          <a:p>
            <a:r>
              <a:rPr lang="en-US" dirty="0" smtClean="0"/>
              <a:t>Milk profit will increase after first lactation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Herd </a:t>
            </a:r>
            <a:r>
              <a:rPr lang="en-US" dirty="0" err="1" smtClean="0"/>
              <a:t>Avg</a:t>
            </a:r>
            <a:r>
              <a:rPr lang="en-US" dirty="0" smtClean="0"/>
              <a:t> Milk Yield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Herd </a:t>
            </a:r>
            <a:r>
              <a:rPr lang="en-US" dirty="0" err="1" smtClean="0"/>
              <a:t>Avg</a:t>
            </a:r>
            <a:r>
              <a:rPr lang="en-US" dirty="0" smtClean="0"/>
              <a:t> is below the State </a:t>
            </a:r>
            <a:r>
              <a:rPr lang="en-US" dirty="0" err="1" smtClean="0"/>
              <a:t>Avg</a:t>
            </a:r>
            <a:endParaRPr lang="en-US" dirty="0" smtClean="0"/>
          </a:p>
          <a:p>
            <a:r>
              <a:rPr lang="en-US" dirty="0" err="1" smtClean="0"/>
              <a:t>Avg</a:t>
            </a:r>
            <a:r>
              <a:rPr lang="en-US" dirty="0" smtClean="0"/>
              <a:t>/Cow = 72.5 lbs</a:t>
            </a:r>
          </a:p>
          <a:p>
            <a:r>
              <a:rPr lang="en-US" dirty="0" smtClean="0"/>
              <a:t>Milk Fat%: 2.95</a:t>
            </a:r>
          </a:p>
          <a:p>
            <a:pPr lvl="1"/>
            <a:r>
              <a:rPr lang="en-US" dirty="0" smtClean="0"/>
              <a:t>Goal: 3.5%</a:t>
            </a:r>
          </a:p>
          <a:p>
            <a:r>
              <a:rPr lang="en-US" dirty="0" smtClean="0"/>
              <a:t>Milk Protein%: 2.99</a:t>
            </a:r>
          </a:p>
          <a:p>
            <a:pPr lvl="1"/>
            <a:r>
              <a:rPr lang="en-US" dirty="0" smtClean="0"/>
              <a:t>Goal: 3.2%</a:t>
            </a:r>
          </a:p>
          <a:p>
            <a:r>
              <a:rPr lang="en-US" dirty="0" smtClean="0"/>
              <a:t>Inversed Milk Fat/Milk Protein level</a:t>
            </a:r>
          </a:p>
          <a:p>
            <a:r>
              <a:rPr lang="en-US" dirty="0" smtClean="0"/>
              <a:t>Could be Acidosis – The cause of low milk production yield and milk fat depression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Increase of 3 lbs/day in milk yield by solving acidosis problem</a:t>
            </a:r>
          </a:p>
          <a:p>
            <a:r>
              <a:rPr lang="en-US" dirty="0" smtClean="0"/>
              <a:t>3 lbs/day * 2,137 head = 6,411 more lbs/day</a:t>
            </a:r>
          </a:p>
          <a:p>
            <a:r>
              <a:rPr lang="en-US" dirty="0" smtClean="0"/>
              <a:t>6,411 lbs * $0.13 (current price of milk) = $833.43</a:t>
            </a:r>
          </a:p>
          <a:p>
            <a:r>
              <a:rPr lang="en-US" dirty="0" smtClean="0"/>
              <a:t>20% (cost) * 833.43 = $166.69 (costs)</a:t>
            </a:r>
          </a:p>
          <a:p>
            <a:r>
              <a:rPr lang="en-US" dirty="0" smtClean="0"/>
              <a:t>$833.43 – $166.69 = </a:t>
            </a:r>
            <a:r>
              <a:rPr lang="en-US" dirty="0" smtClean="0">
                <a:solidFill>
                  <a:srgbClr val="00B050"/>
                </a:solidFill>
              </a:rPr>
              <a:t>$666.74/cow PROFIT</a:t>
            </a:r>
          </a:p>
          <a:p>
            <a:r>
              <a:rPr lang="en-US" dirty="0" smtClean="0"/>
              <a:t>If problem is Acidosis: </a:t>
            </a:r>
          </a:p>
          <a:p>
            <a:pPr lvl="1"/>
            <a:r>
              <a:rPr lang="en-US" dirty="0" smtClean="0"/>
              <a:t>Increase Effective Fiber, Decrease Starch in ration</a:t>
            </a:r>
          </a:p>
          <a:p>
            <a:pPr lvl="1"/>
            <a:r>
              <a:rPr lang="en-US" dirty="0" smtClean="0"/>
              <a:t>Add salts like Sodium Bicarbonates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Days to Peak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Days to Peak: 93 Days</a:t>
            </a:r>
          </a:p>
          <a:p>
            <a:r>
              <a:rPr lang="en-US" dirty="0" smtClean="0"/>
              <a:t>Realistic Goal: 60 Days</a:t>
            </a:r>
          </a:p>
          <a:p>
            <a:r>
              <a:rPr lang="en-US" dirty="0" smtClean="0"/>
              <a:t>Fresh Pen Management</a:t>
            </a:r>
          </a:p>
          <a:p>
            <a:pPr lvl="1"/>
            <a:r>
              <a:rPr lang="en-US" dirty="0" smtClean="0"/>
              <a:t>With good peak yield, but low herd </a:t>
            </a:r>
            <a:r>
              <a:rPr lang="en-US" dirty="0" err="1" smtClean="0"/>
              <a:t>avg</a:t>
            </a:r>
            <a:r>
              <a:rPr lang="en-US" dirty="0" smtClean="0"/>
              <a:t> yield causes us to think the persistency of lactation is lacking</a:t>
            </a:r>
          </a:p>
          <a:p>
            <a:pPr lvl="1"/>
            <a:r>
              <a:rPr lang="en-US" dirty="0" smtClean="0"/>
              <a:t>Nutrition is key</a:t>
            </a:r>
          </a:p>
          <a:p>
            <a:r>
              <a:rPr lang="en-US" dirty="0" smtClean="0"/>
              <a:t>Metabolic Disorder</a:t>
            </a:r>
          </a:p>
          <a:p>
            <a:pPr lvl="1"/>
            <a:r>
              <a:rPr lang="en-US" dirty="0" smtClean="0"/>
              <a:t>Acidosis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Nutrition</a:t>
            </a:r>
          </a:p>
          <a:p>
            <a:pPr lvl="1"/>
            <a:r>
              <a:rPr lang="en-US" dirty="0" smtClean="0"/>
              <a:t>Nutritional Mgmt in Fresh pen would cause persistency of good peak yield to carry throughout entire lactation</a:t>
            </a:r>
          </a:p>
          <a:p>
            <a:r>
              <a:rPr lang="en-US" dirty="0" smtClean="0"/>
              <a:t>1 lb milk yield increase at peak = increase of 200 lbs/cow throughout entire lactation</a:t>
            </a:r>
          </a:p>
          <a:p>
            <a:r>
              <a:rPr lang="en-US" dirty="0" smtClean="0"/>
              <a:t>Goal: 2 lb increase causes 400 lb increase/cow/lactation</a:t>
            </a:r>
          </a:p>
          <a:p>
            <a:r>
              <a:rPr lang="en-US" dirty="0" smtClean="0"/>
              <a:t>400 lbs * $0.13 = $52/cow Gross Profit</a:t>
            </a:r>
          </a:p>
          <a:p>
            <a:r>
              <a:rPr lang="en-US" dirty="0" smtClean="0"/>
              <a:t>$52 * 20% = $10.4 (Costs/cow)</a:t>
            </a:r>
          </a:p>
          <a:p>
            <a:r>
              <a:rPr lang="en-US" dirty="0" smtClean="0"/>
              <a:t>52- $10.40 = $41.60/Cow/Year Net Profit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$41.60 * 2,137 head = $88,899.20/year Profit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Conception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3752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Avg</a:t>
            </a:r>
            <a:r>
              <a:rPr lang="en-US" dirty="0" smtClean="0"/>
              <a:t> 1</a:t>
            </a:r>
            <a:r>
              <a:rPr lang="en-US" baseline="30000" dirty="0" smtClean="0"/>
              <a:t>st</a:t>
            </a:r>
            <a:r>
              <a:rPr lang="en-US" dirty="0" smtClean="0"/>
              <a:t> Service CR: 33%</a:t>
            </a:r>
          </a:p>
          <a:p>
            <a:endParaRPr lang="en-US" dirty="0" smtClean="0"/>
          </a:p>
          <a:p>
            <a:r>
              <a:rPr lang="en-US" dirty="0" err="1" smtClean="0"/>
              <a:t>Avg</a:t>
            </a:r>
            <a:r>
              <a:rPr lang="en-US" dirty="0" smtClean="0"/>
              <a:t> Heat Detection Rate: 68%</a:t>
            </a:r>
          </a:p>
          <a:p>
            <a:pPr lvl="1"/>
            <a:r>
              <a:rPr lang="en-US" dirty="0" smtClean="0"/>
              <a:t>Inflated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Avg</a:t>
            </a:r>
            <a:r>
              <a:rPr lang="en-US" dirty="0" smtClean="0"/>
              <a:t> Service/Conception: 2.73 </a:t>
            </a:r>
          </a:p>
          <a:p>
            <a:pPr lvl="1"/>
            <a:r>
              <a:rPr lang="en-US" dirty="0" smtClean="0"/>
              <a:t>Inflated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Avg</a:t>
            </a:r>
            <a:r>
              <a:rPr lang="en-US" dirty="0" smtClean="0"/>
              <a:t> Services/Cow: </a:t>
            </a:r>
            <a:r>
              <a:rPr lang="en-US" dirty="0" smtClean="0"/>
              <a:t>3.23</a:t>
            </a:r>
          </a:p>
          <a:p>
            <a:endParaRPr lang="en-US" dirty="0" smtClean="0"/>
          </a:p>
          <a:p>
            <a:r>
              <a:rPr lang="en-US" dirty="0" smtClean="0"/>
              <a:t>Estimated </a:t>
            </a:r>
            <a:r>
              <a:rPr lang="en-US" dirty="0" smtClean="0"/>
              <a:t>Conception Rate:</a:t>
            </a:r>
          </a:p>
          <a:p>
            <a:pPr lvl="1"/>
            <a:r>
              <a:rPr lang="en-US" dirty="0" smtClean="0"/>
              <a:t>Services/Cow = 3.23</a:t>
            </a:r>
          </a:p>
          <a:p>
            <a:pPr lvl="1"/>
            <a:r>
              <a:rPr lang="en-US" dirty="0" smtClean="0"/>
              <a:t>[100/(3.23*100)] = 31%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37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Realistic CR Goal: 45%</a:t>
            </a:r>
          </a:p>
          <a:p>
            <a:pPr lvl="1"/>
            <a:r>
              <a:rPr lang="en-US" dirty="0" smtClean="0"/>
              <a:t>Our low CR leads us to believe HD accuracy and/or semen handling may be poor</a:t>
            </a:r>
          </a:p>
          <a:p>
            <a:pPr lvl="1"/>
            <a:r>
              <a:rPr lang="en-US" dirty="0" smtClean="0"/>
              <a:t>Could also be a nutrition problem</a:t>
            </a:r>
          </a:p>
          <a:p>
            <a:r>
              <a:rPr lang="en-US" dirty="0" err="1" smtClean="0"/>
              <a:t>Preg</a:t>
            </a:r>
            <a:r>
              <a:rPr lang="en-US" dirty="0" smtClean="0"/>
              <a:t> </a:t>
            </a:r>
            <a:r>
              <a:rPr lang="en-US" dirty="0" smtClean="0"/>
              <a:t>Rate = HD*CR</a:t>
            </a:r>
          </a:p>
          <a:p>
            <a:pPr lvl="1"/>
            <a:r>
              <a:rPr lang="en-US" dirty="0" smtClean="0"/>
              <a:t>68%*31% = 21%</a:t>
            </a:r>
          </a:p>
          <a:p>
            <a:pPr lvl="1"/>
            <a:r>
              <a:rPr lang="en-US" dirty="0" smtClean="0"/>
              <a:t>Goal: 24%</a:t>
            </a:r>
          </a:p>
          <a:p>
            <a:pPr lvl="1"/>
            <a:r>
              <a:rPr lang="en-US" dirty="0" smtClean="0"/>
              <a:t>Remember: HD is inflated</a:t>
            </a:r>
          </a:p>
          <a:p>
            <a:pPr lvl="1"/>
            <a:r>
              <a:rPr lang="en-US" dirty="0" smtClean="0"/>
              <a:t>Increasing CR would increase PR, resulting in more calves, more milk and more money</a:t>
            </a:r>
          </a:p>
          <a:p>
            <a:pPr lvl="2"/>
            <a:r>
              <a:rPr lang="en-US" dirty="0" smtClean="0"/>
              <a:t>3% PR increase would cause 63 more cows to be pregnant and produce milk</a:t>
            </a:r>
          </a:p>
          <a:p>
            <a:pPr lvl="2"/>
            <a:r>
              <a:rPr lang="en-US" dirty="0" smtClean="0"/>
              <a:t>63 cows*72.5 </a:t>
            </a:r>
            <a:r>
              <a:rPr lang="en-US" dirty="0" smtClean="0"/>
              <a:t>lbs ( </a:t>
            </a:r>
            <a:r>
              <a:rPr lang="en-US" dirty="0" err="1" smtClean="0"/>
              <a:t>Avg</a:t>
            </a:r>
            <a:r>
              <a:rPr lang="en-US" dirty="0" smtClean="0"/>
              <a:t> Milk </a:t>
            </a:r>
            <a:r>
              <a:rPr lang="en-US" dirty="0" smtClean="0"/>
              <a:t>Prod/Cow/Day</a:t>
            </a:r>
            <a:r>
              <a:rPr lang="en-US" dirty="0" smtClean="0"/>
              <a:t>) = 4,567.5 more lbs/day with the extra pregnant cows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Smaller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Days to First Breeding</a:t>
            </a:r>
          </a:p>
          <a:p>
            <a:pPr lvl="1"/>
            <a:r>
              <a:rPr lang="en-US" dirty="0" smtClean="0"/>
              <a:t>Realistic Goal: 70-75 DIM</a:t>
            </a:r>
          </a:p>
          <a:p>
            <a:pPr lvl="1"/>
            <a:r>
              <a:rPr lang="en-US" dirty="0" smtClean="0"/>
              <a:t>Avila: 80 DIM</a:t>
            </a:r>
          </a:p>
          <a:p>
            <a:r>
              <a:rPr lang="en-US" dirty="0" smtClean="0"/>
              <a:t>Calving Interval</a:t>
            </a:r>
          </a:p>
          <a:p>
            <a:r>
              <a:rPr lang="en-US" dirty="0" smtClean="0"/>
              <a:t>Dry Cow Therapy</a:t>
            </a:r>
          </a:p>
          <a:p>
            <a:pPr lvl="1"/>
            <a:r>
              <a:rPr lang="en-US" dirty="0" smtClean="0"/>
              <a:t>There is none, as of right now</a:t>
            </a:r>
          </a:p>
          <a:p>
            <a:r>
              <a:rPr lang="en-US" dirty="0" smtClean="0"/>
              <a:t>Preparedness</a:t>
            </a:r>
          </a:p>
          <a:p>
            <a:r>
              <a:rPr lang="en-US" dirty="0" smtClean="0"/>
              <a:t>Cow Comfort</a:t>
            </a:r>
          </a:p>
          <a:p>
            <a:pPr lvl="1"/>
            <a:r>
              <a:rPr lang="en-US" dirty="0" smtClean="0"/>
              <a:t>Dry Lots</a:t>
            </a:r>
          </a:p>
          <a:p>
            <a:pPr lvl="1"/>
            <a:r>
              <a:rPr lang="en-US" dirty="0" smtClean="0"/>
              <a:t>Barn</a:t>
            </a:r>
          </a:p>
          <a:p>
            <a:r>
              <a:rPr lang="en-US" dirty="0" smtClean="0"/>
              <a:t>Total Mixed Ration</a:t>
            </a:r>
          </a:p>
          <a:p>
            <a:pPr lvl="1"/>
            <a:r>
              <a:rPr lang="en-US" dirty="0" smtClean="0"/>
              <a:t>Forage lengths, variation among bunks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95600"/>
            <a:ext cx="7772400" cy="136207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Increasing Cash Flow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36207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Background of Dairy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IMG_27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895600"/>
            <a:ext cx="4267200" cy="3200400"/>
          </a:xfrm>
          <a:prstGeom prst="rect">
            <a:avLst/>
          </a:prstGeom>
        </p:spPr>
      </p:pic>
      <p:pic>
        <p:nvPicPr>
          <p:cNvPr id="4" name="Picture 3" descr="IMG_27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876550"/>
            <a:ext cx="4267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Days Open:</a:t>
            </a:r>
          </a:p>
          <a:p>
            <a:pPr lvl="1"/>
            <a:r>
              <a:rPr lang="en-US" dirty="0" smtClean="0"/>
              <a:t>Realistic Goal: 125 days</a:t>
            </a:r>
          </a:p>
          <a:p>
            <a:pPr lvl="1"/>
            <a:r>
              <a:rPr lang="en-US" dirty="0" smtClean="0"/>
              <a:t>142 – 125 = 17 extra days open</a:t>
            </a:r>
          </a:p>
          <a:p>
            <a:pPr lvl="1"/>
            <a:r>
              <a:rPr lang="en-US" dirty="0" smtClean="0"/>
              <a:t>$2-3/cow/day extra cost</a:t>
            </a:r>
          </a:p>
          <a:p>
            <a:pPr lvl="1"/>
            <a:r>
              <a:rPr lang="en-US" dirty="0" smtClean="0"/>
              <a:t>17 * $3 = $51/cow/day LOSS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2,137 head * $51 = $108,987 TOTAL LOSS</a:t>
            </a:r>
          </a:p>
          <a:p>
            <a:r>
              <a:rPr lang="en-US" dirty="0" smtClean="0"/>
              <a:t>Solution:</a:t>
            </a:r>
          </a:p>
          <a:p>
            <a:pPr lvl="1"/>
            <a:r>
              <a:rPr lang="en-US" dirty="0" smtClean="0"/>
              <a:t>Shorten Calving Interval</a:t>
            </a:r>
          </a:p>
          <a:p>
            <a:pPr lvl="1"/>
            <a:r>
              <a:rPr lang="en-US" dirty="0" smtClean="0"/>
              <a:t>Earlier breeding (60 DIM instead of 80)</a:t>
            </a:r>
          </a:p>
          <a:p>
            <a:pPr lvl="2"/>
            <a:r>
              <a:rPr lang="en-US" dirty="0" smtClean="0"/>
              <a:t>Accurate HD, Semen Handling</a:t>
            </a:r>
          </a:p>
          <a:p>
            <a:pPr lvl="1"/>
            <a:r>
              <a:rPr lang="en-US" dirty="0" smtClean="0"/>
              <a:t>Different Sync Program</a:t>
            </a:r>
          </a:p>
          <a:p>
            <a:pPr lvl="2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Calving Interval:</a:t>
            </a:r>
          </a:p>
          <a:p>
            <a:pPr lvl="1"/>
            <a:r>
              <a:rPr lang="en-US" dirty="0" smtClean="0"/>
              <a:t>Realistic Goal: 13-13.5 months</a:t>
            </a:r>
          </a:p>
          <a:p>
            <a:pPr lvl="1"/>
            <a:r>
              <a:rPr lang="en-US" dirty="0" smtClean="0"/>
              <a:t>14.2 – 13 = 1.2 months  behind</a:t>
            </a:r>
          </a:p>
          <a:p>
            <a:pPr lvl="1"/>
            <a:r>
              <a:rPr lang="en-US" dirty="0" smtClean="0"/>
              <a:t>30.5 * 1.2 = 36.6 extra days/cow</a:t>
            </a:r>
          </a:p>
          <a:p>
            <a:pPr lvl="1"/>
            <a:r>
              <a:rPr lang="en-US" dirty="0" smtClean="0"/>
              <a:t>36.6 * $3 = $109.8/cow LOSS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$109.8 * 2,137 head = $234,642.60 TOTAL LOSS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Solution:</a:t>
            </a:r>
          </a:p>
          <a:p>
            <a:pPr lvl="1"/>
            <a:r>
              <a:rPr lang="en-US" dirty="0" smtClean="0"/>
              <a:t>Could be Breeding Management</a:t>
            </a:r>
          </a:p>
          <a:p>
            <a:pPr lvl="1"/>
            <a:r>
              <a:rPr lang="en-US" smtClean="0"/>
              <a:t>Could </a:t>
            </a:r>
            <a:r>
              <a:rPr lang="en-US" smtClean="0"/>
              <a:t>be </a:t>
            </a:r>
            <a:r>
              <a:rPr lang="en-US" dirty="0" smtClean="0"/>
              <a:t>Nutrition</a:t>
            </a:r>
          </a:p>
          <a:p>
            <a:pPr lvl="1"/>
            <a:r>
              <a:rPr lang="en-US" dirty="0" smtClean="0"/>
              <a:t>Taking care of Days Open would also take care of Calving Interval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Overall, we were impressed with the dairy</a:t>
            </a:r>
            <a:endParaRPr lang="en-US" dirty="0"/>
          </a:p>
          <a:p>
            <a:r>
              <a:rPr lang="en-US" dirty="0" smtClean="0"/>
              <a:t>There are many opportunities to improve in an area, that will possibly improve in other areas at the same time.</a:t>
            </a:r>
          </a:p>
          <a:p>
            <a:r>
              <a:rPr lang="en-US" dirty="0" smtClean="0"/>
              <a:t>These opportunities can lead to more profit for the dairy.</a:t>
            </a:r>
          </a:p>
          <a:p>
            <a:r>
              <a:rPr lang="en-US" dirty="0" smtClean="0"/>
              <a:t>The biggest dilemmas are solving the milk fat inversion and operating at full capacity.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Facility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Owners: Eddie and John Avila </a:t>
            </a:r>
          </a:p>
          <a:p>
            <a:r>
              <a:rPr lang="en-US" dirty="0" smtClean="0"/>
              <a:t>Built: April 28, 2009</a:t>
            </a:r>
          </a:p>
          <a:p>
            <a:r>
              <a:rPr lang="en-US" dirty="0" smtClean="0"/>
              <a:t>Capacity: 3000 head</a:t>
            </a:r>
          </a:p>
          <a:p>
            <a:r>
              <a:rPr lang="en-US" dirty="0" smtClean="0"/>
              <a:t>Currently 1800 head (80 lb milk)</a:t>
            </a:r>
          </a:p>
          <a:p>
            <a:pPr lvl="1"/>
            <a:r>
              <a:rPr lang="en-US" dirty="0" smtClean="0"/>
              <a:t>No cross-bred cows</a:t>
            </a:r>
          </a:p>
          <a:p>
            <a:pPr lvl="1"/>
            <a:r>
              <a:rPr lang="en-US" dirty="0" smtClean="0"/>
              <a:t>100 dry cows at any given time</a:t>
            </a:r>
          </a:p>
          <a:p>
            <a:r>
              <a:rPr lang="en-US" dirty="0" smtClean="0"/>
              <a:t>280 farmable acres</a:t>
            </a:r>
          </a:p>
          <a:p>
            <a:r>
              <a:rPr lang="en-US" dirty="0" smtClean="0"/>
              <a:t>Fully automated 72 head rotational milking parlor</a:t>
            </a:r>
          </a:p>
          <a:p>
            <a:r>
              <a:rPr lang="en-US" dirty="0" smtClean="0"/>
              <a:t>All milking equipment is located in the “pit”</a:t>
            </a:r>
          </a:p>
        </p:txBody>
      </p:sp>
      <p:pic>
        <p:nvPicPr>
          <p:cNvPr id="6" name="Picture 5" descr="IMG_2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2000" y="1981200"/>
            <a:ext cx="31496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Facility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Building utilizes cross ventilation</a:t>
            </a:r>
          </a:p>
          <a:p>
            <a:pPr lvl="1"/>
            <a:r>
              <a:rPr lang="en-US" dirty="0" smtClean="0"/>
              <a:t>82 fans </a:t>
            </a:r>
          </a:p>
          <a:p>
            <a:pPr lvl="1"/>
            <a:r>
              <a:rPr lang="en-US" dirty="0" smtClean="0"/>
              <a:t>Cooling pads</a:t>
            </a:r>
          </a:p>
          <a:p>
            <a:pPr lvl="1"/>
            <a:r>
              <a:rPr lang="en-US" dirty="0" smtClean="0"/>
              <a:t>No curtains for winter</a:t>
            </a:r>
          </a:p>
          <a:p>
            <a:pPr lvl="1"/>
            <a:r>
              <a:rPr lang="en-US" dirty="0" smtClean="0"/>
              <a:t>No shade in the dry lots</a:t>
            </a:r>
          </a:p>
          <a:p>
            <a:r>
              <a:rPr lang="en-US" dirty="0" smtClean="0"/>
              <a:t>1% slope in barn; 0.5% in dry lot</a:t>
            </a:r>
          </a:p>
          <a:p>
            <a:r>
              <a:rPr lang="en-US" dirty="0" smtClean="0"/>
              <a:t>Barn dimensions: 800ft long; 364ft wide</a:t>
            </a:r>
          </a:p>
          <a:p>
            <a:r>
              <a:rPr lang="en-US" dirty="0" smtClean="0"/>
              <a:t>500 stalls; 400 cows/stall </a:t>
            </a:r>
          </a:p>
          <a:p>
            <a:pPr lvl="1"/>
            <a:r>
              <a:rPr lang="en-US" dirty="0" smtClean="0"/>
              <a:t>6 pens w/in barn </a:t>
            </a:r>
          </a:p>
          <a:p>
            <a:pPr lvl="1"/>
            <a:r>
              <a:rPr lang="en-US" dirty="0" smtClean="0"/>
              <a:t>Not all pens are being used</a:t>
            </a:r>
          </a:p>
          <a:p>
            <a:endParaRPr lang="en-US" dirty="0"/>
          </a:p>
        </p:txBody>
      </p:sp>
      <p:pic>
        <p:nvPicPr>
          <p:cNvPr id="4" name="Picture 3" descr="IMG_27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1524000"/>
            <a:ext cx="3124200" cy="2343150"/>
          </a:xfrm>
          <a:prstGeom prst="rect">
            <a:avLst/>
          </a:prstGeom>
        </p:spPr>
      </p:pic>
      <p:pic>
        <p:nvPicPr>
          <p:cNvPr id="5" name="Picture 4" descr="IMG_27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4648200"/>
            <a:ext cx="2590800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Facility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Bedding</a:t>
            </a:r>
          </a:p>
          <a:p>
            <a:r>
              <a:rPr lang="en-US" dirty="0" smtClean="0"/>
              <a:t>2980 beds in the building</a:t>
            </a:r>
          </a:p>
          <a:p>
            <a:pPr lvl="1"/>
            <a:r>
              <a:rPr lang="en-US" dirty="0" smtClean="0"/>
              <a:t>Sand </a:t>
            </a:r>
          </a:p>
          <a:p>
            <a:pPr lvl="1"/>
            <a:r>
              <a:rPr lang="en-US" dirty="0" smtClean="0"/>
              <a:t>Used bedding sand gets recycled</a:t>
            </a:r>
          </a:p>
          <a:p>
            <a:pPr lvl="2"/>
            <a:r>
              <a:rPr lang="en-US" dirty="0" smtClean="0"/>
              <a:t>Recycled sand is not needed right now</a:t>
            </a:r>
          </a:p>
          <a:p>
            <a:pPr lvl="1"/>
            <a:r>
              <a:rPr lang="en-US" dirty="0" smtClean="0"/>
              <a:t>Scraped 1X/wk</a:t>
            </a:r>
          </a:p>
          <a:p>
            <a:pPr lvl="1"/>
            <a:r>
              <a:rPr lang="en-US" dirty="0" smtClean="0"/>
              <a:t>Flushed 4X/day</a:t>
            </a:r>
          </a:p>
          <a:p>
            <a:r>
              <a:rPr lang="en-US" dirty="0" smtClean="0"/>
              <a:t>2 pens of breeding; 2 pens </a:t>
            </a:r>
            <a:r>
              <a:rPr lang="en-US" dirty="0" err="1" smtClean="0"/>
              <a:t>preg</a:t>
            </a:r>
            <a:r>
              <a:rPr lang="en-US" dirty="0" smtClean="0"/>
              <a:t> are in the barn</a:t>
            </a:r>
          </a:p>
          <a:p>
            <a:r>
              <a:rPr lang="en-US" dirty="0" smtClean="0"/>
              <a:t>Fresh cows, heifers, and </a:t>
            </a:r>
            <a:r>
              <a:rPr lang="en-US" dirty="0" err="1" smtClean="0"/>
              <a:t>tailenders</a:t>
            </a:r>
            <a:r>
              <a:rPr lang="en-US" dirty="0" smtClean="0"/>
              <a:t> are in the </a:t>
            </a:r>
            <a:r>
              <a:rPr lang="en-US" dirty="0" err="1" smtClean="0"/>
              <a:t>drylot</a:t>
            </a:r>
            <a:endParaRPr lang="en-US" dirty="0" smtClean="0"/>
          </a:p>
          <a:p>
            <a:r>
              <a:rPr lang="en-US" dirty="0" smtClean="0"/>
              <a:t>No dry cow therapy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Old Dairy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2000 head (60 lb milk)</a:t>
            </a:r>
          </a:p>
          <a:p>
            <a:r>
              <a:rPr lang="en-US" dirty="0" smtClean="0"/>
              <a:t>Calves are born here</a:t>
            </a:r>
          </a:p>
          <a:p>
            <a:pPr lvl="1"/>
            <a:r>
              <a:rPr lang="en-US" dirty="0" smtClean="0"/>
              <a:t>Cows are sent here 3 wks before calving</a:t>
            </a:r>
          </a:p>
          <a:p>
            <a:pPr lvl="1"/>
            <a:r>
              <a:rPr lang="en-US" dirty="0" smtClean="0"/>
              <a:t>Fed hospital milk, milk replacer, calf starter 20-20</a:t>
            </a:r>
          </a:p>
          <a:p>
            <a:pPr lvl="1"/>
            <a:r>
              <a:rPr lang="en-US" dirty="0" smtClean="0"/>
              <a:t>Weaned at 2.5 months of age</a:t>
            </a:r>
          </a:p>
          <a:p>
            <a:pPr lvl="1"/>
            <a:r>
              <a:rPr lang="en-US" dirty="0" smtClean="0"/>
              <a:t>Bull calves sold for about $45</a:t>
            </a:r>
          </a:p>
          <a:p>
            <a:r>
              <a:rPr lang="en-US" dirty="0" smtClean="0"/>
              <a:t>Hospital pen </a:t>
            </a:r>
          </a:p>
          <a:p>
            <a:pPr lvl="1"/>
            <a:r>
              <a:rPr lang="en-US" dirty="0" smtClean="0"/>
              <a:t>No hospital at the new dairy yet</a:t>
            </a:r>
          </a:p>
          <a:p>
            <a:r>
              <a:rPr lang="en-US" dirty="0" smtClean="0"/>
              <a:t>Close up pens</a:t>
            </a:r>
          </a:p>
          <a:p>
            <a:r>
              <a:rPr lang="en-US" dirty="0" smtClean="0"/>
              <a:t>25 miles away from the new dairy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Positive Aspects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37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Low SCC: 160,000</a:t>
            </a:r>
          </a:p>
          <a:p>
            <a:pPr lvl="1"/>
            <a:r>
              <a:rPr lang="en-US" dirty="0" smtClean="0"/>
              <a:t>Receiving bonus of $0.17/cwt of milk</a:t>
            </a:r>
          </a:p>
          <a:p>
            <a:r>
              <a:rPr lang="en-US" dirty="0" smtClean="0"/>
              <a:t>Good </a:t>
            </a:r>
            <a:r>
              <a:rPr lang="en-US" dirty="0" err="1" smtClean="0"/>
              <a:t>Avg</a:t>
            </a:r>
            <a:r>
              <a:rPr lang="en-US" dirty="0" smtClean="0"/>
              <a:t> Peak Production Yield: 117.5 lbs </a:t>
            </a:r>
          </a:p>
          <a:p>
            <a:r>
              <a:rPr lang="en-US" dirty="0" smtClean="0"/>
              <a:t>Decent Milk Yield/Cow: 72.5 lbs</a:t>
            </a:r>
          </a:p>
          <a:p>
            <a:r>
              <a:rPr lang="en-US" dirty="0" smtClean="0"/>
              <a:t>Clean Milking Facility</a:t>
            </a:r>
          </a:p>
          <a:p>
            <a:pPr lvl="1"/>
            <a:r>
              <a:rPr lang="en-US" dirty="0" smtClean="0"/>
              <a:t>Could be extremely efficient if ran at full capacity</a:t>
            </a:r>
          </a:p>
          <a:p>
            <a:r>
              <a:rPr lang="en-US" dirty="0" smtClean="0"/>
              <a:t>Waste Management</a:t>
            </a:r>
          </a:p>
          <a:p>
            <a:pPr lvl="1"/>
            <a:r>
              <a:rPr lang="en-US" dirty="0" smtClean="0"/>
              <a:t>Sand, Waste</a:t>
            </a:r>
          </a:p>
          <a:p>
            <a:r>
              <a:rPr lang="en-US" dirty="0" smtClean="0"/>
              <a:t>Pen Maintenance</a:t>
            </a:r>
          </a:p>
          <a:p>
            <a:r>
              <a:rPr lang="en-US" dirty="0" smtClean="0"/>
              <a:t>Relaxed Environment</a:t>
            </a:r>
          </a:p>
          <a:p>
            <a:r>
              <a:rPr lang="en-US" dirty="0" smtClean="0"/>
              <a:t>Well-Ventilated Barn</a:t>
            </a:r>
          </a:p>
          <a:p>
            <a:pPr lvl="1"/>
            <a:r>
              <a:rPr lang="en-US" dirty="0" smtClean="0"/>
              <a:t>No decrease in milk yield in summer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 descr="IMG_27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3962400"/>
            <a:ext cx="2971800" cy="2228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95600"/>
            <a:ext cx="7772400" cy="136207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Problems and Solutions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Major Improvements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Minor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Operate at Full Capacity</a:t>
            </a:r>
          </a:p>
          <a:p>
            <a:endParaRPr lang="en-US" dirty="0" smtClean="0"/>
          </a:p>
          <a:p>
            <a:r>
              <a:rPr lang="en-US" dirty="0" smtClean="0"/>
              <a:t>Herd </a:t>
            </a:r>
            <a:r>
              <a:rPr lang="en-US" dirty="0" err="1" smtClean="0"/>
              <a:t>Avg</a:t>
            </a:r>
            <a:r>
              <a:rPr lang="en-US" dirty="0" smtClean="0"/>
              <a:t> Milk Yield</a:t>
            </a:r>
          </a:p>
          <a:p>
            <a:endParaRPr lang="en-US" dirty="0" smtClean="0"/>
          </a:p>
          <a:p>
            <a:r>
              <a:rPr lang="en-US" dirty="0" smtClean="0"/>
              <a:t>Days to Peak Production</a:t>
            </a:r>
          </a:p>
          <a:p>
            <a:endParaRPr lang="en-US" dirty="0" smtClean="0"/>
          </a:p>
          <a:p>
            <a:r>
              <a:rPr lang="en-US" dirty="0" smtClean="0"/>
              <a:t>Conception Rate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Days to First Breeding</a:t>
            </a:r>
          </a:p>
          <a:p>
            <a:endParaRPr lang="en-US" dirty="0" smtClean="0"/>
          </a:p>
          <a:p>
            <a:r>
              <a:rPr lang="en-US" dirty="0" smtClean="0"/>
              <a:t>Calving Interval</a:t>
            </a:r>
          </a:p>
          <a:p>
            <a:endParaRPr lang="en-US" dirty="0" smtClean="0"/>
          </a:p>
          <a:p>
            <a:r>
              <a:rPr lang="en-US" dirty="0" smtClean="0"/>
              <a:t>Dry Cow Therapy</a:t>
            </a:r>
          </a:p>
          <a:p>
            <a:endParaRPr lang="en-US" dirty="0" smtClean="0"/>
          </a:p>
          <a:p>
            <a:r>
              <a:rPr lang="en-US" dirty="0" smtClean="0"/>
              <a:t>Preparedness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Cow Comfort</a:t>
            </a:r>
          </a:p>
          <a:p>
            <a:endParaRPr lang="en-US" dirty="0" smtClean="0"/>
          </a:p>
          <a:p>
            <a:r>
              <a:rPr lang="en-US" dirty="0" smtClean="0"/>
              <a:t>Total Mixed Ration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 Needed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1139</TotalTime>
  <Words>1079</Words>
  <Application>Microsoft Office PowerPoint</Application>
  <PresentationFormat>On-screen Show (4:3)</PresentationFormat>
  <Paragraphs>201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Civic</vt:lpstr>
      <vt:lpstr>Avila Dairy Presented By: Kendrick Knehans, Jackie Owens, Jackie Wuebben, Tiffany Van Buren</vt:lpstr>
      <vt:lpstr>Background of Dairy</vt:lpstr>
      <vt:lpstr>New Facility</vt:lpstr>
      <vt:lpstr>New Facility</vt:lpstr>
      <vt:lpstr>New Facility</vt:lpstr>
      <vt:lpstr>Old Dairy</vt:lpstr>
      <vt:lpstr>Positive Aspects</vt:lpstr>
      <vt:lpstr>Problems and Solutions</vt:lpstr>
      <vt:lpstr>Improvements Needed</vt:lpstr>
      <vt:lpstr>Operating at Full Capacity</vt:lpstr>
      <vt:lpstr>Solution</vt:lpstr>
      <vt:lpstr>Herd Avg Milk Yield</vt:lpstr>
      <vt:lpstr>Solution</vt:lpstr>
      <vt:lpstr>Days to Peak Production</vt:lpstr>
      <vt:lpstr>Solution</vt:lpstr>
      <vt:lpstr>Conception Rate</vt:lpstr>
      <vt:lpstr>Solution</vt:lpstr>
      <vt:lpstr>Other Smaller Problems</vt:lpstr>
      <vt:lpstr>Increasing Cash Flow</vt:lpstr>
      <vt:lpstr>Opportunities</vt:lpstr>
      <vt:lpstr>Opportunities</vt:lpstr>
      <vt:lpstr>Conclusion</vt:lpstr>
    </vt:vector>
  </TitlesOfParts>
  <Company>University of Idaho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Avila Dairy</dc:title>
  <dc:creator>Owner</dc:creator>
  <cp:lastModifiedBy>Jackie</cp:lastModifiedBy>
  <cp:revision>16</cp:revision>
  <dcterms:created xsi:type="dcterms:W3CDTF">2009-12-02T22:56:27Z</dcterms:created>
  <dcterms:modified xsi:type="dcterms:W3CDTF">2009-12-08T17:56:11Z</dcterms:modified>
</cp:coreProperties>
</file>