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5" r:id="rId1"/>
  </p:sldMasterIdLst>
  <p:notesMasterIdLst>
    <p:notesMasterId r:id="rId127"/>
  </p:notesMasterIdLst>
  <p:handoutMasterIdLst>
    <p:handoutMasterId r:id="rId128"/>
  </p:handoutMasterIdLst>
  <p:sldIdLst>
    <p:sldId id="500" r:id="rId2"/>
    <p:sldId id="501" r:id="rId3"/>
    <p:sldId id="502" r:id="rId4"/>
    <p:sldId id="513" r:id="rId5"/>
    <p:sldId id="504" r:id="rId6"/>
    <p:sldId id="505" r:id="rId7"/>
    <p:sldId id="527" r:id="rId8"/>
    <p:sldId id="529" r:id="rId9"/>
    <p:sldId id="528" r:id="rId10"/>
    <p:sldId id="508" r:id="rId11"/>
    <p:sldId id="509" r:id="rId12"/>
    <p:sldId id="594" r:id="rId13"/>
    <p:sldId id="510" r:id="rId14"/>
    <p:sldId id="530" r:id="rId15"/>
    <p:sldId id="511" r:id="rId16"/>
    <p:sldId id="512" r:id="rId17"/>
    <p:sldId id="503" r:id="rId18"/>
    <p:sldId id="531" r:id="rId19"/>
    <p:sldId id="514" r:id="rId20"/>
    <p:sldId id="595" r:id="rId21"/>
    <p:sldId id="532" r:id="rId22"/>
    <p:sldId id="507" r:id="rId23"/>
    <p:sldId id="520" r:id="rId24"/>
    <p:sldId id="519" r:id="rId25"/>
    <p:sldId id="521" r:id="rId26"/>
    <p:sldId id="598" r:id="rId27"/>
    <p:sldId id="599" r:id="rId28"/>
    <p:sldId id="600" r:id="rId29"/>
    <p:sldId id="601" r:id="rId30"/>
    <p:sldId id="602" r:id="rId31"/>
    <p:sldId id="522" r:id="rId32"/>
    <p:sldId id="603" r:id="rId33"/>
    <p:sldId id="604" r:id="rId34"/>
    <p:sldId id="605" r:id="rId35"/>
    <p:sldId id="606" r:id="rId36"/>
    <p:sldId id="607" r:id="rId37"/>
    <p:sldId id="533" r:id="rId38"/>
    <p:sldId id="596" r:id="rId39"/>
    <p:sldId id="597" r:id="rId40"/>
    <p:sldId id="534" r:id="rId41"/>
    <p:sldId id="535" r:id="rId42"/>
    <p:sldId id="608" r:id="rId43"/>
    <p:sldId id="609" r:id="rId44"/>
    <p:sldId id="536" r:id="rId45"/>
    <p:sldId id="537" r:id="rId46"/>
    <p:sldId id="524" r:id="rId47"/>
    <p:sldId id="525" r:id="rId48"/>
    <p:sldId id="526" r:id="rId49"/>
    <p:sldId id="591" r:id="rId50"/>
    <p:sldId id="592" r:id="rId51"/>
    <p:sldId id="593" r:id="rId52"/>
    <p:sldId id="555" r:id="rId53"/>
    <p:sldId id="556" r:id="rId54"/>
    <p:sldId id="557" r:id="rId55"/>
    <p:sldId id="538" r:id="rId56"/>
    <p:sldId id="558" r:id="rId57"/>
    <p:sldId id="559" r:id="rId58"/>
    <p:sldId id="610" r:id="rId59"/>
    <p:sldId id="611" r:id="rId60"/>
    <p:sldId id="612" r:id="rId61"/>
    <p:sldId id="613" r:id="rId62"/>
    <p:sldId id="543" r:id="rId63"/>
    <p:sldId id="545" r:id="rId64"/>
    <p:sldId id="614" r:id="rId65"/>
    <p:sldId id="615" r:id="rId66"/>
    <p:sldId id="616" r:id="rId67"/>
    <p:sldId id="617" r:id="rId68"/>
    <p:sldId id="618" r:id="rId69"/>
    <p:sldId id="566" r:id="rId70"/>
    <p:sldId id="550" r:id="rId71"/>
    <p:sldId id="551" r:id="rId72"/>
    <p:sldId id="621" r:id="rId73"/>
    <p:sldId id="622" r:id="rId74"/>
    <p:sldId id="620" r:id="rId75"/>
    <p:sldId id="619" r:id="rId76"/>
    <p:sldId id="561" r:id="rId77"/>
    <p:sldId id="544" r:id="rId78"/>
    <p:sldId id="624" r:id="rId79"/>
    <p:sldId id="553" r:id="rId80"/>
    <p:sldId id="625" r:id="rId81"/>
    <p:sldId id="626" r:id="rId82"/>
    <p:sldId id="627" r:id="rId83"/>
    <p:sldId id="628" r:id="rId84"/>
    <p:sldId id="562" r:id="rId85"/>
    <p:sldId id="546" r:id="rId86"/>
    <p:sldId id="547" r:id="rId87"/>
    <p:sldId id="629" r:id="rId88"/>
    <p:sldId id="560" r:id="rId89"/>
    <p:sldId id="630" r:id="rId90"/>
    <p:sldId id="631" r:id="rId91"/>
    <p:sldId id="632" r:id="rId92"/>
    <p:sldId id="540" r:id="rId93"/>
    <p:sldId id="539" r:id="rId94"/>
    <p:sldId id="541" r:id="rId95"/>
    <p:sldId id="523" r:id="rId96"/>
    <p:sldId id="515" r:id="rId97"/>
    <p:sldId id="542" r:id="rId98"/>
    <p:sldId id="548" r:id="rId99"/>
    <p:sldId id="563" r:id="rId100"/>
    <p:sldId id="564" r:id="rId101"/>
    <p:sldId id="579" r:id="rId102"/>
    <p:sldId id="583" r:id="rId103"/>
    <p:sldId id="584" r:id="rId104"/>
    <p:sldId id="578" r:id="rId105"/>
    <p:sldId id="585" r:id="rId106"/>
    <p:sldId id="586" r:id="rId107"/>
    <p:sldId id="552" r:id="rId108"/>
    <p:sldId id="554" r:id="rId109"/>
    <p:sldId id="581" r:id="rId110"/>
    <p:sldId id="587" r:id="rId111"/>
    <p:sldId id="588" r:id="rId112"/>
    <p:sldId id="589" r:id="rId113"/>
    <p:sldId id="590" r:id="rId114"/>
    <p:sldId id="582" r:id="rId115"/>
    <p:sldId id="516" r:id="rId116"/>
    <p:sldId id="568" r:id="rId117"/>
    <p:sldId id="569" r:id="rId118"/>
    <p:sldId id="570" r:id="rId119"/>
    <p:sldId id="571" r:id="rId120"/>
    <p:sldId id="572" r:id="rId121"/>
    <p:sldId id="573" r:id="rId122"/>
    <p:sldId id="574" r:id="rId123"/>
    <p:sldId id="575" r:id="rId124"/>
    <p:sldId id="576" r:id="rId125"/>
    <p:sldId id="577" r:id="rId126"/>
  </p:sldIdLst>
  <p:sldSz cx="9144000" cy="6858000" type="screen4x3"/>
  <p:notesSz cx="6858000" cy="9144000"/>
  <p:defaultTextStyle>
    <a:defPPr>
      <a:defRPr lang="en-US"/>
    </a:defPPr>
    <a:lvl1pPr algn="l" rtl="0" fontAlgn="base">
      <a:lnSpc>
        <a:spcPct val="80000"/>
      </a:lnSpc>
      <a:spcBef>
        <a:spcPct val="50000"/>
      </a:spcBef>
      <a:spcAft>
        <a:spcPct val="0"/>
      </a:spcAft>
      <a:buClr>
        <a:srgbClr val="FFFF00"/>
      </a:buClr>
      <a:buSzPct val="65000"/>
      <a:buFont typeface="Wingdings" pitchFamily="2" charset="2"/>
      <a:defRPr sz="32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lnSpc>
        <a:spcPct val="80000"/>
      </a:lnSpc>
      <a:spcBef>
        <a:spcPct val="50000"/>
      </a:spcBef>
      <a:spcAft>
        <a:spcPct val="0"/>
      </a:spcAft>
      <a:buClr>
        <a:srgbClr val="FFFF00"/>
      </a:buClr>
      <a:buSzPct val="65000"/>
      <a:buFont typeface="Wingdings" pitchFamily="2" charset="2"/>
      <a:defRPr sz="32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lnSpc>
        <a:spcPct val="80000"/>
      </a:lnSpc>
      <a:spcBef>
        <a:spcPct val="50000"/>
      </a:spcBef>
      <a:spcAft>
        <a:spcPct val="0"/>
      </a:spcAft>
      <a:buClr>
        <a:srgbClr val="FFFF00"/>
      </a:buClr>
      <a:buSzPct val="65000"/>
      <a:buFont typeface="Wingdings" pitchFamily="2" charset="2"/>
      <a:defRPr sz="32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lnSpc>
        <a:spcPct val="80000"/>
      </a:lnSpc>
      <a:spcBef>
        <a:spcPct val="50000"/>
      </a:spcBef>
      <a:spcAft>
        <a:spcPct val="0"/>
      </a:spcAft>
      <a:buClr>
        <a:srgbClr val="FFFF00"/>
      </a:buClr>
      <a:buSzPct val="65000"/>
      <a:buFont typeface="Wingdings" pitchFamily="2" charset="2"/>
      <a:defRPr sz="32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lnSpc>
        <a:spcPct val="80000"/>
      </a:lnSpc>
      <a:spcBef>
        <a:spcPct val="50000"/>
      </a:spcBef>
      <a:spcAft>
        <a:spcPct val="0"/>
      </a:spcAft>
      <a:buClr>
        <a:srgbClr val="FFFF00"/>
      </a:buClr>
      <a:buSzPct val="65000"/>
      <a:buFont typeface="Wingdings" pitchFamily="2" charset="2"/>
      <a:defRPr sz="32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99FFCC"/>
    <a:srgbClr val="FFFFFF"/>
    <a:srgbClr val="6E2BF5"/>
    <a:srgbClr val="F52BE7"/>
    <a:srgbClr val="FF5050"/>
    <a:srgbClr val="0000FF"/>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8329" autoAdjust="0"/>
  </p:normalViewPr>
  <p:slideViewPr>
    <p:cSldViewPr>
      <p:cViewPr varScale="1">
        <p:scale>
          <a:sx n="102" d="100"/>
          <a:sy n="102" d="100"/>
        </p:scale>
        <p:origin x="19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F79291D-F6F6-40BC-8886-40D0159269A0}">
      <dgm:prSet phldrT="[Text]"/>
      <dgm:spPr>
        <a:solidFill>
          <a:srgbClr val="FFFF00">
            <a:alpha val="50000"/>
          </a:srgbClr>
        </a:solidFill>
        <a:ln>
          <a:solidFill>
            <a:srgbClr val="FFC000"/>
          </a:solidFill>
        </a:ln>
      </dgm:spPr>
      <dgm:t>
        <a:bodyPr/>
        <a:lstStyle/>
        <a:p>
          <a:r>
            <a:rPr lang="en-US" b="1" dirty="0" smtClean="0"/>
            <a:t>ATP</a:t>
          </a:r>
          <a:endParaRPr lang="en-US" b="1" dirty="0"/>
        </a:p>
      </dgm:t>
    </dgm:pt>
    <dgm:pt modelId="{6116DCE6-E7F7-4203-B52F-1B71DCB9A32A}" type="parTrans" cxnId="{BBE81FFC-AA5C-480C-A884-E8272DA45DCA}">
      <dgm:prSet/>
      <dgm:spPr/>
      <dgm:t>
        <a:bodyPr/>
        <a:lstStyle/>
        <a:p>
          <a:endParaRPr lang="en-US"/>
        </a:p>
      </dgm:t>
    </dgm:pt>
    <dgm:pt modelId="{917AC1FB-F3EC-4778-9BB1-6A9057115E9E}" type="sibTrans" cxnId="{BBE81FFC-AA5C-480C-A884-E8272DA45DCA}">
      <dgm:prSet/>
      <dgm:spPr/>
      <dgm:t>
        <a:bodyPr/>
        <a:lstStyle/>
        <a:p>
          <a:endParaRPr lang="en-US"/>
        </a:p>
      </dgm:t>
    </dgm:pt>
    <dgm:pt modelId="{97D0E309-ED00-452A-93FC-61908065085D}">
      <dgm:prSet phldrT="[Text]"/>
      <dgm:spPr>
        <a:solidFill>
          <a:srgbClr val="FFFF00">
            <a:alpha val="50000"/>
          </a:srgbClr>
        </a:solidFill>
        <a:ln>
          <a:solidFill>
            <a:srgbClr val="FFC000"/>
          </a:solidFill>
        </a:ln>
      </dgm:spPr>
      <dgm:t>
        <a:bodyPr/>
        <a:lstStyle/>
        <a:p>
          <a:r>
            <a:rPr lang="en-US" b="1" dirty="0" smtClean="0"/>
            <a:t>citrate</a:t>
          </a:r>
          <a:endParaRPr lang="en-US" b="1" dirty="0"/>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949277AA-E846-4416-9B72-660A1EB4F919}">
      <dgm:prSet phldrT="[Text]" custT="1"/>
      <dgm:spPr>
        <a:solidFill>
          <a:srgbClr val="FFFF00">
            <a:alpha val="50000"/>
          </a:srgbClr>
        </a:solidFill>
        <a:ln>
          <a:solidFill>
            <a:srgbClr val="FFC000"/>
          </a:solidFill>
        </a:ln>
      </dgm:spPr>
      <dgm:t>
        <a:bodyPr/>
        <a:lstStyle/>
        <a:p>
          <a:r>
            <a:rPr lang="en-US" sz="1400" b="1" dirty="0" smtClean="0"/>
            <a:t>H</a:t>
          </a:r>
          <a:r>
            <a:rPr lang="en-US" sz="1400" b="1" baseline="30000" dirty="0" smtClean="0"/>
            <a:t>+</a:t>
          </a:r>
          <a:endParaRPr lang="en-US" sz="1400" b="1" baseline="30000" dirty="0"/>
        </a:p>
      </dgm:t>
    </dgm:pt>
    <dgm:pt modelId="{83A8E738-9AEF-4677-AFFB-88013D4B72C7}" type="parTrans" cxnId="{14F2E90A-D5B5-42C1-9757-671999BA2C49}">
      <dgm:prSet/>
      <dgm:spPr/>
      <dgm:t>
        <a:bodyPr/>
        <a:lstStyle/>
        <a:p>
          <a:endParaRPr lang="en-US"/>
        </a:p>
      </dgm:t>
    </dgm:pt>
    <dgm:pt modelId="{318898D9-BC75-4556-87AF-C5BDBAF001FC}" type="sibTrans" cxnId="{14F2E90A-D5B5-42C1-9757-671999BA2C49}">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77041A25-9C39-466A-8EFA-18DE0B8F3DF2}" type="pres">
      <dgm:prSet presAssocID="{DF79291D-F6F6-40BC-8886-40D0159269A0}" presName="Name5" presStyleLbl="vennNode1" presStyleIdx="0" presStyleCnt="3">
        <dgm:presLayoutVars>
          <dgm:bulletEnabled val="1"/>
        </dgm:presLayoutVars>
      </dgm:prSet>
      <dgm:spPr/>
      <dgm:t>
        <a:bodyPr/>
        <a:lstStyle/>
        <a:p>
          <a:endParaRPr lang="en-US"/>
        </a:p>
      </dgm:t>
    </dgm:pt>
    <dgm:pt modelId="{4DED55A9-4CB4-46A9-AD77-875CD6453EAC}" type="pres">
      <dgm:prSet presAssocID="{917AC1FB-F3EC-4778-9BB1-6A9057115E9E}" presName="space" presStyleCnt="0"/>
      <dgm:spPr/>
    </dgm:pt>
    <dgm:pt modelId="{ABCC2794-E3CE-45F9-8E17-CEFC75271D06}" type="pres">
      <dgm:prSet presAssocID="{97D0E309-ED00-452A-93FC-61908065085D}" presName="Name5" presStyleLbl="vennNode1" presStyleIdx="1" presStyleCnt="3">
        <dgm:presLayoutVars>
          <dgm:bulletEnabled val="1"/>
        </dgm:presLayoutVars>
      </dgm:prSet>
      <dgm:spPr/>
      <dgm:t>
        <a:bodyPr/>
        <a:lstStyle/>
        <a:p>
          <a:endParaRPr lang="en-US"/>
        </a:p>
      </dgm:t>
    </dgm:pt>
    <dgm:pt modelId="{F5006ABD-C2ED-4547-B507-7C465D1DF089}" type="pres">
      <dgm:prSet presAssocID="{D978ED4D-8FC0-49F9-8EF7-65EEB40ABF85}" presName="space" presStyleCnt="0"/>
      <dgm:spPr/>
    </dgm:pt>
    <dgm:pt modelId="{79D22297-0512-482A-AC8D-95BF8EEC45E3}" type="pres">
      <dgm:prSet presAssocID="{949277AA-E846-4416-9B72-660A1EB4F919}" presName="Name5" presStyleLbl="vennNode1" presStyleIdx="2" presStyleCnt="3">
        <dgm:presLayoutVars>
          <dgm:bulletEnabled val="1"/>
        </dgm:presLayoutVars>
      </dgm:prSet>
      <dgm:spPr/>
      <dgm:t>
        <a:bodyPr/>
        <a:lstStyle/>
        <a:p>
          <a:endParaRPr lang="en-US"/>
        </a:p>
      </dgm:t>
    </dgm:pt>
  </dgm:ptLst>
  <dgm:cxnLst>
    <dgm:cxn modelId="{2FDF80A6-AEAE-48E2-9CED-28D0AC5720FF}" srcId="{50BD7D1E-1DA3-4599-A4F9-55925BB6701E}" destId="{97D0E309-ED00-452A-93FC-61908065085D}" srcOrd="1" destOrd="0" parTransId="{CE99F93F-3EBC-496A-9A74-531CC4C47A0F}" sibTransId="{D978ED4D-8FC0-49F9-8EF7-65EEB40ABF85}"/>
    <dgm:cxn modelId="{BBE81FFC-AA5C-480C-A884-E8272DA45DCA}" srcId="{50BD7D1E-1DA3-4599-A4F9-55925BB6701E}" destId="{DF79291D-F6F6-40BC-8886-40D0159269A0}" srcOrd="0" destOrd="0" parTransId="{6116DCE6-E7F7-4203-B52F-1B71DCB9A32A}" sibTransId="{917AC1FB-F3EC-4778-9BB1-6A9057115E9E}"/>
    <dgm:cxn modelId="{14F2E90A-D5B5-42C1-9757-671999BA2C49}" srcId="{50BD7D1E-1DA3-4599-A4F9-55925BB6701E}" destId="{949277AA-E846-4416-9B72-660A1EB4F919}" srcOrd="2" destOrd="0" parTransId="{83A8E738-9AEF-4677-AFFB-88013D4B72C7}" sibTransId="{318898D9-BC75-4556-87AF-C5BDBAF001FC}"/>
    <dgm:cxn modelId="{518A2372-0F4A-424B-8D60-954C5C1BD1CB}" type="presOf" srcId="{50BD7D1E-1DA3-4599-A4F9-55925BB6701E}" destId="{F81E1C46-6FA8-4882-A884-D050561945C5}" srcOrd="0" destOrd="0" presId="urn:microsoft.com/office/officeart/2005/8/layout/venn3"/>
    <dgm:cxn modelId="{9B75DA14-F1EA-43DE-8C20-E39C5FA73CBA}" type="presOf" srcId="{97D0E309-ED00-452A-93FC-61908065085D}" destId="{ABCC2794-E3CE-45F9-8E17-CEFC75271D06}" srcOrd="0" destOrd="0" presId="urn:microsoft.com/office/officeart/2005/8/layout/venn3"/>
    <dgm:cxn modelId="{809D1D7D-9EA0-4988-B228-1CED810BE102}" type="presOf" srcId="{DF79291D-F6F6-40BC-8886-40D0159269A0}" destId="{77041A25-9C39-466A-8EFA-18DE0B8F3DF2}" srcOrd="0" destOrd="0" presId="urn:microsoft.com/office/officeart/2005/8/layout/venn3"/>
    <dgm:cxn modelId="{3A17EBFB-6800-4DFF-B61A-544F282053D9}" type="presOf" srcId="{949277AA-E846-4416-9B72-660A1EB4F919}" destId="{79D22297-0512-482A-AC8D-95BF8EEC45E3}" srcOrd="0" destOrd="0" presId="urn:microsoft.com/office/officeart/2005/8/layout/venn3"/>
    <dgm:cxn modelId="{AE504932-EE87-4AB1-BBC7-22D7E82BEF42}" type="presParOf" srcId="{F81E1C46-6FA8-4882-A884-D050561945C5}" destId="{77041A25-9C39-466A-8EFA-18DE0B8F3DF2}" srcOrd="0" destOrd="0" presId="urn:microsoft.com/office/officeart/2005/8/layout/venn3"/>
    <dgm:cxn modelId="{0C58C57F-7ECF-4FC6-800A-004DF7A5BEC8}" type="presParOf" srcId="{F81E1C46-6FA8-4882-A884-D050561945C5}" destId="{4DED55A9-4CB4-46A9-AD77-875CD6453EAC}" srcOrd="1" destOrd="0" presId="urn:microsoft.com/office/officeart/2005/8/layout/venn3"/>
    <dgm:cxn modelId="{E79C5E3D-88AA-41B2-BA48-770E4FA0AD53}" type="presParOf" srcId="{F81E1C46-6FA8-4882-A884-D050561945C5}" destId="{ABCC2794-E3CE-45F9-8E17-CEFC75271D06}" srcOrd="2" destOrd="0" presId="urn:microsoft.com/office/officeart/2005/8/layout/venn3"/>
    <dgm:cxn modelId="{06015462-D219-492C-B154-045576E3FCE9}" type="presParOf" srcId="{F81E1C46-6FA8-4882-A884-D050561945C5}" destId="{F5006ABD-C2ED-4547-B507-7C465D1DF089}" srcOrd="3" destOrd="0" presId="urn:microsoft.com/office/officeart/2005/8/layout/venn3"/>
    <dgm:cxn modelId="{B92B9253-37BE-4314-A531-89BF3640C30E}" type="presParOf" srcId="{F81E1C46-6FA8-4882-A884-D050561945C5}" destId="{79D22297-0512-482A-AC8D-95BF8EEC45E3}"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50314B-060A-4353-8F30-9CBF0BE40FC8}" type="doc">
      <dgm:prSet loTypeId="urn:microsoft.com/office/officeart/2005/8/layout/pyramid1" loCatId="pyramid" qsTypeId="urn:microsoft.com/office/officeart/2005/8/quickstyle/simple1" qsCatId="simple" csTypeId="urn:microsoft.com/office/officeart/2005/8/colors/accent1_2" csCatId="accent1" phldr="1"/>
      <dgm:spPr/>
    </dgm:pt>
    <dgm:pt modelId="{B5A08B8C-C963-48F8-8D30-A2BA9F5B735F}">
      <dgm:prSet phldrT="[Text]" custT="1"/>
      <dgm:spPr/>
      <dgm:t>
        <a:bodyPr/>
        <a:lstStyle/>
        <a:p>
          <a:r>
            <a:rPr lang="en-US" sz="2100" dirty="0" smtClean="0"/>
            <a:t>PDC </a:t>
          </a:r>
          <a:r>
            <a:rPr lang="en-US" sz="1400" dirty="0" err="1" smtClean="0"/>
            <a:t>phosphatase</a:t>
          </a:r>
          <a:endParaRPr lang="en-US" sz="1400" dirty="0"/>
        </a:p>
      </dgm:t>
    </dgm:pt>
    <dgm:pt modelId="{FDC071BF-B063-4A98-AB65-AAAD67CB8EE7}" type="parTrans" cxnId="{CD5E576E-490B-4494-B1B6-ED1743EDEE77}">
      <dgm:prSet/>
      <dgm:spPr/>
      <dgm:t>
        <a:bodyPr/>
        <a:lstStyle/>
        <a:p>
          <a:endParaRPr lang="en-US"/>
        </a:p>
      </dgm:t>
    </dgm:pt>
    <dgm:pt modelId="{848FE26E-243B-4AA8-9482-2DEC8BBA1711}" type="sibTrans" cxnId="{CD5E576E-490B-4494-B1B6-ED1743EDEE77}">
      <dgm:prSet/>
      <dgm:spPr/>
      <dgm:t>
        <a:bodyPr/>
        <a:lstStyle/>
        <a:p>
          <a:endParaRPr lang="en-US"/>
        </a:p>
      </dgm:t>
    </dgm:pt>
    <dgm:pt modelId="{7970A06E-8BF6-480D-B5D0-477CB6259DEA}" type="pres">
      <dgm:prSet presAssocID="{AA50314B-060A-4353-8F30-9CBF0BE40FC8}" presName="Name0" presStyleCnt="0">
        <dgm:presLayoutVars>
          <dgm:dir/>
          <dgm:animLvl val="lvl"/>
          <dgm:resizeHandles val="exact"/>
        </dgm:presLayoutVars>
      </dgm:prSet>
      <dgm:spPr/>
    </dgm:pt>
    <dgm:pt modelId="{EB652301-5EFB-40FA-ABF2-7D8B4183E999}" type="pres">
      <dgm:prSet presAssocID="{B5A08B8C-C963-48F8-8D30-A2BA9F5B735F}" presName="Name8" presStyleCnt="0"/>
      <dgm:spPr/>
    </dgm:pt>
    <dgm:pt modelId="{C5248F7C-D17F-4828-B514-BC47FC533DFF}" type="pres">
      <dgm:prSet presAssocID="{B5A08B8C-C963-48F8-8D30-A2BA9F5B735F}" presName="level" presStyleLbl="node1" presStyleIdx="0" presStyleCnt="1" custLinFactNeighborY="-6383">
        <dgm:presLayoutVars>
          <dgm:chMax val="1"/>
          <dgm:bulletEnabled val="1"/>
        </dgm:presLayoutVars>
      </dgm:prSet>
      <dgm:spPr/>
      <dgm:t>
        <a:bodyPr/>
        <a:lstStyle/>
        <a:p>
          <a:endParaRPr lang="en-US"/>
        </a:p>
      </dgm:t>
    </dgm:pt>
    <dgm:pt modelId="{4A34DCDD-61CD-4F38-9AA4-705C2773BF49}" type="pres">
      <dgm:prSet presAssocID="{B5A08B8C-C963-48F8-8D30-A2BA9F5B735F}" presName="levelTx" presStyleLbl="revTx" presStyleIdx="0" presStyleCnt="0">
        <dgm:presLayoutVars>
          <dgm:chMax val="1"/>
          <dgm:bulletEnabled val="1"/>
        </dgm:presLayoutVars>
      </dgm:prSet>
      <dgm:spPr/>
      <dgm:t>
        <a:bodyPr/>
        <a:lstStyle/>
        <a:p>
          <a:endParaRPr lang="en-US"/>
        </a:p>
      </dgm:t>
    </dgm:pt>
  </dgm:ptLst>
  <dgm:cxnLst>
    <dgm:cxn modelId="{6240956D-CEC1-41EC-97C1-B0D9ACB958B9}" type="presOf" srcId="{B5A08B8C-C963-48F8-8D30-A2BA9F5B735F}" destId="{C5248F7C-D17F-4828-B514-BC47FC533DFF}" srcOrd="0" destOrd="0" presId="urn:microsoft.com/office/officeart/2005/8/layout/pyramid1"/>
    <dgm:cxn modelId="{A2FBFFFA-0F40-4F2F-9EE2-FBB6DE309971}" type="presOf" srcId="{AA50314B-060A-4353-8F30-9CBF0BE40FC8}" destId="{7970A06E-8BF6-480D-B5D0-477CB6259DEA}" srcOrd="0" destOrd="0" presId="urn:microsoft.com/office/officeart/2005/8/layout/pyramid1"/>
    <dgm:cxn modelId="{CD5E576E-490B-4494-B1B6-ED1743EDEE77}" srcId="{AA50314B-060A-4353-8F30-9CBF0BE40FC8}" destId="{B5A08B8C-C963-48F8-8D30-A2BA9F5B735F}" srcOrd="0" destOrd="0" parTransId="{FDC071BF-B063-4A98-AB65-AAAD67CB8EE7}" sibTransId="{848FE26E-243B-4AA8-9482-2DEC8BBA1711}"/>
    <dgm:cxn modelId="{373E5AFA-4397-4938-ABD8-62ADCD00D54F}" type="presOf" srcId="{B5A08B8C-C963-48F8-8D30-A2BA9F5B735F}" destId="{4A34DCDD-61CD-4F38-9AA4-705C2773BF49}" srcOrd="1" destOrd="0" presId="urn:microsoft.com/office/officeart/2005/8/layout/pyramid1"/>
    <dgm:cxn modelId="{0EBAA4C7-31E9-45DD-90A4-803D106C8023}" type="presParOf" srcId="{7970A06E-8BF6-480D-B5D0-477CB6259DEA}" destId="{EB652301-5EFB-40FA-ABF2-7D8B4183E999}" srcOrd="0" destOrd="0" presId="urn:microsoft.com/office/officeart/2005/8/layout/pyramid1"/>
    <dgm:cxn modelId="{261302F3-2702-4FEF-8170-E639412B7D1B}" type="presParOf" srcId="{EB652301-5EFB-40FA-ABF2-7D8B4183E999}" destId="{C5248F7C-D17F-4828-B514-BC47FC533DFF}" srcOrd="0" destOrd="0" presId="urn:microsoft.com/office/officeart/2005/8/layout/pyramid1"/>
    <dgm:cxn modelId="{0B131620-C784-473A-A6B9-7160A8E53A3A}" type="presParOf" srcId="{EB652301-5EFB-40FA-ABF2-7D8B4183E999}" destId="{4A34DCDD-61CD-4F38-9AA4-705C2773BF49}"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F79291D-F6F6-40BC-8886-40D0159269A0}">
      <dgm:prSet phldrT="[Text]"/>
      <dgm:spPr>
        <a:solidFill>
          <a:srgbClr val="FFFF00">
            <a:alpha val="50000"/>
          </a:srgbClr>
        </a:solidFill>
        <a:ln>
          <a:solidFill>
            <a:srgbClr val="FFC000"/>
          </a:solidFill>
        </a:ln>
      </dgm:spPr>
      <dgm:t>
        <a:bodyPr/>
        <a:lstStyle/>
        <a:p>
          <a:r>
            <a:rPr lang="en-US" dirty="0" smtClean="0"/>
            <a:t>ATP</a:t>
          </a:r>
          <a:endParaRPr lang="en-US" dirty="0"/>
        </a:p>
      </dgm:t>
    </dgm:pt>
    <dgm:pt modelId="{6116DCE6-E7F7-4203-B52F-1B71DCB9A32A}" type="parTrans" cxnId="{BBE81FFC-AA5C-480C-A884-E8272DA45DCA}">
      <dgm:prSet/>
      <dgm:spPr/>
      <dgm:t>
        <a:bodyPr/>
        <a:lstStyle/>
        <a:p>
          <a:endParaRPr lang="en-US"/>
        </a:p>
      </dgm:t>
    </dgm:pt>
    <dgm:pt modelId="{917AC1FB-F3EC-4778-9BB1-6A9057115E9E}" type="sibTrans" cxnId="{BBE81FFC-AA5C-480C-A884-E8272DA45DCA}">
      <dgm:prSet/>
      <dgm:spPr/>
      <dgm:t>
        <a:bodyPr/>
        <a:lstStyle/>
        <a:p>
          <a:endParaRPr lang="en-US"/>
        </a:p>
      </dgm:t>
    </dgm:pt>
    <dgm:pt modelId="{97D0E309-ED00-452A-93FC-61908065085D}">
      <dgm:prSet phldrT="[Text]" custT="1"/>
      <dgm:spPr>
        <a:solidFill>
          <a:srgbClr val="FFFF00">
            <a:alpha val="50000"/>
          </a:srgbClr>
        </a:solidFill>
        <a:ln>
          <a:solidFill>
            <a:srgbClr val="FFC000"/>
          </a:solidFill>
        </a:ln>
      </dgm:spPr>
      <dgm:t>
        <a:bodyPr/>
        <a:lstStyle/>
        <a:p>
          <a:r>
            <a:rPr lang="en-US" sz="1100" b="1" dirty="0" err="1" smtClean="0"/>
            <a:t>alanine</a:t>
          </a:r>
          <a:endParaRPr lang="en-US" sz="1100" b="1" dirty="0"/>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77041A25-9C39-466A-8EFA-18DE0B8F3DF2}" type="pres">
      <dgm:prSet presAssocID="{DF79291D-F6F6-40BC-8886-40D0159269A0}" presName="Name5" presStyleLbl="vennNode1" presStyleIdx="0" presStyleCnt="2" custLinFactNeighborX="-67694" custLinFactNeighborY="-10398">
        <dgm:presLayoutVars>
          <dgm:bulletEnabled val="1"/>
        </dgm:presLayoutVars>
      </dgm:prSet>
      <dgm:spPr/>
      <dgm:t>
        <a:bodyPr/>
        <a:lstStyle/>
        <a:p>
          <a:endParaRPr lang="en-US"/>
        </a:p>
      </dgm:t>
    </dgm:pt>
    <dgm:pt modelId="{4DED55A9-4CB4-46A9-AD77-875CD6453EAC}" type="pres">
      <dgm:prSet presAssocID="{917AC1FB-F3EC-4778-9BB1-6A9057115E9E}" presName="space" presStyleCnt="0"/>
      <dgm:spPr/>
    </dgm:pt>
    <dgm:pt modelId="{ABCC2794-E3CE-45F9-8E17-CEFC75271D06}" type="pres">
      <dgm:prSet presAssocID="{97D0E309-ED00-452A-93FC-61908065085D}" presName="Name5" presStyleLbl="vennNode1" presStyleIdx="1" presStyleCnt="2" custScaleX="120708" custLinFactNeighborX="50001" custLinFactNeighborY="-54">
        <dgm:presLayoutVars>
          <dgm:bulletEnabled val="1"/>
        </dgm:presLayoutVars>
      </dgm:prSet>
      <dgm:spPr/>
      <dgm:t>
        <a:bodyPr/>
        <a:lstStyle/>
        <a:p>
          <a:endParaRPr lang="en-US"/>
        </a:p>
      </dgm:t>
    </dgm:pt>
  </dgm:ptLst>
  <dgm:cxnLst>
    <dgm:cxn modelId="{9D2E84E0-B695-46B1-B459-00747E3AB219}" type="presOf" srcId="{97D0E309-ED00-452A-93FC-61908065085D}" destId="{ABCC2794-E3CE-45F9-8E17-CEFC75271D06}" srcOrd="0" destOrd="0" presId="urn:microsoft.com/office/officeart/2005/8/layout/venn3"/>
    <dgm:cxn modelId="{4BA7BA18-A9ED-4C3F-92C4-5DA82DF649EC}" type="presOf" srcId="{DF79291D-F6F6-40BC-8886-40D0159269A0}" destId="{77041A25-9C39-466A-8EFA-18DE0B8F3DF2}" srcOrd="0" destOrd="0" presId="urn:microsoft.com/office/officeart/2005/8/layout/venn3"/>
    <dgm:cxn modelId="{2FDF80A6-AEAE-48E2-9CED-28D0AC5720FF}" srcId="{50BD7D1E-1DA3-4599-A4F9-55925BB6701E}" destId="{97D0E309-ED00-452A-93FC-61908065085D}" srcOrd="1" destOrd="0" parTransId="{CE99F93F-3EBC-496A-9A74-531CC4C47A0F}" sibTransId="{D978ED4D-8FC0-49F9-8EF7-65EEB40ABF85}"/>
    <dgm:cxn modelId="{067E0734-0B9C-4EDC-95E9-3B1C628DFD55}" type="presOf" srcId="{50BD7D1E-1DA3-4599-A4F9-55925BB6701E}" destId="{F81E1C46-6FA8-4882-A884-D050561945C5}" srcOrd="0" destOrd="0" presId="urn:microsoft.com/office/officeart/2005/8/layout/venn3"/>
    <dgm:cxn modelId="{BBE81FFC-AA5C-480C-A884-E8272DA45DCA}" srcId="{50BD7D1E-1DA3-4599-A4F9-55925BB6701E}" destId="{DF79291D-F6F6-40BC-8886-40D0159269A0}" srcOrd="0" destOrd="0" parTransId="{6116DCE6-E7F7-4203-B52F-1B71DCB9A32A}" sibTransId="{917AC1FB-F3EC-4778-9BB1-6A9057115E9E}"/>
    <dgm:cxn modelId="{4CF47CBC-44E3-4A10-B981-DB07F4214CE1}" type="presParOf" srcId="{F81E1C46-6FA8-4882-A884-D050561945C5}" destId="{77041A25-9C39-466A-8EFA-18DE0B8F3DF2}" srcOrd="0" destOrd="0" presId="urn:microsoft.com/office/officeart/2005/8/layout/venn3"/>
    <dgm:cxn modelId="{695C8429-E8B9-47E5-A1C5-072FA36E6627}" type="presParOf" srcId="{F81E1C46-6FA8-4882-A884-D050561945C5}" destId="{4DED55A9-4CB4-46A9-AD77-875CD6453EAC}" srcOrd="1" destOrd="0" presId="urn:microsoft.com/office/officeart/2005/8/layout/venn3"/>
    <dgm:cxn modelId="{49B01B88-B2E4-4C5F-945F-D1A71C6E5661}" type="presParOf" srcId="{F81E1C46-6FA8-4882-A884-D050561945C5}" destId="{ABCC2794-E3CE-45F9-8E17-CEFC75271D06}"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DF79291D-F6F6-40BC-8886-40D0159269A0}">
      <dgm:prSet phldrT="[Text]"/>
      <dgm:spPr/>
      <dgm:t>
        <a:bodyPr/>
        <a:lstStyle/>
        <a:p>
          <a:r>
            <a:rPr lang="en-US" dirty="0" smtClean="0"/>
            <a:t>F-2,6 BP</a:t>
          </a:r>
          <a:endParaRPr lang="en-US" dirty="0"/>
        </a:p>
      </dgm:t>
    </dgm:pt>
    <dgm:pt modelId="{6116DCE6-E7F7-4203-B52F-1B71DCB9A32A}" type="parTrans" cxnId="{BBE81FFC-AA5C-480C-A884-E8272DA45DCA}">
      <dgm:prSet/>
      <dgm:spPr/>
      <dgm:t>
        <a:bodyPr/>
        <a:lstStyle/>
        <a:p>
          <a:endParaRPr lang="en-US"/>
        </a:p>
      </dgm:t>
    </dgm:pt>
    <dgm:pt modelId="{917AC1FB-F3EC-4778-9BB1-6A9057115E9E}" type="sibTrans" cxnId="{BBE81FFC-AA5C-480C-A884-E8272DA45DCA}">
      <dgm:prSet/>
      <dgm:spPr/>
      <dgm:t>
        <a:bodyPr/>
        <a:lstStyle/>
        <a:p>
          <a:endParaRPr lang="en-US"/>
        </a:p>
      </dgm:t>
    </dgm:pt>
    <dgm:pt modelId="{97D0E309-ED00-452A-93FC-61908065085D}">
      <dgm:prSet phldrT="[Text]"/>
      <dgm:spPr/>
      <dgm:t>
        <a:bodyPr/>
        <a:lstStyle/>
        <a:p>
          <a:r>
            <a:rPr lang="en-US" dirty="0" smtClean="0"/>
            <a:t>AMP</a:t>
          </a:r>
          <a:endParaRPr lang="en-US" dirty="0"/>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77041A25-9C39-466A-8EFA-18DE0B8F3DF2}" type="pres">
      <dgm:prSet presAssocID="{DF79291D-F6F6-40BC-8886-40D0159269A0}" presName="Name5" presStyleLbl="vennNode1" presStyleIdx="0" presStyleCnt="2">
        <dgm:presLayoutVars>
          <dgm:bulletEnabled val="1"/>
        </dgm:presLayoutVars>
      </dgm:prSet>
      <dgm:spPr/>
      <dgm:t>
        <a:bodyPr/>
        <a:lstStyle/>
        <a:p>
          <a:endParaRPr lang="en-US"/>
        </a:p>
      </dgm:t>
    </dgm:pt>
    <dgm:pt modelId="{4DED55A9-4CB4-46A9-AD77-875CD6453EAC}" type="pres">
      <dgm:prSet presAssocID="{917AC1FB-F3EC-4778-9BB1-6A9057115E9E}" presName="space" presStyleCnt="0"/>
      <dgm:spPr/>
    </dgm:pt>
    <dgm:pt modelId="{ABCC2794-E3CE-45F9-8E17-CEFC75271D06}" type="pres">
      <dgm:prSet presAssocID="{97D0E309-ED00-452A-93FC-61908065085D}" presName="Name5" presStyleLbl="vennNode1" presStyleIdx="1" presStyleCnt="2">
        <dgm:presLayoutVars>
          <dgm:bulletEnabled val="1"/>
        </dgm:presLayoutVars>
      </dgm:prSet>
      <dgm:spPr/>
      <dgm:t>
        <a:bodyPr/>
        <a:lstStyle/>
        <a:p>
          <a:endParaRPr lang="en-US"/>
        </a:p>
      </dgm:t>
    </dgm:pt>
  </dgm:ptLst>
  <dgm:cxnLst>
    <dgm:cxn modelId="{2FDF80A6-AEAE-48E2-9CED-28D0AC5720FF}" srcId="{50BD7D1E-1DA3-4599-A4F9-55925BB6701E}" destId="{97D0E309-ED00-452A-93FC-61908065085D}" srcOrd="1" destOrd="0" parTransId="{CE99F93F-3EBC-496A-9A74-531CC4C47A0F}" sibTransId="{D978ED4D-8FC0-49F9-8EF7-65EEB40ABF85}"/>
    <dgm:cxn modelId="{10C464D8-F7D2-440B-B09A-5A5DA2826C48}" type="presOf" srcId="{50BD7D1E-1DA3-4599-A4F9-55925BB6701E}" destId="{F81E1C46-6FA8-4882-A884-D050561945C5}" srcOrd="0" destOrd="0" presId="urn:microsoft.com/office/officeart/2005/8/layout/venn3"/>
    <dgm:cxn modelId="{38D771EA-B0DF-40EC-8715-81BBD861C07B}" type="presOf" srcId="{97D0E309-ED00-452A-93FC-61908065085D}" destId="{ABCC2794-E3CE-45F9-8E17-CEFC75271D06}" srcOrd="0" destOrd="0" presId="urn:microsoft.com/office/officeart/2005/8/layout/venn3"/>
    <dgm:cxn modelId="{BBE81FFC-AA5C-480C-A884-E8272DA45DCA}" srcId="{50BD7D1E-1DA3-4599-A4F9-55925BB6701E}" destId="{DF79291D-F6F6-40BC-8886-40D0159269A0}" srcOrd="0" destOrd="0" parTransId="{6116DCE6-E7F7-4203-B52F-1B71DCB9A32A}" sibTransId="{917AC1FB-F3EC-4778-9BB1-6A9057115E9E}"/>
    <dgm:cxn modelId="{5AB5845A-5E58-48C3-B894-C8BE5C958986}" type="presOf" srcId="{DF79291D-F6F6-40BC-8886-40D0159269A0}" destId="{77041A25-9C39-466A-8EFA-18DE0B8F3DF2}" srcOrd="0" destOrd="0" presId="urn:microsoft.com/office/officeart/2005/8/layout/venn3"/>
    <dgm:cxn modelId="{8C0FC3FF-B4A8-4F1B-8733-D90A26F07E84}" type="presParOf" srcId="{F81E1C46-6FA8-4882-A884-D050561945C5}" destId="{77041A25-9C39-466A-8EFA-18DE0B8F3DF2}" srcOrd="0" destOrd="0" presId="urn:microsoft.com/office/officeart/2005/8/layout/venn3"/>
    <dgm:cxn modelId="{766F002A-F28A-480D-9CA3-8B27B9260974}" type="presParOf" srcId="{F81E1C46-6FA8-4882-A884-D050561945C5}" destId="{4DED55A9-4CB4-46A9-AD77-875CD6453EAC}" srcOrd="1" destOrd="0" presId="urn:microsoft.com/office/officeart/2005/8/layout/venn3"/>
    <dgm:cxn modelId="{93CB5CD9-D32F-48EE-B86F-72ABD3BB6312}" type="presParOf" srcId="{F81E1C46-6FA8-4882-A884-D050561945C5}" destId="{ABCC2794-E3CE-45F9-8E17-CEFC75271D06}"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8735B-441C-4446-825D-511DAA97C25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6A00464-16F7-4511-B6D9-E53314375D4C}">
      <dgm:prSet phldrT="[Text]"/>
      <dgm:spPr>
        <a:solidFill>
          <a:srgbClr val="FFFF00"/>
        </a:solidFill>
        <a:ln>
          <a:solidFill>
            <a:srgbClr val="FFC000"/>
          </a:solidFill>
        </a:ln>
      </dgm:spPr>
      <dgm:t>
        <a:bodyPr/>
        <a:lstStyle/>
        <a:p>
          <a:r>
            <a:rPr lang="en-US" dirty="0" smtClean="0">
              <a:solidFill>
                <a:schemeClr val="bg2"/>
              </a:solidFill>
            </a:rPr>
            <a:t>F-2,6 BP</a:t>
          </a:r>
          <a:endParaRPr lang="en-US" dirty="0">
            <a:solidFill>
              <a:schemeClr val="bg2"/>
            </a:solidFill>
          </a:endParaRPr>
        </a:p>
      </dgm:t>
    </dgm:pt>
    <dgm:pt modelId="{3E75B763-0F39-4F3F-A06C-9CFFDCC5275F}" type="parTrans" cxnId="{E281287B-C2BE-4AA7-8592-3E443AD7CCF4}">
      <dgm:prSet/>
      <dgm:spPr/>
      <dgm:t>
        <a:bodyPr/>
        <a:lstStyle/>
        <a:p>
          <a:endParaRPr lang="en-US"/>
        </a:p>
      </dgm:t>
    </dgm:pt>
    <dgm:pt modelId="{9BE69D81-26E4-4562-A944-FCE7830B98D2}" type="sibTrans" cxnId="{E281287B-C2BE-4AA7-8592-3E443AD7CCF4}">
      <dgm:prSet/>
      <dgm:spPr/>
      <dgm:t>
        <a:bodyPr/>
        <a:lstStyle/>
        <a:p>
          <a:endParaRPr lang="en-US"/>
        </a:p>
      </dgm:t>
    </dgm:pt>
    <dgm:pt modelId="{7921A116-242E-48AB-B980-6838EFECA457}">
      <dgm:prSet phldrT="[Text]"/>
      <dgm:spPr>
        <a:solidFill>
          <a:srgbClr val="FFFF00"/>
        </a:solidFill>
        <a:ln>
          <a:solidFill>
            <a:srgbClr val="FFC000"/>
          </a:solidFill>
        </a:ln>
      </dgm:spPr>
      <dgm:t>
        <a:bodyPr/>
        <a:lstStyle/>
        <a:p>
          <a:r>
            <a:rPr lang="en-US" dirty="0" smtClean="0">
              <a:solidFill>
                <a:schemeClr val="bg2"/>
              </a:solidFill>
            </a:rPr>
            <a:t>AMP</a:t>
          </a:r>
          <a:endParaRPr lang="en-US" dirty="0">
            <a:solidFill>
              <a:schemeClr val="bg2"/>
            </a:solidFill>
          </a:endParaRPr>
        </a:p>
      </dgm:t>
    </dgm:pt>
    <dgm:pt modelId="{3B5DC4F7-9C63-4C13-8479-2AF3DF7EE7CC}" type="parTrans" cxnId="{04F3DB41-2B71-4BF9-A229-44599F69A69D}">
      <dgm:prSet/>
      <dgm:spPr/>
      <dgm:t>
        <a:bodyPr/>
        <a:lstStyle/>
        <a:p>
          <a:endParaRPr lang="en-US"/>
        </a:p>
      </dgm:t>
    </dgm:pt>
    <dgm:pt modelId="{C8A0C05E-7330-4E18-813A-4956E270C9E8}" type="sibTrans" cxnId="{04F3DB41-2B71-4BF9-A229-44599F69A69D}">
      <dgm:prSet/>
      <dgm:spPr/>
      <dgm:t>
        <a:bodyPr/>
        <a:lstStyle/>
        <a:p>
          <a:endParaRPr lang="en-US"/>
        </a:p>
      </dgm:t>
    </dgm:pt>
    <dgm:pt modelId="{F7794598-2CA6-4E1C-BB4A-71C59BF5E6E4}" type="pres">
      <dgm:prSet presAssocID="{2598735B-441C-4446-825D-511DAA97C256}" presName="Name0" presStyleCnt="0">
        <dgm:presLayoutVars>
          <dgm:dir/>
          <dgm:resizeHandles val="exact"/>
        </dgm:presLayoutVars>
      </dgm:prSet>
      <dgm:spPr/>
      <dgm:t>
        <a:bodyPr/>
        <a:lstStyle/>
        <a:p>
          <a:endParaRPr lang="en-US"/>
        </a:p>
      </dgm:t>
    </dgm:pt>
    <dgm:pt modelId="{01FA10BD-EBDA-4AD2-9AB3-AE6BA09EF62F}" type="pres">
      <dgm:prSet presAssocID="{76A00464-16F7-4511-B6D9-E53314375D4C}" presName="node" presStyleLbl="node1" presStyleIdx="0" presStyleCnt="2">
        <dgm:presLayoutVars>
          <dgm:bulletEnabled val="1"/>
        </dgm:presLayoutVars>
      </dgm:prSet>
      <dgm:spPr/>
      <dgm:t>
        <a:bodyPr/>
        <a:lstStyle/>
        <a:p>
          <a:endParaRPr lang="en-US"/>
        </a:p>
      </dgm:t>
    </dgm:pt>
    <dgm:pt modelId="{A3633A35-6575-4200-9B5A-E19395671C66}" type="pres">
      <dgm:prSet presAssocID="{9BE69D81-26E4-4562-A944-FCE7830B98D2}" presName="sibTrans" presStyleCnt="0"/>
      <dgm:spPr/>
    </dgm:pt>
    <dgm:pt modelId="{F824C9EB-C808-43EB-96E6-BB8B40C37AA9}" type="pres">
      <dgm:prSet presAssocID="{7921A116-242E-48AB-B980-6838EFECA457}" presName="node" presStyleLbl="node1" presStyleIdx="1" presStyleCnt="2">
        <dgm:presLayoutVars>
          <dgm:bulletEnabled val="1"/>
        </dgm:presLayoutVars>
      </dgm:prSet>
      <dgm:spPr/>
      <dgm:t>
        <a:bodyPr/>
        <a:lstStyle/>
        <a:p>
          <a:endParaRPr lang="en-US"/>
        </a:p>
      </dgm:t>
    </dgm:pt>
  </dgm:ptLst>
  <dgm:cxnLst>
    <dgm:cxn modelId="{7DB88949-50E5-4A77-9175-EECE7FC1CE97}" type="presOf" srcId="{2598735B-441C-4446-825D-511DAA97C256}" destId="{F7794598-2CA6-4E1C-BB4A-71C59BF5E6E4}" srcOrd="0" destOrd="0" presId="urn:microsoft.com/office/officeart/2005/8/layout/hList6"/>
    <dgm:cxn modelId="{04F3DB41-2B71-4BF9-A229-44599F69A69D}" srcId="{2598735B-441C-4446-825D-511DAA97C256}" destId="{7921A116-242E-48AB-B980-6838EFECA457}" srcOrd="1" destOrd="0" parTransId="{3B5DC4F7-9C63-4C13-8479-2AF3DF7EE7CC}" sibTransId="{C8A0C05E-7330-4E18-813A-4956E270C9E8}"/>
    <dgm:cxn modelId="{E281287B-C2BE-4AA7-8592-3E443AD7CCF4}" srcId="{2598735B-441C-4446-825D-511DAA97C256}" destId="{76A00464-16F7-4511-B6D9-E53314375D4C}" srcOrd="0" destOrd="0" parTransId="{3E75B763-0F39-4F3F-A06C-9CFFDCC5275F}" sibTransId="{9BE69D81-26E4-4562-A944-FCE7830B98D2}"/>
    <dgm:cxn modelId="{8D5EE77B-D99A-49EB-86EB-78B98754E11A}" type="presOf" srcId="{76A00464-16F7-4511-B6D9-E53314375D4C}" destId="{01FA10BD-EBDA-4AD2-9AB3-AE6BA09EF62F}" srcOrd="0" destOrd="0" presId="urn:microsoft.com/office/officeart/2005/8/layout/hList6"/>
    <dgm:cxn modelId="{C164A2B6-7084-4805-9A74-DB17316714F6}" type="presOf" srcId="{7921A116-242E-48AB-B980-6838EFECA457}" destId="{F824C9EB-C808-43EB-96E6-BB8B40C37AA9}" srcOrd="0" destOrd="0" presId="urn:microsoft.com/office/officeart/2005/8/layout/hList6"/>
    <dgm:cxn modelId="{4D1E900D-A52B-4572-A6C9-DE162B181ABC}" type="presParOf" srcId="{F7794598-2CA6-4E1C-BB4A-71C59BF5E6E4}" destId="{01FA10BD-EBDA-4AD2-9AB3-AE6BA09EF62F}" srcOrd="0" destOrd="0" presId="urn:microsoft.com/office/officeart/2005/8/layout/hList6"/>
    <dgm:cxn modelId="{17700F05-C811-4252-9D2F-9D07ED37F4B0}" type="presParOf" srcId="{F7794598-2CA6-4E1C-BB4A-71C59BF5E6E4}" destId="{A3633A35-6575-4200-9B5A-E19395671C66}" srcOrd="1" destOrd="0" presId="urn:microsoft.com/office/officeart/2005/8/layout/hList6"/>
    <dgm:cxn modelId="{2E013AA8-E89A-4AE8-8B70-ED34660B4483}" type="presParOf" srcId="{F7794598-2CA6-4E1C-BB4A-71C59BF5E6E4}" destId="{F824C9EB-C808-43EB-96E6-BB8B40C37AA9}" srcOrd="2" destOrd="0" presId="urn:microsoft.com/office/officeart/2005/8/layout/h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98735B-441C-4446-825D-511DAA97C25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6A00464-16F7-4511-B6D9-E53314375D4C}">
      <dgm:prSet phldrT="[Text]"/>
      <dgm:spPr>
        <a:solidFill>
          <a:srgbClr val="FFFF00"/>
        </a:solidFill>
        <a:ln>
          <a:solidFill>
            <a:srgbClr val="FFC000"/>
          </a:solidFill>
        </a:ln>
      </dgm:spPr>
      <dgm:t>
        <a:bodyPr/>
        <a:lstStyle/>
        <a:p>
          <a:r>
            <a:rPr lang="en-US" dirty="0" smtClean="0">
              <a:solidFill>
                <a:schemeClr val="bg2"/>
              </a:solidFill>
            </a:rPr>
            <a:t>F-2,6 BP</a:t>
          </a:r>
          <a:endParaRPr lang="en-US" dirty="0">
            <a:solidFill>
              <a:schemeClr val="bg2"/>
            </a:solidFill>
          </a:endParaRPr>
        </a:p>
      </dgm:t>
    </dgm:pt>
    <dgm:pt modelId="{3E75B763-0F39-4F3F-A06C-9CFFDCC5275F}" type="parTrans" cxnId="{E281287B-C2BE-4AA7-8592-3E443AD7CCF4}">
      <dgm:prSet/>
      <dgm:spPr/>
      <dgm:t>
        <a:bodyPr/>
        <a:lstStyle/>
        <a:p>
          <a:endParaRPr lang="en-US"/>
        </a:p>
      </dgm:t>
    </dgm:pt>
    <dgm:pt modelId="{9BE69D81-26E4-4562-A944-FCE7830B98D2}" type="sibTrans" cxnId="{E281287B-C2BE-4AA7-8592-3E443AD7CCF4}">
      <dgm:prSet/>
      <dgm:spPr/>
      <dgm:t>
        <a:bodyPr/>
        <a:lstStyle/>
        <a:p>
          <a:endParaRPr lang="en-US"/>
        </a:p>
      </dgm:t>
    </dgm:pt>
    <dgm:pt modelId="{F7794598-2CA6-4E1C-BB4A-71C59BF5E6E4}" type="pres">
      <dgm:prSet presAssocID="{2598735B-441C-4446-825D-511DAA97C256}" presName="Name0" presStyleCnt="0">
        <dgm:presLayoutVars>
          <dgm:dir/>
          <dgm:resizeHandles val="exact"/>
        </dgm:presLayoutVars>
      </dgm:prSet>
      <dgm:spPr/>
      <dgm:t>
        <a:bodyPr/>
        <a:lstStyle/>
        <a:p>
          <a:endParaRPr lang="en-US"/>
        </a:p>
      </dgm:t>
    </dgm:pt>
    <dgm:pt modelId="{01FA10BD-EBDA-4AD2-9AB3-AE6BA09EF62F}" type="pres">
      <dgm:prSet presAssocID="{76A00464-16F7-4511-B6D9-E53314375D4C}" presName="node" presStyleLbl="node1" presStyleIdx="0" presStyleCnt="1">
        <dgm:presLayoutVars>
          <dgm:bulletEnabled val="1"/>
        </dgm:presLayoutVars>
      </dgm:prSet>
      <dgm:spPr/>
      <dgm:t>
        <a:bodyPr/>
        <a:lstStyle/>
        <a:p>
          <a:endParaRPr lang="en-US"/>
        </a:p>
      </dgm:t>
    </dgm:pt>
  </dgm:ptLst>
  <dgm:cxnLst>
    <dgm:cxn modelId="{05B7FEDA-B531-49CE-9DF1-E86A2C767FB3}" type="presOf" srcId="{76A00464-16F7-4511-B6D9-E53314375D4C}" destId="{01FA10BD-EBDA-4AD2-9AB3-AE6BA09EF62F}" srcOrd="0" destOrd="0" presId="urn:microsoft.com/office/officeart/2005/8/layout/hList6"/>
    <dgm:cxn modelId="{E281287B-C2BE-4AA7-8592-3E443AD7CCF4}" srcId="{2598735B-441C-4446-825D-511DAA97C256}" destId="{76A00464-16F7-4511-B6D9-E53314375D4C}" srcOrd="0" destOrd="0" parTransId="{3E75B763-0F39-4F3F-A06C-9CFFDCC5275F}" sibTransId="{9BE69D81-26E4-4562-A944-FCE7830B98D2}"/>
    <dgm:cxn modelId="{C120AD23-08F6-42F6-BA98-AC0F82E62FD2}" type="presOf" srcId="{2598735B-441C-4446-825D-511DAA97C256}" destId="{F7794598-2CA6-4E1C-BB4A-71C59BF5E6E4}" srcOrd="0" destOrd="0" presId="urn:microsoft.com/office/officeart/2005/8/layout/hList6"/>
    <dgm:cxn modelId="{61EF980F-5FC6-42D6-BCB2-B2840410CDC5}" type="presParOf" srcId="{F7794598-2CA6-4E1C-BB4A-71C59BF5E6E4}" destId="{01FA10BD-EBDA-4AD2-9AB3-AE6BA09EF62F}" srcOrd="0" destOrd="0" presId="urn:microsoft.com/office/officeart/2005/8/layout/hList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97D0E309-ED00-452A-93FC-61908065085D}">
      <dgm:prSet phldrT="[Text]"/>
      <dgm:spPr/>
      <dgm:t>
        <a:bodyPr/>
        <a:lstStyle/>
        <a:p>
          <a:r>
            <a:rPr lang="en-US" dirty="0" smtClean="0"/>
            <a:t>ADP</a:t>
          </a:r>
          <a:endParaRPr lang="en-US" dirty="0"/>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ABCC2794-E3CE-45F9-8E17-CEFC75271D06}" type="pres">
      <dgm:prSet presAssocID="{97D0E309-ED00-452A-93FC-61908065085D}" presName="Name5" presStyleLbl="vennNode1" presStyleIdx="0" presStyleCnt="1">
        <dgm:presLayoutVars>
          <dgm:bulletEnabled val="1"/>
        </dgm:presLayoutVars>
      </dgm:prSet>
      <dgm:spPr/>
      <dgm:t>
        <a:bodyPr/>
        <a:lstStyle/>
        <a:p>
          <a:endParaRPr lang="en-US"/>
        </a:p>
      </dgm:t>
    </dgm:pt>
  </dgm:ptLst>
  <dgm:cxnLst>
    <dgm:cxn modelId="{2FDF80A6-AEAE-48E2-9CED-28D0AC5720FF}" srcId="{50BD7D1E-1DA3-4599-A4F9-55925BB6701E}" destId="{97D0E309-ED00-452A-93FC-61908065085D}" srcOrd="0" destOrd="0" parTransId="{CE99F93F-3EBC-496A-9A74-531CC4C47A0F}" sibTransId="{D978ED4D-8FC0-49F9-8EF7-65EEB40ABF85}"/>
    <dgm:cxn modelId="{1698C48D-6263-409C-9227-82F7F01AF5CB}" type="presOf" srcId="{50BD7D1E-1DA3-4599-A4F9-55925BB6701E}" destId="{F81E1C46-6FA8-4882-A884-D050561945C5}" srcOrd="0" destOrd="0" presId="urn:microsoft.com/office/officeart/2005/8/layout/venn3"/>
    <dgm:cxn modelId="{0B9550BC-CC69-4FAC-A8AA-EC590BB051B6}" type="presOf" srcId="{97D0E309-ED00-452A-93FC-61908065085D}" destId="{ABCC2794-E3CE-45F9-8E17-CEFC75271D06}" srcOrd="0" destOrd="0" presId="urn:microsoft.com/office/officeart/2005/8/layout/venn3"/>
    <dgm:cxn modelId="{95E1C47B-05FF-4AFC-BDEA-5ADC50F05CE8}" type="presParOf" srcId="{F81E1C46-6FA8-4882-A884-D050561945C5}" destId="{ABCC2794-E3CE-45F9-8E17-CEFC75271D06}" srcOrd="0" destOrd="0" presId="urn:microsoft.com/office/officeart/2005/8/layout/venn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97D0E309-ED00-452A-93FC-61908065085D}">
      <dgm:prSet phldrT="[Text]"/>
      <dgm:spPr/>
      <dgm:t>
        <a:bodyPr/>
        <a:lstStyle/>
        <a:p>
          <a:r>
            <a:rPr lang="en-US" dirty="0" smtClean="0"/>
            <a:t>ADP</a:t>
          </a:r>
          <a:endParaRPr lang="en-US" dirty="0"/>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ABCC2794-E3CE-45F9-8E17-CEFC75271D06}" type="pres">
      <dgm:prSet presAssocID="{97D0E309-ED00-452A-93FC-61908065085D}" presName="Name5" presStyleLbl="vennNode1" presStyleIdx="0" presStyleCnt="1">
        <dgm:presLayoutVars>
          <dgm:bulletEnabled val="1"/>
        </dgm:presLayoutVars>
      </dgm:prSet>
      <dgm:spPr/>
      <dgm:t>
        <a:bodyPr/>
        <a:lstStyle/>
        <a:p>
          <a:endParaRPr lang="en-US"/>
        </a:p>
      </dgm:t>
    </dgm:pt>
  </dgm:ptLst>
  <dgm:cxnLst>
    <dgm:cxn modelId="{60F7F68E-5BC1-4B2A-9BCE-AE8E4AEB5AD1}" type="presOf" srcId="{50BD7D1E-1DA3-4599-A4F9-55925BB6701E}" destId="{F81E1C46-6FA8-4882-A884-D050561945C5}" srcOrd="0" destOrd="0" presId="urn:microsoft.com/office/officeart/2005/8/layout/venn3"/>
    <dgm:cxn modelId="{2FDF80A6-AEAE-48E2-9CED-28D0AC5720FF}" srcId="{50BD7D1E-1DA3-4599-A4F9-55925BB6701E}" destId="{97D0E309-ED00-452A-93FC-61908065085D}" srcOrd="0" destOrd="0" parTransId="{CE99F93F-3EBC-496A-9A74-531CC4C47A0F}" sibTransId="{D978ED4D-8FC0-49F9-8EF7-65EEB40ABF85}"/>
    <dgm:cxn modelId="{B0C67525-7362-42F6-861A-4834C50D5BA2}" type="presOf" srcId="{97D0E309-ED00-452A-93FC-61908065085D}" destId="{ABCC2794-E3CE-45F9-8E17-CEFC75271D06}" srcOrd="0" destOrd="0" presId="urn:microsoft.com/office/officeart/2005/8/layout/venn3"/>
    <dgm:cxn modelId="{990028EE-E131-4B82-B0A4-7A19280D50A4}" type="presParOf" srcId="{F81E1C46-6FA8-4882-A884-D050561945C5}" destId="{ABCC2794-E3CE-45F9-8E17-CEFC75271D06}" srcOrd="0" destOrd="0" presId="urn:microsoft.com/office/officeart/2005/8/layout/venn3"/>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97D0E309-ED00-452A-93FC-61908065085D}">
      <dgm:prSet phldrT="[Text]"/>
      <dgm:spPr/>
      <dgm:t>
        <a:bodyPr/>
        <a:lstStyle/>
        <a:p>
          <a:r>
            <a:rPr lang="en-US" dirty="0" smtClean="0"/>
            <a:t>PDC</a:t>
          </a:r>
          <a:endParaRPr lang="en-US" dirty="0"/>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ABCC2794-E3CE-45F9-8E17-CEFC75271D06}" type="pres">
      <dgm:prSet presAssocID="{97D0E309-ED00-452A-93FC-61908065085D}" presName="Name5" presStyleLbl="vennNode1" presStyleIdx="0" presStyleCnt="1">
        <dgm:presLayoutVars>
          <dgm:bulletEnabled val="1"/>
        </dgm:presLayoutVars>
      </dgm:prSet>
      <dgm:spPr/>
      <dgm:t>
        <a:bodyPr/>
        <a:lstStyle/>
        <a:p>
          <a:endParaRPr lang="en-US"/>
        </a:p>
      </dgm:t>
    </dgm:pt>
  </dgm:ptLst>
  <dgm:cxnLst>
    <dgm:cxn modelId="{53DFD1F6-AC01-4660-8E68-D9F775332405}" type="presOf" srcId="{97D0E309-ED00-452A-93FC-61908065085D}" destId="{ABCC2794-E3CE-45F9-8E17-CEFC75271D06}" srcOrd="0" destOrd="0" presId="urn:microsoft.com/office/officeart/2005/8/layout/venn3"/>
    <dgm:cxn modelId="{EACF2526-EEE0-4D51-9E07-DC7504595737}" type="presOf" srcId="{50BD7D1E-1DA3-4599-A4F9-55925BB6701E}" destId="{F81E1C46-6FA8-4882-A884-D050561945C5}" srcOrd="0" destOrd="0" presId="urn:microsoft.com/office/officeart/2005/8/layout/venn3"/>
    <dgm:cxn modelId="{2FDF80A6-AEAE-48E2-9CED-28D0AC5720FF}" srcId="{50BD7D1E-1DA3-4599-A4F9-55925BB6701E}" destId="{97D0E309-ED00-452A-93FC-61908065085D}" srcOrd="0" destOrd="0" parTransId="{CE99F93F-3EBC-496A-9A74-531CC4C47A0F}" sibTransId="{D978ED4D-8FC0-49F9-8EF7-65EEB40ABF85}"/>
    <dgm:cxn modelId="{06922D4B-5259-44EA-B4A5-CDB8FAF72A16}" type="presParOf" srcId="{F81E1C46-6FA8-4882-A884-D050561945C5}" destId="{ABCC2794-E3CE-45F9-8E17-CEFC75271D06}"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BD7D1E-1DA3-4599-A4F9-55925BB6701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n-US"/>
        </a:p>
      </dgm:t>
    </dgm:pt>
    <dgm:pt modelId="{97D0E309-ED00-452A-93FC-61908065085D}">
      <dgm:prSet phldrT="[Text]"/>
      <dgm:spPr>
        <a:gradFill rotWithShape="0">
          <a:gsLst>
            <a:gs pos="0">
              <a:srgbClr val="FFEFD1"/>
            </a:gs>
            <a:gs pos="64999">
              <a:srgbClr val="F0EBD5"/>
            </a:gs>
            <a:gs pos="100000">
              <a:srgbClr val="D1C39F"/>
            </a:gs>
          </a:gsLst>
          <a:lin ang="16200000" scaled="0"/>
        </a:gradFill>
        <a:ln w="19050">
          <a:solidFill>
            <a:srgbClr val="FFC000"/>
          </a:solidFill>
        </a:ln>
      </dgm:spPr>
      <dgm:t>
        <a:bodyPr/>
        <a:lstStyle/>
        <a:p>
          <a:r>
            <a:rPr lang="en-US" dirty="0" smtClean="0">
              <a:solidFill>
                <a:schemeClr val="bg1">
                  <a:lumMod val="50000"/>
                </a:schemeClr>
              </a:solidFill>
            </a:rPr>
            <a:t>PDC</a:t>
          </a:r>
          <a:endParaRPr lang="en-US" dirty="0">
            <a:solidFill>
              <a:schemeClr val="bg1">
                <a:lumMod val="50000"/>
              </a:schemeClr>
            </a:solidFill>
          </a:endParaRPr>
        </a:p>
      </dgm:t>
    </dgm:pt>
    <dgm:pt modelId="{CE99F93F-3EBC-496A-9A74-531CC4C47A0F}" type="parTrans" cxnId="{2FDF80A6-AEAE-48E2-9CED-28D0AC5720FF}">
      <dgm:prSet/>
      <dgm:spPr/>
      <dgm:t>
        <a:bodyPr/>
        <a:lstStyle/>
        <a:p>
          <a:endParaRPr lang="en-US"/>
        </a:p>
      </dgm:t>
    </dgm:pt>
    <dgm:pt modelId="{D978ED4D-8FC0-49F9-8EF7-65EEB40ABF85}" type="sibTrans" cxnId="{2FDF80A6-AEAE-48E2-9CED-28D0AC5720FF}">
      <dgm:prSet/>
      <dgm:spPr/>
      <dgm:t>
        <a:bodyPr/>
        <a:lstStyle/>
        <a:p>
          <a:endParaRPr lang="en-US"/>
        </a:p>
      </dgm:t>
    </dgm:pt>
    <dgm:pt modelId="{F81E1C46-6FA8-4882-A884-D050561945C5}" type="pres">
      <dgm:prSet presAssocID="{50BD7D1E-1DA3-4599-A4F9-55925BB6701E}" presName="Name0" presStyleCnt="0">
        <dgm:presLayoutVars>
          <dgm:dir/>
          <dgm:resizeHandles val="exact"/>
        </dgm:presLayoutVars>
      </dgm:prSet>
      <dgm:spPr/>
      <dgm:t>
        <a:bodyPr/>
        <a:lstStyle/>
        <a:p>
          <a:endParaRPr lang="en-US"/>
        </a:p>
      </dgm:t>
    </dgm:pt>
    <dgm:pt modelId="{ABCC2794-E3CE-45F9-8E17-CEFC75271D06}" type="pres">
      <dgm:prSet presAssocID="{97D0E309-ED00-452A-93FC-61908065085D}" presName="Name5" presStyleLbl="vennNode1" presStyleIdx="0" presStyleCnt="1">
        <dgm:presLayoutVars>
          <dgm:bulletEnabled val="1"/>
        </dgm:presLayoutVars>
      </dgm:prSet>
      <dgm:spPr/>
      <dgm:t>
        <a:bodyPr/>
        <a:lstStyle/>
        <a:p>
          <a:endParaRPr lang="en-US"/>
        </a:p>
      </dgm:t>
    </dgm:pt>
  </dgm:ptLst>
  <dgm:cxnLst>
    <dgm:cxn modelId="{94BCB974-92DA-4FE0-8A00-372BC46BC975}" type="presOf" srcId="{97D0E309-ED00-452A-93FC-61908065085D}" destId="{ABCC2794-E3CE-45F9-8E17-CEFC75271D06}" srcOrd="0" destOrd="0" presId="urn:microsoft.com/office/officeart/2005/8/layout/venn3"/>
    <dgm:cxn modelId="{2FDF80A6-AEAE-48E2-9CED-28D0AC5720FF}" srcId="{50BD7D1E-1DA3-4599-A4F9-55925BB6701E}" destId="{97D0E309-ED00-452A-93FC-61908065085D}" srcOrd="0" destOrd="0" parTransId="{CE99F93F-3EBC-496A-9A74-531CC4C47A0F}" sibTransId="{D978ED4D-8FC0-49F9-8EF7-65EEB40ABF85}"/>
    <dgm:cxn modelId="{8CE9309E-3546-4F0D-AC05-0DEA44D9DDCC}" type="presOf" srcId="{50BD7D1E-1DA3-4599-A4F9-55925BB6701E}" destId="{F81E1C46-6FA8-4882-A884-D050561945C5}" srcOrd="0" destOrd="0" presId="urn:microsoft.com/office/officeart/2005/8/layout/venn3"/>
    <dgm:cxn modelId="{3AA90B10-BD40-4A92-BA53-8C33E8B4F4CD}" type="presParOf" srcId="{F81E1C46-6FA8-4882-A884-D050561945C5}" destId="{ABCC2794-E3CE-45F9-8E17-CEFC75271D06}" srcOrd="0"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1A25-9C39-466A-8EFA-18DE0B8F3DF2}">
      <dsp:nvSpPr>
        <dsp:cNvPr id="0" name=""/>
        <dsp:cNvSpPr/>
      </dsp:nvSpPr>
      <dsp:spPr>
        <a:xfrm>
          <a:off x="33568" y="210"/>
          <a:ext cx="736178" cy="736178"/>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514" tIns="12700" rIns="40514" bIns="12700" numCol="1" spcCol="1270" anchor="ctr" anchorCtr="0">
          <a:noAutofit/>
        </a:bodyPr>
        <a:lstStyle/>
        <a:p>
          <a:pPr lvl="0" algn="ctr" defTabSz="444500">
            <a:lnSpc>
              <a:spcPct val="90000"/>
            </a:lnSpc>
            <a:spcBef>
              <a:spcPct val="0"/>
            </a:spcBef>
            <a:spcAft>
              <a:spcPct val="35000"/>
            </a:spcAft>
          </a:pPr>
          <a:r>
            <a:rPr lang="en-US" sz="1000" b="1" kern="1200" dirty="0" smtClean="0"/>
            <a:t>ATP</a:t>
          </a:r>
          <a:endParaRPr lang="en-US" sz="1000" b="1" kern="1200" dirty="0"/>
        </a:p>
      </dsp:txBody>
      <dsp:txXfrm>
        <a:off x="141379" y="108021"/>
        <a:ext cx="520556" cy="520556"/>
      </dsp:txXfrm>
    </dsp:sp>
    <dsp:sp modelId="{ABCC2794-E3CE-45F9-8E17-CEFC75271D06}">
      <dsp:nvSpPr>
        <dsp:cNvPr id="0" name=""/>
        <dsp:cNvSpPr/>
      </dsp:nvSpPr>
      <dsp:spPr>
        <a:xfrm>
          <a:off x="622510" y="210"/>
          <a:ext cx="736178" cy="736178"/>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514" tIns="12700" rIns="40514" bIns="12700" numCol="1" spcCol="1270" anchor="ctr" anchorCtr="0">
          <a:noAutofit/>
        </a:bodyPr>
        <a:lstStyle/>
        <a:p>
          <a:pPr lvl="0" algn="ctr" defTabSz="444500">
            <a:lnSpc>
              <a:spcPct val="90000"/>
            </a:lnSpc>
            <a:spcBef>
              <a:spcPct val="0"/>
            </a:spcBef>
            <a:spcAft>
              <a:spcPct val="35000"/>
            </a:spcAft>
          </a:pPr>
          <a:r>
            <a:rPr lang="en-US" sz="1000" b="1" kern="1200" dirty="0" smtClean="0"/>
            <a:t>citrate</a:t>
          </a:r>
          <a:endParaRPr lang="en-US" sz="1000" b="1" kern="1200" dirty="0"/>
        </a:p>
      </dsp:txBody>
      <dsp:txXfrm>
        <a:off x="730321" y="108021"/>
        <a:ext cx="520556" cy="520556"/>
      </dsp:txXfrm>
    </dsp:sp>
    <dsp:sp modelId="{79D22297-0512-482A-AC8D-95BF8EEC45E3}">
      <dsp:nvSpPr>
        <dsp:cNvPr id="0" name=""/>
        <dsp:cNvSpPr/>
      </dsp:nvSpPr>
      <dsp:spPr>
        <a:xfrm>
          <a:off x="1211453" y="210"/>
          <a:ext cx="736178" cy="736178"/>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514" tIns="17780" rIns="40514" bIns="17780" numCol="1" spcCol="1270" anchor="ctr" anchorCtr="0">
          <a:noAutofit/>
        </a:bodyPr>
        <a:lstStyle/>
        <a:p>
          <a:pPr lvl="0" algn="ctr" defTabSz="622300">
            <a:lnSpc>
              <a:spcPct val="90000"/>
            </a:lnSpc>
            <a:spcBef>
              <a:spcPct val="0"/>
            </a:spcBef>
            <a:spcAft>
              <a:spcPct val="35000"/>
            </a:spcAft>
          </a:pPr>
          <a:r>
            <a:rPr lang="en-US" sz="1400" b="1" kern="1200" dirty="0" smtClean="0"/>
            <a:t>H</a:t>
          </a:r>
          <a:r>
            <a:rPr lang="en-US" sz="1400" b="1" kern="1200" baseline="30000" dirty="0" smtClean="0"/>
            <a:t>+</a:t>
          </a:r>
          <a:endParaRPr lang="en-US" sz="1400" b="1" kern="1200" baseline="30000" dirty="0"/>
        </a:p>
      </dsp:txBody>
      <dsp:txXfrm>
        <a:off x="1319264" y="108021"/>
        <a:ext cx="520556" cy="5205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48F7C-D17F-4828-B514-BC47FC533DFF}">
      <dsp:nvSpPr>
        <dsp:cNvPr id="0" name=""/>
        <dsp:cNvSpPr/>
      </dsp:nvSpPr>
      <dsp:spPr>
        <a:xfrm>
          <a:off x="0" y="0"/>
          <a:ext cx="1600200" cy="1193800"/>
        </a:xfrm>
        <a:prstGeom prst="trapezoid">
          <a:avLst>
            <a:gd name="adj" fmla="val 670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PDC </a:t>
          </a:r>
          <a:r>
            <a:rPr lang="en-US" sz="1400" kern="1200" dirty="0" err="1" smtClean="0"/>
            <a:t>phosphatase</a:t>
          </a:r>
          <a:endParaRPr lang="en-US" sz="1400" kern="1200" dirty="0"/>
        </a:p>
      </dsp:txBody>
      <dsp:txXfrm>
        <a:off x="0" y="0"/>
        <a:ext cx="1600200" cy="119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1A25-9C39-466A-8EFA-18DE0B8F3DF2}">
      <dsp:nvSpPr>
        <dsp:cNvPr id="0" name=""/>
        <dsp:cNvSpPr/>
      </dsp:nvSpPr>
      <dsp:spPr>
        <a:xfrm>
          <a:off x="0" y="0"/>
          <a:ext cx="735955" cy="735955"/>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502" tIns="25400" rIns="40502" bIns="25400" numCol="1" spcCol="1270" anchor="ctr" anchorCtr="0">
          <a:noAutofit/>
        </a:bodyPr>
        <a:lstStyle/>
        <a:p>
          <a:pPr lvl="0" algn="ctr" defTabSz="889000">
            <a:lnSpc>
              <a:spcPct val="90000"/>
            </a:lnSpc>
            <a:spcBef>
              <a:spcPct val="0"/>
            </a:spcBef>
            <a:spcAft>
              <a:spcPct val="35000"/>
            </a:spcAft>
          </a:pPr>
          <a:r>
            <a:rPr lang="en-US" sz="2000" kern="1200" dirty="0" smtClean="0"/>
            <a:t>ATP</a:t>
          </a:r>
          <a:endParaRPr lang="en-US" sz="2000" kern="1200" dirty="0"/>
        </a:p>
      </dsp:txBody>
      <dsp:txXfrm>
        <a:off x="107778" y="107778"/>
        <a:ext cx="520399" cy="520399"/>
      </dsp:txXfrm>
    </dsp:sp>
    <dsp:sp modelId="{ABCC2794-E3CE-45F9-8E17-CEFC75271D06}">
      <dsp:nvSpPr>
        <dsp:cNvPr id="0" name=""/>
        <dsp:cNvSpPr/>
      </dsp:nvSpPr>
      <dsp:spPr>
        <a:xfrm>
          <a:off x="635643" y="0"/>
          <a:ext cx="888356" cy="735955"/>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502" tIns="13970" rIns="40502" bIns="13970" numCol="1" spcCol="1270" anchor="ctr" anchorCtr="0">
          <a:noAutofit/>
        </a:bodyPr>
        <a:lstStyle/>
        <a:p>
          <a:pPr lvl="0" algn="ctr" defTabSz="488950">
            <a:lnSpc>
              <a:spcPct val="90000"/>
            </a:lnSpc>
            <a:spcBef>
              <a:spcPct val="0"/>
            </a:spcBef>
            <a:spcAft>
              <a:spcPct val="35000"/>
            </a:spcAft>
          </a:pPr>
          <a:r>
            <a:rPr lang="en-US" sz="1100" b="1" kern="1200" dirty="0" err="1" smtClean="0"/>
            <a:t>alanine</a:t>
          </a:r>
          <a:endParaRPr lang="en-US" sz="1100" b="1" kern="1200" dirty="0"/>
        </a:p>
      </dsp:txBody>
      <dsp:txXfrm>
        <a:off x="765740" y="107778"/>
        <a:ext cx="628162" cy="520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1A25-9C39-466A-8EFA-18DE0B8F3DF2}">
      <dsp:nvSpPr>
        <dsp:cNvPr id="0" name=""/>
        <dsp:cNvSpPr/>
      </dsp:nvSpPr>
      <dsp:spPr>
        <a:xfrm>
          <a:off x="328039" y="210"/>
          <a:ext cx="736178" cy="736178"/>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0514" tIns="19050" rIns="40514" bIns="19050" numCol="1" spcCol="1270" anchor="ctr" anchorCtr="0">
          <a:noAutofit/>
        </a:bodyPr>
        <a:lstStyle/>
        <a:p>
          <a:pPr lvl="0" algn="ctr" defTabSz="666750">
            <a:lnSpc>
              <a:spcPct val="90000"/>
            </a:lnSpc>
            <a:spcBef>
              <a:spcPct val="0"/>
            </a:spcBef>
            <a:spcAft>
              <a:spcPct val="35000"/>
            </a:spcAft>
          </a:pPr>
          <a:r>
            <a:rPr lang="en-US" sz="1500" kern="1200" dirty="0" smtClean="0"/>
            <a:t>F-2,6 BP</a:t>
          </a:r>
          <a:endParaRPr lang="en-US" sz="1500" kern="1200" dirty="0"/>
        </a:p>
      </dsp:txBody>
      <dsp:txXfrm>
        <a:off x="435850" y="108021"/>
        <a:ext cx="520556" cy="520556"/>
      </dsp:txXfrm>
    </dsp:sp>
    <dsp:sp modelId="{ABCC2794-E3CE-45F9-8E17-CEFC75271D06}">
      <dsp:nvSpPr>
        <dsp:cNvPr id="0" name=""/>
        <dsp:cNvSpPr/>
      </dsp:nvSpPr>
      <dsp:spPr>
        <a:xfrm>
          <a:off x="916982" y="210"/>
          <a:ext cx="736178" cy="736178"/>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0514" tIns="19050" rIns="40514" bIns="19050" numCol="1" spcCol="1270" anchor="ctr" anchorCtr="0">
          <a:noAutofit/>
        </a:bodyPr>
        <a:lstStyle/>
        <a:p>
          <a:pPr lvl="0" algn="ctr" defTabSz="666750">
            <a:lnSpc>
              <a:spcPct val="90000"/>
            </a:lnSpc>
            <a:spcBef>
              <a:spcPct val="0"/>
            </a:spcBef>
            <a:spcAft>
              <a:spcPct val="35000"/>
            </a:spcAft>
          </a:pPr>
          <a:r>
            <a:rPr lang="en-US" sz="1500" kern="1200" dirty="0" smtClean="0"/>
            <a:t>AMP</a:t>
          </a:r>
          <a:endParaRPr lang="en-US" sz="1500" kern="1200" dirty="0"/>
        </a:p>
      </dsp:txBody>
      <dsp:txXfrm>
        <a:off x="1024793" y="108021"/>
        <a:ext cx="520556" cy="520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10BD-EBDA-4AD2-9AB3-AE6BA09EF62F}">
      <dsp:nvSpPr>
        <dsp:cNvPr id="0" name=""/>
        <dsp:cNvSpPr/>
      </dsp:nvSpPr>
      <dsp:spPr>
        <a:xfrm rot="16200000">
          <a:off x="72848" y="-71933"/>
          <a:ext cx="736600" cy="880467"/>
        </a:xfrm>
        <a:prstGeom prst="flowChartManualOperation">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F-2,6 BP</a:t>
          </a:r>
          <a:endParaRPr lang="en-US" sz="1600" kern="1200" dirty="0">
            <a:solidFill>
              <a:schemeClr val="bg2"/>
            </a:solidFill>
          </a:endParaRPr>
        </a:p>
      </dsp:txBody>
      <dsp:txXfrm rot="5400000">
        <a:off x="915" y="147320"/>
        <a:ext cx="880467" cy="441960"/>
      </dsp:txXfrm>
    </dsp:sp>
    <dsp:sp modelId="{F824C9EB-C808-43EB-96E6-BB8B40C37AA9}">
      <dsp:nvSpPr>
        <dsp:cNvPr id="0" name=""/>
        <dsp:cNvSpPr/>
      </dsp:nvSpPr>
      <dsp:spPr>
        <a:xfrm rot="16200000">
          <a:off x="1019351" y="-71933"/>
          <a:ext cx="736600" cy="880467"/>
        </a:xfrm>
        <a:prstGeom prst="flowChartManualOperation">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071"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AMP</a:t>
          </a:r>
          <a:endParaRPr lang="en-US" sz="1600" kern="1200" dirty="0">
            <a:solidFill>
              <a:schemeClr val="bg2"/>
            </a:solidFill>
          </a:endParaRPr>
        </a:p>
      </dsp:txBody>
      <dsp:txXfrm rot="5400000">
        <a:off x="947418" y="147320"/>
        <a:ext cx="880467" cy="44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10BD-EBDA-4AD2-9AB3-AE6BA09EF62F}">
      <dsp:nvSpPr>
        <dsp:cNvPr id="0" name=""/>
        <dsp:cNvSpPr/>
      </dsp:nvSpPr>
      <dsp:spPr>
        <a:xfrm rot="16200000">
          <a:off x="241300" y="-241300"/>
          <a:ext cx="889000" cy="1371600"/>
        </a:xfrm>
        <a:prstGeom prst="flowChartManualOperation">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8906"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F-2,6 BP</a:t>
          </a:r>
          <a:endParaRPr lang="en-US" sz="2200" kern="1200" dirty="0">
            <a:solidFill>
              <a:schemeClr val="bg2"/>
            </a:solidFill>
          </a:endParaRPr>
        </a:p>
      </dsp:txBody>
      <dsp:txXfrm rot="5400000">
        <a:off x="0" y="177800"/>
        <a:ext cx="1371600" cy="533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2794-E3CE-45F9-8E17-CEFC75271D06}">
      <dsp:nvSpPr>
        <dsp:cNvPr id="0" name=""/>
        <dsp:cNvSpPr/>
      </dsp:nvSpPr>
      <dsp:spPr>
        <a:xfrm>
          <a:off x="50899" y="99"/>
          <a:ext cx="584001" cy="584001"/>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2140" tIns="19050" rIns="32140" bIns="19050" numCol="1" spcCol="1270" anchor="ctr" anchorCtr="0">
          <a:noAutofit/>
        </a:bodyPr>
        <a:lstStyle/>
        <a:p>
          <a:pPr lvl="0" algn="ctr" defTabSz="666750">
            <a:lnSpc>
              <a:spcPct val="90000"/>
            </a:lnSpc>
            <a:spcBef>
              <a:spcPct val="0"/>
            </a:spcBef>
            <a:spcAft>
              <a:spcPct val="35000"/>
            </a:spcAft>
          </a:pPr>
          <a:r>
            <a:rPr lang="en-US" sz="1500" kern="1200" dirty="0" smtClean="0"/>
            <a:t>ADP</a:t>
          </a:r>
          <a:endParaRPr lang="en-US" sz="1500" kern="1200" dirty="0"/>
        </a:p>
      </dsp:txBody>
      <dsp:txXfrm>
        <a:off x="136424" y="85624"/>
        <a:ext cx="412951" cy="412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2794-E3CE-45F9-8E17-CEFC75271D06}">
      <dsp:nvSpPr>
        <dsp:cNvPr id="0" name=""/>
        <dsp:cNvSpPr/>
      </dsp:nvSpPr>
      <dsp:spPr>
        <a:xfrm>
          <a:off x="12799" y="99"/>
          <a:ext cx="584001" cy="584001"/>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2140" tIns="19050" rIns="32140" bIns="19050" numCol="1" spcCol="1270" anchor="ctr" anchorCtr="0">
          <a:noAutofit/>
        </a:bodyPr>
        <a:lstStyle/>
        <a:p>
          <a:pPr lvl="0" algn="ctr" defTabSz="666750">
            <a:lnSpc>
              <a:spcPct val="90000"/>
            </a:lnSpc>
            <a:spcBef>
              <a:spcPct val="0"/>
            </a:spcBef>
            <a:spcAft>
              <a:spcPct val="35000"/>
            </a:spcAft>
          </a:pPr>
          <a:r>
            <a:rPr lang="en-US" sz="1500" kern="1200" dirty="0" smtClean="0"/>
            <a:t>ADP</a:t>
          </a:r>
          <a:endParaRPr lang="en-US" sz="1500" kern="1200" dirty="0"/>
        </a:p>
      </dsp:txBody>
      <dsp:txXfrm>
        <a:off x="98324" y="85624"/>
        <a:ext cx="412951" cy="4129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2794-E3CE-45F9-8E17-CEFC75271D06}">
      <dsp:nvSpPr>
        <dsp:cNvPr id="0" name=""/>
        <dsp:cNvSpPr/>
      </dsp:nvSpPr>
      <dsp:spPr>
        <a:xfrm>
          <a:off x="38546" y="446"/>
          <a:ext cx="989707" cy="98970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4467" tIns="31750" rIns="54467" bIns="31750" numCol="1" spcCol="1270" anchor="ctr" anchorCtr="0">
          <a:noAutofit/>
        </a:bodyPr>
        <a:lstStyle/>
        <a:p>
          <a:pPr lvl="0" algn="ctr" defTabSz="1111250">
            <a:lnSpc>
              <a:spcPct val="90000"/>
            </a:lnSpc>
            <a:spcBef>
              <a:spcPct val="0"/>
            </a:spcBef>
            <a:spcAft>
              <a:spcPct val="35000"/>
            </a:spcAft>
          </a:pPr>
          <a:r>
            <a:rPr lang="en-US" sz="2500" kern="1200" dirty="0" smtClean="0"/>
            <a:t>PDC</a:t>
          </a:r>
          <a:endParaRPr lang="en-US" sz="2500" kern="1200" dirty="0"/>
        </a:p>
      </dsp:txBody>
      <dsp:txXfrm>
        <a:off x="183485" y="145385"/>
        <a:ext cx="699829" cy="6998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2794-E3CE-45F9-8E17-CEFC75271D06}">
      <dsp:nvSpPr>
        <dsp:cNvPr id="0" name=""/>
        <dsp:cNvSpPr/>
      </dsp:nvSpPr>
      <dsp:spPr>
        <a:xfrm>
          <a:off x="38546" y="446"/>
          <a:ext cx="989707" cy="989707"/>
        </a:xfrm>
        <a:prstGeom prst="ellipse">
          <a:avLst/>
        </a:prstGeom>
        <a:gradFill rotWithShape="0">
          <a:gsLst>
            <a:gs pos="0">
              <a:srgbClr val="FFEFD1"/>
            </a:gs>
            <a:gs pos="64999">
              <a:srgbClr val="F0EBD5"/>
            </a:gs>
            <a:gs pos="100000">
              <a:srgbClr val="D1C39F"/>
            </a:gs>
          </a:gsLst>
          <a:lin ang="16200000" scaled="0"/>
        </a:gradFill>
        <a:ln w="19050">
          <a:solidFill>
            <a:srgbClr val="FFC000"/>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4467" tIns="31750" rIns="54467"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lumMod val="50000"/>
                </a:schemeClr>
              </a:solidFill>
            </a:rPr>
            <a:t>PDC</a:t>
          </a:r>
          <a:endParaRPr lang="en-US" sz="2500" kern="1200" dirty="0">
            <a:solidFill>
              <a:schemeClr val="bg1">
                <a:lumMod val="50000"/>
              </a:schemeClr>
            </a:solidFill>
          </a:endParaRPr>
        </a:p>
      </dsp:txBody>
      <dsp:txXfrm>
        <a:off x="183485" y="145385"/>
        <a:ext cx="699829" cy="69982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b="0">
                <a:effectLst/>
              </a:defRPr>
            </a:lvl1pPr>
          </a:lstStyle>
          <a:p>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b="0">
                <a:effectLst/>
              </a:defRPr>
            </a:lvl1pPr>
          </a:lstStyle>
          <a:p>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b="0">
                <a:effectLst/>
              </a:defRPr>
            </a:lvl1pPr>
          </a:lstStyle>
          <a:p>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b="0">
                <a:effectLst/>
              </a:defRPr>
            </a:lvl1pPr>
          </a:lstStyle>
          <a:p>
            <a:fld id="{0C37E850-D0A3-4D80-846E-CA0D6316DBAB}" type="slidenum">
              <a:rPr lang="en-US"/>
              <a:pPr/>
              <a:t>‹#›</a:t>
            </a:fld>
            <a:endParaRPr lang="en-US"/>
          </a:p>
        </p:txBody>
      </p:sp>
    </p:spTree>
    <p:extLst>
      <p:ext uri="{BB962C8B-B14F-4D97-AF65-F5344CB8AC3E}">
        <p14:creationId xmlns:p14="http://schemas.microsoft.com/office/powerpoint/2010/main" val="4174168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b="0">
                <a:effectLst/>
              </a:defRPr>
            </a:lvl1pPr>
          </a:lstStyle>
          <a:p>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b="0">
                <a:effectLst/>
              </a:defRPr>
            </a:lvl1pPr>
          </a:lstStyle>
          <a:p>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b="0">
                <a:effectLst/>
              </a:defRPr>
            </a:lvl1pPr>
          </a:lstStyle>
          <a:p>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b="0">
                <a:effectLst/>
              </a:defRPr>
            </a:lvl1pPr>
          </a:lstStyle>
          <a:p>
            <a:fld id="{F84B29F5-17A5-41C9-9AEF-A6CE50C4CCC7}" type="slidenum">
              <a:rPr lang="en-US"/>
              <a:pPr/>
              <a:t>‹#›</a:t>
            </a:fld>
            <a:endParaRPr lang="en-US"/>
          </a:p>
        </p:txBody>
      </p:sp>
    </p:spTree>
    <p:extLst>
      <p:ext uri="{BB962C8B-B14F-4D97-AF65-F5344CB8AC3E}">
        <p14:creationId xmlns:p14="http://schemas.microsoft.com/office/powerpoint/2010/main" val="72376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ogle.com/imgres?imgurl=http://www.siumed.edu/~dking2/bluehist/LiverAni.gif&amp;imgrefurl=http://www.siumed.edu/~dking2/erg/liver.htm&amp;usg=__2qL_mIOBfhJUAb7alm6fdjxCApo=&amp;h=200&amp;w=300&amp;sz=240&amp;hl=en&amp;start=0&amp;zoom=1&amp;tbnid=QaEV5YnmZTa5lM:&amp;tbnh=129&amp;tbnw=193&amp;ei=UAUiTvJyyeaIAtOwkZUD&amp;prev=/search?q=portal+triad+liver&amp;hl=en&amp;biw=1280&amp;bih=923&amp;gbv=2&amp;tbm=isch&amp;itbs=1&amp;iact=hc&amp;vpx=607&amp;vpy=265&amp;dur=3247&amp;hovh=160&amp;hovw=240&amp;tx=56&amp;ty=76&amp;page=1&amp;ndsp=25&amp;ved=1t:429,r:7,s:0&amp;biw=1280&amp;bih=923"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stated, the glycemic response to a food is a measure of the impact of a food on blood sugar. Foods  with rapidly hydrolyzed and absorbed  carbohydrates generally have a fast and high impact on blood sugar, resulting in the highest glycemic indexes.”</a:t>
            </a:r>
          </a:p>
          <a:p>
            <a:r>
              <a:rPr lang="en-US" dirty="0" smtClean="0"/>
              <a:t>(The glycemic index </a:t>
            </a:r>
            <a:r>
              <a:rPr lang="en-US" dirty="0" err="1" smtClean="0"/>
              <a:t>classiﬁes</a:t>
            </a:r>
            <a:r>
              <a:rPr lang="en-US" dirty="0" smtClean="0"/>
              <a:t> carbohydrate-containing foods according to their potential to raise blood sugar level.”)</a:t>
            </a:r>
          </a:p>
          <a:p>
            <a:endParaRPr lang="en-US" dirty="0" smtClean="0"/>
          </a:p>
          <a:p>
            <a:r>
              <a:rPr lang="en-US" dirty="0" smtClean="0"/>
              <a:t>“Slowly or incompletely digested carbohydrates have low glycemic indexes. In these cases, glucose is released gradually into the blood, and the blood sugar response is slow and steady.”</a:t>
            </a:r>
          </a:p>
          <a:p>
            <a:endParaRPr lang="en-US" dirty="0" smtClean="0"/>
          </a:p>
          <a:p>
            <a:r>
              <a:rPr lang="en-US" dirty="0" smtClean="0"/>
              <a:t> “Foods with a high glycemic index value tend to raise the blood sugar faster and higher than do foods with a lower value.</a:t>
            </a:r>
            <a:endParaRPr lang="en-US" dirty="0"/>
          </a:p>
        </p:txBody>
      </p:sp>
      <p:sp>
        <p:nvSpPr>
          <p:cNvPr id="4" name="Slide Number Placeholder 3"/>
          <p:cNvSpPr>
            <a:spLocks noGrp="1"/>
          </p:cNvSpPr>
          <p:nvPr>
            <p:ph type="sldNum" sz="quarter" idx="10"/>
          </p:nvPr>
        </p:nvSpPr>
        <p:spPr/>
        <p:txBody>
          <a:bodyPr/>
          <a:lstStyle/>
          <a:p>
            <a:fld id="{F84B29F5-17A5-41C9-9AEF-A6CE50C4CCC7}" type="slidenum">
              <a:rPr lang="en-US" smtClean="0"/>
              <a:pPr/>
              <a:t>45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Pyruvate dehydrogenase complex deficiency is caused by a mutation in the E1-alpha polypeptide gene (PDHA1), which encodes the critical enzyme complex, the Pyruvate dehydrogenase complex (PDC) which links the metabolic pathways of glycolysis and the citric acid cycle by transforming </a:t>
            </a:r>
            <a:r>
              <a:rPr lang="en-US" sz="1200" b="0" i="0" kern="1200" dirty="0" err="1" smtClean="0">
                <a:solidFill>
                  <a:schemeClr val="tx1"/>
                </a:solidFill>
                <a:latin typeface="Arial" charset="0"/>
                <a:ea typeface="+mn-ea"/>
                <a:cs typeface="+mn-cs"/>
              </a:rPr>
              <a:t>pyruvate</a:t>
            </a:r>
            <a:r>
              <a:rPr lang="en-US" sz="1200" b="0" i="0" kern="1200" dirty="0" smtClean="0">
                <a:solidFill>
                  <a:schemeClr val="tx1"/>
                </a:solidFill>
                <a:latin typeface="Arial" charset="0"/>
                <a:ea typeface="+mn-ea"/>
                <a:cs typeface="+mn-cs"/>
              </a:rPr>
              <a:t> into Acetyl </a:t>
            </a:r>
            <a:r>
              <a:rPr lang="en-US" sz="1200" b="0" i="0" kern="1200" dirty="0" err="1" smtClean="0">
                <a:solidFill>
                  <a:schemeClr val="tx1"/>
                </a:solidFill>
                <a:latin typeface="Arial" charset="0"/>
                <a:ea typeface="+mn-ea"/>
                <a:cs typeface="+mn-cs"/>
              </a:rPr>
              <a:t>CoA</a:t>
            </a:r>
            <a:r>
              <a:rPr lang="en-US" sz="1200" b="0" i="0" kern="1200" dirty="0" smtClean="0">
                <a:solidFill>
                  <a:schemeClr val="tx1"/>
                </a:solidFill>
                <a:latin typeface="Arial" charset="0"/>
                <a:ea typeface="+mn-ea"/>
                <a:cs typeface="+mn-cs"/>
              </a:rPr>
              <a:t>. A defect in this complex causes accumulation of lactate and </a:t>
            </a:r>
            <a:r>
              <a:rPr lang="en-US" sz="1200" b="0" i="0" kern="1200" dirty="0" err="1" smtClean="0">
                <a:solidFill>
                  <a:schemeClr val="tx1"/>
                </a:solidFill>
                <a:latin typeface="Arial" charset="0"/>
                <a:ea typeface="+mn-ea"/>
                <a:cs typeface="+mn-cs"/>
              </a:rPr>
              <a:t>pyruvate</a:t>
            </a:r>
            <a:r>
              <a:rPr lang="en-US" sz="1200" b="0" i="0" kern="1200" dirty="0" smtClean="0">
                <a:solidFill>
                  <a:schemeClr val="tx1"/>
                </a:solidFill>
                <a:latin typeface="Arial" charset="0"/>
                <a:ea typeface="+mn-ea"/>
                <a:cs typeface="+mn-cs"/>
              </a:rPr>
              <a:t> in the blood; lactate and </a:t>
            </a:r>
            <a:r>
              <a:rPr lang="en-US" sz="1200" b="0" i="0" kern="1200" dirty="0" err="1" smtClean="0">
                <a:solidFill>
                  <a:schemeClr val="tx1"/>
                </a:solidFill>
                <a:latin typeface="Arial" charset="0"/>
                <a:ea typeface="+mn-ea"/>
                <a:cs typeface="+mn-cs"/>
              </a:rPr>
              <a:t>pyruvic</a:t>
            </a:r>
            <a:r>
              <a:rPr lang="en-US" sz="1200" b="0" i="0" kern="1200" dirty="0" smtClean="0">
                <a:solidFill>
                  <a:schemeClr val="tx1"/>
                </a:solidFill>
                <a:latin typeface="Arial" charset="0"/>
                <a:ea typeface="+mn-ea"/>
                <a:cs typeface="+mn-cs"/>
              </a:rPr>
              <a:t> acid in the spinal fluid; and lactate in the urine. Symptoms include lactic and metabolic acidosis, motor retardation, </a:t>
            </a:r>
            <a:r>
              <a:rPr lang="en-US" sz="1200" b="0" i="0" kern="1200" dirty="0" err="1" smtClean="0">
                <a:solidFill>
                  <a:schemeClr val="tx1"/>
                </a:solidFill>
                <a:latin typeface="Arial" charset="0"/>
                <a:ea typeface="+mn-ea"/>
                <a:cs typeface="+mn-cs"/>
              </a:rPr>
              <a:t>dystonia</a:t>
            </a:r>
            <a:r>
              <a:rPr lang="en-US" sz="1200" b="0" i="0" kern="1200" dirty="0" smtClean="0">
                <a:solidFill>
                  <a:schemeClr val="tx1"/>
                </a:solidFill>
                <a:latin typeface="Arial" charset="0"/>
                <a:ea typeface="+mn-ea"/>
                <a:cs typeface="+mn-cs"/>
              </a:rPr>
              <a:t>, growth and mental retardation, and respiratory distress</a:t>
            </a:r>
            <a:endParaRPr lang="en-US" dirty="0"/>
          </a:p>
        </p:txBody>
      </p:sp>
      <p:sp>
        <p:nvSpPr>
          <p:cNvPr id="4" name="Slide Number Placeholder 3"/>
          <p:cNvSpPr>
            <a:spLocks noGrp="1"/>
          </p:cNvSpPr>
          <p:nvPr>
            <p:ph type="sldNum" sz="quarter" idx="10"/>
          </p:nvPr>
        </p:nvSpPr>
        <p:spPr/>
        <p:txBody>
          <a:bodyPr/>
          <a:lstStyle/>
          <a:p>
            <a:fld id="{F84B29F5-17A5-41C9-9AEF-A6CE50C4CCC7}" type="slidenum">
              <a:rPr lang="en-US" smtClean="0"/>
              <a:pPr/>
              <a:t>79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3C35A-5C75-4B3A-BA7E-C1F1A049A897}" type="slidenum">
              <a:rPr lang="en-US"/>
              <a:pPr/>
              <a:t>84</a:t>
            </a:fld>
            <a:endParaRPr lang="en-US"/>
          </a:p>
        </p:txBody>
      </p:sp>
      <p:sp>
        <p:nvSpPr>
          <p:cNvPr id="32770" name="Rectangle 2"/>
          <p:cNvSpPr>
            <a:spLocks noGrp="1" noRot="1" noChangeAspect="1" noChangeArrowheads="1" noTextEdit="1"/>
          </p:cNvSpPr>
          <p:nvPr>
            <p:ph type="sldImg"/>
          </p:nvPr>
        </p:nvSpPr>
        <p:spPr>
          <a:xfrm>
            <a:off x="1143000" y="687388"/>
            <a:ext cx="4572000" cy="3429000"/>
          </a:xfrm>
          <a:ln/>
        </p:spPr>
      </p:sp>
      <p:sp>
        <p:nvSpPr>
          <p:cNvPr id="32771"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8.13: ATP Formation from Glucose Catabolism. </a:t>
            </a:r>
          </a:p>
          <a:p>
            <a:r>
              <a:rPr lang="el-GR" dirty="0">
                <a:solidFill>
                  <a:srgbClr val="000000"/>
                </a:solidFill>
                <a:cs typeface="Arial" charset="0"/>
              </a:rPr>
              <a:t>Although some ATP is formed directly via substrate phosphorylation, most ATP is formed via oxidative phosphorylation.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CF467-07A5-425C-8ECE-218FDA3D9887}" type="slidenum">
              <a:rPr lang="en-US"/>
              <a:pPr/>
              <a:t>88</a:t>
            </a:fld>
            <a:endParaRPr lang="en-US"/>
          </a:p>
        </p:txBody>
      </p:sp>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8.7: Oxidative Phosphorylation and the Electron Transport Chain. </a:t>
            </a:r>
          </a:p>
          <a:p>
            <a:r>
              <a:rPr lang="el-GR" dirty="0">
                <a:solidFill>
                  <a:srgbClr val="000000"/>
                </a:solidFill>
                <a:cs typeface="Arial" charset="0"/>
              </a:rPr>
              <a:t>Oxidative phosphorylation involves a series of linked chemical reactions that comprise the electron transport chain, which is located on the surface of inner mitochondrial membrane. The energy needed to phosphorylate ADP is provided by the oxidation of NADH </a:t>
            </a:r>
            <a:r>
              <a:rPr lang="en-US" dirty="0">
                <a:solidFill>
                  <a:srgbClr val="000000"/>
                </a:solidFill>
                <a:cs typeface="Arial" charset="0"/>
              </a:rPr>
              <a:t>+ </a:t>
            </a:r>
            <a:r>
              <a:rPr lang="el-GR" dirty="0">
                <a:solidFill>
                  <a:srgbClr val="000000"/>
                </a:solidFill>
                <a:cs typeface="Arial" charset="0"/>
              </a:rPr>
              <a:t>H</a:t>
            </a:r>
            <a:r>
              <a:rPr lang="en-US" baseline="30000" dirty="0">
                <a:solidFill>
                  <a:srgbClr val="000000"/>
                </a:solidFill>
                <a:cs typeface="Arial" charset="0"/>
              </a:rPr>
              <a:t>+</a:t>
            </a:r>
            <a:r>
              <a:rPr lang="el-GR" dirty="0">
                <a:solidFill>
                  <a:srgbClr val="000000"/>
                </a:solidFill>
                <a:cs typeface="Arial" charset="0"/>
              </a:rPr>
              <a:t> and FADH</a:t>
            </a:r>
            <a:r>
              <a:rPr lang="el-GR" baseline="-25000" dirty="0">
                <a:solidFill>
                  <a:srgbClr val="000000"/>
                </a:solidFill>
                <a:cs typeface="Arial" charset="0"/>
              </a:rPr>
              <a:t>2</a:t>
            </a:r>
            <a:r>
              <a:rPr lang="el-GR" dirty="0">
                <a:solidFill>
                  <a:srgbClr val="000000"/>
                </a:solidFill>
                <a:cs typeface="Arial"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4B29F5-17A5-41C9-9AEF-A6CE50C4CCC7}" type="slidenum">
              <a:rPr lang="en-US" smtClean="0"/>
              <a:pPr/>
              <a:t>90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4B29F5-17A5-41C9-9AEF-A6CE50C4CCC7}" type="slidenum">
              <a:rPr lang="en-US" smtClean="0"/>
              <a:pPr/>
              <a:t>94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D5757-7F1E-46E7-A74E-010B9AA98B77}" type="slidenum">
              <a:rPr lang="en-US"/>
              <a:pPr/>
              <a:t>99</a:t>
            </a:fld>
            <a:endParaRPr lang="en-US"/>
          </a:p>
        </p:txBody>
      </p:sp>
      <p:sp>
        <p:nvSpPr>
          <p:cNvPr id="34818" name="Rectangle 2"/>
          <p:cNvSpPr>
            <a:spLocks noGrp="1" noRot="1" noChangeAspect="1" noChangeArrowheads="1" noTextEdit="1"/>
          </p:cNvSpPr>
          <p:nvPr>
            <p:ph type="sldImg"/>
          </p:nvPr>
        </p:nvSpPr>
        <p:spPr>
          <a:xfrm>
            <a:off x="1143000" y="687388"/>
            <a:ext cx="4572000" cy="3429000"/>
          </a:xfrm>
          <a:ln/>
        </p:spPr>
      </p:sp>
      <p:sp>
        <p:nvSpPr>
          <p:cNvPr id="34819"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8.14: Transamination and Deamination. </a:t>
            </a:r>
          </a:p>
          <a:p>
            <a:r>
              <a:rPr lang="el-GR" dirty="0">
                <a:solidFill>
                  <a:srgbClr val="000000"/>
                </a:solidFill>
                <a:cs typeface="Arial" charset="0"/>
              </a:rPr>
              <a:t>To use amino acids for a source of energy, the amino group is removed in two steps: transamination and deamination.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E5A78-71CA-4F5E-AC46-DF8770D0B58B}" type="slidenum">
              <a:rPr lang="en-US"/>
              <a:pPr/>
              <a:t>100</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8.15: Lipolysis. </a:t>
            </a:r>
          </a:p>
          <a:p>
            <a:r>
              <a:rPr lang="el-GR" dirty="0">
                <a:solidFill>
                  <a:srgbClr val="000000"/>
                </a:solidFill>
                <a:cs typeface="Arial" charset="0"/>
              </a:rPr>
              <a:t>Triglycerides are broken down to fatty acids and glycerol by the process of lipolysis.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5478D-F796-4CEF-9DF7-A974A5AEF41B}" type="slidenum">
              <a:rPr lang="en-US"/>
              <a:pPr/>
              <a:t>102</a:t>
            </a:fld>
            <a:endParaRPr lang="en-US"/>
          </a:p>
        </p:txBody>
      </p:sp>
      <p:sp>
        <p:nvSpPr>
          <p:cNvPr id="353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3283" name="Rectangle 3"/>
          <p:cNvSpPr>
            <a:spLocks noGrp="1" noChangeArrowheads="1"/>
          </p:cNvSpPr>
          <p:nvPr>
            <p:ph type="body" idx="1"/>
          </p:nvPr>
        </p:nvSpPr>
        <p:spPr bwMode="auto">
          <a:xfrm>
            <a:off x="915988" y="4343400"/>
            <a:ext cx="5026025" cy="4114800"/>
          </a:xfrm>
          <a:prstGeom prst="rect">
            <a:avLst/>
          </a:prstGeom>
          <a:solidFill>
            <a:srgbClr val="FFFFFF"/>
          </a:solidFill>
          <a:ln>
            <a:solidFill>
              <a:srgbClr val="000000"/>
            </a:solidFill>
            <a:miter lim="800000"/>
            <a:headEnd/>
            <a:tailEnd/>
          </a:ln>
        </p:spPr>
        <p:txBody>
          <a:bodyPr/>
          <a:lstStyle/>
          <a:p>
            <a:r>
              <a:rPr lang="en-US" sz="1400"/>
              <a:t>This curve shows the general trend of energy balance in early lactation.</a:t>
            </a:r>
          </a:p>
          <a:p>
            <a:endParaRPr lang="en-US" sz="1400"/>
          </a:p>
          <a:p>
            <a:r>
              <a:rPr lang="en-US" sz="1400"/>
              <a:t>Cows enter a state of negative energy balance when milk energy output is greater than feed energy input.  </a:t>
            </a:r>
          </a:p>
          <a:p>
            <a:endParaRPr lang="en-US" sz="1400"/>
          </a:p>
          <a:p>
            <a:r>
              <a:rPr lang="en-US" sz="1400"/>
              <a:t>An energy balance nadir, which is the lowest point of energy balance, is reached within the first 5 weeks, and then energy balance increases.</a:t>
            </a:r>
          </a:p>
          <a:p>
            <a:endParaRPr lang="en-US" sz="1400"/>
          </a:p>
          <a:p>
            <a:r>
              <a:rPr lang="en-US" sz="1400"/>
              <a:t>Once MP is established and NEI is slightly greater than energy needed for MP -&gt; a positive energy balance will be reached, and the dairy cow will begin to replenish the body tissue that was lost in early lactation.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562B5-B4C0-4837-BDE7-D13665C4E0A0}" type="slidenum">
              <a:rPr lang="en-US"/>
              <a:pPr/>
              <a:t>109</a:t>
            </a:fld>
            <a:endParaRPr lang="en-US"/>
          </a:p>
        </p:txBody>
      </p:sp>
      <p:sp>
        <p:nvSpPr>
          <p:cNvPr id="53250" name="Rectangle 2"/>
          <p:cNvSpPr>
            <a:spLocks noGrp="1" noRot="1" noChangeAspect="1" noChangeArrowheads="1" noTextEdit="1"/>
          </p:cNvSpPr>
          <p:nvPr>
            <p:ph type="sldImg"/>
          </p:nvPr>
        </p:nvSpPr>
        <p:spPr>
          <a:xfrm>
            <a:off x="1143000" y="687388"/>
            <a:ext cx="4572000" cy="3429000"/>
          </a:xfrm>
          <a:ln/>
        </p:spPr>
      </p:sp>
      <p:sp>
        <p:nvSpPr>
          <p:cNvPr id="53251"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8.20: Overview of Energy Metabolism. </a:t>
            </a:r>
          </a:p>
          <a:p>
            <a:r>
              <a:rPr lang="el-GR" dirty="0">
                <a:solidFill>
                  <a:srgbClr val="000000"/>
                </a:solidFill>
                <a:cs typeface="Arial" charset="0"/>
              </a:rPr>
              <a:t>The relative activity of anabolic and catabolic pathways is determined by the availability of substrates, intermediate compounds, and energy needs.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05FED-47B4-4654-84C4-7E0B3C1AE598}" type="slidenum">
              <a:rPr lang="en-US"/>
              <a:pPr/>
              <a:t>114</a:t>
            </a:fld>
            <a:endParaRPr lang="en-US"/>
          </a:p>
        </p:txBody>
      </p:sp>
      <p:sp>
        <p:nvSpPr>
          <p:cNvPr id="55298" name="Rectangle 2"/>
          <p:cNvSpPr>
            <a:spLocks noGrp="1" noRot="1" noChangeAspect="1" noChangeArrowheads="1" noTextEdit="1"/>
          </p:cNvSpPr>
          <p:nvPr>
            <p:ph type="sldImg"/>
          </p:nvPr>
        </p:nvSpPr>
        <p:spPr>
          <a:xfrm>
            <a:off x="1155424" y="687049"/>
            <a:ext cx="4547152" cy="3429000"/>
          </a:xfrm>
          <a:ln/>
        </p:spPr>
      </p:sp>
      <p:sp>
        <p:nvSpPr>
          <p:cNvPr id="55299" name="Rectangle 3"/>
          <p:cNvSpPr>
            <a:spLocks noGrp="1" noChangeArrowheads="1"/>
          </p:cNvSpPr>
          <p:nvPr>
            <p:ph type="body" idx="1"/>
          </p:nvPr>
        </p:nvSpPr>
        <p:spPr>
          <a:xfrm>
            <a:off x="912813" y="4343401"/>
            <a:ext cx="5032375" cy="4113213"/>
          </a:xfrm>
        </p:spPr>
        <p:txBody>
          <a:bodyPr lIns="91421" tIns="45712" rIns="91421" bIns="45712"/>
          <a:lstStyle/>
          <a:p>
            <a:r>
              <a:rPr lang="el-GR" b="1">
                <a:solidFill>
                  <a:srgbClr val="0033FF"/>
                </a:solidFill>
                <a:cs typeface="Arial" charset="0"/>
              </a:rPr>
              <a:t>Figure 8.21: Fuel Availability and Hormonal Changes in Response to Feeding, Fasting, and Acute Starvation.</a:t>
            </a:r>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CCDD6-71C9-4AA5-BD7A-5FBD829FEDC5}" type="slidenum">
              <a:rPr lang="en-US"/>
              <a:pPr/>
              <a:t>52</a:t>
            </a:fld>
            <a:endParaRPr 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r>
              <a:rPr lang="el-GR" b="1">
                <a:solidFill>
                  <a:srgbClr val="0033FF"/>
                </a:solidFill>
                <a:cs typeface="Arial" charset="0"/>
              </a:rPr>
              <a:t>Figure 8.1: Metabolic Pathways. </a:t>
            </a:r>
          </a:p>
          <a:p>
            <a:r>
              <a:rPr lang="el-GR">
                <a:solidFill>
                  <a:srgbClr val="000000"/>
                </a:solidFill>
                <a:cs typeface="Arial" charset="0"/>
              </a:rPr>
              <a:t>A metabolic pathway consists of a series of interrelated, enzyme-catalyzed chemical reactions.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2DC1F-BCB9-4B48-9910-C6BEE3C76788}" type="slidenum">
              <a:rPr lang="en-US"/>
              <a:pPr/>
              <a:t>53</a:t>
            </a:fld>
            <a:endParaRPr lang="en-US"/>
          </a:p>
        </p:txBody>
      </p:sp>
      <p:sp>
        <p:nvSpPr>
          <p:cNvPr id="8194" name="Rectangle 2"/>
          <p:cNvSpPr>
            <a:spLocks noGrp="1" noRot="1" noChangeAspect="1" noChangeArrowheads="1" noTextEdit="1"/>
          </p:cNvSpPr>
          <p:nvPr>
            <p:ph type="sldImg"/>
          </p:nvPr>
        </p:nvSpPr>
        <p:spPr>
          <a:xfrm>
            <a:off x="1155424" y="687049"/>
            <a:ext cx="4547152" cy="3429000"/>
          </a:xfrm>
          <a:ln/>
        </p:spPr>
      </p:sp>
      <p:sp>
        <p:nvSpPr>
          <p:cNvPr id="8195" name="Rectangle 3"/>
          <p:cNvSpPr>
            <a:spLocks noGrp="1" noChangeArrowheads="1"/>
          </p:cNvSpPr>
          <p:nvPr>
            <p:ph type="body" idx="1"/>
          </p:nvPr>
        </p:nvSpPr>
        <p:spPr>
          <a:xfrm>
            <a:off x="912813" y="4343401"/>
            <a:ext cx="5032375" cy="4113213"/>
          </a:xfrm>
        </p:spPr>
        <p:txBody>
          <a:bodyPr lIns="91421" tIns="45712" rIns="91421" bIns="45712"/>
          <a:lstStyle/>
          <a:p>
            <a:r>
              <a:rPr lang="el-GR" b="1">
                <a:solidFill>
                  <a:srgbClr val="0033FF"/>
                </a:solidFill>
                <a:cs typeface="Arial" charset="0"/>
              </a:rPr>
              <a:t>Figure 8.2: Catabolic and Anabolic Metabolism. </a:t>
            </a:r>
          </a:p>
          <a:p>
            <a:r>
              <a:rPr lang="el-GR">
                <a:solidFill>
                  <a:srgbClr val="000000"/>
                </a:solidFill>
                <a:cs typeface="Arial" charset="0"/>
              </a:rPr>
              <a:t>The energy made available by catabolic pathways provides fuel needed for anabolic pathways.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C5AD3-75B0-446F-B8FF-E0ED6879ADF2}" type="slidenum">
              <a:rPr lang="en-US"/>
              <a:pPr/>
              <a:t>54</a:t>
            </a:fld>
            <a:endParaRPr lang="en-US"/>
          </a:p>
        </p:txBody>
      </p:sp>
      <p:sp>
        <p:nvSpPr>
          <p:cNvPr id="12290" name="Rectangle 2"/>
          <p:cNvSpPr>
            <a:spLocks noGrp="1" noRot="1" noChangeAspect="1" noChangeArrowheads="1" noTextEdit="1"/>
          </p:cNvSpPr>
          <p:nvPr>
            <p:ph type="sldImg"/>
          </p:nvPr>
        </p:nvSpPr>
        <p:spPr>
          <a:xfrm>
            <a:off x="1155424" y="687049"/>
            <a:ext cx="4547152" cy="3429000"/>
          </a:xfrm>
          <a:ln/>
        </p:spPr>
      </p:sp>
      <p:sp>
        <p:nvSpPr>
          <p:cNvPr id="12291" name="Rectangle 3"/>
          <p:cNvSpPr>
            <a:spLocks noGrp="1" noChangeArrowheads="1"/>
          </p:cNvSpPr>
          <p:nvPr>
            <p:ph type="body" idx="1"/>
          </p:nvPr>
        </p:nvSpPr>
        <p:spPr>
          <a:xfrm>
            <a:off x="912813" y="4343401"/>
            <a:ext cx="5032375" cy="4113213"/>
          </a:xfrm>
        </p:spPr>
        <p:txBody>
          <a:bodyPr lIns="91421" tIns="45712" rIns="91421" bIns="45712"/>
          <a:lstStyle/>
          <a:p>
            <a:r>
              <a:rPr lang="el-GR" b="1">
                <a:solidFill>
                  <a:srgbClr val="0033FF"/>
                </a:solidFill>
                <a:cs typeface="Arial" charset="0"/>
              </a:rPr>
              <a:t>Figure 8.3: Enzymes Are Biological Catalysts. </a:t>
            </a:r>
          </a:p>
          <a:p>
            <a:r>
              <a:rPr lang="el-GR">
                <a:solidFill>
                  <a:srgbClr val="000000"/>
                </a:solidFill>
                <a:cs typeface="Arial" charset="0"/>
              </a:rPr>
              <a:t>Enzymes increase the rate at which chemical reactions occur.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F2FF8-C214-4799-9AA4-D3831496FBBC}" type="slidenum">
              <a:rPr lang="en-US"/>
              <a:pPr/>
              <a:t>56</a:t>
            </a:fld>
            <a:endParaRPr lang="en-US"/>
          </a:p>
        </p:txBody>
      </p:sp>
      <p:sp>
        <p:nvSpPr>
          <p:cNvPr id="14338" name="Rectangle 2"/>
          <p:cNvSpPr>
            <a:spLocks noGrp="1" noRot="1" noChangeAspect="1" noChangeArrowheads="1" noTextEdit="1"/>
          </p:cNvSpPr>
          <p:nvPr>
            <p:ph type="sldImg"/>
          </p:nvPr>
        </p:nvSpPr>
        <p:spPr>
          <a:xfrm>
            <a:off x="1143000" y="687388"/>
            <a:ext cx="4572000" cy="3429000"/>
          </a:xfrm>
          <a:ln/>
        </p:spPr>
      </p:sp>
      <p:sp>
        <p:nvSpPr>
          <p:cNvPr id="14339"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8.4: The Role of Coenzymes in Energy Metabolism. </a:t>
            </a:r>
          </a:p>
          <a:p>
            <a:r>
              <a:rPr lang="el-GR" dirty="0">
                <a:solidFill>
                  <a:srgbClr val="000000"/>
                </a:solidFill>
                <a:cs typeface="Arial" charset="0"/>
              </a:rPr>
              <a:t>Energy is transferred to and from energy-yielding nutrients with the assistance of coenzymes.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21420-E8BB-4BB9-A732-10F74B095800}" type="slidenum">
              <a:rPr lang="en-US"/>
              <a:pPr/>
              <a:t>57</a:t>
            </a:fld>
            <a:endParaRPr lang="en-US"/>
          </a:p>
        </p:txBody>
      </p:sp>
      <p:sp>
        <p:nvSpPr>
          <p:cNvPr id="16386" name="Rectangle 2"/>
          <p:cNvSpPr>
            <a:spLocks noGrp="1" noRot="1" noChangeAspect="1" noChangeArrowheads="1" noTextEdit="1"/>
          </p:cNvSpPr>
          <p:nvPr>
            <p:ph type="sldImg"/>
          </p:nvPr>
        </p:nvSpPr>
        <p:spPr>
          <a:xfrm>
            <a:off x="1143000" y="687388"/>
            <a:ext cx="4572000" cy="3429000"/>
          </a:xfrm>
          <a:ln/>
        </p:spPr>
      </p:sp>
      <p:sp>
        <p:nvSpPr>
          <p:cNvPr id="16387"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8.5: Anabolic and Catabolic Pathways Are Regulated by Hormones.</a:t>
            </a:r>
            <a:endParaRPr lang="el-GR" dirty="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A9E00-2FE5-4592-B3BE-1D36C9695D3C}" type="slidenum">
              <a:rPr lang="en-US"/>
              <a:pPr/>
              <a:t>69</a:t>
            </a:fld>
            <a:endParaRPr lang="en-US"/>
          </a:p>
        </p:txBody>
      </p:sp>
      <p:sp>
        <p:nvSpPr>
          <p:cNvPr id="49154" name="Rectangle 2"/>
          <p:cNvSpPr>
            <a:spLocks noGrp="1" noRot="1" noChangeAspect="1" noChangeArrowheads="1" noTextEdit="1"/>
          </p:cNvSpPr>
          <p:nvPr>
            <p:ph type="sldImg"/>
          </p:nvPr>
        </p:nvSpPr>
        <p:spPr>
          <a:xfrm>
            <a:off x="1143000" y="687388"/>
            <a:ext cx="4572000" cy="3429000"/>
          </a:xfrm>
          <a:ln/>
        </p:spPr>
      </p:sp>
      <p:sp>
        <p:nvSpPr>
          <p:cNvPr id="49155" name="Rectangle 3"/>
          <p:cNvSpPr>
            <a:spLocks noGrp="1" noChangeArrowheads="1"/>
          </p:cNvSpPr>
          <p:nvPr>
            <p:ph type="body" idx="1"/>
          </p:nvPr>
        </p:nvSpPr>
        <p:spPr>
          <a:xfrm>
            <a:off x="912813" y="4343401"/>
            <a:ext cx="5032375" cy="4113213"/>
          </a:xfrm>
        </p:spPr>
        <p:txBody>
          <a:bodyPr lIns="91421" tIns="45712" rIns="91421" bIns="45712"/>
          <a:lstStyle/>
          <a:p>
            <a:r>
              <a:rPr lang="el-GR" b="1">
                <a:solidFill>
                  <a:srgbClr val="0033FF"/>
                </a:solidFill>
                <a:cs typeface="Arial" charset="0"/>
              </a:rPr>
              <a:t>Figure 8.18: Gluconeogenesis. </a:t>
            </a:r>
          </a:p>
          <a:p>
            <a:r>
              <a:rPr lang="el-GR">
                <a:solidFill>
                  <a:srgbClr val="000000"/>
                </a:solidFill>
                <a:cs typeface="Arial" charset="0"/>
              </a:rPr>
              <a:t>Noncarbohydrate sources used for gluconeogenesis include some amino acids, lactate, and glycerol.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hlinkClick r:id="rId3"/>
              </a:rPr>
              <a:t>http://www.google.com/imgres?imgurl=http://www.siumed.edu/~dking2/bluehist/LiverAni.gif&amp;imgrefurl=http://www.siumed.edu/~dking2/erg/liver.htm&amp;usg=__2qL_mIOBfhJUAb7alm6fdjxCApo=&amp;h=200&amp;w=300&amp;sz=240&amp;hl=en&amp;start=0&amp;zoom=1&amp;tbnid=QaEV5YnmZTa5lM:&amp;tbnh=129&amp;tbnw=193&amp;ei=UAUiTvJyyeaIAtOwkZUD&amp;prev=/search%3Fq%3Dportal%2Btriad%2Bliver%26hl%3Den%26biw%3D1280%26bih%3D923%26gbv%3D2%26tbm%3Disch&amp;itbs=1&amp;iact=hc&amp;vpx=607&amp;vpy=265&amp;dur=3247&amp;hovh=160&amp;hovw=240&amp;tx=56&amp;ty=76&amp;page=1&amp;ndsp=25&amp;ved=1t:429,r:7,s:0&amp;biw=1280&amp;bih=923</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84B29F5-17A5-41C9-9AEF-A6CE50C4CCC7}" type="slidenum">
              <a:rPr lang="en-US" smtClean="0"/>
              <a:pPr/>
              <a:t>72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0EF05-05C9-4D93-9C2A-9BB0F40AB523}" type="slidenum">
              <a:rPr lang="en-US"/>
              <a:pPr/>
              <a:t>76</a:t>
            </a:fld>
            <a:endParaRPr lang="en-US"/>
          </a:p>
        </p:txBody>
      </p:sp>
      <p:sp>
        <p:nvSpPr>
          <p:cNvPr id="26626" name="Rectangle 2"/>
          <p:cNvSpPr>
            <a:spLocks noGrp="1" noRot="1" noChangeAspect="1" noChangeArrowheads="1" noTextEdit="1"/>
          </p:cNvSpPr>
          <p:nvPr>
            <p:ph type="sldImg"/>
          </p:nvPr>
        </p:nvSpPr>
        <p:spPr>
          <a:xfrm>
            <a:off x="1143000" y="687388"/>
            <a:ext cx="4572000" cy="3429000"/>
          </a:xfrm>
          <a:ln/>
        </p:spPr>
      </p:sp>
      <p:sp>
        <p:nvSpPr>
          <p:cNvPr id="26627" name="Rectangle 3"/>
          <p:cNvSpPr>
            <a:spLocks noGrp="1" noChangeArrowheads="1"/>
          </p:cNvSpPr>
          <p:nvPr>
            <p:ph type="body" idx="1"/>
          </p:nvPr>
        </p:nvSpPr>
        <p:spPr>
          <a:xfrm>
            <a:off x="912813" y="4343401"/>
            <a:ext cx="5032375" cy="4113213"/>
          </a:xfrm>
        </p:spPr>
        <p:txBody>
          <a:bodyPr lIns="91421" tIns="45712" rIns="91421" bIns="45712"/>
          <a:lstStyle/>
          <a:p>
            <a:r>
              <a:rPr lang="el-GR" b="1" dirty="0">
                <a:solidFill>
                  <a:srgbClr val="0033FF"/>
                </a:solidFill>
                <a:cs typeface="Arial" charset="0"/>
              </a:rPr>
              <a:t>Figure 8.10: The Cori Cycle. </a:t>
            </a:r>
          </a:p>
          <a:p>
            <a:r>
              <a:rPr lang="el-GR" dirty="0">
                <a:solidFill>
                  <a:srgbClr val="000000"/>
                </a:solidFill>
                <a:cs typeface="Arial" charset="0"/>
              </a:rPr>
              <a:t>The Cori cycle is a metabolic pathway that involves both glycolysis and gluconeogenesis. Under conditions of limited oxygen availability, the Cori cycle provides a means by which small amounts of ATP can continue to be produced in the muscle.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901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0116" name="Rectangle 4"/>
          <p:cNvSpPr>
            <a:spLocks noGrp="1" noChangeArrowheads="1"/>
          </p:cNvSpPr>
          <p:nvPr>
            <p:ph type="dt" sz="quarter" idx="2"/>
          </p:nvPr>
        </p:nvSpPr>
        <p:spPr/>
        <p:txBody>
          <a:bodyPr/>
          <a:lstStyle>
            <a:lvl1pPr>
              <a:defRPr/>
            </a:lvl1pPr>
          </a:lstStyle>
          <a:p>
            <a:endParaRPr lang="en-US"/>
          </a:p>
        </p:txBody>
      </p:sp>
      <p:sp>
        <p:nvSpPr>
          <p:cNvPr id="90117" name="Rectangle 5"/>
          <p:cNvSpPr>
            <a:spLocks noGrp="1" noChangeArrowheads="1"/>
          </p:cNvSpPr>
          <p:nvPr>
            <p:ph type="ftr" sz="quarter" idx="3"/>
          </p:nvPr>
        </p:nvSpPr>
        <p:spPr/>
        <p:txBody>
          <a:bodyPr/>
          <a:lstStyle>
            <a:lvl1pPr>
              <a:defRPr/>
            </a:lvl1pPr>
          </a:lstStyle>
          <a:p>
            <a:endParaRPr lang="en-US"/>
          </a:p>
        </p:txBody>
      </p:sp>
      <p:sp>
        <p:nvSpPr>
          <p:cNvPr id="90118" name="Rectangle 6"/>
          <p:cNvSpPr>
            <a:spLocks noGrp="1" noChangeArrowheads="1"/>
          </p:cNvSpPr>
          <p:nvPr>
            <p:ph type="sldNum" sz="quarter" idx="4"/>
          </p:nvPr>
        </p:nvSpPr>
        <p:spPr/>
        <p:txBody>
          <a:bodyPr/>
          <a:lstStyle>
            <a:lvl1pPr>
              <a:defRPr/>
            </a:lvl1pPr>
          </a:lstStyle>
          <a:p>
            <a:fld id="{94350121-3B31-4D0A-9D50-52D991DD516A}" type="slidenum">
              <a:rPr lang="en-US"/>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0E00D2-F17D-451F-BB5C-B9EBACF5A646}" type="slidenum">
              <a:rPr lang="en-US"/>
              <a:pPr/>
              <a:t>‹#›</a:t>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2DC8F3-4238-4CAA-ABB7-05A41C3C4C9C}" type="slidenum">
              <a:rPr lang="en-US"/>
              <a:pPr/>
              <a:t>‹#›</a:t>
            </a:fld>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73C3D35-54EE-43CF-9AEC-58E1897DFCBC}" type="slidenum">
              <a:rPr lang="en-US"/>
              <a:pPr/>
              <a:t>‹#›</a:t>
            </a:fld>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E535528-E534-47C3-B779-DC06C7B100E6}" type="slidenum">
              <a:rPr lang="en-US"/>
              <a:pPr/>
              <a:t>‹#›</a:t>
            </a:fld>
            <a:endParaRPr lang="en-US"/>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A63376-92C1-46AC-9DED-F14D5A2E0D9A}" type="slidenum">
              <a:rPr lang="en-US"/>
              <a:pPr/>
              <a:t>‹#›</a:t>
            </a:fld>
            <a:endParaRPr lang="en-US"/>
          </a:p>
        </p:txBody>
      </p:sp>
    </p:spTree>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756D62-DB6C-4477-8474-B22E908E7994}" type="slidenum">
              <a:rPr lang="en-US"/>
              <a:pPr/>
              <a:t>‹#›</a:t>
            </a:fld>
            <a:endParaRPr lang="en-US"/>
          </a:p>
        </p:txBody>
      </p:sp>
    </p:spTree>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43F8051-D458-47A6-A1A4-7D40F5B5C7E6}" type="slidenum">
              <a:rPr lang="en-US"/>
              <a:pPr/>
              <a:t>‹#›</a:t>
            </a:fld>
            <a:endParaRPr lang="en-US"/>
          </a:p>
        </p:txBody>
      </p:sp>
    </p:spTree>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C523A24-7533-4319-BC04-715E16F0B8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D3F2E9-C6A1-4EA1-8412-37D4AEE5CA95}" type="slidenum">
              <a:rPr lang="en-US"/>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CE064C-393A-49F4-B42D-FBEF89E43EA7}" type="slidenum">
              <a:rPr lang="en-US"/>
              <a:pPr/>
              <a:t>‹#›</a:t>
            </a:fld>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1D34AF-5A2F-4FD7-AE3A-A31F697394C1}" type="slidenum">
              <a:rPr lang="en-US"/>
              <a:pPr/>
              <a:t>‹#›</a:t>
            </a:fld>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674632-8D34-4495-B9CB-E62D79C9E72A}" type="slidenum">
              <a:rPr lang="en-US"/>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AACCBF-0539-40EA-BCE4-5E80C6E7CAE1}" type="slidenum">
              <a:rPr lang="en-US"/>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15E292-660F-4A46-B3F4-91F50E888EB1}" type="slidenum">
              <a:rPr lang="en-US"/>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BDF59A-C8D2-4A8E-AD9B-BE8D2B7C7C49}" type="slidenum">
              <a:rPr lang="en-US"/>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0AD34A-08B8-4A15-9BD0-4DE1D2B50EB4}" type="slidenum">
              <a:rPr lang="en-US"/>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09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b="0">
                <a:effectLst>
                  <a:outerShdw blurRad="38100" dist="38100" dir="2700000" algn="tl">
                    <a:srgbClr val="000000"/>
                  </a:outerShdw>
                </a:effectLst>
              </a:defRPr>
            </a:lvl1pPr>
          </a:lstStyle>
          <a:p>
            <a:endParaRPr lang="en-US"/>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effectLst>
                  <a:outerShdw blurRad="38100" dist="38100" dir="2700000" algn="tl">
                    <a:srgbClr val="000000"/>
                  </a:outerShdw>
                </a:effectLst>
              </a:defRPr>
            </a:lvl1pPr>
          </a:lstStyle>
          <a:p>
            <a:endParaRPr lang="en-US"/>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b="0">
                <a:effectLst>
                  <a:outerShdw blurRad="38100" dist="38100" dir="2700000" algn="tl">
                    <a:srgbClr val="000000"/>
                  </a:outerShdw>
                </a:effectLst>
              </a:defRPr>
            </a:lvl1pPr>
          </a:lstStyle>
          <a:p>
            <a:fld id="{6C9711A2-08E7-4661-B27D-82DF33AAF61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ransition spd="med">
    <p:zoom/>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8.wmf"/><Relationship Id="rId4" Type="http://schemas.openxmlformats.org/officeDocument/2006/relationships/oleObject" Target="../embeddings/oleObject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wapedia.mobi/en/%CE%92-oxidation" TargetMode="External"/><Relationship Id="rId3" Type="http://schemas.openxmlformats.org/officeDocument/2006/relationships/hyperlink" Target="http://wapedia.mobi/en/Hepatic_lobule" TargetMode="External"/><Relationship Id="rId7" Type="http://schemas.openxmlformats.org/officeDocument/2006/relationships/hyperlink" Target="http://wapedia.mobi/en/Gluconeogenesi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apedia.mobi/en/Portal_triad" TargetMode="External"/><Relationship Id="rId11" Type="http://schemas.openxmlformats.org/officeDocument/2006/relationships/hyperlink" Target="http://wapedia.mobi/en/Lipogenesis" TargetMode="External"/><Relationship Id="rId5" Type="http://schemas.openxmlformats.org/officeDocument/2006/relationships/image" Target="../media/image50.jpeg"/><Relationship Id="rId10" Type="http://schemas.openxmlformats.org/officeDocument/2006/relationships/hyperlink" Target="http://wapedia.mobi/en/Glycolysis" TargetMode="External"/><Relationship Id="rId4" Type="http://schemas.openxmlformats.org/officeDocument/2006/relationships/image" Target="../media/image49.png"/><Relationship Id="rId9" Type="http://schemas.openxmlformats.org/officeDocument/2006/relationships/hyperlink" Target="http://wapedia.mobi/en/Cholesterol_synthesi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siumed.edu/~dking2/erg/liver.htm" TargetMode="External"/><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m/imgres?imgurl=http://upload.wikimedia.org/wikipedia/commons/thumb/8/89/Mitochondrial_electron_transport_chain%E2%80%94Etc4.svg/400px-Mitochondrial_electron_transport_chain%E2%80%94Etc4.svg.png&amp;imgrefurl=http://en.wikipedia.org/wiki/Oxidative_phosphorylation&amp;usg=__SnUjBt4yoOKNiJfKna4WVg0PAhw=&amp;h=362&amp;w=400&amp;sz=108&amp;hl=en&amp;start=0&amp;zoom=1&amp;tbnid=O9H_23gAlWEoaM:&amp;tbnh=137&amp;tbnw=151&amp;ei=zy0jTuixKKXliAKHivW3Aw&amp;prev=/search?q=pathway+of+electron+transport+and+oxidative+phosphorylation&amp;hl=en&amp;biw=1280&amp;bih=923&amp;gbv=2&amp;tbm=isch&amp;itbs=1&amp;iact=hc&amp;vpx=185&amp;vpy=83&amp;dur=659&amp;hovh=214&amp;hovw=236&amp;tx=167&amp;ty=124&amp;page=1&amp;ndsp=28&amp;ved=1t:429,r:0,s:0&amp;biw=1280&amp;bih=923" TargetMode="External"/><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google.com/imgres?imgurl=http://www.biologie.uni-hamburg.de/b-online/fo19/map03110.gif&amp;imgrefurl=http://www.biologie.uni-hamburg.de/b-online/e19/19d.htm&amp;usg=__RwnNZhe9YkPSxsC-4D2BkDLPeo0=&amp;h=444&amp;w=483&amp;sz=13&amp;hl=en&amp;start=0&amp;zoom=1&amp;tbnid=rgnKr6IY05kUJM:&amp;tbnh=135&amp;tbnw=147&amp;ei=6TAjTtifAqvWiAL61KnEAw&amp;prev=/search?q=ATP+synthase&amp;hl=en&amp;biw=1280&amp;bih=923&amp;gbv=2&amp;tbm=isch&amp;itbs=1&amp;iact=hc&amp;vpx=334&amp;vpy=271&amp;dur=2055&amp;hovh=215&amp;hovw=234&amp;tx=133&amp;ty=128&amp;page=1&amp;ndsp=31&amp;ved=1t:429,r:7,s:0&amp;biw=1280&amp;bih=923"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9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ctrTitle"/>
          </p:nvPr>
        </p:nvSpPr>
        <p:spPr>
          <a:xfrm>
            <a:off x="381000" y="2057400"/>
            <a:ext cx="8610600" cy="1143000"/>
          </a:xfrm>
        </p:spPr>
        <p:txBody>
          <a:bodyPr/>
          <a:lstStyle/>
          <a:p>
            <a:r>
              <a:rPr lang="en-US" sz="5400" b="1" dirty="0" smtClean="0">
                <a:solidFill>
                  <a:srgbClr val="FFFF00"/>
                </a:solidFill>
                <a:effectLst/>
                <a:latin typeface="Times New Roman" pitchFamily="18" charset="0"/>
                <a:cs typeface="Times New Roman" pitchFamily="18" charset="0"/>
              </a:rPr>
              <a:t>Metabolism</a:t>
            </a:r>
            <a:endParaRPr lang="en-US" sz="5400" dirty="0">
              <a:solidFill>
                <a:srgbClr val="FFFF00"/>
              </a:solidFill>
              <a:effectLst/>
              <a:latin typeface="Arial" charset="0"/>
            </a:endParaRPr>
          </a:p>
        </p:txBody>
      </p:sp>
      <p:sp>
        <p:nvSpPr>
          <p:cNvPr id="457732" name="Text Box 4"/>
          <p:cNvSpPr txBox="1">
            <a:spLocks noChangeArrowheads="1"/>
          </p:cNvSpPr>
          <p:nvPr/>
        </p:nvSpPr>
        <p:spPr bwMode="auto">
          <a:xfrm>
            <a:off x="533400" y="3429000"/>
            <a:ext cx="7848600" cy="387798"/>
          </a:xfrm>
          <a:prstGeom prst="rect">
            <a:avLst/>
          </a:prstGeom>
          <a:noFill/>
          <a:ln w="9525">
            <a:noFill/>
            <a:miter lim="800000"/>
            <a:headEnd/>
            <a:tailEnd/>
          </a:ln>
          <a:effectLst/>
        </p:spPr>
        <p:txBody>
          <a:bodyPr wrap="square">
            <a:spAutoFit/>
          </a:bodyPr>
          <a:lstStyle/>
          <a:p>
            <a:pPr algn="ctr"/>
            <a:r>
              <a:rPr lang="en-US" sz="2400">
                <a:effectLst>
                  <a:outerShdw blurRad="38100" dist="38100" dir="2700000" algn="tl">
                    <a:srgbClr val="000000"/>
                  </a:outerShdw>
                </a:effectLst>
                <a:cs typeface="Times New Roman" pitchFamily="18" charset="0"/>
              </a:rPr>
              <a:t>     </a:t>
            </a:r>
            <a:endParaRPr lang="en-US" sz="3600" dirty="0">
              <a:effectLst>
                <a:outerShdw blurRad="38100" dist="38100" dir="2700000" algn="tl">
                  <a:srgbClr val="000000"/>
                </a:outerShdw>
              </a:effectLst>
              <a:latin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9" descr="0501"/>
          <p:cNvPicPr>
            <a:picLocks noGrp="1" noChangeAspect="1" noChangeArrowheads="1"/>
          </p:cNvPicPr>
          <p:nvPr>
            <p:ph idx="1"/>
          </p:nvPr>
        </p:nvPicPr>
        <p:blipFill>
          <a:blip r:embed="rId2" cstate="print"/>
          <a:srcRect/>
          <a:stretch>
            <a:fillRect/>
          </a:stretch>
        </p:blipFill>
        <p:spPr bwMode="auto">
          <a:xfrm>
            <a:off x="76200" y="304800"/>
            <a:ext cx="8950863" cy="5943600"/>
          </a:xfrm>
          <a:prstGeom prst="rect">
            <a:avLst/>
          </a:prstGeom>
          <a:noFill/>
        </p:spPr>
      </p:pic>
    </p:spTree>
  </p:cSld>
  <p:clrMapOvr>
    <a:masterClrMapping/>
  </p:clrMapOvr>
  <p:transition spd="med">
    <p:zo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10" name="Picture 70" descr="37170-08-F15"/>
          <p:cNvPicPr>
            <a:picLocks noChangeAspect="1" noChangeArrowheads="1"/>
          </p:cNvPicPr>
          <p:nvPr/>
        </p:nvPicPr>
        <p:blipFill>
          <a:blip r:embed="rId3" cstate="print"/>
          <a:srcRect/>
          <a:stretch>
            <a:fillRect/>
          </a:stretch>
        </p:blipFill>
        <p:spPr bwMode="auto">
          <a:xfrm>
            <a:off x="88900" y="769938"/>
            <a:ext cx="8966200" cy="5316537"/>
          </a:xfrm>
          <a:prstGeom prst="rect">
            <a:avLst/>
          </a:prstGeom>
          <a:noFill/>
        </p:spPr>
      </p:pic>
      <p:sp>
        <p:nvSpPr>
          <p:cNvPr id="35843" name="Rectangle 3"/>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8-15, p. 288</a:t>
            </a:r>
          </a:p>
        </p:txBody>
      </p:sp>
      <p:sp>
        <p:nvSpPr>
          <p:cNvPr id="4" name="TextBox 3"/>
          <p:cNvSpPr txBox="1"/>
          <p:nvPr/>
        </p:nvSpPr>
        <p:spPr>
          <a:xfrm>
            <a:off x="3200400" y="152400"/>
            <a:ext cx="2438400" cy="486287"/>
          </a:xfrm>
          <a:prstGeom prst="rect">
            <a:avLst/>
          </a:prstGeom>
          <a:noFill/>
        </p:spPr>
        <p:txBody>
          <a:bodyPr wrap="square" rtlCol="0">
            <a:spAutoFit/>
          </a:bodyPr>
          <a:lstStyle/>
          <a:p>
            <a:r>
              <a:rPr lang="el-GR" dirty="0" smtClean="0">
                <a:solidFill>
                  <a:srgbClr val="FFFF00"/>
                </a:solidFill>
                <a:cs typeface="Arial" charset="0"/>
              </a:rPr>
              <a:t>Lipolysis</a:t>
            </a:r>
            <a:endParaRPr lang="en-US" dirty="0">
              <a:solidFill>
                <a:srgbClr val="FFFF00"/>
              </a:solidFill>
            </a:endParaRPr>
          </a:p>
        </p:txBody>
      </p:sp>
    </p:spTree>
  </p:cSld>
  <p:clrMapOvr>
    <a:masterClrMapping/>
  </p:clrMapOvr>
  <p:transition spd="med">
    <p:zo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solidFill>
                  <a:srgbClr val="FFFF00"/>
                </a:solidFill>
              </a:rPr>
              <a:t>Ketogenesis</a:t>
            </a:r>
            <a:endParaRPr lang="en-US" dirty="0">
              <a:solidFill>
                <a:srgbClr val="FFFF00"/>
              </a:solidFill>
            </a:endParaRPr>
          </a:p>
        </p:txBody>
      </p:sp>
      <p:pic>
        <p:nvPicPr>
          <p:cNvPr id="3" name="Picture 4" descr="0819"/>
          <p:cNvPicPr>
            <a:picLocks noChangeAspect="1" noChangeArrowheads="1"/>
          </p:cNvPicPr>
          <p:nvPr/>
        </p:nvPicPr>
        <p:blipFill>
          <a:blip r:embed="rId2" cstate="print"/>
          <a:srcRect/>
          <a:stretch>
            <a:fillRect/>
          </a:stretch>
        </p:blipFill>
        <p:spPr bwMode="auto">
          <a:xfrm>
            <a:off x="88900" y="1304925"/>
            <a:ext cx="8964613" cy="5172075"/>
          </a:xfrm>
          <a:prstGeom prst="rect">
            <a:avLst/>
          </a:prstGeom>
          <a:noFill/>
          <a:ln w="9525">
            <a:noFill/>
            <a:miter lim="800000"/>
            <a:headEnd/>
            <a:tailEnd/>
          </a:ln>
        </p:spPr>
      </p:pic>
    </p:spTree>
  </p:cSld>
  <p:clrMapOvr>
    <a:masterClrMapping/>
  </p:clrMapOvr>
  <p:transition spd="med">
    <p:zo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sz="4000" b="1">
                <a:solidFill>
                  <a:srgbClr val="FFFF00"/>
                </a:solidFill>
                <a:effectLst>
                  <a:outerShdw blurRad="38100" dist="38100" dir="2700000" algn="tl">
                    <a:srgbClr val="000000"/>
                  </a:outerShdw>
                </a:effectLst>
              </a:rPr>
              <a:t>Energy Balance</a:t>
            </a:r>
          </a:p>
        </p:txBody>
      </p:sp>
      <p:graphicFrame>
        <p:nvGraphicFramePr>
          <p:cNvPr id="352259" name="Object 3"/>
          <p:cNvGraphicFramePr>
            <a:graphicFrameLocks/>
          </p:cNvGraphicFramePr>
          <p:nvPr/>
        </p:nvGraphicFramePr>
        <p:xfrm>
          <a:off x="0" y="1219200"/>
          <a:ext cx="7970838" cy="5192713"/>
        </p:xfrm>
        <a:graphic>
          <a:graphicData uri="http://schemas.openxmlformats.org/presentationml/2006/ole">
            <mc:AlternateContent xmlns:mc="http://schemas.openxmlformats.org/markup-compatibility/2006">
              <mc:Choice xmlns:v="urn:schemas-microsoft-com:vml" Requires="v">
                <p:oleObj spid="_x0000_s3077" name="Drawing" r:id="rId4" imgW="9342000" imgH="6103800" progId="">
                  <p:embed/>
                </p:oleObj>
              </mc:Choice>
              <mc:Fallback>
                <p:oleObj name="Drawing" r:id="rId4" imgW="9342000" imgH="61038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7970838"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304800" y="228600"/>
            <a:ext cx="8682185" cy="437043"/>
          </a:xfrm>
          <a:prstGeom prst="rect">
            <a:avLst/>
          </a:prstGeom>
          <a:noFill/>
          <a:ln w="9525">
            <a:noFill/>
            <a:miter lim="800000"/>
            <a:headEnd/>
            <a:tailEnd/>
          </a:ln>
          <a:effectLst/>
        </p:spPr>
        <p:txBody>
          <a:bodyPr wrap="none">
            <a:spAutoFit/>
          </a:bodyPr>
          <a:lstStyle/>
          <a:p>
            <a:pPr eaLnBrk="0" hangingPunct="0"/>
            <a:r>
              <a:rPr lang="en-US" sz="2800" b="0" dirty="0">
                <a:solidFill>
                  <a:srgbClr val="FFFF00"/>
                </a:solidFill>
                <a:effectLst>
                  <a:outerShdw blurRad="38100" dist="38100" dir="2700000" algn="tl">
                    <a:srgbClr val="C0C0C0"/>
                  </a:outerShdw>
                </a:effectLst>
              </a:rPr>
              <a:t>Energy Metabolism During  Negative Energy Balance</a:t>
            </a:r>
          </a:p>
        </p:txBody>
      </p:sp>
      <p:sp>
        <p:nvSpPr>
          <p:cNvPr id="354307" name="Text Box 3"/>
          <p:cNvSpPr txBox="1">
            <a:spLocks noChangeArrowheads="1"/>
          </p:cNvSpPr>
          <p:nvPr/>
        </p:nvSpPr>
        <p:spPr bwMode="auto">
          <a:xfrm>
            <a:off x="5334000" y="4648200"/>
            <a:ext cx="1150938"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Citrate</a:t>
            </a:r>
          </a:p>
        </p:txBody>
      </p:sp>
      <p:sp>
        <p:nvSpPr>
          <p:cNvPr id="354308" name="Text Box 4"/>
          <p:cNvSpPr txBox="1">
            <a:spLocks noChangeArrowheads="1"/>
          </p:cNvSpPr>
          <p:nvPr/>
        </p:nvSpPr>
        <p:spPr bwMode="auto">
          <a:xfrm>
            <a:off x="3429000" y="5181600"/>
            <a:ext cx="1143262" cy="867930"/>
          </a:xfrm>
          <a:prstGeom prst="rect">
            <a:avLst/>
          </a:prstGeom>
          <a:noFill/>
          <a:ln w="9525">
            <a:noFill/>
            <a:miter lim="800000"/>
            <a:headEnd/>
            <a:tailEnd/>
          </a:ln>
          <a:effectLst/>
        </p:spPr>
        <p:txBody>
          <a:bodyPr wrap="none">
            <a:spAutoFit/>
          </a:bodyPr>
          <a:lstStyle/>
          <a:p>
            <a:pPr eaLnBrk="0" hangingPunct="0"/>
            <a:r>
              <a:rPr lang="en-US" sz="2400" b="1" dirty="0" smtClean="0">
                <a:solidFill>
                  <a:schemeClr val="folHlink"/>
                </a:solidFill>
                <a:effectLst>
                  <a:outerShdw blurRad="38100" dist="38100" dir="2700000" algn="tl">
                    <a:srgbClr val="C0C0C0"/>
                  </a:outerShdw>
                </a:effectLst>
              </a:rPr>
              <a:t>Krebs </a:t>
            </a:r>
            <a:endParaRPr lang="en-US" sz="2400" b="1" dirty="0">
              <a:solidFill>
                <a:schemeClr val="folHlink"/>
              </a:solidFill>
              <a:effectLst>
                <a:outerShdw blurRad="38100" dist="38100" dir="2700000" algn="tl">
                  <a:srgbClr val="C0C0C0"/>
                </a:outerShdw>
              </a:effectLst>
            </a:endParaRPr>
          </a:p>
          <a:p>
            <a:pPr eaLnBrk="0" hangingPunct="0"/>
            <a:r>
              <a:rPr lang="en-US" sz="2400" b="1" dirty="0">
                <a:solidFill>
                  <a:schemeClr val="folHlink"/>
                </a:solidFill>
                <a:effectLst>
                  <a:outerShdw blurRad="38100" dist="38100" dir="2700000" algn="tl">
                    <a:srgbClr val="C0C0C0"/>
                  </a:outerShdw>
                </a:effectLst>
              </a:rPr>
              <a:t>Cycle</a:t>
            </a:r>
          </a:p>
        </p:txBody>
      </p:sp>
      <p:sp>
        <p:nvSpPr>
          <p:cNvPr id="354309" name="Text Box 5"/>
          <p:cNvSpPr txBox="1">
            <a:spLocks noChangeArrowheads="1"/>
          </p:cNvSpPr>
          <p:nvPr/>
        </p:nvSpPr>
        <p:spPr bwMode="auto">
          <a:xfrm>
            <a:off x="914400" y="4646613"/>
            <a:ext cx="2082800" cy="457200"/>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Oxaloacetate</a:t>
            </a:r>
          </a:p>
        </p:txBody>
      </p:sp>
      <p:sp>
        <p:nvSpPr>
          <p:cNvPr id="354310" name="Text Box 6"/>
          <p:cNvSpPr txBox="1">
            <a:spLocks noChangeArrowheads="1"/>
          </p:cNvSpPr>
          <p:nvPr/>
        </p:nvSpPr>
        <p:spPr bwMode="auto">
          <a:xfrm>
            <a:off x="1295400" y="838200"/>
            <a:ext cx="5351463" cy="867930"/>
          </a:xfrm>
          <a:prstGeom prst="rect">
            <a:avLst/>
          </a:prstGeom>
          <a:noFill/>
          <a:ln w="9525">
            <a:noFill/>
            <a:miter lim="800000"/>
            <a:headEnd/>
            <a:tailEnd/>
          </a:ln>
          <a:effectLst/>
        </p:spPr>
        <p:txBody>
          <a:bodyPr wrap="square">
            <a:spAutoFit/>
          </a:bodyPr>
          <a:lstStyle/>
          <a:p>
            <a:pPr eaLnBrk="0" hangingPunct="0"/>
            <a:r>
              <a:rPr lang="en-US" sz="2400" b="1" dirty="0">
                <a:effectLst>
                  <a:outerShdw blurRad="38100" dist="38100" dir="2700000" algn="tl">
                    <a:srgbClr val="C0C0C0"/>
                  </a:outerShdw>
                </a:effectLst>
              </a:rPr>
              <a:t>                          </a:t>
            </a:r>
            <a:r>
              <a:rPr lang="en-US" sz="1400" b="1" dirty="0">
                <a:solidFill>
                  <a:schemeClr val="tx2"/>
                </a:solidFill>
                <a:effectLst>
                  <a:outerShdw blurRad="38100" dist="38100" dir="2700000" algn="tl">
                    <a:srgbClr val="C0C0C0"/>
                  </a:outerShdw>
                </a:effectLst>
              </a:rPr>
              <a:t>G-6-Pase</a:t>
            </a:r>
          </a:p>
          <a:p>
            <a:pPr eaLnBrk="0" hangingPunct="0"/>
            <a:r>
              <a:rPr lang="en-US" sz="2400" b="1" dirty="0">
                <a:effectLst>
                  <a:outerShdw blurRad="38100" dist="38100" dir="2700000" algn="tl">
                    <a:srgbClr val="C0C0C0"/>
                  </a:outerShdw>
                </a:effectLst>
              </a:rPr>
              <a:t>Glucose-6-P                          Glucose</a:t>
            </a:r>
          </a:p>
        </p:txBody>
      </p:sp>
      <p:sp>
        <p:nvSpPr>
          <p:cNvPr id="354311" name="Text Box 7"/>
          <p:cNvSpPr txBox="1">
            <a:spLocks noChangeArrowheads="1"/>
          </p:cNvSpPr>
          <p:nvPr/>
        </p:nvSpPr>
        <p:spPr bwMode="auto">
          <a:xfrm>
            <a:off x="304800" y="2152650"/>
            <a:ext cx="2057400" cy="336550"/>
          </a:xfrm>
          <a:prstGeom prst="rect">
            <a:avLst/>
          </a:prstGeom>
          <a:noFill/>
          <a:ln w="9525">
            <a:noFill/>
            <a:miter lim="800000"/>
            <a:headEnd/>
            <a:tailEnd/>
          </a:ln>
          <a:effectLst/>
        </p:spPr>
        <p:txBody>
          <a:bodyPr>
            <a:spAutoFit/>
          </a:bodyPr>
          <a:lstStyle/>
          <a:p>
            <a:pPr eaLnBrk="0" hangingPunct="0"/>
            <a:r>
              <a:rPr lang="en-US" sz="1600" b="1" dirty="0">
                <a:solidFill>
                  <a:schemeClr val="folHlink"/>
                </a:solidFill>
                <a:effectLst>
                  <a:outerShdw blurRad="38100" dist="38100" dir="2700000" algn="tl">
                    <a:srgbClr val="C0C0C0"/>
                  </a:outerShdw>
                </a:effectLst>
              </a:rPr>
              <a:t>Gluconeogenesis</a:t>
            </a:r>
          </a:p>
        </p:txBody>
      </p:sp>
      <p:sp>
        <p:nvSpPr>
          <p:cNvPr id="354312" name="Text Box 8"/>
          <p:cNvSpPr txBox="1">
            <a:spLocks noChangeArrowheads="1"/>
          </p:cNvSpPr>
          <p:nvPr/>
        </p:nvSpPr>
        <p:spPr bwMode="auto">
          <a:xfrm>
            <a:off x="3429000" y="2360613"/>
            <a:ext cx="1473200" cy="457200"/>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rPr>
              <a:t>Pyruvate</a:t>
            </a:r>
          </a:p>
        </p:txBody>
      </p:sp>
      <p:sp>
        <p:nvSpPr>
          <p:cNvPr id="354313" name="Text Box 9"/>
          <p:cNvSpPr txBox="1">
            <a:spLocks noChangeArrowheads="1"/>
          </p:cNvSpPr>
          <p:nvPr/>
        </p:nvSpPr>
        <p:spPr bwMode="auto">
          <a:xfrm>
            <a:off x="3276600" y="3351213"/>
            <a:ext cx="1828800"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Acetyl-CoA</a:t>
            </a:r>
          </a:p>
        </p:txBody>
      </p:sp>
      <p:sp>
        <p:nvSpPr>
          <p:cNvPr id="354314" name="Text Box 10"/>
          <p:cNvSpPr txBox="1">
            <a:spLocks noChangeArrowheads="1"/>
          </p:cNvSpPr>
          <p:nvPr/>
        </p:nvSpPr>
        <p:spPr bwMode="auto">
          <a:xfrm>
            <a:off x="6400800" y="2362200"/>
            <a:ext cx="2376741" cy="1126462"/>
          </a:xfrm>
          <a:prstGeom prst="rect">
            <a:avLst/>
          </a:prstGeom>
          <a:noFill/>
          <a:ln w="9525">
            <a:noFill/>
            <a:miter lim="800000"/>
            <a:headEnd/>
            <a:tailEnd/>
          </a:ln>
          <a:effectLst/>
        </p:spPr>
        <p:txBody>
          <a:bodyPr wrap="none">
            <a:spAutoFit/>
          </a:bodyPr>
          <a:lstStyle/>
          <a:p>
            <a:pPr eaLnBrk="0" hangingPunct="0"/>
            <a:r>
              <a:rPr lang="en-US" sz="3200" b="1" dirty="0">
                <a:solidFill>
                  <a:srgbClr val="FFFF00"/>
                </a:solidFill>
                <a:effectLst>
                  <a:outerShdw blurRad="38100" dist="38100" dir="2700000" algn="tl">
                    <a:srgbClr val="C0C0C0"/>
                  </a:outerShdw>
                </a:effectLst>
              </a:rPr>
              <a:t>Fatty Acids</a:t>
            </a:r>
          </a:p>
          <a:p>
            <a:pPr eaLnBrk="0" hangingPunct="0"/>
            <a:r>
              <a:rPr lang="en-US" sz="3200" b="1" dirty="0">
                <a:solidFill>
                  <a:srgbClr val="FFFF00"/>
                </a:solidFill>
                <a:effectLst>
                  <a:outerShdw blurRad="38100" dist="38100" dir="2700000" algn="tl">
                    <a:srgbClr val="C0C0C0"/>
                  </a:outerShdw>
                </a:effectLst>
              </a:rPr>
              <a:t>    (NEFA)</a:t>
            </a:r>
          </a:p>
        </p:txBody>
      </p:sp>
      <p:sp>
        <p:nvSpPr>
          <p:cNvPr id="354315" name="Text Box 11"/>
          <p:cNvSpPr txBox="1">
            <a:spLocks noChangeArrowheads="1"/>
          </p:cNvSpPr>
          <p:nvPr/>
        </p:nvSpPr>
        <p:spPr bwMode="auto">
          <a:xfrm>
            <a:off x="6858000" y="4038600"/>
            <a:ext cx="1784350" cy="579438"/>
          </a:xfrm>
          <a:prstGeom prst="rect">
            <a:avLst/>
          </a:prstGeom>
          <a:noFill/>
          <a:ln w="9525">
            <a:noFill/>
            <a:miter lim="800000"/>
            <a:headEnd/>
            <a:tailEnd/>
          </a:ln>
          <a:effectLst/>
        </p:spPr>
        <p:txBody>
          <a:bodyPr wrap="none">
            <a:spAutoFit/>
          </a:bodyPr>
          <a:lstStyle/>
          <a:p>
            <a:pPr eaLnBrk="0" hangingPunct="0"/>
            <a:r>
              <a:rPr lang="en-US" sz="3200" b="1" dirty="0" err="1">
                <a:solidFill>
                  <a:srgbClr val="FF6600"/>
                </a:solidFill>
                <a:effectLst>
                  <a:outerShdw blurRad="38100" dist="38100" dir="2700000" algn="tl">
                    <a:srgbClr val="C0C0C0"/>
                  </a:outerShdw>
                </a:effectLst>
              </a:rPr>
              <a:t>Ketones</a:t>
            </a:r>
            <a:endParaRPr lang="en-US" sz="3200" b="1" dirty="0">
              <a:solidFill>
                <a:srgbClr val="FF6600"/>
              </a:solidFill>
              <a:effectLst>
                <a:outerShdw blurRad="38100" dist="38100" dir="2700000" algn="tl">
                  <a:srgbClr val="C0C0C0"/>
                </a:outerShdw>
              </a:effectLst>
            </a:endParaRPr>
          </a:p>
        </p:txBody>
      </p:sp>
      <p:sp>
        <p:nvSpPr>
          <p:cNvPr id="354316" name="Text Box 12"/>
          <p:cNvSpPr txBox="1">
            <a:spLocks noChangeArrowheads="1"/>
          </p:cNvSpPr>
          <p:nvPr/>
        </p:nvSpPr>
        <p:spPr bwMode="auto">
          <a:xfrm>
            <a:off x="3810000" y="1524000"/>
            <a:ext cx="1338828" cy="313932"/>
          </a:xfrm>
          <a:prstGeom prst="rect">
            <a:avLst/>
          </a:prstGeom>
          <a:noFill/>
          <a:ln w="9525">
            <a:noFill/>
            <a:miter lim="800000"/>
            <a:headEnd/>
            <a:tailEnd/>
          </a:ln>
          <a:effectLst/>
        </p:spPr>
        <p:txBody>
          <a:bodyPr wrap="none">
            <a:spAutoFit/>
          </a:bodyPr>
          <a:lstStyle/>
          <a:p>
            <a:pPr eaLnBrk="0" hangingPunct="0"/>
            <a:r>
              <a:rPr lang="en-US" sz="1800" b="1" dirty="0">
                <a:solidFill>
                  <a:schemeClr val="folHlink"/>
                </a:solidFill>
                <a:effectLst>
                  <a:outerShdw blurRad="38100" dist="38100" dir="2700000" algn="tl">
                    <a:srgbClr val="C0C0C0"/>
                  </a:outerShdw>
                </a:effectLst>
              </a:rPr>
              <a:t>Glycolysis</a:t>
            </a:r>
          </a:p>
        </p:txBody>
      </p:sp>
      <p:sp>
        <p:nvSpPr>
          <p:cNvPr id="354317" name="Text Box 13"/>
          <p:cNvSpPr txBox="1">
            <a:spLocks noChangeArrowheads="1"/>
          </p:cNvSpPr>
          <p:nvPr/>
        </p:nvSpPr>
        <p:spPr bwMode="auto">
          <a:xfrm>
            <a:off x="457200" y="6094413"/>
            <a:ext cx="912813"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Liver</a:t>
            </a:r>
          </a:p>
        </p:txBody>
      </p:sp>
      <p:sp>
        <p:nvSpPr>
          <p:cNvPr id="354318" name="Line 14"/>
          <p:cNvSpPr>
            <a:spLocks noChangeShapeType="1"/>
          </p:cNvSpPr>
          <p:nvPr/>
        </p:nvSpPr>
        <p:spPr bwMode="auto">
          <a:xfrm>
            <a:off x="3352800" y="1371600"/>
            <a:ext cx="685800" cy="9906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54319" name="Line 15"/>
          <p:cNvSpPr>
            <a:spLocks noChangeShapeType="1"/>
          </p:cNvSpPr>
          <p:nvPr/>
        </p:nvSpPr>
        <p:spPr bwMode="auto">
          <a:xfrm>
            <a:off x="4038600" y="2819400"/>
            <a:ext cx="0" cy="533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54320" name="Line 16"/>
          <p:cNvSpPr>
            <a:spLocks noChangeShapeType="1"/>
          </p:cNvSpPr>
          <p:nvPr/>
        </p:nvSpPr>
        <p:spPr bwMode="auto">
          <a:xfrm flipH="1">
            <a:off x="2209800" y="2895600"/>
            <a:ext cx="1219200" cy="1752600"/>
          </a:xfrm>
          <a:prstGeom prst="line">
            <a:avLst/>
          </a:prstGeom>
          <a:noFill/>
          <a:ln w="38100">
            <a:solidFill>
              <a:schemeClr val="tx1"/>
            </a:solidFill>
            <a:prstDash val="sysDot"/>
            <a:round/>
            <a:headEnd/>
            <a:tailEnd type="triangle" w="med" len="med"/>
          </a:ln>
          <a:effectLst/>
        </p:spPr>
        <p:txBody>
          <a:bodyPr wrap="none" anchor="ctr"/>
          <a:lstStyle/>
          <a:p>
            <a:endParaRPr lang="en-US"/>
          </a:p>
        </p:txBody>
      </p:sp>
      <p:sp>
        <p:nvSpPr>
          <p:cNvPr id="354321" name="Line 17"/>
          <p:cNvSpPr>
            <a:spLocks noChangeShapeType="1"/>
          </p:cNvSpPr>
          <p:nvPr/>
        </p:nvSpPr>
        <p:spPr bwMode="auto">
          <a:xfrm>
            <a:off x="3352800" y="1371600"/>
            <a:ext cx="1676400" cy="0"/>
          </a:xfrm>
          <a:prstGeom prst="line">
            <a:avLst/>
          </a:prstGeom>
          <a:noFill/>
          <a:ln w="38100">
            <a:solidFill>
              <a:schemeClr val="tx1"/>
            </a:solidFill>
            <a:round/>
            <a:headEnd/>
            <a:tailEnd type="triangle" w="med" len="med"/>
          </a:ln>
          <a:effectLst/>
        </p:spPr>
        <p:txBody>
          <a:bodyPr wrap="none" anchor="ctr"/>
          <a:lstStyle/>
          <a:p>
            <a:endParaRPr lang="en-US"/>
          </a:p>
        </p:txBody>
      </p:sp>
      <p:cxnSp>
        <p:nvCxnSpPr>
          <p:cNvPr id="354322" name="AutoShape 18"/>
          <p:cNvCxnSpPr>
            <a:cxnSpLocks noChangeShapeType="1"/>
            <a:stCxn id="354307" idx="2"/>
            <a:endCxn id="354309" idx="2"/>
          </p:cNvCxnSpPr>
          <p:nvPr/>
        </p:nvCxnSpPr>
        <p:spPr bwMode="auto">
          <a:xfrm rot="16200000" flipV="1">
            <a:off x="3932238" y="3127375"/>
            <a:ext cx="1587" cy="3954463"/>
          </a:xfrm>
          <a:prstGeom prst="curvedConnector3">
            <a:avLst>
              <a:gd name="adj1" fmla="val -71500005"/>
            </a:avLst>
          </a:prstGeom>
          <a:noFill/>
          <a:ln w="38100">
            <a:solidFill>
              <a:schemeClr val="tx1"/>
            </a:solidFill>
            <a:round/>
            <a:headEnd/>
            <a:tailEnd type="triangle" w="med" len="med"/>
          </a:ln>
          <a:effectLst/>
        </p:spPr>
      </p:cxnSp>
      <p:sp>
        <p:nvSpPr>
          <p:cNvPr id="354323" name="Line 19"/>
          <p:cNvSpPr>
            <a:spLocks noChangeShapeType="1"/>
          </p:cNvSpPr>
          <p:nvPr/>
        </p:nvSpPr>
        <p:spPr bwMode="auto">
          <a:xfrm>
            <a:off x="2971800" y="4876800"/>
            <a:ext cx="2209800"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54324" name="Freeform 20"/>
          <p:cNvSpPr>
            <a:spLocks/>
          </p:cNvSpPr>
          <p:nvPr/>
        </p:nvSpPr>
        <p:spPr bwMode="auto">
          <a:xfrm>
            <a:off x="3962400" y="3962400"/>
            <a:ext cx="533400" cy="838200"/>
          </a:xfrm>
          <a:custGeom>
            <a:avLst/>
            <a:gdLst/>
            <a:ahLst/>
            <a:cxnLst>
              <a:cxn ang="0">
                <a:pos x="0" y="0"/>
              </a:cxn>
              <a:cxn ang="0">
                <a:pos x="48" y="336"/>
              </a:cxn>
              <a:cxn ang="0">
                <a:pos x="288" y="528"/>
              </a:cxn>
            </a:cxnLst>
            <a:rect l="0" t="0" r="r" b="b"/>
            <a:pathLst>
              <a:path w="288" h="528">
                <a:moveTo>
                  <a:pt x="0" y="0"/>
                </a:moveTo>
                <a:cubicBezTo>
                  <a:pt x="0" y="124"/>
                  <a:pt x="0" y="248"/>
                  <a:pt x="48" y="336"/>
                </a:cubicBezTo>
                <a:cubicBezTo>
                  <a:pt x="96" y="424"/>
                  <a:pt x="248" y="496"/>
                  <a:pt x="288" y="528"/>
                </a:cubicBezTo>
              </a:path>
            </a:pathLst>
          </a:custGeom>
          <a:noFill/>
          <a:ln w="38100" cmpd="sng">
            <a:solidFill>
              <a:schemeClr val="tx1"/>
            </a:solidFill>
            <a:round/>
            <a:headEnd/>
            <a:tailEnd/>
          </a:ln>
          <a:effectLst/>
        </p:spPr>
        <p:txBody>
          <a:bodyPr wrap="none" anchor="ctr"/>
          <a:lstStyle/>
          <a:p>
            <a:endParaRPr lang="en-US"/>
          </a:p>
        </p:txBody>
      </p:sp>
      <p:sp>
        <p:nvSpPr>
          <p:cNvPr id="354325" name="Line 21"/>
          <p:cNvSpPr>
            <a:spLocks noChangeShapeType="1"/>
          </p:cNvSpPr>
          <p:nvPr/>
        </p:nvSpPr>
        <p:spPr bwMode="auto">
          <a:xfrm>
            <a:off x="4419600" y="4800600"/>
            <a:ext cx="152400" cy="762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54326" name="Text Box 22"/>
          <p:cNvSpPr txBox="1">
            <a:spLocks noChangeArrowheads="1"/>
          </p:cNvSpPr>
          <p:nvPr/>
        </p:nvSpPr>
        <p:spPr bwMode="auto">
          <a:xfrm>
            <a:off x="6934200" y="6172200"/>
            <a:ext cx="1892300" cy="396875"/>
          </a:xfrm>
          <a:prstGeom prst="rect">
            <a:avLst/>
          </a:prstGeom>
          <a:noFill/>
          <a:ln w="9525">
            <a:noFill/>
            <a:miter lim="800000"/>
            <a:headEnd/>
            <a:tailEnd/>
          </a:ln>
          <a:effectLst/>
        </p:spPr>
        <p:txBody>
          <a:bodyPr wrap="none">
            <a:spAutoFit/>
          </a:bodyPr>
          <a:lstStyle/>
          <a:p>
            <a:pPr eaLnBrk="0" hangingPunct="0"/>
            <a:r>
              <a:rPr lang="en-US" sz="2000" b="1">
                <a:effectLst>
                  <a:outerShdw blurRad="38100" dist="38100" dir="2700000" algn="tl">
                    <a:srgbClr val="C0C0C0"/>
                  </a:outerShdw>
                </a:effectLst>
              </a:rPr>
              <a:t>Hrycyna</a:t>
            </a:r>
            <a:r>
              <a:rPr lang="en-US" sz="2000" b="1" i="1">
                <a:effectLst>
                  <a:outerShdw blurRad="38100" dist="38100" dir="2700000" algn="tl">
                    <a:srgbClr val="C0C0C0"/>
                  </a:outerShdw>
                </a:effectLst>
              </a:rPr>
              <a:t>, 2004</a:t>
            </a:r>
            <a:endParaRPr lang="en-US" sz="2400">
              <a:latin typeface="Times New Roman" pitchFamily="18" charset="0"/>
            </a:endParaRPr>
          </a:p>
        </p:txBody>
      </p:sp>
      <p:sp>
        <p:nvSpPr>
          <p:cNvPr id="354327" name="Line 23"/>
          <p:cNvSpPr>
            <a:spLocks noChangeShapeType="1"/>
          </p:cNvSpPr>
          <p:nvPr/>
        </p:nvSpPr>
        <p:spPr bwMode="auto">
          <a:xfrm flipV="1">
            <a:off x="1295400" y="1600200"/>
            <a:ext cx="1219200" cy="3048000"/>
          </a:xfrm>
          <a:prstGeom prst="line">
            <a:avLst/>
          </a:prstGeom>
          <a:noFill/>
          <a:ln w="38100">
            <a:solidFill>
              <a:srgbClr val="00FF00"/>
            </a:solidFill>
            <a:round/>
            <a:headEnd/>
            <a:tailEnd type="triangle" w="med" len="med"/>
          </a:ln>
          <a:effectLst/>
        </p:spPr>
        <p:txBody>
          <a:bodyPr wrap="none" anchor="ctr"/>
          <a:lstStyle/>
          <a:p>
            <a:endParaRPr lang="en-US"/>
          </a:p>
        </p:txBody>
      </p:sp>
      <p:sp>
        <p:nvSpPr>
          <p:cNvPr id="354328" name="Line 24"/>
          <p:cNvSpPr>
            <a:spLocks noChangeShapeType="1"/>
          </p:cNvSpPr>
          <p:nvPr/>
        </p:nvSpPr>
        <p:spPr bwMode="auto">
          <a:xfrm flipH="1">
            <a:off x="2819400" y="6172200"/>
            <a:ext cx="533400" cy="152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54329" name="Text Box 25"/>
          <p:cNvSpPr txBox="1">
            <a:spLocks noChangeArrowheads="1"/>
          </p:cNvSpPr>
          <p:nvPr/>
        </p:nvSpPr>
        <p:spPr bwMode="auto">
          <a:xfrm>
            <a:off x="1905000" y="6096000"/>
            <a:ext cx="1008063"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2 CO</a:t>
            </a:r>
            <a:r>
              <a:rPr lang="en-US" sz="2400" b="1" baseline="-25000">
                <a:effectLst>
                  <a:outerShdw blurRad="38100" dist="38100" dir="2700000" algn="tl">
                    <a:srgbClr val="C0C0C0"/>
                  </a:outerShdw>
                </a:effectLst>
              </a:rPr>
              <a:t>2</a:t>
            </a:r>
            <a:endParaRPr lang="en-US" sz="2400">
              <a:latin typeface="Times New Roman" pitchFamily="18" charset="0"/>
            </a:endParaRPr>
          </a:p>
        </p:txBody>
      </p:sp>
      <p:sp>
        <p:nvSpPr>
          <p:cNvPr id="354330" name="Line 26"/>
          <p:cNvSpPr>
            <a:spLocks noChangeShapeType="1"/>
          </p:cNvSpPr>
          <p:nvPr/>
        </p:nvSpPr>
        <p:spPr bwMode="auto">
          <a:xfrm>
            <a:off x="4876800" y="6096000"/>
            <a:ext cx="457200" cy="152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54331" name="Text Box 27"/>
          <p:cNvSpPr txBox="1">
            <a:spLocks noChangeArrowheads="1"/>
          </p:cNvSpPr>
          <p:nvPr/>
        </p:nvSpPr>
        <p:spPr bwMode="auto">
          <a:xfrm>
            <a:off x="5334000" y="6096000"/>
            <a:ext cx="1217613"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rPr>
              <a:t>12 ATP</a:t>
            </a:r>
            <a:endParaRPr lang="en-US" sz="2400">
              <a:latin typeface="Times New Roman" pitchFamily="18" charset="0"/>
            </a:endParaRPr>
          </a:p>
        </p:txBody>
      </p:sp>
      <p:sp>
        <p:nvSpPr>
          <p:cNvPr id="354332" name="Line 28"/>
          <p:cNvSpPr>
            <a:spLocks noChangeShapeType="1"/>
          </p:cNvSpPr>
          <p:nvPr/>
        </p:nvSpPr>
        <p:spPr bwMode="auto">
          <a:xfrm>
            <a:off x="5105400" y="3657600"/>
            <a:ext cx="1752600" cy="457200"/>
          </a:xfrm>
          <a:prstGeom prst="line">
            <a:avLst/>
          </a:prstGeom>
          <a:noFill/>
          <a:ln w="38100">
            <a:solidFill>
              <a:srgbClr val="FF6600"/>
            </a:solidFill>
            <a:round/>
            <a:headEnd type="triangle" w="med" len="med"/>
            <a:tailEnd type="triangle" w="med" len="med"/>
          </a:ln>
          <a:effectLst/>
        </p:spPr>
        <p:txBody>
          <a:bodyPr wrap="none" anchor="ctr"/>
          <a:lstStyle/>
          <a:p>
            <a:endParaRPr lang="en-US"/>
          </a:p>
        </p:txBody>
      </p:sp>
      <p:sp>
        <p:nvSpPr>
          <p:cNvPr id="354333" name="Line 29"/>
          <p:cNvSpPr>
            <a:spLocks noChangeShapeType="1"/>
          </p:cNvSpPr>
          <p:nvPr/>
        </p:nvSpPr>
        <p:spPr bwMode="auto">
          <a:xfrm flipV="1">
            <a:off x="5105400" y="2590800"/>
            <a:ext cx="1219200" cy="685800"/>
          </a:xfrm>
          <a:prstGeom prst="line">
            <a:avLst/>
          </a:prstGeom>
          <a:noFill/>
          <a:ln w="38100">
            <a:solidFill>
              <a:srgbClr val="FFFF00"/>
            </a:solidFill>
            <a:round/>
            <a:headEnd type="triangle" w="med" len="med"/>
            <a:tailEnd type="triangle" w="med" len="med"/>
          </a:ln>
          <a:effectLst/>
        </p:spPr>
        <p:txBody>
          <a:bodyPr wrap="none" anchor="ctr"/>
          <a:lstStyle/>
          <a:p>
            <a:endParaRPr lang="en-US"/>
          </a:p>
        </p:txBody>
      </p:sp>
      <p:sp>
        <p:nvSpPr>
          <p:cNvPr id="354334" name="Line 30"/>
          <p:cNvSpPr>
            <a:spLocks noChangeShapeType="1"/>
          </p:cNvSpPr>
          <p:nvPr/>
        </p:nvSpPr>
        <p:spPr bwMode="auto">
          <a:xfrm flipV="1">
            <a:off x="1371600" y="1600200"/>
            <a:ext cx="1219200" cy="3048000"/>
          </a:xfrm>
          <a:prstGeom prst="line">
            <a:avLst/>
          </a:prstGeom>
          <a:noFill/>
          <a:ln w="38100">
            <a:solidFill>
              <a:srgbClr val="00FF00"/>
            </a:solidFill>
            <a:round/>
            <a:headEnd/>
            <a:tailEnd type="triangle" w="med" len="med"/>
          </a:ln>
          <a:effectLst/>
        </p:spPr>
        <p:txBody>
          <a:bodyPr wrap="none" anchor="ctr"/>
          <a:lstStyle/>
          <a:p>
            <a:endParaRPr lang="en-US"/>
          </a:p>
        </p:txBody>
      </p:sp>
      <p:sp>
        <p:nvSpPr>
          <p:cNvPr id="354335" name="Line 31"/>
          <p:cNvSpPr>
            <a:spLocks noChangeShapeType="1"/>
          </p:cNvSpPr>
          <p:nvPr/>
        </p:nvSpPr>
        <p:spPr bwMode="auto">
          <a:xfrm flipV="1">
            <a:off x="1447800" y="1600200"/>
            <a:ext cx="1219200" cy="3048000"/>
          </a:xfrm>
          <a:prstGeom prst="line">
            <a:avLst/>
          </a:prstGeom>
          <a:noFill/>
          <a:ln w="38100">
            <a:solidFill>
              <a:srgbClr val="00FF00"/>
            </a:solidFill>
            <a:round/>
            <a:headEnd/>
            <a:tailEnd type="triangle" w="med" len="med"/>
          </a:ln>
          <a:effectLst/>
        </p:spPr>
        <p:txBody>
          <a:bodyPr wrap="none" anchor="ctr"/>
          <a:lstStyle/>
          <a:p>
            <a:endParaRPr lang="en-US"/>
          </a:p>
        </p:txBody>
      </p:sp>
      <p:sp>
        <p:nvSpPr>
          <p:cNvPr id="354336" name="AutoShape 32"/>
          <p:cNvSpPr>
            <a:spLocks noChangeArrowheads="1"/>
          </p:cNvSpPr>
          <p:nvPr/>
        </p:nvSpPr>
        <p:spPr bwMode="auto">
          <a:xfrm rot="-1713776">
            <a:off x="5106988" y="3024188"/>
            <a:ext cx="1357312" cy="296862"/>
          </a:xfrm>
          <a:prstGeom prst="leftArrow">
            <a:avLst>
              <a:gd name="adj1" fmla="val 50000"/>
              <a:gd name="adj2" fmla="val 114305"/>
            </a:avLst>
          </a:prstGeom>
          <a:solidFill>
            <a:srgbClr val="FFFF00"/>
          </a:solidFill>
          <a:ln w="25400" algn="ctr">
            <a:solidFill>
              <a:schemeClr val="accent2"/>
            </a:solidFill>
            <a:miter lim="800000"/>
            <a:headEnd/>
            <a:tailEnd/>
          </a:ln>
          <a:effectLst/>
        </p:spPr>
        <p:txBody>
          <a:bodyPr wrap="none" anchor="ctr"/>
          <a:lstStyle/>
          <a:p>
            <a:endParaRPr lang="en-US"/>
          </a:p>
        </p:txBody>
      </p:sp>
      <p:sp>
        <p:nvSpPr>
          <p:cNvPr id="354337" name="AutoShape 33"/>
          <p:cNvSpPr>
            <a:spLocks noChangeArrowheads="1"/>
          </p:cNvSpPr>
          <p:nvPr/>
        </p:nvSpPr>
        <p:spPr bwMode="auto">
          <a:xfrm rot="905204">
            <a:off x="5207000" y="3963988"/>
            <a:ext cx="1524000" cy="304800"/>
          </a:xfrm>
          <a:prstGeom prst="rightArrow">
            <a:avLst>
              <a:gd name="adj1" fmla="val 50000"/>
              <a:gd name="adj2" fmla="val 125000"/>
            </a:avLst>
          </a:prstGeom>
          <a:solidFill>
            <a:srgbClr val="FF6600"/>
          </a:solidFill>
          <a:ln w="25400" algn="ctr">
            <a:solidFill>
              <a:srgbClr val="FF6600"/>
            </a:solidFill>
            <a:miter lim="800000"/>
            <a:headEnd/>
            <a:tailEnd/>
          </a:ln>
          <a:effectLst/>
        </p:spPr>
        <p:txBody>
          <a:bodyPr wrap="none" anchor="ctr"/>
          <a:lstStyle/>
          <a:p>
            <a:endParaRPr lang="en-US"/>
          </a:p>
        </p:txBody>
      </p:sp>
      <p:sp>
        <p:nvSpPr>
          <p:cNvPr id="354338" name="AutoShape 34"/>
          <p:cNvSpPr>
            <a:spLocks noChangeArrowheads="1"/>
          </p:cNvSpPr>
          <p:nvPr/>
        </p:nvSpPr>
        <p:spPr bwMode="auto">
          <a:xfrm>
            <a:off x="3810000" y="4267200"/>
            <a:ext cx="457200" cy="457200"/>
          </a:xfrm>
          <a:prstGeom prst="flowChartSummingJunction">
            <a:avLst/>
          </a:prstGeom>
          <a:noFill/>
          <a:ln w="25400">
            <a:solidFill>
              <a:srgbClr val="FF6600"/>
            </a:solidFill>
            <a:round/>
            <a:headEnd/>
            <a:tailEnd/>
          </a:ln>
          <a:effectLst/>
        </p:spPr>
        <p:txBody>
          <a:bodyPr wrap="none" anchor="ct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4336"/>
                                        </p:tgtEl>
                                        <p:attrNameLst>
                                          <p:attrName>style.visibility</p:attrName>
                                        </p:attrNameLst>
                                      </p:cBhvr>
                                      <p:to>
                                        <p:strVal val="visible"/>
                                      </p:to>
                                    </p:set>
                                    <p:animEffect transition="in" filter="blinds(horizontal)">
                                      <p:cBhvr>
                                        <p:cTn id="7" dur="500"/>
                                        <p:tgtEl>
                                          <p:spTgt spid="35433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54337"/>
                                        </p:tgtEl>
                                        <p:attrNameLst>
                                          <p:attrName>style.visibility</p:attrName>
                                        </p:attrNameLst>
                                      </p:cBhvr>
                                      <p:to>
                                        <p:strVal val="visible"/>
                                      </p:to>
                                    </p:set>
                                    <p:animEffect transition="in" filter="blinds(horizontal)">
                                      <p:cBhvr>
                                        <p:cTn id="11" dur="500"/>
                                        <p:tgtEl>
                                          <p:spTgt spid="35433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54327"/>
                                        </p:tgtEl>
                                        <p:attrNameLst>
                                          <p:attrName>style.visibility</p:attrName>
                                        </p:attrNameLst>
                                      </p:cBhvr>
                                      <p:to>
                                        <p:strVal val="visible"/>
                                      </p:to>
                                    </p:set>
                                    <p:animEffect transition="in" filter="blinds(horizontal)">
                                      <p:cBhvr>
                                        <p:cTn id="15" dur="500"/>
                                        <p:tgtEl>
                                          <p:spTgt spid="35432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54335"/>
                                        </p:tgtEl>
                                        <p:attrNameLst>
                                          <p:attrName>style.visibility</p:attrName>
                                        </p:attrNameLst>
                                      </p:cBhvr>
                                      <p:to>
                                        <p:strVal val="visible"/>
                                      </p:to>
                                    </p:set>
                                    <p:animEffect transition="in" filter="blinds(horizontal)">
                                      <p:cBhvr>
                                        <p:cTn id="19" dur="500"/>
                                        <p:tgtEl>
                                          <p:spTgt spid="35433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54334"/>
                                        </p:tgtEl>
                                        <p:attrNameLst>
                                          <p:attrName>style.visibility</p:attrName>
                                        </p:attrNameLst>
                                      </p:cBhvr>
                                      <p:to>
                                        <p:strVal val="visible"/>
                                      </p:to>
                                    </p:set>
                                    <p:animEffect transition="in" filter="blinds(horizontal)">
                                      <p:cBhvr>
                                        <p:cTn id="23" dur="500"/>
                                        <p:tgtEl>
                                          <p:spTgt spid="354334"/>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54311"/>
                                        </p:tgtEl>
                                        <p:attrNameLst>
                                          <p:attrName>style.visibility</p:attrName>
                                        </p:attrNameLst>
                                      </p:cBhvr>
                                      <p:to>
                                        <p:strVal val="visible"/>
                                      </p:to>
                                    </p:set>
                                    <p:animEffect transition="in" filter="blinds(horizontal)">
                                      <p:cBhvr>
                                        <p:cTn id="27" dur="500"/>
                                        <p:tgtEl>
                                          <p:spTgt spid="35431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54338"/>
                                        </p:tgtEl>
                                        <p:attrNameLst>
                                          <p:attrName>style.visibility</p:attrName>
                                        </p:attrNameLst>
                                      </p:cBhvr>
                                      <p:to>
                                        <p:strVal val="visible"/>
                                      </p:to>
                                    </p:set>
                                    <p:animEffect transition="in" filter="blinds(horizontal)">
                                      <p:cBhvr>
                                        <p:cTn id="31" dur="500"/>
                                        <p:tgtEl>
                                          <p:spTgt spid="35433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4320"/>
                                        </p:tgtEl>
                                        <p:attrNameLst>
                                          <p:attrName>style.visibility</p:attrName>
                                        </p:attrNameLst>
                                      </p:cBhvr>
                                      <p:to>
                                        <p:strVal val="visible"/>
                                      </p:to>
                                    </p:set>
                                    <p:animEffect transition="in" filter="blinds(horizontal)">
                                      <p:cBhvr>
                                        <p:cTn id="34" dur="500"/>
                                        <p:tgtEl>
                                          <p:spTgt spid="354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1" grpId="0" autoUpdateAnimBg="0"/>
      <p:bldP spid="354320" grpId="0" animBg="1"/>
      <p:bldP spid="354327" grpId="0" animBg="1"/>
      <p:bldP spid="354334" grpId="0" animBg="1"/>
      <p:bldP spid="354335" grpId="0" animBg="1"/>
      <p:bldP spid="354336" grpId="0" animBg="1"/>
      <p:bldP spid="354337" grpId="0" animBg="1"/>
      <p:bldP spid="35433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Oval 2"/>
          <p:cNvSpPr>
            <a:spLocks noChangeArrowheads="1"/>
          </p:cNvSpPr>
          <p:nvPr/>
        </p:nvSpPr>
        <p:spPr bwMode="auto">
          <a:xfrm flipV="1">
            <a:off x="2133600" y="4191000"/>
            <a:ext cx="76200" cy="76200"/>
          </a:xfrm>
          <a:prstGeom prst="ellipse">
            <a:avLst/>
          </a:prstGeom>
          <a:noFill/>
          <a:ln w="9525">
            <a:noFill/>
            <a:round/>
            <a:headEnd/>
            <a:tailEnd/>
          </a:ln>
          <a:effectLst/>
        </p:spPr>
        <p:txBody>
          <a:bodyPr anchor="ctr">
            <a:spAutoFit/>
          </a:bodyPr>
          <a:lstStyle/>
          <a:p>
            <a:endParaRPr lang="en-US"/>
          </a:p>
        </p:txBody>
      </p:sp>
      <p:sp>
        <p:nvSpPr>
          <p:cNvPr id="356355" name="Text Box 3"/>
          <p:cNvSpPr txBox="1">
            <a:spLocks noChangeArrowheads="1"/>
          </p:cNvSpPr>
          <p:nvPr/>
        </p:nvSpPr>
        <p:spPr bwMode="auto">
          <a:xfrm>
            <a:off x="228600" y="1752600"/>
            <a:ext cx="8610600" cy="1127125"/>
          </a:xfrm>
          <a:prstGeom prst="rect">
            <a:avLst/>
          </a:prstGeom>
          <a:noFill/>
          <a:ln w="9525">
            <a:noFill/>
            <a:miter lim="800000"/>
            <a:headEnd/>
            <a:tailEnd/>
          </a:ln>
          <a:effectLst/>
        </p:spPr>
        <p:txBody>
          <a:bodyPr>
            <a:spAutoFit/>
          </a:bodyPr>
          <a:lstStyle/>
          <a:p>
            <a:pPr>
              <a:spcBef>
                <a:spcPct val="50000"/>
              </a:spcBef>
              <a:buFontTx/>
              <a:buChar char="•"/>
            </a:pPr>
            <a:r>
              <a:rPr lang="en-US" sz="3200" b="1" dirty="0">
                <a:latin typeface="Times New Roman" pitchFamily="18" charset="0"/>
              </a:rPr>
              <a:t>  </a:t>
            </a:r>
            <a:r>
              <a:rPr lang="en-US" sz="3400" b="1" dirty="0"/>
              <a:t>I</a:t>
            </a:r>
            <a:r>
              <a:rPr lang="en-US" sz="3400" b="1" dirty="0">
                <a:effectLst>
                  <a:outerShdw blurRad="38100" dist="38100" dir="2700000" algn="tl">
                    <a:srgbClr val="C0C0C0"/>
                  </a:outerShdw>
                </a:effectLst>
              </a:rPr>
              <a:t>ncreased  plasma [</a:t>
            </a:r>
            <a:r>
              <a:rPr lang="en-US" sz="3400" b="1" dirty="0" err="1">
                <a:effectLst>
                  <a:outerShdw blurRad="38100" dist="38100" dir="2700000" algn="tl">
                    <a:srgbClr val="C0C0C0"/>
                  </a:outerShdw>
                </a:effectLst>
              </a:rPr>
              <a:t>AcAc</a:t>
            </a:r>
            <a:r>
              <a:rPr lang="en-US" sz="3400" b="1" dirty="0">
                <a:effectLst>
                  <a:outerShdw blurRad="38100" dist="38100" dir="2700000" algn="tl">
                    <a:srgbClr val="C0C0C0"/>
                  </a:outerShdw>
                </a:effectLst>
              </a:rPr>
              <a:t>, Ac, BHBA]</a:t>
            </a:r>
            <a:r>
              <a:rPr lang="en-US" sz="3200" b="1" dirty="0">
                <a:effectLst>
                  <a:outerShdw blurRad="38100" dist="38100" dir="2700000" algn="tl">
                    <a:srgbClr val="C0C0C0"/>
                  </a:outerShdw>
                </a:effectLst>
              </a:rPr>
              <a:t>  		      </a:t>
            </a:r>
            <a:r>
              <a:rPr lang="en-US" sz="3400" b="1" dirty="0">
                <a:effectLst>
                  <a:outerShdw blurRad="38100" dist="38100" dir="2700000" algn="tl">
                    <a:srgbClr val="C0C0C0"/>
                  </a:outerShdw>
                </a:effectLst>
              </a:rPr>
              <a:t>results in ketosis</a:t>
            </a:r>
          </a:p>
        </p:txBody>
      </p:sp>
      <p:sp>
        <p:nvSpPr>
          <p:cNvPr id="356356" name="Oval 4"/>
          <p:cNvSpPr>
            <a:spLocks noChangeArrowheads="1"/>
          </p:cNvSpPr>
          <p:nvPr/>
        </p:nvSpPr>
        <p:spPr bwMode="auto">
          <a:xfrm>
            <a:off x="-838200" y="3581400"/>
            <a:ext cx="914400" cy="914400"/>
          </a:xfrm>
          <a:prstGeom prst="ellipse">
            <a:avLst/>
          </a:prstGeom>
          <a:noFill/>
          <a:ln w="9525">
            <a:noFill/>
            <a:round/>
            <a:headEnd/>
            <a:tailEnd/>
          </a:ln>
          <a:effectLst/>
        </p:spPr>
        <p:txBody>
          <a:bodyPr wrap="none" anchor="ctr">
            <a:spAutoFit/>
          </a:bodyPr>
          <a:lstStyle/>
          <a:p>
            <a:endParaRPr lang="en-US"/>
          </a:p>
        </p:txBody>
      </p:sp>
      <p:sp>
        <p:nvSpPr>
          <p:cNvPr id="356357" name="Oval 5"/>
          <p:cNvSpPr>
            <a:spLocks noChangeArrowheads="1"/>
          </p:cNvSpPr>
          <p:nvPr/>
        </p:nvSpPr>
        <p:spPr bwMode="auto">
          <a:xfrm flipV="1">
            <a:off x="3429000" y="2438400"/>
            <a:ext cx="76200" cy="152400"/>
          </a:xfrm>
          <a:prstGeom prst="ellipse">
            <a:avLst/>
          </a:prstGeom>
          <a:noFill/>
          <a:ln w="9525">
            <a:noFill/>
            <a:round/>
            <a:headEnd/>
            <a:tailEnd/>
          </a:ln>
          <a:effectLst/>
        </p:spPr>
        <p:txBody>
          <a:bodyPr anchor="ctr">
            <a:spAutoFit/>
          </a:bodyPr>
          <a:lstStyle/>
          <a:p>
            <a:endParaRPr lang="en-US"/>
          </a:p>
        </p:txBody>
      </p:sp>
      <p:sp>
        <p:nvSpPr>
          <p:cNvPr id="356358" name="Oval 6"/>
          <p:cNvSpPr>
            <a:spLocks noChangeArrowheads="1"/>
          </p:cNvSpPr>
          <p:nvPr/>
        </p:nvSpPr>
        <p:spPr bwMode="auto">
          <a:xfrm flipH="1" flipV="1">
            <a:off x="3276600" y="2590800"/>
            <a:ext cx="152400" cy="76200"/>
          </a:xfrm>
          <a:prstGeom prst="ellipse">
            <a:avLst/>
          </a:prstGeom>
          <a:noFill/>
          <a:ln w="9525">
            <a:noFill/>
            <a:round/>
            <a:headEnd/>
            <a:tailEnd/>
          </a:ln>
          <a:effectLst/>
        </p:spPr>
        <p:txBody>
          <a:bodyPr anchor="ctr">
            <a:spAutoFit/>
          </a:bodyPr>
          <a:lstStyle/>
          <a:p>
            <a:endParaRPr lang="en-US"/>
          </a:p>
        </p:txBody>
      </p:sp>
      <p:sp>
        <p:nvSpPr>
          <p:cNvPr id="356359" name="Oval 7"/>
          <p:cNvSpPr>
            <a:spLocks noChangeArrowheads="1"/>
          </p:cNvSpPr>
          <p:nvPr/>
        </p:nvSpPr>
        <p:spPr bwMode="auto">
          <a:xfrm>
            <a:off x="3124200" y="4495800"/>
            <a:ext cx="76200" cy="76200"/>
          </a:xfrm>
          <a:prstGeom prst="ellipse">
            <a:avLst/>
          </a:prstGeom>
          <a:noFill/>
          <a:ln w="9525">
            <a:noFill/>
            <a:round/>
            <a:headEnd/>
            <a:tailEnd/>
          </a:ln>
          <a:effectLst/>
        </p:spPr>
        <p:txBody>
          <a:bodyPr wrap="none" anchor="ctr">
            <a:spAutoFit/>
          </a:bodyPr>
          <a:lstStyle/>
          <a:p>
            <a:endParaRPr lang="en-US"/>
          </a:p>
        </p:txBody>
      </p:sp>
      <p:sp>
        <p:nvSpPr>
          <p:cNvPr id="356360" name="Oval 8"/>
          <p:cNvSpPr>
            <a:spLocks noChangeArrowheads="1"/>
          </p:cNvSpPr>
          <p:nvPr/>
        </p:nvSpPr>
        <p:spPr bwMode="auto">
          <a:xfrm>
            <a:off x="2514600" y="5105400"/>
            <a:ext cx="76200" cy="76200"/>
          </a:xfrm>
          <a:prstGeom prst="ellipse">
            <a:avLst/>
          </a:prstGeom>
          <a:noFill/>
          <a:ln w="9525">
            <a:noFill/>
            <a:round/>
            <a:headEnd/>
            <a:tailEnd/>
          </a:ln>
          <a:effectLst/>
        </p:spPr>
        <p:txBody>
          <a:bodyPr wrap="none" anchor="ctr">
            <a:spAutoFit/>
          </a:bodyPr>
          <a:lstStyle/>
          <a:p>
            <a:endParaRPr lang="en-US"/>
          </a:p>
        </p:txBody>
      </p:sp>
      <p:sp>
        <p:nvSpPr>
          <p:cNvPr id="356361" name="Oval 9"/>
          <p:cNvSpPr>
            <a:spLocks noChangeArrowheads="1"/>
          </p:cNvSpPr>
          <p:nvPr/>
        </p:nvSpPr>
        <p:spPr bwMode="auto">
          <a:xfrm>
            <a:off x="6705600" y="5181600"/>
            <a:ext cx="914400" cy="914400"/>
          </a:xfrm>
          <a:prstGeom prst="ellipse">
            <a:avLst/>
          </a:prstGeom>
          <a:noFill/>
          <a:ln w="9525">
            <a:noFill/>
            <a:round/>
            <a:headEnd/>
            <a:tailEnd/>
          </a:ln>
          <a:effectLst/>
        </p:spPr>
        <p:txBody>
          <a:bodyPr wrap="none" anchor="ctr">
            <a:spAutoFit/>
          </a:bodyPr>
          <a:lstStyle/>
          <a:p>
            <a:endParaRPr lang="en-US"/>
          </a:p>
        </p:txBody>
      </p:sp>
      <p:sp>
        <p:nvSpPr>
          <p:cNvPr id="356362" name="Rectangle 10"/>
          <p:cNvSpPr>
            <a:spLocks noChangeArrowheads="1"/>
          </p:cNvSpPr>
          <p:nvPr/>
        </p:nvSpPr>
        <p:spPr bwMode="auto">
          <a:xfrm flipH="1">
            <a:off x="7620000" y="6172200"/>
            <a:ext cx="76200" cy="76200"/>
          </a:xfrm>
          <a:prstGeom prst="rect">
            <a:avLst/>
          </a:prstGeom>
          <a:noFill/>
          <a:ln w="9525">
            <a:noFill/>
            <a:miter lim="800000"/>
            <a:headEnd/>
            <a:tailEnd/>
          </a:ln>
          <a:effectLst/>
        </p:spPr>
        <p:txBody>
          <a:bodyPr anchor="ctr">
            <a:spAutoFit/>
          </a:bodyPr>
          <a:lstStyle/>
          <a:p>
            <a:endParaRPr lang="en-US"/>
          </a:p>
        </p:txBody>
      </p:sp>
      <p:sp>
        <p:nvSpPr>
          <p:cNvPr id="356363" name="Text Box 11"/>
          <p:cNvSpPr txBox="1">
            <a:spLocks noChangeArrowheads="1"/>
          </p:cNvSpPr>
          <p:nvPr/>
        </p:nvSpPr>
        <p:spPr bwMode="auto">
          <a:xfrm>
            <a:off x="533400" y="3048000"/>
            <a:ext cx="8382000" cy="978729"/>
          </a:xfrm>
          <a:prstGeom prst="rect">
            <a:avLst/>
          </a:prstGeom>
          <a:noFill/>
          <a:ln w="9525">
            <a:noFill/>
            <a:miter lim="800000"/>
            <a:headEnd/>
            <a:tailEnd/>
          </a:ln>
          <a:effectLst/>
        </p:spPr>
        <p:txBody>
          <a:bodyPr wrap="square">
            <a:spAutoFit/>
          </a:bodyPr>
          <a:lstStyle/>
          <a:p>
            <a:pPr>
              <a:buFontTx/>
              <a:buChar char="•"/>
            </a:pPr>
            <a:r>
              <a:rPr lang="en-US" sz="3200" b="1" dirty="0">
                <a:effectLst>
                  <a:outerShdw blurRad="38100" dist="38100" dir="2700000" algn="tl">
                    <a:srgbClr val="C0C0C0"/>
                  </a:outerShdw>
                </a:effectLst>
              </a:rPr>
              <a:t>  </a:t>
            </a:r>
            <a:r>
              <a:rPr lang="en-US" sz="3600" b="1" dirty="0">
                <a:effectLst>
                  <a:outerShdw blurRad="38100" dist="38100" dir="2700000" algn="tl">
                    <a:srgbClr val="C0C0C0"/>
                  </a:outerShdw>
                </a:effectLst>
              </a:rPr>
              <a:t>Incomplete FA oxidation &amp; Severe   	NEB results </a:t>
            </a:r>
            <a:r>
              <a:rPr lang="en-US" sz="3600" dirty="0" smtClean="0">
                <a:effectLst>
                  <a:outerShdw blurRad="38100" dist="38100" dir="2700000" algn="tl">
                    <a:srgbClr val="C0C0C0"/>
                  </a:outerShdw>
                </a:effectLst>
              </a:rPr>
              <a:t>in   [blood </a:t>
            </a:r>
            <a:r>
              <a:rPr lang="en-US" sz="3600" dirty="0" err="1" smtClean="0">
                <a:effectLst>
                  <a:outerShdw blurRad="38100" dist="38100" dir="2700000" algn="tl">
                    <a:srgbClr val="C0C0C0"/>
                  </a:outerShdw>
                </a:effectLst>
              </a:rPr>
              <a:t>ketones</a:t>
            </a:r>
            <a:r>
              <a:rPr lang="en-US" sz="3600" dirty="0" smtClean="0">
                <a:effectLst>
                  <a:outerShdw blurRad="38100" dist="38100" dir="2700000" algn="tl">
                    <a:srgbClr val="C0C0C0"/>
                  </a:outerShdw>
                </a:effectLst>
              </a:rPr>
              <a:t>]</a:t>
            </a:r>
            <a:endParaRPr lang="en-US" sz="3600" b="1" dirty="0">
              <a:effectLst>
                <a:outerShdw blurRad="38100" dist="38100" dir="2700000" algn="tl">
                  <a:srgbClr val="C0C0C0"/>
                </a:outerShdw>
              </a:effectLst>
            </a:endParaRPr>
          </a:p>
        </p:txBody>
      </p:sp>
      <p:sp>
        <p:nvSpPr>
          <p:cNvPr id="356364" name="AutoShape 12"/>
          <p:cNvSpPr>
            <a:spLocks noChangeArrowheads="1"/>
          </p:cNvSpPr>
          <p:nvPr/>
        </p:nvSpPr>
        <p:spPr bwMode="auto">
          <a:xfrm>
            <a:off x="4724400" y="3505200"/>
            <a:ext cx="228600" cy="381000"/>
          </a:xfrm>
          <a:prstGeom prst="upArrow">
            <a:avLst>
              <a:gd name="adj1" fmla="val 50000"/>
              <a:gd name="adj2" fmla="val 41667"/>
            </a:avLst>
          </a:prstGeom>
          <a:solidFill>
            <a:srgbClr val="FFCC00"/>
          </a:solidFill>
          <a:ln w="19050">
            <a:solidFill>
              <a:srgbClr val="FF6600"/>
            </a:solidFill>
            <a:miter lim="800000"/>
            <a:headEnd/>
            <a:tailEnd/>
          </a:ln>
          <a:effectLst/>
        </p:spPr>
        <p:txBody>
          <a:bodyPr wrap="none" anchor="ctr"/>
          <a:lstStyle/>
          <a:p>
            <a:endParaRPr lang="en-US"/>
          </a:p>
        </p:txBody>
      </p:sp>
      <p:sp>
        <p:nvSpPr>
          <p:cNvPr id="356366" name="Text Box 14"/>
          <p:cNvSpPr txBox="1">
            <a:spLocks noChangeArrowheads="1"/>
          </p:cNvSpPr>
          <p:nvPr/>
        </p:nvSpPr>
        <p:spPr bwMode="auto">
          <a:xfrm>
            <a:off x="2438400" y="381000"/>
            <a:ext cx="4343400" cy="634020"/>
          </a:xfrm>
          <a:prstGeom prst="rect">
            <a:avLst/>
          </a:prstGeom>
          <a:noFill/>
          <a:ln w="25400" algn="ctr">
            <a:noFill/>
            <a:miter lim="800000"/>
            <a:headEnd/>
            <a:tailEnd/>
          </a:ln>
          <a:effectLst/>
        </p:spPr>
        <p:txBody>
          <a:bodyPr>
            <a:spAutoFit/>
          </a:bodyPr>
          <a:lstStyle/>
          <a:p>
            <a:pPr algn="ctr">
              <a:spcBef>
                <a:spcPct val="50000"/>
              </a:spcBef>
            </a:pPr>
            <a:r>
              <a:rPr lang="en-US" sz="4400" b="1" dirty="0">
                <a:solidFill>
                  <a:srgbClr val="FFFF00"/>
                </a:solidFill>
                <a:effectLst/>
              </a:rPr>
              <a:t>Ketosis</a:t>
            </a:r>
          </a:p>
        </p:txBody>
      </p:sp>
    </p:spTree>
  </p:cSld>
  <p:clrMapOvr>
    <a:masterClrMapping/>
  </p:clrMapOvr>
  <p:transition spd="med">
    <p:zo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09600" y="228600"/>
            <a:ext cx="8229600" cy="762000"/>
          </a:xfrm>
        </p:spPr>
        <p:txBody>
          <a:bodyPr/>
          <a:lstStyle/>
          <a:p>
            <a:r>
              <a:rPr lang="en-US" b="1" dirty="0">
                <a:solidFill>
                  <a:srgbClr val="FFFF00"/>
                </a:solidFill>
                <a:effectLst/>
              </a:rPr>
              <a:t>Fatty </a:t>
            </a:r>
            <a:r>
              <a:rPr lang="en-US" b="1" dirty="0" smtClean="0">
                <a:solidFill>
                  <a:srgbClr val="FFFF00"/>
                </a:solidFill>
                <a:effectLst/>
              </a:rPr>
              <a:t>liver</a:t>
            </a:r>
            <a:endParaRPr lang="en-US" b="1" dirty="0">
              <a:solidFill>
                <a:srgbClr val="FFFF00"/>
              </a:solidFill>
              <a:effectLst/>
            </a:endParaRPr>
          </a:p>
        </p:txBody>
      </p:sp>
      <p:sp>
        <p:nvSpPr>
          <p:cNvPr id="267267" name="Rectangle 3"/>
          <p:cNvSpPr>
            <a:spLocks noGrp="1" noChangeArrowheads="1"/>
          </p:cNvSpPr>
          <p:nvPr>
            <p:ph sz="quarter" idx="1"/>
          </p:nvPr>
        </p:nvSpPr>
        <p:spPr>
          <a:xfrm>
            <a:off x="685800" y="1600200"/>
            <a:ext cx="7772400" cy="4800600"/>
          </a:xfrm>
        </p:spPr>
        <p:txBody>
          <a:bodyPr/>
          <a:lstStyle/>
          <a:p>
            <a:r>
              <a:rPr lang="en-US" sz="2800" dirty="0"/>
              <a:t>Symptoms</a:t>
            </a:r>
          </a:p>
          <a:p>
            <a:pPr lvl="1"/>
            <a:r>
              <a:rPr lang="en-US" sz="2400" dirty="0"/>
              <a:t>Liver failure</a:t>
            </a:r>
          </a:p>
          <a:p>
            <a:pPr lvl="1"/>
            <a:r>
              <a:rPr lang="en-US" sz="2400" dirty="0"/>
              <a:t>dull, depressed, stop eating</a:t>
            </a:r>
          </a:p>
          <a:p>
            <a:pPr lvl="1"/>
            <a:r>
              <a:rPr lang="en-US" sz="2400" dirty="0"/>
              <a:t>labored breathing</a:t>
            </a:r>
          </a:p>
          <a:p>
            <a:r>
              <a:rPr lang="en-US" sz="2800" dirty="0"/>
              <a:t>Cause</a:t>
            </a:r>
          </a:p>
          <a:p>
            <a:pPr lvl="1"/>
            <a:r>
              <a:rPr lang="en-US" sz="2400" dirty="0"/>
              <a:t>Greater than 20% fat in liver cells</a:t>
            </a:r>
          </a:p>
          <a:p>
            <a:r>
              <a:rPr lang="en-US" sz="2800" dirty="0"/>
              <a:t>Treatment</a:t>
            </a:r>
          </a:p>
          <a:p>
            <a:pPr lvl="1"/>
            <a:r>
              <a:rPr lang="en-US" sz="2400" dirty="0"/>
              <a:t>High forage diet and watch for other problems</a:t>
            </a:r>
          </a:p>
          <a:p>
            <a:r>
              <a:rPr lang="en-US" sz="2800" dirty="0"/>
              <a:t>Prevention</a:t>
            </a:r>
          </a:p>
          <a:p>
            <a:pPr lvl="1"/>
            <a:r>
              <a:rPr lang="en-US" sz="2400" dirty="0"/>
              <a:t>Good pre-fresh diet, no fat cows</a:t>
            </a:r>
          </a:p>
        </p:txBody>
      </p:sp>
    </p:spTree>
  </p:cSld>
  <p:clrMapOvr>
    <a:masterClrMapping/>
  </p:clrMapOvr>
  <p:transition spd="med">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52400" y="193767"/>
            <a:ext cx="7315200" cy="6435633"/>
            <a:chOff x="152400" y="193767"/>
            <a:chExt cx="7315200" cy="6435633"/>
          </a:xfrm>
        </p:grpSpPr>
        <p:pic>
          <p:nvPicPr>
            <p:cNvPr id="856065" name="Picture 1"/>
            <p:cNvPicPr>
              <a:picLocks noChangeAspect="1" noChangeArrowheads="1"/>
            </p:cNvPicPr>
            <p:nvPr/>
          </p:nvPicPr>
          <p:blipFill>
            <a:blip r:embed="rId2" cstate="print"/>
            <a:srcRect/>
            <a:stretch>
              <a:fillRect/>
            </a:stretch>
          </p:blipFill>
          <p:spPr bwMode="auto">
            <a:xfrm>
              <a:off x="1752600" y="193767"/>
              <a:ext cx="5715000" cy="3229615"/>
            </a:xfrm>
            <a:prstGeom prst="rect">
              <a:avLst/>
            </a:prstGeom>
            <a:noFill/>
            <a:ln w="9525">
              <a:noFill/>
              <a:miter lim="800000"/>
              <a:headEnd/>
              <a:tailEnd/>
            </a:ln>
            <a:effectLst/>
          </p:spPr>
        </p:pic>
        <p:pic>
          <p:nvPicPr>
            <p:cNvPr id="856066" name="Picture 2"/>
            <p:cNvPicPr>
              <a:picLocks noChangeAspect="1" noChangeArrowheads="1"/>
            </p:cNvPicPr>
            <p:nvPr/>
          </p:nvPicPr>
          <p:blipFill>
            <a:blip r:embed="rId3" cstate="print"/>
            <a:srcRect/>
            <a:stretch>
              <a:fillRect/>
            </a:stretch>
          </p:blipFill>
          <p:spPr bwMode="auto">
            <a:xfrm>
              <a:off x="152400" y="3276600"/>
              <a:ext cx="4943376" cy="3352800"/>
            </a:xfrm>
            <a:prstGeom prst="rect">
              <a:avLst/>
            </a:prstGeom>
            <a:noFill/>
            <a:ln w="9525">
              <a:noFill/>
              <a:miter lim="800000"/>
              <a:headEnd/>
              <a:tailEnd/>
            </a:ln>
            <a:effectLst/>
          </p:spPr>
        </p:pic>
      </p:grpSp>
      <p:pic>
        <p:nvPicPr>
          <p:cNvPr id="856067" name="Picture 3"/>
          <p:cNvPicPr>
            <a:picLocks noChangeAspect="1" noChangeArrowheads="1"/>
          </p:cNvPicPr>
          <p:nvPr/>
        </p:nvPicPr>
        <p:blipFill>
          <a:blip r:embed="rId4" cstate="print"/>
          <a:srcRect/>
          <a:stretch>
            <a:fillRect/>
          </a:stretch>
        </p:blipFill>
        <p:spPr bwMode="auto">
          <a:xfrm>
            <a:off x="4953000" y="3276600"/>
            <a:ext cx="4191000" cy="3352800"/>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86800" cy="732508"/>
          </a:xfrm>
          <a:prstGeom prst="rect">
            <a:avLst/>
          </a:prstGeom>
          <a:noFill/>
        </p:spPr>
        <p:txBody>
          <a:bodyPr wrap="square" rtlCol="0">
            <a:spAutoFit/>
          </a:bodyPr>
          <a:lstStyle/>
          <a:p>
            <a:pPr algn="ctr"/>
            <a:r>
              <a:rPr lang="en-US" sz="2600" dirty="0" smtClean="0">
                <a:solidFill>
                  <a:srgbClr val="FFC000"/>
                </a:solidFill>
              </a:rPr>
              <a:t>Insulin-independent &amp; insulin-dependent pathways of glucose metabolism</a:t>
            </a:r>
            <a:endParaRPr lang="en-US" sz="2600" dirty="0">
              <a:solidFill>
                <a:srgbClr val="FFC000"/>
              </a:solidFill>
            </a:endParaRPr>
          </a:p>
        </p:txBody>
      </p:sp>
      <p:pic>
        <p:nvPicPr>
          <p:cNvPr id="26626" name="Picture 2"/>
          <p:cNvPicPr>
            <a:picLocks noChangeAspect="1" noChangeArrowheads="1"/>
          </p:cNvPicPr>
          <p:nvPr/>
        </p:nvPicPr>
        <p:blipFill>
          <a:blip r:embed="rId2" cstate="print"/>
          <a:srcRect/>
          <a:stretch>
            <a:fillRect/>
          </a:stretch>
        </p:blipFill>
        <p:spPr bwMode="auto">
          <a:xfrm>
            <a:off x="228599" y="990600"/>
            <a:ext cx="8763001" cy="55816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200" dirty="0" smtClean="0">
                <a:solidFill>
                  <a:srgbClr val="FFFF00"/>
                </a:solidFill>
              </a:rPr>
              <a:t>The microsomal </a:t>
            </a:r>
            <a:r>
              <a:rPr lang="en-US" sz="3200" b="1" u="sng" dirty="0" smtClean="0">
                <a:solidFill>
                  <a:srgbClr val="FFFF00"/>
                </a:solidFill>
              </a:rPr>
              <a:t>ethanol</a:t>
            </a:r>
            <a:r>
              <a:rPr lang="en-US" sz="3200" dirty="0" smtClean="0">
                <a:solidFill>
                  <a:srgbClr val="FFFF00"/>
                </a:solidFill>
              </a:rPr>
              <a:t> oxidizing system (mixed function </a:t>
            </a:r>
            <a:r>
              <a:rPr lang="en-US" sz="3200" dirty="0" err="1" smtClean="0">
                <a:solidFill>
                  <a:srgbClr val="FFFF00"/>
                </a:solidFill>
              </a:rPr>
              <a:t>oxidases</a:t>
            </a:r>
            <a:r>
              <a:rPr lang="en-US" sz="3200" dirty="0" smtClean="0">
                <a:solidFill>
                  <a:srgbClr val="FFFF00"/>
                </a:solidFill>
              </a:rPr>
              <a:t>)</a:t>
            </a:r>
            <a:endParaRPr lang="en-US" sz="3200"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81000" y="1600200"/>
            <a:ext cx="8153401" cy="37338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72" name="Picture 48" descr="37170-08-F20"/>
          <p:cNvPicPr>
            <a:picLocks noChangeAspect="1" noChangeArrowheads="1"/>
          </p:cNvPicPr>
          <p:nvPr/>
        </p:nvPicPr>
        <p:blipFill>
          <a:blip r:embed="rId3" cstate="print"/>
          <a:srcRect/>
          <a:stretch>
            <a:fillRect/>
          </a:stretch>
        </p:blipFill>
        <p:spPr bwMode="auto">
          <a:xfrm>
            <a:off x="2422525" y="42863"/>
            <a:ext cx="5349875" cy="6813550"/>
          </a:xfrm>
          <a:prstGeom prst="rect">
            <a:avLst/>
          </a:prstGeom>
          <a:noFill/>
        </p:spPr>
      </p:pic>
      <p:sp>
        <p:nvSpPr>
          <p:cNvPr id="52227" name="Rectangle 3"/>
          <p:cNvSpPr>
            <a:spLocks noChangeArrowheads="1"/>
          </p:cNvSpPr>
          <p:nvPr/>
        </p:nvSpPr>
        <p:spPr bwMode="auto">
          <a:xfrm>
            <a:off x="8153400" y="6248400"/>
            <a:ext cx="838199" cy="609600"/>
          </a:xfrm>
          <a:prstGeom prst="rect">
            <a:avLst/>
          </a:prstGeom>
          <a:noFill/>
          <a:ln w="9525">
            <a:noFill/>
            <a:miter lim="800000"/>
            <a:headEnd/>
            <a:tailEnd/>
          </a:ln>
          <a:effectLst/>
        </p:spPr>
        <p:txBody>
          <a:bodyPr wrap="none" lIns="82058" tIns="41029" rIns="82058" bIns="41029"/>
          <a:lstStyle/>
          <a:p>
            <a:pPr algn="r" defTabSz="820738" eaLnBrk="0" hangingPunct="0"/>
            <a:r>
              <a:rPr lang="en-US" sz="1400" b="1" dirty="0"/>
              <a:t>Fig. 8-20</a:t>
            </a:r>
            <a:r>
              <a:rPr lang="en-US" sz="1400" b="1" dirty="0" smtClean="0"/>
              <a:t>,</a:t>
            </a:r>
          </a:p>
          <a:p>
            <a:pPr algn="r" defTabSz="820738" eaLnBrk="0" hangingPunct="0"/>
            <a:r>
              <a:rPr lang="en-US" sz="1400" b="1" dirty="0" smtClean="0"/>
              <a:t> </a:t>
            </a:r>
            <a:r>
              <a:rPr lang="en-US" sz="1400" b="1" dirty="0"/>
              <a:t>p. 296</a:t>
            </a:r>
          </a:p>
        </p:txBody>
      </p:sp>
      <p:sp>
        <p:nvSpPr>
          <p:cNvPr id="4" name="TextBox 3"/>
          <p:cNvSpPr txBox="1"/>
          <p:nvPr/>
        </p:nvSpPr>
        <p:spPr>
          <a:xfrm>
            <a:off x="76200" y="533400"/>
            <a:ext cx="2362200" cy="1237262"/>
          </a:xfrm>
          <a:prstGeom prst="rect">
            <a:avLst/>
          </a:prstGeom>
          <a:noFill/>
        </p:spPr>
        <p:txBody>
          <a:bodyPr wrap="square" rtlCol="0">
            <a:spAutoFit/>
          </a:bodyPr>
          <a:lstStyle/>
          <a:p>
            <a:r>
              <a:rPr lang="el-GR" sz="3100" dirty="0" smtClean="0">
                <a:solidFill>
                  <a:srgbClr val="FFFF00"/>
                </a:solidFill>
                <a:cs typeface="Arial" charset="0"/>
              </a:rPr>
              <a:t>Overview of Energy Metabolism</a:t>
            </a:r>
            <a:endParaRPr lang="en-US" sz="3100"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1" descr="0502"/>
          <p:cNvPicPr>
            <a:picLocks noChangeAspect="1" noChangeArrowheads="1"/>
          </p:cNvPicPr>
          <p:nvPr/>
        </p:nvPicPr>
        <p:blipFill>
          <a:blip r:embed="rId2" cstate="print"/>
          <a:srcRect/>
          <a:stretch>
            <a:fillRect/>
          </a:stretch>
        </p:blipFill>
        <p:spPr bwMode="auto">
          <a:xfrm>
            <a:off x="88900" y="1047750"/>
            <a:ext cx="8964613" cy="5124450"/>
          </a:xfrm>
          <a:prstGeom prst="rect">
            <a:avLst/>
          </a:prstGeom>
          <a:noFill/>
        </p:spPr>
      </p:pic>
      <p:sp>
        <p:nvSpPr>
          <p:cNvPr id="3" name="TextBox 2"/>
          <p:cNvSpPr txBox="1"/>
          <p:nvPr/>
        </p:nvSpPr>
        <p:spPr>
          <a:xfrm>
            <a:off x="2971800" y="304800"/>
            <a:ext cx="3505200" cy="486287"/>
          </a:xfrm>
          <a:prstGeom prst="rect">
            <a:avLst/>
          </a:prstGeom>
          <a:noFill/>
        </p:spPr>
        <p:txBody>
          <a:bodyPr wrap="square" rtlCol="0">
            <a:spAutoFit/>
          </a:bodyPr>
          <a:lstStyle/>
          <a:p>
            <a:r>
              <a:rPr lang="en-US" dirty="0" smtClean="0">
                <a:solidFill>
                  <a:srgbClr val="FFFF00"/>
                </a:solidFill>
              </a:rPr>
              <a:t>Photosynthesis</a:t>
            </a:r>
            <a:endParaRPr lang="en-US" dirty="0">
              <a:solidFill>
                <a:srgbClr val="FFFF00"/>
              </a:solidFill>
            </a:endParaRPr>
          </a:p>
        </p:txBody>
      </p:sp>
    </p:spTree>
  </p:cSld>
  <p:clrMapOvr>
    <a:masterClrMapping/>
  </p:clrMapOvr>
  <p:transition spd="med">
    <p:zo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477000" cy="457200"/>
          </a:xfrm>
        </p:spPr>
        <p:txBody>
          <a:bodyPr/>
          <a:lstStyle/>
          <a:p>
            <a:r>
              <a:rPr lang="en-US" sz="2800" dirty="0" smtClean="0">
                <a:solidFill>
                  <a:srgbClr val="FFFF00"/>
                </a:solidFill>
              </a:rPr>
              <a:t>Interconversion of macronutrients</a:t>
            </a:r>
            <a:endParaRPr lang="en-US" sz="2800" dirty="0">
              <a:solidFill>
                <a:srgbClr val="FFFF00"/>
              </a:solidFill>
            </a:endParaRPr>
          </a:p>
        </p:txBody>
      </p:sp>
      <p:pic>
        <p:nvPicPr>
          <p:cNvPr id="4098" name="Picture 2"/>
          <p:cNvPicPr>
            <a:picLocks noChangeAspect="1" noChangeArrowheads="1"/>
          </p:cNvPicPr>
          <p:nvPr/>
        </p:nvPicPr>
        <p:blipFill>
          <a:blip r:embed="rId2" cstate="print"/>
          <a:srcRect/>
          <a:stretch>
            <a:fillRect/>
          </a:stretch>
        </p:blipFill>
        <p:spPr bwMode="auto">
          <a:xfrm>
            <a:off x="381000" y="609600"/>
            <a:ext cx="8534400" cy="6096000"/>
          </a:xfrm>
          <a:prstGeom prst="rect">
            <a:avLst/>
          </a:prstGeom>
          <a:noFill/>
          <a:ln w="9525">
            <a:noFill/>
            <a:miter lim="800000"/>
            <a:headEnd/>
            <a:tailEnd/>
          </a:ln>
        </p:spPr>
      </p:pic>
      <p:sp>
        <p:nvSpPr>
          <p:cNvPr id="8" name="Rounded Rectangle 7"/>
          <p:cNvSpPr/>
          <p:nvPr/>
        </p:nvSpPr>
        <p:spPr bwMode="auto">
          <a:xfrm>
            <a:off x="1905000" y="914400"/>
            <a:ext cx="7620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9" name="Rounded Rectangle 8"/>
          <p:cNvSpPr/>
          <p:nvPr/>
        </p:nvSpPr>
        <p:spPr bwMode="auto">
          <a:xfrm>
            <a:off x="457200" y="685800"/>
            <a:ext cx="914400" cy="53802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0" name="Rounded Rectangle 9"/>
          <p:cNvSpPr/>
          <p:nvPr/>
        </p:nvSpPr>
        <p:spPr bwMode="auto">
          <a:xfrm>
            <a:off x="228600" y="0"/>
            <a:ext cx="914400" cy="457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1" name="Rounded Rectangle 10"/>
          <p:cNvSpPr/>
          <p:nvPr/>
        </p:nvSpPr>
        <p:spPr bwMode="auto">
          <a:xfrm>
            <a:off x="2514600" y="659914"/>
            <a:ext cx="1143000" cy="53802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Rounded Rectangle 11"/>
          <p:cNvSpPr/>
          <p:nvPr/>
        </p:nvSpPr>
        <p:spPr bwMode="auto">
          <a:xfrm>
            <a:off x="6019800" y="685800"/>
            <a:ext cx="1447800" cy="53802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spd="med">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33400"/>
          </a:xfrm>
        </p:spPr>
        <p:txBody>
          <a:bodyPr/>
          <a:lstStyle/>
          <a:p>
            <a:r>
              <a:rPr lang="en-US" sz="2800" dirty="0" smtClean="0">
                <a:solidFill>
                  <a:srgbClr val="FFFF00"/>
                </a:solidFill>
              </a:rPr>
              <a:t>Disposition of dietary glucose, AA, and fat  in fed state</a:t>
            </a:r>
            <a:endParaRPr lang="en-US" sz="2800" dirty="0">
              <a:solidFill>
                <a:srgbClr val="FFFF00"/>
              </a:solidFill>
            </a:endParaRPr>
          </a:p>
        </p:txBody>
      </p:sp>
      <p:pic>
        <p:nvPicPr>
          <p:cNvPr id="5122" name="Picture 2"/>
          <p:cNvPicPr>
            <a:picLocks noChangeAspect="1" noChangeArrowheads="1"/>
          </p:cNvPicPr>
          <p:nvPr/>
        </p:nvPicPr>
        <p:blipFill>
          <a:blip r:embed="rId2" cstate="print"/>
          <a:srcRect/>
          <a:stretch>
            <a:fillRect/>
          </a:stretch>
        </p:blipFill>
        <p:spPr bwMode="auto">
          <a:xfrm>
            <a:off x="1938528" y="838200"/>
            <a:ext cx="5071872" cy="59436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47800" y="762000"/>
            <a:ext cx="6400800" cy="6019800"/>
          </a:xfrm>
          <a:prstGeom prst="rect">
            <a:avLst/>
          </a:prstGeom>
          <a:noFill/>
          <a:ln w="9525">
            <a:noFill/>
            <a:miter lim="800000"/>
            <a:headEnd/>
            <a:tailEnd/>
          </a:ln>
        </p:spPr>
      </p:pic>
      <p:sp>
        <p:nvSpPr>
          <p:cNvPr id="4" name="Title 1"/>
          <p:cNvSpPr>
            <a:spLocks noGrp="1"/>
          </p:cNvSpPr>
          <p:nvPr>
            <p:ph type="title"/>
          </p:nvPr>
        </p:nvSpPr>
        <p:spPr>
          <a:xfrm>
            <a:off x="152400" y="228600"/>
            <a:ext cx="8839200" cy="381000"/>
          </a:xfrm>
        </p:spPr>
        <p:txBody>
          <a:bodyPr/>
          <a:lstStyle/>
          <a:p>
            <a:r>
              <a:rPr lang="en-US" sz="2800" dirty="0" smtClean="0">
                <a:solidFill>
                  <a:srgbClr val="FFFF00"/>
                </a:solidFill>
              </a:rPr>
              <a:t>Primary post-absorption flow of substrates</a:t>
            </a:r>
            <a:endParaRPr lang="en-US" sz="2800"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14400" y="685800"/>
            <a:ext cx="7467600" cy="6096000"/>
          </a:xfrm>
          <a:prstGeom prst="rect">
            <a:avLst/>
          </a:prstGeom>
          <a:noFill/>
          <a:ln w="9525">
            <a:noFill/>
            <a:miter lim="800000"/>
            <a:headEnd/>
            <a:tailEnd/>
          </a:ln>
        </p:spPr>
      </p:pic>
      <p:sp>
        <p:nvSpPr>
          <p:cNvPr id="4" name="Title 1"/>
          <p:cNvSpPr txBox="1">
            <a:spLocks/>
          </p:cNvSpPr>
          <p:nvPr/>
        </p:nvSpPr>
        <p:spPr bwMode="auto">
          <a:xfrm>
            <a:off x="152400" y="228600"/>
            <a:ext cx="8839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buClrTx/>
              <a:buSzTx/>
            </a:pPr>
            <a:r>
              <a:rPr lang="en-US" sz="2800" b="0" kern="0" dirty="0" smtClean="0">
                <a:solidFill>
                  <a:srgbClr val="FFFF00"/>
                </a:solidFill>
                <a:effectLst>
                  <a:outerShdw blurRad="38100" dist="38100" dir="2700000" algn="tl">
                    <a:srgbClr val="000000"/>
                  </a:outerShdw>
                </a:effectLst>
                <a:latin typeface="+mj-lt"/>
                <a:ea typeface="+mj-ea"/>
                <a:cs typeface="+mj-cs"/>
              </a:rPr>
              <a:t>Flow of substrates during fasting &amp; starvation</a:t>
            </a:r>
            <a:endPar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Tree>
  </p:cSld>
  <p:clrMapOvr>
    <a:masterClrMapping/>
  </p:clrMapOvr>
  <p:transition spd="med">
    <p:zo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5" name="Picture 23" descr="37170-08-F21"/>
          <p:cNvPicPr>
            <a:picLocks noChangeAspect="1" noChangeArrowheads="1"/>
          </p:cNvPicPr>
          <p:nvPr/>
        </p:nvPicPr>
        <p:blipFill>
          <a:blip r:embed="rId3" cstate="print"/>
          <a:srcRect/>
          <a:stretch>
            <a:fillRect/>
          </a:stretch>
        </p:blipFill>
        <p:spPr bwMode="auto">
          <a:xfrm>
            <a:off x="88900" y="954088"/>
            <a:ext cx="8966200" cy="4949825"/>
          </a:xfrm>
          <a:prstGeom prst="rect">
            <a:avLst/>
          </a:prstGeom>
          <a:noFill/>
        </p:spPr>
      </p:pic>
      <p:sp>
        <p:nvSpPr>
          <p:cNvPr id="54275" name="Rectangle 3"/>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8-21, p. 297</a:t>
            </a:r>
          </a:p>
        </p:txBody>
      </p:sp>
    </p:spTree>
  </p:cSld>
  <p:clrMapOvr>
    <a:masterClrMapping/>
  </p:clrMapOvr>
  <p:transition spd="med">
    <p:zo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2007 Thomson - Wadsworth</a:t>
            </a:r>
          </a:p>
        </p:txBody>
      </p:sp>
      <p:sp>
        <p:nvSpPr>
          <p:cNvPr id="130050" name="Rectangle 2"/>
          <p:cNvSpPr>
            <a:spLocks noGrp="1" noChangeArrowheads="1"/>
          </p:cNvSpPr>
          <p:nvPr>
            <p:ph type="title"/>
          </p:nvPr>
        </p:nvSpPr>
        <p:spPr/>
        <p:txBody>
          <a:bodyPr/>
          <a:lstStyle/>
          <a:p>
            <a:r>
              <a:rPr lang="en-US" dirty="0">
                <a:solidFill>
                  <a:srgbClr val="FFFF00"/>
                </a:solidFill>
              </a:rPr>
              <a:t>Dietary Fiber</a:t>
            </a:r>
          </a:p>
        </p:txBody>
      </p:sp>
      <p:sp>
        <p:nvSpPr>
          <p:cNvPr id="130051" name="Rectangle 3"/>
          <p:cNvSpPr>
            <a:spLocks noGrp="1" noChangeArrowheads="1"/>
          </p:cNvSpPr>
          <p:nvPr>
            <p:ph type="body" idx="1"/>
          </p:nvPr>
        </p:nvSpPr>
        <p:spPr/>
        <p:txBody>
          <a:bodyPr/>
          <a:lstStyle/>
          <a:p>
            <a:r>
              <a:rPr lang="en-US"/>
              <a:t>Group of plant polysaccharides that are not digested or absorbed in the human small intestine</a:t>
            </a:r>
          </a:p>
        </p:txBody>
      </p:sp>
      <p:pic>
        <p:nvPicPr>
          <p:cNvPr id="130054" name="Picture 6" descr="0509"/>
          <p:cNvPicPr>
            <a:picLocks noChangeAspect="1" noChangeArrowheads="1"/>
          </p:cNvPicPr>
          <p:nvPr/>
        </p:nvPicPr>
        <p:blipFill>
          <a:blip r:embed="rId2" cstate="print"/>
          <a:srcRect/>
          <a:stretch>
            <a:fillRect/>
          </a:stretch>
        </p:blipFill>
        <p:spPr bwMode="auto">
          <a:xfrm>
            <a:off x="88900" y="3770313"/>
            <a:ext cx="8964613" cy="1792287"/>
          </a:xfrm>
          <a:prstGeom prst="rect">
            <a:avLst/>
          </a:prstGeom>
          <a:noFill/>
        </p:spPr>
      </p:pic>
    </p:spTree>
  </p:cSld>
  <p:clrMapOvr>
    <a:masterClrMapping/>
  </p:clrMapOvr>
  <p:transition spd="med">
    <p:zo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0499" name="Picture 3"/>
          <p:cNvPicPr>
            <a:picLocks noChangeAspect="1" noChangeArrowheads="1"/>
          </p:cNvPicPr>
          <p:nvPr/>
        </p:nvPicPr>
        <p:blipFill>
          <a:blip r:embed="rId2" cstate="print"/>
          <a:srcRect/>
          <a:stretch>
            <a:fillRect/>
          </a:stretch>
        </p:blipFill>
        <p:spPr bwMode="auto">
          <a:xfrm rot="16200000">
            <a:off x="1828800" y="304797"/>
            <a:ext cx="5486401" cy="7162801"/>
          </a:xfrm>
          <a:prstGeom prst="rect">
            <a:avLst/>
          </a:prstGeom>
          <a:noFill/>
          <a:ln w="9525">
            <a:noFill/>
            <a:miter lim="800000"/>
            <a:headEnd/>
            <a:tailEnd/>
          </a:ln>
          <a:effectLst/>
        </p:spPr>
      </p:pic>
      <p:sp>
        <p:nvSpPr>
          <p:cNvPr id="5" name="Title 1"/>
          <p:cNvSpPr>
            <a:spLocks noGrp="1"/>
          </p:cNvSpPr>
          <p:nvPr>
            <p:ph type="title"/>
          </p:nvPr>
        </p:nvSpPr>
        <p:spPr>
          <a:xfrm>
            <a:off x="457200" y="228600"/>
            <a:ext cx="8229600" cy="639762"/>
          </a:xfrm>
        </p:spPr>
        <p:txBody>
          <a:bodyPr/>
          <a:lstStyle/>
          <a:p>
            <a:r>
              <a:rPr lang="en-US" sz="3600" dirty="0" smtClean="0">
                <a:solidFill>
                  <a:srgbClr val="FFFF00"/>
                </a:solidFill>
              </a:rPr>
              <a:t>Carbohydrates digestion in the rumen</a:t>
            </a:r>
            <a:endParaRPr lang="en-US" sz="3600" dirty="0">
              <a:solidFill>
                <a:srgbClr val="FFFF00"/>
              </a:solidFill>
            </a:endParaRPr>
          </a:p>
        </p:txBody>
      </p:sp>
      <p:sp>
        <p:nvSpPr>
          <p:cNvPr id="6" name="Freeform 5"/>
          <p:cNvSpPr/>
          <p:nvPr/>
        </p:nvSpPr>
        <p:spPr>
          <a:xfrm>
            <a:off x="3462291" y="2760955"/>
            <a:ext cx="2760956" cy="3861787"/>
          </a:xfrm>
          <a:custGeom>
            <a:avLst/>
            <a:gdLst>
              <a:gd name="connsiteX0" fmla="*/ 1606859 w 2760956"/>
              <a:gd name="connsiteY0" fmla="*/ 97655 h 3861787"/>
              <a:gd name="connsiteX1" fmla="*/ 1748901 w 2760956"/>
              <a:gd name="connsiteY1" fmla="*/ 79899 h 3861787"/>
              <a:gd name="connsiteX2" fmla="*/ 1899822 w 2760956"/>
              <a:gd name="connsiteY2" fmla="*/ 62144 h 3861787"/>
              <a:gd name="connsiteX3" fmla="*/ 1988598 w 2760956"/>
              <a:gd name="connsiteY3" fmla="*/ 44389 h 3861787"/>
              <a:gd name="connsiteX4" fmla="*/ 2139519 w 2760956"/>
              <a:gd name="connsiteY4" fmla="*/ 26633 h 3861787"/>
              <a:gd name="connsiteX5" fmla="*/ 2183907 w 2760956"/>
              <a:gd name="connsiteY5" fmla="*/ 17756 h 3861787"/>
              <a:gd name="connsiteX6" fmla="*/ 2210540 w 2760956"/>
              <a:gd name="connsiteY6" fmla="*/ 8878 h 3861787"/>
              <a:gd name="connsiteX7" fmla="*/ 2361460 w 2760956"/>
              <a:gd name="connsiteY7" fmla="*/ 0 h 3861787"/>
              <a:gd name="connsiteX8" fmla="*/ 2663301 w 2760956"/>
              <a:gd name="connsiteY8" fmla="*/ 8878 h 3861787"/>
              <a:gd name="connsiteX9" fmla="*/ 2689934 w 2760956"/>
              <a:gd name="connsiteY9" fmla="*/ 17756 h 3861787"/>
              <a:gd name="connsiteX10" fmla="*/ 2707690 w 2760956"/>
              <a:gd name="connsiteY10" fmla="*/ 62144 h 3861787"/>
              <a:gd name="connsiteX11" fmla="*/ 2716567 w 2760956"/>
              <a:gd name="connsiteY11" fmla="*/ 124288 h 3861787"/>
              <a:gd name="connsiteX12" fmla="*/ 2743200 w 2760956"/>
              <a:gd name="connsiteY12" fmla="*/ 213064 h 3861787"/>
              <a:gd name="connsiteX13" fmla="*/ 2760956 w 2760956"/>
              <a:gd name="connsiteY13" fmla="*/ 292963 h 3861787"/>
              <a:gd name="connsiteX14" fmla="*/ 2725445 w 2760956"/>
              <a:gd name="connsiteY14" fmla="*/ 514905 h 3861787"/>
              <a:gd name="connsiteX15" fmla="*/ 2698812 w 2760956"/>
              <a:gd name="connsiteY15" fmla="*/ 550416 h 3861787"/>
              <a:gd name="connsiteX16" fmla="*/ 2672179 w 2760956"/>
              <a:gd name="connsiteY16" fmla="*/ 594804 h 3861787"/>
              <a:gd name="connsiteX17" fmla="*/ 2645546 w 2760956"/>
              <a:gd name="connsiteY17" fmla="*/ 683581 h 3861787"/>
              <a:gd name="connsiteX18" fmla="*/ 2530136 w 2760956"/>
              <a:gd name="connsiteY18" fmla="*/ 816746 h 3861787"/>
              <a:gd name="connsiteX19" fmla="*/ 2503503 w 2760956"/>
              <a:gd name="connsiteY19" fmla="*/ 861134 h 3861787"/>
              <a:gd name="connsiteX20" fmla="*/ 2432482 w 2760956"/>
              <a:gd name="connsiteY20" fmla="*/ 914400 h 3861787"/>
              <a:gd name="connsiteX21" fmla="*/ 2405849 w 2760956"/>
              <a:gd name="connsiteY21" fmla="*/ 932156 h 3861787"/>
              <a:gd name="connsiteX22" fmla="*/ 2352583 w 2760956"/>
              <a:gd name="connsiteY22" fmla="*/ 1012055 h 3861787"/>
              <a:gd name="connsiteX23" fmla="*/ 2370338 w 2760956"/>
              <a:gd name="connsiteY23" fmla="*/ 1091954 h 3861787"/>
              <a:gd name="connsiteX24" fmla="*/ 2396971 w 2760956"/>
              <a:gd name="connsiteY24" fmla="*/ 1127464 h 3861787"/>
              <a:gd name="connsiteX25" fmla="*/ 2450237 w 2760956"/>
              <a:gd name="connsiteY25" fmla="*/ 1189608 h 3861787"/>
              <a:gd name="connsiteX26" fmla="*/ 2530136 w 2760956"/>
              <a:gd name="connsiteY26" fmla="*/ 1305018 h 3861787"/>
              <a:gd name="connsiteX27" fmla="*/ 2503503 w 2760956"/>
              <a:gd name="connsiteY27" fmla="*/ 1491449 h 3861787"/>
              <a:gd name="connsiteX28" fmla="*/ 2485748 w 2760956"/>
              <a:gd name="connsiteY28" fmla="*/ 1571348 h 3861787"/>
              <a:gd name="connsiteX29" fmla="*/ 2467992 w 2760956"/>
              <a:gd name="connsiteY29" fmla="*/ 1597981 h 3861787"/>
              <a:gd name="connsiteX30" fmla="*/ 2450237 w 2760956"/>
              <a:gd name="connsiteY30" fmla="*/ 1855433 h 3861787"/>
              <a:gd name="connsiteX31" fmla="*/ 2379216 w 2760956"/>
              <a:gd name="connsiteY31" fmla="*/ 1988598 h 3861787"/>
              <a:gd name="connsiteX32" fmla="*/ 2334827 w 2760956"/>
              <a:gd name="connsiteY32" fmla="*/ 2121763 h 3861787"/>
              <a:gd name="connsiteX33" fmla="*/ 2343705 w 2760956"/>
              <a:gd name="connsiteY33" fmla="*/ 2228295 h 3861787"/>
              <a:gd name="connsiteX34" fmla="*/ 2352583 w 2760956"/>
              <a:gd name="connsiteY34" fmla="*/ 2308195 h 3861787"/>
              <a:gd name="connsiteX35" fmla="*/ 2343705 w 2760956"/>
              <a:gd name="connsiteY35" fmla="*/ 2388094 h 3861787"/>
              <a:gd name="connsiteX36" fmla="*/ 2334827 w 2760956"/>
              <a:gd name="connsiteY36" fmla="*/ 2521259 h 3861787"/>
              <a:gd name="connsiteX37" fmla="*/ 2308194 w 2760956"/>
              <a:gd name="connsiteY37" fmla="*/ 2681057 h 3861787"/>
              <a:gd name="connsiteX38" fmla="*/ 2263806 w 2760956"/>
              <a:gd name="connsiteY38" fmla="*/ 2787589 h 3861787"/>
              <a:gd name="connsiteX39" fmla="*/ 2210540 w 2760956"/>
              <a:gd name="connsiteY39" fmla="*/ 2894121 h 3861787"/>
              <a:gd name="connsiteX40" fmla="*/ 2192785 w 2760956"/>
              <a:gd name="connsiteY40" fmla="*/ 2991775 h 3861787"/>
              <a:gd name="connsiteX41" fmla="*/ 2183907 w 2760956"/>
              <a:gd name="connsiteY41" fmla="*/ 3018408 h 3861787"/>
              <a:gd name="connsiteX42" fmla="*/ 2175029 w 2760956"/>
              <a:gd name="connsiteY42" fmla="*/ 3266983 h 3861787"/>
              <a:gd name="connsiteX43" fmla="*/ 2148396 w 2760956"/>
              <a:gd name="connsiteY43" fmla="*/ 3338004 h 3861787"/>
              <a:gd name="connsiteX44" fmla="*/ 2139519 w 2760956"/>
              <a:gd name="connsiteY44" fmla="*/ 3382393 h 3861787"/>
              <a:gd name="connsiteX45" fmla="*/ 2121763 w 2760956"/>
              <a:gd name="connsiteY45" fmla="*/ 3426781 h 3861787"/>
              <a:gd name="connsiteX46" fmla="*/ 2104008 w 2760956"/>
              <a:gd name="connsiteY46" fmla="*/ 3480047 h 3861787"/>
              <a:gd name="connsiteX47" fmla="*/ 2041864 w 2760956"/>
              <a:gd name="connsiteY47" fmla="*/ 3586579 h 3861787"/>
              <a:gd name="connsiteX48" fmla="*/ 1979721 w 2760956"/>
              <a:gd name="connsiteY48" fmla="*/ 3755255 h 3861787"/>
              <a:gd name="connsiteX49" fmla="*/ 1961965 w 2760956"/>
              <a:gd name="connsiteY49" fmla="*/ 3790765 h 3861787"/>
              <a:gd name="connsiteX50" fmla="*/ 1935332 w 2760956"/>
              <a:gd name="connsiteY50" fmla="*/ 3808521 h 3861787"/>
              <a:gd name="connsiteX51" fmla="*/ 1890944 w 2760956"/>
              <a:gd name="connsiteY51" fmla="*/ 3861787 h 3861787"/>
              <a:gd name="connsiteX52" fmla="*/ 1819923 w 2760956"/>
              <a:gd name="connsiteY52" fmla="*/ 3852909 h 3861787"/>
              <a:gd name="connsiteX53" fmla="*/ 1722268 w 2760956"/>
              <a:gd name="connsiteY53" fmla="*/ 3826276 h 3861787"/>
              <a:gd name="connsiteX54" fmla="*/ 1695635 w 2760956"/>
              <a:gd name="connsiteY54" fmla="*/ 3808521 h 3861787"/>
              <a:gd name="connsiteX55" fmla="*/ 1660125 w 2760956"/>
              <a:gd name="connsiteY55" fmla="*/ 3799643 h 3861787"/>
              <a:gd name="connsiteX56" fmla="*/ 1482571 w 2760956"/>
              <a:gd name="connsiteY56" fmla="*/ 3773010 h 3861787"/>
              <a:gd name="connsiteX57" fmla="*/ 1047565 w 2760956"/>
              <a:gd name="connsiteY57" fmla="*/ 3808521 h 3861787"/>
              <a:gd name="connsiteX58" fmla="*/ 914400 w 2760956"/>
              <a:gd name="connsiteY58" fmla="*/ 3826276 h 3861787"/>
              <a:gd name="connsiteX59" fmla="*/ 870012 w 2760956"/>
              <a:gd name="connsiteY59" fmla="*/ 3835154 h 3861787"/>
              <a:gd name="connsiteX60" fmla="*/ 816746 w 2760956"/>
              <a:gd name="connsiteY60" fmla="*/ 3844031 h 3861787"/>
              <a:gd name="connsiteX61" fmla="*/ 710214 w 2760956"/>
              <a:gd name="connsiteY61" fmla="*/ 3826276 h 3861787"/>
              <a:gd name="connsiteX62" fmla="*/ 648070 w 2760956"/>
              <a:gd name="connsiteY62" fmla="*/ 3799643 h 3861787"/>
              <a:gd name="connsiteX63" fmla="*/ 594804 w 2760956"/>
              <a:gd name="connsiteY63" fmla="*/ 3781888 h 3861787"/>
              <a:gd name="connsiteX64" fmla="*/ 541538 w 2760956"/>
              <a:gd name="connsiteY64" fmla="*/ 3728622 h 3861787"/>
              <a:gd name="connsiteX65" fmla="*/ 532660 w 2760956"/>
              <a:gd name="connsiteY65" fmla="*/ 3675356 h 3861787"/>
              <a:gd name="connsiteX66" fmla="*/ 497150 w 2760956"/>
              <a:gd name="connsiteY66" fmla="*/ 3639845 h 3861787"/>
              <a:gd name="connsiteX67" fmla="*/ 479394 w 2760956"/>
              <a:gd name="connsiteY67" fmla="*/ 3586579 h 3861787"/>
              <a:gd name="connsiteX68" fmla="*/ 452761 w 2760956"/>
              <a:gd name="connsiteY68" fmla="*/ 3435659 h 3861787"/>
              <a:gd name="connsiteX69" fmla="*/ 479394 w 2760956"/>
              <a:gd name="connsiteY69" fmla="*/ 3204839 h 3861787"/>
              <a:gd name="connsiteX70" fmla="*/ 497150 w 2760956"/>
              <a:gd name="connsiteY70" fmla="*/ 3178206 h 3861787"/>
              <a:gd name="connsiteX71" fmla="*/ 541538 w 2760956"/>
              <a:gd name="connsiteY71" fmla="*/ 3089429 h 3861787"/>
              <a:gd name="connsiteX72" fmla="*/ 506027 w 2760956"/>
              <a:gd name="connsiteY72" fmla="*/ 2982897 h 3861787"/>
              <a:gd name="connsiteX73" fmla="*/ 443884 w 2760956"/>
              <a:gd name="connsiteY73" fmla="*/ 2920754 h 3861787"/>
              <a:gd name="connsiteX74" fmla="*/ 417251 w 2760956"/>
              <a:gd name="connsiteY74" fmla="*/ 2876365 h 3861787"/>
              <a:gd name="connsiteX75" fmla="*/ 399495 w 2760956"/>
              <a:gd name="connsiteY75" fmla="*/ 2849732 h 3861787"/>
              <a:gd name="connsiteX76" fmla="*/ 337352 w 2760956"/>
              <a:gd name="connsiteY76" fmla="*/ 2752078 h 3861787"/>
              <a:gd name="connsiteX77" fmla="*/ 284086 w 2760956"/>
              <a:gd name="connsiteY77" fmla="*/ 2707690 h 3861787"/>
              <a:gd name="connsiteX78" fmla="*/ 195309 w 2760956"/>
              <a:gd name="connsiteY78" fmla="*/ 2539014 h 3861787"/>
              <a:gd name="connsiteX79" fmla="*/ 150921 w 2760956"/>
              <a:gd name="connsiteY79" fmla="*/ 2450237 h 3861787"/>
              <a:gd name="connsiteX80" fmla="*/ 142043 w 2760956"/>
              <a:gd name="connsiteY80" fmla="*/ 2414727 h 3861787"/>
              <a:gd name="connsiteX81" fmla="*/ 44389 w 2760956"/>
              <a:gd name="connsiteY81" fmla="*/ 2308195 h 3861787"/>
              <a:gd name="connsiteX82" fmla="*/ 17756 w 2760956"/>
              <a:gd name="connsiteY82" fmla="*/ 2281562 h 3861787"/>
              <a:gd name="connsiteX83" fmla="*/ 8878 w 2760956"/>
              <a:gd name="connsiteY83" fmla="*/ 2237173 h 3861787"/>
              <a:gd name="connsiteX84" fmla="*/ 0 w 2760956"/>
              <a:gd name="connsiteY84" fmla="*/ 2201662 h 3861787"/>
              <a:gd name="connsiteX85" fmla="*/ 26633 w 2760956"/>
              <a:gd name="connsiteY85" fmla="*/ 2121763 h 3861787"/>
              <a:gd name="connsiteX86" fmla="*/ 44389 w 2760956"/>
              <a:gd name="connsiteY86" fmla="*/ 2050742 h 3861787"/>
              <a:gd name="connsiteX87" fmla="*/ 88777 w 2760956"/>
              <a:gd name="connsiteY87" fmla="*/ 2006354 h 3861787"/>
              <a:gd name="connsiteX88" fmla="*/ 115410 w 2760956"/>
              <a:gd name="connsiteY88" fmla="*/ 1988598 h 3861787"/>
              <a:gd name="connsiteX89" fmla="*/ 177554 w 2760956"/>
              <a:gd name="connsiteY89" fmla="*/ 1944210 h 3861787"/>
              <a:gd name="connsiteX90" fmla="*/ 186431 w 2760956"/>
              <a:gd name="connsiteY90" fmla="*/ 1917577 h 3861787"/>
              <a:gd name="connsiteX91" fmla="*/ 204187 w 2760956"/>
              <a:gd name="connsiteY91" fmla="*/ 1899822 h 3861787"/>
              <a:gd name="connsiteX92" fmla="*/ 221942 w 2760956"/>
              <a:gd name="connsiteY92" fmla="*/ 1811045 h 3861787"/>
              <a:gd name="connsiteX93" fmla="*/ 257453 w 2760956"/>
              <a:gd name="connsiteY93" fmla="*/ 1766657 h 3861787"/>
              <a:gd name="connsiteX94" fmla="*/ 275208 w 2760956"/>
              <a:gd name="connsiteY94" fmla="*/ 1748901 h 3861787"/>
              <a:gd name="connsiteX95" fmla="*/ 310719 w 2760956"/>
              <a:gd name="connsiteY95" fmla="*/ 1704513 h 3861787"/>
              <a:gd name="connsiteX96" fmla="*/ 328474 w 2760956"/>
              <a:gd name="connsiteY96" fmla="*/ 1651247 h 3861787"/>
              <a:gd name="connsiteX97" fmla="*/ 319596 w 2760956"/>
              <a:gd name="connsiteY97" fmla="*/ 1402672 h 3861787"/>
              <a:gd name="connsiteX98" fmla="*/ 301841 w 2760956"/>
              <a:gd name="connsiteY98" fmla="*/ 1269507 h 3861787"/>
              <a:gd name="connsiteX99" fmla="*/ 292963 w 2760956"/>
              <a:gd name="connsiteY99" fmla="*/ 1189608 h 3861787"/>
              <a:gd name="connsiteX100" fmla="*/ 257453 w 2760956"/>
              <a:gd name="connsiteY100" fmla="*/ 1136342 h 3861787"/>
              <a:gd name="connsiteX101" fmla="*/ 239697 w 2760956"/>
              <a:gd name="connsiteY101" fmla="*/ 1109709 h 3861787"/>
              <a:gd name="connsiteX102" fmla="*/ 213064 w 2760956"/>
              <a:gd name="connsiteY102" fmla="*/ 1047565 h 3861787"/>
              <a:gd name="connsiteX103" fmla="*/ 159798 w 2760956"/>
              <a:gd name="connsiteY103" fmla="*/ 949911 h 3861787"/>
              <a:gd name="connsiteX104" fmla="*/ 124288 w 2760956"/>
              <a:gd name="connsiteY104" fmla="*/ 914400 h 3861787"/>
              <a:gd name="connsiteX105" fmla="*/ 79899 w 2760956"/>
              <a:gd name="connsiteY105" fmla="*/ 852257 h 3861787"/>
              <a:gd name="connsiteX106" fmla="*/ 106532 w 2760956"/>
              <a:gd name="connsiteY106" fmla="*/ 754602 h 3861787"/>
              <a:gd name="connsiteX107" fmla="*/ 115410 w 2760956"/>
              <a:gd name="connsiteY107" fmla="*/ 727969 h 3861787"/>
              <a:gd name="connsiteX108" fmla="*/ 204187 w 2760956"/>
              <a:gd name="connsiteY108" fmla="*/ 710214 h 3861787"/>
              <a:gd name="connsiteX109" fmla="*/ 239697 w 2760956"/>
              <a:gd name="connsiteY109" fmla="*/ 674703 h 3861787"/>
              <a:gd name="connsiteX110" fmla="*/ 328474 w 2760956"/>
              <a:gd name="connsiteY110" fmla="*/ 648070 h 3861787"/>
              <a:gd name="connsiteX111" fmla="*/ 355107 w 2760956"/>
              <a:gd name="connsiteY111" fmla="*/ 639193 h 3861787"/>
              <a:gd name="connsiteX112" fmla="*/ 479394 w 2760956"/>
              <a:gd name="connsiteY112" fmla="*/ 603682 h 3861787"/>
              <a:gd name="connsiteX113" fmla="*/ 648070 w 2760956"/>
              <a:gd name="connsiteY113" fmla="*/ 577049 h 3861787"/>
              <a:gd name="connsiteX114" fmla="*/ 861134 w 2760956"/>
              <a:gd name="connsiteY114" fmla="*/ 532661 h 3861787"/>
              <a:gd name="connsiteX115" fmla="*/ 914400 w 2760956"/>
              <a:gd name="connsiteY115" fmla="*/ 488272 h 3861787"/>
              <a:gd name="connsiteX116" fmla="*/ 976544 w 2760956"/>
              <a:gd name="connsiteY116" fmla="*/ 426128 h 3861787"/>
              <a:gd name="connsiteX117" fmla="*/ 985422 w 2760956"/>
              <a:gd name="connsiteY117" fmla="*/ 399495 h 3861787"/>
              <a:gd name="connsiteX118" fmla="*/ 1020932 w 2760956"/>
              <a:gd name="connsiteY118" fmla="*/ 346229 h 3861787"/>
              <a:gd name="connsiteX119" fmla="*/ 1056443 w 2760956"/>
              <a:gd name="connsiteY119" fmla="*/ 266330 h 3861787"/>
              <a:gd name="connsiteX120" fmla="*/ 1065321 w 2760956"/>
              <a:gd name="connsiteY120" fmla="*/ 213064 h 3861787"/>
              <a:gd name="connsiteX121" fmla="*/ 1100831 w 2760956"/>
              <a:gd name="connsiteY121" fmla="*/ 159798 h 3861787"/>
              <a:gd name="connsiteX122" fmla="*/ 1145220 w 2760956"/>
              <a:gd name="connsiteY122" fmla="*/ 150921 h 3861787"/>
              <a:gd name="connsiteX123" fmla="*/ 1438183 w 2760956"/>
              <a:gd name="connsiteY123" fmla="*/ 142043 h 3861787"/>
              <a:gd name="connsiteX124" fmla="*/ 1464816 w 2760956"/>
              <a:gd name="connsiteY124" fmla="*/ 133165 h 3861787"/>
              <a:gd name="connsiteX125" fmla="*/ 1518082 w 2760956"/>
              <a:gd name="connsiteY125" fmla="*/ 88777 h 3861787"/>
              <a:gd name="connsiteX126" fmla="*/ 1606859 w 2760956"/>
              <a:gd name="connsiteY126" fmla="*/ 97655 h 386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760956" h="3861787">
                <a:moveTo>
                  <a:pt x="1606859" y="97655"/>
                </a:moveTo>
                <a:cubicBezTo>
                  <a:pt x="1645329" y="96175"/>
                  <a:pt x="1616527" y="94082"/>
                  <a:pt x="1748901" y="79899"/>
                </a:cubicBezTo>
                <a:cubicBezTo>
                  <a:pt x="1799267" y="74503"/>
                  <a:pt x="1849715" y="69567"/>
                  <a:pt x="1899822" y="62144"/>
                </a:cubicBezTo>
                <a:cubicBezTo>
                  <a:pt x="1929674" y="57722"/>
                  <a:pt x="1958627" y="47915"/>
                  <a:pt x="1988598" y="44389"/>
                </a:cubicBezTo>
                <a:lnTo>
                  <a:pt x="2139519" y="26633"/>
                </a:lnTo>
                <a:cubicBezTo>
                  <a:pt x="2154470" y="24594"/>
                  <a:pt x="2169269" y="21416"/>
                  <a:pt x="2183907" y="17756"/>
                </a:cubicBezTo>
                <a:cubicBezTo>
                  <a:pt x="2192986" y="15486"/>
                  <a:pt x="2201229" y="9809"/>
                  <a:pt x="2210540" y="8878"/>
                </a:cubicBezTo>
                <a:cubicBezTo>
                  <a:pt x="2260684" y="3863"/>
                  <a:pt x="2311153" y="2959"/>
                  <a:pt x="2361460" y="0"/>
                </a:cubicBezTo>
                <a:cubicBezTo>
                  <a:pt x="2462074" y="2959"/>
                  <a:pt x="2562791" y="3445"/>
                  <a:pt x="2663301" y="8878"/>
                </a:cubicBezTo>
                <a:cubicBezTo>
                  <a:pt x="2672645" y="9383"/>
                  <a:pt x="2683943" y="10567"/>
                  <a:pt x="2689934" y="17756"/>
                </a:cubicBezTo>
                <a:cubicBezTo>
                  <a:pt x="2700136" y="29998"/>
                  <a:pt x="2701771" y="47348"/>
                  <a:pt x="2707690" y="62144"/>
                </a:cubicBezTo>
                <a:cubicBezTo>
                  <a:pt x="2710649" y="82859"/>
                  <a:pt x="2711774" y="103919"/>
                  <a:pt x="2716567" y="124288"/>
                </a:cubicBezTo>
                <a:cubicBezTo>
                  <a:pt x="2723643" y="154362"/>
                  <a:pt x="2735337" y="183186"/>
                  <a:pt x="2743200" y="213064"/>
                </a:cubicBezTo>
                <a:cubicBezTo>
                  <a:pt x="2750143" y="239448"/>
                  <a:pt x="2755037" y="266330"/>
                  <a:pt x="2760956" y="292963"/>
                </a:cubicBezTo>
                <a:cubicBezTo>
                  <a:pt x="2755594" y="343903"/>
                  <a:pt x="2756327" y="453141"/>
                  <a:pt x="2725445" y="514905"/>
                </a:cubicBezTo>
                <a:cubicBezTo>
                  <a:pt x="2718828" y="528139"/>
                  <a:pt x="2707019" y="538105"/>
                  <a:pt x="2698812" y="550416"/>
                </a:cubicBezTo>
                <a:cubicBezTo>
                  <a:pt x="2689241" y="564773"/>
                  <a:pt x="2681057" y="580008"/>
                  <a:pt x="2672179" y="594804"/>
                </a:cubicBezTo>
                <a:cubicBezTo>
                  <a:pt x="2666496" y="623221"/>
                  <a:pt x="2662231" y="658554"/>
                  <a:pt x="2645546" y="683581"/>
                </a:cubicBezTo>
                <a:cubicBezTo>
                  <a:pt x="2516628" y="876959"/>
                  <a:pt x="2626073" y="696827"/>
                  <a:pt x="2530136" y="816746"/>
                </a:cubicBezTo>
                <a:cubicBezTo>
                  <a:pt x="2519357" y="830220"/>
                  <a:pt x="2515704" y="848933"/>
                  <a:pt x="2503503" y="861134"/>
                </a:cubicBezTo>
                <a:cubicBezTo>
                  <a:pt x="2482578" y="882059"/>
                  <a:pt x="2457104" y="897985"/>
                  <a:pt x="2432482" y="914400"/>
                </a:cubicBezTo>
                <a:cubicBezTo>
                  <a:pt x="2423604" y="920319"/>
                  <a:pt x="2413394" y="924611"/>
                  <a:pt x="2405849" y="932156"/>
                </a:cubicBezTo>
                <a:cubicBezTo>
                  <a:pt x="2373014" y="964991"/>
                  <a:pt x="2371169" y="974882"/>
                  <a:pt x="2352583" y="1012055"/>
                </a:cubicBezTo>
                <a:cubicBezTo>
                  <a:pt x="2358501" y="1038688"/>
                  <a:pt x="2360544" y="1066490"/>
                  <a:pt x="2370338" y="1091954"/>
                </a:cubicBezTo>
                <a:cubicBezTo>
                  <a:pt x="2375649" y="1105764"/>
                  <a:pt x="2388371" y="1115424"/>
                  <a:pt x="2396971" y="1127464"/>
                </a:cubicBezTo>
                <a:cubicBezTo>
                  <a:pt x="2443928" y="1193204"/>
                  <a:pt x="2375933" y="1107049"/>
                  <a:pt x="2450237" y="1189608"/>
                </a:cubicBezTo>
                <a:cubicBezTo>
                  <a:pt x="2501600" y="1246678"/>
                  <a:pt x="2491726" y="1237800"/>
                  <a:pt x="2530136" y="1305018"/>
                </a:cubicBezTo>
                <a:cubicBezTo>
                  <a:pt x="2519388" y="1444758"/>
                  <a:pt x="2530617" y="1382996"/>
                  <a:pt x="2503503" y="1491449"/>
                </a:cubicBezTo>
                <a:cubicBezTo>
                  <a:pt x="2500973" y="1501568"/>
                  <a:pt x="2491218" y="1558584"/>
                  <a:pt x="2485748" y="1571348"/>
                </a:cubicBezTo>
                <a:cubicBezTo>
                  <a:pt x="2481545" y="1581155"/>
                  <a:pt x="2473911" y="1589103"/>
                  <a:pt x="2467992" y="1597981"/>
                </a:cubicBezTo>
                <a:cubicBezTo>
                  <a:pt x="2462074" y="1683798"/>
                  <a:pt x="2465434" y="1770765"/>
                  <a:pt x="2450237" y="1855433"/>
                </a:cubicBezTo>
                <a:cubicBezTo>
                  <a:pt x="2440782" y="1908112"/>
                  <a:pt x="2400628" y="1942715"/>
                  <a:pt x="2379216" y="1988598"/>
                </a:cubicBezTo>
                <a:cubicBezTo>
                  <a:pt x="2343241" y="2065687"/>
                  <a:pt x="2347523" y="2058288"/>
                  <a:pt x="2334827" y="2121763"/>
                </a:cubicBezTo>
                <a:cubicBezTo>
                  <a:pt x="2337786" y="2157274"/>
                  <a:pt x="2340326" y="2192822"/>
                  <a:pt x="2343705" y="2228295"/>
                </a:cubicBezTo>
                <a:cubicBezTo>
                  <a:pt x="2346246" y="2254972"/>
                  <a:pt x="2352583" y="2281398"/>
                  <a:pt x="2352583" y="2308195"/>
                </a:cubicBezTo>
                <a:cubicBezTo>
                  <a:pt x="2352583" y="2334992"/>
                  <a:pt x="2345930" y="2361390"/>
                  <a:pt x="2343705" y="2388094"/>
                </a:cubicBezTo>
                <a:cubicBezTo>
                  <a:pt x="2340010" y="2432427"/>
                  <a:pt x="2338681" y="2476939"/>
                  <a:pt x="2334827" y="2521259"/>
                </a:cubicBezTo>
                <a:cubicBezTo>
                  <a:pt x="2331433" y="2560295"/>
                  <a:pt x="2318959" y="2647223"/>
                  <a:pt x="2308194" y="2681057"/>
                </a:cubicBezTo>
                <a:cubicBezTo>
                  <a:pt x="2296530" y="2717716"/>
                  <a:pt x="2281010" y="2753181"/>
                  <a:pt x="2263806" y="2787589"/>
                </a:cubicBezTo>
                <a:lnTo>
                  <a:pt x="2210540" y="2894121"/>
                </a:lnTo>
                <a:cubicBezTo>
                  <a:pt x="2204622" y="2926672"/>
                  <a:pt x="2199717" y="2959424"/>
                  <a:pt x="2192785" y="2991775"/>
                </a:cubicBezTo>
                <a:cubicBezTo>
                  <a:pt x="2190824" y="3000925"/>
                  <a:pt x="2184510" y="3009069"/>
                  <a:pt x="2183907" y="3018408"/>
                </a:cubicBezTo>
                <a:cubicBezTo>
                  <a:pt x="2178569" y="3101147"/>
                  <a:pt x="2184185" y="3184579"/>
                  <a:pt x="2175029" y="3266983"/>
                </a:cubicBezTo>
                <a:cubicBezTo>
                  <a:pt x="2172237" y="3292112"/>
                  <a:pt x="2155831" y="3313839"/>
                  <a:pt x="2148396" y="3338004"/>
                </a:cubicBezTo>
                <a:cubicBezTo>
                  <a:pt x="2143959" y="3352426"/>
                  <a:pt x="2143855" y="3367940"/>
                  <a:pt x="2139519" y="3382393"/>
                </a:cubicBezTo>
                <a:cubicBezTo>
                  <a:pt x="2134940" y="3397657"/>
                  <a:pt x="2127209" y="3411805"/>
                  <a:pt x="2121763" y="3426781"/>
                </a:cubicBezTo>
                <a:cubicBezTo>
                  <a:pt x="2115367" y="3444370"/>
                  <a:pt x="2111206" y="3462771"/>
                  <a:pt x="2104008" y="3480047"/>
                </a:cubicBezTo>
                <a:cubicBezTo>
                  <a:pt x="2083910" y="3528282"/>
                  <a:pt x="2071103" y="3542722"/>
                  <a:pt x="2041864" y="3586579"/>
                </a:cubicBezTo>
                <a:cubicBezTo>
                  <a:pt x="1981675" y="3812291"/>
                  <a:pt x="2040638" y="3657790"/>
                  <a:pt x="1979721" y="3755255"/>
                </a:cubicBezTo>
                <a:cubicBezTo>
                  <a:pt x="1972707" y="3766477"/>
                  <a:pt x="1970437" y="3780598"/>
                  <a:pt x="1961965" y="3790765"/>
                </a:cubicBezTo>
                <a:cubicBezTo>
                  <a:pt x="1955134" y="3798962"/>
                  <a:pt x="1942877" y="3800976"/>
                  <a:pt x="1935332" y="3808521"/>
                </a:cubicBezTo>
                <a:cubicBezTo>
                  <a:pt x="1918989" y="3824864"/>
                  <a:pt x="1905740" y="3844032"/>
                  <a:pt x="1890944" y="3861787"/>
                </a:cubicBezTo>
                <a:cubicBezTo>
                  <a:pt x="1867270" y="3858828"/>
                  <a:pt x="1843456" y="3856831"/>
                  <a:pt x="1819923" y="3852909"/>
                </a:cubicBezTo>
                <a:cubicBezTo>
                  <a:pt x="1803004" y="3850089"/>
                  <a:pt x="1726413" y="3827460"/>
                  <a:pt x="1722268" y="3826276"/>
                </a:cubicBezTo>
                <a:cubicBezTo>
                  <a:pt x="1713390" y="3820358"/>
                  <a:pt x="1705442" y="3812724"/>
                  <a:pt x="1695635" y="3808521"/>
                </a:cubicBezTo>
                <a:cubicBezTo>
                  <a:pt x="1684421" y="3803715"/>
                  <a:pt x="1672117" y="3801891"/>
                  <a:pt x="1660125" y="3799643"/>
                </a:cubicBezTo>
                <a:cubicBezTo>
                  <a:pt x="1573427" y="3783387"/>
                  <a:pt x="1560574" y="3782761"/>
                  <a:pt x="1482571" y="3773010"/>
                </a:cubicBezTo>
                <a:lnTo>
                  <a:pt x="1047565" y="3808521"/>
                </a:lnTo>
                <a:cubicBezTo>
                  <a:pt x="1002979" y="3812701"/>
                  <a:pt x="958686" y="3819633"/>
                  <a:pt x="914400" y="3826276"/>
                </a:cubicBezTo>
                <a:cubicBezTo>
                  <a:pt x="899478" y="3828514"/>
                  <a:pt x="884858" y="3832455"/>
                  <a:pt x="870012" y="3835154"/>
                </a:cubicBezTo>
                <a:cubicBezTo>
                  <a:pt x="852302" y="3838374"/>
                  <a:pt x="834501" y="3841072"/>
                  <a:pt x="816746" y="3844031"/>
                </a:cubicBezTo>
                <a:cubicBezTo>
                  <a:pt x="781235" y="3838113"/>
                  <a:pt x="745029" y="3835438"/>
                  <a:pt x="710214" y="3826276"/>
                </a:cubicBezTo>
                <a:cubicBezTo>
                  <a:pt x="688419" y="3820541"/>
                  <a:pt x="669105" y="3807733"/>
                  <a:pt x="648070" y="3799643"/>
                </a:cubicBezTo>
                <a:cubicBezTo>
                  <a:pt x="630602" y="3792925"/>
                  <a:pt x="612559" y="3787806"/>
                  <a:pt x="594804" y="3781888"/>
                </a:cubicBezTo>
                <a:lnTo>
                  <a:pt x="541538" y="3728622"/>
                </a:lnTo>
                <a:cubicBezTo>
                  <a:pt x="528810" y="3715894"/>
                  <a:pt x="540710" y="3691456"/>
                  <a:pt x="532660" y="3675356"/>
                </a:cubicBezTo>
                <a:cubicBezTo>
                  <a:pt x="525174" y="3660383"/>
                  <a:pt x="508987" y="3651682"/>
                  <a:pt x="497150" y="3639845"/>
                </a:cubicBezTo>
                <a:cubicBezTo>
                  <a:pt x="491231" y="3622090"/>
                  <a:pt x="482647" y="3605010"/>
                  <a:pt x="479394" y="3586579"/>
                </a:cubicBezTo>
                <a:cubicBezTo>
                  <a:pt x="447678" y="3406853"/>
                  <a:pt x="492961" y="3556255"/>
                  <a:pt x="452761" y="3435659"/>
                </a:cubicBezTo>
                <a:cubicBezTo>
                  <a:pt x="457826" y="3359682"/>
                  <a:pt x="458154" y="3279180"/>
                  <a:pt x="479394" y="3204839"/>
                </a:cubicBezTo>
                <a:cubicBezTo>
                  <a:pt x="482325" y="3194580"/>
                  <a:pt x="491660" y="3187355"/>
                  <a:pt x="497150" y="3178206"/>
                </a:cubicBezTo>
                <a:cubicBezTo>
                  <a:pt x="534792" y="3115469"/>
                  <a:pt x="526100" y="3135741"/>
                  <a:pt x="541538" y="3089429"/>
                </a:cubicBezTo>
                <a:cubicBezTo>
                  <a:pt x="534081" y="3044686"/>
                  <a:pt x="535544" y="3021269"/>
                  <a:pt x="506027" y="2982897"/>
                </a:cubicBezTo>
                <a:cubicBezTo>
                  <a:pt x="488166" y="2959677"/>
                  <a:pt x="462638" y="2943259"/>
                  <a:pt x="443884" y="2920754"/>
                </a:cubicBezTo>
                <a:cubicBezTo>
                  <a:pt x="432837" y="2907498"/>
                  <a:pt x="426396" y="2890997"/>
                  <a:pt x="417251" y="2876365"/>
                </a:cubicBezTo>
                <a:cubicBezTo>
                  <a:pt x="411596" y="2867317"/>
                  <a:pt x="405265" y="2858707"/>
                  <a:pt x="399495" y="2849732"/>
                </a:cubicBezTo>
                <a:cubicBezTo>
                  <a:pt x="378631" y="2817277"/>
                  <a:pt x="366993" y="2776778"/>
                  <a:pt x="337352" y="2752078"/>
                </a:cubicBezTo>
                <a:lnTo>
                  <a:pt x="284086" y="2707690"/>
                </a:lnTo>
                <a:lnTo>
                  <a:pt x="195309" y="2539014"/>
                </a:lnTo>
                <a:cubicBezTo>
                  <a:pt x="122650" y="2400962"/>
                  <a:pt x="271284" y="2600696"/>
                  <a:pt x="150921" y="2450237"/>
                </a:cubicBezTo>
                <a:cubicBezTo>
                  <a:pt x="147962" y="2438400"/>
                  <a:pt x="147968" y="2425393"/>
                  <a:pt x="142043" y="2414727"/>
                </a:cubicBezTo>
                <a:cubicBezTo>
                  <a:pt x="125226" y="2384457"/>
                  <a:pt x="62738" y="2326544"/>
                  <a:pt x="44389" y="2308195"/>
                </a:cubicBezTo>
                <a:lnTo>
                  <a:pt x="17756" y="2281562"/>
                </a:lnTo>
                <a:cubicBezTo>
                  <a:pt x="14797" y="2266766"/>
                  <a:pt x="12151" y="2251903"/>
                  <a:pt x="8878" y="2237173"/>
                </a:cubicBezTo>
                <a:cubicBezTo>
                  <a:pt x="6231" y="2225262"/>
                  <a:pt x="0" y="2213863"/>
                  <a:pt x="0" y="2201662"/>
                </a:cubicBezTo>
                <a:cubicBezTo>
                  <a:pt x="0" y="2179312"/>
                  <a:pt x="20991" y="2140099"/>
                  <a:pt x="26633" y="2121763"/>
                </a:cubicBezTo>
                <a:cubicBezTo>
                  <a:pt x="33809" y="2098440"/>
                  <a:pt x="38470" y="2074416"/>
                  <a:pt x="44389" y="2050742"/>
                </a:cubicBezTo>
                <a:cubicBezTo>
                  <a:pt x="49464" y="2030442"/>
                  <a:pt x="73030" y="2020133"/>
                  <a:pt x="88777" y="2006354"/>
                </a:cubicBezTo>
                <a:cubicBezTo>
                  <a:pt x="96807" y="1999328"/>
                  <a:pt x="106728" y="1994800"/>
                  <a:pt x="115410" y="1988598"/>
                </a:cubicBezTo>
                <a:cubicBezTo>
                  <a:pt x="192465" y="1933558"/>
                  <a:pt x="114807" y="1986040"/>
                  <a:pt x="177554" y="1944210"/>
                </a:cubicBezTo>
                <a:cubicBezTo>
                  <a:pt x="180513" y="1935332"/>
                  <a:pt x="181616" y="1925601"/>
                  <a:pt x="186431" y="1917577"/>
                </a:cubicBezTo>
                <a:cubicBezTo>
                  <a:pt x="190737" y="1910400"/>
                  <a:pt x="201540" y="1907762"/>
                  <a:pt x="204187" y="1899822"/>
                </a:cubicBezTo>
                <a:cubicBezTo>
                  <a:pt x="213730" y="1871192"/>
                  <a:pt x="203090" y="1834610"/>
                  <a:pt x="221942" y="1811045"/>
                </a:cubicBezTo>
                <a:cubicBezTo>
                  <a:pt x="233779" y="1796249"/>
                  <a:pt x="245122" y="1781044"/>
                  <a:pt x="257453" y="1766657"/>
                </a:cubicBezTo>
                <a:cubicBezTo>
                  <a:pt x="262900" y="1760302"/>
                  <a:pt x="269761" y="1755256"/>
                  <a:pt x="275208" y="1748901"/>
                </a:cubicBezTo>
                <a:cubicBezTo>
                  <a:pt x="287539" y="1734514"/>
                  <a:pt x="298882" y="1719309"/>
                  <a:pt x="310719" y="1704513"/>
                </a:cubicBezTo>
                <a:cubicBezTo>
                  <a:pt x="316637" y="1686758"/>
                  <a:pt x="329142" y="1669951"/>
                  <a:pt x="328474" y="1651247"/>
                </a:cubicBezTo>
                <a:cubicBezTo>
                  <a:pt x="325515" y="1568389"/>
                  <a:pt x="324195" y="1485456"/>
                  <a:pt x="319596" y="1402672"/>
                </a:cubicBezTo>
                <a:cubicBezTo>
                  <a:pt x="318198" y="1377512"/>
                  <a:pt x="305257" y="1296835"/>
                  <a:pt x="301841" y="1269507"/>
                </a:cubicBezTo>
                <a:cubicBezTo>
                  <a:pt x="298517" y="1242917"/>
                  <a:pt x="301437" y="1215030"/>
                  <a:pt x="292963" y="1189608"/>
                </a:cubicBezTo>
                <a:cubicBezTo>
                  <a:pt x="286215" y="1169364"/>
                  <a:pt x="269290" y="1154097"/>
                  <a:pt x="257453" y="1136342"/>
                </a:cubicBezTo>
                <a:lnTo>
                  <a:pt x="239697" y="1109709"/>
                </a:lnTo>
                <a:cubicBezTo>
                  <a:pt x="221465" y="1055008"/>
                  <a:pt x="242317" y="1113384"/>
                  <a:pt x="213064" y="1047565"/>
                </a:cubicBezTo>
                <a:cubicBezTo>
                  <a:pt x="195494" y="1008033"/>
                  <a:pt x="193288" y="983402"/>
                  <a:pt x="159798" y="949911"/>
                </a:cubicBezTo>
                <a:cubicBezTo>
                  <a:pt x="147961" y="938074"/>
                  <a:pt x="135311" y="926998"/>
                  <a:pt x="124288" y="914400"/>
                </a:cubicBezTo>
                <a:cubicBezTo>
                  <a:pt x="108872" y="896781"/>
                  <a:pt x="93157" y="872143"/>
                  <a:pt x="79899" y="852257"/>
                </a:cubicBezTo>
                <a:cubicBezTo>
                  <a:pt x="95875" y="724454"/>
                  <a:pt x="72961" y="821745"/>
                  <a:pt x="106532" y="754602"/>
                </a:cubicBezTo>
                <a:cubicBezTo>
                  <a:pt x="110717" y="746232"/>
                  <a:pt x="106891" y="731841"/>
                  <a:pt x="115410" y="727969"/>
                </a:cubicBezTo>
                <a:cubicBezTo>
                  <a:pt x="142883" y="715481"/>
                  <a:pt x="204187" y="710214"/>
                  <a:pt x="204187" y="710214"/>
                </a:cubicBezTo>
                <a:cubicBezTo>
                  <a:pt x="216024" y="698377"/>
                  <a:pt x="226305" y="684747"/>
                  <a:pt x="239697" y="674703"/>
                </a:cubicBezTo>
                <a:cubicBezTo>
                  <a:pt x="271991" y="650482"/>
                  <a:pt x="288428" y="656969"/>
                  <a:pt x="328474" y="648070"/>
                </a:cubicBezTo>
                <a:cubicBezTo>
                  <a:pt x="337609" y="646040"/>
                  <a:pt x="346229" y="642152"/>
                  <a:pt x="355107" y="639193"/>
                </a:cubicBezTo>
                <a:cubicBezTo>
                  <a:pt x="398040" y="596258"/>
                  <a:pt x="365801" y="621618"/>
                  <a:pt x="479394" y="603682"/>
                </a:cubicBezTo>
                <a:cubicBezTo>
                  <a:pt x="591795" y="585934"/>
                  <a:pt x="495747" y="604744"/>
                  <a:pt x="648070" y="577049"/>
                </a:cubicBezTo>
                <a:cubicBezTo>
                  <a:pt x="832511" y="543514"/>
                  <a:pt x="776140" y="560990"/>
                  <a:pt x="861134" y="532661"/>
                </a:cubicBezTo>
                <a:cubicBezTo>
                  <a:pt x="969876" y="451105"/>
                  <a:pt x="848545" y="544719"/>
                  <a:pt x="914400" y="488272"/>
                </a:cubicBezTo>
                <a:cubicBezTo>
                  <a:pt x="947800" y="459643"/>
                  <a:pt x="959158" y="460900"/>
                  <a:pt x="976544" y="426128"/>
                </a:cubicBezTo>
                <a:cubicBezTo>
                  <a:pt x="980729" y="417758"/>
                  <a:pt x="980877" y="407675"/>
                  <a:pt x="985422" y="399495"/>
                </a:cubicBezTo>
                <a:cubicBezTo>
                  <a:pt x="995785" y="380841"/>
                  <a:pt x="1020932" y="346229"/>
                  <a:pt x="1020932" y="346229"/>
                </a:cubicBezTo>
                <a:cubicBezTo>
                  <a:pt x="1054166" y="213301"/>
                  <a:pt x="995006" y="435280"/>
                  <a:pt x="1056443" y="266330"/>
                </a:cubicBezTo>
                <a:cubicBezTo>
                  <a:pt x="1062594" y="249413"/>
                  <a:pt x="1060149" y="230305"/>
                  <a:pt x="1065321" y="213064"/>
                </a:cubicBezTo>
                <a:cubicBezTo>
                  <a:pt x="1068517" y="202409"/>
                  <a:pt x="1085294" y="166457"/>
                  <a:pt x="1100831" y="159798"/>
                </a:cubicBezTo>
                <a:cubicBezTo>
                  <a:pt x="1114700" y="153854"/>
                  <a:pt x="1130152" y="151714"/>
                  <a:pt x="1145220" y="150921"/>
                </a:cubicBezTo>
                <a:cubicBezTo>
                  <a:pt x="1242784" y="145786"/>
                  <a:pt x="1340529" y="145002"/>
                  <a:pt x="1438183" y="142043"/>
                </a:cubicBezTo>
                <a:cubicBezTo>
                  <a:pt x="1447061" y="139084"/>
                  <a:pt x="1457030" y="138356"/>
                  <a:pt x="1464816" y="133165"/>
                </a:cubicBezTo>
                <a:cubicBezTo>
                  <a:pt x="1477578" y="124657"/>
                  <a:pt x="1499202" y="91682"/>
                  <a:pt x="1518082" y="88777"/>
                </a:cubicBezTo>
                <a:cubicBezTo>
                  <a:pt x="1547330" y="84277"/>
                  <a:pt x="1568389" y="99135"/>
                  <a:pt x="1606859" y="97655"/>
                </a:cubicBezTo>
                <a:close/>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zo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600" dirty="0" smtClean="0">
                <a:solidFill>
                  <a:srgbClr val="FFFF00"/>
                </a:solidFill>
              </a:rPr>
              <a:t>Carbohydrates digestion in the rumen</a:t>
            </a:r>
            <a:endParaRPr lang="en-US" sz="3600" dirty="0">
              <a:solidFill>
                <a:srgbClr val="FFFF00"/>
              </a:solidFill>
            </a:endParaRPr>
          </a:p>
        </p:txBody>
      </p:sp>
      <p:pic>
        <p:nvPicPr>
          <p:cNvPr id="1771522" name="Picture 2"/>
          <p:cNvPicPr>
            <a:picLocks noChangeAspect="1" noChangeArrowheads="1"/>
          </p:cNvPicPr>
          <p:nvPr/>
        </p:nvPicPr>
        <p:blipFill>
          <a:blip r:embed="rId2" cstate="print"/>
          <a:srcRect/>
          <a:stretch>
            <a:fillRect/>
          </a:stretch>
        </p:blipFill>
        <p:spPr bwMode="auto">
          <a:xfrm rot="16200000">
            <a:off x="1905000" y="-457201"/>
            <a:ext cx="5486400" cy="8534400"/>
          </a:xfrm>
          <a:prstGeom prst="rect">
            <a:avLst/>
          </a:prstGeom>
          <a:noFill/>
          <a:ln w="9525">
            <a:noFill/>
            <a:miter lim="800000"/>
            <a:headEnd/>
            <a:tailEnd/>
          </a:ln>
          <a:effectLst/>
        </p:spPr>
      </p:pic>
      <p:sp>
        <p:nvSpPr>
          <p:cNvPr id="4" name="Freeform 3"/>
          <p:cNvSpPr/>
          <p:nvPr/>
        </p:nvSpPr>
        <p:spPr>
          <a:xfrm>
            <a:off x="3276600" y="914400"/>
            <a:ext cx="1873188" cy="1578837"/>
          </a:xfrm>
          <a:custGeom>
            <a:avLst/>
            <a:gdLst>
              <a:gd name="connsiteX0" fmla="*/ 1642368 w 1873188"/>
              <a:gd name="connsiteY0" fmla="*/ 26633 h 1578837"/>
              <a:gd name="connsiteX1" fmla="*/ 1464815 w 1873188"/>
              <a:gd name="connsiteY1" fmla="*/ 53266 h 1578837"/>
              <a:gd name="connsiteX2" fmla="*/ 1402671 w 1873188"/>
              <a:gd name="connsiteY2" fmla="*/ 71021 h 1578837"/>
              <a:gd name="connsiteX3" fmla="*/ 1331650 w 1873188"/>
              <a:gd name="connsiteY3" fmla="*/ 88776 h 1578837"/>
              <a:gd name="connsiteX4" fmla="*/ 1296139 w 1873188"/>
              <a:gd name="connsiteY4" fmla="*/ 97654 h 1578837"/>
              <a:gd name="connsiteX5" fmla="*/ 1233995 w 1873188"/>
              <a:gd name="connsiteY5" fmla="*/ 115409 h 1578837"/>
              <a:gd name="connsiteX6" fmla="*/ 1091953 w 1873188"/>
              <a:gd name="connsiteY6" fmla="*/ 133165 h 1578837"/>
              <a:gd name="connsiteX7" fmla="*/ 1020931 w 1873188"/>
              <a:gd name="connsiteY7" fmla="*/ 195308 h 1578837"/>
              <a:gd name="connsiteX8" fmla="*/ 941032 w 1873188"/>
              <a:gd name="connsiteY8" fmla="*/ 239697 h 1578837"/>
              <a:gd name="connsiteX9" fmla="*/ 896644 w 1873188"/>
              <a:gd name="connsiteY9" fmla="*/ 275207 h 1578837"/>
              <a:gd name="connsiteX10" fmla="*/ 816745 w 1873188"/>
              <a:gd name="connsiteY10" fmla="*/ 319596 h 1578837"/>
              <a:gd name="connsiteX11" fmla="*/ 719090 w 1873188"/>
              <a:gd name="connsiteY11" fmla="*/ 355106 h 1578837"/>
              <a:gd name="connsiteX12" fmla="*/ 683580 w 1873188"/>
              <a:gd name="connsiteY12" fmla="*/ 372862 h 1578837"/>
              <a:gd name="connsiteX13" fmla="*/ 603681 w 1873188"/>
              <a:gd name="connsiteY13" fmla="*/ 417250 h 1578837"/>
              <a:gd name="connsiteX14" fmla="*/ 577048 w 1873188"/>
              <a:gd name="connsiteY14" fmla="*/ 452761 h 1578837"/>
              <a:gd name="connsiteX15" fmla="*/ 514904 w 1873188"/>
              <a:gd name="connsiteY15" fmla="*/ 514905 h 1578837"/>
              <a:gd name="connsiteX16" fmla="*/ 470516 w 1873188"/>
              <a:gd name="connsiteY16" fmla="*/ 621437 h 1578837"/>
              <a:gd name="connsiteX17" fmla="*/ 443883 w 1873188"/>
              <a:gd name="connsiteY17" fmla="*/ 656947 h 1578837"/>
              <a:gd name="connsiteX18" fmla="*/ 390617 w 1873188"/>
              <a:gd name="connsiteY18" fmla="*/ 736846 h 1578837"/>
              <a:gd name="connsiteX19" fmla="*/ 346228 w 1873188"/>
              <a:gd name="connsiteY19" fmla="*/ 798990 h 1578837"/>
              <a:gd name="connsiteX20" fmla="*/ 319595 w 1873188"/>
              <a:gd name="connsiteY20" fmla="*/ 861134 h 1578837"/>
              <a:gd name="connsiteX21" fmla="*/ 275207 w 1873188"/>
              <a:gd name="connsiteY21" fmla="*/ 941033 h 1578837"/>
              <a:gd name="connsiteX22" fmla="*/ 195308 w 1873188"/>
              <a:gd name="connsiteY22" fmla="*/ 1029809 h 1578837"/>
              <a:gd name="connsiteX23" fmla="*/ 159797 w 1873188"/>
              <a:gd name="connsiteY23" fmla="*/ 1091953 h 1578837"/>
              <a:gd name="connsiteX24" fmla="*/ 133164 w 1873188"/>
              <a:gd name="connsiteY24" fmla="*/ 1127464 h 1578837"/>
              <a:gd name="connsiteX25" fmla="*/ 79898 w 1873188"/>
              <a:gd name="connsiteY25" fmla="*/ 1189607 h 1578837"/>
              <a:gd name="connsiteX26" fmla="*/ 62143 w 1873188"/>
              <a:gd name="connsiteY26" fmla="*/ 1225118 h 1578837"/>
              <a:gd name="connsiteX27" fmla="*/ 53265 w 1873188"/>
              <a:gd name="connsiteY27" fmla="*/ 1260629 h 1578837"/>
              <a:gd name="connsiteX28" fmla="*/ 17755 w 1873188"/>
              <a:gd name="connsiteY28" fmla="*/ 1305017 h 1578837"/>
              <a:gd name="connsiteX29" fmla="*/ 8877 w 1873188"/>
              <a:gd name="connsiteY29" fmla="*/ 1331650 h 1578837"/>
              <a:gd name="connsiteX30" fmla="*/ 106531 w 1873188"/>
              <a:gd name="connsiteY30" fmla="*/ 1429305 h 1578837"/>
              <a:gd name="connsiteX31" fmla="*/ 142042 w 1873188"/>
              <a:gd name="connsiteY31" fmla="*/ 1438182 h 1578837"/>
              <a:gd name="connsiteX32" fmla="*/ 239696 w 1873188"/>
              <a:gd name="connsiteY32" fmla="*/ 1500326 h 1578837"/>
              <a:gd name="connsiteX33" fmla="*/ 292962 w 1873188"/>
              <a:gd name="connsiteY33" fmla="*/ 1518081 h 1578837"/>
              <a:gd name="connsiteX34" fmla="*/ 310718 w 1873188"/>
              <a:gd name="connsiteY34" fmla="*/ 1535837 h 1578837"/>
              <a:gd name="connsiteX35" fmla="*/ 363984 w 1873188"/>
              <a:gd name="connsiteY35" fmla="*/ 1571347 h 1578837"/>
              <a:gd name="connsiteX36" fmla="*/ 470516 w 1873188"/>
              <a:gd name="connsiteY36" fmla="*/ 1562470 h 1578837"/>
              <a:gd name="connsiteX37" fmla="*/ 559292 w 1873188"/>
              <a:gd name="connsiteY37" fmla="*/ 1553592 h 1578837"/>
              <a:gd name="connsiteX38" fmla="*/ 852256 w 1873188"/>
              <a:gd name="connsiteY38" fmla="*/ 1535837 h 1578837"/>
              <a:gd name="connsiteX39" fmla="*/ 967665 w 1873188"/>
              <a:gd name="connsiteY39" fmla="*/ 1518081 h 1578837"/>
              <a:gd name="connsiteX40" fmla="*/ 1029809 w 1873188"/>
              <a:gd name="connsiteY40" fmla="*/ 1500326 h 1578837"/>
              <a:gd name="connsiteX41" fmla="*/ 1056442 w 1873188"/>
              <a:gd name="connsiteY41" fmla="*/ 1491448 h 1578837"/>
              <a:gd name="connsiteX42" fmla="*/ 1136341 w 1873188"/>
              <a:gd name="connsiteY42" fmla="*/ 1482571 h 1578837"/>
              <a:gd name="connsiteX43" fmla="*/ 1384916 w 1873188"/>
              <a:gd name="connsiteY43" fmla="*/ 1491448 h 1578837"/>
              <a:gd name="connsiteX44" fmla="*/ 1411549 w 1873188"/>
              <a:gd name="connsiteY44" fmla="*/ 1518081 h 1578837"/>
              <a:gd name="connsiteX45" fmla="*/ 1447059 w 1873188"/>
              <a:gd name="connsiteY45" fmla="*/ 1535837 h 1578837"/>
              <a:gd name="connsiteX46" fmla="*/ 1491448 w 1873188"/>
              <a:gd name="connsiteY46" fmla="*/ 1526959 h 1578837"/>
              <a:gd name="connsiteX47" fmla="*/ 1500325 w 1873188"/>
              <a:gd name="connsiteY47" fmla="*/ 1500326 h 1578837"/>
              <a:gd name="connsiteX48" fmla="*/ 1544714 w 1873188"/>
              <a:gd name="connsiteY48" fmla="*/ 1482571 h 1578837"/>
              <a:gd name="connsiteX49" fmla="*/ 1606857 w 1873188"/>
              <a:gd name="connsiteY49" fmla="*/ 1393794 h 1578837"/>
              <a:gd name="connsiteX50" fmla="*/ 1624613 w 1873188"/>
              <a:gd name="connsiteY50" fmla="*/ 1367161 h 1578837"/>
              <a:gd name="connsiteX51" fmla="*/ 1633490 w 1873188"/>
              <a:gd name="connsiteY51" fmla="*/ 1322773 h 1578837"/>
              <a:gd name="connsiteX52" fmla="*/ 1642368 w 1873188"/>
              <a:gd name="connsiteY52" fmla="*/ 1287262 h 1578837"/>
              <a:gd name="connsiteX53" fmla="*/ 1677879 w 1873188"/>
              <a:gd name="connsiteY53" fmla="*/ 923277 h 1578837"/>
              <a:gd name="connsiteX54" fmla="*/ 1713389 w 1873188"/>
              <a:gd name="connsiteY54" fmla="*/ 843378 h 1578837"/>
              <a:gd name="connsiteX55" fmla="*/ 1722267 w 1873188"/>
              <a:gd name="connsiteY55" fmla="*/ 816745 h 1578837"/>
              <a:gd name="connsiteX56" fmla="*/ 1784411 w 1873188"/>
              <a:gd name="connsiteY56" fmla="*/ 736846 h 1578837"/>
              <a:gd name="connsiteX57" fmla="*/ 1828799 w 1873188"/>
              <a:gd name="connsiteY57" fmla="*/ 683580 h 1578837"/>
              <a:gd name="connsiteX58" fmla="*/ 1855432 w 1873188"/>
              <a:gd name="connsiteY58" fmla="*/ 532660 h 1578837"/>
              <a:gd name="connsiteX59" fmla="*/ 1873188 w 1873188"/>
              <a:gd name="connsiteY59" fmla="*/ 497149 h 1578837"/>
              <a:gd name="connsiteX60" fmla="*/ 1864310 w 1873188"/>
              <a:gd name="connsiteY60" fmla="*/ 88776 h 1578837"/>
              <a:gd name="connsiteX61" fmla="*/ 1855432 w 1873188"/>
              <a:gd name="connsiteY61" fmla="*/ 53266 h 1578837"/>
              <a:gd name="connsiteX62" fmla="*/ 1784411 w 1873188"/>
              <a:gd name="connsiteY62" fmla="*/ 0 h 1578837"/>
              <a:gd name="connsiteX63" fmla="*/ 1695634 w 1873188"/>
              <a:gd name="connsiteY63" fmla="*/ 8877 h 1578837"/>
              <a:gd name="connsiteX64" fmla="*/ 1651246 w 1873188"/>
              <a:gd name="connsiteY64" fmla="*/ 35510 h 1578837"/>
              <a:gd name="connsiteX65" fmla="*/ 1642368 w 1873188"/>
              <a:gd name="connsiteY65" fmla="*/ 26633 h 157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73188" h="1578837">
                <a:moveTo>
                  <a:pt x="1642368" y="26633"/>
                </a:moveTo>
                <a:cubicBezTo>
                  <a:pt x="1611296" y="29592"/>
                  <a:pt x="1661378" y="25186"/>
                  <a:pt x="1464815" y="53266"/>
                </a:cubicBezTo>
                <a:cubicBezTo>
                  <a:pt x="1443488" y="56313"/>
                  <a:pt x="1423487" y="65470"/>
                  <a:pt x="1402671" y="71021"/>
                </a:cubicBezTo>
                <a:cubicBezTo>
                  <a:pt x="1379093" y="77308"/>
                  <a:pt x="1355324" y="82858"/>
                  <a:pt x="1331650" y="88776"/>
                </a:cubicBezTo>
                <a:cubicBezTo>
                  <a:pt x="1319813" y="91735"/>
                  <a:pt x="1307871" y="94302"/>
                  <a:pt x="1296139" y="97654"/>
                </a:cubicBezTo>
                <a:cubicBezTo>
                  <a:pt x="1275424" y="103572"/>
                  <a:pt x="1254987" y="110565"/>
                  <a:pt x="1233995" y="115409"/>
                </a:cubicBezTo>
                <a:cubicBezTo>
                  <a:pt x="1191882" y="125127"/>
                  <a:pt x="1131747" y="129185"/>
                  <a:pt x="1091953" y="133165"/>
                </a:cubicBezTo>
                <a:cubicBezTo>
                  <a:pt x="1032024" y="173117"/>
                  <a:pt x="1104019" y="122607"/>
                  <a:pt x="1020931" y="195308"/>
                </a:cubicBezTo>
                <a:cubicBezTo>
                  <a:pt x="996156" y="216986"/>
                  <a:pt x="969655" y="221483"/>
                  <a:pt x="941032" y="239697"/>
                </a:cubicBezTo>
                <a:cubicBezTo>
                  <a:pt x="925046" y="249870"/>
                  <a:pt x="912583" y="264961"/>
                  <a:pt x="896644" y="275207"/>
                </a:cubicBezTo>
                <a:cubicBezTo>
                  <a:pt x="871016" y="291682"/>
                  <a:pt x="843996" y="305971"/>
                  <a:pt x="816745" y="319596"/>
                </a:cubicBezTo>
                <a:cubicBezTo>
                  <a:pt x="792042" y="331947"/>
                  <a:pt x="743946" y="346821"/>
                  <a:pt x="719090" y="355106"/>
                </a:cubicBezTo>
                <a:cubicBezTo>
                  <a:pt x="706535" y="359291"/>
                  <a:pt x="695673" y="367487"/>
                  <a:pt x="683580" y="372862"/>
                </a:cubicBezTo>
                <a:cubicBezTo>
                  <a:pt x="644191" y="390368"/>
                  <a:pt x="634543" y="386388"/>
                  <a:pt x="603681" y="417250"/>
                </a:cubicBezTo>
                <a:cubicBezTo>
                  <a:pt x="593219" y="427713"/>
                  <a:pt x="587001" y="441813"/>
                  <a:pt x="577048" y="452761"/>
                </a:cubicBezTo>
                <a:cubicBezTo>
                  <a:pt x="557342" y="474438"/>
                  <a:pt x="514904" y="514905"/>
                  <a:pt x="514904" y="514905"/>
                </a:cubicBezTo>
                <a:cubicBezTo>
                  <a:pt x="504448" y="542787"/>
                  <a:pt x="488678" y="592378"/>
                  <a:pt x="470516" y="621437"/>
                </a:cubicBezTo>
                <a:cubicBezTo>
                  <a:pt x="462674" y="633984"/>
                  <a:pt x="452368" y="644826"/>
                  <a:pt x="443883" y="656947"/>
                </a:cubicBezTo>
                <a:cubicBezTo>
                  <a:pt x="425527" y="683170"/>
                  <a:pt x="408973" y="710623"/>
                  <a:pt x="390617" y="736846"/>
                </a:cubicBezTo>
                <a:cubicBezTo>
                  <a:pt x="376019" y="757701"/>
                  <a:pt x="361024" y="778275"/>
                  <a:pt x="346228" y="798990"/>
                </a:cubicBezTo>
                <a:cubicBezTo>
                  <a:pt x="325200" y="828429"/>
                  <a:pt x="332013" y="832158"/>
                  <a:pt x="319595" y="861134"/>
                </a:cubicBezTo>
                <a:cubicBezTo>
                  <a:pt x="312024" y="878799"/>
                  <a:pt x="285308" y="928687"/>
                  <a:pt x="275207" y="941033"/>
                </a:cubicBezTo>
                <a:cubicBezTo>
                  <a:pt x="158357" y="1083851"/>
                  <a:pt x="268309" y="927608"/>
                  <a:pt x="195308" y="1029809"/>
                </a:cubicBezTo>
                <a:cubicBezTo>
                  <a:pt x="146444" y="1098219"/>
                  <a:pt x="211806" y="1008739"/>
                  <a:pt x="159797" y="1091953"/>
                </a:cubicBezTo>
                <a:cubicBezTo>
                  <a:pt x="151955" y="1104500"/>
                  <a:pt x="142793" y="1116230"/>
                  <a:pt x="133164" y="1127464"/>
                </a:cubicBezTo>
                <a:cubicBezTo>
                  <a:pt x="99643" y="1166572"/>
                  <a:pt x="109851" y="1141682"/>
                  <a:pt x="79898" y="1189607"/>
                </a:cubicBezTo>
                <a:cubicBezTo>
                  <a:pt x="72884" y="1200829"/>
                  <a:pt x="66790" y="1212727"/>
                  <a:pt x="62143" y="1225118"/>
                </a:cubicBezTo>
                <a:cubicBezTo>
                  <a:pt x="57859" y="1236542"/>
                  <a:pt x="59190" y="1249963"/>
                  <a:pt x="53265" y="1260629"/>
                </a:cubicBezTo>
                <a:cubicBezTo>
                  <a:pt x="44063" y="1277193"/>
                  <a:pt x="29592" y="1290221"/>
                  <a:pt x="17755" y="1305017"/>
                </a:cubicBezTo>
                <a:cubicBezTo>
                  <a:pt x="14796" y="1313895"/>
                  <a:pt x="8877" y="1322292"/>
                  <a:pt x="8877" y="1331650"/>
                </a:cubicBezTo>
                <a:cubicBezTo>
                  <a:pt x="8877" y="1448835"/>
                  <a:pt x="0" y="1418651"/>
                  <a:pt x="106531" y="1429305"/>
                </a:cubicBezTo>
                <a:cubicBezTo>
                  <a:pt x="118368" y="1432264"/>
                  <a:pt x="131276" y="1432440"/>
                  <a:pt x="142042" y="1438182"/>
                </a:cubicBezTo>
                <a:cubicBezTo>
                  <a:pt x="176086" y="1456339"/>
                  <a:pt x="203092" y="1488125"/>
                  <a:pt x="239696" y="1500326"/>
                </a:cubicBezTo>
                <a:lnTo>
                  <a:pt x="292962" y="1518081"/>
                </a:lnTo>
                <a:cubicBezTo>
                  <a:pt x="298881" y="1524000"/>
                  <a:pt x="303754" y="1531194"/>
                  <a:pt x="310718" y="1535837"/>
                </a:cubicBezTo>
                <a:cubicBezTo>
                  <a:pt x="375217" y="1578837"/>
                  <a:pt x="323270" y="1530635"/>
                  <a:pt x="363984" y="1571347"/>
                </a:cubicBezTo>
                <a:lnTo>
                  <a:pt x="470516" y="1562470"/>
                </a:lnTo>
                <a:cubicBezTo>
                  <a:pt x="500133" y="1559778"/>
                  <a:pt x="529625" y="1555662"/>
                  <a:pt x="559292" y="1553592"/>
                </a:cubicBezTo>
                <a:lnTo>
                  <a:pt x="852256" y="1535837"/>
                </a:lnTo>
                <a:cubicBezTo>
                  <a:pt x="890726" y="1529918"/>
                  <a:pt x="929499" y="1525714"/>
                  <a:pt x="967665" y="1518081"/>
                </a:cubicBezTo>
                <a:cubicBezTo>
                  <a:pt x="988790" y="1513856"/>
                  <a:pt x="1009174" y="1506516"/>
                  <a:pt x="1029809" y="1500326"/>
                </a:cubicBezTo>
                <a:cubicBezTo>
                  <a:pt x="1038772" y="1497637"/>
                  <a:pt x="1047211" y="1492986"/>
                  <a:pt x="1056442" y="1491448"/>
                </a:cubicBezTo>
                <a:cubicBezTo>
                  <a:pt x="1082874" y="1487043"/>
                  <a:pt x="1109708" y="1485530"/>
                  <a:pt x="1136341" y="1482571"/>
                </a:cubicBezTo>
                <a:cubicBezTo>
                  <a:pt x="1219199" y="1485530"/>
                  <a:pt x="1302687" y="1480838"/>
                  <a:pt x="1384916" y="1491448"/>
                </a:cubicBezTo>
                <a:cubicBezTo>
                  <a:pt x="1397368" y="1493055"/>
                  <a:pt x="1401333" y="1510783"/>
                  <a:pt x="1411549" y="1518081"/>
                </a:cubicBezTo>
                <a:cubicBezTo>
                  <a:pt x="1422318" y="1525773"/>
                  <a:pt x="1435222" y="1529918"/>
                  <a:pt x="1447059" y="1535837"/>
                </a:cubicBezTo>
                <a:cubicBezTo>
                  <a:pt x="1461855" y="1532878"/>
                  <a:pt x="1478893" y="1535329"/>
                  <a:pt x="1491448" y="1526959"/>
                </a:cubicBezTo>
                <a:cubicBezTo>
                  <a:pt x="1499234" y="1521768"/>
                  <a:pt x="1493136" y="1506317"/>
                  <a:pt x="1500325" y="1500326"/>
                </a:cubicBezTo>
                <a:cubicBezTo>
                  <a:pt x="1512567" y="1490124"/>
                  <a:pt x="1529918" y="1488489"/>
                  <a:pt x="1544714" y="1482571"/>
                </a:cubicBezTo>
                <a:cubicBezTo>
                  <a:pt x="1582941" y="1444342"/>
                  <a:pt x="1555590" y="1474356"/>
                  <a:pt x="1606857" y="1393794"/>
                </a:cubicBezTo>
                <a:cubicBezTo>
                  <a:pt x="1612585" y="1384792"/>
                  <a:pt x="1624613" y="1367161"/>
                  <a:pt x="1624613" y="1367161"/>
                </a:cubicBezTo>
                <a:cubicBezTo>
                  <a:pt x="1627572" y="1352365"/>
                  <a:pt x="1630217" y="1337503"/>
                  <a:pt x="1633490" y="1322773"/>
                </a:cubicBezTo>
                <a:cubicBezTo>
                  <a:pt x="1636137" y="1310862"/>
                  <a:pt x="1641499" y="1299432"/>
                  <a:pt x="1642368" y="1287262"/>
                </a:cubicBezTo>
                <a:cubicBezTo>
                  <a:pt x="1668011" y="928265"/>
                  <a:pt x="1596964" y="1044644"/>
                  <a:pt x="1677879" y="923277"/>
                </a:cubicBezTo>
                <a:cubicBezTo>
                  <a:pt x="1723683" y="785864"/>
                  <a:pt x="1671186" y="927784"/>
                  <a:pt x="1713389" y="843378"/>
                </a:cubicBezTo>
                <a:cubicBezTo>
                  <a:pt x="1717574" y="835008"/>
                  <a:pt x="1718082" y="825115"/>
                  <a:pt x="1722267" y="816745"/>
                </a:cubicBezTo>
                <a:cubicBezTo>
                  <a:pt x="1734034" y="793212"/>
                  <a:pt x="1773937" y="749939"/>
                  <a:pt x="1784411" y="736846"/>
                </a:cubicBezTo>
                <a:cubicBezTo>
                  <a:pt x="1826618" y="684088"/>
                  <a:pt x="1794613" y="717768"/>
                  <a:pt x="1828799" y="683580"/>
                </a:cubicBezTo>
                <a:cubicBezTo>
                  <a:pt x="1833747" y="648943"/>
                  <a:pt x="1836482" y="576878"/>
                  <a:pt x="1855432" y="532660"/>
                </a:cubicBezTo>
                <a:cubicBezTo>
                  <a:pt x="1860645" y="520496"/>
                  <a:pt x="1867269" y="508986"/>
                  <a:pt x="1873188" y="497149"/>
                </a:cubicBezTo>
                <a:cubicBezTo>
                  <a:pt x="1870229" y="361025"/>
                  <a:pt x="1869752" y="224824"/>
                  <a:pt x="1864310" y="88776"/>
                </a:cubicBezTo>
                <a:cubicBezTo>
                  <a:pt x="1863822" y="76585"/>
                  <a:pt x="1862200" y="63418"/>
                  <a:pt x="1855432" y="53266"/>
                </a:cubicBezTo>
                <a:cubicBezTo>
                  <a:pt x="1826285" y="9545"/>
                  <a:pt x="1821120" y="12236"/>
                  <a:pt x="1784411" y="0"/>
                </a:cubicBezTo>
                <a:lnTo>
                  <a:pt x="1695634" y="8877"/>
                </a:lnTo>
                <a:cubicBezTo>
                  <a:pt x="1601682" y="18767"/>
                  <a:pt x="1592211" y="5994"/>
                  <a:pt x="1651246" y="35510"/>
                </a:cubicBezTo>
                <a:cubicBezTo>
                  <a:pt x="1662930" y="455"/>
                  <a:pt x="1673440" y="23674"/>
                  <a:pt x="1642368" y="26633"/>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81200" y="6019800"/>
            <a:ext cx="838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6019800"/>
            <a:ext cx="838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10200" y="5943600"/>
            <a:ext cx="838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0034" y="2833454"/>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 y="3581400"/>
            <a:ext cx="762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zo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FFFF00"/>
                </a:solidFill>
              </a:rPr>
              <a:t>Acetate</a:t>
            </a:r>
          </a:p>
        </p:txBody>
      </p:sp>
      <p:sp>
        <p:nvSpPr>
          <p:cNvPr id="16387" name="Rectangle 3"/>
          <p:cNvSpPr>
            <a:spLocks noGrp="1" noChangeArrowheads="1"/>
          </p:cNvSpPr>
          <p:nvPr>
            <p:ph sz="quarter" idx="1"/>
          </p:nvPr>
        </p:nvSpPr>
        <p:spPr/>
        <p:txBody>
          <a:bodyPr/>
          <a:lstStyle/>
          <a:p>
            <a:pPr eaLnBrk="1" hangingPunct="1">
              <a:lnSpc>
                <a:spcPct val="90000"/>
              </a:lnSpc>
            </a:pPr>
            <a:r>
              <a:rPr lang="en-US" dirty="0" smtClean="0"/>
              <a:t>Pyruvate + Pi + ADP </a:t>
            </a:r>
            <a:r>
              <a:rPr lang="en-US" dirty="0" smtClean="0">
                <a:sym typeface="Symbol" pitchFamily="18" charset="2"/>
              </a:rPr>
              <a:t></a:t>
            </a:r>
          </a:p>
          <a:p>
            <a:pPr eaLnBrk="1" hangingPunct="1">
              <a:lnSpc>
                <a:spcPct val="90000"/>
              </a:lnSpc>
              <a:buFont typeface="Wingdings" pitchFamily="2" charset="2"/>
              <a:buNone/>
            </a:pPr>
            <a:r>
              <a:rPr lang="en-US" dirty="0" smtClean="0">
                <a:sym typeface="Symbol" pitchFamily="18" charset="2"/>
              </a:rPr>
              <a:t>		Acetate + ATP + H</a:t>
            </a:r>
            <a:r>
              <a:rPr lang="en-US" baseline="-25000" dirty="0" smtClean="0">
                <a:sym typeface="Symbol" pitchFamily="18" charset="2"/>
              </a:rPr>
              <a:t>2</a:t>
            </a:r>
            <a:r>
              <a:rPr lang="en-US" dirty="0" smtClean="0">
                <a:sym typeface="Symbol" pitchFamily="18" charset="2"/>
              </a:rPr>
              <a:t> + CO</a:t>
            </a:r>
            <a:r>
              <a:rPr lang="en-US" baseline="-25000" dirty="0" smtClean="0">
                <a:sym typeface="Symbol" pitchFamily="18" charset="2"/>
              </a:rPr>
              <a:t>2</a:t>
            </a:r>
            <a:endParaRPr lang="en-US" dirty="0" smtClean="0">
              <a:sym typeface="Symbol" pitchFamily="18" charset="2"/>
            </a:endParaRPr>
          </a:p>
          <a:p>
            <a:pPr eaLnBrk="1" hangingPunct="1">
              <a:lnSpc>
                <a:spcPct val="90000"/>
              </a:lnSpc>
            </a:pPr>
            <a:endParaRPr lang="en-US" dirty="0" smtClean="0">
              <a:sym typeface="Symbol" pitchFamily="18" charset="2"/>
            </a:endParaRPr>
          </a:p>
          <a:p>
            <a:pPr eaLnBrk="1" hangingPunct="1">
              <a:lnSpc>
                <a:spcPct val="90000"/>
              </a:lnSpc>
            </a:pPr>
            <a:r>
              <a:rPr lang="en-US" dirty="0" err="1" smtClean="0">
                <a:sym typeface="Symbol" pitchFamily="18" charset="2"/>
              </a:rPr>
              <a:t>Cellulolytic</a:t>
            </a:r>
            <a:r>
              <a:rPr lang="en-US" dirty="0" smtClean="0">
                <a:sym typeface="Symbol" pitchFamily="18" charset="2"/>
              </a:rPr>
              <a:t> bacteria</a:t>
            </a:r>
          </a:p>
          <a:p>
            <a:pPr eaLnBrk="1" hangingPunct="1">
              <a:lnSpc>
                <a:spcPct val="90000"/>
              </a:lnSpc>
            </a:pPr>
            <a:r>
              <a:rPr lang="en-US" dirty="0" smtClean="0">
                <a:sym typeface="Symbol" pitchFamily="18" charset="2"/>
              </a:rPr>
              <a:t>Energy source for rumen epithelium and muscle</a:t>
            </a:r>
          </a:p>
          <a:p>
            <a:pPr eaLnBrk="1" hangingPunct="1">
              <a:lnSpc>
                <a:spcPct val="90000"/>
              </a:lnSpc>
            </a:pPr>
            <a:r>
              <a:rPr lang="en-US" dirty="0" smtClean="0">
                <a:sym typeface="Symbol" pitchFamily="18" charset="2"/>
              </a:rPr>
              <a:t>Not utilized by liver</a:t>
            </a:r>
          </a:p>
        </p:txBody>
      </p:sp>
    </p:spTree>
  </p:cSld>
  <p:clrMapOvr>
    <a:masterClrMapping/>
  </p:clrMapOvr>
  <p:transition spd="med">
    <p:zo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rgbClr val="FFFF00"/>
                </a:solidFill>
              </a:rPr>
              <a:t>Acetate utilization</a:t>
            </a:r>
          </a:p>
        </p:txBody>
      </p:sp>
      <p:sp>
        <p:nvSpPr>
          <p:cNvPr id="17411" name="Rectangle 3"/>
          <p:cNvSpPr>
            <a:spLocks noGrp="1" noChangeArrowheads="1"/>
          </p:cNvSpPr>
          <p:nvPr>
            <p:ph sz="quarter" idx="1"/>
          </p:nvPr>
        </p:nvSpPr>
        <p:spPr/>
        <p:txBody>
          <a:bodyPr/>
          <a:lstStyle/>
          <a:p>
            <a:pPr eaLnBrk="1" hangingPunct="1">
              <a:lnSpc>
                <a:spcPct val="90000"/>
              </a:lnSpc>
            </a:pPr>
            <a:r>
              <a:rPr lang="en-US" smtClean="0">
                <a:sym typeface="Symbol" pitchFamily="18" charset="2"/>
              </a:rPr>
              <a:t>Important as a precursor to de novo fatty acid synthesis</a:t>
            </a:r>
          </a:p>
          <a:p>
            <a:pPr lvl="1" eaLnBrk="1" hangingPunct="1">
              <a:lnSpc>
                <a:spcPct val="90000"/>
              </a:lnSpc>
            </a:pPr>
            <a:r>
              <a:rPr lang="en-US" smtClean="0">
                <a:sym typeface="Symbol" pitchFamily="18" charset="2"/>
              </a:rPr>
              <a:t>Adipose</a:t>
            </a:r>
          </a:p>
          <a:p>
            <a:pPr lvl="1" eaLnBrk="1" hangingPunct="1">
              <a:lnSpc>
                <a:spcPct val="90000"/>
              </a:lnSpc>
            </a:pPr>
            <a:r>
              <a:rPr lang="en-US" smtClean="0">
                <a:sym typeface="Symbol" pitchFamily="18" charset="2"/>
              </a:rPr>
              <a:t>Lactating mammary gland</a:t>
            </a:r>
          </a:p>
          <a:p>
            <a:pPr eaLnBrk="1" hangingPunct="1">
              <a:lnSpc>
                <a:spcPct val="90000"/>
              </a:lnSpc>
            </a:pPr>
            <a:r>
              <a:rPr lang="en-US" smtClean="0">
                <a:sym typeface="Symbol" pitchFamily="18" charset="2"/>
              </a:rPr>
              <a:t>Oxidized via TCA</a:t>
            </a:r>
          </a:p>
          <a:p>
            <a:pPr lvl="1" eaLnBrk="1" hangingPunct="1">
              <a:lnSpc>
                <a:spcPct val="90000"/>
              </a:lnSpc>
            </a:pPr>
            <a:r>
              <a:rPr lang="en-US" smtClean="0">
                <a:sym typeface="Symbol" pitchFamily="18" charset="2"/>
              </a:rPr>
              <a:t>Activated to acetyl CoA</a:t>
            </a:r>
          </a:p>
          <a:p>
            <a:pPr lvl="1" eaLnBrk="1" hangingPunct="1">
              <a:lnSpc>
                <a:spcPct val="90000"/>
              </a:lnSpc>
            </a:pPr>
            <a:r>
              <a:rPr lang="en-US" smtClean="0">
                <a:sym typeface="Symbol" pitchFamily="18" charset="2"/>
              </a:rPr>
              <a:t>Used by skeletal muscle, kidneys, and heart for energy</a:t>
            </a:r>
          </a:p>
          <a:p>
            <a:pPr lvl="1" eaLnBrk="1" hangingPunct="1">
              <a:lnSpc>
                <a:spcPct val="90000"/>
              </a:lnSpc>
            </a:pPr>
            <a:r>
              <a:rPr lang="en-US" smtClean="0">
                <a:sym typeface="Symbol" pitchFamily="18" charset="2"/>
              </a:rPr>
              <a:t>Net gain of 10 ATP per mole of acetate</a:t>
            </a: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FF00"/>
                </a:solidFill>
              </a:rPr>
              <a:t>How does chemical structure of Monosaccharides relate to nutrition? </a:t>
            </a:r>
            <a:endParaRPr lang="en-US" sz="2800" dirty="0">
              <a:solidFill>
                <a:srgbClr val="FFFF00"/>
              </a:solidFill>
            </a:endParaRPr>
          </a:p>
        </p:txBody>
      </p:sp>
      <p:sp>
        <p:nvSpPr>
          <p:cNvPr id="3" name="Content Placeholder 2"/>
          <p:cNvSpPr>
            <a:spLocks noGrp="1"/>
          </p:cNvSpPr>
          <p:nvPr>
            <p:ph idx="1"/>
          </p:nvPr>
        </p:nvSpPr>
        <p:spPr>
          <a:xfrm>
            <a:off x="457200" y="1600200"/>
            <a:ext cx="8229600" cy="4495800"/>
          </a:xfrm>
        </p:spPr>
        <p:txBody>
          <a:bodyPr/>
          <a:lstStyle/>
          <a:p>
            <a:r>
              <a:rPr lang="en-US" sz="2400" dirty="0" smtClean="0"/>
              <a:t>Mono in the D configuration are more prevalent in the diet vs. L form.</a:t>
            </a:r>
          </a:p>
          <a:p>
            <a:r>
              <a:rPr lang="en-US" sz="2400" dirty="0" smtClean="0"/>
              <a:t>Mono are metabolized in the D configuration.</a:t>
            </a:r>
          </a:p>
          <a:p>
            <a:r>
              <a:rPr lang="en-US" sz="2400" dirty="0" smtClean="0"/>
              <a:t>Digestive enzymes are stereospecific:</a:t>
            </a:r>
          </a:p>
          <a:p>
            <a:pPr>
              <a:buNone/>
            </a:pPr>
            <a:endParaRPr lang="en-US" sz="2400" dirty="0" smtClean="0"/>
          </a:p>
          <a:p>
            <a:pPr lvl="1"/>
            <a:r>
              <a:rPr lang="en-US" sz="2000" dirty="0" smtClean="0"/>
              <a:t>Amylase recognizes only </a:t>
            </a:r>
            <a:r>
              <a:rPr lang="el-GR" sz="2000" dirty="0" smtClean="0"/>
              <a:t>α</a:t>
            </a:r>
            <a:r>
              <a:rPr lang="en-US" sz="2000" dirty="0" smtClean="0"/>
              <a:t>-1,4 linkage b/w glucose units</a:t>
            </a:r>
          </a:p>
          <a:p>
            <a:pPr lvl="1">
              <a:buNone/>
            </a:pPr>
            <a:endParaRPr lang="en-US" sz="2000" dirty="0" smtClean="0"/>
          </a:p>
          <a:p>
            <a:pPr lvl="1"/>
            <a:r>
              <a:rPr lang="en-US" sz="2000" dirty="0" smtClean="0"/>
              <a:t>In cellulose, glycoside bonds are </a:t>
            </a:r>
            <a:r>
              <a:rPr lang="el-GR" sz="2000" dirty="0" smtClean="0"/>
              <a:t>β</a:t>
            </a:r>
            <a:r>
              <a:rPr lang="en-US" sz="2000" dirty="0" smtClean="0"/>
              <a:t>-1,4; amylase cannot hydrolyze them</a:t>
            </a:r>
          </a:p>
          <a:p>
            <a:endParaRPr lang="en-US" sz="2400" dirty="0"/>
          </a:p>
        </p:txBody>
      </p:sp>
    </p:spTree>
  </p:cSld>
  <p:clrMapOvr>
    <a:masterClrMapping/>
  </p:clrMapOvr>
  <p:transition spd="med">
    <p:zo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solidFill>
                  <a:srgbClr val="FFFF00"/>
                </a:solidFill>
              </a:rPr>
              <a:t>Acetate utilization</a:t>
            </a:r>
          </a:p>
        </p:txBody>
      </p:sp>
      <p:sp>
        <p:nvSpPr>
          <p:cNvPr id="18435" name="Rectangle 3"/>
          <p:cNvSpPr>
            <a:spLocks noGrp="1" noChangeArrowheads="1"/>
          </p:cNvSpPr>
          <p:nvPr>
            <p:ph sz="quarter" idx="1"/>
          </p:nvPr>
        </p:nvSpPr>
        <p:spPr/>
        <p:txBody>
          <a:bodyPr/>
          <a:lstStyle/>
          <a:p>
            <a:pPr eaLnBrk="1" hangingPunct="1"/>
            <a:r>
              <a:rPr lang="en-US" smtClean="0">
                <a:sym typeface="Symbol" pitchFamily="18" charset="2"/>
              </a:rPr>
              <a:t>Dependent upon</a:t>
            </a:r>
          </a:p>
          <a:p>
            <a:pPr lvl="1" eaLnBrk="1" hangingPunct="1"/>
            <a:r>
              <a:rPr lang="en-US" smtClean="0">
                <a:sym typeface="Symbol" pitchFamily="18" charset="2"/>
              </a:rPr>
              <a:t>Energy balance</a:t>
            </a:r>
          </a:p>
          <a:p>
            <a:pPr lvl="2" eaLnBrk="1" hangingPunct="1"/>
            <a:r>
              <a:rPr lang="en-US" smtClean="0">
                <a:sym typeface="Symbol" pitchFamily="18" charset="2"/>
              </a:rPr>
              <a:t>Generates CO</a:t>
            </a:r>
            <a:r>
              <a:rPr lang="en-US" baseline="-25000" smtClean="0">
                <a:sym typeface="Symbol" pitchFamily="18" charset="2"/>
              </a:rPr>
              <a:t>2</a:t>
            </a:r>
            <a:r>
              <a:rPr lang="en-US" smtClean="0">
                <a:sym typeface="Symbol" pitchFamily="18" charset="2"/>
              </a:rPr>
              <a:t> and H</a:t>
            </a:r>
            <a:r>
              <a:rPr lang="en-US" baseline="-25000" smtClean="0">
                <a:sym typeface="Symbol" pitchFamily="18" charset="2"/>
              </a:rPr>
              <a:t>2</a:t>
            </a:r>
            <a:r>
              <a:rPr lang="en-US" smtClean="0">
                <a:sym typeface="Symbol" pitchFamily="18" charset="2"/>
              </a:rPr>
              <a:t>O (i.e., ATP) when in low energy balance</a:t>
            </a:r>
          </a:p>
          <a:p>
            <a:pPr lvl="2" eaLnBrk="1" hangingPunct="1"/>
            <a:r>
              <a:rPr lang="en-US" smtClean="0">
                <a:sym typeface="Symbol" pitchFamily="18" charset="2"/>
              </a:rPr>
              <a:t>Used for fatty acid synthesis when animal is in high energy balance</a:t>
            </a:r>
          </a:p>
          <a:p>
            <a:pPr lvl="1" eaLnBrk="1" hangingPunct="1"/>
            <a:r>
              <a:rPr lang="en-US" smtClean="0">
                <a:sym typeface="Symbol" pitchFamily="18" charset="2"/>
              </a:rPr>
              <a:t>Arterial concentration</a:t>
            </a:r>
          </a:p>
          <a:p>
            <a:pPr lvl="2" eaLnBrk="1" hangingPunct="1"/>
            <a:r>
              <a:rPr lang="en-US" smtClean="0">
                <a:sym typeface="Symbol" pitchFamily="18" charset="2"/>
              </a:rPr>
              <a:t>Tissue uptake is directly related to rate of rumen fermentation [blood concentration]</a:t>
            </a:r>
          </a:p>
        </p:txBody>
      </p:sp>
    </p:spTree>
  </p:cSld>
  <p:clrMapOvr>
    <a:masterClrMapping/>
  </p:clrMapOvr>
  <p:transition spd="med">
    <p:zo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rgbClr val="FFFF00"/>
                </a:solidFill>
              </a:rPr>
              <a:t>Propionate</a:t>
            </a:r>
          </a:p>
        </p:txBody>
      </p:sp>
      <p:sp>
        <p:nvSpPr>
          <p:cNvPr id="19459" name="Rectangle 3"/>
          <p:cNvSpPr>
            <a:spLocks noGrp="1" noChangeArrowheads="1"/>
          </p:cNvSpPr>
          <p:nvPr>
            <p:ph sz="quarter" idx="1"/>
          </p:nvPr>
        </p:nvSpPr>
        <p:spPr>
          <a:xfrm>
            <a:off x="612648" y="1752600"/>
            <a:ext cx="8153400" cy="4343400"/>
          </a:xfrm>
        </p:spPr>
        <p:txBody>
          <a:bodyPr/>
          <a:lstStyle/>
          <a:p>
            <a:pPr eaLnBrk="1" hangingPunct="1"/>
            <a:r>
              <a:rPr lang="en-US" dirty="0" smtClean="0"/>
              <a:t>Pyruvate + </a:t>
            </a:r>
            <a:r>
              <a:rPr lang="en-US" dirty="0" err="1" smtClean="0"/>
              <a:t>CoA</a:t>
            </a:r>
            <a:r>
              <a:rPr lang="en-US" dirty="0" smtClean="0"/>
              <a:t> + 4H</a:t>
            </a:r>
            <a:r>
              <a:rPr lang="en-US" baseline="30000" dirty="0" smtClean="0"/>
              <a:t>+</a:t>
            </a:r>
            <a:r>
              <a:rPr lang="en-US" dirty="0" smtClean="0"/>
              <a:t> </a:t>
            </a:r>
            <a:r>
              <a:rPr lang="en-US" dirty="0" smtClean="0">
                <a:sym typeface="Symbol" pitchFamily="18" charset="2"/>
              </a:rPr>
              <a:t>   Propionate + H</a:t>
            </a:r>
            <a:r>
              <a:rPr lang="en-US" baseline="-25000" dirty="0" smtClean="0">
                <a:sym typeface="Symbol" pitchFamily="18" charset="2"/>
              </a:rPr>
              <a:t>2</a:t>
            </a:r>
            <a:r>
              <a:rPr lang="en-US" dirty="0" smtClean="0">
                <a:sym typeface="Symbol" pitchFamily="18" charset="2"/>
              </a:rPr>
              <a:t>O</a:t>
            </a:r>
          </a:p>
          <a:p>
            <a:pPr eaLnBrk="1" hangingPunct="1"/>
            <a:endParaRPr lang="en-US" dirty="0" smtClean="0"/>
          </a:p>
          <a:p>
            <a:pPr eaLnBrk="1" hangingPunct="1"/>
            <a:r>
              <a:rPr lang="en-US" dirty="0" err="1" smtClean="0">
                <a:sym typeface="Symbol" pitchFamily="18" charset="2"/>
              </a:rPr>
              <a:t>Amylolytic</a:t>
            </a:r>
            <a:r>
              <a:rPr lang="en-US" dirty="0" smtClean="0">
                <a:sym typeface="Symbol" pitchFamily="18" charset="2"/>
              </a:rPr>
              <a:t> bacteria</a:t>
            </a:r>
          </a:p>
          <a:p>
            <a:pPr eaLnBrk="1" hangingPunct="1"/>
            <a:r>
              <a:rPr lang="en-US" dirty="0" smtClean="0">
                <a:sym typeface="Symbol" pitchFamily="18" charset="2"/>
              </a:rPr>
              <a:t>Utilized by rumen epithelium</a:t>
            </a:r>
          </a:p>
          <a:p>
            <a:pPr lvl="1" eaLnBrk="1" hangingPunct="1"/>
            <a:r>
              <a:rPr lang="en-US" dirty="0" smtClean="0">
                <a:sym typeface="Symbol" pitchFamily="18" charset="2"/>
              </a:rPr>
              <a:t>Converted to lactate and </a:t>
            </a:r>
            <a:r>
              <a:rPr lang="en-US" dirty="0" err="1" smtClean="0">
                <a:sym typeface="Symbol" pitchFamily="18" charset="2"/>
              </a:rPr>
              <a:t>pyruvate</a:t>
            </a:r>
            <a:endParaRPr lang="en-US" dirty="0" smtClean="0">
              <a:sym typeface="Symbol" pitchFamily="18" charset="2"/>
            </a:endParaRPr>
          </a:p>
          <a:p>
            <a:pPr eaLnBrk="1" hangingPunct="1"/>
            <a:r>
              <a:rPr lang="en-US" dirty="0" smtClean="0">
                <a:sym typeface="Symbol" pitchFamily="18" charset="2"/>
              </a:rPr>
              <a:t>Important as a precursor for gluconeogenesis</a:t>
            </a:r>
            <a:endParaRPr lang="en-US" dirty="0" smtClean="0"/>
          </a:p>
        </p:txBody>
      </p:sp>
    </p:spTree>
  </p:cSld>
  <p:clrMapOvr>
    <a:masterClrMapping/>
  </p:clrMapOvr>
  <p:transition spd="med">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228600"/>
            <a:ext cx="7793038" cy="1143000"/>
          </a:xfrm>
        </p:spPr>
        <p:txBody>
          <a:bodyPr/>
          <a:lstStyle/>
          <a:p>
            <a:pPr eaLnBrk="1" hangingPunct="1"/>
            <a:r>
              <a:rPr lang="en-US" sz="4000" dirty="0" smtClean="0">
                <a:solidFill>
                  <a:srgbClr val="FFFF00"/>
                </a:solidFill>
              </a:rPr>
              <a:t>Hepatic propionate metabolism</a:t>
            </a:r>
          </a:p>
        </p:txBody>
      </p:sp>
      <p:sp>
        <p:nvSpPr>
          <p:cNvPr id="20483" name="Text Box 4"/>
          <p:cNvSpPr txBox="1">
            <a:spLocks noChangeArrowheads="1"/>
          </p:cNvSpPr>
          <p:nvPr/>
        </p:nvSpPr>
        <p:spPr bwMode="auto">
          <a:xfrm>
            <a:off x="669925" y="2166938"/>
            <a:ext cx="1844675" cy="500062"/>
          </a:xfrm>
          <a:prstGeom prst="rect">
            <a:avLst/>
          </a:prstGeom>
          <a:noFill/>
          <a:ln w="25400">
            <a:solidFill>
              <a:srgbClr val="C00000"/>
            </a:solidFill>
            <a:miter lim="800000"/>
            <a:headEnd/>
            <a:tailEnd/>
          </a:ln>
        </p:spPr>
        <p:txBody>
          <a:bodyPr wrap="square">
            <a:spAutoFit/>
          </a:bodyPr>
          <a:lstStyle/>
          <a:p>
            <a:r>
              <a:rPr lang="en-US">
                <a:solidFill>
                  <a:schemeClr val="tx2"/>
                </a:solidFill>
              </a:rPr>
              <a:t>Glucose</a:t>
            </a:r>
          </a:p>
        </p:txBody>
      </p:sp>
      <p:sp>
        <p:nvSpPr>
          <p:cNvPr id="20484" name="Text Box 5"/>
          <p:cNvSpPr txBox="1">
            <a:spLocks noChangeArrowheads="1"/>
          </p:cNvSpPr>
          <p:nvPr/>
        </p:nvSpPr>
        <p:spPr bwMode="auto">
          <a:xfrm>
            <a:off x="4114800" y="6172200"/>
            <a:ext cx="1790875" cy="387798"/>
          </a:xfrm>
          <a:prstGeom prst="rect">
            <a:avLst/>
          </a:prstGeom>
          <a:noFill/>
          <a:ln w="25400">
            <a:solidFill>
              <a:schemeClr val="folHlink"/>
            </a:solidFill>
            <a:miter lim="800000"/>
            <a:headEnd/>
            <a:tailEnd/>
          </a:ln>
        </p:spPr>
        <p:txBody>
          <a:bodyPr wrap="none">
            <a:spAutoFit/>
          </a:bodyPr>
          <a:lstStyle/>
          <a:p>
            <a:r>
              <a:rPr lang="en-US" sz="2400" dirty="0">
                <a:solidFill>
                  <a:schemeClr val="folHlink"/>
                </a:solidFill>
              </a:rPr>
              <a:t>Propionate</a:t>
            </a:r>
          </a:p>
        </p:txBody>
      </p:sp>
      <p:sp>
        <p:nvSpPr>
          <p:cNvPr id="20485" name="Line 6"/>
          <p:cNvSpPr>
            <a:spLocks noChangeShapeType="1"/>
          </p:cNvSpPr>
          <p:nvPr/>
        </p:nvSpPr>
        <p:spPr bwMode="auto">
          <a:xfrm flipV="1">
            <a:off x="4953000" y="5486400"/>
            <a:ext cx="0" cy="609600"/>
          </a:xfrm>
          <a:prstGeom prst="line">
            <a:avLst/>
          </a:prstGeom>
          <a:noFill/>
          <a:ln w="25400">
            <a:solidFill>
              <a:schemeClr val="tx1"/>
            </a:solidFill>
            <a:miter lim="800000"/>
            <a:headEnd/>
            <a:tailEnd type="triangle" w="lg" len="lg"/>
          </a:ln>
        </p:spPr>
        <p:txBody>
          <a:bodyPr wrap="none"/>
          <a:lstStyle/>
          <a:p>
            <a:endParaRPr lang="en-US"/>
          </a:p>
        </p:txBody>
      </p:sp>
      <p:sp>
        <p:nvSpPr>
          <p:cNvPr id="20486" name="Text Box 7"/>
          <p:cNvSpPr txBox="1">
            <a:spLocks noChangeArrowheads="1"/>
          </p:cNvSpPr>
          <p:nvPr/>
        </p:nvSpPr>
        <p:spPr bwMode="auto">
          <a:xfrm>
            <a:off x="3870325" y="4910138"/>
            <a:ext cx="2319866" cy="387798"/>
          </a:xfrm>
          <a:prstGeom prst="rect">
            <a:avLst/>
          </a:prstGeom>
          <a:noFill/>
          <a:ln w="9525">
            <a:noFill/>
            <a:miter lim="800000"/>
            <a:headEnd/>
            <a:tailEnd/>
          </a:ln>
        </p:spPr>
        <p:txBody>
          <a:bodyPr wrap="none">
            <a:spAutoFit/>
          </a:bodyPr>
          <a:lstStyle/>
          <a:p>
            <a:r>
              <a:rPr lang="en-US" sz="2400" dirty="0" err="1"/>
              <a:t>Propionyl</a:t>
            </a:r>
            <a:r>
              <a:rPr lang="en-US" sz="2400" dirty="0"/>
              <a:t> </a:t>
            </a:r>
            <a:r>
              <a:rPr lang="en-US" sz="2400" dirty="0" err="1"/>
              <a:t>CoA</a:t>
            </a:r>
            <a:endParaRPr lang="en-US" sz="2400" dirty="0"/>
          </a:p>
        </p:txBody>
      </p:sp>
      <p:sp>
        <p:nvSpPr>
          <p:cNvPr id="20487" name="Text Box 8"/>
          <p:cNvSpPr txBox="1">
            <a:spLocks noChangeArrowheads="1"/>
          </p:cNvSpPr>
          <p:nvPr/>
        </p:nvSpPr>
        <p:spPr bwMode="auto">
          <a:xfrm>
            <a:off x="3657600" y="3962400"/>
            <a:ext cx="3039615" cy="387798"/>
          </a:xfrm>
          <a:prstGeom prst="rect">
            <a:avLst/>
          </a:prstGeom>
          <a:noFill/>
          <a:ln w="9525">
            <a:noFill/>
            <a:miter lim="800000"/>
            <a:headEnd/>
            <a:tailEnd/>
          </a:ln>
        </p:spPr>
        <p:txBody>
          <a:bodyPr wrap="none">
            <a:spAutoFit/>
          </a:bodyPr>
          <a:lstStyle/>
          <a:p>
            <a:r>
              <a:rPr lang="en-US" sz="2400" dirty="0" err="1"/>
              <a:t>Methylmalonyl</a:t>
            </a:r>
            <a:r>
              <a:rPr lang="en-US" sz="2400" dirty="0"/>
              <a:t> </a:t>
            </a:r>
            <a:r>
              <a:rPr lang="en-US" sz="2400" dirty="0" err="1"/>
              <a:t>CoA</a:t>
            </a:r>
            <a:endParaRPr lang="en-US" sz="2400" dirty="0"/>
          </a:p>
        </p:txBody>
      </p:sp>
      <p:sp>
        <p:nvSpPr>
          <p:cNvPr id="20488" name="Oval 13"/>
          <p:cNvSpPr>
            <a:spLocks noChangeArrowheads="1"/>
          </p:cNvSpPr>
          <p:nvPr/>
        </p:nvSpPr>
        <p:spPr bwMode="auto">
          <a:xfrm>
            <a:off x="3733800" y="1447800"/>
            <a:ext cx="3276600" cy="2133600"/>
          </a:xfrm>
          <a:prstGeom prst="ellipse">
            <a:avLst/>
          </a:prstGeom>
          <a:noFill/>
          <a:ln w="25400">
            <a:solidFill>
              <a:schemeClr val="tx1"/>
            </a:solidFill>
            <a:miter lim="800000"/>
            <a:headEnd/>
            <a:tailEnd/>
          </a:ln>
        </p:spPr>
        <p:txBody>
          <a:bodyPr wrap="none" anchor="ctr"/>
          <a:lstStyle/>
          <a:p>
            <a:endParaRPr lang="en-US"/>
          </a:p>
        </p:txBody>
      </p:sp>
      <p:sp>
        <p:nvSpPr>
          <p:cNvPr id="20489" name="Text Box 9"/>
          <p:cNvSpPr txBox="1">
            <a:spLocks noChangeArrowheads="1"/>
          </p:cNvSpPr>
          <p:nvPr/>
        </p:nvSpPr>
        <p:spPr bwMode="auto">
          <a:xfrm>
            <a:off x="4114800" y="3200400"/>
            <a:ext cx="2743200" cy="387798"/>
          </a:xfrm>
          <a:prstGeom prst="rect">
            <a:avLst/>
          </a:prstGeom>
          <a:solidFill>
            <a:schemeClr val="bg1"/>
          </a:solidFill>
          <a:ln w="9525">
            <a:noFill/>
            <a:miter lim="800000"/>
            <a:headEnd/>
            <a:tailEnd/>
          </a:ln>
        </p:spPr>
        <p:txBody>
          <a:bodyPr wrap="square">
            <a:spAutoFit/>
          </a:bodyPr>
          <a:lstStyle/>
          <a:p>
            <a:r>
              <a:rPr lang="en-US" sz="2400" dirty="0" err="1"/>
              <a:t>Succinyl</a:t>
            </a:r>
            <a:r>
              <a:rPr lang="en-US" sz="2400" dirty="0"/>
              <a:t> </a:t>
            </a:r>
            <a:r>
              <a:rPr lang="en-US" sz="2400" dirty="0" err="1"/>
              <a:t>CoA</a:t>
            </a:r>
            <a:endParaRPr lang="en-US" sz="2400" dirty="0"/>
          </a:p>
        </p:txBody>
      </p:sp>
      <p:sp>
        <p:nvSpPr>
          <p:cNvPr id="20490" name="Rectangle 14"/>
          <p:cNvSpPr>
            <a:spLocks noChangeArrowheads="1"/>
          </p:cNvSpPr>
          <p:nvPr/>
        </p:nvSpPr>
        <p:spPr bwMode="auto">
          <a:xfrm>
            <a:off x="3429000" y="2057400"/>
            <a:ext cx="765175" cy="457200"/>
          </a:xfrm>
          <a:prstGeom prst="rect">
            <a:avLst/>
          </a:prstGeom>
          <a:solidFill>
            <a:schemeClr val="bg1"/>
          </a:solidFill>
          <a:ln w="9525">
            <a:noFill/>
            <a:miter lim="800000"/>
            <a:headEnd/>
            <a:tailEnd/>
          </a:ln>
        </p:spPr>
        <p:txBody>
          <a:bodyPr wrap="none">
            <a:spAutoFit/>
          </a:bodyPr>
          <a:lstStyle/>
          <a:p>
            <a:r>
              <a:rPr lang="en-US"/>
              <a:t>OAA</a:t>
            </a:r>
          </a:p>
        </p:txBody>
      </p:sp>
      <p:sp>
        <p:nvSpPr>
          <p:cNvPr id="20491" name="Line 15"/>
          <p:cNvSpPr>
            <a:spLocks noChangeShapeType="1"/>
          </p:cNvSpPr>
          <p:nvPr/>
        </p:nvSpPr>
        <p:spPr bwMode="auto">
          <a:xfrm flipH="1">
            <a:off x="2667000" y="2286000"/>
            <a:ext cx="762000" cy="76200"/>
          </a:xfrm>
          <a:prstGeom prst="line">
            <a:avLst/>
          </a:prstGeom>
          <a:noFill/>
          <a:ln w="25400">
            <a:solidFill>
              <a:schemeClr val="tx1"/>
            </a:solidFill>
            <a:miter lim="800000"/>
            <a:headEnd/>
            <a:tailEnd type="triangle" w="lg" len="lg"/>
          </a:ln>
        </p:spPr>
        <p:txBody>
          <a:bodyPr wrap="none"/>
          <a:lstStyle/>
          <a:p>
            <a:endParaRPr lang="en-US"/>
          </a:p>
        </p:txBody>
      </p:sp>
      <p:sp>
        <p:nvSpPr>
          <p:cNvPr id="20492" name="Line 16"/>
          <p:cNvSpPr>
            <a:spLocks noChangeShapeType="1"/>
          </p:cNvSpPr>
          <p:nvPr/>
        </p:nvSpPr>
        <p:spPr bwMode="auto">
          <a:xfrm flipV="1">
            <a:off x="4953000" y="4343400"/>
            <a:ext cx="0" cy="609600"/>
          </a:xfrm>
          <a:prstGeom prst="line">
            <a:avLst/>
          </a:prstGeom>
          <a:noFill/>
          <a:ln w="25400">
            <a:solidFill>
              <a:schemeClr val="tx1"/>
            </a:solidFill>
            <a:miter lim="800000"/>
            <a:headEnd/>
            <a:tailEnd type="triangle" w="lg" len="lg"/>
          </a:ln>
        </p:spPr>
        <p:txBody>
          <a:bodyPr wrap="none"/>
          <a:lstStyle/>
          <a:p>
            <a:endParaRPr lang="en-US"/>
          </a:p>
        </p:txBody>
      </p:sp>
      <p:sp>
        <p:nvSpPr>
          <p:cNvPr id="20493" name="Line 17"/>
          <p:cNvSpPr>
            <a:spLocks noChangeShapeType="1"/>
          </p:cNvSpPr>
          <p:nvPr/>
        </p:nvSpPr>
        <p:spPr bwMode="auto">
          <a:xfrm flipV="1">
            <a:off x="4953000" y="3657600"/>
            <a:ext cx="0" cy="381000"/>
          </a:xfrm>
          <a:prstGeom prst="line">
            <a:avLst/>
          </a:prstGeom>
          <a:noFill/>
          <a:ln w="25400">
            <a:solidFill>
              <a:schemeClr val="tx1"/>
            </a:solidFill>
            <a:miter lim="800000"/>
            <a:headEnd/>
            <a:tailEnd type="triangle" w="lg" len="lg"/>
          </a:ln>
        </p:spPr>
        <p:txBody>
          <a:bodyPr wrap="none"/>
          <a:lstStyle/>
          <a:p>
            <a:endParaRPr lang="en-US"/>
          </a:p>
        </p:txBody>
      </p:sp>
      <p:sp>
        <p:nvSpPr>
          <p:cNvPr id="20494" name="AutoShape 18"/>
          <p:cNvSpPr>
            <a:spLocks noChangeArrowheads="1"/>
          </p:cNvSpPr>
          <p:nvPr/>
        </p:nvSpPr>
        <p:spPr bwMode="auto">
          <a:xfrm>
            <a:off x="3657600" y="2438400"/>
            <a:ext cx="219075" cy="2286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0496" name="Text Box 20"/>
          <p:cNvSpPr txBox="1">
            <a:spLocks noChangeArrowheads="1"/>
          </p:cNvSpPr>
          <p:nvPr/>
        </p:nvSpPr>
        <p:spPr bwMode="auto">
          <a:xfrm>
            <a:off x="4708525" y="1938338"/>
            <a:ext cx="890588" cy="822325"/>
          </a:xfrm>
          <a:prstGeom prst="rect">
            <a:avLst/>
          </a:prstGeom>
          <a:noFill/>
          <a:ln w="9525">
            <a:noFill/>
            <a:miter lim="800000"/>
            <a:headEnd/>
            <a:tailEnd/>
          </a:ln>
        </p:spPr>
        <p:txBody>
          <a:bodyPr wrap="none">
            <a:spAutoFit/>
          </a:bodyPr>
          <a:lstStyle/>
          <a:p>
            <a:pPr algn="ctr"/>
            <a:r>
              <a:rPr lang="en-US">
                <a:solidFill>
                  <a:schemeClr val="folHlink"/>
                </a:solidFill>
              </a:rPr>
              <a:t>TCA</a:t>
            </a:r>
          </a:p>
          <a:p>
            <a:pPr algn="ctr"/>
            <a:r>
              <a:rPr lang="en-US">
                <a:solidFill>
                  <a:schemeClr val="folHlink"/>
                </a:solidFill>
              </a:rPr>
              <a:t>Cycle</a:t>
            </a:r>
          </a:p>
        </p:txBody>
      </p:sp>
      <p:sp>
        <p:nvSpPr>
          <p:cNvPr id="20497" name="Text Box 21"/>
          <p:cNvSpPr txBox="1">
            <a:spLocks noChangeArrowheads="1"/>
          </p:cNvSpPr>
          <p:nvPr/>
        </p:nvSpPr>
        <p:spPr bwMode="auto">
          <a:xfrm>
            <a:off x="5089525" y="3587750"/>
            <a:ext cx="1394934" cy="264688"/>
          </a:xfrm>
          <a:prstGeom prst="rect">
            <a:avLst/>
          </a:prstGeom>
          <a:noFill/>
          <a:ln w="9525">
            <a:noFill/>
            <a:miter lim="800000"/>
            <a:headEnd/>
            <a:tailEnd/>
          </a:ln>
        </p:spPr>
        <p:txBody>
          <a:bodyPr wrap="none">
            <a:spAutoFit/>
          </a:bodyPr>
          <a:lstStyle/>
          <a:p>
            <a:r>
              <a:rPr lang="en-US" sz="1400" i="1" dirty="0">
                <a:solidFill>
                  <a:schemeClr val="hlink"/>
                </a:solidFill>
              </a:rPr>
              <a:t>Coenzyme B</a:t>
            </a:r>
            <a:r>
              <a:rPr lang="en-US" sz="1400" i="1" baseline="-25000" dirty="0">
                <a:solidFill>
                  <a:schemeClr val="hlink"/>
                </a:solidFill>
              </a:rPr>
              <a:t>12</a:t>
            </a:r>
          </a:p>
        </p:txBody>
      </p:sp>
      <p:sp>
        <p:nvSpPr>
          <p:cNvPr id="20498" name="Rectangle 22"/>
          <p:cNvSpPr>
            <a:spLocks noChangeArrowheads="1"/>
          </p:cNvSpPr>
          <p:nvPr/>
        </p:nvSpPr>
        <p:spPr bwMode="auto">
          <a:xfrm>
            <a:off x="5105400" y="4468813"/>
            <a:ext cx="1189749" cy="264688"/>
          </a:xfrm>
          <a:prstGeom prst="rect">
            <a:avLst/>
          </a:prstGeom>
          <a:noFill/>
          <a:ln w="9525">
            <a:noFill/>
            <a:miter lim="800000"/>
            <a:headEnd/>
            <a:tailEnd/>
          </a:ln>
        </p:spPr>
        <p:txBody>
          <a:bodyPr wrap="none">
            <a:spAutoFit/>
          </a:bodyPr>
          <a:lstStyle/>
          <a:p>
            <a:r>
              <a:rPr lang="en-US" sz="1400" i="1" dirty="0">
                <a:solidFill>
                  <a:schemeClr val="hlink"/>
                </a:solidFill>
              </a:rPr>
              <a:t>Biotin, Mg</a:t>
            </a:r>
            <a:r>
              <a:rPr lang="en-US" sz="1400" i="1" baseline="30000" dirty="0">
                <a:solidFill>
                  <a:schemeClr val="hlink"/>
                </a:solidFill>
              </a:rPr>
              <a:t>++</a:t>
            </a:r>
          </a:p>
        </p:txBody>
      </p:sp>
      <p:sp>
        <p:nvSpPr>
          <p:cNvPr id="20499" name="Text Box 24"/>
          <p:cNvSpPr txBox="1">
            <a:spLocks noChangeArrowheads="1"/>
          </p:cNvSpPr>
          <p:nvPr/>
        </p:nvSpPr>
        <p:spPr bwMode="auto">
          <a:xfrm>
            <a:off x="3870325" y="5770563"/>
            <a:ext cx="538163" cy="336550"/>
          </a:xfrm>
          <a:prstGeom prst="rect">
            <a:avLst/>
          </a:prstGeom>
          <a:noFill/>
          <a:ln w="9525">
            <a:noFill/>
            <a:miter lim="800000"/>
            <a:headEnd/>
            <a:tailEnd/>
          </a:ln>
        </p:spPr>
        <p:txBody>
          <a:bodyPr wrap="none">
            <a:spAutoFit/>
          </a:bodyPr>
          <a:lstStyle/>
          <a:p>
            <a:r>
              <a:rPr lang="en-US" sz="1600"/>
              <a:t>ATP</a:t>
            </a:r>
          </a:p>
        </p:txBody>
      </p:sp>
      <p:sp>
        <p:nvSpPr>
          <p:cNvPr id="20500" name="Text Box 25"/>
          <p:cNvSpPr txBox="1">
            <a:spLocks noChangeArrowheads="1"/>
          </p:cNvSpPr>
          <p:nvPr/>
        </p:nvSpPr>
        <p:spPr bwMode="auto">
          <a:xfrm>
            <a:off x="3276600" y="5410200"/>
            <a:ext cx="1184275" cy="336550"/>
          </a:xfrm>
          <a:prstGeom prst="rect">
            <a:avLst/>
          </a:prstGeom>
          <a:noFill/>
          <a:ln w="9525">
            <a:noFill/>
            <a:miter lim="800000"/>
            <a:headEnd/>
            <a:tailEnd/>
          </a:ln>
        </p:spPr>
        <p:txBody>
          <a:bodyPr wrap="none">
            <a:spAutoFit/>
          </a:bodyPr>
          <a:lstStyle/>
          <a:p>
            <a:r>
              <a:rPr lang="en-US" sz="1600"/>
              <a:t>AMP + 2 Pi</a:t>
            </a:r>
          </a:p>
        </p:txBody>
      </p:sp>
      <p:cxnSp>
        <p:nvCxnSpPr>
          <p:cNvPr id="20501" name="AutoShape 26"/>
          <p:cNvCxnSpPr>
            <a:cxnSpLocks noChangeShapeType="1"/>
            <a:stCxn id="20499" idx="3"/>
            <a:endCxn id="20500" idx="3"/>
          </p:cNvCxnSpPr>
          <p:nvPr/>
        </p:nvCxnSpPr>
        <p:spPr bwMode="auto">
          <a:xfrm flipV="1">
            <a:off x="4408488" y="5578475"/>
            <a:ext cx="52387" cy="360363"/>
          </a:xfrm>
          <a:prstGeom prst="curvedConnector3">
            <a:avLst>
              <a:gd name="adj1" fmla="val 996968"/>
            </a:avLst>
          </a:prstGeom>
          <a:noFill/>
          <a:ln w="25400">
            <a:solidFill>
              <a:schemeClr val="tx1"/>
            </a:solidFill>
            <a:miter lim="800000"/>
            <a:headEnd/>
            <a:tailEnd type="triangle" w="med" len="med"/>
          </a:ln>
        </p:spPr>
      </p:cxnSp>
      <p:sp>
        <p:nvSpPr>
          <p:cNvPr id="20502" name="Text Box 27"/>
          <p:cNvSpPr txBox="1">
            <a:spLocks noChangeArrowheads="1"/>
          </p:cNvSpPr>
          <p:nvPr/>
        </p:nvSpPr>
        <p:spPr bwMode="auto">
          <a:xfrm>
            <a:off x="3870325" y="4703763"/>
            <a:ext cx="538163" cy="336550"/>
          </a:xfrm>
          <a:prstGeom prst="rect">
            <a:avLst/>
          </a:prstGeom>
          <a:noFill/>
          <a:ln w="9525">
            <a:noFill/>
            <a:miter lim="800000"/>
            <a:headEnd/>
            <a:tailEnd/>
          </a:ln>
        </p:spPr>
        <p:txBody>
          <a:bodyPr wrap="none">
            <a:spAutoFit/>
          </a:bodyPr>
          <a:lstStyle/>
          <a:p>
            <a:r>
              <a:rPr lang="en-US" sz="1600"/>
              <a:t>ATP</a:t>
            </a:r>
          </a:p>
        </p:txBody>
      </p:sp>
      <p:sp>
        <p:nvSpPr>
          <p:cNvPr id="20503" name="Text Box 28"/>
          <p:cNvSpPr txBox="1">
            <a:spLocks noChangeArrowheads="1"/>
          </p:cNvSpPr>
          <p:nvPr/>
        </p:nvSpPr>
        <p:spPr bwMode="auto">
          <a:xfrm>
            <a:off x="3581400" y="4343400"/>
            <a:ext cx="990600" cy="336550"/>
          </a:xfrm>
          <a:prstGeom prst="rect">
            <a:avLst/>
          </a:prstGeom>
          <a:noFill/>
          <a:ln w="9525">
            <a:noFill/>
            <a:miter lim="800000"/>
            <a:headEnd/>
            <a:tailEnd/>
          </a:ln>
        </p:spPr>
        <p:txBody>
          <a:bodyPr wrap="none">
            <a:spAutoFit/>
          </a:bodyPr>
          <a:lstStyle/>
          <a:p>
            <a:r>
              <a:rPr lang="en-US" sz="1600"/>
              <a:t>ADP + Pi</a:t>
            </a:r>
          </a:p>
        </p:txBody>
      </p:sp>
      <p:cxnSp>
        <p:nvCxnSpPr>
          <p:cNvPr id="20504" name="AutoShape 29"/>
          <p:cNvCxnSpPr>
            <a:cxnSpLocks noChangeShapeType="1"/>
            <a:stCxn id="20502" idx="3"/>
            <a:endCxn id="20503" idx="3"/>
          </p:cNvCxnSpPr>
          <p:nvPr/>
        </p:nvCxnSpPr>
        <p:spPr bwMode="auto">
          <a:xfrm flipV="1">
            <a:off x="4408488" y="4511675"/>
            <a:ext cx="163512" cy="360363"/>
          </a:xfrm>
          <a:prstGeom prst="curvedConnector3">
            <a:avLst>
              <a:gd name="adj1" fmla="val 324269"/>
            </a:avLst>
          </a:prstGeom>
          <a:noFill/>
          <a:ln w="25400">
            <a:solidFill>
              <a:schemeClr val="tx1"/>
            </a:solidFill>
            <a:miter lim="800000"/>
            <a:headEnd/>
            <a:tailEnd type="triangle" w="med" len="med"/>
          </a:ln>
        </p:spPr>
      </p:cxnSp>
      <p:sp>
        <p:nvSpPr>
          <p:cNvPr id="20505" name="Text Box 30"/>
          <p:cNvSpPr txBox="1">
            <a:spLocks noChangeArrowheads="1"/>
          </p:cNvSpPr>
          <p:nvPr/>
        </p:nvSpPr>
        <p:spPr bwMode="auto">
          <a:xfrm>
            <a:off x="5334000" y="5791200"/>
            <a:ext cx="539750" cy="336550"/>
          </a:xfrm>
          <a:prstGeom prst="rect">
            <a:avLst/>
          </a:prstGeom>
          <a:noFill/>
          <a:ln w="9525">
            <a:noFill/>
            <a:miter lim="800000"/>
            <a:headEnd/>
            <a:tailEnd/>
          </a:ln>
        </p:spPr>
        <p:txBody>
          <a:bodyPr wrap="none">
            <a:spAutoFit/>
          </a:bodyPr>
          <a:lstStyle/>
          <a:p>
            <a:r>
              <a:rPr lang="en-US" sz="1600"/>
              <a:t>CoA</a:t>
            </a:r>
          </a:p>
        </p:txBody>
      </p:sp>
      <p:sp>
        <p:nvSpPr>
          <p:cNvPr id="20506" name="Line 33"/>
          <p:cNvSpPr>
            <a:spLocks noChangeShapeType="1"/>
          </p:cNvSpPr>
          <p:nvPr/>
        </p:nvSpPr>
        <p:spPr bwMode="auto">
          <a:xfrm flipH="1" flipV="1">
            <a:off x="4953000" y="5791200"/>
            <a:ext cx="304800" cy="152400"/>
          </a:xfrm>
          <a:prstGeom prst="line">
            <a:avLst/>
          </a:prstGeom>
          <a:noFill/>
          <a:ln w="25400">
            <a:solidFill>
              <a:schemeClr val="tx1"/>
            </a:solidFill>
            <a:miter lim="800000"/>
            <a:headEnd/>
            <a:tailEnd type="triangle" w="med" len="med"/>
          </a:ln>
        </p:spPr>
        <p:txBody>
          <a:bodyPr wrap="none"/>
          <a:lstStyle/>
          <a:p>
            <a:endParaRPr lang="en-US"/>
          </a:p>
        </p:txBody>
      </p:sp>
    </p:spTree>
  </p:cSld>
  <p:clrMapOvr>
    <a:masterClrMapping/>
  </p:clrMapOvr>
  <p:transition spd="med">
    <p:zo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FFFF00"/>
                </a:solidFill>
              </a:rPr>
              <a:t>Butyrate</a:t>
            </a:r>
          </a:p>
        </p:txBody>
      </p:sp>
      <p:sp>
        <p:nvSpPr>
          <p:cNvPr id="21507" name="Rectangle 3"/>
          <p:cNvSpPr>
            <a:spLocks noGrp="1" noChangeArrowheads="1"/>
          </p:cNvSpPr>
          <p:nvPr>
            <p:ph sz="quarter" idx="1"/>
          </p:nvPr>
        </p:nvSpPr>
        <p:spPr/>
        <p:txBody>
          <a:bodyPr>
            <a:normAutofit/>
          </a:bodyPr>
          <a:lstStyle/>
          <a:p>
            <a:pPr eaLnBrk="1" hangingPunct="1">
              <a:lnSpc>
                <a:spcPct val="90000"/>
              </a:lnSpc>
            </a:pPr>
            <a:r>
              <a:rPr lang="en-US" sz="2800" dirty="0" smtClean="0"/>
              <a:t>Pyruvate + </a:t>
            </a:r>
            <a:r>
              <a:rPr lang="en-US" sz="2800" dirty="0" err="1" smtClean="0"/>
              <a:t>CoA</a:t>
            </a:r>
            <a:r>
              <a:rPr lang="en-US" sz="2800" dirty="0" smtClean="0"/>
              <a:t> </a:t>
            </a:r>
            <a:r>
              <a:rPr lang="en-US" sz="2800" dirty="0" smtClean="0">
                <a:sym typeface="Symbol" pitchFamily="18" charset="2"/>
              </a:rPr>
              <a:t> Acetyl-</a:t>
            </a:r>
            <a:r>
              <a:rPr lang="en-US" sz="2800" dirty="0" err="1" smtClean="0">
                <a:sym typeface="Symbol" pitchFamily="18" charset="2"/>
              </a:rPr>
              <a:t>CoA</a:t>
            </a:r>
            <a:r>
              <a:rPr lang="en-US" sz="2800" dirty="0" smtClean="0">
                <a:sym typeface="Symbol" pitchFamily="18" charset="2"/>
              </a:rPr>
              <a:t> + H</a:t>
            </a:r>
            <a:r>
              <a:rPr lang="en-US" sz="2800" baseline="-25000" dirty="0" smtClean="0">
                <a:sym typeface="Symbol" pitchFamily="18" charset="2"/>
              </a:rPr>
              <a:t>2</a:t>
            </a:r>
            <a:r>
              <a:rPr lang="en-US" sz="2800" dirty="0" smtClean="0">
                <a:sym typeface="Symbol" pitchFamily="18" charset="2"/>
              </a:rPr>
              <a:t> + CO</a:t>
            </a:r>
            <a:r>
              <a:rPr lang="en-US" sz="2800" baseline="-25000" dirty="0" smtClean="0">
                <a:sym typeface="Symbol" pitchFamily="18" charset="2"/>
              </a:rPr>
              <a:t>2</a:t>
            </a:r>
            <a:endParaRPr lang="en-US" sz="2800" dirty="0" smtClean="0"/>
          </a:p>
          <a:p>
            <a:pPr eaLnBrk="1" hangingPunct="1">
              <a:lnSpc>
                <a:spcPct val="90000"/>
              </a:lnSpc>
            </a:pPr>
            <a:r>
              <a:rPr lang="en-US" sz="2800" dirty="0" smtClean="0"/>
              <a:t>2 Acetyl-</a:t>
            </a:r>
            <a:r>
              <a:rPr lang="en-US" sz="2800" dirty="0" err="1" smtClean="0"/>
              <a:t>CoA</a:t>
            </a:r>
            <a:r>
              <a:rPr lang="en-US" sz="2800" dirty="0" smtClean="0"/>
              <a:t> + 4H</a:t>
            </a:r>
            <a:r>
              <a:rPr lang="en-US" sz="2800" baseline="30000" dirty="0" smtClean="0"/>
              <a:t>+</a:t>
            </a:r>
            <a:r>
              <a:rPr lang="en-US" sz="2800" dirty="0" smtClean="0"/>
              <a:t> </a:t>
            </a:r>
            <a:r>
              <a:rPr lang="en-US" sz="2800" dirty="0" smtClean="0">
                <a:sym typeface="Symbol" pitchFamily="18" charset="2"/>
              </a:rPr>
              <a:t> Butyrate + H</a:t>
            </a:r>
            <a:r>
              <a:rPr lang="en-US" sz="2800" baseline="-25000" dirty="0" smtClean="0">
                <a:sym typeface="Symbol" pitchFamily="18" charset="2"/>
              </a:rPr>
              <a:t>2</a:t>
            </a:r>
            <a:r>
              <a:rPr lang="en-US" sz="2800" dirty="0" smtClean="0">
                <a:sym typeface="Symbol" pitchFamily="18" charset="2"/>
              </a:rPr>
              <a:t>O + </a:t>
            </a:r>
            <a:r>
              <a:rPr lang="en-US" sz="2800" dirty="0" err="1" smtClean="0">
                <a:sym typeface="Symbol" pitchFamily="18" charset="2"/>
              </a:rPr>
              <a:t>CoA</a:t>
            </a:r>
            <a:endParaRPr lang="en-US" sz="2800" dirty="0" smtClean="0">
              <a:sym typeface="Symbol" pitchFamily="18" charset="2"/>
            </a:endParaRPr>
          </a:p>
          <a:p>
            <a:pPr eaLnBrk="1" hangingPunct="1">
              <a:lnSpc>
                <a:spcPct val="90000"/>
              </a:lnSpc>
            </a:pPr>
            <a:endParaRPr lang="en-US" dirty="0" smtClean="0">
              <a:sym typeface="Symbol" pitchFamily="18" charset="2"/>
            </a:endParaRPr>
          </a:p>
          <a:p>
            <a:pPr eaLnBrk="1" hangingPunct="1">
              <a:lnSpc>
                <a:spcPct val="90000"/>
              </a:lnSpc>
            </a:pPr>
            <a:r>
              <a:rPr lang="en-US" dirty="0" smtClean="0">
                <a:sym typeface="Symbol" pitchFamily="18" charset="2"/>
              </a:rPr>
              <a:t>Metabolized by rumen epithelium to </a:t>
            </a:r>
            <a:r>
              <a:rPr lang="en-US" dirty="0" err="1" smtClean="0">
                <a:sym typeface="Symbol" pitchFamily="18" charset="2"/>
              </a:rPr>
              <a:t>ketone</a:t>
            </a:r>
            <a:r>
              <a:rPr lang="en-US" dirty="0" smtClean="0">
                <a:sym typeface="Symbol" pitchFamily="18" charset="2"/>
              </a:rPr>
              <a:t> bodies (</a:t>
            </a:r>
            <a:r>
              <a:rPr lang="en-US" dirty="0" err="1" smtClean="0">
                <a:sym typeface="Symbol" pitchFamily="18" charset="2"/>
              </a:rPr>
              <a:t>acetoacetate</a:t>
            </a:r>
            <a:r>
              <a:rPr lang="en-US" dirty="0" smtClean="0">
                <a:sym typeface="Symbol" pitchFamily="18" charset="2"/>
              </a:rPr>
              <a:t>,  -</a:t>
            </a:r>
            <a:r>
              <a:rPr lang="en-US" dirty="0" err="1" smtClean="0">
                <a:sym typeface="Symbol" pitchFamily="18" charset="2"/>
              </a:rPr>
              <a:t>hydroxybutyrate</a:t>
            </a:r>
            <a:r>
              <a:rPr lang="en-US" dirty="0" smtClean="0">
                <a:sym typeface="Symbol" pitchFamily="18" charset="2"/>
              </a:rPr>
              <a:t>)</a:t>
            </a:r>
          </a:p>
          <a:p>
            <a:pPr lvl="1" eaLnBrk="1" hangingPunct="1">
              <a:lnSpc>
                <a:spcPct val="90000"/>
              </a:lnSpc>
            </a:pPr>
            <a:r>
              <a:rPr lang="en-US" dirty="0" smtClean="0">
                <a:sym typeface="Symbol" pitchFamily="18" charset="2"/>
              </a:rPr>
              <a:t>Later metabolized in the liver</a:t>
            </a:r>
          </a:p>
          <a:p>
            <a:pPr eaLnBrk="1" hangingPunct="1">
              <a:lnSpc>
                <a:spcPct val="90000"/>
              </a:lnSpc>
            </a:pPr>
            <a:r>
              <a:rPr lang="en-US" dirty="0" smtClean="0">
                <a:sym typeface="Symbol" pitchFamily="18" charset="2"/>
              </a:rPr>
              <a:t>Net ATP production is 25 per mole</a:t>
            </a:r>
          </a:p>
          <a:p>
            <a:pPr eaLnBrk="1" hangingPunct="1">
              <a:lnSpc>
                <a:spcPct val="90000"/>
              </a:lnSpc>
              <a:buFont typeface="Wingdings" pitchFamily="2" charset="2"/>
              <a:buNone/>
            </a:pPr>
            <a:endParaRPr lang="en-US" dirty="0" smtClean="0">
              <a:sym typeface="Symbol" pitchFamily="18" charset="2"/>
            </a:endParaRPr>
          </a:p>
        </p:txBody>
      </p:sp>
    </p:spTree>
  </p:cSld>
  <p:clrMapOvr>
    <a:masterClrMapping/>
  </p:clrMapOvr>
  <p:transition spd="med">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381000"/>
            <a:ext cx="7793038" cy="1143000"/>
          </a:xfrm>
        </p:spPr>
        <p:txBody>
          <a:bodyPr/>
          <a:lstStyle/>
          <a:p>
            <a:pPr eaLnBrk="1" hangingPunct="1"/>
            <a:r>
              <a:rPr lang="en-US" dirty="0" smtClean="0">
                <a:solidFill>
                  <a:srgbClr val="FFFF00"/>
                </a:solidFill>
              </a:rPr>
              <a:t>Ruminal VFA absorption</a:t>
            </a:r>
          </a:p>
        </p:txBody>
      </p:sp>
      <p:sp>
        <p:nvSpPr>
          <p:cNvPr id="22531" name="Line 4"/>
          <p:cNvSpPr>
            <a:spLocks noChangeShapeType="1"/>
          </p:cNvSpPr>
          <p:nvPr/>
        </p:nvSpPr>
        <p:spPr bwMode="auto">
          <a:xfrm>
            <a:off x="3171825" y="2819400"/>
            <a:ext cx="3429000" cy="0"/>
          </a:xfrm>
          <a:prstGeom prst="line">
            <a:avLst/>
          </a:prstGeom>
          <a:noFill/>
          <a:ln w="25400">
            <a:solidFill>
              <a:schemeClr val="tx1"/>
            </a:solidFill>
            <a:miter lim="800000"/>
            <a:headEnd/>
            <a:tailEnd type="triangle" w="lg" len="lg"/>
          </a:ln>
        </p:spPr>
        <p:txBody>
          <a:bodyPr wrap="none"/>
          <a:lstStyle/>
          <a:p>
            <a:endParaRPr lang="en-US"/>
          </a:p>
        </p:txBody>
      </p:sp>
      <p:sp>
        <p:nvSpPr>
          <p:cNvPr id="22532" name="Line 5"/>
          <p:cNvSpPr>
            <a:spLocks noChangeShapeType="1"/>
          </p:cNvSpPr>
          <p:nvPr/>
        </p:nvSpPr>
        <p:spPr bwMode="auto">
          <a:xfrm>
            <a:off x="3095625" y="4038600"/>
            <a:ext cx="3505200" cy="0"/>
          </a:xfrm>
          <a:prstGeom prst="line">
            <a:avLst/>
          </a:prstGeom>
          <a:noFill/>
          <a:ln w="25400">
            <a:solidFill>
              <a:schemeClr val="tx1"/>
            </a:solidFill>
            <a:miter lim="800000"/>
            <a:headEnd/>
            <a:tailEnd type="triangle" w="lg" len="lg"/>
          </a:ln>
        </p:spPr>
        <p:txBody>
          <a:bodyPr wrap="none"/>
          <a:lstStyle/>
          <a:p>
            <a:endParaRPr lang="en-US"/>
          </a:p>
        </p:txBody>
      </p:sp>
      <p:sp>
        <p:nvSpPr>
          <p:cNvPr id="22533" name="Line 6"/>
          <p:cNvSpPr>
            <a:spLocks noChangeShapeType="1"/>
          </p:cNvSpPr>
          <p:nvPr/>
        </p:nvSpPr>
        <p:spPr bwMode="auto">
          <a:xfrm>
            <a:off x="3171825" y="5410200"/>
            <a:ext cx="3429000" cy="0"/>
          </a:xfrm>
          <a:prstGeom prst="line">
            <a:avLst/>
          </a:prstGeom>
          <a:noFill/>
          <a:ln w="25400">
            <a:solidFill>
              <a:schemeClr val="tx1"/>
            </a:solidFill>
            <a:miter lim="800000"/>
            <a:headEnd/>
            <a:tailEnd type="triangle" w="lg" len="lg"/>
          </a:ln>
        </p:spPr>
        <p:txBody>
          <a:bodyPr wrap="none"/>
          <a:lstStyle/>
          <a:p>
            <a:endParaRPr lang="en-US"/>
          </a:p>
        </p:txBody>
      </p:sp>
      <p:sp>
        <p:nvSpPr>
          <p:cNvPr id="22534" name="Text Box 7"/>
          <p:cNvSpPr txBox="1">
            <a:spLocks noChangeArrowheads="1"/>
          </p:cNvSpPr>
          <p:nvPr/>
        </p:nvSpPr>
        <p:spPr bwMode="auto">
          <a:xfrm>
            <a:off x="2220047" y="1905000"/>
            <a:ext cx="966932" cy="674031"/>
          </a:xfrm>
          <a:prstGeom prst="rect">
            <a:avLst/>
          </a:prstGeom>
          <a:noFill/>
          <a:ln w="9525">
            <a:noFill/>
            <a:miter lim="800000"/>
            <a:headEnd/>
            <a:tailEnd/>
          </a:ln>
        </p:spPr>
        <p:txBody>
          <a:bodyPr wrap="none">
            <a:spAutoFit/>
          </a:bodyPr>
          <a:lstStyle/>
          <a:p>
            <a:pPr algn="ctr"/>
            <a:r>
              <a:rPr lang="en-US" sz="1800" dirty="0">
                <a:solidFill>
                  <a:srgbClr val="FFC000"/>
                </a:solidFill>
              </a:rPr>
              <a:t>Rumen</a:t>
            </a:r>
          </a:p>
          <a:p>
            <a:pPr algn="ctr"/>
            <a:r>
              <a:rPr lang="en-US" sz="1800" dirty="0">
                <a:solidFill>
                  <a:srgbClr val="FFC000"/>
                </a:solidFill>
              </a:rPr>
              <a:t>lumen</a:t>
            </a:r>
          </a:p>
        </p:txBody>
      </p:sp>
      <p:sp>
        <p:nvSpPr>
          <p:cNvPr id="22535" name="Text Box 8"/>
          <p:cNvSpPr txBox="1">
            <a:spLocks noChangeArrowheads="1"/>
          </p:cNvSpPr>
          <p:nvPr/>
        </p:nvSpPr>
        <p:spPr bwMode="auto">
          <a:xfrm>
            <a:off x="4506047" y="1905000"/>
            <a:ext cx="966932" cy="674031"/>
          </a:xfrm>
          <a:prstGeom prst="rect">
            <a:avLst/>
          </a:prstGeom>
          <a:noFill/>
          <a:ln w="9525">
            <a:noFill/>
            <a:miter lim="800000"/>
            <a:headEnd/>
            <a:tailEnd/>
          </a:ln>
        </p:spPr>
        <p:txBody>
          <a:bodyPr wrap="none">
            <a:spAutoFit/>
          </a:bodyPr>
          <a:lstStyle/>
          <a:p>
            <a:pPr algn="ctr"/>
            <a:r>
              <a:rPr lang="en-US" sz="1800" dirty="0">
                <a:solidFill>
                  <a:srgbClr val="FFC000"/>
                </a:solidFill>
              </a:rPr>
              <a:t>Rumen</a:t>
            </a:r>
          </a:p>
          <a:p>
            <a:pPr algn="ctr"/>
            <a:r>
              <a:rPr lang="en-US" sz="1800" dirty="0">
                <a:solidFill>
                  <a:srgbClr val="FFC000"/>
                </a:solidFill>
              </a:rPr>
              <a:t>wall</a:t>
            </a:r>
          </a:p>
        </p:txBody>
      </p:sp>
      <p:sp>
        <p:nvSpPr>
          <p:cNvPr id="22536" name="Text Box 9"/>
          <p:cNvSpPr txBox="1">
            <a:spLocks noChangeArrowheads="1"/>
          </p:cNvSpPr>
          <p:nvPr/>
        </p:nvSpPr>
        <p:spPr bwMode="auto">
          <a:xfrm>
            <a:off x="6779967" y="1905000"/>
            <a:ext cx="838692" cy="674031"/>
          </a:xfrm>
          <a:prstGeom prst="rect">
            <a:avLst/>
          </a:prstGeom>
          <a:noFill/>
          <a:ln w="9525">
            <a:noFill/>
            <a:miter lim="800000"/>
            <a:headEnd/>
            <a:tailEnd/>
          </a:ln>
        </p:spPr>
        <p:txBody>
          <a:bodyPr wrap="none">
            <a:spAutoFit/>
          </a:bodyPr>
          <a:lstStyle/>
          <a:p>
            <a:pPr algn="ctr"/>
            <a:r>
              <a:rPr lang="en-US" sz="1800" dirty="0">
                <a:solidFill>
                  <a:srgbClr val="FFC000"/>
                </a:solidFill>
              </a:rPr>
              <a:t>Portal</a:t>
            </a:r>
          </a:p>
          <a:p>
            <a:pPr algn="ctr"/>
            <a:r>
              <a:rPr lang="en-US" sz="1800" dirty="0">
                <a:solidFill>
                  <a:srgbClr val="FFC000"/>
                </a:solidFill>
              </a:rPr>
              <a:t>vein</a:t>
            </a:r>
          </a:p>
        </p:txBody>
      </p:sp>
      <p:sp>
        <p:nvSpPr>
          <p:cNvPr id="22537" name="Line 10"/>
          <p:cNvSpPr>
            <a:spLocks noChangeShapeType="1"/>
          </p:cNvSpPr>
          <p:nvPr/>
        </p:nvSpPr>
        <p:spPr bwMode="auto">
          <a:xfrm>
            <a:off x="3781425" y="2133600"/>
            <a:ext cx="0" cy="4191000"/>
          </a:xfrm>
          <a:prstGeom prst="line">
            <a:avLst/>
          </a:prstGeom>
          <a:noFill/>
          <a:ln w="19050">
            <a:solidFill>
              <a:srgbClr val="008000"/>
            </a:solidFill>
            <a:miter lim="800000"/>
            <a:headEnd/>
            <a:tailEnd/>
          </a:ln>
        </p:spPr>
        <p:txBody>
          <a:bodyPr wrap="none"/>
          <a:lstStyle/>
          <a:p>
            <a:endParaRPr lang="en-US"/>
          </a:p>
        </p:txBody>
      </p:sp>
      <p:sp>
        <p:nvSpPr>
          <p:cNvPr id="22538" name="Line 11"/>
          <p:cNvSpPr>
            <a:spLocks noChangeShapeType="1"/>
          </p:cNvSpPr>
          <p:nvPr/>
        </p:nvSpPr>
        <p:spPr bwMode="auto">
          <a:xfrm>
            <a:off x="6143625" y="2209800"/>
            <a:ext cx="0" cy="4191000"/>
          </a:xfrm>
          <a:prstGeom prst="line">
            <a:avLst/>
          </a:prstGeom>
          <a:noFill/>
          <a:ln w="19050">
            <a:solidFill>
              <a:srgbClr val="008000"/>
            </a:solidFill>
            <a:miter lim="800000"/>
            <a:headEnd/>
            <a:tailEnd/>
          </a:ln>
        </p:spPr>
        <p:txBody>
          <a:bodyPr wrap="none"/>
          <a:lstStyle/>
          <a:p>
            <a:endParaRPr lang="en-US"/>
          </a:p>
        </p:txBody>
      </p:sp>
      <p:sp>
        <p:nvSpPr>
          <p:cNvPr id="22539" name="Text Box 12"/>
          <p:cNvSpPr txBox="1">
            <a:spLocks noChangeArrowheads="1"/>
          </p:cNvSpPr>
          <p:nvPr/>
        </p:nvSpPr>
        <p:spPr bwMode="auto">
          <a:xfrm>
            <a:off x="1038225" y="2590800"/>
            <a:ext cx="1298753" cy="387798"/>
          </a:xfrm>
          <a:prstGeom prst="rect">
            <a:avLst/>
          </a:prstGeom>
          <a:noFill/>
          <a:ln w="9525">
            <a:noFill/>
            <a:miter lim="800000"/>
            <a:headEnd/>
            <a:tailEnd/>
          </a:ln>
        </p:spPr>
        <p:txBody>
          <a:bodyPr wrap="none">
            <a:spAutoFit/>
          </a:bodyPr>
          <a:lstStyle/>
          <a:p>
            <a:r>
              <a:rPr lang="en-US" sz="2400" dirty="0"/>
              <a:t>Acetate</a:t>
            </a:r>
          </a:p>
        </p:txBody>
      </p:sp>
      <p:sp>
        <p:nvSpPr>
          <p:cNvPr id="22540" name="Text Box 13"/>
          <p:cNvSpPr txBox="1">
            <a:spLocks noChangeArrowheads="1"/>
          </p:cNvSpPr>
          <p:nvPr/>
        </p:nvSpPr>
        <p:spPr bwMode="auto">
          <a:xfrm>
            <a:off x="457200" y="3810000"/>
            <a:ext cx="1936749" cy="486287"/>
          </a:xfrm>
          <a:prstGeom prst="rect">
            <a:avLst/>
          </a:prstGeom>
          <a:noFill/>
          <a:ln w="9525">
            <a:noFill/>
            <a:miter lim="800000"/>
            <a:headEnd/>
            <a:tailEnd/>
          </a:ln>
        </p:spPr>
        <p:txBody>
          <a:bodyPr wrap="none">
            <a:spAutoFit/>
          </a:bodyPr>
          <a:lstStyle/>
          <a:p>
            <a:r>
              <a:rPr lang="en-US" sz="2400" dirty="0"/>
              <a:t>Propion</a:t>
            </a:r>
            <a:r>
              <a:rPr lang="en-US" dirty="0"/>
              <a:t>ate</a:t>
            </a:r>
          </a:p>
        </p:txBody>
      </p:sp>
      <p:sp>
        <p:nvSpPr>
          <p:cNvPr id="22541" name="Text Box 14"/>
          <p:cNvSpPr txBox="1">
            <a:spLocks noChangeArrowheads="1"/>
          </p:cNvSpPr>
          <p:nvPr/>
        </p:nvSpPr>
        <p:spPr bwMode="auto">
          <a:xfrm>
            <a:off x="533400" y="5105400"/>
            <a:ext cx="1435008" cy="387798"/>
          </a:xfrm>
          <a:prstGeom prst="rect">
            <a:avLst/>
          </a:prstGeom>
          <a:noFill/>
          <a:ln w="9525">
            <a:noFill/>
            <a:miter lim="800000"/>
            <a:headEnd/>
            <a:tailEnd/>
          </a:ln>
        </p:spPr>
        <p:txBody>
          <a:bodyPr wrap="none">
            <a:spAutoFit/>
          </a:bodyPr>
          <a:lstStyle/>
          <a:p>
            <a:r>
              <a:rPr lang="en-US" sz="2400" dirty="0"/>
              <a:t>Butyrate</a:t>
            </a:r>
          </a:p>
        </p:txBody>
      </p:sp>
      <p:sp>
        <p:nvSpPr>
          <p:cNvPr id="22542" name="Text Box 15"/>
          <p:cNvSpPr txBox="1">
            <a:spLocks noChangeArrowheads="1"/>
          </p:cNvSpPr>
          <p:nvPr/>
        </p:nvSpPr>
        <p:spPr bwMode="auto">
          <a:xfrm>
            <a:off x="6981825" y="2590800"/>
            <a:ext cx="517525" cy="457200"/>
          </a:xfrm>
          <a:prstGeom prst="rect">
            <a:avLst/>
          </a:prstGeom>
          <a:noFill/>
          <a:ln w="9525">
            <a:noFill/>
            <a:miter lim="800000"/>
            <a:headEnd/>
            <a:tailEnd/>
          </a:ln>
        </p:spPr>
        <p:txBody>
          <a:bodyPr wrap="none">
            <a:spAutoFit/>
          </a:bodyPr>
          <a:lstStyle/>
          <a:p>
            <a:r>
              <a:rPr lang="en-US"/>
              <a:t>50</a:t>
            </a:r>
          </a:p>
        </p:txBody>
      </p:sp>
      <p:sp>
        <p:nvSpPr>
          <p:cNvPr id="22543" name="Text Box 16"/>
          <p:cNvSpPr txBox="1">
            <a:spLocks noChangeArrowheads="1"/>
          </p:cNvSpPr>
          <p:nvPr/>
        </p:nvSpPr>
        <p:spPr bwMode="auto">
          <a:xfrm>
            <a:off x="6981825" y="3810000"/>
            <a:ext cx="517525" cy="457200"/>
          </a:xfrm>
          <a:prstGeom prst="rect">
            <a:avLst/>
          </a:prstGeom>
          <a:noFill/>
          <a:ln w="9525">
            <a:noFill/>
            <a:miter lim="800000"/>
            <a:headEnd/>
            <a:tailEnd/>
          </a:ln>
        </p:spPr>
        <p:txBody>
          <a:bodyPr wrap="none">
            <a:spAutoFit/>
          </a:bodyPr>
          <a:lstStyle/>
          <a:p>
            <a:r>
              <a:rPr lang="en-US"/>
              <a:t>10</a:t>
            </a:r>
          </a:p>
        </p:txBody>
      </p:sp>
      <p:sp>
        <p:nvSpPr>
          <p:cNvPr id="22544" name="Text Box 17"/>
          <p:cNvSpPr txBox="1">
            <a:spLocks noChangeArrowheads="1"/>
          </p:cNvSpPr>
          <p:nvPr/>
        </p:nvSpPr>
        <p:spPr bwMode="auto">
          <a:xfrm>
            <a:off x="7058025" y="5181600"/>
            <a:ext cx="350838" cy="457200"/>
          </a:xfrm>
          <a:prstGeom prst="rect">
            <a:avLst/>
          </a:prstGeom>
          <a:noFill/>
          <a:ln w="9525">
            <a:noFill/>
            <a:miter lim="800000"/>
            <a:headEnd/>
            <a:tailEnd/>
          </a:ln>
        </p:spPr>
        <p:txBody>
          <a:bodyPr wrap="none">
            <a:spAutoFit/>
          </a:bodyPr>
          <a:lstStyle/>
          <a:p>
            <a:r>
              <a:rPr lang="en-US"/>
              <a:t>1</a:t>
            </a:r>
          </a:p>
        </p:txBody>
      </p:sp>
      <p:sp>
        <p:nvSpPr>
          <p:cNvPr id="22545" name="Text Box 18"/>
          <p:cNvSpPr txBox="1">
            <a:spLocks noChangeArrowheads="1"/>
          </p:cNvSpPr>
          <p:nvPr/>
        </p:nvSpPr>
        <p:spPr bwMode="auto">
          <a:xfrm>
            <a:off x="2409825" y="2547938"/>
            <a:ext cx="517525" cy="457200"/>
          </a:xfrm>
          <a:prstGeom prst="rect">
            <a:avLst/>
          </a:prstGeom>
          <a:noFill/>
          <a:ln w="9525">
            <a:noFill/>
            <a:miter lim="800000"/>
            <a:headEnd/>
            <a:tailEnd/>
          </a:ln>
        </p:spPr>
        <p:txBody>
          <a:bodyPr wrap="none">
            <a:spAutoFit/>
          </a:bodyPr>
          <a:lstStyle/>
          <a:p>
            <a:r>
              <a:rPr lang="en-US"/>
              <a:t>70</a:t>
            </a:r>
          </a:p>
        </p:txBody>
      </p:sp>
      <p:sp>
        <p:nvSpPr>
          <p:cNvPr id="22546" name="Text Box 19"/>
          <p:cNvSpPr txBox="1">
            <a:spLocks noChangeArrowheads="1"/>
          </p:cNvSpPr>
          <p:nvPr/>
        </p:nvSpPr>
        <p:spPr bwMode="auto">
          <a:xfrm>
            <a:off x="2409825" y="3810000"/>
            <a:ext cx="517525" cy="457200"/>
          </a:xfrm>
          <a:prstGeom prst="rect">
            <a:avLst/>
          </a:prstGeom>
          <a:noFill/>
          <a:ln w="9525">
            <a:noFill/>
            <a:miter lim="800000"/>
            <a:headEnd/>
            <a:tailEnd/>
          </a:ln>
        </p:spPr>
        <p:txBody>
          <a:bodyPr wrap="none">
            <a:spAutoFit/>
          </a:bodyPr>
          <a:lstStyle/>
          <a:p>
            <a:r>
              <a:rPr lang="en-US"/>
              <a:t>20</a:t>
            </a:r>
          </a:p>
        </p:txBody>
      </p:sp>
      <p:sp>
        <p:nvSpPr>
          <p:cNvPr id="22547" name="Text Box 20"/>
          <p:cNvSpPr txBox="1">
            <a:spLocks noChangeArrowheads="1"/>
          </p:cNvSpPr>
          <p:nvPr/>
        </p:nvSpPr>
        <p:spPr bwMode="auto">
          <a:xfrm>
            <a:off x="2409825" y="5138738"/>
            <a:ext cx="517525" cy="457200"/>
          </a:xfrm>
          <a:prstGeom prst="rect">
            <a:avLst/>
          </a:prstGeom>
          <a:noFill/>
          <a:ln w="9525">
            <a:noFill/>
            <a:miter lim="800000"/>
            <a:headEnd/>
            <a:tailEnd/>
          </a:ln>
        </p:spPr>
        <p:txBody>
          <a:bodyPr wrap="none">
            <a:spAutoFit/>
          </a:bodyPr>
          <a:lstStyle/>
          <a:p>
            <a:r>
              <a:rPr lang="en-US"/>
              <a:t>10</a:t>
            </a:r>
          </a:p>
        </p:txBody>
      </p:sp>
      <p:sp>
        <p:nvSpPr>
          <p:cNvPr id="22548" name="Text Box 21"/>
          <p:cNvSpPr txBox="1">
            <a:spLocks noChangeArrowheads="1"/>
          </p:cNvSpPr>
          <p:nvPr/>
        </p:nvSpPr>
        <p:spPr bwMode="auto">
          <a:xfrm>
            <a:off x="2438400" y="6324600"/>
            <a:ext cx="4325864" cy="387798"/>
          </a:xfrm>
          <a:prstGeom prst="rect">
            <a:avLst/>
          </a:prstGeom>
          <a:noFill/>
          <a:ln w="9525">
            <a:noFill/>
            <a:miter lim="800000"/>
            <a:headEnd/>
            <a:tailEnd/>
          </a:ln>
        </p:spPr>
        <p:txBody>
          <a:bodyPr wrap="none">
            <a:spAutoFit/>
          </a:bodyPr>
          <a:lstStyle/>
          <a:p>
            <a:r>
              <a:rPr lang="en-US" sz="2400" dirty="0"/>
              <a:t>Values are </a:t>
            </a:r>
            <a:r>
              <a:rPr lang="en-US" sz="2400" i="1" dirty="0"/>
              <a:t>relative</a:t>
            </a:r>
            <a:r>
              <a:rPr lang="en-US" sz="2400" dirty="0"/>
              <a:t> flux rates</a:t>
            </a:r>
          </a:p>
        </p:txBody>
      </p:sp>
      <p:sp>
        <p:nvSpPr>
          <p:cNvPr id="22549" name="Text Box 22"/>
          <p:cNvSpPr txBox="1">
            <a:spLocks noChangeArrowheads="1"/>
          </p:cNvSpPr>
          <p:nvPr/>
        </p:nvSpPr>
        <p:spPr bwMode="auto">
          <a:xfrm>
            <a:off x="4772025" y="3048000"/>
            <a:ext cx="517525" cy="457200"/>
          </a:xfrm>
          <a:prstGeom prst="rect">
            <a:avLst/>
          </a:prstGeom>
          <a:noFill/>
          <a:ln w="9525">
            <a:noFill/>
            <a:miter lim="800000"/>
            <a:headEnd/>
            <a:tailEnd/>
          </a:ln>
        </p:spPr>
        <p:txBody>
          <a:bodyPr wrap="none">
            <a:spAutoFit/>
          </a:bodyPr>
          <a:lstStyle/>
          <a:p>
            <a:r>
              <a:rPr lang="en-US"/>
              <a:t>20</a:t>
            </a:r>
          </a:p>
        </p:txBody>
      </p:sp>
      <p:sp>
        <p:nvSpPr>
          <p:cNvPr id="22550" name="Text Box 23"/>
          <p:cNvSpPr txBox="1">
            <a:spLocks noChangeArrowheads="1"/>
          </p:cNvSpPr>
          <p:nvPr/>
        </p:nvSpPr>
        <p:spPr bwMode="auto">
          <a:xfrm>
            <a:off x="4772025" y="4419600"/>
            <a:ext cx="517525" cy="457200"/>
          </a:xfrm>
          <a:prstGeom prst="rect">
            <a:avLst/>
          </a:prstGeom>
          <a:noFill/>
          <a:ln w="9525">
            <a:noFill/>
            <a:miter lim="800000"/>
            <a:headEnd/>
            <a:tailEnd/>
          </a:ln>
        </p:spPr>
        <p:txBody>
          <a:bodyPr wrap="none">
            <a:spAutoFit/>
          </a:bodyPr>
          <a:lstStyle/>
          <a:p>
            <a:r>
              <a:rPr lang="en-US"/>
              <a:t>10</a:t>
            </a:r>
          </a:p>
        </p:txBody>
      </p:sp>
      <p:sp>
        <p:nvSpPr>
          <p:cNvPr id="22551" name="Text Box 24"/>
          <p:cNvSpPr txBox="1">
            <a:spLocks noChangeArrowheads="1"/>
          </p:cNvSpPr>
          <p:nvPr/>
        </p:nvSpPr>
        <p:spPr bwMode="auto">
          <a:xfrm>
            <a:off x="4848225" y="5715000"/>
            <a:ext cx="350838" cy="457200"/>
          </a:xfrm>
          <a:prstGeom prst="rect">
            <a:avLst/>
          </a:prstGeom>
          <a:noFill/>
          <a:ln w="9525">
            <a:noFill/>
            <a:miter lim="800000"/>
            <a:headEnd/>
            <a:tailEnd/>
          </a:ln>
        </p:spPr>
        <p:txBody>
          <a:bodyPr wrap="none">
            <a:spAutoFit/>
          </a:bodyPr>
          <a:lstStyle/>
          <a:p>
            <a:r>
              <a:rPr lang="en-US"/>
              <a:t>9</a:t>
            </a:r>
          </a:p>
        </p:txBody>
      </p:sp>
      <p:sp>
        <p:nvSpPr>
          <p:cNvPr id="22552" name="Line 26"/>
          <p:cNvSpPr>
            <a:spLocks noChangeShapeType="1"/>
          </p:cNvSpPr>
          <p:nvPr/>
        </p:nvSpPr>
        <p:spPr bwMode="auto">
          <a:xfrm>
            <a:off x="4543425" y="2819400"/>
            <a:ext cx="304800" cy="304800"/>
          </a:xfrm>
          <a:prstGeom prst="line">
            <a:avLst/>
          </a:prstGeom>
          <a:noFill/>
          <a:ln w="25400">
            <a:solidFill>
              <a:schemeClr val="tx1"/>
            </a:solidFill>
            <a:miter lim="800000"/>
            <a:headEnd/>
            <a:tailEnd type="triangle" w="lg" len="lg"/>
          </a:ln>
        </p:spPr>
        <p:txBody>
          <a:bodyPr wrap="none"/>
          <a:lstStyle/>
          <a:p>
            <a:endParaRPr lang="en-US"/>
          </a:p>
        </p:txBody>
      </p:sp>
      <p:sp>
        <p:nvSpPr>
          <p:cNvPr id="22553" name="Line 27"/>
          <p:cNvSpPr>
            <a:spLocks noChangeShapeType="1"/>
          </p:cNvSpPr>
          <p:nvPr/>
        </p:nvSpPr>
        <p:spPr bwMode="auto">
          <a:xfrm>
            <a:off x="4619625" y="4114800"/>
            <a:ext cx="304800" cy="304800"/>
          </a:xfrm>
          <a:prstGeom prst="line">
            <a:avLst/>
          </a:prstGeom>
          <a:noFill/>
          <a:ln w="25400">
            <a:solidFill>
              <a:schemeClr val="tx1"/>
            </a:solidFill>
            <a:miter lim="800000"/>
            <a:headEnd/>
            <a:tailEnd type="triangle" w="lg" len="lg"/>
          </a:ln>
        </p:spPr>
        <p:txBody>
          <a:bodyPr wrap="none"/>
          <a:lstStyle/>
          <a:p>
            <a:endParaRPr lang="en-US"/>
          </a:p>
        </p:txBody>
      </p:sp>
      <p:sp>
        <p:nvSpPr>
          <p:cNvPr id="22554" name="Line 28"/>
          <p:cNvSpPr>
            <a:spLocks noChangeShapeType="1"/>
          </p:cNvSpPr>
          <p:nvPr/>
        </p:nvSpPr>
        <p:spPr bwMode="auto">
          <a:xfrm>
            <a:off x="4619625" y="5410200"/>
            <a:ext cx="304800" cy="304800"/>
          </a:xfrm>
          <a:prstGeom prst="line">
            <a:avLst/>
          </a:prstGeom>
          <a:noFill/>
          <a:ln w="25400">
            <a:solidFill>
              <a:schemeClr val="tx1"/>
            </a:solidFill>
            <a:miter lim="800000"/>
            <a:headEnd/>
            <a:tailEnd type="triangle" w="lg" len="lg"/>
          </a:ln>
        </p:spPr>
        <p:txBody>
          <a:bodyPr wrap="none"/>
          <a:lstStyle/>
          <a:p>
            <a:endParaRPr lang="en-US"/>
          </a:p>
        </p:txBody>
      </p:sp>
    </p:spTree>
  </p:cSld>
  <p:clrMapOvr>
    <a:masterClrMapping/>
  </p:clrMapOvr>
  <p:transition spd="med">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229600" cy="762000"/>
          </a:xfrm>
        </p:spPr>
        <p:txBody>
          <a:bodyPr/>
          <a:lstStyle/>
          <a:p>
            <a:pPr eaLnBrk="1" hangingPunct="1"/>
            <a:r>
              <a:rPr lang="en-US" smtClean="0">
                <a:solidFill>
                  <a:srgbClr val="FFFF00"/>
                </a:solidFill>
              </a:rPr>
              <a:t>Hepatic </a:t>
            </a:r>
            <a:r>
              <a:rPr lang="en-US" dirty="0" smtClean="0">
                <a:solidFill>
                  <a:srgbClr val="FFFF00"/>
                </a:solidFill>
              </a:rPr>
              <a:t>metabolism of VFA</a:t>
            </a:r>
          </a:p>
        </p:txBody>
      </p:sp>
      <p:sp>
        <p:nvSpPr>
          <p:cNvPr id="23555" name="Line 3"/>
          <p:cNvSpPr>
            <a:spLocks noChangeShapeType="1"/>
          </p:cNvSpPr>
          <p:nvPr/>
        </p:nvSpPr>
        <p:spPr bwMode="auto">
          <a:xfrm>
            <a:off x="2362200" y="28194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56" name="Line 4"/>
          <p:cNvSpPr>
            <a:spLocks noChangeShapeType="1"/>
          </p:cNvSpPr>
          <p:nvPr/>
        </p:nvSpPr>
        <p:spPr bwMode="auto">
          <a:xfrm>
            <a:off x="2286000" y="40386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57" name="Line 5"/>
          <p:cNvSpPr>
            <a:spLocks noChangeShapeType="1"/>
          </p:cNvSpPr>
          <p:nvPr/>
        </p:nvSpPr>
        <p:spPr bwMode="auto">
          <a:xfrm>
            <a:off x="2286000" y="54102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58" name="Text Box 6"/>
          <p:cNvSpPr txBox="1">
            <a:spLocks noChangeArrowheads="1"/>
          </p:cNvSpPr>
          <p:nvPr/>
        </p:nvSpPr>
        <p:spPr bwMode="auto">
          <a:xfrm>
            <a:off x="1410422" y="1905000"/>
            <a:ext cx="966932" cy="674031"/>
          </a:xfrm>
          <a:prstGeom prst="rect">
            <a:avLst/>
          </a:prstGeom>
          <a:noFill/>
          <a:ln w="9525">
            <a:noFill/>
            <a:miter lim="800000"/>
            <a:headEnd/>
            <a:tailEnd/>
          </a:ln>
        </p:spPr>
        <p:txBody>
          <a:bodyPr wrap="none">
            <a:spAutoFit/>
          </a:bodyPr>
          <a:lstStyle/>
          <a:p>
            <a:pPr algn="ctr"/>
            <a:r>
              <a:rPr lang="en-US" sz="1800" dirty="0">
                <a:solidFill>
                  <a:srgbClr val="FFC000"/>
                </a:solidFill>
              </a:rPr>
              <a:t>Rumen</a:t>
            </a:r>
          </a:p>
          <a:p>
            <a:pPr algn="ctr"/>
            <a:endParaRPr lang="en-US" sz="1800" dirty="0">
              <a:solidFill>
                <a:schemeClr val="hlink"/>
              </a:solidFill>
            </a:endParaRPr>
          </a:p>
        </p:txBody>
      </p:sp>
      <p:sp>
        <p:nvSpPr>
          <p:cNvPr id="23559" name="Text Box 8"/>
          <p:cNvSpPr txBox="1">
            <a:spLocks noChangeArrowheads="1"/>
          </p:cNvSpPr>
          <p:nvPr/>
        </p:nvSpPr>
        <p:spPr bwMode="auto">
          <a:xfrm>
            <a:off x="3468442" y="1905000"/>
            <a:ext cx="838692" cy="674031"/>
          </a:xfrm>
          <a:prstGeom prst="rect">
            <a:avLst/>
          </a:prstGeom>
          <a:noFill/>
          <a:ln w="9525">
            <a:noFill/>
            <a:miter lim="800000"/>
            <a:headEnd/>
            <a:tailEnd/>
          </a:ln>
        </p:spPr>
        <p:txBody>
          <a:bodyPr wrap="none">
            <a:spAutoFit/>
          </a:bodyPr>
          <a:lstStyle/>
          <a:p>
            <a:pPr algn="ctr"/>
            <a:r>
              <a:rPr lang="en-US" sz="1800" dirty="0">
                <a:solidFill>
                  <a:srgbClr val="FFC000"/>
                </a:solidFill>
              </a:rPr>
              <a:t>Portal</a:t>
            </a:r>
          </a:p>
          <a:p>
            <a:pPr algn="ctr"/>
            <a:r>
              <a:rPr lang="en-US" sz="1800" dirty="0">
                <a:solidFill>
                  <a:srgbClr val="FFC000"/>
                </a:solidFill>
              </a:rPr>
              <a:t>vein</a:t>
            </a:r>
          </a:p>
        </p:txBody>
      </p:sp>
      <p:sp>
        <p:nvSpPr>
          <p:cNvPr id="23560" name="Text Box 11"/>
          <p:cNvSpPr txBox="1">
            <a:spLocks noChangeArrowheads="1"/>
          </p:cNvSpPr>
          <p:nvPr/>
        </p:nvSpPr>
        <p:spPr bwMode="auto">
          <a:xfrm>
            <a:off x="228600" y="2590800"/>
            <a:ext cx="1298753" cy="387798"/>
          </a:xfrm>
          <a:prstGeom prst="rect">
            <a:avLst/>
          </a:prstGeom>
          <a:noFill/>
          <a:ln w="9525">
            <a:noFill/>
            <a:miter lim="800000"/>
            <a:headEnd/>
            <a:tailEnd/>
          </a:ln>
        </p:spPr>
        <p:txBody>
          <a:bodyPr wrap="none">
            <a:spAutoFit/>
          </a:bodyPr>
          <a:lstStyle/>
          <a:p>
            <a:r>
              <a:rPr lang="en-US" sz="2400" dirty="0"/>
              <a:t>Acetate</a:t>
            </a:r>
          </a:p>
        </p:txBody>
      </p:sp>
      <p:sp>
        <p:nvSpPr>
          <p:cNvPr id="23561" name="Text Box 12"/>
          <p:cNvSpPr txBox="1">
            <a:spLocks noChangeArrowheads="1"/>
          </p:cNvSpPr>
          <p:nvPr/>
        </p:nvSpPr>
        <p:spPr bwMode="auto">
          <a:xfrm>
            <a:off x="0" y="3810000"/>
            <a:ext cx="1790875" cy="387798"/>
          </a:xfrm>
          <a:prstGeom prst="rect">
            <a:avLst/>
          </a:prstGeom>
          <a:noFill/>
          <a:ln w="9525">
            <a:noFill/>
            <a:miter lim="800000"/>
            <a:headEnd/>
            <a:tailEnd/>
          </a:ln>
        </p:spPr>
        <p:txBody>
          <a:bodyPr wrap="none">
            <a:spAutoFit/>
          </a:bodyPr>
          <a:lstStyle/>
          <a:p>
            <a:r>
              <a:rPr lang="en-US" sz="2400"/>
              <a:t>Propionate</a:t>
            </a:r>
          </a:p>
        </p:txBody>
      </p:sp>
      <p:sp>
        <p:nvSpPr>
          <p:cNvPr id="23562" name="Text Box 13"/>
          <p:cNvSpPr txBox="1">
            <a:spLocks noChangeArrowheads="1"/>
          </p:cNvSpPr>
          <p:nvPr/>
        </p:nvSpPr>
        <p:spPr bwMode="auto">
          <a:xfrm>
            <a:off x="228600" y="5181600"/>
            <a:ext cx="1435008" cy="387798"/>
          </a:xfrm>
          <a:prstGeom prst="rect">
            <a:avLst/>
          </a:prstGeom>
          <a:noFill/>
          <a:ln w="9525">
            <a:noFill/>
            <a:miter lim="800000"/>
            <a:headEnd/>
            <a:tailEnd/>
          </a:ln>
        </p:spPr>
        <p:txBody>
          <a:bodyPr wrap="none">
            <a:spAutoFit/>
          </a:bodyPr>
          <a:lstStyle/>
          <a:p>
            <a:r>
              <a:rPr lang="en-US" sz="2400" dirty="0"/>
              <a:t>Butyrate</a:t>
            </a:r>
          </a:p>
        </p:txBody>
      </p:sp>
      <p:sp>
        <p:nvSpPr>
          <p:cNvPr id="23563" name="Text Box 14"/>
          <p:cNvSpPr txBox="1">
            <a:spLocks noChangeArrowheads="1"/>
          </p:cNvSpPr>
          <p:nvPr/>
        </p:nvSpPr>
        <p:spPr bwMode="auto">
          <a:xfrm>
            <a:off x="3657600" y="2590800"/>
            <a:ext cx="517525" cy="457200"/>
          </a:xfrm>
          <a:prstGeom prst="rect">
            <a:avLst/>
          </a:prstGeom>
          <a:noFill/>
          <a:ln w="9525">
            <a:noFill/>
            <a:miter lim="800000"/>
            <a:headEnd/>
            <a:tailEnd/>
          </a:ln>
        </p:spPr>
        <p:txBody>
          <a:bodyPr wrap="none">
            <a:spAutoFit/>
          </a:bodyPr>
          <a:lstStyle/>
          <a:p>
            <a:r>
              <a:rPr lang="en-US"/>
              <a:t>50</a:t>
            </a:r>
          </a:p>
        </p:txBody>
      </p:sp>
      <p:sp>
        <p:nvSpPr>
          <p:cNvPr id="23564" name="Text Box 15"/>
          <p:cNvSpPr txBox="1">
            <a:spLocks noChangeArrowheads="1"/>
          </p:cNvSpPr>
          <p:nvPr/>
        </p:nvSpPr>
        <p:spPr bwMode="auto">
          <a:xfrm>
            <a:off x="7467600" y="3810000"/>
            <a:ext cx="1398140" cy="387798"/>
          </a:xfrm>
          <a:prstGeom prst="rect">
            <a:avLst/>
          </a:prstGeom>
          <a:noFill/>
          <a:ln w="9525">
            <a:noFill/>
            <a:miter lim="800000"/>
            <a:headEnd/>
            <a:tailEnd/>
          </a:ln>
        </p:spPr>
        <p:txBody>
          <a:bodyPr wrap="none">
            <a:spAutoFit/>
          </a:bodyPr>
          <a:lstStyle/>
          <a:p>
            <a:r>
              <a:rPr lang="en-US" sz="2400" dirty="0"/>
              <a:t>Glucose</a:t>
            </a:r>
          </a:p>
        </p:txBody>
      </p:sp>
      <p:sp>
        <p:nvSpPr>
          <p:cNvPr id="23565" name="Text Box 16"/>
          <p:cNvSpPr txBox="1">
            <a:spLocks noChangeArrowheads="1"/>
          </p:cNvSpPr>
          <p:nvPr/>
        </p:nvSpPr>
        <p:spPr bwMode="auto">
          <a:xfrm>
            <a:off x="7391400" y="5029200"/>
            <a:ext cx="1656223" cy="1268039"/>
          </a:xfrm>
          <a:prstGeom prst="rect">
            <a:avLst/>
          </a:prstGeom>
          <a:noFill/>
          <a:ln w="9525">
            <a:noFill/>
            <a:miter lim="800000"/>
            <a:headEnd/>
            <a:tailEnd/>
          </a:ln>
        </p:spPr>
        <p:txBody>
          <a:bodyPr wrap="none">
            <a:spAutoFit/>
          </a:bodyPr>
          <a:lstStyle/>
          <a:p>
            <a:r>
              <a:rPr lang="en-US" sz="2400" dirty="0"/>
              <a:t>3-hydroxy</a:t>
            </a:r>
          </a:p>
          <a:p>
            <a:r>
              <a:rPr lang="en-US" sz="2400" dirty="0"/>
              <a:t>Butyrate </a:t>
            </a:r>
          </a:p>
          <a:p>
            <a:r>
              <a:rPr lang="en-US" sz="2000" dirty="0"/>
              <a:t>(BHBA)</a:t>
            </a:r>
          </a:p>
        </p:txBody>
      </p:sp>
      <p:sp>
        <p:nvSpPr>
          <p:cNvPr id="23566" name="Text Box 17"/>
          <p:cNvSpPr txBox="1">
            <a:spLocks noChangeArrowheads="1"/>
          </p:cNvSpPr>
          <p:nvPr/>
        </p:nvSpPr>
        <p:spPr bwMode="auto">
          <a:xfrm>
            <a:off x="1600200" y="2547938"/>
            <a:ext cx="517525" cy="457200"/>
          </a:xfrm>
          <a:prstGeom prst="rect">
            <a:avLst/>
          </a:prstGeom>
          <a:noFill/>
          <a:ln w="9525">
            <a:noFill/>
            <a:miter lim="800000"/>
            <a:headEnd/>
            <a:tailEnd/>
          </a:ln>
        </p:spPr>
        <p:txBody>
          <a:bodyPr wrap="none">
            <a:spAutoFit/>
          </a:bodyPr>
          <a:lstStyle/>
          <a:p>
            <a:r>
              <a:rPr lang="en-US"/>
              <a:t>70</a:t>
            </a:r>
          </a:p>
        </p:txBody>
      </p:sp>
      <p:sp>
        <p:nvSpPr>
          <p:cNvPr id="23567" name="Text Box 18"/>
          <p:cNvSpPr txBox="1">
            <a:spLocks noChangeArrowheads="1"/>
          </p:cNvSpPr>
          <p:nvPr/>
        </p:nvSpPr>
        <p:spPr bwMode="auto">
          <a:xfrm>
            <a:off x="1600200" y="3810000"/>
            <a:ext cx="517525" cy="457200"/>
          </a:xfrm>
          <a:prstGeom prst="rect">
            <a:avLst/>
          </a:prstGeom>
          <a:noFill/>
          <a:ln w="9525">
            <a:noFill/>
            <a:miter lim="800000"/>
            <a:headEnd/>
            <a:tailEnd/>
          </a:ln>
        </p:spPr>
        <p:txBody>
          <a:bodyPr wrap="none">
            <a:spAutoFit/>
          </a:bodyPr>
          <a:lstStyle/>
          <a:p>
            <a:r>
              <a:rPr lang="en-US"/>
              <a:t>20</a:t>
            </a:r>
          </a:p>
        </p:txBody>
      </p:sp>
      <p:sp>
        <p:nvSpPr>
          <p:cNvPr id="23568" name="Text Box 19"/>
          <p:cNvSpPr txBox="1">
            <a:spLocks noChangeArrowheads="1"/>
          </p:cNvSpPr>
          <p:nvPr/>
        </p:nvSpPr>
        <p:spPr bwMode="auto">
          <a:xfrm>
            <a:off x="1600200" y="5181600"/>
            <a:ext cx="517525" cy="457200"/>
          </a:xfrm>
          <a:prstGeom prst="rect">
            <a:avLst/>
          </a:prstGeom>
          <a:noFill/>
          <a:ln w="9525">
            <a:noFill/>
            <a:miter lim="800000"/>
            <a:headEnd/>
            <a:tailEnd/>
          </a:ln>
        </p:spPr>
        <p:txBody>
          <a:bodyPr wrap="none">
            <a:spAutoFit/>
          </a:bodyPr>
          <a:lstStyle/>
          <a:p>
            <a:r>
              <a:rPr lang="en-US"/>
              <a:t>10</a:t>
            </a:r>
          </a:p>
        </p:txBody>
      </p:sp>
      <p:sp>
        <p:nvSpPr>
          <p:cNvPr id="23569" name="Text Box 22"/>
          <p:cNvSpPr txBox="1">
            <a:spLocks noChangeArrowheads="1"/>
          </p:cNvSpPr>
          <p:nvPr/>
        </p:nvSpPr>
        <p:spPr bwMode="auto">
          <a:xfrm>
            <a:off x="3657600" y="3810000"/>
            <a:ext cx="517525" cy="457200"/>
          </a:xfrm>
          <a:prstGeom prst="rect">
            <a:avLst/>
          </a:prstGeom>
          <a:noFill/>
          <a:ln w="9525">
            <a:noFill/>
            <a:miter lim="800000"/>
            <a:headEnd/>
            <a:tailEnd/>
          </a:ln>
        </p:spPr>
        <p:txBody>
          <a:bodyPr wrap="none">
            <a:spAutoFit/>
          </a:bodyPr>
          <a:lstStyle/>
          <a:p>
            <a:r>
              <a:rPr lang="en-US"/>
              <a:t>10</a:t>
            </a:r>
          </a:p>
        </p:txBody>
      </p:sp>
      <p:sp>
        <p:nvSpPr>
          <p:cNvPr id="23570" name="Text Box 23"/>
          <p:cNvSpPr txBox="1">
            <a:spLocks noChangeArrowheads="1"/>
          </p:cNvSpPr>
          <p:nvPr/>
        </p:nvSpPr>
        <p:spPr bwMode="auto">
          <a:xfrm>
            <a:off x="3740150" y="5181600"/>
            <a:ext cx="350838" cy="457200"/>
          </a:xfrm>
          <a:prstGeom prst="rect">
            <a:avLst/>
          </a:prstGeom>
          <a:noFill/>
          <a:ln w="9525">
            <a:noFill/>
            <a:miter lim="800000"/>
            <a:headEnd/>
            <a:tailEnd/>
          </a:ln>
        </p:spPr>
        <p:txBody>
          <a:bodyPr wrap="none">
            <a:spAutoFit/>
          </a:bodyPr>
          <a:lstStyle/>
          <a:p>
            <a:r>
              <a:rPr lang="en-US"/>
              <a:t>1</a:t>
            </a:r>
          </a:p>
        </p:txBody>
      </p:sp>
      <p:sp>
        <p:nvSpPr>
          <p:cNvPr id="23571" name="Line 26"/>
          <p:cNvSpPr>
            <a:spLocks noChangeShapeType="1"/>
          </p:cNvSpPr>
          <p:nvPr/>
        </p:nvSpPr>
        <p:spPr bwMode="auto">
          <a:xfrm flipV="1">
            <a:off x="6781800" y="5638800"/>
            <a:ext cx="533400" cy="381000"/>
          </a:xfrm>
          <a:prstGeom prst="line">
            <a:avLst/>
          </a:prstGeom>
          <a:noFill/>
          <a:ln w="25400">
            <a:solidFill>
              <a:schemeClr val="tx1"/>
            </a:solidFill>
            <a:miter lim="800000"/>
            <a:headEnd/>
            <a:tailEnd type="triangle" w="lg" len="lg"/>
          </a:ln>
        </p:spPr>
        <p:txBody>
          <a:bodyPr wrap="none"/>
          <a:lstStyle/>
          <a:p>
            <a:endParaRPr lang="en-US"/>
          </a:p>
        </p:txBody>
      </p:sp>
      <p:sp>
        <p:nvSpPr>
          <p:cNvPr id="23572" name="Line 27"/>
          <p:cNvSpPr>
            <a:spLocks noChangeShapeType="1"/>
          </p:cNvSpPr>
          <p:nvPr/>
        </p:nvSpPr>
        <p:spPr bwMode="auto">
          <a:xfrm>
            <a:off x="4876800" y="4038600"/>
            <a:ext cx="304800" cy="304800"/>
          </a:xfrm>
          <a:prstGeom prst="line">
            <a:avLst/>
          </a:prstGeom>
          <a:noFill/>
          <a:ln w="25400">
            <a:solidFill>
              <a:schemeClr val="tx1"/>
            </a:solidFill>
            <a:miter lim="800000"/>
            <a:headEnd/>
            <a:tailEnd type="triangle" w="lg" len="lg"/>
          </a:ln>
        </p:spPr>
        <p:txBody>
          <a:bodyPr wrap="none"/>
          <a:lstStyle/>
          <a:p>
            <a:endParaRPr lang="en-US"/>
          </a:p>
        </p:txBody>
      </p:sp>
      <p:sp>
        <p:nvSpPr>
          <p:cNvPr id="23573" name="Text Box 29"/>
          <p:cNvSpPr txBox="1">
            <a:spLocks noChangeArrowheads="1"/>
          </p:cNvSpPr>
          <p:nvPr/>
        </p:nvSpPr>
        <p:spPr bwMode="auto">
          <a:xfrm>
            <a:off x="5376319" y="1981200"/>
            <a:ext cx="736100" cy="313932"/>
          </a:xfrm>
          <a:prstGeom prst="rect">
            <a:avLst/>
          </a:prstGeom>
          <a:noFill/>
          <a:ln w="9525">
            <a:noFill/>
            <a:miter lim="800000"/>
            <a:headEnd/>
            <a:tailEnd/>
          </a:ln>
        </p:spPr>
        <p:txBody>
          <a:bodyPr wrap="none">
            <a:spAutoFit/>
          </a:bodyPr>
          <a:lstStyle/>
          <a:p>
            <a:pPr algn="ctr"/>
            <a:r>
              <a:rPr lang="en-US" sz="1800" dirty="0">
                <a:solidFill>
                  <a:srgbClr val="FFC000"/>
                </a:solidFill>
              </a:rPr>
              <a:t>Liver</a:t>
            </a:r>
          </a:p>
        </p:txBody>
      </p:sp>
      <p:sp>
        <p:nvSpPr>
          <p:cNvPr id="23574" name="Rectangle 30"/>
          <p:cNvSpPr>
            <a:spLocks noChangeArrowheads="1"/>
          </p:cNvSpPr>
          <p:nvPr/>
        </p:nvSpPr>
        <p:spPr bwMode="auto">
          <a:xfrm>
            <a:off x="4876800" y="2362200"/>
            <a:ext cx="1752600" cy="3962400"/>
          </a:xfrm>
          <a:prstGeom prst="rect">
            <a:avLst/>
          </a:prstGeom>
          <a:noFill/>
          <a:ln w="19050">
            <a:solidFill>
              <a:srgbClr val="FF0000"/>
            </a:solidFill>
            <a:miter lim="800000"/>
            <a:headEnd/>
            <a:tailEnd/>
          </a:ln>
        </p:spPr>
        <p:txBody>
          <a:bodyPr wrap="none" anchor="ctr"/>
          <a:lstStyle/>
          <a:p>
            <a:endParaRPr lang="en-US"/>
          </a:p>
        </p:txBody>
      </p:sp>
      <p:sp>
        <p:nvSpPr>
          <p:cNvPr id="23575" name="Text Box 31"/>
          <p:cNvSpPr txBox="1">
            <a:spLocks noChangeArrowheads="1"/>
          </p:cNvSpPr>
          <p:nvPr/>
        </p:nvSpPr>
        <p:spPr bwMode="auto">
          <a:xfrm>
            <a:off x="5334000" y="5105400"/>
            <a:ext cx="1028700" cy="641350"/>
          </a:xfrm>
          <a:prstGeom prst="rect">
            <a:avLst/>
          </a:prstGeom>
          <a:noFill/>
          <a:ln w="9525">
            <a:noFill/>
            <a:miter lim="800000"/>
            <a:headEnd/>
            <a:tailEnd/>
          </a:ln>
        </p:spPr>
        <p:txBody>
          <a:bodyPr wrap="none">
            <a:spAutoFit/>
          </a:bodyPr>
          <a:lstStyle/>
          <a:p>
            <a:pPr algn="ctr"/>
            <a:r>
              <a:rPr lang="en-US" sz="1800"/>
              <a:t>3-OH</a:t>
            </a:r>
          </a:p>
          <a:p>
            <a:pPr algn="ctr"/>
            <a:r>
              <a:rPr lang="en-US" sz="1800"/>
              <a:t>butyrate</a:t>
            </a:r>
          </a:p>
        </p:txBody>
      </p:sp>
      <p:sp>
        <p:nvSpPr>
          <p:cNvPr id="23576" name="Line 33"/>
          <p:cNvSpPr>
            <a:spLocks noChangeShapeType="1"/>
          </p:cNvSpPr>
          <p:nvPr/>
        </p:nvSpPr>
        <p:spPr bwMode="auto">
          <a:xfrm>
            <a:off x="4191000" y="54102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77" name="Line 34"/>
          <p:cNvSpPr>
            <a:spLocks noChangeShapeType="1"/>
          </p:cNvSpPr>
          <p:nvPr/>
        </p:nvSpPr>
        <p:spPr bwMode="auto">
          <a:xfrm>
            <a:off x="6248400" y="54102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78" name="Line 35"/>
          <p:cNvSpPr>
            <a:spLocks noChangeShapeType="1"/>
          </p:cNvSpPr>
          <p:nvPr/>
        </p:nvSpPr>
        <p:spPr bwMode="auto">
          <a:xfrm>
            <a:off x="4267200" y="40386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79" name="Line 36"/>
          <p:cNvSpPr>
            <a:spLocks noChangeShapeType="1"/>
          </p:cNvSpPr>
          <p:nvPr/>
        </p:nvSpPr>
        <p:spPr bwMode="auto">
          <a:xfrm>
            <a:off x="4343400" y="2819400"/>
            <a:ext cx="3048000" cy="0"/>
          </a:xfrm>
          <a:prstGeom prst="line">
            <a:avLst/>
          </a:prstGeom>
          <a:noFill/>
          <a:ln w="25400">
            <a:solidFill>
              <a:schemeClr val="tx1"/>
            </a:solidFill>
            <a:miter lim="800000"/>
            <a:headEnd/>
            <a:tailEnd type="triangle" w="lg" len="lg"/>
          </a:ln>
        </p:spPr>
        <p:txBody>
          <a:bodyPr wrap="none"/>
          <a:lstStyle/>
          <a:p>
            <a:endParaRPr lang="en-US"/>
          </a:p>
        </p:txBody>
      </p:sp>
      <p:sp>
        <p:nvSpPr>
          <p:cNvPr id="23580" name="Line 37"/>
          <p:cNvSpPr>
            <a:spLocks noChangeShapeType="1"/>
          </p:cNvSpPr>
          <p:nvPr/>
        </p:nvSpPr>
        <p:spPr bwMode="auto">
          <a:xfrm>
            <a:off x="6324600" y="4038600"/>
            <a:ext cx="1143000" cy="0"/>
          </a:xfrm>
          <a:prstGeom prst="line">
            <a:avLst/>
          </a:prstGeom>
          <a:noFill/>
          <a:ln w="25400">
            <a:solidFill>
              <a:schemeClr val="tx1"/>
            </a:solidFill>
            <a:miter lim="800000"/>
            <a:headEnd/>
            <a:tailEnd type="triangle" w="lg" len="lg"/>
          </a:ln>
        </p:spPr>
        <p:txBody>
          <a:bodyPr wrap="none"/>
          <a:lstStyle/>
          <a:p>
            <a:endParaRPr lang="en-US"/>
          </a:p>
        </p:txBody>
      </p:sp>
      <p:sp>
        <p:nvSpPr>
          <p:cNvPr id="23581" name="Rectangle 38"/>
          <p:cNvSpPr>
            <a:spLocks noChangeArrowheads="1"/>
          </p:cNvSpPr>
          <p:nvPr/>
        </p:nvSpPr>
        <p:spPr bwMode="auto">
          <a:xfrm>
            <a:off x="7467600" y="2590800"/>
            <a:ext cx="1298753" cy="387798"/>
          </a:xfrm>
          <a:prstGeom prst="rect">
            <a:avLst/>
          </a:prstGeom>
          <a:noFill/>
          <a:ln w="9525">
            <a:noFill/>
            <a:miter lim="800000"/>
            <a:headEnd/>
            <a:tailEnd/>
          </a:ln>
        </p:spPr>
        <p:txBody>
          <a:bodyPr wrap="none">
            <a:spAutoFit/>
          </a:bodyPr>
          <a:lstStyle/>
          <a:p>
            <a:r>
              <a:rPr lang="en-US" sz="2400" dirty="0"/>
              <a:t>Acetate</a:t>
            </a:r>
          </a:p>
        </p:txBody>
      </p:sp>
      <p:sp>
        <p:nvSpPr>
          <p:cNvPr id="23582" name="Text Box 40"/>
          <p:cNvSpPr txBox="1">
            <a:spLocks noChangeArrowheads="1"/>
          </p:cNvSpPr>
          <p:nvPr/>
        </p:nvSpPr>
        <p:spPr bwMode="auto">
          <a:xfrm>
            <a:off x="7408704" y="1828800"/>
            <a:ext cx="1313181" cy="674031"/>
          </a:xfrm>
          <a:prstGeom prst="rect">
            <a:avLst/>
          </a:prstGeom>
          <a:noFill/>
          <a:ln w="9525">
            <a:noFill/>
            <a:miter lim="800000"/>
            <a:headEnd/>
            <a:tailEnd/>
          </a:ln>
        </p:spPr>
        <p:txBody>
          <a:bodyPr wrap="none">
            <a:spAutoFit/>
          </a:bodyPr>
          <a:lstStyle/>
          <a:p>
            <a:pPr algn="ctr"/>
            <a:r>
              <a:rPr lang="en-US" sz="1800" dirty="0">
                <a:solidFill>
                  <a:srgbClr val="FFC000"/>
                </a:solidFill>
              </a:rPr>
              <a:t>Peripheral</a:t>
            </a:r>
          </a:p>
          <a:p>
            <a:pPr algn="ctr"/>
            <a:r>
              <a:rPr lang="en-US" sz="1800" dirty="0">
                <a:solidFill>
                  <a:srgbClr val="FFC000"/>
                </a:solidFill>
              </a:rPr>
              <a:t>blood</a:t>
            </a:r>
          </a:p>
        </p:txBody>
      </p:sp>
      <p:sp>
        <p:nvSpPr>
          <p:cNvPr id="23583" name="Text Box 41"/>
          <p:cNvSpPr txBox="1">
            <a:spLocks noChangeArrowheads="1"/>
          </p:cNvSpPr>
          <p:nvPr/>
        </p:nvSpPr>
        <p:spPr bwMode="auto">
          <a:xfrm>
            <a:off x="5410200" y="3810000"/>
            <a:ext cx="966788" cy="366713"/>
          </a:xfrm>
          <a:prstGeom prst="rect">
            <a:avLst/>
          </a:prstGeom>
          <a:noFill/>
          <a:ln w="9525">
            <a:noFill/>
            <a:miter lim="800000"/>
            <a:headEnd/>
            <a:tailEnd/>
          </a:ln>
        </p:spPr>
        <p:txBody>
          <a:bodyPr wrap="none">
            <a:spAutoFit/>
          </a:bodyPr>
          <a:lstStyle/>
          <a:p>
            <a:r>
              <a:rPr lang="en-US" sz="1800"/>
              <a:t>Glucose</a:t>
            </a:r>
          </a:p>
        </p:txBody>
      </p:sp>
      <p:sp>
        <p:nvSpPr>
          <p:cNvPr id="23584" name="Rectangle 42"/>
          <p:cNvSpPr>
            <a:spLocks noChangeArrowheads="1"/>
          </p:cNvSpPr>
          <p:nvPr/>
        </p:nvSpPr>
        <p:spPr bwMode="auto">
          <a:xfrm>
            <a:off x="5181600" y="4267200"/>
            <a:ext cx="565150" cy="366713"/>
          </a:xfrm>
          <a:prstGeom prst="rect">
            <a:avLst/>
          </a:prstGeom>
          <a:noFill/>
          <a:ln w="9525">
            <a:noFill/>
            <a:miter lim="800000"/>
            <a:headEnd/>
            <a:tailEnd/>
          </a:ln>
        </p:spPr>
        <p:txBody>
          <a:bodyPr wrap="none">
            <a:spAutoFit/>
          </a:bodyPr>
          <a:lstStyle/>
          <a:p>
            <a:r>
              <a:rPr lang="en-US" sz="1800"/>
              <a:t>CO</a:t>
            </a:r>
            <a:r>
              <a:rPr lang="en-US" sz="1800" baseline="-25000"/>
              <a:t>2</a:t>
            </a:r>
          </a:p>
        </p:txBody>
      </p:sp>
      <p:sp>
        <p:nvSpPr>
          <p:cNvPr id="23585" name="Line 43"/>
          <p:cNvSpPr>
            <a:spLocks noChangeShapeType="1"/>
          </p:cNvSpPr>
          <p:nvPr/>
        </p:nvSpPr>
        <p:spPr bwMode="auto">
          <a:xfrm>
            <a:off x="2362200" y="5410200"/>
            <a:ext cx="1828800" cy="609600"/>
          </a:xfrm>
          <a:prstGeom prst="line">
            <a:avLst/>
          </a:prstGeom>
          <a:noFill/>
          <a:ln w="25400">
            <a:solidFill>
              <a:schemeClr val="tx1"/>
            </a:solidFill>
            <a:miter lim="800000"/>
            <a:headEnd/>
            <a:tailEnd/>
          </a:ln>
        </p:spPr>
        <p:txBody>
          <a:bodyPr wrap="none"/>
          <a:lstStyle/>
          <a:p>
            <a:endParaRPr lang="en-US"/>
          </a:p>
        </p:txBody>
      </p:sp>
      <p:sp>
        <p:nvSpPr>
          <p:cNvPr id="23586" name="Line 44"/>
          <p:cNvSpPr>
            <a:spLocks noChangeShapeType="1"/>
          </p:cNvSpPr>
          <p:nvPr/>
        </p:nvSpPr>
        <p:spPr bwMode="auto">
          <a:xfrm>
            <a:off x="4191000" y="6019800"/>
            <a:ext cx="2590800" cy="0"/>
          </a:xfrm>
          <a:prstGeom prst="line">
            <a:avLst/>
          </a:prstGeom>
          <a:noFill/>
          <a:ln w="25400">
            <a:solidFill>
              <a:schemeClr val="tx1"/>
            </a:solidFill>
            <a:miter lim="800000"/>
            <a:headEnd/>
            <a:tailEnd/>
          </a:ln>
        </p:spPr>
        <p:txBody>
          <a:bodyPr wrap="none"/>
          <a:lstStyle/>
          <a:p>
            <a:endParaRPr lang="en-US"/>
          </a:p>
        </p:txBody>
      </p:sp>
      <p:sp>
        <p:nvSpPr>
          <p:cNvPr id="23587" name="Text Box 45"/>
          <p:cNvSpPr txBox="1">
            <a:spLocks noChangeArrowheads="1"/>
          </p:cNvSpPr>
          <p:nvPr/>
        </p:nvSpPr>
        <p:spPr bwMode="auto">
          <a:xfrm>
            <a:off x="3581400" y="5867400"/>
            <a:ext cx="350838" cy="457200"/>
          </a:xfrm>
          <a:prstGeom prst="rect">
            <a:avLst/>
          </a:prstGeom>
          <a:noFill/>
          <a:ln w="9525">
            <a:noFill/>
            <a:miter lim="800000"/>
            <a:headEnd/>
            <a:tailEnd/>
          </a:ln>
        </p:spPr>
        <p:txBody>
          <a:bodyPr wrap="none">
            <a:spAutoFit/>
          </a:bodyPr>
          <a:lstStyle/>
          <a:p>
            <a:r>
              <a:rPr lang="en-US"/>
              <a:t>4</a:t>
            </a:r>
          </a:p>
        </p:txBody>
      </p:sp>
      <p:sp>
        <p:nvSpPr>
          <p:cNvPr id="23588" name="Rectangle 46"/>
          <p:cNvSpPr>
            <a:spLocks noChangeArrowheads="1"/>
          </p:cNvSpPr>
          <p:nvPr/>
        </p:nvSpPr>
        <p:spPr bwMode="auto">
          <a:xfrm>
            <a:off x="76200" y="2286000"/>
            <a:ext cx="3124200" cy="4114800"/>
          </a:xfrm>
          <a:prstGeom prst="rect">
            <a:avLst/>
          </a:prstGeom>
          <a:noFill/>
          <a:ln w="19050">
            <a:solidFill>
              <a:srgbClr val="008000"/>
            </a:solidFill>
            <a:miter lim="800000"/>
            <a:headEnd/>
            <a:tailEnd/>
          </a:ln>
        </p:spPr>
        <p:txBody>
          <a:bodyPr wrap="none" anchor="ctr"/>
          <a:lstStyle/>
          <a:p>
            <a:endParaRPr lang="en-US"/>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0503"/>
          <p:cNvPicPr>
            <a:picLocks noChangeAspect="1" noChangeArrowheads="1"/>
          </p:cNvPicPr>
          <p:nvPr/>
        </p:nvPicPr>
        <p:blipFill>
          <a:blip r:embed="rId2" cstate="print"/>
          <a:srcRect/>
          <a:stretch>
            <a:fillRect/>
          </a:stretch>
        </p:blipFill>
        <p:spPr bwMode="auto">
          <a:xfrm>
            <a:off x="88900" y="93663"/>
            <a:ext cx="8964613" cy="6669087"/>
          </a:xfrm>
          <a:prstGeom prst="rect">
            <a:avLst/>
          </a:prstGeom>
          <a:noFill/>
        </p:spPr>
      </p:pic>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3400" y="457200"/>
            <a:ext cx="8153400" cy="4785481"/>
          </a:xfrm>
          <a:prstGeom prst="rect">
            <a:avLst/>
          </a:prstGeom>
          <a:noFill/>
          <a:ln w="9525">
            <a:noFill/>
            <a:miter lim="800000"/>
            <a:headEnd/>
            <a:tailEnd/>
          </a:ln>
        </p:spPr>
      </p:pic>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2007 Thomson - Wadsworth</a:t>
            </a:r>
          </a:p>
        </p:txBody>
      </p:sp>
      <p:sp>
        <p:nvSpPr>
          <p:cNvPr id="220162" name="Rectangle 1026"/>
          <p:cNvSpPr>
            <a:spLocks noGrp="1" noChangeArrowheads="1"/>
          </p:cNvSpPr>
          <p:nvPr>
            <p:ph type="title"/>
          </p:nvPr>
        </p:nvSpPr>
        <p:spPr/>
        <p:txBody>
          <a:bodyPr/>
          <a:lstStyle/>
          <a:p>
            <a:r>
              <a:rPr lang="en-US" dirty="0">
                <a:solidFill>
                  <a:srgbClr val="FFFF00"/>
                </a:solidFill>
              </a:rPr>
              <a:t>Disaccharides</a:t>
            </a:r>
          </a:p>
        </p:txBody>
      </p:sp>
      <p:sp>
        <p:nvSpPr>
          <p:cNvPr id="220164" name="Rectangle 1028"/>
          <p:cNvSpPr>
            <a:spLocks noGrp="1" noChangeArrowheads="1"/>
          </p:cNvSpPr>
          <p:nvPr>
            <p:ph type="body" idx="1"/>
          </p:nvPr>
        </p:nvSpPr>
        <p:spPr>
          <a:xfrm>
            <a:off x="457200" y="1600200"/>
            <a:ext cx="8229600" cy="4495800"/>
          </a:xfrm>
        </p:spPr>
        <p:txBody>
          <a:bodyPr/>
          <a:lstStyle/>
          <a:p>
            <a:pPr>
              <a:buNone/>
            </a:pPr>
            <a:r>
              <a:rPr lang="en-US" dirty="0"/>
              <a:t>Formation of </a:t>
            </a:r>
            <a:r>
              <a:rPr lang="en-US" dirty="0" err="1"/>
              <a:t>glycosidic</a:t>
            </a:r>
            <a:r>
              <a:rPr lang="en-US" dirty="0"/>
              <a:t> bond</a:t>
            </a:r>
          </a:p>
        </p:txBody>
      </p:sp>
      <p:pic>
        <p:nvPicPr>
          <p:cNvPr id="220169" name="Picture 1033" descr="0504"/>
          <p:cNvPicPr>
            <a:picLocks noChangeAspect="1" noChangeArrowheads="1"/>
          </p:cNvPicPr>
          <p:nvPr/>
        </p:nvPicPr>
        <p:blipFill>
          <a:blip r:embed="rId2" cstate="print"/>
          <a:srcRect/>
          <a:stretch>
            <a:fillRect/>
          </a:stretch>
        </p:blipFill>
        <p:spPr bwMode="auto">
          <a:xfrm>
            <a:off x="88900" y="2684463"/>
            <a:ext cx="8964613" cy="3030537"/>
          </a:xfrm>
          <a:prstGeom prst="rect">
            <a:avLst/>
          </a:prstGeom>
          <a:noFill/>
        </p:spPr>
      </p:pic>
    </p:spTree>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2007 Thomson - Wadsworth</a:t>
            </a:r>
          </a:p>
        </p:txBody>
      </p:sp>
      <p:pic>
        <p:nvPicPr>
          <p:cNvPr id="224261" name="Picture 1029" descr="0505"/>
          <p:cNvPicPr>
            <a:picLocks noChangeAspect="1" noChangeArrowheads="1"/>
          </p:cNvPicPr>
          <p:nvPr/>
        </p:nvPicPr>
        <p:blipFill>
          <a:blip r:embed="rId2" cstate="print"/>
          <a:srcRect/>
          <a:stretch>
            <a:fillRect/>
          </a:stretch>
        </p:blipFill>
        <p:spPr bwMode="auto">
          <a:xfrm>
            <a:off x="88900" y="1447800"/>
            <a:ext cx="8964613" cy="3962400"/>
          </a:xfrm>
          <a:prstGeom prst="rect">
            <a:avLst/>
          </a:prstGeom>
          <a:noFill/>
        </p:spPr>
      </p:pic>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5124" name="Picture 4"/>
          <p:cNvPicPr>
            <a:picLocks noChangeAspect="1" noChangeArrowheads="1"/>
          </p:cNvPicPr>
          <p:nvPr/>
        </p:nvPicPr>
        <p:blipFill>
          <a:blip r:embed="rId2" cstate="print"/>
          <a:srcRect/>
          <a:stretch>
            <a:fillRect/>
          </a:stretch>
        </p:blipFill>
        <p:spPr bwMode="auto">
          <a:xfrm>
            <a:off x="457200" y="3276600"/>
            <a:ext cx="4572000" cy="3222625"/>
          </a:xfrm>
          <a:prstGeom prst="rect">
            <a:avLst/>
          </a:prstGeom>
          <a:noFill/>
          <a:ln w="9525">
            <a:noFill/>
            <a:miter lim="800000"/>
            <a:headEnd/>
            <a:tailEnd/>
          </a:ln>
          <a:effectLst/>
        </p:spPr>
      </p:pic>
      <p:sp>
        <p:nvSpPr>
          <p:cNvPr id="5" name="TextBox 4"/>
          <p:cNvSpPr txBox="1"/>
          <p:nvPr/>
        </p:nvSpPr>
        <p:spPr>
          <a:xfrm>
            <a:off x="6477000" y="3200400"/>
            <a:ext cx="2133600" cy="486287"/>
          </a:xfrm>
          <a:prstGeom prst="rect">
            <a:avLst/>
          </a:prstGeom>
          <a:noFill/>
        </p:spPr>
        <p:txBody>
          <a:bodyPr wrap="square" rtlCol="0">
            <a:spAutoFit/>
          </a:bodyPr>
          <a:lstStyle/>
          <a:p>
            <a:r>
              <a:rPr lang="en-US" dirty="0" smtClean="0"/>
              <a:t>Starch</a:t>
            </a:r>
            <a:endParaRPr lang="en-US" dirty="0"/>
          </a:p>
        </p:txBody>
      </p:sp>
      <p:sp>
        <p:nvSpPr>
          <p:cNvPr id="6" name="TextBox 5"/>
          <p:cNvSpPr txBox="1"/>
          <p:nvPr/>
        </p:nvSpPr>
        <p:spPr>
          <a:xfrm>
            <a:off x="304800" y="2819400"/>
            <a:ext cx="2438400" cy="486287"/>
          </a:xfrm>
          <a:prstGeom prst="rect">
            <a:avLst/>
          </a:prstGeom>
          <a:noFill/>
        </p:spPr>
        <p:txBody>
          <a:bodyPr wrap="square" rtlCol="0">
            <a:spAutoFit/>
          </a:bodyPr>
          <a:lstStyle/>
          <a:p>
            <a:r>
              <a:rPr lang="en-US" dirty="0" smtClean="0"/>
              <a:t>Cellulose</a:t>
            </a:r>
            <a:endParaRPr lang="en-US" dirty="0"/>
          </a:p>
        </p:txBody>
      </p:sp>
      <p:pic>
        <p:nvPicPr>
          <p:cNvPr id="1285126" name="Picture 6"/>
          <p:cNvPicPr>
            <a:picLocks noChangeAspect="1" noChangeArrowheads="1"/>
          </p:cNvPicPr>
          <p:nvPr/>
        </p:nvPicPr>
        <p:blipFill>
          <a:blip r:embed="rId3" cstate="print"/>
          <a:srcRect/>
          <a:stretch>
            <a:fillRect/>
          </a:stretch>
        </p:blipFill>
        <p:spPr bwMode="auto">
          <a:xfrm>
            <a:off x="4419600" y="457200"/>
            <a:ext cx="4267200" cy="2743200"/>
          </a:xfrm>
          <a:prstGeom prst="rect">
            <a:avLst/>
          </a:prstGeom>
          <a:noFill/>
          <a:ln w="9525">
            <a:noFill/>
            <a:miter lim="800000"/>
            <a:headEnd/>
            <a:tailEnd/>
          </a:ln>
          <a:effectLst/>
        </p:spPr>
      </p:pic>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97768" y="762001"/>
            <a:ext cx="8693832" cy="5708072"/>
          </a:xfrm>
          <a:prstGeom prst="rect">
            <a:avLst/>
          </a:prstGeom>
          <a:noFill/>
          <a:ln w="9525">
            <a:noFill/>
            <a:miter lim="800000"/>
            <a:headEnd/>
            <a:tailEnd/>
          </a:ln>
        </p:spPr>
      </p:pic>
      <p:sp>
        <p:nvSpPr>
          <p:cNvPr id="3" name="TextBox 2"/>
          <p:cNvSpPr txBox="1"/>
          <p:nvPr/>
        </p:nvSpPr>
        <p:spPr>
          <a:xfrm>
            <a:off x="2743200" y="152400"/>
            <a:ext cx="3886200" cy="486287"/>
          </a:xfrm>
          <a:prstGeom prst="rect">
            <a:avLst/>
          </a:prstGeom>
          <a:noFill/>
        </p:spPr>
        <p:txBody>
          <a:bodyPr wrap="square" rtlCol="0">
            <a:spAutoFit/>
          </a:bodyPr>
          <a:lstStyle/>
          <a:p>
            <a:r>
              <a:rPr lang="en-US" dirty="0" smtClean="0">
                <a:solidFill>
                  <a:srgbClr val="FFFF00"/>
                </a:solidFill>
              </a:rPr>
              <a:t>Polysaccharides </a:t>
            </a:r>
            <a:endParaRPr lang="en-US" dirty="0">
              <a:solidFill>
                <a:srgbClr val="FFFF00"/>
              </a:solidFill>
            </a:endParaRPr>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2007 Thomson - Wadsworth</a:t>
            </a:r>
          </a:p>
        </p:txBody>
      </p:sp>
      <p:pic>
        <p:nvPicPr>
          <p:cNvPr id="225285" name="Picture 5" descr="0507"/>
          <p:cNvPicPr>
            <a:picLocks noChangeAspect="1" noChangeArrowheads="1"/>
          </p:cNvPicPr>
          <p:nvPr/>
        </p:nvPicPr>
        <p:blipFill>
          <a:blip r:embed="rId2" cstate="print"/>
          <a:srcRect/>
          <a:stretch>
            <a:fillRect/>
          </a:stretch>
        </p:blipFill>
        <p:spPr bwMode="auto">
          <a:xfrm>
            <a:off x="1393825" y="76200"/>
            <a:ext cx="6356350" cy="6719888"/>
          </a:xfrm>
          <a:prstGeom prst="rect">
            <a:avLst/>
          </a:prstGeom>
          <a:noFill/>
        </p:spPr>
      </p:pic>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b="1" dirty="0">
                <a:solidFill>
                  <a:srgbClr val="FFFF00"/>
                </a:solidFill>
              </a:rPr>
              <a:t>Carbohydrates</a:t>
            </a:r>
          </a:p>
        </p:txBody>
      </p:sp>
      <p:sp>
        <p:nvSpPr>
          <p:cNvPr id="210947" name="Rectangle 3"/>
          <p:cNvSpPr>
            <a:spLocks noGrp="1" noChangeArrowheads="1"/>
          </p:cNvSpPr>
          <p:nvPr>
            <p:ph sz="quarter" idx="1"/>
          </p:nvPr>
        </p:nvSpPr>
        <p:spPr/>
        <p:txBody>
          <a:bodyPr/>
          <a:lstStyle/>
          <a:p>
            <a:r>
              <a:rPr lang="en-US" dirty="0"/>
              <a:t>Primary component of livestock feed</a:t>
            </a:r>
          </a:p>
          <a:p>
            <a:r>
              <a:rPr lang="en-US" dirty="0"/>
              <a:t>Renewable resource as they are converted to CO</a:t>
            </a:r>
            <a:r>
              <a:rPr lang="en-US" baseline="-25000" dirty="0"/>
              <a:t>2</a:t>
            </a:r>
            <a:r>
              <a:rPr lang="en-US" dirty="0"/>
              <a:t> and H</a:t>
            </a:r>
            <a:r>
              <a:rPr lang="en-US" baseline="-25000" dirty="0"/>
              <a:t>2</a:t>
            </a:r>
            <a:r>
              <a:rPr lang="en-US" dirty="0"/>
              <a:t>O.</a:t>
            </a:r>
          </a:p>
          <a:p>
            <a:r>
              <a:rPr lang="en-US" dirty="0"/>
              <a:t>Primary </a:t>
            </a:r>
            <a:r>
              <a:rPr lang="en-US" dirty="0" smtClean="0"/>
              <a:t>carbohydrate </a:t>
            </a:r>
            <a:r>
              <a:rPr lang="en-US" dirty="0"/>
              <a:t>in plants is glucose</a:t>
            </a:r>
          </a:p>
          <a:p>
            <a:r>
              <a:rPr lang="en-US" dirty="0"/>
              <a:t>Comprise 70% of forage dry matter and 80% of concentrates</a:t>
            </a:r>
          </a:p>
          <a:p>
            <a:r>
              <a:rPr lang="en-US" dirty="0" smtClean="0"/>
              <a:t>Carbohydrates </a:t>
            </a:r>
            <a:r>
              <a:rPr lang="en-US" dirty="0"/>
              <a:t>are a source of energy but there is no specific requirement for </a:t>
            </a:r>
            <a:r>
              <a:rPr lang="en-US" dirty="0" smtClean="0"/>
              <a:t>them </a:t>
            </a:r>
            <a:endParaRPr lang="en-US" dirty="0"/>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Starches: combination of </a:t>
            </a:r>
            <a:r>
              <a:rPr lang="en-US" dirty="0" err="1" smtClean="0"/>
              <a:t>amylose</a:t>
            </a:r>
            <a:r>
              <a:rPr lang="en-US" dirty="0" smtClean="0"/>
              <a:t> &amp; </a:t>
            </a:r>
            <a:r>
              <a:rPr lang="en-US" dirty="0" err="1" smtClean="0"/>
              <a:t>amylopectin</a:t>
            </a:r>
            <a:endParaRPr lang="en-US" dirty="0" smtClean="0"/>
          </a:p>
          <a:p>
            <a:r>
              <a:rPr lang="en-US" dirty="0" smtClean="0"/>
              <a:t>Ratio is ~ 20:1 for </a:t>
            </a:r>
            <a:r>
              <a:rPr lang="el-GR" dirty="0" smtClean="0"/>
              <a:t>α</a:t>
            </a:r>
            <a:r>
              <a:rPr lang="en-US" dirty="0" smtClean="0"/>
              <a:t>-1,4 linkage to </a:t>
            </a:r>
            <a:r>
              <a:rPr lang="el-GR" dirty="0" smtClean="0"/>
              <a:t>α</a:t>
            </a:r>
            <a:r>
              <a:rPr lang="en-US" dirty="0" smtClean="0"/>
              <a:t>-1,6 linkage </a:t>
            </a:r>
          </a:p>
          <a:p>
            <a:r>
              <a:rPr lang="en-US" dirty="0" smtClean="0"/>
              <a:t>Cellulose: </a:t>
            </a:r>
            <a:r>
              <a:rPr lang="en-US" dirty="0" err="1" smtClean="0"/>
              <a:t>glu</a:t>
            </a:r>
            <a:r>
              <a:rPr lang="en-US" dirty="0" smtClean="0"/>
              <a:t> </a:t>
            </a:r>
            <a:r>
              <a:rPr lang="el-GR" dirty="0" smtClean="0"/>
              <a:t>β</a:t>
            </a:r>
            <a:r>
              <a:rPr lang="en-US" dirty="0" smtClean="0"/>
              <a:t>-1,4 </a:t>
            </a:r>
            <a:r>
              <a:rPr lang="en-US" dirty="0" err="1" smtClean="0"/>
              <a:t>glu</a:t>
            </a:r>
            <a:endParaRPr lang="en-US" dirty="0" smtClean="0"/>
          </a:p>
          <a:p>
            <a:pPr lvl="1">
              <a:buNone/>
            </a:pPr>
            <a:r>
              <a:rPr lang="en-US" dirty="0" smtClean="0"/>
              <a:t>Not suitable for amylase</a:t>
            </a:r>
            <a:endParaRPr lang="en-US" dirty="0"/>
          </a:p>
        </p:txBody>
      </p:sp>
      <p:sp>
        <p:nvSpPr>
          <p:cNvPr id="4" name="TextBox 3"/>
          <p:cNvSpPr txBox="1"/>
          <p:nvPr/>
        </p:nvSpPr>
        <p:spPr>
          <a:xfrm>
            <a:off x="2590800" y="533400"/>
            <a:ext cx="3886200" cy="486287"/>
          </a:xfrm>
          <a:prstGeom prst="rect">
            <a:avLst/>
          </a:prstGeom>
          <a:noFill/>
        </p:spPr>
        <p:txBody>
          <a:bodyPr wrap="square" rtlCol="0">
            <a:spAutoFit/>
          </a:bodyPr>
          <a:lstStyle/>
          <a:p>
            <a:r>
              <a:rPr lang="en-US" dirty="0" smtClean="0">
                <a:solidFill>
                  <a:srgbClr val="FFFF00"/>
                </a:solidFill>
              </a:rPr>
              <a:t>Polysaccharides </a:t>
            </a:r>
            <a:endParaRPr lang="en-US" dirty="0">
              <a:solidFill>
                <a:srgbClr val="FFFF00"/>
              </a:solidFill>
            </a:endParaRPr>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57200" y="1447800"/>
            <a:ext cx="8534400" cy="4419600"/>
          </a:xfrm>
          <a:prstGeom prst="rect">
            <a:avLst/>
          </a:prstGeom>
          <a:noFill/>
          <a:ln w="9525">
            <a:noFill/>
            <a:miter lim="800000"/>
            <a:headEnd/>
            <a:tailEnd/>
          </a:ln>
        </p:spPr>
      </p:pic>
      <p:sp>
        <p:nvSpPr>
          <p:cNvPr id="4" name="TextBox 3"/>
          <p:cNvSpPr txBox="1"/>
          <p:nvPr/>
        </p:nvSpPr>
        <p:spPr>
          <a:xfrm>
            <a:off x="304800" y="304800"/>
            <a:ext cx="8382000" cy="683264"/>
          </a:xfrm>
          <a:prstGeom prst="rect">
            <a:avLst/>
          </a:prstGeom>
          <a:noFill/>
        </p:spPr>
        <p:txBody>
          <a:bodyPr wrap="square" rtlCol="0">
            <a:spAutoFit/>
          </a:bodyPr>
          <a:lstStyle/>
          <a:p>
            <a:pPr algn="ctr"/>
            <a:r>
              <a:rPr lang="en-US" sz="2400" dirty="0" smtClean="0">
                <a:solidFill>
                  <a:srgbClr val="FFFF00"/>
                </a:solidFill>
              </a:rPr>
              <a:t>Enzymatic hydrolysis of carbohydrates (note the presence of glucose)</a:t>
            </a:r>
            <a:endParaRPr lang="en-US" sz="2400" dirty="0">
              <a:solidFill>
                <a:srgbClr val="FFFF00"/>
              </a:solidFill>
            </a:endParaRPr>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n-US" sz="3600" dirty="0">
                <a:solidFill>
                  <a:srgbClr val="FFFF00"/>
                </a:solidFill>
              </a:rPr>
              <a:t>Primary Enzymes for Carbohydrates</a:t>
            </a:r>
          </a:p>
        </p:txBody>
      </p:sp>
      <p:graphicFrame>
        <p:nvGraphicFramePr>
          <p:cNvPr id="118787" name="Group 3"/>
          <p:cNvGraphicFramePr>
            <a:graphicFrameLocks noGrp="1"/>
          </p:cNvGraphicFramePr>
          <p:nvPr>
            <p:ph type="tbl" idx="1"/>
          </p:nvPr>
        </p:nvGraphicFramePr>
        <p:xfrm>
          <a:off x="762000" y="1752600"/>
          <a:ext cx="7275512" cy="4078288"/>
        </p:xfrm>
        <a:graphic>
          <a:graphicData uri="http://schemas.openxmlformats.org/drawingml/2006/table">
            <a:tbl>
              <a:tblPr/>
              <a:tblGrid>
                <a:gridCol w="255111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573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Food Source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Enzyme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Origin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Product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Starch, glycogen, dextrin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Maltose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Lactose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Sucrose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Amylase (</a:t>
                      </a:r>
                      <a:r>
                        <a:rPr kumimoji="0" lang="el-GR" sz="2000" b="0" i="0" u="none" strike="noStrike" cap="none" normalizeH="0" baseline="0" dirty="0" smtClean="0">
                          <a:ln>
                            <a:noFill/>
                          </a:ln>
                          <a:solidFill>
                            <a:schemeClr val="tx1"/>
                          </a:solidFill>
                          <a:effectLst/>
                          <a:latin typeface="Tahoma" pitchFamily="34" charset="0"/>
                        </a:rPr>
                        <a:t>α</a:t>
                      </a:r>
                      <a:r>
                        <a:rPr kumimoji="0" lang="en-US" sz="2000" b="0" i="0" u="none" strike="noStrike" cap="none" normalizeH="0" baseline="0" dirty="0" smtClean="0">
                          <a:ln>
                            <a:noFill/>
                          </a:ln>
                          <a:solidFill>
                            <a:schemeClr val="tx1"/>
                          </a:solidFill>
                          <a:effectLst/>
                          <a:latin typeface="Tahoma" pitchFamily="34" charset="0"/>
                        </a:rPr>
                        <a:t>-1,4 </a:t>
                      </a:r>
                      <a:r>
                        <a:rPr kumimoji="0" lang="en-US" sz="2000" b="0" i="0" u="none" strike="noStrike" cap="none" normalizeH="0" baseline="0" dirty="0" err="1" smtClean="0">
                          <a:ln>
                            <a:noFill/>
                          </a:ln>
                          <a:solidFill>
                            <a:schemeClr val="tx1"/>
                          </a:solidFill>
                          <a:effectLst/>
                          <a:latin typeface="Tahoma" pitchFamily="34" charset="0"/>
                        </a:rPr>
                        <a:t>Glu</a:t>
                      </a:r>
                      <a:r>
                        <a:rPr kumimoji="0" lang="en-US" sz="2000" b="0" i="0" u="none" strike="noStrike" cap="none" normalizeH="0" baseline="0" dirty="0" smtClean="0">
                          <a:ln>
                            <a:noFill/>
                          </a:ln>
                          <a:solidFill>
                            <a:schemeClr val="tx1"/>
                          </a:solidFill>
                          <a:effectLst/>
                          <a:latin typeface="Tahoma" pitchFamily="34" charset="0"/>
                        </a:rPr>
                        <a: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Maltase (</a:t>
                      </a:r>
                      <a:r>
                        <a:rPr kumimoji="0" lang="el-GR" sz="2000" b="0" i="0" u="none" strike="noStrike" cap="none" normalizeH="0" baseline="0" dirty="0" smtClean="0">
                          <a:ln>
                            <a:noFill/>
                          </a:ln>
                          <a:solidFill>
                            <a:schemeClr val="tx1"/>
                          </a:solidFill>
                          <a:effectLst/>
                          <a:latin typeface="Tahoma" pitchFamily="34" charset="0"/>
                        </a:rPr>
                        <a:t>α</a:t>
                      </a:r>
                      <a:r>
                        <a:rPr kumimoji="0" lang="en-US" sz="2000" b="0" i="0" u="none" strike="noStrike" cap="none" normalizeH="0" baseline="0" dirty="0" smtClean="0">
                          <a:ln>
                            <a:noFill/>
                          </a:ln>
                          <a:solidFill>
                            <a:schemeClr val="tx1"/>
                          </a:solidFill>
                          <a:effectLst/>
                          <a:latin typeface="Tahoma" pitchFamily="34" charset="0"/>
                        </a:rPr>
                        <a:t>-1,4 </a:t>
                      </a:r>
                      <a:r>
                        <a:rPr kumimoji="0" lang="en-US" sz="2000" b="0" i="0" u="none" strike="noStrike" cap="none" normalizeH="0" baseline="0" dirty="0" err="1" smtClean="0">
                          <a:ln>
                            <a:noFill/>
                          </a:ln>
                          <a:solidFill>
                            <a:schemeClr val="tx1"/>
                          </a:solidFill>
                          <a:effectLst/>
                          <a:latin typeface="Tahoma" pitchFamily="34" charset="0"/>
                        </a:rPr>
                        <a:t>Glu</a:t>
                      </a:r>
                      <a:r>
                        <a:rPr kumimoji="0" lang="en-US" sz="2000" b="0" i="0" u="none" strike="noStrike" cap="none" normalizeH="0" baseline="0" dirty="0" smtClean="0">
                          <a:ln>
                            <a:noFill/>
                          </a:ln>
                          <a:solidFill>
                            <a:schemeClr val="tx1"/>
                          </a:solidFill>
                          <a:effectLst/>
                          <a:latin typeface="Tahoma" pitchFamily="34" charset="0"/>
                        </a:rPr>
                        <a: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Lactase (</a:t>
                      </a:r>
                      <a:r>
                        <a:rPr kumimoji="0" lang="el-GR" sz="2000" b="0" i="0" u="none" strike="noStrike" cap="none" normalizeH="0" baseline="0" dirty="0" smtClean="0">
                          <a:ln>
                            <a:noFill/>
                          </a:ln>
                          <a:solidFill>
                            <a:schemeClr val="tx1"/>
                          </a:solidFill>
                          <a:effectLst/>
                          <a:latin typeface="Tahoma" pitchFamily="34" charset="0"/>
                        </a:rPr>
                        <a:t>β</a:t>
                      </a:r>
                      <a:r>
                        <a:rPr kumimoji="0" lang="en-US" sz="2000" b="0" i="0" u="none" strike="noStrike" cap="none" normalizeH="0" baseline="0" dirty="0" smtClean="0">
                          <a:ln>
                            <a:noFill/>
                          </a:ln>
                          <a:solidFill>
                            <a:schemeClr val="tx1"/>
                          </a:solidFill>
                          <a:effectLst/>
                          <a:latin typeface="Tahoma" pitchFamily="34" charset="0"/>
                        </a:rPr>
                        <a:t>- Gal)</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err="1" smtClean="0">
                          <a:ln>
                            <a:noFill/>
                          </a:ln>
                          <a:solidFill>
                            <a:schemeClr val="tx1"/>
                          </a:solidFill>
                          <a:effectLst/>
                          <a:latin typeface="Tahoma" pitchFamily="34" charset="0"/>
                        </a:rPr>
                        <a:t>Sucrase</a:t>
                      </a:r>
                      <a:r>
                        <a:rPr kumimoji="0" lang="en-US" sz="2000" b="0" i="0" u="none" strike="noStrike" cap="none" normalizeH="0" baseline="0" dirty="0" smtClean="0">
                          <a:ln>
                            <a:noFill/>
                          </a:ln>
                          <a:solidFill>
                            <a:schemeClr val="tx1"/>
                          </a:solidFill>
                          <a:effectLst/>
                          <a:latin typeface="Tahoma" pitchFamily="34" charset="0"/>
                        </a:rPr>
                        <a:t> (</a:t>
                      </a:r>
                      <a:r>
                        <a:rPr kumimoji="0" lang="el-GR" sz="2000" b="0" i="0" u="none" strike="noStrike" cap="none" normalizeH="0" baseline="0" dirty="0" smtClean="0">
                          <a:ln>
                            <a:noFill/>
                          </a:ln>
                          <a:solidFill>
                            <a:schemeClr val="tx1"/>
                          </a:solidFill>
                          <a:effectLst/>
                          <a:latin typeface="Tahoma" pitchFamily="34" charset="0"/>
                        </a:rPr>
                        <a:t>α</a:t>
                      </a:r>
                      <a:r>
                        <a:rPr kumimoji="0" lang="en-US" sz="2000" b="0" i="0" u="none" strike="noStrike" cap="none" normalizeH="0" baseline="0" dirty="0" smtClean="0">
                          <a:ln>
                            <a:noFill/>
                          </a:ln>
                          <a:solidFill>
                            <a:schemeClr val="tx1"/>
                          </a:solidFill>
                          <a:effectLst/>
                          <a:latin typeface="Tahoma" pitchFamily="34" charset="0"/>
                        </a:rPr>
                        <a:t>- </a:t>
                      </a:r>
                      <a:r>
                        <a:rPr kumimoji="0" lang="en-US" sz="2000" b="0" i="0" u="none" strike="noStrike" cap="none" normalizeH="0" baseline="0" dirty="0" err="1" smtClean="0">
                          <a:ln>
                            <a:noFill/>
                          </a:ln>
                          <a:solidFill>
                            <a:schemeClr val="tx1"/>
                          </a:solidFill>
                          <a:effectLst/>
                          <a:latin typeface="Tahoma" pitchFamily="34" charset="0"/>
                        </a:rPr>
                        <a:t>Glu</a:t>
                      </a:r>
                      <a:r>
                        <a:rPr kumimoji="0" lang="en-US" sz="2000" b="0" i="0" u="none" strike="noStrike" cap="none" normalizeH="0" baseline="0" dirty="0" smtClean="0">
                          <a:ln>
                            <a:noFill/>
                          </a:ln>
                          <a:solidFill>
                            <a:schemeClr val="tx1"/>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Saliva &amp; pancreas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SI</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Maltose &amp; Glucose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Glucose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Glucose &amp; galactose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Glucose &amp; fructose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 2007 Thomson - Wadsworth</a:t>
            </a:r>
          </a:p>
        </p:txBody>
      </p:sp>
      <p:sp>
        <p:nvSpPr>
          <p:cNvPr id="146435" name="Rectangle 3"/>
          <p:cNvSpPr>
            <a:spLocks noGrp="1" noChangeArrowheads="1"/>
          </p:cNvSpPr>
          <p:nvPr>
            <p:ph type="body" sz="half" idx="1"/>
          </p:nvPr>
        </p:nvSpPr>
        <p:spPr>
          <a:xfrm>
            <a:off x="76200" y="1676400"/>
            <a:ext cx="3810000" cy="4419600"/>
          </a:xfrm>
        </p:spPr>
        <p:txBody>
          <a:bodyPr/>
          <a:lstStyle/>
          <a:p>
            <a:r>
              <a:rPr lang="en-US" sz="2200"/>
              <a:t>Disaccharidases</a:t>
            </a:r>
          </a:p>
          <a:p>
            <a:pPr lvl="1"/>
            <a:r>
              <a:rPr lang="en-US" sz="2000"/>
              <a:t>Enzymes located on absorptive surface of small intestine cells</a:t>
            </a:r>
          </a:p>
          <a:p>
            <a:r>
              <a:rPr lang="en-US" sz="2200"/>
              <a:t>Types:</a:t>
            </a:r>
          </a:p>
          <a:p>
            <a:pPr lvl="1"/>
            <a:r>
              <a:rPr lang="en-US" sz="2000"/>
              <a:t>Sucrase hydrolzyes sucrose</a:t>
            </a:r>
          </a:p>
          <a:p>
            <a:pPr lvl="1"/>
            <a:r>
              <a:rPr lang="en-US" sz="2000"/>
              <a:t>Lactase hydrolyzes lactose</a:t>
            </a:r>
          </a:p>
          <a:p>
            <a:pPr lvl="1"/>
            <a:r>
              <a:rPr lang="en-US" sz="2000"/>
              <a:t>Maltase hydrolyzes maltose</a:t>
            </a:r>
          </a:p>
        </p:txBody>
      </p:sp>
      <p:sp>
        <p:nvSpPr>
          <p:cNvPr id="146440"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lstStyle/>
          <a:p>
            <a:pPr algn="ctr"/>
            <a:r>
              <a:rPr lang="en-US" sz="1400" b="1">
                <a:latin typeface="Tahoma" pitchFamily="-128" charset="0"/>
              </a:rPr>
              <a:t>0</a:t>
            </a:r>
          </a:p>
        </p:txBody>
      </p:sp>
      <p:pic>
        <p:nvPicPr>
          <p:cNvPr id="146441" name="Picture 9" descr="0511"/>
          <p:cNvPicPr>
            <a:picLocks noChangeAspect="1" noChangeArrowheads="1"/>
          </p:cNvPicPr>
          <p:nvPr/>
        </p:nvPicPr>
        <p:blipFill>
          <a:blip r:embed="rId3" cstate="print"/>
          <a:srcRect/>
          <a:stretch>
            <a:fillRect/>
          </a:stretch>
        </p:blipFill>
        <p:spPr bwMode="auto">
          <a:xfrm>
            <a:off x="3670300" y="0"/>
            <a:ext cx="5473700" cy="6858000"/>
          </a:xfrm>
          <a:prstGeom prst="rect">
            <a:avLst/>
          </a:prstGeom>
          <a:noFill/>
        </p:spPr>
      </p:pic>
      <p:sp>
        <p:nvSpPr>
          <p:cNvPr id="146434" name="Rectangle 2"/>
          <p:cNvSpPr>
            <a:spLocks noGrp="1" noChangeArrowheads="1"/>
          </p:cNvSpPr>
          <p:nvPr>
            <p:ph type="title"/>
          </p:nvPr>
        </p:nvSpPr>
        <p:spPr>
          <a:xfrm>
            <a:off x="152400" y="152400"/>
            <a:ext cx="3505200" cy="1143000"/>
          </a:xfrm>
        </p:spPr>
        <p:txBody>
          <a:bodyPr/>
          <a:lstStyle/>
          <a:p>
            <a:pPr algn="l"/>
            <a:r>
              <a:rPr lang="en-US" sz="3000" dirty="0">
                <a:solidFill>
                  <a:srgbClr val="FFFF00"/>
                </a:solidFill>
              </a:rPr>
              <a:t>Digestion of </a:t>
            </a:r>
            <a:br>
              <a:rPr lang="en-US" sz="3000" dirty="0">
                <a:solidFill>
                  <a:srgbClr val="FFFF00"/>
                </a:solidFill>
              </a:rPr>
            </a:br>
            <a:r>
              <a:rPr lang="en-US" sz="3000" dirty="0">
                <a:solidFill>
                  <a:srgbClr val="FFFF00"/>
                </a:solidFill>
              </a:rPr>
              <a:t>Disaccharides cont.</a:t>
            </a:r>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2007 Thomson - Wadsworth</a:t>
            </a:r>
          </a:p>
        </p:txBody>
      </p:sp>
      <p:sp>
        <p:nvSpPr>
          <p:cNvPr id="145410" name="Rectangle 2"/>
          <p:cNvSpPr>
            <a:spLocks noGrp="1" noChangeArrowheads="1"/>
          </p:cNvSpPr>
          <p:nvPr>
            <p:ph type="title"/>
          </p:nvPr>
        </p:nvSpPr>
        <p:spPr>
          <a:xfrm>
            <a:off x="457200" y="381000"/>
            <a:ext cx="8229600" cy="914400"/>
          </a:xfrm>
        </p:spPr>
        <p:txBody>
          <a:bodyPr/>
          <a:lstStyle/>
          <a:p>
            <a:r>
              <a:rPr lang="en-US" dirty="0">
                <a:solidFill>
                  <a:srgbClr val="FFFF00"/>
                </a:solidFill>
              </a:rPr>
              <a:t>Digestion of Disaccharides</a:t>
            </a:r>
          </a:p>
        </p:txBody>
      </p:sp>
      <p:pic>
        <p:nvPicPr>
          <p:cNvPr id="145414" name="Picture 6" descr="0512"/>
          <p:cNvPicPr>
            <a:picLocks noChangeAspect="1" noChangeArrowheads="1"/>
          </p:cNvPicPr>
          <p:nvPr/>
        </p:nvPicPr>
        <p:blipFill>
          <a:blip r:embed="rId2" cstate="print"/>
          <a:srcRect/>
          <a:stretch>
            <a:fillRect/>
          </a:stretch>
        </p:blipFill>
        <p:spPr bwMode="auto">
          <a:xfrm>
            <a:off x="88900" y="1460500"/>
            <a:ext cx="8964613" cy="4635500"/>
          </a:xfrm>
          <a:prstGeom prst="rect">
            <a:avLst/>
          </a:prstGeom>
          <a:noFill/>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z="4000" dirty="0">
                <a:solidFill>
                  <a:srgbClr val="FFFF00"/>
                </a:solidFill>
              </a:rPr>
              <a:t>Carbohydrate Absorption </a:t>
            </a:r>
            <a:br>
              <a:rPr lang="en-US" sz="4000" dirty="0">
                <a:solidFill>
                  <a:srgbClr val="FFFF00"/>
                </a:solidFill>
              </a:rPr>
            </a:br>
            <a:r>
              <a:rPr lang="en-US" sz="4000" dirty="0">
                <a:solidFill>
                  <a:srgbClr val="FFFF00"/>
                </a:solidFill>
              </a:rPr>
              <a:t>&amp; Circulation</a:t>
            </a:r>
          </a:p>
        </p:txBody>
      </p:sp>
      <p:sp>
        <p:nvSpPr>
          <p:cNvPr id="149507" name="Rectangle 3"/>
          <p:cNvSpPr>
            <a:spLocks noGrp="1" noChangeArrowheads="1"/>
          </p:cNvSpPr>
          <p:nvPr>
            <p:ph type="body" idx="1"/>
          </p:nvPr>
        </p:nvSpPr>
        <p:spPr/>
        <p:txBody>
          <a:bodyPr/>
          <a:lstStyle/>
          <a:p>
            <a:r>
              <a:rPr lang="en-US" sz="2600" dirty="0"/>
              <a:t>Monosaccharides from digestion </a:t>
            </a:r>
            <a:r>
              <a:rPr lang="en-US" sz="2600" dirty="0" smtClean="0"/>
              <a:t>are absorbed </a:t>
            </a:r>
            <a:r>
              <a:rPr lang="en-US" sz="2600" dirty="0"/>
              <a:t>by small intestine</a:t>
            </a:r>
          </a:p>
          <a:p>
            <a:endParaRPr lang="en-US" sz="2600" dirty="0"/>
          </a:p>
          <a:p>
            <a:r>
              <a:rPr lang="en-US" sz="2600" dirty="0"/>
              <a:t>Transport occurs by:</a:t>
            </a:r>
          </a:p>
          <a:p>
            <a:pPr lvl="1"/>
            <a:r>
              <a:rPr lang="en-US" sz="2400" dirty="0"/>
              <a:t>Active transport</a:t>
            </a:r>
          </a:p>
          <a:p>
            <a:pPr lvl="1"/>
            <a:r>
              <a:rPr lang="en-US" sz="2400" dirty="0"/>
              <a:t>Facilitated diffusion</a:t>
            </a:r>
          </a:p>
          <a:p>
            <a:endParaRPr lang="en-US" sz="2600" dirty="0"/>
          </a:p>
          <a:p>
            <a:r>
              <a:rPr lang="en-US" sz="2600" dirty="0"/>
              <a:t>Taken in blood to liver via hepatic portal vein</a:t>
            </a:r>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600" dirty="0" smtClean="0">
                <a:solidFill>
                  <a:srgbClr val="FFFF00"/>
                </a:solidFill>
              </a:rPr>
              <a:t>Digestion &amp; Absorption</a:t>
            </a:r>
            <a:endParaRPr lang="en-US" sz="3600" dirty="0">
              <a:solidFill>
                <a:srgbClr val="FFFF00"/>
              </a:solidFill>
            </a:endParaRPr>
          </a:p>
        </p:txBody>
      </p:sp>
      <p:sp>
        <p:nvSpPr>
          <p:cNvPr id="3" name="Content Placeholder 2"/>
          <p:cNvSpPr>
            <a:spLocks noGrp="1"/>
          </p:cNvSpPr>
          <p:nvPr>
            <p:ph idx="1"/>
          </p:nvPr>
        </p:nvSpPr>
        <p:spPr>
          <a:xfrm>
            <a:off x="457200" y="1524000"/>
            <a:ext cx="8229600" cy="2590800"/>
          </a:xfrm>
        </p:spPr>
        <p:txBody>
          <a:bodyPr/>
          <a:lstStyle/>
          <a:p>
            <a:r>
              <a:rPr lang="en-US" sz="2800" dirty="0" smtClean="0"/>
              <a:t>Luminal phase: on starches, none on disaccharides </a:t>
            </a:r>
          </a:p>
          <a:p>
            <a:r>
              <a:rPr lang="en-US" sz="2800" dirty="0" smtClean="0"/>
              <a:t>Brush border (</a:t>
            </a:r>
            <a:r>
              <a:rPr lang="en-US" sz="2800" dirty="0" err="1" smtClean="0"/>
              <a:t>microvilli</a:t>
            </a:r>
            <a:r>
              <a:rPr lang="en-US" sz="2800" dirty="0" smtClean="0"/>
              <a:t>): disaccharides by  </a:t>
            </a:r>
            <a:r>
              <a:rPr lang="el-GR" sz="2800" dirty="0" smtClean="0"/>
              <a:t>α</a:t>
            </a:r>
            <a:r>
              <a:rPr lang="en-US" sz="2800" dirty="0" smtClean="0"/>
              <a:t>-</a:t>
            </a:r>
            <a:r>
              <a:rPr lang="en-US" sz="2800" dirty="0" err="1" smtClean="0"/>
              <a:t>glucosidase</a:t>
            </a:r>
            <a:r>
              <a:rPr lang="en-US" sz="2800" dirty="0" smtClean="0"/>
              <a:t> </a:t>
            </a:r>
          </a:p>
          <a:p>
            <a:r>
              <a:rPr lang="en-US" sz="2800" dirty="0" err="1" smtClean="0"/>
              <a:t>Entrocyte</a:t>
            </a:r>
            <a:r>
              <a:rPr lang="en-US" sz="2800" dirty="0" smtClean="0"/>
              <a:t>: uptake</a:t>
            </a:r>
            <a:endParaRPr lang="en-US" sz="2800" dirty="0"/>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428" name="Picture 4" descr="http://i.quizlet.net/i/trzG8r3VBl3EsUCTt3nhvg_m.jpg"/>
          <p:cNvPicPr>
            <a:picLocks noChangeAspect="1" noChangeArrowheads="1"/>
          </p:cNvPicPr>
          <p:nvPr/>
        </p:nvPicPr>
        <p:blipFill>
          <a:blip r:embed="rId2" cstate="print"/>
          <a:srcRect/>
          <a:stretch>
            <a:fillRect/>
          </a:stretch>
        </p:blipFill>
        <p:spPr bwMode="auto">
          <a:xfrm>
            <a:off x="1905000" y="457200"/>
            <a:ext cx="4953000" cy="2662240"/>
          </a:xfrm>
          <a:prstGeom prst="rect">
            <a:avLst/>
          </a:prstGeom>
          <a:noFill/>
        </p:spPr>
      </p:pic>
      <p:pic>
        <p:nvPicPr>
          <p:cNvPr id="103430" name="Picture 6" descr="http://www.bpe.wur.nl/NR/rdonlyres/7EB629B2-B1C1-4C74-8FBC-6A0D21E8E8CE/9672/starch3.gif"/>
          <p:cNvPicPr>
            <a:picLocks noChangeAspect="1" noChangeArrowheads="1"/>
          </p:cNvPicPr>
          <p:nvPr/>
        </p:nvPicPr>
        <p:blipFill>
          <a:blip r:embed="rId3" cstate="print"/>
          <a:srcRect/>
          <a:stretch>
            <a:fillRect/>
          </a:stretch>
        </p:blipFill>
        <p:spPr bwMode="auto">
          <a:xfrm>
            <a:off x="1594535" y="3505200"/>
            <a:ext cx="5857103" cy="2743200"/>
          </a:xfrm>
          <a:prstGeom prst="rect">
            <a:avLst/>
          </a:prstGeom>
          <a:noFill/>
        </p:spPr>
      </p:pic>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course1.winona.edu/sberg/ChemStructures/Amylase.gif"/>
          <p:cNvPicPr>
            <a:picLocks noChangeAspect="1" noChangeArrowheads="1"/>
          </p:cNvPicPr>
          <p:nvPr/>
        </p:nvPicPr>
        <p:blipFill>
          <a:blip r:embed="rId2" cstate="print"/>
          <a:srcRect/>
          <a:stretch>
            <a:fillRect/>
          </a:stretch>
        </p:blipFill>
        <p:spPr bwMode="auto">
          <a:xfrm>
            <a:off x="838200" y="1905000"/>
            <a:ext cx="7324725" cy="2000251"/>
          </a:xfrm>
          <a:prstGeom prst="rect">
            <a:avLst/>
          </a:prstGeom>
          <a:noFill/>
        </p:spPr>
      </p:pic>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3200" dirty="0" smtClean="0">
                <a:solidFill>
                  <a:srgbClr val="FFFF00"/>
                </a:solidFill>
              </a:rPr>
              <a:t>Brush border (</a:t>
            </a:r>
            <a:r>
              <a:rPr lang="en-US" sz="3200" dirty="0" err="1" smtClean="0">
                <a:solidFill>
                  <a:srgbClr val="FFFF00"/>
                </a:solidFill>
              </a:rPr>
              <a:t>microvilli</a:t>
            </a:r>
            <a:r>
              <a:rPr lang="en-US" sz="3200" dirty="0" smtClean="0">
                <a:solidFill>
                  <a:srgbClr val="FFFF00"/>
                </a:solidFill>
              </a:rPr>
              <a:t>) carbohydrate digestion</a:t>
            </a:r>
            <a:endParaRPr lang="en-US" sz="3200" dirty="0">
              <a:solidFill>
                <a:srgbClr val="FFFF00"/>
              </a:solidFill>
            </a:endParaRPr>
          </a:p>
        </p:txBody>
      </p:sp>
      <p:sp>
        <p:nvSpPr>
          <p:cNvPr id="3" name="Content Placeholder 2"/>
          <p:cNvSpPr>
            <a:spLocks noGrp="1"/>
          </p:cNvSpPr>
          <p:nvPr>
            <p:ph idx="1"/>
          </p:nvPr>
        </p:nvSpPr>
        <p:spPr>
          <a:xfrm>
            <a:off x="228600" y="1447800"/>
            <a:ext cx="8686800" cy="1219200"/>
          </a:xfrm>
        </p:spPr>
        <p:txBody>
          <a:bodyPr/>
          <a:lstStyle/>
          <a:p>
            <a:r>
              <a:rPr lang="en-US" sz="2400" dirty="0" smtClean="0"/>
              <a:t>Final hydrolysis of disaccharides to Monosaccharides is carried out by </a:t>
            </a:r>
            <a:r>
              <a:rPr lang="en-US" sz="2400" dirty="0" err="1" smtClean="0"/>
              <a:t>oligosaccaridases</a:t>
            </a:r>
            <a:r>
              <a:rPr lang="en-US" sz="2400" dirty="0" smtClean="0"/>
              <a:t> at the brush border of the  small intestine. </a:t>
            </a:r>
            <a:endParaRPr lang="en-US" sz="2400" dirty="0"/>
          </a:p>
        </p:txBody>
      </p:sp>
      <p:grpSp>
        <p:nvGrpSpPr>
          <p:cNvPr id="38" name="Group 37"/>
          <p:cNvGrpSpPr/>
          <p:nvPr/>
        </p:nvGrpSpPr>
        <p:grpSpPr>
          <a:xfrm>
            <a:off x="838200" y="2971800"/>
            <a:ext cx="5257800" cy="3686687"/>
            <a:chOff x="838200" y="2971800"/>
            <a:chExt cx="5257800" cy="3686687"/>
          </a:xfrm>
        </p:grpSpPr>
        <p:cxnSp>
          <p:nvCxnSpPr>
            <p:cNvPr id="8" name="Straight Connector 7"/>
            <p:cNvCxnSpPr/>
            <p:nvPr/>
          </p:nvCxnSpPr>
          <p:spPr bwMode="auto">
            <a:xfrm rot="5400000">
              <a:off x="2430444" y="3695700"/>
              <a:ext cx="2971800" cy="1524000"/>
            </a:xfrm>
            <a:prstGeom prst="line">
              <a:avLst/>
            </a:prstGeom>
            <a:noFill/>
            <a:ln w="25400" cap="flat" cmpd="sng" algn="ctr">
              <a:solidFill>
                <a:srgbClr val="FFC000"/>
              </a:solidFill>
              <a:prstDash val="solid"/>
              <a:round/>
              <a:headEnd type="none" w="med" len="med"/>
              <a:tailEnd type="none" w="med" len="med"/>
            </a:ln>
            <a:effectLst/>
          </p:spPr>
        </p:cxnSp>
        <p:cxnSp>
          <p:nvCxnSpPr>
            <p:cNvPr id="9" name="Straight Connector 8"/>
            <p:cNvCxnSpPr/>
            <p:nvPr/>
          </p:nvCxnSpPr>
          <p:spPr bwMode="auto">
            <a:xfrm rot="5400000">
              <a:off x="2496596" y="3771900"/>
              <a:ext cx="2971800" cy="1524000"/>
            </a:xfrm>
            <a:prstGeom prst="line">
              <a:avLst/>
            </a:prstGeom>
            <a:noFill/>
            <a:ln w="25400" cap="flat" cmpd="sng" algn="ctr">
              <a:solidFill>
                <a:srgbClr val="FFC000"/>
              </a:solidFill>
              <a:prstDash val="solid"/>
              <a:round/>
              <a:headEnd type="none" w="med" len="med"/>
              <a:tailEnd type="none" w="med" len="med"/>
            </a:ln>
            <a:effectLst/>
          </p:spPr>
        </p:cxnSp>
        <p:cxnSp>
          <p:nvCxnSpPr>
            <p:cNvPr id="10" name="Straight Connector 9"/>
            <p:cNvCxnSpPr/>
            <p:nvPr/>
          </p:nvCxnSpPr>
          <p:spPr bwMode="auto">
            <a:xfrm rot="5400000">
              <a:off x="2552700" y="3848100"/>
              <a:ext cx="2971800" cy="1524000"/>
            </a:xfrm>
            <a:prstGeom prst="line">
              <a:avLst/>
            </a:prstGeom>
            <a:noFill/>
            <a:ln w="25400" cap="flat" cmpd="sng" algn="ctr">
              <a:solidFill>
                <a:srgbClr val="FFC000"/>
              </a:solidFill>
              <a:prstDash val="solid"/>
              <a:round/>
              <a:headEnd type="none" w="med" len="med"/>
              <a:tailEnd type="none" w="med" len="med"/>
            </a:ln>
            <a:effectLst/>
          </p:spPr>
        </p:cxnSp>
        <p:sp>
          <p:nvSpPr>
            <p:cNvPr id="11" name="TextBox 10"/>
            <p:cNvSpPr txBox="1"/>
            <p:nvPr/>
          </p:nvSpPr>
          <p:spPr>
            <a:xfrm>
              <a:off x="1905000" y="3276600"/>
              <a:ext cx="1295400" cy="338554"/>
            </a:xfrm>
            <a:prstGeom prst="rect">
              <a:avLst/>
            </a:prstGeom>
            <a:noFill/>
          </p:spPr>
          <p:txBody>
            <a:bodyPr wrap="square" rtlCol="0">
              <a:spAutoFit/>
            </a:bodyPr>
            <a:lstStyle/>
            <a:p>
              <a:r>
                <a:rPr lang="en-US" sz="2000" dirty="0" smtClean="0"/>
                <a:t>sucrose</a:t>
              </a:r>
              <a:endParaRPr lang="en-US" sz="2000" dirty="0"/>
            </a:p>
          </p:txBody>
        </p:sp>
        <p:sp>
          <p:nvSpPr>
            <p:cNvPr id="12" name="TextBox 11"/>
            <p:cNvSpPr txBox="1"/>
            <p:nvPr/>
          </p:nvSpPr>
          <p:spPr>
            <a:xfrm>
              <a:off x="1447800" y="4114800"/>
              <a:ext cx="1295400" cy="338554"/>
            </a:xfrm>
            <a:prstGeom prst="rect">
              <a:avLst/>
            </a:prstGeom>
            <a:noFill/>
          </p:spPr>
          <p:txBody>
            <a:bodyPr wrap="square" rtlCol="0">
              <a:spAutoFit/>
            </a:bodyPr>
            <a:lstStyle/>
            <a:p>
              <a:r>
                <a:rPr lang="en-US" sz="2000" dirty="0" smtClean="0"/>
                <a:t>lactose</a:t>
              </a:r>
              <a:endParaRPr lang="en-US" sz="2000" dirty="0"/>
            </a:p>
          </p:txBody>
        </p:sp>
        <p:sp>
          <p:nvSpPr>
            <p:cNvPr id="13" name="TextBox 12"/>
            <p:cNvSpPr txBox="1"/>
            <p:nvPr/>
          </p:nvSpPr>
          <p:spPr>
            <a:xfrm>
              <a:off x="838200" y="4876800"/>
              <a:ext cx="1295400" cy="338554"/>
            </a:xfrm>
            <a:prstGeom prst="rect">
              <a:avLst/>
            </a:prstGeom>
            <a:noFill/>
          </p:spPr>
          <p:txBody>
            <a:bodyPr wrap="square" rtlCol="0">
              <a:spAutoFit/>
            </a:bodyPr>
            <a:lstStyle/>
            <a:p>
              <a:r>
                <a:rPr lang="en-US" sz="2000" dirty="0" smtClean="0"/>
                <a:t>maltose</a:t>
              </a:r>
              <a:endParaRPr lang="en-US" sz="2000" dirty="0"/>
            </a:p>
          </p:txBody>
        </p:sp>
        <p:cxnSp>
          <p:nvCxnSpPr>
            <p:cNvPr id="15" name="Straight Arrow Connector 14"/>
            <p:cNvCxnSpPr/>
            <p:nvPr/>
          </p:nvCxnSpPr>
          <p:spPr bwMode="auto">
            <a:xfrm>
              <a:off x="3124200" y="3505200"/>
              <a:ext cx="1066800" cy="304800"/>
            </a:xfrm>
            <a:prstGeom prst="straightConnector1">
              <a:avLst/>
            </a:prstGeom>
            <a:noFill/>
            <a:ln w="127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2743200" y="4267200"/>
              <a:ext cx="1066800" cy="304800"/>
            </a:xfrm>
            <a:prstGeom prst="straightConnector1">
              <a:avLst/>
            </a:prstGeom>
            <a:noFill/>
            <a:ln w="127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2286000" y="5105400"/>
              <a:ext cx="1066800" cy="304800"/>
            </a:xfrm>
            <a:prstGeom prst="straightConnector1">
              <a:avLst/>
            </a:prstGeom>
            <a:noFill/>
            <a:ln w="12700" cap="flat" cmpd="sng" algn="ctr">
              <a:solidFill>
                <a:schemeClr val="tx1"/>
              </a:solidFill>
              <a:prstDash val="solid"/>
              <a:round/>
              <a:headEnd type="none" w="med" len="med"/>
              <a:tailEnd type="arrow"/>
            </a:ln>
            <a:effectLst/>
          </p:spPr>
        </p:cxnSp>
        <p:cxnSp>
          <p:nvCxnSpPr>
            <p:cNvPr id="20" name="Curved Connector 19"/>
            <p:cNvCxnSpPr/>
            <p:nvPr/>
          </p:nvCxnSpPr>
          <p:spPr bwMode="auto">
            <a:xfrm>
              <a:off x="4572000" y="3886200"/>
              <a:ext cx="762000" cy="457200"/>
            </a:xfrm>
            <a:prstGeom prst="curvedConnector3">
              <a:avLst>
                <a:gd name="adj1" fmla="val 50000"/>
              </a:avLst>
            </a:prstGeom>
            <a:noFill/>
            <a:ln w="12700" cap="flat" cmpd="sng" algn="ctr">
              <a:solidFill>
                <a:srgbClr val="FF0000"/>
              </a:solidFill>
              <a:prstDash val="solid"/>
              <a:round/>
              <a:headEnd type="none" w="med" len="med"/>
              <a:tailEnd type="arrow"/>
            </a:ln>
            <a:effectLst/>
          </p:spPr>
        </p:cxnSp>
        <p:cxnSp>
          <p:nvCxnSpPr>
            <p:cNvPr id="23" name="Curved Connector 22"/>
            <p:cNvCxnSpPr/>
            <p:nvPr/>
          </p:nvCxnSpPr>
          <p:spPr bwMode="auto">
            <a:xfrm>
              <a:off x="4648200" y="3886200"/>
              <a:ext cx="762000" cy="152400"/>
            </a:xfrm>
            <a:prstGeom prst="curvedConnector3">
              <a:avLst>
                <a:gd name="adj1" fmla="val 50000"/>
              </a:avLst>
            </a:prstGeom>
            <a:noFill/>
            <a:ln w="12700" cap="flat" cmpd="sng" algn="ctr">
              <a:solidFill>
                <a:srgbClr val="FF0000"/>
              </a:solidFill>
              <a:prstDash val="solid"/>
              <a:round/>
              <a:headEnd type="none" w="med" len="med"/>
              <a:tailEnd type="arrow"/>
            </a:ln>
            <a:effectLst/>
          </p:spPr>
        </p:cxnSp>
        <p:sp>
          <p:nvSpPr>
            <p:cNvPr id="27" name="TextBox 26"/>
            <p:cNvSpPr txBox="1"/>
            <p:nvPr/>
          </p:nvSpPr>
          <p:spPr>
            <a:xfrm>
              <a:off x="5486400" y="3810000"/>
              <a:ext cx="609600" cy="338554"/>
            </a:xfrm>
            <a:prstGeom prst="rect">
              <a:avLst/>
            </a:prstGeom>
            <a:noFill/>
          </p:spPr>
          <p:txBody>
            <a:bodyPr wrap="square" rtlCol="0">
              <a:spAutoFit/>
            </a:bodyPr>
            <a:lstStyle/>
            <a:p>
              <a:r>
                <a:rPr lang="en-US" sz="2000" dirty="0" err="1" smtClean="0"/>
                <a:t>Glu</a:t>
              </a:r>
              <a:endParaRPr lang="en-US" sz="2000" dirty="0"/>
            </a:p>
          </p:txBody>
        </p:sp>
        <p:sp>
          <p:nvSpPr>
            <p:cNvPr id="28" name="TextBox 27"/>
            <p:cNvSpPr txBox="1"/>
            <p:nvPr/>
          </p:nvSpPr>
          <p:spPr>
            <a:xfrm>
              <a:off x="5334000" y="4191000"/>
              <a:ext cx="609600" cy="338554"/>
            </a:xfrm>
            <a:prstGeom prst="rect">
              <a:avLst/>
            </a:prstGeom>
            <a:noFill/>
          </p:spPr>
          <p:txBody>
            <a:bodyPr wrap="square" rtlCol="0">
              <a:spAutoFit/>
            </a:bodyPr>
            <a:lstStyle/>
            <a:p>
              <a:r>
                <a:rPr lang="en-US" sz="2000" dirty="0" err="1" smtClean="0"/>
                <a:t>Fru</a:t>
              </a:r>
              <a:endParaRPr lang="en-US" sz="2000" dirty="0"/>
            </a:p>
          </p:txBody>
        </p:sp>
        <p:sp>
          <p:nvSpPr>
            <p:cNvPr id="29" name="TextBox 28"/>
            <p:cNvSpPr txBox="1"/>
            <p:nvPr/>
          </p:nvSpPr>
          <p:spPr>
            <a:xfrm>
              <a:off x="2743200" y="6172200"/>
              <a:ext cx="838200" cy="486287"/>
            </a:xfrm>
            <a:prstGeom prst="rect">
              <a:avLst/>
            </a:prstGeom>
            <a:noFill/>
          </p:spPr>
          <p:txBody>
            <a:bodyPr wrap="square" rtlCol="0">
              <a:spAutoFit/>
            </a:bodyPr>
            <a:lstStyle/>
            <a:p>
              <a:r>
                <a:rPr lang="en-US" dirty="0" smtClean="0"/>
                <a:t>BB</a:t>
              </a:r>
              <a:endParaRPr lang="en-US" dirty="0"/>
            </a:p>
          </p:txBody>
        </p:sp>
        <p:cxnSp>
          <p:nvCxnSpPr>
            <p:cNvPr id="30" name="Curved Connector 29"/>
            <p:cNvCxnSpPr/>
            <p:nvPr/>
          </p:nvCxnSpPr>
          <p:spPr bwMode="auto">
            <a:xfrm>
              <a:off x="4191000" y="4724400"/>
              <a:ext cx="762000" cy="152400"/>
            </a:xfrm>
            <a:prstGeom prst="curvedConnector3">
              <a:avLst>
                <a:gd name="adj1" fmla="val 50000"/>
              </a:avLst>
            </a:prstGeom>
            <a:noFill/>
            <a:ln w="12700" cap="flat" cmpd="sng" algn="ctr">
              <a:solidFill>
                <a:srgbClr val="FF0000"/>
              </a:solidFill>
              <a:prstDash val="solid"/>
              <a:round/>
              <a:headEnd type="none" w="med" len="med"/>
              <a:tailEnd type="arrow"/>
            </a:ln>
            <a:effectLst/>
          </p:spPr>
        </p:cxnSp>
        <p:cxnSp>
          <p:nvCxnSpPr>
            <p:cNvPr id="31" name="Curved Connector 30"/>
            <p:cNvCxnSpPr/>
            <p:nvPr/>
          </p:nvCxnSpPr>
          <p:spPr bwMode="auto">
            <a:xfrm>
              <a:off x="4114800" y="4724400"/>
              <a:ext cx="762000" cy="457200"/>
            </a:xfrm>
            <a:prstGeom prst="curvedConnector3">
              <a:avLst>
                <a:gd name="adj1" fmla="val 50000"/>
              </a:avLst>
            </a:prstGeom>
            <a:noFill/>
            <a:ln w="12700" cap="flat" cmpd="sng" algn="ctr">
              <a:solidFill>
                <a:srgbClr val="FF0000"/>
              </a:solidFill>
              <a:prstDash val="solid"/>
              <a:round/>
              <a:headEnd type="none" w="med" len="med"/>
              <a:tailEnd type="arrow"/>
            </a:ln>
            <a:effectLst/>
          </p:spPr>
        </p:cxnSp>
        <p:sp>
          <p:nvSpPr>
            <p:cNvPr id="32" name="TextBox 31"/>
            <p:cNvSpPr txBox="1"/>
            <p:nvPr/>
          </p:nvSpPr>
          <p:spPr>
            <a:xfrm>
              <a:off x="5029200" y="4648200"/>
              <a:ext cx="609600" cy="338554"/>
            </a:xfrm>
            <a:prstGeom prst="rect">
              <a:avLst/>
            </a:prstGeom>
            <a:noFill/>
          </p:spPr>
          <p:txBody>
            <a:bodyPr wrap="square" rtlCol="0">
              <a:spAutoFit/>
            </a:bodyPr>
            <a:lstStyle/>
            <a:p>
              <a:r>
                <a:rPr lang="en-US" sz="2000" dirty="0" err="1" smtClean="0"/>
                <a:t>Glu</a:t>
              </a:r>
              <a:endParaRPr lang="en-US" sz="2000" dirty="0"/>
            </a:p>
          </p:txBody>
        </p:sp>
        <p:sp>
          <p:nvSpPr>
            <p:cNvPr id="33" name="TextBox 32"/>
            <p:cNvSpPr txBox="1"/>
            <p:nvPr/>
          </p:nvSpPr>
          <p:spPr>
            <a:xfrm>
              <a:off x="4876800" y="5029200"/>
              <a:ext cx="609600" cy="338554"/>
            </a:xfrm>
            <a:prstGeom prst="rect">
              <a:avLst/>
            </a:prstGeom>
            <a:noFill/>
          </p:spPr>
          <p:txBody>
            <a:bodyPr wrap="square" rtlCol="0">
              <a:spAutoFit/>
            </a:bodyPr>
            <a:lstStyle/>
            <a:p>
              <a:r>
                <a:rPr lang="en-US" sz="2000" dirty="0" smtClean="0"/>
                <a:t>Gal</a:t>
              </a:r>
              <a:endParaRPr lang="en-US" sz="2000" dirty="0"/>
            </a:p>
          </p:txBody>
        </p:sp>
        <p:sp>
          <p:nvSpPr>
            <p:cNvPr id="34" name="TextBox 33"/>
            <p:cNvSpPr txBox="1"/>
            <p:nvPr/>
          </p:nvSpPr>
          <p:spPr>
            <a:xfrm>
              <a:off x="4648200" y="5410200"/>
              <a:ext cx="609600" cy="338554"/>
            </a:xfrm>
            <a:prstGeom prst="rect">
              <a:avLst/>
            </a:prstGeom>
            <a:noFill/>
          </p:spPr>
          <p:txBody>
            <a:bodyPr wrap="square" rtlCol="0">
              <a:spAutoFit/>
            </a:bodyPr>
            <a:lstStyle/>
            <a:p>
              <a:r>
                <a:rPr lang="en-US" sz="2000" dirty="0" err="1" smtClean="0"/>
                <a:t>Glu</a:t>
              </a:r>
              <a:endParaRPr lang="en-US" sz="2000" dirty="0"/>
            </a:p>
          </p:txBody>
        </p:sp>
        <p:sp>
          <p:nvSpPr>
            <p:cNvPr id="35" name="TextBox 34"/>
            <p:cNvSpPr txBox="1"/>
            <p:nvPr/>
          </p:nvSpPr>
          <p:spPr>
            <a:xfrm>
              <a:off x="4572000" y="5867400"/>
              <a:ext cx="609600" cy="338554"/>
            </a:xfrm>
            <a:prstGeom prst="rect">
              <a:avLst/>
            </a:prstGeom>
            <a:noFill/>
          </p:spPr>
          <p:txBody>
            <a:bodyPr wrap="square" rtlCol="0">
              <a:spAutoFit/>
            </a:bodyPr>
            <a:lstStyle/>
            <a:p>
              <a:r>
                <a:rPr lang="en-US" sz="2000" dirty="0" err="1" smtClean="0"/>
                <a:t>Glu</a:t>
              </a:r>
              <a:endParaRPr lang="en-US" sz="2000" dirty="0"/>
            </a:p>
          </p:txBody>
        </p:sp>
        <p:cxnSp>
          <p:nvCxnSpPr>
            <p:cNvPr id="36" name="Curved Connector 35"/>
            <p:cNvCxnSpPr/>
            <p:nvPr/>
          </p:nvCxnSpPr>
          <p:spPr bwMode="auto">
            <a:xfrm>
              <a:off x="3810000" y="5410200"/>
              <a:ext cx="762000" cy="152400"/>
            </a:xfrm>
            <a:prstGeom prst="curvedConnector3">
              <a:avLst>
                <a:gd name="adj1" fmla="val 50000"/>
              </a:avLst>
            </a:prstGeom>
            <a:noFill/>
            <a:ln w="12700" cap="flat" cmpd="sng" algn="ctr">
              <a:solidFill>
                <a:srgbClr val="FF0000"/>
              </a:solidFill>
              <a:prstDash val="solid"/>
              <a:round/>
              <a:headEnd type="none" w="med" len="med"/>
              <a:tailEnd type="arrow"/>
            </a:ln>
            <a:effectLst/>
          </p:spPr>
        </p:cxnSp>
        <p:cxnSp>
          <p:nvCxnSpPr>
            <p:cNvPr id="37" name="Curved Connector 36"/>
            <p:cNvCxnSpPr/>
            <p:nvPr/>
          </p:nvCxnSpPr>
          <p:spPr bwMode="auto">
            <a:xfrm>
              <a:off x="3810000" y="5410200"/>
              <a:ext cx="762000" cy="457200"/>
            </a:xfrm>
            <a:prstGeom prst="curvedConnector3">
              <a:avLst>
                <a:gd name="adj1" fmla="val 50000"/>
              </a:avLst>
            </a:prstGeom>
            <a:noFill/>
            <a:ln w="12700" cap="flat" cmpd="sng" algn="ctr">
              <a:solidFill>
                <a:srgbClr val="FF0000"/>
              </a:solidFill>
              <a:prstDash val="solid"/>
              <a:round/>
              <a:headEnd type="none" w="med" len="med"/>
              <a:tailEnd type="arrow"/>
            </a:ln>
            <a:effectLst/>
          </p:spPr>
        </p:cxnSp>
      </p:grpSp>
      <p:cxnSp>
        <p:nvCxnSpPr>
          <p:cNvPr id="39" name="Straight Connector 38"/>
          <p:cNvCxnSpPr/>
          <p:nvPr/>
        </p:nvCxnSpPr>
        <p:spPr bwMode="auto">
          <a:xfrm rot="5400000">
            <a:off x="2612988" y="3904204"/>
            <a:ext cx="2971800" cy="1524000"/>
          </a:xfrm>
          <a:prstGeom prst="line">
            <a:avLst/>
          </a:prstGeom>
          <a:noFill/>
          <a:ln w="25400" cap="flat" cmpd="sng" algn="ctr">
            <a:solidFill>
              <a:srgbClr val="FFC000"/>
            </a:solidFill>
            <a:prstDash val="solid"/>
            <a:round/>
            <a:headEnd type="none" w="med" len="med"/>
            <a:tailEnd type="none" w="med" len="med"/>
          </a:ln>
          <a:effectLst/>
        </p:spPr>
      </p:cxn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b="1" dirty="0">
                <a:solidFill>
                  <a:srgbClr val="FFFF00"/>
                </a:solidFill>
              </a:rPr>
              <a:t>Carbohydrates</a:t>
            </a:r>
          </a:p>
        </p:txBody>
      </p:sp>
      <p:sp>
        <p:nvSpPr>
          <p:cNvPr id="211971" name="Rectangle 3"/>
          <p:cNvSpPr>
            <a:spLocks noGrp="1" noChangeArrowheads="1"/>
          </p:cNvSpPr>
          <p:nvPr>
            <p:ph sz="quarter" idx="1"/>
          </p:nvPr>
        </p:nvSpPr>
        <p:spPr/>
        <p:txBody>
          <a:bodyPr/>
          <a:lstStyle/>
          <a:p>
            <a:r>
              <a:rPr lang="en-US" dirty="0"/>
              <a:t>Carbon, hydrogen, oxygen</a:t>
            </a:r>
          </a:p>
          <a:p>
            <a:pPr>
              <a:lnSpc>
                <a:spcPct val="90000"/>
              </a:lnSpc>
            </a:pPr>
            <a:r>
              <a:rPr lang="en-US" sz="2600" dirty="0" smtClean="0"/>
              <a:t>Single-sugar units in ratio of 1:2:1</a:t>
            </a:r>
          </a:p>
          <a:p>
            <a:pPr>
              <a:lnSpc>
                <a:spcPct val="90000"/>
              </a:lnSpc>
            </a:pPr>
            <a:r>
              <a:rPr lang="en-US" sz="2600" dirty="0" smtClean="0"/>
              <a:t>Exist as cyclic or ring structures</a:t>
            </a:r>
          </a:p>
          <a:p>
            <a:pPr>
              <a:lnSpc>
                <a:spcPct val="90000"/>
              </a:lnSpc>
            </a:pPr>
            <a:r>
              <a:rPr lang="en-US" sz="2600" dirty="0" smtClean="0"/>
              <a:t>Monosaccharides are sub-classified by number of carbons</a:t>
            </a:r>
          </a:p>
          <a:p>
            <a:pPr lvl="1">
              <a:lnSpc>
                <a:spcPct val="90000"/>
              </a:lnSpc>
            </a:pPr>
            <a:r>
              <a:rPr lang="en-US" sz="2400" dirty="0" smtClean="0"/>
              <a:t>i.e., Tri-, </a:t>
            </a:r>
            <a:r>
              <a:rPr lang="en-US" sz="2400" dirty="0" err="1" smtClean="0"/>
              <a:t>tetr</a:t>
            </a:r>
            <a:r>
              <a:rPr lang="en-US" sz="2400" dirty="0" smtClean="0"/>
              <a:t>-, pent-, hex-</a:t>
            </a:r>
          </a:p>
          <a:p>
            <a:pPr>
              <a:buFontTx/>
              <a:buNone/>
            </a:pPr>
            <a:endParaRPr lang="en-US" dirty="0"/>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3200" dirty="0" smtClean="0">
                <a:solidFill>
                  <a:srgbClr val="FFFF00"/>
                </a:solidFill>
              </a:rPr>
              <a:t>Brush border (</a:t>
            </a:r>
            <a:r>
              <a:rPr lang="en-US" sz="3200" dirty="0" err="1" smtClean="0">
                <a:solidFill>
                  <a:srgbClr val="FFFF00"/>
                </a:solidFill>
              </a:rPr>
              <a:t>microvilli</a:t>
            </a:r>
            <a:r>
              <a:rPr lang="en-US" sz="3200" dirty="0" smtClean="0">
                <a:solidFill>
                  <a:srgbClr val="FFFF00"/>
                </a:solidFill>
              </a:rPr>
              <a:t>) carbohydrate digestion</a:t>
            </a:r>
            <a:endParaRPr lang="en-US" sz="3200" dirty="0"/>
          </a:p>
        </p:txBody>
      </p:sp>
      <p:graphicFrame>
        <p:nvGraphicFramePr>
          <p:cNvPr id="5" name="Chart Placeholder 4"/>
          <p:cNvGraphicFramePr>
            <a:graphicFrameLocks noGrp="1"/>
          </p:cNvGraphicFramePr>
          <p:nvPr>
            <p:ph type="chart" idx="1"/>
          </p:nvPr>
        </p:nvGraphicFramePr>
        <p:xfrm>
          <a:off x="457200" y="1447800"/>
          <a:ext cx="8229600" cy="49682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11200">
                <a:tc>
                  <a:txBody>
                    <a:bodyPr/>
                    <a:lstStyle/>
                    <a:p>
                      <a:pPr algn="ctr"/>
                      <a:r>
                        <a:rPr lang="en-US" sz="2400" dirty="0" smtClean="0"/>
                        <a:t>Enzyme</a:t>
                      </a:r>
                      <a:endParaRPr lang="en-US" sz="2400" dirty="0"/>
                    </a:p>
                  </a:txBody>
                  <a:tcPr/>
                </a:tc>
                <a:tc>
                  <a:txBody>
                    <a:bodyPr/>
                    <a:lstStyle/>
                    <a:p>
                      <a:pPr algn="ctr"/>
                      <a:r>
                        <a:rPr lang="en-US" sz="2400" dirty="0" smtClean="0"/>
                        <a:t>Specificity</a:t>
                      </a:r>
                      <a:endParaRPr lang="en-US" sz="2400" dirty="0"/>
                    </a:p>
                  </a:txBody>
                  <a:tcPr/>
                </a:tc>
                <a:tc>
                  <a:txBody>
                    <a:bodyPr/>
                    <a:lstStyle/>
                    <a:p>
                      <a:pPr algn="ctr"/>
                      <a:r>
                        <a:rPr lang="en-US" sz="2400" dirty="0" smtClean="0"/>
                        <a:t>Natural substrate</a:t>
                      </a:r>
                      <a:endParaRPr lang="en-US" sz="2400" dirty="0"/>
                    </a:p>
                  </a:txBody>
                  <a:tcPr/>
                </a:tc>
                <a:tc>
                  <a:txBody>
                    <a:bodyPr/>
                    <a:lstStyle/>
                    <a:p>
                      <a:pPr algn="ctr"/>
                      <a:r>
                        <a:rPr lang="en-US" sz="2400" dirty="0" smtClean="0"/>
                        <a:t>Product(s)</a:t>
                      </a:r>
                      <a:endParaRPr lang="en-US" sz="2400" dirty="0"/>
                    </a:p>
                  </a:txBody>
                  <a:tcPr/>
                </a:tc>
                <a:extLst>
                  <a:ext uri="{0D108BD9-81ED-4DB2-BD59-A6C34878D82A}">
                    <a16:rowId xmlns:a16="http://schemas.microsoft.com/office/drawing/2014/main" val="10000"/>
                  </a:ext>
                </a:extLst>
              </a:tr>
              <a:tr h="711200">
                <a:tc>
                  <a:txBody>
                    <a:bodyPr/>
                    <a:lstStyle/>
                    <a:p>
                      <a:r>
                        <a:rPr lang="en-US" sz="2200" b="0" dirty="0" smtClean="0"/>
                        <a:t>Lactase</a:t>
                      </a:r>
                      <a:r>
                        <a:rPr lang="en-US" sz="2200" b="0" baseline="0" dirty="0" smtClean="0"/>
                        <a:t> (</a:t>
                      </a:r>
                      <a:r>
                        <a:rPr lang="el-GR" sz="2200" b="0" baseline="0" dirty="0" smtClean="0"/>
                        <a:t>β</a:t>
                      </a:r>
                      <a:r>
                        <a:rPr lang="en-US" sz="2200" b="0" baseline="0" dirty="0" smtClean="0"/>
                        <a:t>-</a:t>
                      </a:r>
                      <a:r>
                        <a:rPr lang="en-US" sz="2200" b="0" baseline="0" dirty="0" err="1" smtClean="0"/>
                        <a:t>galactosidase</a:t>
                      </a:r>
                      <a:r>
                        <a:rPr lang="en-US" sz="2200" b="0" baseline="0" dirty="0" smtClean="0"/>
                        <a:t>)</a:t>
                      </a:r>
                      <a:endParaRPr lang="en-US" sz="2200" b="0" dirty="0"/>
                    </a:p>
                  </a:txBody>
                  <a:tcPr/>
                </a:tc>
                <a:tc>
                  <a:txBody>
                    <a:bodyPr/>
                    <a:lstStyle/>
                    <a:p>
                      <a:r>
                        <a:rPr lang="el-GR" sz="2200" b="0" baseline="0" dirty="0" smtClean="0"/>
                        <a:t>β</a:t>
                      </a:r>
                      <a:r>
                        <a:rPr lang="en-US" sz="2200" b="0" baseline="0" dirty="0" smtClean="0"/>
                        <a:t>-</a:t>
                      </a:r>
                      <a:r>
                        <a:rPr lang="en-US" sz="2200" b="0" baseline="0" dirty="0" err="1" smtClean="0"/>
                        <a:t>galactose</a:t>
                      </a:r>
                      <a:endParaRPr lang="en-US" sz="2200" b="0" dirty="0"/>
                    </a:p>
                  </a:txBody>
                  <a:tcPr/>
                </a:tc>
                <a:tc>
                  <a:txBody>
                    <a:bodyPr/>
                    <a:lstStyle/>
                    <a:p>
                      <a:r>
                        <a:rPr lang="en-US" sz="2200" b="0" dirty="0" smtClean="0"/>
                        <a:t>Lactose</a:t>
                      </a:r>
                      <a:endParaRPr lang="en-US" sz="2200" b="0" dirty="0"/>
                    </a:p>
                  </a:txBody>
                  <a:tcPr/>
                </a:tc>
                <a:tc>
                  <a:txBody>
                    <a:bodyPr/>
                    <a:lstStyle/>
                    <a:p>
                      <a:r>
                        <a:rPr lang="en-US" sz="2200" b="0" dirty="0" smtClean="0"/>
                        <a:t>Gal</a:t>
                      </a:r>
                    </a:p>
                    <a:p>
                      <a:r>
                        <a:rPr lang="en-US" sz="2200" b="0" dirty="0" err="1" smtClean="0"/>
                        <a:t>Glu</a:t>
                      </a:r>
                      <a:endParaRPr lang="en-US" sz="2200" b="0" dirty="0"/>
                    </a:p>
                  </a:txBody>
                  <a:tcPr/>
                </a:tc>
                <a:extLst>
                  <a:ext uri="{0D108BD9-81ED-4DB2-BD59-A6C34878D82A}">
                    <a16:rowId xmlns:a16="http://schemas.microsoft.com/office/drawing/2014/main" val="10001"/>
                  </a:ext>
                </a:extLst>
              </a:tr>
              <a:tr h="10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err="1" smtClean="0"/>
                        <a:t>Sucrase</a:t>
                      </a:r>
                      <a:r>
                        <a:rPr lang="en-US" sz="2200" b="0" dirty="0" smtClean="0"/>
                        <a:t> </a:t>
                      </a:r>
                      <a:r>
                        <a:rPr lang="en-US" sz="2200" b="0" baseline="0" dirty="0" smtClean="0"/>
                        <a:t>(</a:t>
                      </a:r>
                      <a:r>
                        <a:rPr lang="el-GR" sz="2200" b="0" baseline="0" dirty="0" smtClean="0"/>
                        <a:t>α</a:t>
                      </a:r>
                      <a:r>
                        <a:rPr lang="en-US" sz="2200" b="0" baseline="0" dirty="0" smtClean="0"/>
                        <a:t>-</a:t>
                      </a:r>
                      <a:r>
                        <a:rPr lang="en-US" sz="2200" b="0" baseline="0" dirty="0" err="1" smtClean="0"/>
                        <a:t>galactosidase</a:t>
                      </a:r>
                      <a:r>
                        <a:rPr lang="en-US" sz="2200" b="0" baseline="0" dirty="0" smtClean="0"/>
                        <a:t>)</a:t>
                      </a:r>
                      <a:endParaRPr lang="en-US" sz="2200" b="0" dirty="0" smtClean="0"/>
                    </a:p>
                    <a:p>
                      <a:endParaRPr lang="en-US" sz="2200" b="0" dirty="0"/>
                    </a:p>
                  </a:txBody>
                  <a:tcPr/>
                </a:tc>
                <a:tc>
                  <a:txBody>
                    <a:bodyPr/>
                    <a:lstStyle/>
                    <a:p>
                      <a:r>
                        <a:rPr lang="el-GR" sz="2200" b="0" baseline="0" dirty="0" smtClean="0"/>
                        <a:t>α</a:t>
                      </a:r>
                      <a:r>
                        <a:rPr lang="en-US" sz="2200" b="0" baseline="0" dirty="0" smtClean="0"/>
                        <a:t>-</a:t>
                      </a:r>
                      <a:r>
                        <a:rPr lang="en-US" sz="2200" b="0" baseline="0" dirty="0" err="1" smtClean="0"/>
                        <a:t>Glu</a:t>
                      </a:r>
                      <a:endParaRPr lang="en-US" sz="2200" b="0" baseline="0" dirty="0" smtClean="0"/>
                    </a:p>
                    <a:p>
                      <a:r>
                        <a:rPr lang="el-GR" sz="2200" b="0" baseline="0" dirty="0" smtClean="0"/>
                        <a:t>α</a:t>
                      </a:r>
                      <a:r>
                        <a:rPr lang="en-US" sz="2200" b="0" baseline="0" dirty="0" smtClean="0"/>
                        <a:t>-(1, 2) bonds</a:t>
                      </a:r>
                      <a:endParaRPr lang="en-US" sz="2200" b="0" dirty="0"/>
                    </a:p>
                  </a:txBody>
                  <a:tcPr/>
                </a:tc>
                <a:tc>
                  <a:txBody>
                    <a:bodyPr/>
                    <a:lstStyle/>
                    <a:p>
                      <a:r>
                        <a:rPr lang="en-US" sz="2200" b="0" dirty="0" smtClean="0"/>
                        <a:t>Sucrose</a:t>
                      </a:r>
                      <a:endParaRPr lang="en-US" sz="2200" b="0" dirty="0"/>
                    </a:p>
                  </a:txBody>
                  <a:tcPr/>
                </a:tc>
                <a:tc>
                  <a:txBody>
                    <a:bodyPr/>
                    <a:lstStyle/>
                    <a:p>
                      <a:r>
                        <a:rPr lang="en-US" sz="2200" b="0" dirty="0" err="1" smtClean="0"/>
                        <a:t>Glu</a:t>
                      </a:r>
                      <a:endParaRPr lang="en-US" sz="2200" b="0" dirty="0" smtClean="0"/>
                    </a:p>
                    <a:p>
                      <a:r>
                        <a:rPr lang="en-US" sz="2200" b="0" dirty="0" err="1" smtClean="0"/>
                        <a:t>Fru</a:t>
                      </a:r>
                      <a:endParaRPr lang="en-US" sz="2200" b="0" dirty="0"/>
                    </a:p>
                  </a:txBody>
                  <a:tcPr/>
                </a:tc>
                <a:extLst>
                  <a:ext uri="{0D108BD9-81ED-4DB2-BD59-A6C34878D82A}">
                    <a16:rowId xmlns:a16="http://schemas.microsoft.com/office/drawing/2014/main" val="10002"/>
                  </a:ext>
                </a:extLst>
              </a:tr>
              <a:tr h="711200">
                <a:tc>
                  <a:txBody>
                    <a:bodyPr/>
                    <a:lstStyle/>
                    <a:p>
                      <a:r>
                        <a:rPr lang="en-US" sz="2200" b="0" dirty="0" smtClean="0"/>
                        <a:t>Amylase</a:t>
                      </a:r>
                      <a:endParaRPr lang="en-US" sz="2200" b="0" dirty="0"/>
                    </a:p>
                  </a:txBody>
                  <a:tcPr/>
                </a:tc>
                <a:tc>
                  <a:txBody>
                    <a:bodyPr/>
                    <a:lstStyle/>
                    <a:p>
                      <a:r>
                        <a:rPr lang="el-GR" sz="2200" b="0" baseline="0" dirty="0" smtClean="0"/>
                        <a:t>α</a:t>
                      </a:r>
                      <a:r>
                        <a:rPr lang="en-US" sz="2200" b="0" baseline="0" dirty="0" smtClean="0"/>
                        <a:t>-(1, 4) </a:t>
                      </a:r>
                      <a:r>
                        <a:rPr lang="en-US" sz="2200" b="0" baseline="0" dirty="0" err="1" smtClean="0"/>
                        <a:t>Glu</a:t>
                      </a:r>
                      <a:endParaRPr lang="en-US" sz="2200" b="0" dirty="0"/>
                    </a:p>
                  </a:txBody>
                  <a:tcPr/>
                </a:tc>
                <a:tc>
                  <a:txBody>
                    <a:bodyPr/>
                    <a:lstStyle/>
                    <a:p>
                      <a:r>
                        <a:rPr lang="en-US" sz="2200" b="0" dirty="0" smtClean="0"/>
                        <a:t>Amylose</a:t>
                      </a:r>
                      <a:endParaRPr lang="en-US" sz="2200" b="0" dirty="0"/>
                    </a:p>
                  </a:txBody>
                  <a:tcPr/>
                </a:tc>
                <a:tc>
                  <a:txBody>
                    <a:bodyPr/>
                    <a:lstStyle/>
                    <a:p>
                      <a:r>
                        <a:rPr lang="en-US" sz="2200" b="0" dirty="0" err="1" smtClean="0"/>
                        <a:t>Glu</a:t>
                      </a:r>
                      <a:endParaRPr lang="en-US" sz="2200" b="0" dirty="0" smtClean="0"/>
                    </a:p>
                    <a:p>
                      <a:r>
                        <a:rPr lang="en-US" sz="2200" b="0" dirty="0" smtClean="0"/>
                        <a:t>Amylose (n-1)</a:t>
                      </a:r>
                      <a:endParaRPr lang="en-US" sz="2200" b="0" dirty="0"/>
                    </a:p>
                  </a:txBody>
                  <a:tcPr/>
                </a:tc>
                <a:extLst>
                  <a:ext uri="{0D108BD9-81ED-4DB2-BD59-A6C34878D82A}">
                    <a16:rowId xmlns:a16="http://schemas.microsoft.com/office/drawing/2014/main" val="10003"/>
                  </a:ext>
                </a:extLst>
              </a:tr>
              <a:tr h="711200">
                <a:tc>
                  <a:txBody>
                    <a:bodyPr/>
                    <a:lstStyle/>
                    <a:p>
                      <a:r>
                        <a:rPr lang="en-US" sz="2200" b="0" dirty="0" smtClean="0"/>
                        <a:t>Maltase</a:t>
                      </a:r>
                      <a:endParaRPr lang="en-US" sz="2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0" baseline="0" dirty="0" smtClean="0"/>
                        <a:t>α</a:t>
                      </a:r>
                      <a:r>
                        <a:rPr lang="en-US" sz="2200" b="0" baseline="0" dirty="0" smtClean="0"/>
                        <a:t>-(1, 4) </a:t>
                      </a:r>
                      <a:r>
                        <a:rPr lang="en-US" sz="2200" b="0" baseline="0" dirty="0" err="1" smtClean="0"/>
                        <a:t>Glu</a:t>
                      </a:r>
                      <a:endParaRPr lang="en-US" sz="2200" b="0" dirty="0" smtClean="0"/>
                    </a:p>
                  </a:txBody>
                  <a:tcPr/>
                </a:tc>
                <a:tc>
                  <a:txBody>
                    <a:bodyPr/>
                    <a:lstStyle/>
                    <a:p>
                      <a:r>
                        <a:rPr lang="en-US" sz="2200" b="0" dirty="0" smtClean="0"/>
                        <a:t>Maltose</a:t>
                      </a:r>
                    </a:p>
                    <a:p>
                      <a:r>
                        <a:rPr lang="en-US" sz="2200" b="0" dirty="0" err="1" smtClean="0"/>
                        <a:t>Maltotriose</a:t>
                      </a:r>
                      <a:endParaRPr lang="en-US" sz="2200" b="0" dirty="0"/>
                    </a:p>
                  </a:txBody>
                  <a:tcPr/>
                </a:tc>
                <a:tc>
                  <a:txBody>
                    <a:bodyPr/>
                    <a:lstStyle/>
                    <a:p>
                      <a:r>
                        <a:rPr lang="en-US" sz="2200" b="0" dirty="0" err="1" smtClean="0"/>
                        <a:t>Glu</a:t>
                      </a:r>
                      <a:endParaRPr lang="en-US" sz="2200" b="0" dirty="0"/>
                    </a:p>
                  </a:txBody>
                  <a:tcPr/>
                </a:tc>
                <a:extLst>
                  <a:ext uri="{0D108BD9-81ED-4DB2-BD59-A6C34878D82A}">
                    <a16:rowId xmlns:a16="http://schemas.microsoft.com/office/drawing/2014/main" val="10004"/>
                  </a:ext>
                </a:extLst>
              </a:tr>
              <a:tr h="711200">
                <a:tc>
                  <a:txBody>
                    <a:bodyPr/>
                    <a:lstStyle/>
                    <a:p>
                      <a:r>
                        <a:rPr lang="en-US" sz="2200" b="0" dirty="0" err="1" smtClean="0"/>
                        <a:t>Isomaltase</a:t>
                      </a:r>
                      <a:endParaRPr lang="en-US" sz="2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0" baseline="0" dirty="0" smtClean="0"/>
                        <a:t>α</a:t>
                      </a:r>
                      <a:r>
                        <a:rPr lang="en-US" sz="2200" b="0" baseline="0" dirty="0" smtClean="0"/>
                        <a:t>-(1, 6) </a:t>
                      </a:r>
                      <a:r>
                        <a:rPr lang="en-US" sz="2200" b="0" baseline="0" dirty="0" err="1" smtClean="0"/>
                        <a:t>Glu</a:t>
                      </a:r>
                      <a:endParaRPr lang="en-US" sz="2200" b="0" dirty="0" smtClean="0"/>
                    </a:p>
                    <a:p>
                      <a:endParaRPr lang="en-US" sz="2200" b="0" dirty="0"/>
                    </a:p>
                  </a:txBody>
                  <a:tcPr/>
                </a:tc>
                <a:tc>
                  <a:txBody>
                    <a:bodyPr/>
                    <a:lstStyle/>
                    <a:p>
                      <a:r>
                        <a:rPr lang="el-GR" sz="2200" b="0" baseline="0" dirty="0" smtClean="0"/>
                        <a:t>α</a:t>
                      </a:r>
                      <a:r>
                        <a:rPr lang="en-US" sz="2200" b="0" baseline="0" dirty="0" smtClean="0"/>
                        <a:t>-limit </a:t>
                      </a:r>
                      <a:r>
                        <a:rPr lang="en-US" sz="2200" b="0" baseline="0" dirty="0" err="1" smtClean="0"/>
                        <a:t>dextrins</a:t>
                      </a:r>
                      <a:endParaRPr lang="en-US" sz="2200" b="0" baseline="0" dirty="0" smtClean="0"/>
                    </a:p>
                    <a:p>
                      <a:r>
                        <a:rPr lang="en-US" sz="2200" b="0" baseline="0" dirty="0" err="1" smtClean="0"/>
                        <a:t>isomaltose</a:t>
                      </a:r>
                      <a:endParaRPr lang="en-US" sz="2200" b="0" dirty="0"/>
                    </a:p>
                  </a:txBody>
                  <a:tcPr/>
                </a:tc>
                <a:tc>
                  <a:txBody>
                    <a:bodyPr/>
                    <a:lstStyle/>
                    <a:p>
                      <a:r>
                        <a:rPr lang="en-US" sz="2200" b="0" dirty="0" smtClean="0"/>
                        <a:t>Maltose</a:t>
                      </a:r>
                    </a:p>
                    <a:p>
                      <a:r>
                        <a:rPr lang="en-US" sz="2200" b="0" dirty="0" err="1" smtClean="0"/>
                        <a:t>Glu</a:t>
                      </a:r>
                      <a:endParaRPr lang="en-US" sz="2200" b="0" dirty="0"/>
                    </a:p>
                  </a:txBody>
                  <a:tcPr/>
                </a:tc>
                <a:extLst>
                  <a:ext uri="{0D108BD9-81ED-4DB2-BD59-A6C34878D82A}">
                    <a16:rowId xmlns:a16="http://schemas.microsoft.com/office/drawing/2014/main" val="10005"/>
                  </a:ext>
                </a:extLst>
              </a:tr>
            </a:tbl>
          </a:graphicData>
        </a:graphic>
      </p:graphicFrame>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2007 Thomson - Wadsworth</a:t>
            </a:r>
          </a:p>
        </p:txBody>
      </p:sp>
      <p:pic>
        <p:nvPicPr>
          <p:cNvPr id="230405" name="Picture 5" descr="0513"/>
          <p:cNvPicPr>
            <a:picLocks noChangeAspect="1" noChangeArrowheads="1"/>
          </p:cNvPicPr>
          <p:nvPr/>
        </p:nvPicPr>
        <p:blipFill>
          <a:blip r:embed="rId2" cstate="print"/>
          <a:srcRect/>
          <a:stretch>
            <a:fillRect/>
          </a:stretch>
        </p:blipFill>
        <p:spPr bwMode="auto">
          <a:xfrm>
            <a:off x="88900" y="1254125"/>
            <a:ext cx="8964613" cy="4348163"/>
          </a:xfrm>
          <a:prstGeom prst="rect">
            <a:avLst/>
          </a:prstGeom>
          <a:noFill/>
        </p:spPr>
      </p:pic>
      <p:sp>
        <p:nvSpPr>
          <p:cNvPr id="5" name="TextBox 4"/>
          <p:cNvSpPr txBox="1"/>
          <p:nvPr/>
        </p:nvSpPr>
        <p:spPr>
          <a:xfrm>
            <a:off x="2362200" y="304800"/>
            <a:ext cx="5105400" cy="486287"/>
          </a:xfrm>
          <a:prstGeom prst="rect">
            <a:avLst/>
          </a:prstGeom>
          <a:noFill/>
        </p:spPr>
        <p:txBody>
          <a:bodyPr wrap="square" rtlCol="0">
            <a:spAutoFit/>
          </a:bodyPr>
          <a:lstStyle/>
          <a:p>
            <a:r>
              <a:rPr lang="en-US" dirty="0" smtClean="0">
                <a:solidFill>
                  <a:srgbClr val="FFFF00"/>
                </a:solidFill>
              </a:rPr>
              <a:t>Carbohydrate transport</a:t>
            </a:r>
            <a:endParaRPr lang="en-US" dirty="0"/>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533400"/>
          </a:xfrm>
        </p:spPr>
        <p:txBody>
          <a:bodyPr/>
          <a:lstStyle/>
          <a:p>
            <a:r>
              <a:rPr lang="en-US" sz="3200" dirty="0" smtClean="0">
                <a:solidFill>
                  <a:srgbClr val="FFFF00"/>
                </a:solidFill>
              </a:rPr>
              <a:t>Transport of </a:t>
            </a:r>
            <a:r>
              <a:rPr lang="en-US" sz="3200" dirty="0" err="1" smtClean="0">
                <a:solidFill>
                  <a:srgbClr val="FFFF00"/>
                </a:solidFill>
              </a:rPr>
              <a:t>Glu</a:t>
            </a:r>
            <a:r>
              <a:rPr lang="en-US" sz="3200" dirty="0" smtClean="0">
                <a:solidFill>
                  <a:srgbClr val="FFFF00"/>
                </a:solidFill>
              </a:rPr>
              <a:t> from intestinal lumen to blood</a:t>
            </a:r>
            <a:endParaRPr lang="en-US" sz="3200" dirty="0">
              <a:solidFill>
                <a:srgbClr val="FFFF00"/>
              </a:solidFill>
            </a:endParaRPr>
          </a:p>
        </p:txBody>
      </p:sp>
      <p:grpSp>
        <p:nvGrpSpPr>
          <p:cNvPr id="80" name="Group 79"/>
          <p:cNvGrpSpPr/>
          <p:nvPr/>
        </p:nvGrpSpPr>
        <p:grpSpPr>
          <a:xfrm>
            <a:off x="228600" y="1524000"/>
            <a:ext cx="8382000" cy="4554176"/>
            <a:chOff x="228600" y="1524000"/>
            <a:chExt cx="8382000" cy="4554176"/>
          </a:xfrm>
        </p:grpSpPr>
        <p:sp>
          <p:nvSpPr>
            <p:cNvPr id="3" name="Rectangle 2"/>
            <p:cNvSpPr/>
            <p:nvPr/>
          </p:nvSpPr>
          <p:spPr bwMode="auto">
            <a:xfrm>
              <a:off x="2971800" y="2209800"/>
              <a:ext cx="3657600" cy="2209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 name="Flowchart: Terminator 3"/>
            <p:cNvSpPr/>
            <p:nvPr/>
          </p:nvSpPr>
          <p:spPr bwMode="auto">
            <a:xfrm>
              <a:off x="6477000" y="22098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Flowchart: Terminator 4"/>
            <p:cNvSpPr/>
            <p:nvPr/>
          </p:nvSpPr>
          <p:spPr bwMode="auto">
            <a:xfrm>
              <a:off x="6477000" y="3048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Flowchart: Terminator 5"/>
            <p:cNvSpPr/>
            <p:nvPr/>
          </p:nvSpPr>
          <p:spPr bwMode="auto">
            <a:xfrm>
              <a:off x="6477000" y="3429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7" name="Flowchart: Terminator 6"/>
            <p:cNvSpPr/>
            <p:nvPr/>
          </p:nvSpPr>
          <p:spPr bwMode="auto">
            <a:xfrm>
              <a:off x="6477000" y="3810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8" name="Flowchart: Terminator 7"/>
            <p:cNvSpPr/>
            <p:nvPr/>
          </p:nvSpPr>
          <p:spPr bwMode="auto">
            <a:xfrm>
              <a:off x="6477000" y="4191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9" name="Flowchart: Terminator 8"/>
            <p:cNvSpPr/>
            <p:nvPr/>
          </p:nvSpPr>
          <p:spPr bwMode="auto">
            <a:xfrm>
              <a:off x="6553200" y="2667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0" name="Left Arrow Callout 9"/>
            <p:cNvSpPr/>
            <p:nvPr/>
          </p:nvSpPr>
          <p:spPr bwMode="auto">
            <a:xfrm>
              <a:off x="2743200" y="2438400"/>
              <a:ext cx="304800" cy="381000"/>
            </a:xfrm>
            <a:prstGeom prst="leftArrowCallou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1" name="Flowchart: Preparation 10"/>
            <p:cNvSpPr/>
            <p:nvPr/>
          </p:nvSpPr>
          <p:spPr bwMode="auto">
            <a:xfrm>
              <a:off x="2819400" y="3124200"/>
              <a:ext cx="381000" cy="228600"/>
            </a:xfrm>
            <a:prstGeom prst="flowChartPreparation">
              <a:avLst/>
            </a:prstGeom>
            <a:solidFill>
              <a:schemeClr val="tx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Oval 11"/>
            <p:cNvSpPr/>
            <p:nvPr/>
          </p:nvSpPr>
          <p:spPr bwMode="auto">
            <a:xfrm>
              <a:off x="2743200" y="3962400"/>
              <a:ext cx="457200" cy="304800"/>
            </a:xfrm>
            <a:prstGeom prst="ellipse">
              <a:avLst/>
            </a:prstGeom>
            <a:solidFill>
              <a:srgbClr val="FFFFFF"/>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3" name="Rectangle 12"/>
            <p:cNvSpPr/>
            <p:nvPr/>
          </p:nvSpPr>
          <p:spPr bwMode="auto">
            <a:xfrm>
              <a:off x="6553200" y="2667000"/>
              <a:ext cx="304800" cy="228600"/>
            </a:xfrm>
            <a:prstGeom prst="rect">
              <a:avLst/>
            </a:prstGeom>
            <a:solidFill>
              <a:srgbClr val="FF0000"/>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cxnSp>
          <p:nvCxnSpPr>
            <p:cNvPr id="15" name="Curved Connector 14"/>
            <p:cNvCxnSpPr/>
            <p:nvPr/>
          </p:nvCxnSpPr>
          <p:spPr bwMode="auto">
            <a:xfrm rot="10800000" flipV="1">
              <a:off x="2590800" y="2438400"/>
              <a:ext cx="685800" cy="3810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22" name="Curved Connector 21"/>
            <p:cNvCxnSpPr/>
            <p:nvPr/>
          </p:nvCxnSpPr>
          <p:spPr bwMode="auto">
            <a:xfrm rot="10800000" flipV="1">
              <a:off x="2667000" y="3048000"/>
              <a:ext cx="685800" cy="3810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23" name="Curved Connector 22"/>
            <p:cNvCxnSpPr/>
            <p:nvPr/>
          </p:nvCxnSpPr>
          <p:spPr bwMode="auto">
            <a:xfrm rot="10800000" flipV="1">
              <a:off x="6324600" y="2514600"/>
              <a:ext cx="990600" cy="4572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24" name="Curved Connector 23"/>
            <p:cNvCxnSpPr/>
            <p:nvPr/>
          </p:nvCxnSpPr>
          <p:spPr bwMode="auto">
            <a:xfrm rot="10800000">
              <a:off x="6324600" y="2667000"/>
              <a:ext cx="990600" cy="3048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34" name="Curved Connector 33"/>
            <p:cNvCxnSpPr/>
            <p:nvPr/>
          </p:nvCxnSpPr>
          <p:spPr bwMode="auto">
            <a:xfrm rot="10800000">
              <a:off x="2438400" y="3962400"/>
              <a:ext cx="990600" cy="304800"/>
            </a:xfrm>
            <a:prstGeom prst="curvedConnector3">
              <a:avLst>
                <a:gd name="adj1" fmla="val 50000"/>
              </a:avLst>
            </a:prstGeom>
            <a:noFill/>
            <a:ln w="19050" cap="flat" cmpd="sng" algn="ctr">
              <a:solidFill>
                <a:srgbClr val="C00000"/>
              </a:solidFill>
              <a:prstDash val="solid"/>
              <a:round/>
              <a:headEnd type="none" w="med" len="med"/>
              <a:tailEnd type="arrow"/>
            </a:ln>
            <a:effectLst/>
          </p:spPr>
        </p:cxnSp>
        <p:cxnSp>
          <p:nvCxnSpPr>
            <p:cNvPr id="35" name="Curved Connector 34"/>
            <p:cNvCxnSpPr/>
            <p:nvPr/>
          </p:nvCxnSpPr>
          <p:spPr bwMode="auto">
            <a:xfrm flipV="1">
              <a:off x="2590800" y="3962400"/>
              <a:ext cx="838200" cy="304800"/>
            </a:xfrm>
            <a:prstGeom prst="curvedConnector3">
              <a:avLst>
                <a:gd name="adj1" fmla="val 50000"/>
              </a:avLst>
            </a:prstGeom>
            <a:noFill/>
            <a:ln w="19050" cap="flat" cmpd="sng" algn="ctr">
              <a:solidFill>
                <a:srgbClr val="C00000"/>
              </a:solidFill>
              <a:prstDash val="solid"/>
              <a:round/>
              <a:headEnd type="none" w="med" len="med"/>
              <a:tailEnd type="arrow"/>
            </a:ln>
            <a:effectLst/>
          </p:spPr>
        </p:cxnSp>
        <p:sp>
          <p:nvSpPr>
            <p:cNvPr id="37" name="TextBox 36"/>
            <p:cNvSpPr txBox="1"/>
            <p:nvPr/>
          </p:nvSpPr>
          <p:spPr>
            <a:xfrm>
              <a:off x="228600" y="4953000"/>
              <a:ext cx="1143000" cy="363176"/>
            </a:xfrm>
            <a:prstGeom prst="rect">
              <a:avLst/>
            </a:prstGeom>
            <a:noFill/>
          </p:spPr>
          <p:txBody>
            <a:bodyPr wrap="square" rtlCol="0">
              <a:spAutoFit/>
            </a:bodyPr>
            <a:lstStyle/>
            <a:p>
              <a:r>
                <a:rPr lang="en-US" sz="2200" dirty="0" smtClean="0"/>
                <a:t>GLUT2</a:t>
              </a:r>
              <a:endParaRPr lang="en-US" sz="2200" dirty="0"/>
            </a:p>
          </p:txBody>
        </p:sp>
        <p:sp>
          <p:nvSpPr>
            <p:cNvPr id="38" name="Left Arrow Callout 37"/>
            <p:cNvSpPr/>
            <p:nvPr/>
          </p:nvSpPr>
          <p:spPr bwMode="auto">
            <a:xfrm>
              <a:off x="1295400" y="4876800"/>
              <a:ext cx="304800" cy="381000"/>
            </a:xfrm>
            <a:prstGeom prst="leftArrowCallou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9" name="TextBox 38"/>
            <p:cNvSpPr txBox="1"/>
            <p:nvPr/>
          </p:nvSpPr>
          <p:spPr>
            <a:xfrm>
              <a:off x="228600" y="5334000"/>
              <a:ext cx="1676400" cy="363176"/>
            </a:xfrm>
            <a:prstGeom prst="rect">
              <a:avLst/>
            </a:prstGeom>
            <a:noFill/>
          </p:spPr>
          <p:txBody>
            <a:bodyPr wrap="square" rtlCol="0">
              <a:spAutoFit/>
            </a:bodyPr>
            <a:lstStyle/>
            <a:p>
              <a:r>
                <a:rPr lang="en-US" sz="2200" dirty="0" smtClean="0"/>
                <a:t>K</a:t>
              </a:r>
              <a:r>
                <a:rPr lang="en-US" sz="2200" baseline="30000" dirty="0" smtClean="0"/>
                <a:t>+</a:t>
              </a:r>
              <a:r>
                <a:rPr lang="en-US" sz="2200" dirty="0" smtClean="0"/>
                <a:t> channel </a:t>
              </a:r>
              <a:endParaRPr lang="en-US" sz="2200" dirty="0"/>
            </a:p>
          </p:txBody>
        </p:sp>
        <p:sp>
          <p:nvSpPr>
            <p:cNvPr id="40" name="Flowchart: Preparation 39"/>
            <p:cNvSpPr/>
            <p:nvPr/>
          </p:nvSpPr>
          <p:spPr bwMode="auto">
            <a:xfrm>
              <a:off x="1828800" y="5334000"/>
              <a:ext cx="381000" cy="228600"/>
            </a:xfrm>
            <a:prstGeom prst="flowChartPreparation">
              <a:avLst/>
            </a:prstGeom>
            <a:solidFill>
              <a:schemeClr val="tx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1" name="Oval 40"/>
            <p:cNvSpPr/>
            <p:nvPr/>
          </p:nvSpPr>
          <p:spPr bwMode="auto">
            <a:xfrm>
              <a:off x="2362200" y="5715000"/>
              <a:ext cx="457200" cy="304800"/>
            </a:xfrm>
            <a:prstGeom prst="ellipse">
              <a:avLst/>
            </a:prstGeom>
            <a:solidFill>
              <a:srgbClr val="FFFFFF"/>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2" name="TextBox 41"/>
            <p:cNvSpPr txBox="1"/>
            <p:nvPr/>
          </p:nvSpPr>
          <p:spPr>
            <a:xfrm>
              <a:off x="228600" y="5715000"/>
              <a:ext cx="2133600" cy="363176"/>
            </a:xfrm>
            <a:prstGeom prst="rect">
              <a:avLst/>
            </a:prstGeom>
            <a:noFill/>
          </p:spPr>
          <p:txBody>
            <a:bodyPr wrap="square" rtlCol="0">
              <a:spAutoFit/>
            </a:bodyPr>
            <a:lstStyle/>
            <a:p>
              <a:r>
                <a:rPr lang="en-US" sz="2200" dirty="0" smtClean="0"/>
                <a:t>Na</a:t>
              </a:r>
              <a:r>
                <a:rPr lang="en-US" sz="2200" baseline="30000" dirty="0" smtClean="0"/>
                <a:t>-</a:t>
              </a:r>
              <a:r>
                <a:rPr lang="en-US" sz="2200" dirty="0" smtClean="0"/>
                <a:t> K</a:t>
              </a:r>
              <a:r>
                <a:rPr lang="en-US" sz="2200" baseline="30000" dirty="0" smtClean="0"/>
                <a:t>+</a:t>
              </a:r>
              <a:r>
                <a:rPr lang="en-US" sz="2200" dirty="0" smtClean="0"/>
                <a:t> </a:t>
              </a:r>
              <a:r>
                <a:rPr lang="en-US" sz="2200" dirty="0" err="1" smtClean="0"/>
                <a:t>ATPase</a:t>
              </a:r>
              <a:r>
                <a:rPr lang="en-US" sz="2200" dirty="0" smtClean="0"/>
                <a:t> </a:t>
              </a:r>
              <a:endParaRPr lang="en-US" sz="2200" dirty="0"/>
            </a:p>
          </p:txBody>
        </p:sp>
        <p:sp>
          <p:nvSpPr>
            <p:cNvPr id="43" name="Rectangle 42"/>
            <p:cNvSpPr/>
            <p:nvPr/>
          </p:nvSpPr>
          <p:spPr bwMode="auto">
            <a:xfrm>
              <a:off x="6553200" y="5562600"/>
              <a:ext cx="304800" cy="228600"/>
            </a:xfrm>
            <a:prstGeom prst="rect">
              <a:avLst/>
            </a:prstGeom>
            <a:solidFill>
              <a:srgbClr val="FF0000"/>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4" name="TextBox 43"/>
            <p:cNvSpPr txBox="1"/>
            <p:nvPr/>
          </p:nvSpPr>
          <p:spPr>
            <a:xfrm>
              <a:off x="6858000" y="5562600"/>
              <a:ext cx="1600200" cy="363176"/>
            </a:xfrm>
            <a:prstGeom prst="rect">
              <a:avLst/>
            </a:prstGeom>
            <a:noFill/>
          </p:spPr>
          <p:txBody>
            <a:bodyPr wrap="square" rtlCol="0">
              <a:spAutoFit/>
            </a:bodyPr>
            <a:lstStyle/>
            <a:p>
              <a:r>
                <a:rPr lang="en-US" sz="2200" dirty="0" smtClean="0"/>
                <a:t>SGLUT1</a:t>
              </a:r>
              <a:endParaRPr lang="en-US" sz="2200" dirty="0"/>
            </a:p>
          </p:txBody>
        </p:sp>
        <p:sp>
          <p:nvSpPr>
            <p:cNvPr id="45" name="TextBox 44"/>
            <p:cNvSpPr txBox="1"/>
            <p:nvPr/>
          </p:nvSpPr>
          <p:spPr>
            <a:xfrm>
              <a:off x="7315200" y="2362200"/>
              <a:ext cx="1295400" cy="289310"/>
            </a:xfrm>
            <a:prstGeom prst="rect">
              <a:avLst/>
            </a:prstGeom>
            <a:noFill/>
          </p:spPr>
          <p:txBody>
            <a:bodyPr wrap="square" rtlCol="0">
              <a:spAutoFit/>
            </a:bodyPr>
            <a:lstStyle/>
            <a:p>
              <a:r>
                <a:rPr lang="en-US" sz="1600" dirty="0" smtClean="0"/>
                <a:t>Dietary </a:t>
              </a:r>
              <a:r>
                <a:rPr lang="en-US" sz="1600" dirty="0" err="1" smtClean="0"/>
                <a:t>Glu</a:t>
              </a:r>
              <a:endParaRPr lang="en-US" sz="1600" dirty="0"/>
            </a:p>
          </p:txBody>
        </p:sp>
        <p:sp>
          <p:nvSpPr>
            <p:cNvPr id="46" name="TextBox 45"/>
            <p:cNvSpPr txBox="1"/>
            <p:nvPr/>
          </p:nvSpPr>
          <p:spPr>
            <a:xfrm>
              <a:off x="5715000" y="2438400"/>
              <a:ext cx="533400" cy="289310"/>
            </a:xfrm>
            <a:prstGeom prst="rect">
              <a:avLst/>
            </a:prstGeom>
            <a:noFill/>
          </p:spPr>
          <p:txBody>
            <a:bodyPr wrap="square" rtlCol="0">
              <a:spAutoFit/>
            </a:bodyPr>
            <a:lstStyle/>
            <a:p>
              <a:r>
                <a:rPr lang="en-US" sz="1600" dirty="0" err="1" smtClean="0">
                  <a:solidFill>
                    <a:srgbClr val="6E2BF5"/>
                  </a:solidFill>
                </a:rPr>
                <a:t>Glu</a:t>
              </a:r>
              <a:endParaRPr lang="en-US" sz="1600" dirty="0">
                <a:solidFill>
                  <a:srgbClr val="6E2BF5"/>
                </a:solidFill>
              </a:endParaRPr>
            </a:p>
          </p:txBody>
        </p:sp>
        <p:sp>
          <p:nvSpPr>
            <p:cNvPr id="47" name="TextBox 46"/>
            <p:cNvSpPr txBox="1"/>
            <p:nvPr/>
          </p:nvSpPr>
          <p:spPr>
            <a:xfrm>
              <a:off x="3352800" y="2286000"/>
              <a:ext cx="533400" cy="289310"/>
            </a:xfrm>
            <a:prstGeom prst="rect">
              <a:avLst/>
            </a:prstGeom>
            <a:noFill/>
          </p:spPr>
          <p:txBody>
            <a:bodyPr wrap="square" rtlCol="0">
              <a:spAutoFit/>
            </a:bodyPr>
            <a:lstStyle/>
            <a:p>
              <a:r>
                <a:rPr lang="en-US" sz="1600" dirty="0" err="1" smtClean="0">
                  <a:solidFill>
                    <a:srgbClr val="6E2BF5"/>
                  </a:solidFill>
                </a:rPr>
                <a:t>Glu</a:t>
              </a:r>
              <a:endParaRPr lang="en-US" sz="1600" dirty="0">
                <a:solidFill>
                  <a:srgbClr val="6E2BF5"/>
                </a:solidFill>
              </a:endParaRPr>
            </a:p>
          </p:txBody>
        </p:sp>
        <p:sp>
          <p:nvSpPr>
            <p:cNvPr id="48" name="TextBox 47"/>
            <p:cNvSpPr txBox="1"/>
            <p:nvPr/>
          </p:nvSpPr>
          <p:spPr>
            <a:xfrm>
              <a:off x="1981200" y="2667000"/>
              <a:ext cx="533400" cy="289310"/>
            </a:xfrm>
            <a:prstGeom prst="rect">
              <a:avLst/>
            </a:prstGeom>
            <a:noFill/>
          </p:spPr>
          <p:txBody>
            <a:bodyPr wrap="square" rtlCol="0">
              <a:spAutoFit/>
            </a:bodyPr>
            <a:lstStyle/>
            <a:p>
              <a:r>
                <a:rPr lang="en-US" sz="1600" dirty="0" err="1" smtClean="0">
                  <a:solidFill>
                    <a:srgbClr val="FFFF00"/>
                  </a:solidFill>
                </a:rPr>
                <a:t>Glu</a:t>
              </a:r>
              <a:endParaRPr lang="en-US" sz="1600" dirty="0">
                <a:solidFill>
                  <a:srgbClr val="FFFF00"/>
                </a:solidFill>
              </a:endParaRPr>
            </a:p>
          </p:txBody>
        </p:sp>
        <p:sp>
          <p:nvSpPr>
            <p:cNvPr id="49" name="TextBox 48"/>
            <p:cNvSpPr txBox="1"/>
            <p:nvPr/>
          </p:nvSpPr>
          <p:spPr>
            <a:xfrm>
              <a:off x="5562600" y="2895600"/>
              <a:ext cx="762000" cy="289310"/>
            </a:xfrm>
            <a:prstGeom prst="rect">
              <a:avLst/>
            </a:prstGeom>
            <a:noFill/>
          </p:spPr>
          <p:txBody>
            <a:bodyPr wrap="square" rtlCol="0">
              <a:spAutoFit/>
            </a:bodyPr>
            <a:lstStyle/>
            <a:p>
              <a:r>
                <a:rPr lang="en-US" sz="1600" dirty="0" smtClean="0">
                  <a:solidFill>
                    <a:srgbClr val="F52BE7"/>
                  </a:solidFill>
                </a:rPr>
                <a:t>2 Na</a:t>
              </a:r>
              <a:r>
                <a:rPr lang="en-US" sz="1600" baseline="30000" dirty="0" smtClean="0">
                  <a:solidFill>
                    <a:srgbClr val="F52BE7"/>
                  </a:solidFill>
                </a:rPr>
                <a:t>+</a:t>
              </a:r>
              <a:endParaRPr lang="en-US" sz="1600" baseline="30000" dirty="0">
                <a:solidFill>
                  <a:srgbClr val="F52BE7"/>
                </a:solidFill>
              </a:endParaRPr>
            </a:p>
          </p:txBody>
        </p:sp>
        <p:sp>
          <p:nvSpPr>
            <p:cNvPr id="50" name="TextBox 49"/>
            <p:cNvSpPr txBox="1"/>
            <p:nvPr/>
          </p:nvSpPr>
          <p:spPr>
            <a:xfrm>
              <a:off x="7315200" y="2895600"/>
              <a:ext cx="762000" cy="289310"/>
            </a:xfrm>
            <a:prstGeom prst="rect">
              <a:avLst/>
            </a:prstGeom>
            <a:noFill/>
          </p:spPr>
          <p:txBody>
            <a:bodyPr wrap="square" rtlCol="0">
              <a:spAutoFit/>
            </a:bodyPr>
            <a:lstStyle/>
            <a:p>
              <a:r>
                <a:rPr lang="en-US" sz="1600" dirty="0" smtClean="0">
                  <a:solidFill>
                    <a:srgbClr val="F52BE7"/>
                  </a:solidFill>
                </a:rPr>
                <a:t>2 Na</a:t>
              </a:r>
              <a:r>
                <a:rPr lang="en-US" sz="1600" baseline="30000" dirty="0" smtClean="0">
                  <a:solidFill>
                    <a:srgbClr val="F52BE7"/>
                  </a:solidFill>
                </a:rPr>
                <a:t>+</a:t>
              </a:r>
              <a:endParaRPr lang="en-US" sz="1600" baseline="30000" dirty="0">
                <a:solidFill>
                  <a:srgbClr val="F52BE7"/>
                </a:solidFill>
              </a:endParaRPr>
            </a:p>
          </p:txBody>
        </p:sp>
        <p:sp>
          <p:nvSpPr>
            <p:cNvPr id="51" name="TextBox 50"/>
            <p:cNvSpPr txBox="1"/>
            <p:nvPr/>
          </p:nvSpPr>
          <p:spPr>
            <a:xfrm>
              <a:off x="4191000" y="1752600"/>
              <a:ext cx="1447800" cy="338554"/>
            </a:xfrm>
            <a:prstGeom prst="rect">
              <a:avLst/>
            </a:prstGeom>
            <a:noFill/>
          </p:spPr>
          <p:txBody>
            <a:bodyPr wrap="square" rtlCol="0">
              <a:spAutoFit/>
            </a:bodyPr>
            <a:lstStyle/>
            <a:p>
              <a:r>
                <a:rPr lang="en-US" sz="2000" dirty="0" smtClean="0"/>
                <a:t>cytoplasm</a:t>
              </a:r>
              <a:endParaRPr lang="en-US" sz="2000" dirty="0"/>
            </a:p>
          </p:txBody>
        </p:sp>
        <p:sp>
          <p:nvSpPr>
            <p:cNvPr id="52" name="TextBox 51"/>
            <p:cNvSpPr txBox="1"/>
            <p:nvPr/>
          </p:nvSpPr>
          <p:spPr>
            <a:xfrm>
              <a:off x="3429000" y="4114800"/>
              <a:ext cx="762000" cy="289310"/>
            </a:xfrm>
            <a:prstGeom prst="rect">
              <a:avLst/>
            </a:prstGeom>
            <a:noFill/>
          </p:spPr>
          <p:txBody>
            <a:bodyPr wrap="square" rtlCol="0">
              <a:spAutoFit/>
            </a:bodyPr>
            <a:lstStyle/>
            <a:p>
              <a:r>
                <a:rPr lang="en-US" sz="1600" dirty="0" smtClean="0">
                  <a:solidFill>
                    <a:srgbClr val="F52BE7"/>
                  </a:solidFill>
                </a:rPr>
                <a:t>3 Na</a:t>
              </a:r>
              <a:r>
                <a:rPr lang="en-US" sz="1600" baseline="30000" dirty="0" smtClean="0">
                  <a:solidFill>
                    <a:srgbClr val="F52BE7"/>
                  </a:solidFill>
                </a:rPr>
                <a:t>+</a:t>
              </a:r>
              <a:endParaRPr lang="en-US" sz="1600" baseline="30000" dirty="0">
                <a:solidFill>
                  <a:srgbClr val="F52BE7"/>
                </a:solidFill>
              </a:endParaRPr>
            </a:p>
          </p:txBody>
        </p:sp>
        <p:sp>
          <p:nvSpPr>
            <p:cNvPr id="53" name="TextBox 52"/>
            <p:cNvSpPr txBox="1"/>
            <p:nvPr/>
          </p:nvSpPr>
          <p:spPr>
            <a:xfrm>
              <a:off x="3352800" y="2819400"/>
              <a:ext cx="457200" cy="289310"/>
            </a:xfrm>
            <a:prstGeom prst="rect">
              <a:avLst/>
            </a:prstGeom>
            <a:noFill/>
          </p:spPr>
          <p:txBody>
            <a:bodyPr wrap="square" rtlCol="0">
              <a:spAutoFit/>
            </a:bodyPr>
            <a:lstStyle/>
            <a:p>
              <a:r>
                <a:rPr lang="en-US" sz="1600" dirty="0" smtClean="0">
                  <a:solidFill>
                    <a:schemeClr val="bg1">
                      <a:lumMod val="50000"/>
                    </a:schemeClr>
                  </a:solidFill>
                </a:rPr>
                <a:t>K</a:t>
              </a:r>
              <a:r>
                <a:rPr lang="en-US" sz="1600" baseline="30000" dirty="0" smtClean="0">
                  <a:solidFill>
                    <a:schemeClr val="bg1">
                      <a:lumMod val="50000"/>
                    </a:schemeClr>
                  </a:solidFill>
                </a:rPr>
                <a:t>+</a:t>
              </a:r>
              <a:endParaRPr lang="en-US" sz="1600" dirty="0">
                <a:solidFill>
                  <a:schemeClr val="bg1">
                    <a:lumMod val="50000"/>
                  </a:schemeClr>
                </a:solidFill>
              </a:endParaRPr>
            </a:p>
          </p:txBody>
        </p:sp>
        <p:sp>
          <p:nvSpPr>
            <p:cNvPr id="54" name="TextBox 53"/>
            <p:cNvSpPr txBox="1"/>
            <p:nvPr/>
          </p:nvSpPr>
          <p:spPr>
            <a:xfrm>
              <a:off x="2133600" y="3276600"/>
              <a:ext cx="457200" cy="289310"/>
            </a:xfrm>
            <a:prstGeom prst="rect">
              <a:avLst/>
            </a:prstGeom>
            <a:noFill/>
          </p:spPr>
          <p:txBody>
            <a:bodyPr wrap="square" rtlCol="0">
              <a:spAutoFit/>
            </a:bodyPr>
            <a:lstStyle/>
            <a:p>
              <a:r>
                <a:rPr lang="en-US" sz="1600" dirty="0" smtClean="0"/>
                <a:t>K</a:t>
              </a:r>
              <a:r>
                <a:rPr lang="en-US" sz="1600" baseline="30000" dirty="0" smtClean="0"/>
                <a:t>+</a:t>
              </a:r>
              <a:endParaRPr lang="en-US" sz="1600" dirty="0"/>
            </a:p>
          </p:txBody>
        </p:sp>
        <p:sp>
          <p:nvSpPr>
            <p:cNvPr id="55" name="TextBox 54"/>
            <p:cNvSpPr txBox="1"/>
            <p:nvPr/>
          </p:nvSpPr>
          <p:spPr>
            <a:xfrm>
              <a:off x="1905000" y="4191000"/>
              <a:ext cx="685800" cy="289310"/>
            </a:xfrm>
            <a:prstGeom prst="rect">
              <a:avLst/>
            </a:prstGeom>
            <a:noFill/>
          </p:spPr>
          <p:txBody>
            <a:bodyPr wrap="square" rtlCol="0">
              <a:spAutoFit/>
            </a:bodyPr>
            <a:lstStyle/>
            <a:p>
              <a:r>
                <a:rPr lang="en-US" sz="1600" dirty="0" smtClean="0"/>
                <a:t>2 K</a:t>
              </a:r>
              <a:r>
                <a:rPr lang="en-US" sz="1600" baseline="30000" dirty="0" smtClean="0"/>
                <a:t>+</a:t>
              </a:r>
              <a:endParaRPr lang="en-US" sz="1600" dirty="0"/>
            </a:p>
          </p:txBody>
        </p:sp>
        <p:sp>
          <p:nvSpPr>
            <p:cNvPr id="56" name="TextBox 55"/>
            <p:cNvSpPr txBox="1"/>
            <p:nvPr/>
          </p:nvSpPr>
          <p:spPr>
            <a:xfrm>
              <a:off x="3352800" y="3673090"/>
              <a:ext cx="457200" cy="289310"/>
            </a:xfrm>
            <a:prstGeom prst="rect">
              <a:avLst/>
            </a:prstGeom>
            <a:noFill/>
          </p:spPr>
          <p:txBody>
            <a:bodyPr wrap="square" rtlCol="0">
              <a:spAutoFit/>
            </a:bodyPr>
            <a:lstStyle/>
            <a:p>
              <a:r>
                <a:rPr lang="en-US" sz="1600" dirty="0" smtClean="0">
                  <a:solidFill>
                    <a:schemeClr val="bg1">
                      <a:lumMod val="50000"/>
                    </a:schemeClr>
                  </a:solidFill>
                </a:rPr>
                <a:t>K</a:t>
              </a:r>
              <a:r>
                <a:rPr lang="en-US" sz="1600" baseline="30000" dirty="0" smtClean="0">
                  <a:solidFill>
                    <a:schemeClr val="bg1">
                      <a:lumMod val="50000"/>
                    </a:schemeClr>
                  </a:solidFill>
                </a:rPr>
                <a:t>+</a:t>
              </a:r>
              <a:endParaRPr lang="en-US" sz="1600" dirty="0">
                <a:solidFill>
                  <a:schemeClr val="bg1">
                    <a:lumMod val="50000"/>
                  </a:schemeClr>
                </a:solidFill>
              </a:endParaRPr>
            </a:p>
          </p:txBody>
        </p:sp>
        <p:sp>
          <p:nvSpPr>
            <p:cNvPr id="57" name="TextBox 56"/>
            <p:cNvSpPr txBox="1"/>
            <p:nvPr/>
          </p:nvSpPr>
          <p:spPr>
            <a:xfrm>
              <a:off x="1905000" y="3733800"/>
              <a:ext cx="533400" cy="289310"/>
            </a:xfrm>
            <a:prstGeom prst="rect">
              <a:avLst/>
            </a:prstGeom>
            <a:noFill/>
          </p:spPr>
          <p:txBody>
            <a:bodyPr wrap="square" rtlCol="0">
              <a:spAutoFit/>
            </a:bodyPr>
            <a:lstStyle/>
            <a:p>
              <a:r>
                <a:rPr lang="en-US" sz="1600" dirty="0" smtClean="0">
                  <a:solidFill>
                    <a:srgbClr val="F52BE7"/>
                  </a:solidFill>
                </a:rPr>
                <a:t>Na</a:t>
              </a:r>
              <a:r>
                <a:rPr lang="en-US" sz="1600" baseline="30000" dirty="0" smtClean="0">
                  <a:solidFill>
                    <a:srgbClr val="F52BE7"/>
                  </a:solidFill>
                </a:rPr>
                <a:t>+</a:t>
              </a:r>
              <a:endParaRPr lang="en-US" sz="1600" baseline="30000" dirty="0">
                <a:solidFill>
                  <a:srgbClr val="F52BE7"/>
                </a:solidFill>
              </a:endParaRPr>
            </a:p>
          </p:txBody>
        </p:sp>
        <p:cxnSp>
          <p:nvCxnSpPr>
            <p:cNvPr id="66" name="Straight Connector 65"/>
            <p:cNvCxnSpPr/>
            <p:nvPr/>
          </p:nvCxnSpPr>
          <p:spPr bwMode="auto">
            <a:xfrm flipV="1">
              <a:off x="3200400" y="3581400"/>
              <a:ext cx="1447800" cy="533400"/>
            </a:xfrm>
            <a:prstGeom prst="line">
              <a:avLst/>
            </a:prstGeom>
            <a:noFill/>
            <a:ln w="12700" cap="flat" cmpd="sng" algn="ctr">
              <a:solidFill>
                <a:srgbClr val="C00000"/>
              </a:solidFill>
              <a:prstDash val="solid"/>
              <a:round/>
              <a:headEnd type="none" w="med" len="med"/>
              <a:tailEnd type="none" w="med" len="med"/>
            </a:ln>
            <a:effectLst/>
          </p:spPr>
        </p:cxnSp>
        <p:cxnSp>
          <p:nvCxnSpPr>
            <p:cNvPr id="69" name="Straight Arrow Connector 68"/>
            <p:cNvCxnSpPr/>
            <p:nvPr/>
          </p:nvCxnSpPr>
          <p:spPr bwMode="auto">
            <a:xfrm flipV="1">
              <a:off x="3200400" y="4038600"/>
              <a:ext cx="1752600" cy="76200"/>
            </a:xfrm>
            <a:prstGeom prst="straightConnector1">
              <a:avLst/>
            </a:prstGeom>
            <a:noFill/>
            <a:ln w="12700" cap="flat" cmpd="sng" algn="ctr">
              <a:solidFill>
                <a:srgbClr val="C00000"/>
              </a:solidFill>
              <a:prstDash val="solid"/>
              <a:round/>
              <a:headEnd type="none" w="med" len="med"/>
              <a:tailEnd type="arrow"/>
            </a:ln>
            <a:effectLst/>
          </p:spPr>
        </p:cxnSp>
        <p:sp>
          <p:nvSpPr>
            <p:cNvPr id="70" name="TextBox 69"/>
            <p:cNvSpPr txBox="1"/>
            <p:nvPr/>
          </p:nvSpPr>
          <p:spPr>
            <a:xfrm>
              <a:off x="4724400" y="3352800"/>
              <a:ext cx="609600" cy="289310"/>
            </a:xfrm>
            <a:prstGeom prst="rect">
              <a:avLst/>
            </a:prstGeom>
            <a:noFill/>
          </p:spPr>
          <p:txBody>
            <a:bodyPr wrap="square" rtlCol="0">
              <a:spAutoFit/>
            </a:bodyPr>
            <a:lstStyle/>
            <a:p>
              <a:r>
                <a:rPr lang="en-US" sz="1600" dirty="0" smtClean="0">
                  <a:solidFill>
                    <a:schemeClr val="bg1">
                      <a:lumMod val="50000"/>
                    </a:schemeClr>
                  </a:solidFill>
                </a:rPr>
                <a:t>ATP</a:t>
              </a:r>
              <a:endParaRPr lang="en-US" sz="1600" dirty="0">
                <a:solidFill>
                  <a:schemeClr val="bg1">
                    <a:lumMod val="50000"/>
                  </a:schemeClr>
                </a:solidFill>
              </a:endParaRPr>
            </a:p>
          </p:txBody>
        </p:sp>
        <p:sp>
          <p:nvSpPr>
            <p:cNvPr id="71" name="TextBox 70"/>
            <p:cNvSpPr txBox="1"/>
            <p:nvPr/>
          </p:nvSpPr>
          <p:spPr>
            <a:xfrm>
              <a:off x="4953000" y="3886200"/>
              <a:ext cx="1371600" cy="289310"/>
            </a:xfrm>
            <a:prstGeom prst="rect">
              <a:avLst/>
            </a:prstGeom>
            <a:noFill/>
          </p:spPr>
          <p:txBody>
            <a:bodyPr wrap="square" rtlCol="0">
              <a:spAutoFit/>
            </a:bodyPr>
            <a:lstStyle/>
            <a:p>
              <a:r>
                <a:rPr lang="en-US" sz="1600" dirty="0" smtClean="0">
                  <a:solidFill>
                    <a:schemeClr val="bg1">
                      <a:lumMod val="50000"/>
                    </a:schemeClr>
                  </a:solidFill>
                </a:rPr>
                <a:t>ADP + P</a:t>
              </a:r>
              <a:r>
                <a:rPr lang="en-US" sz="1600" baseline="-25000" dirty="0" smtClean="0">
                  <a:solidFill>
                    <a:schemeClr val="bg1">
                      <a:lumMod val="50000"/>
                    </a:schemeClr>
                  </a:solidFill>
                </a:rPr>
                <a:t>i</a:t>
              </a:r>
              <a:endParaRPr lang="en-US" sz="1600" baseline="-25000" dirty="0">
                <a:solidFill>
                  <a:schemeClr val="bg1">
                    <a:lumMod val="50000"/>
                  </a:schemeClr>
                </a:solidFill>
              </a:endParaRPr>
            </a:p>
          </p:txBody>
        </p:sp>
        <p:cxnSp>
          <p:nvCxnSpPr>
            <p:cNvPr id="72" name="Straight Arrow Connector 71"/>
            <p:cNvCxnSpPr/>
            <p:nvPr/>
          </p:nvCxnSpPr>
          <p:spPr bwMode="auto">
            <a:xfrm rot="10800000">
              <a:off x="3886200" y="2438400"/>
              <a:ext cx="1828800" cy="152400"/>
            </a:xfrm>
            <a:prstGeom prst="straightConnector1">
              <a:avLst/>
            </a:prstGeom>
            <a:noFill/>
            <a:ln w="25400" cap="flat" cmpd="sng" algn="ctr">
              <a:solidFill>
                <a:srgbClr val="C00000"/>
              </a:solidFill>
              <a:prstDash val="sysDash"/>
              <a:round/>
              <a:headEnd type="none" w="med" len="med"/>
              <a:tailEnd type="arrow"/>
            </a:ln>
            <a:effectLst/>
          </p:spPr>
        </p:cxnSp>
        <p:cxnSp>
          <p:nvCxnSpPr>
            <p:cNvPr id="75" name="Straight Arrow Connector 74"/>
            <p:cNvCxnSpPr/>
            <p:nvPr/>
          </p:nvCxnSpPr>
          <p:spPr bwMode="auto">
            <a:xfrm rot="16200000" flipV="1">
              <a:off x="3352800" y="3276600"/>
              <a:ext cx="381000" cy="76200"/>
            </a:xfrm>
            <a:prstGeom prst="straightConnector1">
              <a:avLst/>
            </a:prstGeom>
            <a:noFill/>
            <a:ln w="25400" cap="flat" cmpd="sng" algn="ctr">
              <a:solidFill>
                <a:srgbClr val="C00000"/>
              </a:solidFill>
              <a:prstDash val="sysDash"/>
              <a:round/>
              <a:headEnd type="none" w="med" len="med"/>
              <a:tailEnd type="arrow"/>
            </a:ln>
            <a:effectLst/>
          </p:spPr>
        </p:cxnSp>
        <p:sp>
          <p:nvSpPr>
            <p:cNvPr id="78" name="TextBox 77"/>
            <p:cNvSpPr txBox="1"/>
            <p:nvPr/>
          </p:nvSpPr>
          <p:spPr>
            <a:xfrm>
              <a:off x="7086600" y="1524000"/>
              <a:ext cx="1447800" cy="338554"/>
            </a:xfrm>
            <a:prstGeom prst="rect">
              <a:avLst/>
            </a:prstGeom>
            <a:noFill/>
          </p:spPr>
          <p:txBody>
            <a:bodyPr wrap="square" rtlCol="0">
              <a:spAutoFit/>
            </a:bodyPr>
            <a:lstStyle/>
            <a:p>
              <a:r>
                <a:rPr lang="en-US" sz="2000" dirty="0" smtClean="0"/>
                <a:t>Lumen</a:t>
              </a:r>
              <a:endParaRPr lang="en-US" sz="2000" dirty="0"/>
            </a:p>
          </p:txBody>
        </p:sp>
        <p:sp>
          <p:nvSpPr>
            <p:cNvPr id="79" name="TextBox 78"/>
            <p:cNvSpPr txBox="1"/>
            <p:nvPr/>
          </p:nvSpPr>
          <p:spPr>
            <a:xfrm>
              <a:off x="1447800" y="1676400"/>
              <a:ext cx="1447800" cy="338554"/>
            </a:xfrm>
            <a:prstGeom prst="rect">
              <a:avLst/>
            </a:prstGeom>
            <a:noFill/>
          </p:spPr>
          <p:txBody>
            <a:bodyPr wrap="square" rtlCol="0">
              <a:spAutoFit/>
            </a:bodyPr>
            <a:lstStyle/>
            <a:p>
              <a:r>
                <a:rPr lang="en-US" sz="2000" dirty="0" smtClean="0"/>
                <a:t>capillary</a:t>
              </a:r>
              <a:endParaRPr lang="en-US" sz="2000" dirty="0"/>
            </a:p>
          </p:txBody>
        </p:sp>
      </p:gr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3200" dirty="0" smtClean="0">
                <a:solidFill>
                  <a:srgbClr val="FFFF00"/>
                </a:solidFill>
              </a:rPr>
              <a:t>What happens?</a:t>
            </a:r>
            <a:endParaRPr lang="en-US" sz="3200" dirty="0">
              <a:solidFill>
                <a:srgbClr val="FFFF00"/>
              </a:solidFill>
            </a:endParaRPr>
          </a:p>
        </p:txBody>
      </p:sp>
      <p:sp>
        <p:nvSpPr>
          <p:cNvPr id="3" name="Content Placeholder 2"/>
          <p:cNvSpPr>
            <a:spLocks noGrp="1"/>
          </p:cNvSpPr>
          <p:nvPr>
            <p:ph idx="1"/>
          </p:nvPr>
        </p:nvSpPr>
        <p:spPr>
          <a:xfrm>
            <a:off x="533400" y="1371600"/>
            <a:ext cx="8229600" cy="4114800"/>
          </a:xfrm>
        </p:spPr>
        <p:txBody>
          <a:bodyPr/>
          <a:lstStyle/>
          <a:p>
            <a:r>
              <a:rPr lang="en-US" sz="2800" dirty="0" err="1" smtClean="0"/>
              <a:t>Glu</a:t>
            </a:r>
            <a:r>
              <a:rPr lang="en-US" sz="2800" dirty="0" smtClean="0"/>
              <a:t> is co-transported with Na</a:t>
            </a:r>
            <a:r>
              <a:rPr lang="en-US" sz="2800" baseline="30000" dirty="0" smtClean="0"/>
              <a:t>+</a:t>
            </a:r>
            <a:r>
              <a:rPr lang="en-US" sz="2800" dirty="0" smtClean="0"/>
              <a:t> in the SI / kidney with a carrier protein SGLUT1.</a:t>
            </a:r>
          </a:p>
          <a:p>
            <a:endParaRPr lang="en-US" sz="2800" dirty="0" smtClean="0"/>
          </a:p>
          <a:p>
            <a:r>
              <a:rPr lang="en-US" sz="2800" dirty="0" smtClean="0"/>
              <a:t>SGLUT1 binds Na</a:t>
            </a:r>
            <a:r>
              <a:rPr lang="en-US" sz="2800" baseline="30000" dirty="0" smtClean="0"/>
              <a:t>+</a:t>
            </a:r>
            <a:r>
              <a:rPr lang="en-US" sz="2800" dirty="0" smtClean="0"/>
              <a:t>, stimulated to bind </a:t>
            </a:r>
            <a:r>
              <a:rPr lang="en-US" sz="2800" dirty="0" err="1" smtClean="0"/>
              <a:t>Glu</a:t>
            </a:r>
            <a:r>
              <a:rPr lang="en-US" sz="2800" dirty="0" smtClean="0"/>
              <a:t> on the lumen side, Na</a:t>
            </a:r>
            <a:r>
              <a:rPr lang="en-US" sz="2800" baseline="30000" dirty="0" smtClean="0"/>
              <a:t>+</a:t>
            </a:r>
            <a:r>
              <a:rPr lang="en-US" sz="2800" dirty="0" smtClean="0"/>
              <a:t> &amp; </a:t>
            </a:r>
            <a:r>
              <a:rPr lang="en-US" sz="2800" dirty="0" err="1" smtClean="0"/>
              <a:t>Glu</a:t>
            </a:r>
            <a:r>
              <a:rPr lang="en-US" sz="2800" dirty="0" smtClean="0"/>
              <a:t> released into cell.</a:t>
            </a:r>
          </a:p>
          <a:p>
            <a:endParaRPr lang="en-US" sz="2800" dirty="0" smtClean="0"/>
          </a:p>
          <a:p>
            <a:r>
              <a:rPr lang="en-US" sz="2800" dirty="0" err="1" smtClean="0"/>
              <a:t>Glu</a:t>
            </a:r>
            <a:r>
              <a:rPr lang="en-US" sz="2800" dirty="0" smtClean="0"/>
              <a:t> is extracted from SI / kidney &amp; released into blood to go to the liver.</a:t>
            </a:r>
          </a:p>
          <a:p>
            <a:endParaRPr lang="en-US" dirty="0"/>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z="3600" dirty="0" smtClean="0">
                <a:solidFill>
                  <a:srgbClr val="FFFF00"/>
                </a:solidFill>
              </a:rPr>
              <a:t>Symport</a:t>
            </a:r>
            <a:r>
              <a:rPr lang="en-US" sz="3600" dirty="0" smtClean="0"/>
              <a:t/>
            </a:r>
            <a:br>
              <a:rPr lang="en-US" sz="3600" dirty="0" smtClean="0"/>
            </a:br>
            <a:r>
              <a:rPr lang="en-US" sz="2400" dirty="0" smtClean="0">
                <a:solidFill>
                  <a:srgbClr val="FFC000"/>
                </a:solidFill>
              </a:rPr>
              <a:t>integral membrane protein SGLT1, simultaneously transports 2 substrates across membrane in the same direction</a:t>
            </a:r>
            <a:endParaRPr lang="en-US" sz="3600" dirty="0">
              <a:solidFill>
                <a:srgbClr val="FFC000"/>
              </a:solidFill>
            </a:endParaRPr>
          </a:p>
        </p:txBody>
      </p:sp>
      <p:sp>
        <p:nvSpPr>
          <p:cNvPr id="3" name="Content Placeholder 2"/>
          <p:cNvSpPr>
            <a:spLocks noGrp="1"/>
          </p:cNvSpPr>
          <p:nvPr>
            <p:ph idx="1"/>
          </p:nvPr>
        </p:nvSpPr>
        <p:spPr>
          <a:xfrm>
            <a:off x="457200" y="2209800"/>
            <a:ext cx="8229600" cy="4495800"/>
          </a:xfrm>
        </p:spPr>
        <p:txBody>
          <a:bodyPr/>
          <a:lstStyle/>
          <a:p>
            <a:r>
              <a:rPr lang="en-US" sz="2600" dirty="0" smtClean="0"/>
              <a:t>The Na</a:t>
            </a:r>
            <a:r>
              <a:rPr lang="en-US" sz="2600" baseline="30000" dirty="0" smtClean="0"/>
              <a:t>+</a:t>
            </a:r>
            <a:r>
              <a:rPr lang="en-US" sz="2600" dirty="0" smtClean="0"/>
              <a:t> from diet &amp; pancreatic secretion.</a:t>
            </a:r>
          </a:p>
          <a:p>
            <a:r>
              <a:rPr lang="en-US" sz="2600" dirty="0" smtClean="0"/>
              <a:t>[Na</a:t>
            </a:r>
            <a:r>
              <a:rPr lang="en-US" sz="2600" baseline="30000" dirty="0" smtClean="0"/>
              <a:t>+</a:t>
            </a:r>
            <a:r>
              <a:rPr lang="en-US" sz="2600" dirty="0" smtClean="0"/>
              <a:t>] is greater in lumen of SI than in cytoplasm of epithelial cells.</a:t>
            </a:r>
          </a:p>
          <a:p>
            <a:r>
              <a:rPr lang="en-US" sz="2600" dirty="0" smtClean="0"/>
              <a:t>For transport of Na</a:t>
            </a:r>
            <a:r>
              <a:rPr lang="en-US" sz="2600" baseline="30000" dirty="0" smtClean="0"/>
              <a:t>+</a:t>
            </a:r>
            <a:r>
              <a:rPr lang="en-US" sz="2600" dirty="0" smtClean="0"/>
              <a:t> by symport, one </a:t>
            </a:r>
            <a:r>
              <a:rPr lang="en-US" sz="2600" dirty="0" err="1" smtClean="0"/>
              <a:t>Glu</a:t>
            </a:r>
            <a:r>
              <a:rPr lang="en-US" sz="2600" dirty="0" smtClean="0"/>
              <a:t> must be transported at the same time.</a:t>
            </a:r>
          </a:p>
          <a:p>
            <a:r>
              <a:rPr lang="en-US" sz="2600" dirty="0" smtClean="0"/>
              <a:t>Intra-cellular [Na</a:t>
            </a:r>
            <a:r>
              <a:rPr lang="en-US" sz="2600" baseline="30000" dirty="0" smtClean="0"/>
              <a:t>+</a:t>
            </a:r>
            <a:r>
              <a:rPr lang="en-US" sz="2600" dirty="0" smtClean="0"/>
              <a:t>] is kept low by Na/K </a:t>
            </a:r>
            <a:r>
              <a:rPr lang="en-US" sz="2600" dirty="0" err="1" smtClean="0"/>
              <a:t>ATPase</a:t>
            </a:r>
            <a:r>
              <a:rPr lang="en-US" sz="2600" dirty="0" smtClean="0"/>
              <a:t> (an active transport protein).</a:t>
            </a:r>
          </a:p>
          <a:p>
            <a:r>
              <a:rPr lang="en-US" sz="2600" dirty="0" smtClean="0"/>
              <a:t>Na+/</a:t>
            </a:r>
            <a:r>
              <a:rPr lang="en-US" sz="2600" dirty="0" err="1" smtClean="0"/>
              <a:t>Glu</a:t>
            </a:r>
            <a:r>
              <a:rPr lang="en-US" sz="2600" dirty="0" smtClean="0"/>
              <a:t> symport occurs as long as Na/K </a:t>
            </a:r>
            <a:r>
              <a:rPr lang="en-US" sz="2600" dirty="0" err="1" smtClean="0"/>
              <a:t>ATPase</a:t>
            </a:r>
            <a:r>
              <a:rPr lang="en-US" sz="2600" dirty="0" smtClean="0"/>
              <a:t> is functioning</a:t>
            </a:r>
            <a:endParaRPr lang="en-US" sz="2600" dirty="0"/>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19600"/>
          </a:xfrm>
        </p:spPr>
        <p:txBody>
          <a:bodyPr/>
          <a:lstStyle/>
          <a:p>
            <a:r>
              <a:rPr lang="en-US" sz="2600" dirty="0" err="1" smtClean="0"/>
              <a:t>Glu</a:t>
            </a:r>
            <a:r>
              <a:rPr lang="en-US" sz="2600" dirty="0" smtClean="0"/>
              <a:t> transport into cell            cytoplasm [</a:t>
            </a:r>
            <a:r>
              <a:rPr lang="en-US" sz="2600" dirty="0" err="1" smtClean="0"/>
              <a:t>Glu</a:t>
            </a:r>
            <a:r>
              <a:rPr lang="en-US" sz="2600" dirty="0" smtClean="0"/>
              <a:t>]</a:t>
            </a:r>
          </a:p>
          <a:p>
            <a:endParaRPr lang="en-US" sz="2600" dirty="0" smtClean="0"/>
          </a:p>
          <a:p>
            <a:r>
              <a:rPr lang="en-US" sz="2600" dirty="0" smtClean="0"/>
              <a:t>cytoplasm [</a:t>
            </a:r>
            <a:r>
              <a:rPr lang="en-US" sz="2600" dirty="0" err="1" smtClean="0"/>
              <a:t>Glu</a:t>
            </a:r>
            <a:r>
              <a:rPr lang="en-US" sz="2600" dirty="0" smtClean="0"/>
              <a:t>] is greater than that in interstitial spaces</a:t>
            </a:r>
          </a:p>
          <a:p>
            <a:endParaRPr lang="en-US" sz="2600" dirty="0" smtClean="0"/>
          </a:p>
          <a:p>
            <a:r>
              <a:rPr lang="en-US" sz="2600" dirty="0" err="1" smtClean="0"/>
              <a:t>Glu</a:t>
            </a:r>
            <a:r>
              <a:rPr lang="en-US" sz="2600" dirty="0" smtClean="0"/>
              <a:t> is transported down this concentration gradient via GLUT2 by facilitated diffusion </a:t>
            </a:r>
          </a:p>
          <a:p>
            <a:endParaRPr lang="en-US" sz="2600" dirty="0" smtClean="0"/>
          </a:p>
          <a:p>
            <a:r>
              <a:rPr lang="en-US" sz="2600" dirty="0" smtClean="0"/>
              <a:t>Gal goes through the same process</a:t>
            </a:r>
          </a:p>
          <a:p>
            <a:endParaRPr lang="en-US" sz="2600" dirty="0" smtClean="0"/>
          </a:p>
          <a:p>
            <a:endParaRPr lang="en-US" sz="2600" dirty="0"/>
          </a:p>
        </p:txBody>
      </p:sp>
      <p:sp>
        <p:nvSpPr>
          <p:cNvPr id="4" name="Title 1"/>
          <p:cNvSpPr txBox="1">
            <a:spLocks/>
          </p:cNvSpPr>
          <p:nvPr/>
        </p:nvSpPr>
        <p:spPr bwMode="auto">
          <a:xfrm>
            <a:off x="609600" y="6096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Symport</a:t>
            </a:r>
            <a: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en-US"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en-US" sz="3600" b="0" i="0" u="none" strike="noStrike" kern="0" cap="none" spc="0" normalizeH="0" baseline="0" noProof="0" dirty="0">
              <a:ln>
                <a:noFill/>
              </a:ln>
              <a:solidFill>
                <a:srgbClr val="FFC000"/>
              </a:solidFill>
              <a:effectLst>
                <a:outerShdw blurRad="38100" dist="38100" dir="2700000" algn="tl">
                  <a:srgbClr val="000000"/>
                </a:outerShdw>
              </a:effectLst>
              <a:uLnTx/>
              <a:uFillTx/>
              <a:latin typeface="+mj-lt"/>
              <a:ea typeface="+mj-ea"/>
              <a:cs typeface="+mj-cs"/>
            </a:endParaRPr>
          </a:p>
        </p:txBody>
      </p:sp>
      <p:grpSp>
        <p:nvGrpSpPr>
          <p:cNvPr id="7" name="Group 6"/>
          <p:cNvGrpSpPr/>
          <p:nvPr/>
        </p:nvGrpSpPr>
        <p:grpSpPr>
          <a:xfrm>
            <a:off x="4114800" y="1447800"/>
            <a:ext cx="3810000" cy="965990"/>
            <a:chOff x="4114800" y="1447800"/>
            <a:chExt cx="3810000" cy="965990"/>
          </a:xfrm>
        </p:grpSpPr>
        <p:sp>
          <p:nvSpPr>
            <p:cNvPr id="5" name="Striped Right Arrow 4"/>
            <p:cNvSpPr/>
            <p:nvPr/>
          </p:nvSpPr>
          <p:spPr bwMode="auto">
            <a:xfrm>
              <a:off x="4114800" y="1447800"/>
              <a:ext cx="609600" cy="965990"/>
            </a:xfrm>
            <a:prstGeom prst="stripedRightArrow">
              <a:avLst/>
            </a:prstGeom>
            <a:solidFill>
              <a:srgbClr val="FF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Up Arrow 5"/>
            <p:cNvSpPr/>
            <p:nvPr/>
          </p:nvSpPr>
          <p:spPr bwMode="auto">
            <a:xfrm>
              <a:off x="7620000" y="1676400"/>
              <a:ext cx="304800" cy="457200"/>
            </a:xfrm>
            <a:prstGeom prst="upArrow">
              <a:avLst/>
            </a:prstGeom>
            <a:solidFill>
              <a:srgbClr val="FFFF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304800" y="228600"/>
            <a:ext cx="8686800" cy="533400"/>
          </a:xfrm>
        </p:spPr>
        <p:txBody>
          <a:bodyPr/>
          <a:lstStyle/>
          <a:p>
            <a:r>
              <a:rPr lang="en-US" sz="3200" dirty="0" smtClean="0">
                <a:solidFill>
                  <a:srgbClr val="FFFF00"/>
                </a:solidFill>
              </a:rPr>
              <a:t>Transport of </a:t>
            </a:r>
            <a:r>
              <a:rPr lang="en-US" sz="3200" dirty="0" err="1" smtClean="0">
                <a:solidFill>
                  <a:srgbClr val="FFFF00"/>
                </a:solidFill>
              </a:rPr>
              <a:t>Fru</a:t>
            </a:r>
            <a:r>
              <a:rPr lang="en-US" sz="3200" dirty="0" smtClean="0">
                <a:solidFill>
                  <a:srgbClr val="FFFF00"/>
                </a:solidFill>
              </a:rPr>
              <a:t> from intestinal lumen to blood</a:t>
            </a:r>
            <a:endParaRPr lang="en-US" sz="3200" dirty="0">
              <a:solidFill>
                <a:srgbClr val="FFFF00"/>
              </a:solidFill>
            </a:endParaRPr>
          </a:p>
        </p:txBody>
      </p:sp>
      <p:sp>
        <p:nvSpPr>
          <p:cNvPr id="63" name="TextBox 62"/>
          <p:cNvSpPr txBox="1"/>
          <p:nvPr/>
        </p:nvSpPr>
        <p:spPr>
          <a:xfrm>
            <a:off x="7391400" y="4114800"/>
            <a:ext cx="1600200" cy="338554"/>
          </a:xfrm>
          <a:prstGeom prst="rect">
            <a:avLst/>
          </a:prstGeom>
          <a:noFill/>
        </p:spPr>
        <p:txBody>
          <a:bodyPr wrap="square" rtlCol="0">
            <a:spAutoFit/>
          </a:bodyPr>
          <a:lstStyle/>
          <a:p>
            <a:r>
              <a:rPr lang="en-US" sz="2000" dirty="0" smtClean="0"/>
              <a:t>facilitated</a:t>
            </a:r>
            <a:endParaRPr lang="en-US" sz="2000" dirty="0"/>
          </a:p>
        </p:txBody>
      </p:sp>
      <p:grpSp>
        <p:nvGrpSpPr>
          <p:cNvPr id="68" name="Group 67"/>
          <p:cNvGrpSpPr/>
          <p:nvPr/>
        </p:nvGrpSpPr>
        <p:grpSpPr>
          <a:xfrm>
            <a:off x="228600" y="1524000"/>
            <a:ext cx="8382000" cy="4800600"/>
            <a:chOff x="228600" y="1524000"/>
            <a:chExt cx="8382000" cy="4800600"/>
          </a:xfrm>
        </p:grpSpPr>
        <p:grpSp>
          <p:nvGrpSpPr>
            <p:cNvPr id="3" name="Group 2"/>
            <p:cNvGrpSpPr/>
            <p:nvPr/>
          </p:nvGrpSpPr>
          <p:grpSpPr>
            <a:xfrm>
              <a:off x="228600" y="1524000"/>
              <a:ext cx="8382000" cy="4554176"/>
              <a:chOff x="228600" y="1524000"/>
              <a:chExt cx="8382000" cy="4554176"/>
            </a:xfrm>
          </p:grpSpPr>
          <p:sp>
            <p:nvSpPr>
              <p:cNvPr id="4" name="Rectangle 3"/>
              <p:cNvSpPr/>
              <p:nvPr/>
            </p:nvSpPr>
            <p:spPr bwMode="auto">
              <a:xfrm>
                <a:off x="2971800" y="2209800"/>
                <a:ext cx="3657600" cy="2209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Flowchart: Terminator 4"/>
              <p:cNvSpPr/>
              <p:nvPr/>
            </p:nvSpPr>
            <p:spPr bwMode="auto">
              <a:xfrm>
                <a:off x="6477000" y="22098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Flowchart: Terminator 5"/>
              <p:cNvSpPr/>
              <p:nvPr/>
            </p:nvSpPr>
            <p:spPr bwMode="auto">
              <a:xfrm>
                <a:off x="6477000" y="3048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7" name="Flowchart: Terminator 6"/>
              <p:cNvSpPr/>
              <p:nvPr/>
            </p:nvSpPr>
            <p:spPr bwMode="auto">
              <a:xfrm>
                <a:off x="6477000" y="3429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8" name="Flowchart: Terminator 7"/>
              <p:cNvSpPr/>
              <p:nvPr/>
            </p:nvSpPr>
            <p:spPr bwMode="auto">
              <a:xfrm>
                <a:off x="6477000" y="3810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9" name="Flowchart: Terminator 8"/>
              <p:cNvSpPr/>
              <p:nvPr/>
            </p:nvSpPr>
            <p:spPr bwMode="auto">
              <a:xfrm>
                <a:off x="6477000" y="4191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0" name="Flowchart: Terminator 9"/>
              <p:cNvSpPr/>
              <p:nvPr/>
            </p:nvSpPr>
            <p:spPr bwMode="auto">
              <a:xfrm>
                <a:off x="6553200" y="2667000"/>
                <a:ext cx="685800" cy="228600"/>
              </a:xfrm>
              <a:prstGeom prst="flowChartTerminator">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1" name="Left Arrow Callout 10"/>
              <p:cNvSpPr/>
              <p:nvPr/>
            </p:nvSpPr>
            <p:spPr bwMode="auto">
              <a:xfrm>
                <a:off x="2743200" y="2286000"/>
                <a:ext cx="304800" cy="381000"/>
              </a:xfrm>
              <a:prstGeom prst="leftArrowCallou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Flowchart: Preparation 11"/>
              <p:cNvSpPr/>
              <p:nvPr/>
            </p:nvSpPr>
            <p:spPr bwMode="auto">
              <a:xfrm>
                <a:off x="2819400" y="2743200"/>
                <a:ext cx="381000" cy="228600"/>
              </a:xfrm>
              <a:prstGeom prst="flowChartPreparation">
                <a:avLst/>
              </a:prstGeom>
              <a:solidFill>
                <a:schemeClr val="tx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3" name="Oval 12"/>
              <p:cNvSpPr/>
              <p:nvPr/>
            </p:nvSpPr>
            <p:spPr bwMode="auto">
              <a:xfrm>
                <a:off x="2743200" y="3276600"/>
                <a:ext cx="457200" cy="304800"/>
              </a:xfrm>
              <a:prstGeom prst="ellipse">
                <a:avLst/>
              </a:prstGeom>
              <a:solidFill>
                <a:srgbClr val="FFFFFF"/>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4" name="Rectangle 13"/>
              <p:cNvSpPr/>
              <p:nvPr/>
            </p:nvSpPr>
            <p:spPr bwMode="auto">
              <a:xfrm>
                <a:off x="6553200" y="2667000"/>
                <a:ext cx="304800" cy="228600"/>
              </a:xfrm>
              <a:prstGeom prst="rect">
                <a:avLst/>
              </a:prstGeom>
              <a:solidFill>
                <a:srgbClr val="FF0000"/>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cxnSp>
            <p:nvCxnSpPr>
              <p:cNvPr id="15" name="Curved Connector 14"/>
              <p:cNvCxnSpPr/>
              <p:nvPr/>
            </p:nvCxnSpPr>
            <p:spPr bwMode="auto">
              <a:xfrm rot="10800000" flipV="1">
                <a:off x="2590800" y="2286000"/>
                <a:ext cx="685800" cy="3810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16" name="Curved Connector 15"/>
              <p:cNvCxnSpPr/>
              <p:nvPr/>
            </p:nvCxnSpPr>
            <p:spPr bwMode="auto">
              <a:xfrm rot="10800000" flipV="1">
                <a:off x="2667000" y="2743200"/>
                <a:ext cx="685800" cy="3810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17" name="Curved Connector 16"/>
              <p:cNvCxnSpPr/>
              <p:nvPr/>
            </p:nvCxnSpPr>
            <p:spPr bwMode="auto">
              <a:xfrm rot="10800000" flipV="1">
                <a:off x="6324600" y="2514600"/>
                <a:ext cx="990600" cy="4572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18" name="Curved Connector 17"/>
              <p:cNvCxnSpPr/>
              <p:nvPr/>
            </p:nvCxnSpPr>
            <p:spPr bwMode="auto">
              <a:xfrm rot="10800000">
                <a:off x="6324600" y="2667000"/>
                <a:ext cx="990600" cy="304800"/>
              </a:xfrm>
              <a:prstGeom prst="curvedConnector3">
                <a:avLst>
                  <a:gd name="adj1" fmla="val 50000"/>
                </a:avLst>
              </a:prstGeom>
              <a:noFill/>
              <a:ln w="19050" cap="flat" cmpd="sng" algn="ctr">
                <a:solidFill>
                  <a:srgbClr val="FFFFFF"/>
                </a:solidFill>
                <a:prstDash val="solid"/>
                <a:round/>
                <a:headEnd type="none" w="med" len="med"/>
                <a:tailEnd type="arrow"/>
              </a:ln>
              <a:effectLst/>
            </p:spPr>
          </p:cxnSp>
          <p:cxnSp>
            <p:nvCxnSpPr>
              <p:cNvPr id="19" name="Curved Connector 18"/>
              <p:cNvCxnSpPr/>
              <p:nvPr/>
            </p:nvCxnSpPr>
            <p:spPr bwMode="auto">
              <a:xfrm rot="10800000">
                <a:off x="2438400" y="3352800"/>
                <a:ext cx="990600" cy="304800"/>
              </a:xfrm>
              <a:prstGeom prst="curvedConnector3">
                <a:avLst>
                  <a:gd name="adj1" fmla="val 50000"/>
                </a:avLst>
              </a:prstGeom>
              <a:noFill/>
              <a:ln w="19050" cap="flat" cmpd="sng" algn="ctr">
                <a:solidFill>
                  <a:srgbClr val="C00000"/>
                </a:solidFill>
                <a:prstDash val="solid"/>
                <a:round/>
                <a:headEnd type="none" w="med" len="med"/>
                <a:tailEnd type="arrow"/>
              </a:ln>
              <a:effectLst/>
            </p:spPr>
          </p:cxnSp>
          <p:cxnSp>
            <p:nvCxnSpPr>
              <p:cNvPr id="20" name="Curved Connector 19"/>
              <p:cNvCxnSpPr/>
              <p:nvPr/>
            </p:nvCxnSpPr>
            <p:spPr bwMode="auto">
              <a:xfrm flipV="1">
                <a:off x="2514600" y="3200400"/>
                <a:ext cx="838200" cy="304800"/>
              </a:xfrm>
              <a:prstGeom prst="curvedConnector3">
                <a:avLst>
                  <a:gd name="adj1" fmla="val 50000"/>
                </a:avLst>
              </a:prstGeom>
              <a:noFill/>
              <a:ln w="19050" cap="flat" cmpd="sng" algn="ctr">
                <a:solidFill>
                  <a:srgbClr val="C00000"/>
                </a:solidFill>
                <a:prstDash val="solid"/>
                <a:round/>
                <a:headEnd type="none" w="med" len="med"/>
                <a:tailEnd type="arrow"/>
              </a:ln>
              <a:effectLst/>
            </p:spPr>
          </p:cxnSp>
          <p:sp>
            <p:nvSpPr>
              <p:cNvPr id="21" name="TextBox 20"/>
              <p:cNvSpPr txBox="1"/>
              <p:nvPr/>
            </p:nvSpPr>
            <p:spPr>
              <a:xfrm>
                <a:off x="228600" y="4953000"/>
                <a:ext cx="1143000" cy="363176"/>
              </a:xfrm>
              <a:prstGeom prst="rect">
                <a:avLst/>
              </a:prstGeom>
              <a:noFill/>
            </p:spPr>
            <p:txBody>
              <a:bodyPr wrap="square" rtlCol="0">
                <a:spAutoFit/>
              </a:bodyPr>
              <a:lstStyle/>
              <a:p>
                <a:r>
                  <a:rPr lang="en-US" sz="2200" dirty="0" smtClean="0"/>
                  <a:t>GLUT2</a:t>
                </a:r>
                <a:endParaRPr lang="en-US" sz="2200" dirty="0"/>
              </a:p>
            </p:txBody>
          </p:sp>
          <p:sp>
            <p:nvSpPr>
              <p:cNvPr id="22" name="Left Arrow Callout 21"/>
              <p:cNvSpPr/>
              <p:nvPr/>
            </p:nvSpPr>
            <p:spPr bwMode="auto">
              <a:xfrm>
                <a:off x="1295400" y="4876800"/>
                <a:ext cx="304800" cy="381000"/>
              </a:xfrm>
              <a:prstGeom prst="leftArrowCallou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3" name="TextBox 22"/>
              <p:cNvSpPr txBox="1"/>
              <p:nvPr/>
            </p:nvSpPr>
            <p:spPr>
              <a:xfrm>
                <a:off x="228600" y="5334000"/>
                <a:ext cx="1676400" cy="363176"/>
              </a:xfrm>
              <a:prstGeom prst="rect">
                <a:avLst/>
              </a:prstGeom>
              <a:noFill/>
            </p:spPr>
            <p:txBody>
              <a:bodyPr wrap="square" rtlCol="0">
                <a:spAutoFit/>
              </a:bodyPr>
              <a:lstStyle/>
              <a:p>
                <a:r>
                  <a:rPr lang="en-US" sz="2200" dirty="0" smtClean="0"/>
                  <a:t>K</a:t>
                </a:r>
                <a:r>
                  <a:rPr lang="en-US" sz="2200" baseline="30000" dirty="0" smtClean="0"/>
                  <a:t>+</a:t>
                </a:r>
                <a:r>
                  <a:rPr lang="en-US" sz="2200" dirty="0" smtClean="0"/>
                  <a:t> channel </a:t>
                </a:r>
                <a:endParaRPr lang="en-US" sz="2200" dirty="0"/>
              </a:p>
            </p:txBody>
          </p:sp>
          <p:sp>
            <p:nvSpPr>
              <p:cNvPr id="24" name="Flowchart: Preparation 23"/>
              <p:cNvSpPr/>
              <p:nvPr/>
            </p:nvSpPr>
            <p:spPr bwMode="auto">
              <a:xfrm>
                <a:off x="1828800" y="5334000"/>
                <a:ext cx="381000" cy="228600"/>
              </a:xfrm>
              <a:prstGeom prst="flowChartPreparation">
                <a:avLst/>
              </a:prstGeom>
              <a:solidFill>
                <a:schemeClr val="tx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5" name="Oval 24"/>
              <p:cNvSpPr/>
              <p:nvPr/>
            </p:nvSpPr>
            <p:spPr bwMode="auto">
              <a:xfrm>
                <a:off x="2362200" y="5715000"/>
                <a:ext cx="457200" cy="304800"/>
              </a:xfrm>
              <a:prstGeom prst="ellipse">
                <a:avLst/>
              </a:prstGeom>
              <a:solidFill>
                <a:srgbClr val="FFFFFF"/>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6" name="TextBox 25"/>
              <p:cNvSpPr txBox="1"/>
              <p:nvPr/>
            </p:nvSpPr>
            <p:spPr>
              <a:xfrm>
                <a:off x="228600" y="5715000"/>
                <a:ext cx="2133600" cy="363176"/>
              </a:xfrm>
              <a:prstGeom prst="rect">
                <a:avLst/>
              </a:prstGeom>
              <a:noFill/>
            </p:spPr>
            <p:txBody>
              <a:bodyPr wrap="square" rtlCol="0">
                <a:spAutoFit/>
              </a:bodyPr>
              <a:lstStyle/>
              <a:p>
                <a:r>
                  <a:rPr lang="en-US" sz="2200" dirty="0" smtClean="0"/>
                  <a:t>Na</a:t>
                </a:r>
                <a:r>
                  <a:rPr lang="en-US" sz="2200" baseline="30000" dirty="0" smtClean="0"/>
                  <a:t>-</a:t>
                </a:r>
                <a:r>
                  <a:rPr lang="en-US" sz="2200" dirty="0" smtClean="0"/>
                  <a:t> K</a:t>
                </a:r>
                <a:r>
                  <a:rPr lang="en-US" sz="2200" baseline="30000" dirty="0" smtClean="0"/>
                  <a:t>+</a:t>
                </a:r>
                <a:r>
                  <a:rPr lang="en-US" sz="2200" dirty="0" smtClean="0"/>
                  <a:t> </a:t>
                </a:r>
                <a:r>
                  <a:rPr lang="en-US" sz="2200" dirty="0" err="1" smtClean="0"/>
                  <a:t>ATPase</a:t>
                </a:r>
                <a:r>
                  <a:rPr lang="en-US" sz="2200" dirty="0" smtClean="0"/>
                  <a:t> </a:t>
                </a:r>
                <a:endParaRPr lang="en-US" sz="2200" dirty="0"/>
              </a:p>
            </p:txBody>
          </p:sp>
          <p:sp>
            <p:nvSpPr>
              <p:cNvPr id="27" name="Rectangle 26"/>
              <p:cNvSpPr/>
              <p:nvPr/>
            </p:nvSpPr>
            <p:spPr bwMode="auto">
              <a:xfrm>
                <a:off x="6553200" y="5562600"/>
                <a:ext cx="304800" cy="228600"/>
              </a:xfrm>
              <a:prstGeom prst="rect">
                <a:avLst/>
              </a:prstGeom>
              <a:solidFill>
                <a:srgbClr val="FF0000"/>
              </a:solidFill>
              <a:ln w="1587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8" name="TextBox 27"/>
              <p:cNvSpPr txBox="1"/>
              <p:nvPr/>
            </p:nvSpPr>
            <p:spPr>
              <a:xfrm>
                <a:off x="6858000" y="5562600"/>
                <a:ext cx="1600200" cy="363176"/>
              </a:xfrm>
              <a:prstGeom prst="rect">
                <a:avLst/>
              </a:prstGeom>
              <a:noFill/>
            </p:spPr>
            <p:txBody>
              <a:bodyPr wrap="square" rtlCol="0">
                <a:spAutoFit/>
              </a:bodyPr>
              <a:lstStyle/>
              <a:p>
                <a:r>
                  <a:rPr lang="en-US" sz="2200" dirty="0" smtClean="0"/>
                  <a:t>SGLUT1</a:t>
                </a:r>
                <a:endParaRPr lang="en-US" sz="2200" dirty="0"/>
              </a:p>
            </p:txBody>
          </p:sp>
          <p:sp>
            <p:nvSpPr>
              <p:cNvPr id="29" name="TextBox 28"/>
              <p:cNvSpPr txBox="1"/>
              <p:nvPr/>
            </p:nvSpPr>
            <p:spPr>
              <a:xfrm>
                <a:off x="7315200" y="2362200"/>
                <a:ext cx="1295400" cy="486287"/>
              </a:xfrm>
              <a:prstGeom prst="rect">
                <a:avLst/>
              </a:prstGeom>
              <a:noFill/>
            </p:spPr>
            <p:txBody>
              <a:bodyPr wrap="square" rtlCol="0">
                <a:spAutoFit/>
              </a:bodyPr>
              <a:lstStyle/>
              <a:p>
                <a:r>
                  <a:rPr lang="en-US" sz="1600" dirty="0" smtClean="0"/>
                  <a:t>Dietary </a:t>
                </a:r>
                <a:r>
                  <a:rPr lang="en-US" sz="1600" dirty="0" err="1" smtClean="0"/>
                  <a:t>Glu</a:t>
                </a:r>
                <a:r>
                  <a:rPr lang="en-US" sz="1600" dirty="0" smtClean="0"/>
                  <a:t>/Gal</a:t>
                </a:r>
                <a:endParaRPr lang="en-US" sz="1600" dirty="0"/>
              </a:p>
            </p:txBody>
          </p:sp>
          <p:sp>
            <p:nvSpPr>
              <p:cNvPr id="30" name="TextBox 29"/>
              <p:cNvSpPr txBox="1"/>
              <p:nvPr/>
            </p:nvSpPr>
            <p:spPr>
              <a:xfrm>
                <a:off x="5715000" y="2438400"/>
                <a:ext cx="533400" cy="289310"/>
              </a:xfrm>
              <a:prstGeom prst="rect">
                <a:avLst/>
              </a:prstGeom>
              <a:noFill/>
            </p:spPr>
            <p:txBody>
              <a:bodyPr wrap="square" rtlCol="0">
                <a:spAutoFit/>
              </a:bodyPr>
              <a:lstStyle/>
              <a:p>
                <a:r>
                  <a:rPr lang="en-US" sz="1600" dirty="0" err="1" smtClean="0">
                    <a:solidFill>
                      <a:srgbClr val="6E2BF5"/>
                    </a:solidFill>
                  </a:rPr>
                  <a:t>Glu</a:t>
                </a:r>
                <a:endParaRPr lang="en-US" sz="1600" dirty="0">
                  <a:solidFill>
                    <a:srgbClr val="6E2BF5"/>
                  </a:solidFill>
                </a:endParaRPr>
              </a:p>
            </p:txBody>
          </p:sp>
          <p:sp>
            <p:nvSpPr>
              <p:cNvPr id="31" name="TextBox 30"/>
              <p:cNvSpPr txBox="1"/>
              <p:nvPr/>
            </p:nvSpPr>
            <p:spPr>
              <a:xfrm>
                <a:off x="3276600" y="2209800"/>
                <a:ext cx="533400" cy="289310"/>
              </a:xfrm>
              <a:prstGeom prst="rect">
                <a:avLst/>
              </a:prstGeom>
              <a:noFill/>
            </p:spPr>
            <p:txBody>
              <a:bodyPr wrap="square" rtlCol="0">
                <a:spAutoFit/>
              </a:bodyPr>
              <a:lstStyle/>
              <a:p>
                <a:r>
                  <a:rPr lang="en-US" sz="1600" dirty="0" err="1" smtClean="0">
                    <a:solidFill>
                      <a:srgbClr val="6E2BF5"/>
                    </a:solidFill>
                  </a:rPr>
                  <a:t>Glu</a:t>
                </a:r>
                <a:endParaRPr lang="en-US" sz="1600" dirty="0">
                  <a:solidFill>
                    <a:srgbClr val="6E2BF5"/>
                  </a:solidFill>
                </a:endParaRPr>
              </a:p>
            </p:txBody>
          </p:sp>
          <p:sp>
            <p:nvSpPr>
              <p:cNvPr id="32" name="TextBox 31"/>
              <p:cNvSpPr txBox="1"/>
              <p:nvPr/>
            </p:nvSpPr>
            <p:spPr>
              <a:xfrm>
                <a:off x="2057400" y="2514600"/>
                <a:ext cx="533400" cy="289310"/>
              </a:xfrm>
              <a:prstGeom prst="rect">
                <a:avLst/>
              </a:prstGeom>
              <a:noFill/>
            </p:spPr>
            <p:txBody>
              <a:bodyPr wrap="square" rtlCol="0">
                <a:spAutoFit/>
              </a:bodyPr>
              <a:lstStyle/>
              <a:p>
                <a:r>
                  <a:rPr lang="en-US" sz="1600" dirty="0" err="1" smtClean="0">
                    <a:solidFill>
                      <a:srgbClr val="FFFF00"/>
                    </a:solidFill>
                  </a:rPr>
                  <a:t>Glu</a:t>
                </a:r>
                <a:endParaRPr lang="en-US" sz="1600" dirty="0">
                  <a:solidFill>
                    <a:srgbClr val="FFFF00"/>
                  </a:solidFill>
                </a:endParaRPr>
              </a:p>
            </p:txBody>
          </p:sp>
          <p:sp>
            <p:nvSpPr>
              <p:cNvPr id="33" name="TextBox 32"/>
              <p:cNvSpPr txBox="1"/>
              <p:nvPr/>
            </p:nvSpPr>
            <p:spPr>
              <a:xfrm>
                <a:off x="5562600" y="2895600"/>
                <a:ext cx="762000" cy="289310"/>
              </a:xfrm>
              <a:prstGeom prst="rect">
                <a:avLst/>
              </a:prstGeom>
              <a:noFill/>
            </p:spPr>
            <p:txBody>
              <a:bodyPr wrap="square" rtlCol="0">
                <a:spAutoFit/>
              </a:bodyPr>
              <a:lstStyle/>
              <a:p>
                <a:r>
                  <a:rPr lang="en-US" sz="1600" dirty="0" smtClean="0">
                    <a:solidFill>
                      <a:srgbClr val="F52BE7"/>
                    </a:solidFill>
                  </a:rPr>
                  <a:t>2 Na</a:t>
                </a:r>
                <a:r>
                  <a:rPr lang="en-US" sz="1600" baseline="30000" dirty="0" smtClean="0">
                    <a:solidFill>
                      <a:srgbClr val="F52BE7"/>
                    </a:solidFill>
                  </a:rPr>
                  <a:t>+</a:t>
                </a:r>
                <a:endParaRPr lang="en-US" sz="1600" baseline="30000" dirty="0">
                  <a:solidFill>
                    <a:srgbClr val="F52BE7"/>
                  </a:solidFill>
                </a:endParaRPr>
              </a:p>
            </p:txBody>
          </p:sp>
          <p:sp>
            <p:nvSpPr>
              <p:cNvPr id="34" name="TextBox 33"/>
              <p:cNvSpPr txBox="1"/>
              <p:nvPr/>
            </p:nvSpPr>
            <p:spPr>
              <a:xfrm>
                <a:off x="7315200" y="2895600"/>
                <a:ext cx="762000" cy="289310"/>
              </a:xfrm>
              <a:prstGeom prst="rect">
                <a:avLst/>
              </a:prstGeom>
              <a:noFill/>
            </p:spPr>
            <p:txBody>
              <a:bodyPr wrap="square" rtlCol="0">
                <a:spAutoFit/>
              </a:bodyPr>
              <a:lstStyle/>
              <a:p>
                <a:r>
                  <a:rPr lang="en-US" sz="1600" dirty="0" smtClean="0">
                    <a:solidFill>
                      <a:srgbClr val="F52BE7"/>
                    </a:solidFill>
                  </a:rPr>
                  <a:t>2 Na</a:t>
                </a:r>
                <a:r>
                  <a:rPr lang="en-US" sz="1600" baseline="30000" dirty="0" smtClean="0">
                    <a:solidFill>
                      <a:srgbClr val="F52BE7"/>
                    </a:solidFill>
                  </a:rPr>
                  <a:t>+</a:t>
                </a:r>
                <a:endParaRPr lang="en-US" sz="1600" baseline="30000" dirty="0">
                  <a:solidFill>
                    <a:srgbClr val="F52BE7"/>
                  </a:solidFill>
                </a:endParaRPr>
              </a:p>
            </p:txBody>
          </p:sp>
          <p:sp>
            <p:nvSpPr>
              <p:cNvPr id="35" name="TextBox 34"/>
              <p:cNvSpPr txBox="1"/>
              <p:nvPr/>
            </p:nvSpPr>
            <p:spPr>
              <a:xfrm>
                <a:off x="4191000" y="1752600"/>
                <a:ext cx="1447800" cy="338554"/>
              </a:xfrm>
              <a:prstGeom prst="rect">
                <a:avLst/>
              </a:prstGeom>
              <a:noFill/>
            </p:spPr>
            <p:txBody>
              <a:bodyPr wrap="square" rtlCol="0">
                <a:spAutoFit/>
              </a:bodyPr>
              <a:lstStyle/>
              <a:p>
                <a:r>
                  <a:rPr lang="en-US" sz="2000" dirty="0" smtClean="0"/>
                  <a:t>cytoplasm</a:t>
                </a:r>
                <a:endParaRPr lang="en-US" sz="2000" dirty="0"/>
              </a:p>
            </p:txBody>
          </p:sp>
          <p:sp>
            <p:nvSpPr>
              <p:cNvPr id="36" name="TextBox 35"/>
              <p:cNvSpPr txBox="1"/>
              <p:nvPr/>
            </p:nvSpPr>
            <p:spPr>
              <a:xfrm>
                <a:off x="3505200" y="3520690"/>
                <a:ext cx="762000" cy="289310"/>
              </a:xfrm>
              <a:prstGeom prst="rect">
                <a:avLst/>
              </a:prstGeom>
              <a:noFill/>
            </p:spPr>
            <p:txBody>
              <a:bodyPr wrap="square" rtlCol="0">
                <a:spAutoFit/>
              </a:bodyPr>
              <a:lstStyle/>
              <a:p>
                <a:r>
                  <a:rPr lang="en-US" sz="1600" dirty="0" smtClean="0">
                    <a:solidFill>
                      <a:srgbClr val="F52BE7"/>
                    </a:solidFill>
                  </a:rPr>
                  <a:t>3 Na</a:t>
                </a:r>
                <a:r>
                  <a:rPr lang="en-US" sz="1600" baseline="30000" dirty="0" smtClean="0">
                    <a:solidFill>
                      <a:srgbClr val="F52BE7"/>
                    </a:solidFill>
                  </a:rPr>
                  <a:t>+</a:t>
                </a:r>
                <a:endParaRPr lang="en-US" sz="1600" baseline="30000" dirty="0">
                  <a:solidFill>
                    <a:srgbClr val="F52BE7"/>
                  </a:solidFill>
                </a:endParaRPr>
              </a:p>
            </p:txBody>
          </p:sp>
          <p:sp>
            <p:nvSpPr>
              <p:cNvPr id="37" name="TextBox 36"/>
              <p:cNvSpPr txBox="1"/>
              <p:nvPr/>
            </p:nvSpPr>
            <p:spPr>
              <a:xfrm>
                <a:off x="3352800" y="2590800"/>
                <a:ext cx="457200" cy="289310"/>
              </a:xfrm>
              <a:prstGeom prst="rect">
                <a:avLst/>
              </a:prstGeom>
              <a:noFill/>
            </p:spPr>
            <p:txBody>
              <a:bodyPr wrap="square" rtlCol="0">
                <a:spAutoFit/>
              </a:bodyPr>
              <a:lstStyle/>
              <a:p>
                <a:r>
                  <a:rPr lang="en-US" sz="1600" dirty="0" smtClean="0">
                    <a:solidFill>
                      <a:schemeClr val="bg1">
                        <a:lumMod val="50000"/>
                      </a:schemeClr>
                    </a:solidFill>
                  </a:rPr>
                  <a:t>K</a:t>
                </a:r>
                <a:r>
                  <a:rPr lang="en-US" sz="1600" baseline="30000" dirty="0" smtClean="0">
                    <a:solidFill>
                      <a:schemeClr val="bg1">
                        <a:lumMod val="50000"/>
                      </a:schemeClr>
                    </a:solidFill>
                  </a:rPr>
                  <a:t>+</a:t>
                </a:r>
                <a:endParaRPr lang="en-US" sz="1600" dirty="0">
                  <a:solidFill>
                    <a:schemeClr val="bg1">
                      <a:lumMod val="50000"/>
                    </a:schemeClr>
                  </a:solidFill>
                </a:endParaRPr>
              </a:p>
            </p:txBody>
          </p:sp>
          <p:sp>
            <p:nvSpPr>
              <p:cNvPr id="38" name="TextBox 37"/>
              <p:cNvSpPr txBox="1"/>
              <p:nvPr/>
            </p:nvSpPr>
            <p:spPr>
              <a:xfrm>
                <a:off x="2133600" y="2971800"/>
                <a:ext cx="457200" cy="289310"/>
              </a:xfrm>
              <a:prstGeom prst="rect">
                <a:avLst/>
              </a:prstGeom>
              <a:noFill/>
            </p:spPr>
            <p:txBody>
              <a:bodyPr wrap="square" rtlCol="0">
                <a:spAutoFit/>
              </a:bodyPr>
              <a:lstStyle/>
              <a:p>
                <a:r>
                  <a:rPr lang="en-US" sz="1600" dirty="0" smtClean="0"/>
                  <a:t>K</a:t>
                </a:r>
                <a:r>
                  <a:rPr lang="en-US" sz="1600" baseline="30000" dirty="0" smtClean="0"/>
                  <a:t>+</a:t>
                </a:r>
                <a:endParaRPr lang="en-US" sz="1600" dirty="0"/>
              </a:p>
            </p:txBody>
          </p:sp>
          <p:sp>
            <p:nvSpPr>
              <p:cNvPr id="39" name="TextBox 38"/>
              <p:cNvSpPr txBox="1"/>
              <p:nvPr/>
            </p:nvSpPr>
            <p:spPr>
              <a:xfrm>
                <a:off x="1905000" y="3429000"/>
                <a:ext cx="685800" cy="289310"/>
              </a:xfrm>
              <a:prstGeom prst="rect">
                <a:avLst/>
              </a:prstGeom>
              <a:noFill/>
            </p:spPr>
            <p:txBody>
              <a:bodyPr wrap="square" rtlCol="0">
                <a:spAutoFit/>
              </a:bodyPr>
              <a:lstStyle/>
              <a:p>
                <a:r>
                  <a:rPr lang="en-US" sz="1600" dirty="0" smtClean="0"/>
                  <a:t>2 K</a:t>
                </a:r>
                <a:r>
                  <a:rPr lang="en-US" sz="1600" baseline="30000" dirty="0" smtClean="0"/>
                  <a:t>+</a:t>
                </a:r>
                <a:endParaRPr lang="en-US" sz="1600" dirty="0"/>
              </a:p>
            </p:txBody>
          </p:sp>
          <p:sp>
            <p:nvSpPr>
              <p:cNvPr id="40" name="TextBox 39"/>
              <p:cNvSpPr txBox="1"/>
              <p:nvPr/>
            </p:nvSpPr>
            <p:spPr>
              <a:xfrm>
                <a:off x="3352800" y="3048000"/>
                <a:ext cx="457200" cy="289310"/>
              </a:xfrm>
              <a:prstGeom prst="rect">
                <a:avLst/>
              </a:prstGeom>
              <a:noFill/>
            </p:spPr>
            <p:txBody>
              <a:bodyPr wrap="square" rtlCol="0">
                <a:spAutoFit/>
              </a:bodyPr>
              <a:lstStyle/>
              <a:p>
                <a:r>
                  <a:rPr lang="en-US" sz="1600" dirty="0" smtClean="0">
                    <a:solidFill>
                      <a:schemeClr val="bg1">
                        <a:lumMod val="50000"/>
                      </a:schemeClr>
                    </a:solidFill>
                  </a:rPr>
                  <a:t>K</a:t>
                </a:r>
                <a:r>
                  <a:rPr lang="en-US" sz="1600" baseline="30000" dirty="0" smtClean="0">
                    <a:solidFill>
                      <a:schemeClr val="bg1">
                        <a:lumMod val="50000"/>
                      </a:schemeClr>
                    </a:solidFill>
                  </a:rPr>
                  <a:t>+</a:t>
                </a:r>
                <a:endParaRPr lang="en-US" sz="1600" dirty="0">
                  <a:solidFill>
                    <a:schemeClr val="bg1">
                      <a:lumMod val="50000"/>
                    </a:schemeClr>
                  </a:solidFill>
                </a:endParaRPr>
              </a:p>
            </p:txBody>
          </p:sp>
          <p:sp>
            <p:nvSpPr>
              <p:cNvPr id="41" name="TextBox 40"/>
              <p:cNvSpPr txBox="1"/>
              <p:nvPr/>
            </p:nvSpPr>
            <p:spPr>
              <a:xfrm>
                <a:off x="1905000" y="3200400"/>
                <a:ext cx="533400" cy="289310"/>
              </a:xfrm>
              <a:prstGeom prst="rect">
                <a:avLst/>
              </a:prstGeom>
              <a:noFill/>
            </p:spPr>
            <p:txBody>
              <a:bodyPr wrap="square" rtlCol="0">
                <a:spAutoFit/>
              </a:bodyPr>
              <a:lstStyle/>
              <a:p>
                <a:r>
                  <a:rPr lang="en-US" sz="1600" dirty="0" smtClean="0">
                    <a:solidFill>
                      <a:srgbClr val="F52BE7"/>
                    </a:solidFill>
                  </a:rPr>
                  <a:t>Na</a:t>
                </a:r>
                <a:r>
                  <a:rPr lang="en-US" sz="1600" baseline="30000" dirty="0" smtClean="0">
                    <a:solidFill>
                      <a:srgbClr val="F52BE7"/>
                    </a:solidFill>
                  </a:rPr>
                  <a:t>+</a:t>
                </a:r>
                <a:endParaRPr lang="en-US" sz="1600" baseline="30000" dirty="0">
                  <a:solidFill>
                    <a:srgbClr val="F52BE7"/>
                  </a:solidFill>
                </a:endParaRPr>
              </a:p>
            </p:txBody>
          </p:sp>
          <p:cxnSp>
            <p:nvCxnSpPr>
              <p:cNvPr id="42" name="Straight Connector 41"/>
              <p:cNvCxnSpPr/>
              <p:nvPr/>
            </p:nvCxnSpPr>
            <p:spPr bwMode="auto">
              <a:xfrm flipV="1">
                <a:off x="3200400" y="2819400"/>
                <a:ext cx="1447800" cy="533400"/>
              </a:xfrm>
              <a:prstGeom prst="line">
                <a:avLst/>
              </a:prstGeom>
              <a:noFill/>
              <a:ln w="12700" cap="flat" cmpd="sng" algn="ctr">
                <a:solidFill>
                  <a:srgbClr val="C00000"/>
                </a:solidFill>
                <a:prstDash val="solid"/>
                <a:round/>
                <a:headEnd type="none" w="med" len="med"/>
                <a:tailEnd type="none" w="med" len="med"/>
              </a:ln>
              <a:effectLst/>
            </p:spPr>
          </p:cxnSp>
          <p:cxnSp>
            <p:nvCxnSpPr>
              <p:cNvPr id="43" name="Straight Arrow Connector 42"/>
              <p:cNvCxnSpPr/>
              <p:nvPr/>
            </p:nvCxnSpPr>
            <p:spPr bwMode="auto">
              <a:xfrm flipV="1">
                <a:off x="3200400" y="3352800"/>
                <a:ext cx="1752600" cy="76200"/>
              </a:xfrm>
              <a:prstGeom prst="straightConnector1">
                <a:avLst/>
              </a:prstGeom>
              <a:noFill/>
              <a:ln w="12700" cap="flat" cmpd="sng" algn="ctr">
                <a:solidFill>
                  <a:srgbClr val="C00000"/>
                </a:solidFill>
                <a:prstDash val="solid"/>
                <a:round/>
                <a:headEnd type="none" w="med" len="med"/>
                <a:tailEnd type="arrow"/>
              </a:ln>
              <a:effectLst/>
            </p:spPr>
          </p:cxnSp>
          <p:sp>
            <p:nvSpPr>
              <p:cNvPr id="44" name="TextBox 43"/>
              <p:cNvSpPr txBox="1"/>
              <p:nvPr/>
            </p:nvSpPr>
            <p:spPr>
              <a:xfrm>
                <a:off x="4648200" y="2667000"/>
                <a:ext cx="609600" cy="289310"/>
              </a:xfrm>
              <a:prstGeom prst="rect">
                <a:avLst/>
              </a:prstGeom>
              <a:noFill/>
            </p:spPr>
            <p:txBody>
              <a:bodyPr wrap="square" rtlCol="0">
                <a:spAutoFit/>
              </a:bodyPr>
              <a:lstStyle/>
              <a:p>
                <a:r>
                  <a:rPr lang="en-US" sz="1600" dirty="0" smtClean="0">
                    <a:solidFill>
                      <a:schemeClr val="bg1">
                        <a:lumMod val="50000"/>
                      </a:schemeClr>
                    </a:solidFill>
                  </a:rPr>
                  <a:t>ATP</a:t>
                </a:r>
                <a:endParaRPr lang="en-US" sz="1600" dirty="0">
                  <a:solidFill>
                    <a:schemeClr val="bg1">
                      <a:lumMod val="50000"/>
                    </a:schemeClr>
                  </a:solidFill>
                </a:endParaRPr>
              </a:p>
            </p:txBody>
          </p:sp>
          <p:sp>
            <p:nvSpPr>
              <p:cNvPr id="45" name="TextBox 44"/>
              <p:cNvSpPr txBox="1"/>
              <p:nvPr/>
            </p:nvSpPr>
            <p:spPr>
              <a:xfrm>
                <a:off x="4953000" y="3276600"/>
                <a:ext cx="1371600" cy="289310"/>
              </a:xfrm>
              <a:prstGeom prst="rect">
                <a:avLst/>
              </a:prstGeom>
              <a:noFill/>
            </p:spPr>
            <p:txBody>
              <a:bodyPr wrap="square" rtlCol="0">
                <a:spAutoFit/>
              </a:bodyPr>
              <a:lstStyle/>
              <a:p>
                <a:r>
                  <a:rPr lang="en-US" sz="1600" dirty="0" smtClean="0">
                    <a:solidFill>
                      <a:schemeClr val="bg1">
                        <a:lumMod val="50000"/>
                      </a:schemeClr>
                    </a:solidFill>
                  </a:rPr>
                  <a:t>ADP + P</a:t>
                </a:r>
                <a:r>
                  <a:rPr lang="en-US" sz="1600" baseline="-25000" dirty="0" smtClean="0">
                    <a:solidFill>
                      <a:schemeClr val="bg1">
                        <a:lumMod val="50000"/>
                      </a:schemeClr>
                    </a:solidFill>
                  </a:rPr>
                  <a:t>i</a:t>
                </a:r>
                <a:endParaRPr lang="en-US" sz="1600" baseline="-25000" dirty="0">
                  <a:solidFill>
                    <a:schemeClr val="bg1">
                      <a:lumMod val="50000"/>
                    </a:schemeClr>
                  </a:solidFill>
                </a:endParaRPr>
              </a:p>
            </p:txBody>
          </p:sp>
          <p:cxnSp>
            <p:nvCxnSpPr>
              <p:cNvPr id="46" name="Straight Arrow Connector 45"/>
              <p:cNvCxnSpPr/>
              <p:nvPr/>
            </p:nvCxnSpPr>
            <p:spPr bwMode="auto">
              <a:xfrm rot="10800000">
                <a:off x="3886200" y="2438400"/>
                <a:ext cx="1828800" cy="152400"/>
              </a:xfrm>
              <a:prstGeom prst="straightConnector1">
                <a:avLst/>
              </a:prstGeom>
              <a:noFill/>
              <a:ln w="25400" cap="flat" cmpd="sng" algn="ctr">
                <a:solidFill>
                  <a:srgbClr val="C00000"/>
                </a:solidFill>
                <a:prstDash val="sysDash"/>
                <a:round/>
                <a:headEnd type="none" w="med" len="med"/>
                <a:tailEnd type="arrow"/>
              </a:ln>
              <a:effectLst/>
            </p:spPr>
          </p:cxnSp>
          <p:sp>
            <p:nvSpPr>
              <p:cNvPr id="48" name="TextBox 47"/>
              <p:cNvSpPr txBox="1"/>
              <p:nvPr/>
            </p:nvSpPr>
            <p:spPr>
              <a:xfrm>
                <a:off x="7086600" y="1524000"/>
                <a:ext cx="1447800" cy="338554"/>
              </a:xfrm>
              <a:prstGeom prst="rect">
                <a:avLst/>
              </a:prstGeom>
              <a:noFill/>
            </p:spPr>
            <p:txBody>
              <a:bodyPr wrap="square" rtlCol="0">
                <a:spAutoFit/>
              </a:bodyPr>
              <a:lstStyle/>
              <a:p>
                <a:r>
                  <a:rPr lang="en-US" sz="2000" dirty="0" smtClean="0"/>
                  <a:t>Lumen</a:t>
                </a:r>
                <a:endParaRPr lang="en-US" sz="2000" dirty="0"/>
              </a:p>
            </p:txBody>
          </p:sp>
          <p:sp>
            <p:nvSpPr>
              <p:cNvPr id="49" name="TextBox 48"/>
              <p:cNvSpPr txBox="1"/>
              <p:nvPr/>
            </p:nvSpPr>
            <p:spPr>
              <a:xfrm>
                <a:off x="1447800" y="1676400"/>
                <a:ext cx="1447800" cy="338554"/>
              </a:xfrm>
              <a:prstGeom prst="rect">
                <a:avLst/>
              </a:prstGeom>
              <a:noFill/>
            </p:spPr>
            <p:txBody>
              <a:bodyPr wrap="square" rtlCol="0">
                <a:spAutoFit/>
              </a:bodyPr>
              <a:lstStyle/>
              <a:p>
                <a:r>
                  <a:rPr lang="en-US" sz="2000" dirty="0" smtClean="0"/>
                  <a:t>capillary</a:t>
                </a:r>
                <a:endParaRPr lang="en-US" sz="2000" dirty="0"/>
              </a:p>
            </p:txBody>
          </p:sp>
        </p:grpSp>
        <p:sp>
          <p:nvSpPr>
            <p:cNvPr id="52" name="Flowchart: Extract 51"/>
            <p:cNvSpPr/>
            <p:nvPr/>
          </p:nvSpPr>
          <p:spPr bwMode="auto">
            <a:xfrm>
              <a:off x="6477000" y="3733800"/>
              <a:ext cx="228600" cy="304800"/>
            </a:xfrm>
            <a:prstGeom prst="flowChartExtract">
              <a:avLst/>
            </a:prstGeom>
            <a:solidFill>
              <a:srgbClr val="7030A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cxnSp>
          <p:nvCxnSpPr>
            <p:cNvPr id="53" name="Curved Connector 52"/>
            <p:cNvCxnSpPr>
              <a:endCxn id="55" idx="3"/>
            </p:cNvCxnSpPr>
            <p:nvPr/>
          </p:nvCxnSpPr>
          <p:spPr bwMode="auto">
            <a:xfrm rot="10800000" flipV="1">
              <a:off x="6248400" y="3733799"/>
              <a:ext cx="685800" cy="373255"/>
            </a:xfrm>
            <a:prstGeom prst="curvedConnector3">
              <a:avLst>
                <a:gd name="adj1" fmla="val 50000"/>
              </a:avLst>
            </a:prstGeom>
            <a:noFill/>
            <a:ln w="19050" cap="flat" cmpd="sng" algn="ctr">
              <a:solidFill>
                <a:srgbClr val="FFFFFF"/>
              </a:solidFill>
              <a:prstDash val="solid"/>
              <a:round/>
              <a:headEnd type="none" w="med" len="med"/>
              <a:tailEnd type="arrow"/>
            </a:ln>
            <a:effectLst/>
          </p:spPr>
        </p:cxnSp>
        <p:sp>
          <p:nvSpPr>
            <p:cNvPr id="54" name="TextBox 53"/>
            <p:cNvSpPr txBox="1"/>
            <p:nvPr/>
          </p:nvSpPr>
          <p:spPr>
            <a:xfrm>
              <a:off x="7010400" y="3581400"/>
              <a:ext cx="533400" cy="289310"/>
            </a:xfrm>
            <a:prstGeom prst="rect">
              <a:avLst/>
            </a:prstGeom>
            <a:noFill/>
          </p:spPr>
          <p:txBody>
            <a:bodyPr wrap="square" rtlCol="0">
              <a:spAutoFit/>
            </a:bodyPr>
            <a:lstStyle/>
            <a:p>
              <a:r>
                <a:rPr lang="en-US" sz="1600" dirty="0" err="1" smtClean="0">
                  <a:solidFill>
                    <a:srgbClr val="FFFF00"/>
                  </a:solidFill>
                </a:rPr>
                <a:t>Fru</a:t>
              </a:r>
              <a:endParaRPr lang="en-US" sz="1600" dirty="0">
                <a:solidFill>
                  <a:srgbClr val="FFFF00"/>
                </a:solidFill>
              </a:endParaRPr>
            </a:p>
          </p:txBody>
        </p:sp>
        <p:sp>
          <p:nvSpPr>
            <p:cNvPr id="55" name="TextBox 54"/>
            <p:cNvSpPr txBox="1"/>
            <p:nvPr/>
          </p:nvSpPr>
          <p:spPr>
            <a:xfrm>
              <a:off x="5715000" y="3962400"/>
              <a:ext cx="533400" cy="289310"/>
            </a:xfrm>
            <a:prstGeom prst="rect">
              <a:avLst/>
            </a:prstGeom>
            <a:noFill/>
          </p:spPr>
          <p:txBody>
            <a:bodyPr wrap="square" rtlCol="0">
              <a:spAutoFit/>
            </a:bodyPr>
            <a:lstStyle/>
            <a:p>
              <a:r>
                <a:rPr lang="en-US" sz="1600" dirty="0" err="1" smtClean="0">
                  <a:solidFill>
                    <a:schemeClr val="bg2"/>
                  </a:solidFill>
                </a:rPr>
                <a:t>Fru</a:t>
              </a:r>
              <a:endParaRPr lang="en-US" sz="1600" dirty="0">
                <a:solidFill>
                  <a:schemeClr val="bg2"/>
                </a:solidFill>
              </a:endParaRPr>
            </a:p>
          </p:txBody>
        </p:sp>
        <p:sp>
          <p:nvSpPr>
            <p:cNvPr id="57" name="Left Arrow Callout 56"/>
            <p:cNvSpPr/>
            <p:nvPr/>
          </p:nvSpPr>
          <p:spPr bwMode="auto">
            <a:xfrm>
              <a:off x="2743200" y="3962400"/>
              <a:ext cx="304800" cy="381000"/>
            </a:xfrm>
            <a:prstGeom prst="leftArrowCallou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8" name="Flowchart: Extract 57"/>
            <p:cNvSpPr/>
            <p:nvPr/>
          </p:nvSpPr>
          <p:spPr bwMode="auto">
            <a:xfrm>
              <a:off x="6553200" y="6019800"/>
              <a:ext cx="228600" cy="304800"/>
            </a:xfrm>
            <a:prstGeom prst="flowChartExtract">
              <a:avLst/>
            </a:prstGeom>
            <a:solidFill>
              <a:srgbClr val="7030A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9" name="TextBox 58"/>
            <p:cNvSpPr txBox="1"/>
            <p:nvPr/>
          </p:nvSpPr>
          <p:spPr>
            <a:xfrm>
              <a:off x="6934200" y="5943600"/>
              <a:ext cx="1143000" cy="363176"/>
            </a:xfrm>
            <a:prstGeom prst="rect">
              <a:avLst/>
            </a:prstGeom>
            <a:noFill/>
          </p:spPr>
          <p:txBody>
            <a:bodyPr wrap="square" rtlCol="0">
              <a:spAutoFit/>
            </a:bodyPr>
            <a:lstStyle/>
            <a:p>
              <a:r>
                <a:rPr lang="en-US" sz="2200" dirty="0" smtClean="0"/>
                <a:t>GLUT5</a:t>
              </a:r>
              <a:endParaRPr lang="en-US" sz="2200" dirty="0"/>
            </a:p>
          </p:txBody>
        </p:sp>
        <p:cxnSp>
          <p:nvCxnSpPr>
            <p:cNvPr id="60" name="Straight Arrow Connector 59"/>
            <p:cNvCxnSpPr/>
            <p:nvPr/>
          </p:nvCxnSpPr>
          <p:spPr bwMode="auto">
            <a:xfrm rot="10800000">
              <a:off x="3886200" y="4114800"/>
              <a:ext cx="1828800" cy="1588"/>
            </a:xfrm>
            <a:prstGeom prst="straightConnector1">
              <a:avLst/>
            </a:prstGeom>
            <a:noFill/>
            <a:ln w="25400" cap="flat" cmpd="sng" algn="ctr">
              <a:solidFill>
                <a:srgbClr val="C00000"/>
              </a:solidFill>
              <a:prstDash val="sysDash"/>
              <a:round/>
              <a:headEnd type="none" w="med" len="med"/>
              <a:tailEnd type="arrow"/>
            </a:ln>
            <a:effectLst/>
          </p:spPr>
        </p:cxnSp>
        <p:sp>
          <p:nvSpPr>
            <p:cNvPr id="62" name="TextBox 61"/>
            <p:cNvSpPr txBox="1"/>
            <p:nvPr/>
          </p:nvSpPr>
          <p:spPr>
            <a:xfrm>
              <a:off x="914400" y="3124200"/>
              <a:ext cx="914400" cy="338554"/>
            </a:xfrm>
            <a:prstGeom prst="rect">
              <a:avLst/>
            </a:prstGeom>
            <a:noFill/>
          </p:spPr>
          <p:txBody>
            <a:bodyPr wrap="square" rtlCol="0">
              <a:spAutoFit/>
            </a:bodyPr>
            <a:lstStyle/>
            <a:p>
              <a:r>
                <a:rPr lang="en-US" sz="2000" dirty="0" smtClean="0"/>
                <a:t>active</a:t>
              </a:r>
              <a:endParaRPr lang="en-US" sz="2000" dirty="0"/>
            </a:p>
          </p:txBody>
        </p:sp>
        <p:sp>
          <p:nvSpPr>
            <p:cNvPr id="64" name="TextBox 63"/>
            <p:cNvSpPr txBox="1"/>
            <p:nvPr/>
          </p:nvSpPr>
          <p:spPr>
            <a:xfrm>
              <a:off x="1981200" y="4191000"/>
              <a:ext cx="533400" cy="289310"/>
            </a:xfrm>
            <a:prstGeom prst="rect">
              <a:avLst/>
            </a:prstGeom>
            <a:noFill/>
          </p:spPr>
          <p:txBody>
            <a:bodyPr wrap="square" rtlCol="0">
              <a:spAutoFit/>
            </a:bodyPr>
            <a:lstStyle/>
            <a:p>
              <a:r>
                <a:rPr lang="en-US" sz="1600" dirty="0" err="1" smtClean="0">
                  <a:solidFill>
                    <a:srgbClr val="FFFF00"/>
                  </a:solidFill>
                </a:rPr>
                <a:t>Fru</a:t>
              </a:r>
              <a:endParaRPr lang="en-US" sz="1600" dirty="0">
                <a:solidFill>
                  <a:srgbClr val="FFFF00"/>
                </a:solidFill>
              </a:endParaRPr>
            </a:p>
          </p:txBody>
        </p:sp>
        <p:sp>
          <p:nvSpPr>
            <p:cNvPr id="66" name="TextBox 65"/>
            <p:cNvSpPr txBox="1"/>
            <p:nvPr/>
          </p:nvSpPr>
          <p:spPr>
            <a:xfrm>
              <a:off x="3200400" y="4038600"/>
              <a:ext cx="533400" cy="289310"/>
            </a:xfrm>
            <a:prstGeom prst="rect">
              <a:avLst/>
            </a:prstGeom>
            <a:noFill/>
          </p:spPr>
          <p:txBody>
            <a:bodyPr wrap="square" rtlCol="0">
              <a:spAutoFit/>
            </a:bodyPr>
            <a:lstStyle/>
            <a:p>
              <a:r>
                <a:rPr lang="en-US" sz="1600" dirty="0" err="1" smtClean="0">
                  <a:solidFill>
                    <a:srgbClr val="000000"/>
                  </a:solidFill>
                </a:rPr>
                <a:t>Fru</a:t>
              </a:r>
              <a:endParaRPr lang="en-US" sz="1600" dirty="0">
                <a:solidFill>
                  <a:srgbClr val="000000"/>
                </a:solidFill>
              </a:endParaRPr>
            </a:p>
          </p:txBody>
        </p:sp>
        <p:cxnSp>
          <p:nvCxnSpPr>
            <p:cNvPr id="67" name="Curved Connector 66"/>
            <p:cNvCxnSpPr/>
            <p:nvPr/>
          </p:nvCxnSpPr>
          <p:spPr bwMode="auto">
            <a:xfrm rot="10800000" flipV="1">
              <a:off x="2514601" y="4038600"/>
              <a:ext cx="685800" cy="381000"/>
            </a:xfrm>
            <a:prstGeom prst="curvedConnector3">
              <a:avLst>
                <a:gd name="adj1" fmla="val 50000"/>
              </a:avLst>
            </a:prstGeom>
            <a:noFill/>
            <a:ln w="19050" cap="flat" cmpd="sng" algn="ctr">
              <a:solidFill>
                <a:srgbClr val="FFFFFF"/>
              </a:solidFill>
              <a:prstDash val="solid"/>
              <a:round/>
              <a:headEnd type="none" w="med" len="med"/>
              <a:tailEnd type="arrow"/>
            </a:ln>
            <a:effectLst/>
          </p:spPr>
        </p:cxnSp>
      </p:gr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4419600" cy="486287"/>
          </a:xfrm>
          <a:prstGeom prst="rect">
            <a:avLst/>
          </a:prstGeom>
          <a:noFill/>
        </p:spPr>
        <p:txBody>
          <a:bodyPr wrap="square" rtlCol="0">
            <a:spAutoFit/>
          </a:bodyPr>
          <a:lstStyle/>
          <a:p>
            <a:r>
              <a:rPr lang="en-US" dirty="0" smtClean="0">
                <a:solidFill>
                  <a:srgbClr val="FFFF00"/>
                </a:solidFill>
              </a:rPr>
              <a:t>A transporter:</a:t>
            </a:r>
            <a:endParaRPr lang="en-US" dirty="0">
              <a:solidFill>
                <a:srgbClr val="FFFF00"/>
              </a:solidFill>
            </a:endParaRPr>
          </a:p>
        </p:txBody>
      </p:sp>
      <p:pic>
        <p:nvPicPr>
          <p:cNvPr id="7170" name="Picture 2"/>
          <p:cNvPicPr>
            <a:picLocks noChangeAspect="1" noChangeArrowheads="1"/>
          </p:cNvPicPr>
          <p:nvPr/>
        </p:nvPicPr>
        <p:blipFill>
          <a:blip r:embed="rId2" cstate="print"/>
          <a:srcRect/>
          <a:stretch>
            <a:fillRect/>
          </a:stretch>
        </p:blipFill>
        <p:spPr bwMode="auto">
          <a:xfrm>
            <a:off x="685800" y="1905000"/>
            <a:ext cx="7363613" cy="4176713"/>
          </a:xfrm>
          <a:prstGeom prst="rect">
            <a:avLst/>
          </a:prstGeom>
          <a:noFill/>
          <a:ln w="9525">
            <a:noFill/>
            <a:miter lim="800000"/>
            <a:headEnd/>
            <a:tailEnd/>
          </a:ln>
        </p:spPr>
      </p:pic>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sz="3200" dirty="0" smtClean="0">
                <a:solidFill>
                  <a:srgbClr val="FFFF00"/>
                </a:solidFill>
              </a:rPr>
              <a:t>Hexose Transport</a:t>
            </a:r>
            <a:endParaRPr lang="en-US" sz="3200" dirty="0">
              <a:solidFill>
                <a:srgbClr val="FFFF00"/>
              </a:solidFill>
            </a:endParaRPr>
          </a:p>
        </p:txBody>
      </p:sp>
      <p:sp>
        <p:nvSpPr>
          <p:cNvPr id="3" name="Content Placeholder 2"/>
          <p:cNvSpPr>
            <a:spLocks noGrp="1"/>
          </p:cNvSpPr>
          <p:nvPr>
            <p:ph idx="1"/>
          </p:nvPr>
        </p:nvSpPr>
        <p:spPr>
          <a:xfrm>
            <a:off x="457200" y="1524000"/>
            <a:ext cx="8229600" cy="4572000"/>
          </a:xfrm>
        </p:spPr>
        <p:txBody>
          <a:bodyPr/>
          <a:lstStyle/>
          <a:p>
            <a:r>
              <a:rPr lang="en-US" sz="2800" dirty="0" smtClean="0"/>
              <a:t>Transport </a:t>
            </a:r>
            <a:r>
              <a:rPr lang="en-US" sz="2800" dirty="0" err="1" smtClean="0"/>
              <a:t>hexoses</a:t>
            </a:r>
            <a:r>
              <a:rPr lang="en-US" sz="2800" dirty="0" smtClean="0"/>
              <a:t> down a concentration gradients (GLUT1, GLUT2, GLUT3, GLUT4, GLUT5)</a:t>
            </a:r>
          </a:p>
          <a:p>
            <a:endParaRPr lang="en-US" sz="2800" dirty="0" smtClean="0"/>
          </a:p>
          <a:p>
            <a:r>
              <a:rPr lang="en-US" sz="2800" dirty="0" smtClean="0"/>
              <a:t>Transport </a:t>
            </a:r>
            <a:r>
              <a:rPr lang="en-US" sz="2800" dirty="0" err="1" smtClean="0"/>
              <a:t>hexoses</a:t>
            </a:r>
            <a:r>
              <a:rPr lang="en-US" sz="2800" dirty="0" smtClean="0"/>
              <a:t> against a </a:t>
            </a:r>
            <a:r>
              <a:rPr lang="en-US" sz="2800" smtClean="0"/>
              <a:t>concentration gradient (SGLUT1)</a:t>
            </a:r>
            <a:endParaRPr lang="en-US" sz="2800" dirty="0"/>
          </a:p>
        </p:txBody>
      </p:sp>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Hexose Transport</a:t>
            </a:r>
            <a:endParaRPr lang="en-US" sz="3600" dirty="0"/>
          </a:p>
        </p:txBody>
      </p:sp>
      <p:sp>
        <p:nvSpPr>
          <p:cNvPr id="3" name="Content Placeholder 2"/>
          <p:cNvSpPr>
            <a:spLocks noGrp="1"/>
          </p:cNvSpPr>
          <p:nvPr>
            <p:ph idx="1"/>
          </p:nvPr>
        </p:nvSpPr>
        <p:spPr>
          <a:xfrm>
            <a:off x="457200" y="1524000"/>
            <a:ext cx="8229600" cy="4572000"/>
          </a:xfrm>
        </p:spPr>
        <p:txBody>
          <a:bodyPr/>
          <a:lstStyle/>
          <a:p>
            <a:r>
              <a:rPr lang="en-US" sz="2800" dirty="0" smtClean="0"/>
              <a:t>GLUT1, 3, and 4: high affinity for </a:t>
            </a:r>
            <a:r>
              <a:rPr lang="en-US" sz="2800" dirty="0" err="1" smtClean="0"/>
              <a:t>Glu</a:t>
            </a:r>
            <a:r>
              <a:rPr lang="en-US" sz="2800" dirty="0" smtClean="0"/>
              <a:t> (Km=2-5 </a:t>
            </a:r>
            <a:r>
              <a:rPr lang="en-US" sz="2800" dirty="0" err="1" smtClean="0"/>
              <a:t>mM</a:t>
            </a:r>
            <a:r>
              <a:rPr lang="en-US" sz="2800" dirty="0" smtClean="0"/>
              <a:t>): functioning at maximal rate under physiological condition ([</a:t>
            </a:r>
            <a:r>
              <a:rPr lang="en-US" sz="2800" dirty="0" err="1" smtClean="0"/>
              <a:t>Glu</a:t>
            </a:r>
            <a:r>
              <a:rPr lang="en-US" sz="2800" dirty="0" smtClean="0"/>
              <a:t>] ~5 </a:t>
            </a:r>
            <a:r>
              <a:rPr lang="en-US" sz="2800" dirty="0" err="1" smtClean="0"/>
              <a:t>mM</a:t>
            </a:r>
            <a:r>
              <a:rPr lang="en-US" sz="2800" dirty="0" smtClean="0"/>
              <a:t>).</a:t>
            </a:r>
          </a:p>
          <a:p>
            <a:pPr>
              <a:buNone/>
            </a:pPr>
            <a:endParaRPr lang="en-US" sz="2800" dirty="0" smtClean="0"/>
          </a:p>
          <a:p>
            <a:r>
              <a:rPr lang="en-US" sz="2800" dirty="0" smtClean="0"/>
              <a:t>GLUT2: low affinity for </a:t>
            </a:r>
            <a:r>
              <a:rPr lang="en-US" sz="2800" dirty="0" err="1" smtClean="0"/>
              <a:t>Glu</a:t>
            </a:r>
            <a:r>
              <a:rPr lang="en-US" sz="2800" dirty="0" smtClean="0"/>
              <a:t> (Km=15 </a:t>
            </a:r>
            <a:r>
              <a:rPr lang="en-US" sz="2800" dirty="0" err="1" smtClean="0"/>
              <a:t>mM</a:t>
            </a:r>
            <a:r>
              <a:rPr lang="en-US" sz="2800" dirty="0" smtClean="0"/>
              <a:t>): allows it to change transport rate relative to [</a:t>
            </a:r>
            <a:r>
              <a:rPr lang="en-US" sz="2800" dirty="0" err="1" smtClean="0"/>
              <a:t>Glu</a:t>
            </a:r>
            <a:r>
              <a:rPr lang="en-US" sz="2800" dirty="0" smtClean="0"/>
              <a:t>] after consuming a carbohydrate-rich meal.</a:t>
            </a:r>
          </a:p>
          <a:p>
            <a:pPr>
              <a:buNone/>
            </a:pPr>
            <a:endParaRPr lang="en-US" sz="2800" dirty="0" smtClean="0"/>
          </a:p>
          <a:p>
            <a:r>
              <a:rPr lang="en-US" sz="2800" dirty="0" smtClean="0"/>
              <a:t>GLUT5: high affinity for </a:t>
            </a:r>
            <a:r>
              <a:rPr lang="en-US" sz="2800" dirty="0" err="1" smtClean="0"/>
              <a:t>Fru</a:t>
            </a:r>
            <a:r>
              <a:rPr lang="en-US" sz="2800" dirty="0" smtClean="0"/>
              <a:t>.</a:t>
            </a:r>
            <a:endParaRPr lang="en-US" sz="2800" dirty="0"/>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2007 Thomson - Wadsworth</a:t>
            </a:r>
          </a:p>
        </p:txBody>
      </p:sp>
      <p:sp>
        <p:nvSpPr>
          <p:cNvPr id="121858" name="Rectangle 2"/>
          <p:cNvSpPr>
            <a:spLocks noGrp="1" noChangeArrowheads="1"/>
          </p:cNvSpPr>
          <p:nvPr>
            <p:ph type="title"/>
          </p:nvPr>
        </p:nvSpPr>
        <p:spPr>
          <a:xfrm>
            <a:off x="457200" y="381000"/>
            <a:ext cx="8229600" cy="838200"/>
          </a:xfrm>
        </p:spPr>
        <p:txBody>
          <a:bodyPr/>
          <a:lstStyle/>
          <a:p>
            <a:r>
              <a:rPr lang="en-US" dirty="0" smtClean="0">
                <a:solidFill>
                  <a:srgbClr val="FFFF00"/>
                </a:solidFill>
              </a:rPr>
              <a:t>Carbohydrates</a:t>
            </a:r>
            <a:endParaRPr lang="en-US" dirty="0">
              <a:solidFill>
                <a:srgbClr val="FFFF00"/>
              </a:solidFill>
            </a:endParaRPr>
          </a:p>
        </p:txBody>
      </p:sp>
      <p:pic>
        <p:nvPicPr>
          <p:cNvPr id="121862" name="Picture 6" descr="0506"/>
          <p:cNvPicPr>
            <a:picLocks noChangeAspect="1" noChangeArrowheads="1"/>
          </p:cNvPicPr>
          <p:nvPr/>
        </p:nvPicPr>
        <p:blipFill>
          <a:blip r:embed="rId2" cstate="print"/>
          <a:srcRect/>
          <a:stretch>
            <a:fillRect/>
          </a:stretch>
        </p:blipFill>
        <p:spPr bwMode="auto">
          <a:xfrm>
            <a:off x="88900" y="1819275"/>
            <a:ext cx="8964613" cy="3819525"/>
          </a:xfrm>
          <a:prstGeom prst="rect">
            <a:avLst/>
          </a:prstGeom>
          <a:noFill/>
        </p:spPr>
      </p:pic>
    </p:spTree>
  </p:cSld>
  <p:clrMapOvr>
    <a:masterClrMapping/>
  </p:clrMapOvr>
  <p:transition spd="med">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04801" y="285750"/>
            <a:ext cx="8458200" cy="43624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981200" y="4724400"/>
            <a:ext cx="4967288" cy="1676400"/>
          </a:xfrm>
          <a:prstGeom prst="rect">
            <a:avLst/>
          </a:prstGeom>
          <a:noFill/>
          <a:ln w="9525">
            <a:noFill/>
            <a:miter lim="800000"/>
            <a:headEnd/>
            <a:tailEnd/>
          </a:ln>
        </p:spPr>
      </p:pic>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533400"/>
            <a:ext cx="8686800" cy="5562600"/>
          </a:xfrm>
          <a:prstGeom prst="rect">
            <a:avLst/>
          </a:prstGeom>
          <a:noFill/>
          <a:ln w="9525">
            <a:noFill/>
            <a:miter lim="800000"/>
            <a:headEnd/>
            <a:tailEnd/>
          </a:ln>
        </p:spPr>
      </p:pic>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z="3200" dirty="0" smtClean="0">
                <a:solidFill>
                  <a:srgbClr val="FFFF00"/>
                </a:solidFill>
              </a:rPr>
              <a:t>Glucose/Galactose Malabsorption (GGM)</a:t>
            </a:r>
            <a:endParaRPr lang="en-US" sz="3200" dirty="0">
              <a:solidFill>
                <a:srgbClr val="FFFF00"/>
              </a:solidFill>
            </a:endParaRPr>
          </a:p>
        </p:txBody>
      </p:sp>
      <p:sp>
        <p:nvSpPr>
          <p:cNvPr id="3" name="Content Placeholder 2"/>
          <p:cNvSpPr>
            <a:spLocks noGrp="1"/>
          </p:cNvSpPr>
          <p:nvPr>
            <p:ph idx="1"/>
          </p:nvPr>
        </p:nvSpPr>
        <p:spPr>
          <a:xfrm>
            <a:off x="457200" y="1219200"/>
            <a:ext cx="8229600" cy="4876800"/>
          </a:xfrm>
        </p:spPr>
        <p:txBody>
          <a:bodyPr/>
          <a:lstStyle/>
          <a:p>
            <a:r>
              <a:rPr lang="en-US" sz="2400" dirty="0" smtClean="0"/>
              <a:t>A rare metabolic disorder; caused by defect in </a:t>
            </a:r>
            <a:r>
              <a:rPr lang="en-US" sz="2400" dirty="0" err="1" smtClean="0"/>
              <a:t>Glu</a:t>
            </a:r>
            <a:r>
              <a:rPr lang="en-US" sz="2400" dirty="0" smtClean="0"/>
              <a:t>/Gal transport across intestinal lining.</a:t>
            </a:r>
          </a:p>
          <a:p>
            <a:endParaRPr lang="en-US" sz="2400" dirty="0" smtClean="0"/>
          </a:p>
          <a:p>
            <a:r>
              <a:rPr lang="en-US" sz="2400" dirty="0" smtClean="0"/>
              <a:t>An autosomal recessive disorder; affected person inherits two defective copies of  SGLUT1 gene (on chromosome 22).</a:t>
            </a:r>
          </a:p>
          <a:p>
            <a:endParaRPr lang="en-US" sz="2400" dirty="0" smtClean="0"/>
          </a:p>
          <a:p>
            <a:r>
              <a:rPr lang="en-US" sz="2400" dirty="0" smtClean="0"/>
              <a:t>May be related to familial intermarriage.</a:t>
            </a:r>
          </a:p>
          <a:p>
            <a:endParaRPr lang="en-US" sz="2400" dirty="0" smtClean="0"/>
          </a:p>
          <a:p>
            <a:r>
              <a:rPr lang="en-US" sz="2400" dirty="0" smtClean="0"/>
              <a:t>Sever diarrhea &amp; dehydration in 1</a:t>
            </a:r>
            <a:r>
              <a:rPr lang="en-US" sz="2400" baseline="30000" dirty="0" smtClean="0"/>
              <a:t>st</a:t>
            </a:r>
            <a:r>
              <a:rPr lang="en-US" sz="2400" dirty="0" smtClean="0"/>
              <a:t> d of life; lethal  if not treated by completely removing dietary lactose, sucrose, glucose and galactose.</a:t>
            </a:r>
          </a:p>
          <a:p>
            <a:endParaRPr lang="en-US" sz="2400" dirty="0"/>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2007 Thomson - Wadsworth</a:t>
            </a:r>
          </a:p>
        </p:txBody>
      </p:sp>
      <p:pic>
        <p:nvPicPr>
          <p:cNvPr id="166918" name="Picture 6" descr="0515"/>
          <p:cNvPicPr>
            <a:picLocks noChangeAspect="1" noChangeArrowheads="1"/>
          </p:cNvPicPr>
          <p:nvPr/>
        </p:nvPicPr>
        <p:blipFill>
          <a:blip r:embed="rId2" cstate="print"/>
          <a:srcRect/>
          <a:stretch>
            <a:fillRect/>
          </a:stretch>
        </p:blipFill>
        <p:spPr bwMode="auto">
          <a:xfrm>
            <a:off x="76200" y="-12700"/>
            <a:ext cx="6786563" cy="6884988"/>
          </a:xfrm>
          <a:prstGeom prst="rect">
            <a:avLst/>
          </a:prstGeom>
          <a:noFill/>
        </p:spPr>
      </p:pic>
      <p:sp>
        <p:nvSpPr>
          <p:cNvPr id="166914" name="Rectangle 2"/>
          <p:cNvSpPr>
            <a:spLocks noGrp="1" noChangeArrowheads="1"/>
          </p:cNvSpPr>
          <p:nvPr>
            <p:ph type="title"/>
          </p:nvPr>
        </p:nvSpPr>
        <p:spPr>
          <a:xfrm>
            <a:off x="6705600" y="152400"/>
            <a:ext cx="2362200" cy="2743200"/>
          </a:xfrm>
        </p:spPr>
        <p:txBody>
          <a:bodyPr/>
          <a:lstStyle/>
          <a:p>
            <a:r>
              <a:rPr lang="en-US" sz="3200" dirty="0">
                <a:solidFill>
                  <a:srgbClr val="FFFF00"/>
                </a:solidFill>
              </a:rPr>
              <a:t>Release of Insulin &amp; Glucagon from the Pancreas</a:t>
            </a:r>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81000" y="152400"/>
            <a:ext cx="8153400" cy="52578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219200" y="5472025"/>
            <a:ext cx="6553200" cy="1309775"/>
          </a:xfrm>
          <a:prstGeom prst="rect">
            <a:avLst/>
          </a:prstGeom>
          <a:noFill/>
          <a:ln w="9525">
            <a:noFill/>
            <a:miter lim="800000"/>
            <a:headEnd/>
            <a:tailEnd/>
          </a:ln>
        </p:spPr>
      </p:pic>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524000" y="990600"/>
            <a:ext cx="6172200" cy="5486400"/>
          </a:xfrm>
          <a:prstGeom prst="rect">
            <a:avLst/>
          </a:prstGeom>
          <a:noFill/>
          <a:ln w="9525">
            <a:noFill/>
            <a:miter lim="800000"/>
            <a:headEnd/>
            <a:tailEnd/>
          </a:ln>
        </p:spPr>
      </p:pic>
      <p:sp>
        <p:nvSpPr>
          <p:cNvPr id="3" name="TextBox 2"/>
          <p:cNvSpPr txBox="1"/>
          <p:nvPr/>
        </p:nvSpPr>
        <p:spPr>
          <a:xfrm>
            <a:off x="2286000" y="304800"/>
            <a:ext cx="3962400" cy="486287"/>
          </a:xfrm>
          <a:prstGeom prst="rect">
            <a:avLst/>
          </a:prstGeom>
          <a:noFill/>
        </p:spPr>
        <p:txBody>
          <a:bodyPr wrap="square" rtlCol="0">
            <a:spAutoFit/>
          </a:bodyPr>
          <a:lstStyle/>
          <a:p>
            <a:r>
              <a:rPr lang="en-US" dirty="0" smtClean="0">
                <a:solidFill>
                  <a:srgbClr val="FFFF00"/>
                </a:solidFill>
              </a:rPr>
              <a:t>Glycemic response</a:t>
            </a:r>
            <a:endParaRPr lang="en-US" dirty="0">
              <a:solidFill>
                <a:srgbClr val="FFFF00"/>
              </a:solidFill>
            </a:endParaRPr>
          </a:p>
        </p:txBody>
      </p:sp>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2007 Thomson - Wadsworth</a:t>
            </a:r>
          </a:p>
        </p:txBody>
      </p:sp>
      <p:sp>
        <p:nvSpPr>
          <p:cNvPr id="186370" name="Rectangle 2"/>
          <p:cNvSpPr>
            <a:spLocks noGrp="1" noChangeArrowheads="1"/>
          </p:cNvSpPr>
          <p:nvPr>
            <p:ph type="title"/>
          </p:nvPr>
        </p:nvSpPr>
        <p:spPr>
          <a:xfrm>
            <a:off x="685800" y="76200"/>
            <a:ext cx="7772400" cy="457200"/>
          </a:xfrm>
        </p:spPr>
        <p:txBody>
          <a:bodyPr/>
          <a:lstStyle/>
          <a:p>
            <a:r>
              <a:rPr lang="en-US" sz="2800" dirty="0">
                <a:solidFill>
                  <a:srgbClr val="FFFF00"/>
                </a:solidFill>
              </a:rPr>
              <a:t>Hormonal Regulation of Blood Glucose</a:t>
            </a:r>
          </a:p>
        </p:txBody>
      </p:sp>
      <p:pic>
        <p:nvPicPr>
          <p:cNvPr id="186374" name="Picture 6" descr="0516"/>
          <p:cNvPicPr>
            <a:picLocks noChangeAspect="1" noChangeArrowheads="1"/>
          </p:cNvPicPr>
          <p:nvPr/>
        </p:nvPicPr>
        <p:blipFill>
          <a:blip r:embed="rId2" cstate="print"/>
          <a:srcRect/>
          <a:stretch>
            <a:fillRect/>
          </a:stretch>
        </p:blipFill>
        <p:spPr bwMode="auto">
          <a:xfrm>
            <a:off x="1447800" y="609600"/>
            <a:ext cx="6189663" cy="6172200"/>
          </a:xfrm>
          <a:prstGeom prst="rect">
            <a:avLst/>
          </a:prstGeom>
          <a:noFill/>
        </p:spPr>
      </p:pic>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2007 Thomson - Wadsworth</a:t>
            </a:r>
          </a:p>
        </p:txBody>
      </p:sp>
      <p:pic>
        <p:nvPicPr>
          <p:cNvPr id="235525" name="Picture 5" descr="0517"/>
          <p:cNvPicPr>
            <a:picLocks noChangeAspect="1" noChangeArrowheads="1"/>
          </p:cNvPicPr>
          <p:nvPr/>
        </p:nvPicPr>
        <p:blipFill>
          <a:blip r:embed="rId2" cstate="print"/>
          <a:srcRect/>
          <a:stretch>
            <a:fillRect/>
          </a:stretch>
        </p:blipFill>
        <p:spPr bwMode="auto">
          <a:xfrm>
            <a:off x="88900" y="152400"/>
            <a:ext cx="8964613" cy="6211887"/>
          </a:xfrm>
          <a:prstGeom prst="rect">
            <a:avLst/>
          </a:prstGeom>
          <a:noFill/>
        </p:spPr>
      </p:pic>
    </p:spTree>
  </p:cSld>
  <p:clrMapOvr>
    <a:masterClrMapping/>
  </p:clrMapOvr>
  <p:transition spd="med">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2007 Thomson - Wadsworth</a:t>
            </a:r>
          </a:p>
        </p:txBody>
      </p:sp>
      <p:pic>
        <p:nvPicPr>
          <p:cNvPr id="238597" name="Picture 5" descr="0518"/>
          <p:cNvPicPr>
            <a:picLocks noChangeAspect="1" noChangeArrowheads="1"/>
          </p:cNvPicPr>
          <p:nvPr/>
        </p:nvPicPr>
        <p:blipFill>
          <a:blip r:embed="rId2" cstate="print"/>
          <a:srcRect/>
          <a:stretch>
            <a:fillRect/>
          </a:stretch>
        </p:blipFill>
        <p:spPr bwMode="auto">
          <a:xfrm>
            <a:off x="88900" y="1258888"/>
            <a:ext cx="8964613" cy="4338637"/>
          </a:xfrm>
          <a:prstGeom prst="rect">
            <a:avLst/>
          </a:prstGeom>
          <a:noFill/>
        </p:spPr>
      </p:pic>
      <p:sp>
        <p:nvSpPr>
          <p:cNvPr id="5" name="Rectangle 2"/>
          <p:cNvSpPr txBox="1">
            <a:spLocks noChangeArrowheads="1"/>
          </p:cNvSpPr>
          <p:nvPr/>
        </p:nvSpPr>
        <p:spPr>
          <a:xfrm>
            <a:off x="685800" y="228600"/>
            <a:ext cx="777240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rPr>
              <a:t>Hormonal Regulation of Blood Glucose</a:t>
            </a:r>
            <a:endPar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Tree>
  </p:cSld>
  <p:clrMapOvr>
    <a:masterClrMapping/>
  </p:clrMapOvr>
  <p:transition spd="med">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6200" y="685800"/>
            <a:ext cx="8991600" cy="5834063"/>
          </a:xfrm>
          <a:prstGeom prst="rect">
            <a:avLst/>
          </a:prstGeom>
          <a:noFill/>
          <a:ln w="9525">
            <a:noFill/>
            <a:miter lim="800000"/>
            <a:headEnd/>
            <a:tailEnd/>
          </a:ln>
        </p:spPr>
      </p:pic>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371600" y="304800"/>
            <a:ext cx="6019800" cy="1066800"/>
          </a:xfrm>
        </p:spPr>
        <p:txBody>
          <a:bodyPr/>
          <a:lstStyle/>
          <a:p>
            <a:r>
              <a:rPr lang="en-US" sz="4800" b="1" dirty="0">
                <a:solidFill>
                  <a:srgbClr val="FFFF00"/>
                </a:solidFill>
                <a:effectLst/>
              </a:rPr>
              <a:t>Carbohydrates</a:t>
            </a:r>
          </a:p>
        </p:txBody>
      </p:sp>
      <p:sp>
        <p:nvSpPr>
          <p:cNvPr id="313347" name="Rectangle 3"/>
          <p:cNvSpPr>
            <a:spLocks noGrp="1" noChangeArrowheads="1"/>
          </p:cNvSpPr>
          <p:nvPr>
            <p:ph sz="quarter" idx="1"/>
          </p:nvPr>
        </p:nvSpPr>
        <p:spPr>
          <a:xfrm>
            <a:off x="228600" y="1828800"/>
            <a:ext cx="8610600" cy="4267200"/>
          </a:xfrm>
        </p:spPr>
        <p:txBody>
          <a:bodyPr>
            <a:normAutofit/>
          </a:bodyPr>
          <a:lstStyle/>
          <a:p>
            <a:pPr marL="609600" indent="-609600">
              <a:buNone/>
            </a:pPr>
            <a:r>
              <a:rPr lang="en-US" dirty="0" smtClean="0">
                <a:effectLst>
                  <a:outerShdw blurRad="38100" dist="38100" dir="2700000" algn="tl">
                    <a:srgbClr val="C0C0C0"/>
                  </a:outerShdw>
                </a:effectLst>
              </a:rPr>
              <a:t>1.Sugars:    </a:t>
            </a:r>
            <a:r>
              <a:rPr lang="en-US" dirty="0">
                <a:effectLst>
                  <a:outerShdw blurRad="38100" dist="38100" dir="2700000" algn="tl">
                    <a:srgbClr val="C0C0C0"/>
                  </a:outerShdw>
                </a:effectLst>
              </a:rPr>
              <a:t>Mono (# C) :  C</a:t>
            </a:r>
            <a:r>
              <a:rPr lang="en-US" sz="4400" baseline="-25000" dirty="0">
                <a:effectLst>
                  <a:outerShdw blurRad="38100" dist="38100" dir="2700000" algn="tl">
                    <a:srgbClr val="C0C0C0"/>
                  </a:outerShdw>
                </a:effectLst>
              </a:rPr>
              <a:t>3</a:t>
            </a:r>
            <a:r>
              <a:rPr lang="en-US" dirty="0">
                <a:effectLst>
                  <a:outerShdw blurRad="38100" dist="38100" dir="2700000" algn="tl">
                    <a:srgbClr val="C0C0C0"/>
                  </a:outerShdw>
                </a:effectLst>
              </a:rPr>
              <a:t>, C</a:t>
            </a:r>
            <a:r>
              <a:rPr lang="en-US" sz="4400" baseline="-25000" dirty="0">
                <a:effectLst>
                  <a:outerShdw blurRad="38100" dist="38100" dir="2700000" algn="tl">
                    <a:srgbClr val="C0C0C0"/>
                  </a:outerShdw>
                </a:effectLst>
              </a:rPr>
              <a:t>4</a:t>
            </a:r>
            <a:r>
              <a:rPr lang="en-US" dirty="0">
                <a:effectLst>
                  <a:outerShdw blurRad="38100" dist="38100" dir="2700000" algn="tl">
                    <a:srgbClr val="C0C0C0"/>
                  </a:outerShdw>
                </a:effectLst>
              </a:rPr>
              <a:t>, C</a:t>
            </a:r>
            <a:r>
              <a:rPr lang="en-US" sz="4400" baseline="-25000" dirty="0">
                <a:effectLst>
                  <a:outerShdw blurRad="38100" dist="38100" dir="2700000" algn="tl">
                    <a:srgbClr val="C0C0C0"/>
                  </a:outerShdw>
                </a:effectLst>
              </a:rPr>
              <a:t>5</a:t>
            </a:r>
            <a:r>
              <a:rPr lang="en-US" dirty="0">
                <a:effectLst>
                  <a:outerShdw blurRad="38100" dist="38100" dir="2700000" algn="tl">
                    <a:srgbClr val="C0C0C0"/>
                  </a:outerShdw>
                </a:effectLst>
              </a:rPr>
              <a:t>, C</a:t>
            </a:r>
            <a:r>
              <a:rPr lang="en-US" sz="4400" baseline="-25000" dirty="0">
                <a:effectLst>
                  <a:outerShdw blurRad="38100" dist="38100" dir="2700000" algn="tl">
                    <a:srgbClr val="C0C0C0"/>
                  </a:outerShdw>
                </a:effectLst>
              </a:rPr>
              <a:t>6</a:t>
            </a:r>
            <a:r>
              <a:rPr lang="en-US" dirty="0">
                <a:effectLst>
                  <a:outerShdw blurRad="38100" dist="38100" dir="2700000" algn="tl">
                    <a:srgbClr val="C0C0C0"/>
                  </a:outerShdw>
                </a:effectLst>
              </a:rPr>
              <a:t>, C</a:t>
            </a:r>
            <a:r>
              <a:rPr lang="en-US" sz="4400" baseline="-25000" dirty="0">
                <a:effectLst>
                  <a:outerShdw blurRad="38100" dist="38100" dir="2700000" algn="tl">
                    <a:srgbClr val="C0C0C0"/>
                  </a:outerShdw>
                </a:effectLst>
              </a:rPr>
              <a:t>7</a:t>
            </a:r>
          </a:p>
          <a:p>
            <a:pPr marL="609600" lvl="1" indent="-609600">
              <a:spcBef>
                <a:spcPts val="700"/>
              </a:spcBef>
              <a:buClr>
                <a:schemeClr val="accent2"/>
              </a:buClr>
              <a:buSzPct val="60000"/>
              <a:buNone/>
            </a:pPr>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Pentoses</a:t>
            </a:r>
            <a:r>
              <a:rPr lang="en-US" dirty="0" smtClean="0">
                <a:effectLst>
                  <a:outerShdw blurRad="38100" dist="38100" dir="2700000" algn="tl">
                    <a:srgbClr val="C0C0C0"/>
                  </a:outerShdw>
                </a:effectLst>
              </a:rPr>
              <a:t>: Ribose; </a:t>
            </a:r>
            <a:r>
              <a:rPr lang="en-US" dirty="0" err="1" smtClean="0">
                <a:effectLst>
                  <a:outerShdw blurRad="38100" dist="38100" dir="2700000" algn="tl">
                    <a:srgbClr val="C0C0C0"/>
                  </a:outerShdw>
                </a:effectLst>
              </a:rPr>
              <a:t>Hexoses</a:t>
            </a:r>
            <a:r>
              <a:rPr lang="en-US"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Glu</a:t>
            </a:r>
            <a:r>
              <a:rPr lang="en-US" dirty="0" smtClean="0">
                <a:effectLst>
                  <a:outerShdw blurRad="38100" dist="38100" dir="2700000" algn="tl">
                    <a:srgbClr val="C0C0C0"/>
                  </a:outerShdw>
                </a:effectLst>
              </a:rPr>
              <a:t>, Gal,   			 Man, and </a:t>
            </a:r>
            <a:r>
              <a:rPr lang="en-US" dirty="0" err="1" smtClean="0">
                <a:effectLst>
                  <a:outerShdw blurRad="38100" dist="38100" dir="2700000" algn="tl">
                    <a:srgbClr val="C0C0C0"/>
                  </a:outerShdw>
                </a:effectLst>
              </a:rPr>
              <a:t>Fru</a:t>
            </a:r>
            <a:r>
              <a:rPr lang="en-US" dirty="0" smtClean="0">
                <a:effectLst>
                  <a:outerShdw blurRad="38100" dist="38100" dir="2700000" algn="tl">
                    <a:srgbClr val="C0C0C0"/>
                  </a:outerShdw>
                </a:effectLst>
              </a:rPr>
              <a:t>.</a:t>
            </a:r>
          </a:p>
          <a:p>
            <a:pPr marL="609600" lvl="1" indent="-609600">
              <a:spcBef>
                <a:spcPts val="700"/>
              </a:spcBef>
              <a:buClr>
                <a:schemeClr val="accent2"/>
              </a:buClr>
              <a:buSzPct val="60000"/>
              <a:buNone/>
            </a:pPr>
            <a:r>
              <a:rPr lang="en-US" dirty="0">
                <a:effectLst>
                  <a:outerShdw blurRad="38100" dist="38100" dir="2700000" algn="tl">
                    <a:srgbClr val="C0C0C0"/>
                  </a:outerShdw>
                </a:effectLst>
              </a:rPr>
              <a:t>		</a:t>
            </a:r>
            <a:r>
              <a:rPr lang="en-US" dirty="0" smtClean="0">
                <a:effectLst>
                  <a:outerShdw blurRad="38100" dist="38100" dir="2700000" algn="tl">
                    <a:srgbClr val="C0C0C0"/>
                  </a:outerShdw>
                </a:effectLst>
              </a:rPr>
              <a:t>	</a:t>
            </a:r>
          </a:p>
          <a:p>
            <a:pPr marL="609600" lvl="1" indent="-609600">
              <a:spcBef>
                <a:spcPts val="700"/>
              </a:spcBef>
              <a:buClr>
                <a:schemeClr val="accent2"/>
              </a:buClr>
              <a:buSzPct val="60000"/>
              <a:buNone/>
            </a:pPr>
            <a:r>
              <a:rPr lang="en-US" dirty="0" smtClean="0">
                <a:effectLst>
                  <a:outerShdw blurRad="38100" dist="38100" dir="2700000" algn="tl">
                    <a:srgbClr val="C0C0C0"/>
                  </a:outerShdw>
                </a:effectLst>
              </a:rPr>
              <a:t>			 Disaccharides: Sucrose, Lactose, Maltose</a:t>
            </a:r>
          </a:p>
          <a:p>
            <a:pPr marL="609600" indent="-609600">
              <a:buFontTx/>
              <a:buNone/>
            </a:pPr>
            <a:r>
              <a:rPr lang="en-US" dirty="0" smtClean="0">
                <a:effectLst>
                  <a:outerShdw blurRad="38100" dist="38100" dir="2700000" algn="tl">
                    <a:srgbClr val="C0C0C0"/>
                  </a:outerShdw>
                </a:effectLst>
              </a:rPr>
              <a:t>			 Tri: </a:t>
            </a:r>
            <a:r>
              <a:rPr lang="en-US" dirty="0" err="1" smtClean="0">
                <a:effectLst>
                  <a:outerShdw blurRad="38100" dist="38100" dir="2700000" algn="tl">
                    <a:srgbClr val="C0C0C0"/>
                  </a:outerShdw>
                </a:effectLst>
              </a:rPr>
              <a:t>Raffinose</a:t>
            </a:r>
            <a:r>
              <a:rPr lang="en-US" dirty="0" smtClean="0">
                <a:effectLst>
                  <a:outerShdw blurRad="38100" dist="38100" dir="2700000" algn="tl">
                    <a:srgbClr val="C0C0C0"/>
                  </a:outerShdw>
                </a:effectLst>
              </a:rPr>
              <a:t>, </a:t>
            </a:r>
            <a:r>
              <a:rPr lang="en-US" dirty="0" err="1" smtClean="0">
                <a:effectLst>
                  <a:outerShdw blurRad="38100" dist="38100" dir="2700000" algn="tl">
                    <a:srgbClr val="C0C0C0"/>
                  </a:outerShdw>
                </a:effectLst>
              </a:rPr>
              <a:t>Kestose</a:t>
            </a:r>
            <a:endParaRPr lang="en-US" dirty="0" smtClean="0">
              <a:effectLst>
                <a:outerShdw blurRad="38100" dist="38100" dir="2700000" algn="tl">
                  <a:srgbClr val="C0C0C0"/>
                </a:outerShdw>
              </a:effectLst>
            </a:endParaRPr>
          </a:p>
          <a:p>
            <a:pPr marL="609600" indent="-609600">
              <a:buFontTx/>
              <a:buNone/>
            </a:pPr>
            <a:r>
              <a:rPr lang="en-US" dirty="0" smtClean="0">
                <a:effectLst>
                  <a:outerShdw blurRad="38100" dist="38100" dir="2700000" algn="tl">
                    <a:srgbClr val="C0C0C0"/>
                  </a:outerShdw>
                </a:effectLst>
              </a:rPr>
              <a:t>			 Tetra: </a:t>
            </a:r>
            <a:r>
              <a:rPr lang="en-US" dirty="0" err="1" smtClean="0">
                <a:effectLst>
                  <a:outerShdw blurRad="38100" dist="38100" dir="2700000" algn="tl">
                    <a:srgbClr val="C0C0C0"/>
                  </a:outerShdw>
                </a:effectLst>
              </a:rPr>
              <a:t>Stachyose</a:t>
            </a:r>
            <a:endParaRPr lang="en-US" dirty="0" smtClean="0">
              <a:effectLst>
                <a:outerShdw blurRad="38100" dist="38100" dir="2700000" algn="tl">
                  <a:srgbClr val="C0C0C0"/>
                </a:outerShdw>
              </a:effectLst>
            </a:endParaRPr>
          </a:p>
          <a:p>
            <a:pPr marL="609600" lvl="1" indent="-609600">
              <a:spcBef>
                <a:spcPts val="700"/>
              </a:spcBef>
              <a:buClr>
                <a:schemeClr val="accent2"/>
              </a:buClr>
              <a:buSzPct val="60000"/>
              <a:buNone/>
            </a:pPr>
            <a:endParaRPr lang="en-US" dirty="0">
              <a:effectLst>
                <a:outerShdw blurRad="38100" dist="38100" dir="2700000" algn="tl">
                  <a:srgbClr val="C0C0C0"/>
                </a:outerShdw>
              </a:effectLst>
            </a:endParaRPr>
          </a:p>
          <a:p>
            <a:pPr marL="609600" indent="-609600">
              <a:buFontTx/>
              <a:buNone/>
            </a:pPr>
            <a:endParaRPr lang="en-US" dirty="0">
              <a:effectLst>
                <a:outerShdw blurRad="38100" dist="38100" dir="2700000" algn="tl">
                  <a:srgbClr val="C0C0C0"/>
                </a:outerShdw>
              </a:effectLst>
            </a:endParaRPr>
          </a:p>
        </p:txBody>
      </p:sp>
      <p:sp>
        <p:nvSpPr>
          <p:cNvPr id="4" name="Left Bracket 3"/>
          <p:cNvSpPr/>
          <p:nvPr/>
        </p:nvSpPr>
        <p:spPr>
          <a:xfrm>
            <a:off x="2057400" y="3810000"/>
            <a:ext cx="304800" cy="1828800"/>
          </a:xfrm>
          <a:prstGeom prst="leftBracket">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57200" y="838200"/>
            <a:ext cx="8181975" cy="5791200"/>
          </a:xfrm>
          <a:prstGeom prst="rect">
            <a:avLst/>
          </a:prstGeom>
          <a:noFill/>
          <a:ln w="9525">
            <a:noFill/>
            <a:miter lim="800000"/>
            <a:headEnd/>
            <a:tailEnd/>
          </a:ln>
        </p:spPr>
      </p:pic>
      <p:sp>
        <p:nvSpPr>
          <p:cNvPr id="3" name="TextBox 2"/>
          <p:cNvSpPr txBox="1"/>
          <p:nvPr/>
        </p:nvSpPr>
        <p:spPr>
          <a:xfrm>
            <a:off x="609600" y="152400"/>
            <a:ext cx="8001000" cy="486287"/>
          </a:xfrm>
          <a:prstGeom prst="rect">
            <a:avLst/>
          </a:prstGeom>
          <a:noFill/>
        </p:spPr>
        <p:txBody>
          <a:bodyPr wrap="square" rtlCol="0">
            <a:spAutoFit/>
          </a:bodyPr>
          <a:lstStyle/>
          <a:p>
            <a:pPr algn="ctr"/>
            <a:r>
              <a:rPr lang="en-US" b="0" dirty="0" smtClean="0">
                <a:solidFill>
                  <a:srgbClr val="FFFF00"/>
                </a:solidFill>
              </a:rPr>
              <a:t>Theories of diabetes mellitus  etiology</a:t>
            </a:r>
            <a:endParaRPr lang="en-US" b="0" dirty="0">
              <a:solidFill>
                <a:srgbClr val="FFFF00"/>
              </a:solidFill>
            </a:endParaRPr>
          </a:p>
        </p:txBody>
      </p:sp>
    </p:spTree>
  </p:cSld>
  <p:clrMapOvr>
    <a:masterClrMapping/>
  </p:clrMapOvr>
  <p:transition spd="med">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09600" y="685800"/>
            <a:ext cx="8001001" cy="6096000"/>
          </a:xfrm>
          <a:prstGeom prst="rect">
            <a:avLst/>
          </a:prstGeom>
          <a:noFill/>
          <a:ln w="9525">
            <a:noFill/>
            <a:miter lim="800000"/>
            <a:headEnd/>
            <a:tailEnd/>
          </a:ln>
        </p:spPr>
      </p:pic>
      <p:sp>
        <p:nvSpPr>
          <p:cNvPr id="3" name="TextBox 2"/>
          <p:cNvSpPr txBox="1"/>
          <p:nvPr/>
        </p:nvSpPr>
        <p:spPr>
          <a:xfrm>
            <a:off x="609600" y="152400"/>
            <a:ext cx="8001000" cy="486287"/>
          </a:xfrm>
          <a:prstGeom prst="rect">
            <a:avLst/>
          </a:prstGeom>
          <a:noFill/>
        </p:spPr>
        <p:txBody>
          <a:bodyPr wrap="square" rtlCol="0">
            <a:spAutoFit/>
          </a:bodyPr>
          <a:lstStyle/>
          <a:p>
            <a:pPr algn="ctr"/>
            <a:r>
              <a:rPr lang="en-US" b="0" dirty="0" err="1" smtClean="0">
                <a:solidFill>
                  <a:srgbClr val="FFFF00"/>
                </a:solidFill>
              </a:rPr>
              <a:t>Patho</a:t>
            </a:r>
            <a:r>
              <a:rPr lang="en-US" b="0" dirty="0" smtClean="0">
                <a:solidFill>
                  <a:srgbClr val="FFFF00"/>
                </a:solidFill>
              </a:rPr>
              <a:t>-physiology of diabetic acidosis</a:t>
            </a:r>
            <a:endParaRPr lang="en-US" b="0" dirty="0">
              <a:solidFill>
                <a:srgbClr val="FFFF00"/>
              </a:solidFill>
            </a:endParaRPr>
          </a:p>
        </p:txBody>
      </p:sp>
    </p:spTree>
  </p:cSld>
  <p:clrMapOvr>
    <a:masterClrMapping/>
  </p:clrMapOvr>
  <p:transition spd="med">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descr="37170-08-F01"/>
          <p:cNvPicPr>
            <a:picLocks noChangeAspect="1" noChangeArrowheads="1"/>
          </p:cNvPicPr>
          <p:nvPr/>
        </p:nvPicPr>
        <p:blipFill>
          <a:blip r:embed="rId3" cstate="print"/>
          <a:srcRect/>
          <a:stretch>
            <a:fillRect/>
          </a:stretch>
        </p:blipFill>
        <p:spPr bwMode="auto">
          <a:xfrm>
            <a:off x="88900" y="1595438"/>
            <a:ext cx="8966200" cy="3667125"/>
          </a:xfrm>
          <a:prstGeom prst="rect">
            <a:avLst/>
          </a:prstGeom>
          <a:noFill/>
        </p:spPr>
      </p:pic>
      <p:sp>
        <p:nvSpPr>
          <p:cNvPr id="5123" name="Rectangle 3"/>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8-1, p. 270</a:t>
            </a:r>
          </a:p>
        </p:txBody>
      </p:sp>
      <p:sp>
        <p:nvSpPr>
          <p:cNvPr id="4" name="TextBox 3"/>
          <p:cNvSpPr txBox="1"/>
          <p:nvPr/>
        </p:nvSpPr>
        <p:spPr>
          <a:xfrm>
            <a:off x="2667000" y="381000"/>
            <a:ext cx="4191000" cy="486287"/>
          </a:xfrm>
          <a:prstGeom prst="rect">
            <a:avLst/>
          </a:prstGeom>
          <a:noFill/>
        </p:spPr>
        <p:txBody>
          <a:bodyPr wrap="square" rtlCol="0">
            <a:spAutoFit/>
          </a:bodyPr>
          <a:lstStyle/>
          <a:p>
            <a:r>
              <a:rPr lang="en-US" dirty="0" smtClean="0">
                <a:solidFill>
                  <a:srgbClr val="FFFF00"/>
                </a:solidFill>
              </a:rPr>
              <a:t>Metabolic  Pathways</a:t>
            </a:r>
            <a:endParaRPr lang="en-US" dirty="0">
              <a:solidFill>
                <a:srgbClr val="FFFF00"/>
              </a:solidFill>
            </a:endParaRPr>
          </a:p>
        </p:txBody>
      </p:sp>
    </p:spTree>
  </p:cSld>
  <p:clrMapOvr>
    <a:masterClrMapping/>
  </p:clrMapOvr>
  <p:transition spd="med">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6" name="Picture 18" descr="37170-08-F02"/>
          <p:cNvPicPr>
            <a:picLocks noChangeAspect="1" noChangeArrowheads="1"/>
          </p:cNvPicPr>
          <p:nvPr/>
        </p:nvPicPr>
        <p:blipFill>
          <a:blip r:embed="rId3" cstate="print"/>
          <a:srcRect/>
          <a:stretch>
            <a:fillRect/>
          </a:stretch>
        </p:blipFill>
        <p:spPr bwMode="auto">
          <a:xfrm>
            <a:off x="88900" y="536575"/>
            <a:ext cx="8966200" cy="5783263"/>
          </a:xfrm>
          <a:prstGeom prst="rect">
            <a:avLst/>
          </a:prstGeom>
          <a:noFill/>
        </p:spPr>
      </p:pic>
      <p:sp>
        <p:nvSpPr>
          <p:cNvPr id="7171" name="Rectangle 3"/>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8-2, p. 271</a:t>
            </a:r>
          </a:p>
        </p:txBody>
      </p:sp>
    </p:spTree>
  </p:cSld>
  <p:clrMapOvr>
    <a:masterClrMapping/>
  </p:clrMapOvr>
  <p:transition spd="med">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1" name="Picture 17" descr="37170-08-F03"/>
          <p:cNvPicPr>
            <a:picLocks noChangeAspect="1" noChangeArrowheads="1"/>
          </p:cNvPicPr>
          <p:nvPr/>
        </p:nvPicPr>
        <p:blipFill>
          <a:blip r:embed="rId3" cstate="print"/>
          <a:srcRect/>
          <a:stretch>
            <a:fillRect/>
          </a:stretch>
        </p:blipFill>
        <p:spPr bwMode="auto">
          <a:xfrm>
            <a:off x="88900" y="361950"/>
            <a:ext cx="8966200" cy="6132513"/>
          </a:xfrm>
          <a:prstGeom prst="rect">
            <a:avLst/>
          </a:prstGeom>
          <a:noFill/>
        </p:spPr>
      </p:pic>
      <p:sp>
        <p:nvSpPr>
          <p:cNvPr id="11267" name="Rectangle 3"/>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8-3, p. 273</a:t>
            </a:r>
          </a:p>
        </p:txBody>
      </p:sp>
    </p:spTree>
  </p:cSld>
  <p:clrMapOvr>
    <a:masterClrMapping/>
  </p:clrMapOvr>
  <p:transition spd="med">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1066800"/>
            <a:ext cx="8491480" cy="5324475"/>
          </a:xfrm>
          <a:prstGeom prst="rect">
            <a:avLst/>
          </a:prstGeom>
          <a:noFill/>
          <a:ln w="9525">
            <a:noFill/>
            <a:miter lim="800000"/>
            <a:headEnd/>
            <a:tailEnd/>
          </a:ln>
        </p:spPr>
      </p:pic>
      <p:sp>
        <p:nvSpPr>
          <p:cNvPr id="3" name="TextBox 2"/>
          <p:cNvSpPr txBox="1"/>
          <p:nvPr/>
        </p:nvSpPr>
        <p:spPr>
          <a:xfrm>
            <a:off x="152400" y="300335"/>
            <a:ext cx="8839200" cy="461665"/>
          </a:xfrm>
          <a:prstGeom prst="rect">
            <a:avLst/>
          </a:prstGeom>
          <a:noFill/>
        </p:spPr>
        <p:txBody>
          <a:bodyPr wrap="square" rtlCol="0">
            <a:spAutoFit/>
          </a:bodyPr>
          <a:lstStyle/>
          <a:p>
            <a:r>
              <a:rPr lang="en-US" sz="3000" dirty="0" smtClean="0">
                <a:solidFill>
                  <a:srgbClr val="FFFF00"/>
                </a:solidFill>
              </a:rPr>
              <a:t>Major Pathways of Carbohydrate metabolism</a:t>
            </a:r>
            <a:endParaRPr lang="en-US" sz="3000" dirty="0">
              <a:solidFill>
                <a:srgbClr val="FFFF00"/>
              </a:solidFill>
            </a:endParaRPr>
          </a:p>
        </p:txBody>
      </p:sp>
    </p:spTree>
  </p:cSld>
  <p:clrMapOvr>
    <a:masterClrMapping/>
  </p:clrMapOvr>
  <p:transition spd="med">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descr="37170-08-F04"/>
          <p:cNvPicPr>
            <a:picLocks noChangeAspect="1" noChangeArrowheads="1"/>
          </p:cNvPicPr>
          <p:nvPr/>
        </p:nvPicPr>
        <p:blipFill>
          <a:blip r:embed="rId3" cstate="print"/>
          <a:srcRect/>
          <a:stretch>
            <a:fillRect/>
          </a:stretch>
        </p:blipFill>
        <p:spPr bwMode="auto">
          <a:xfrm>
            <a:off x="88900" y="1509713"/>
            <a:ext cx="8966200" cy="3836987"/>
          </a:xfrm>
          <a:prstGeom prst="rect">
            <a:avLst/>
          </a:prstGeom>
          <a:noFill/>
        </p:spPr>
      </p:pic>
      <p:sp>
        <p:nvSpPr>
          <p:cNvPr id="13315" name="Rectangle 3"/>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8-4, p. 275</a:t>
            </a:r>
          </a:p>
        </p:txBody>
      </p:sp>
      <p:sp>
        <p:nvSpPr>
          <p:cNvPr id="4" name="TextBox 3"/>
          <p:cNvSpPr txBox="1"/>
          <p:nvPr/>
        </p:nvSpPr>
        <p:spPr>
          <a:xfrm>
            <a:off x="228600" y="381000"/>
            <a:ext cx="8763000" cy="461665"/>
          </a:xfrm>
          <a:prstGeom prst="rect">
            <a:avLst/>
          </a:prstGeom>
          <a:noFill/>
        </p:spPr>
        <p:txBody>
          <a:bodyPr wrap="square" rtlCol="0">
            <a:spAutoFit/>
          </a:bodyPr>
          <a:lstStyle/>
          <a:p>
            <a:r>
              <a:rPr lang="el-GR" sz="3000" dirty="0" smtClean="0">
                <a:solidFill>
                  <a:srgbClr val="FFFF00"/>
                </a:solidFill>
                <a:cs typeface="Arial" charset="0"/>
              </a:rPr>
              <a:t>The Role of Coenzymes in Energy Metabolism</a:t>
            </a:r>
            <a:endParaRPr lang="en-US" sz="3000" dirty="0">
              <a:solidFill>
                <a:srgbClr val="FFFF00"/>
              </a:solidFill>
            </a:endParaRPr>
          </a:p>
        </p:txBody>
      </p:sp>
    </p:spTree>
  </p:cSld>
  <p:clrMapOvr>
    <a:masterClrMapping/>
  </p:clrMapOvr>
  <p:transition spd="med">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37170-08-F05"/>
          <p:cNvPicPr>
            <a:picLocks noChangeAspect="1" noChangeArrowheads="1"/>
          </p:cNvPicPr>
          <p:nvPr/>
        </p:nvPicPr>
        <p:blipFill>
          <a:blip r:embed="rId3" cstate="print"/>
          <a:srcRect/>
          <a:stretch>
            <a:fillRect/>
          </a:stretch>
        </p:blipFill>
        <p:spPr bwMode="auto">
          <a:xfrm>
            <a:off x="88900" y="1863725"/>
            <a:ext cx="8966200" cy="3128963"/>
          </a:xfrm>
          <a:prstGeom prst="rect">
            <a:avLst/>
          </a:prstGeom>
          <a:noFill/>
        </p:spPr>
      </p:pic>
      <p:sp>
        <p:nvSpPr>
          <p:cNvPr id="15363" name="Rectangle 3"/>
          <p:cNvSpPr>
            <a:spLocks noChangeArrowheads="1"/>
          </p:cNvSpPr>
          <p:nvPr/>
        </p:nvSpPr>
        <p:spPr bwMode="auto">
          <a:xfrm>
            <a:off x="7761288" y="6562725"/>
            <a:ext cx="1382712"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8-5, p. 276</a:t>
            </a:r>
          </a:p>
        </p:txBody>
      </p:sp>
      <p:sp>
        <p:nvSpPr>
          <p:cNvPr id="4" name="TextBox 3"/>
          <p:cNvSpPr txBox="1"/>
          <p:nvPr/>
        </p:nvSpPr>
        <p:spPr>
          <a:xfrm>
            <a:off x="228600" y="381000"/>
            <a:ext cx="8686800" cy="781752"/>
          </a:xfrm>
          <a:prstGeom prst="rect">
            <a:avLst/>
          </a:prstGeom>
          <a:noFill/>
        </p:spPr>
        <p:txBody>
          <a:bodyPr wrap="square" rtlCol="0">
            <a:spAutoFit/>
          </a:bodyPr>
          <a:lstStyle/>
          <a:p>
            <a:pPr algn="ctr"/>
            <a:r>
              <a:rPr lang="el-GR" sz="2800" dirty="0" smtClean="0">
                <a:solidFill>
                  <a:srgbClr val="FFFF00"/>
                </a:solidFill>
                <a:cs typeface="Arial" charset="0"/>
              </a:rPr>
              <a:t>Anabolic and Catabolic Pathways Are Regulated by Hormones</a:t>
            </a:r>
            <a:endParaRPr lang="en-US" sz="2800" dirty="0">
              <a:solidFill>
                <a:srgbClr val="FFFF00"/>
              </a:solidFill>
            </a:endParaRPr>
          </a:p>
        </p:txBody>
      </p:sp>
    </p:spTree>
  </p:cSld>
  <p:clrMapOvr>
    <a:masterClrMapping/>
  </p:clrMapOvr>
  <p:transition spd="med">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sz="3600" dirty="0" smtClean="0">
                <a:solidFill>
                  <a:srgbClr val="FFFF00"/>
                </a:solidFill>
              </a:rPr>
              <a:t>Metabolism of carbohydrates</a:t>
            </a:r>
            <a:endParaRPr lang="en-US" sz="3600" dirty="0">
              <a:solidFill>
                <a:srgbClr val="FFFF00"/>
              </a:solidFill>
            </a:endParaRPr>
          </a:p>
        </p:txBody>
      </p:sp>
      <p:sp>
        <p:nvSpPr>
          <p:cNvPr id="3" name="Content Placeholder 2"/>
          <p:cNvSpPr>
            <a:spLocks noGrp="1"/>
          </p:cNvSpPr>
          <p:nvPr>
            <p:ph idx="1"/>
          </p:nvPr>
        </p:nvSpPr>
        <p:spPr>
          <a:xfrm>
            <a:off x="457200" y="1371600"/>
            <a:ext cx="8229600" cy="4724400"/>
          </a:xfrm>
        </p:spPr>
        <p:txBody>
          <a:bodyPr/>
          <a:lstStyle/>
          <a:p>
            <a:r>
              <a:rPr lang="en-US" sz="2400" b="1" dirty="0" smtClean="0"/>
              <a:t>Glycolysis</a:t>
            </a:r>
          </a:p>
          <a:p>
            <a:pPr lvl="1"/>
            <a:r>
              <a:rPr lang="en-US" sz="2000" dirty="0" smtClean="0"/>
              <a:t>No oxygen required-anaerobic</a:t>
            </a:r>
          </a:p>
          <a:p>
            <a:pPr lvl="1"/>
            <a:r>
              <a:rPr lang="en-US" sz="2000" dirty="0" smtClean="0"/>
              <a:t>In cytoplasm</a:t>
            </a:r>
          </a:p>
          <a:p>
            <a:r>
              <a:rPr lang="en-US" sz="2400" b="1" dirty="0" smtClean="0"/>
              <a:t>Citric acid cycle</a:t>
            </a:r>
          </a:p>
          <a:p>
            <a:pPr lvl="1"/>
            <a:r>
              <a:rPr lang="en-US" sz="2000" dirty="0" smtClean="0"/>
              <a:t>oxygen required-aerobic</a:t>
            </a:r>
          </a:p>
          <a:p>
            <a:pPr lvl="1"/>
            <a:r>
              <a:rPr lang="en-US" sz="2000" dirty="0" smtClean="0"/>
              <a:t>In mitochondria</a:t>
            </a:r>
          </a:p>
          <a:p>
            <a:r>
              <a:rPr lang="en-US" sz="2400" b="1" dirty="0" smtClean="0"/>
              <a:t>Electron transport</a:t>
            </a:r>
          </a:p>
          <a:p>
            <a:pPr lvl="1"/>
            <a:r>
              <a:rPr lang="en-US" sz="2000" dirty="0" smtClean="0"/>
              <a:t>oxygen required-aerobic</a:t>
            </a:r>
          </a:p>
          <a:p>
            <a:pPr lvl="1"/>
            <a:r>
              <a:rPr lang="en-US" sz="2000" dirty="0" smtClean="0"/>
              <a:t>In mitochondria</a:t>
            </a:r>
          </a:p>
          <a:p>
            <a:pPr lvl="1"/>
            <a:r>
              <a:rPr lang="en-US" sz="2000" dirty="0" smtClean="0"/>
              <a:t>Generates energy (ATP)</a:t>
            </a:r>
          </a:p>
          <a:p>
            <a:pPr lvl="1"/>
            <a:endParaRPr lang="en-US" sz="2000" dirty="0" smtClean="0"/>
          </a:p>
        </p:txBody>
      </p:sp>
    </p:spTree>
  </p:cSld>
  <p:clrMapOvr>
    <a:masterClrMapping/>
  </p:clrMapOvr>
  <p:transition spd="med">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sz="3600" dirty="0" smtClean="0">
                <a:solidFill>
                  <a:srgbClr val="FFFF00"/>
                </a:solidFill>
              </a:rPr>
              <a:t>Energy from macronutrients</a:t>
            </a:r>
            <a:endParaRPr lang="en-US" sz="3600" dirty="0">
              <a:solidFill>
                <a:srgbClr val="FFFF00"/>
              </a:solidFill>
            </a:endParaRPr>
          </a:p>
        </p:txBody>
      </p:sp>
      <p:sp>
        <p:nvSpPr>
          <p:cNvPr id="3" name="Content Placeholder 2"/>
          <p:cNvSpPr>
            <a:spLocks noGrp="1"/>
          </p:cNvSpPr>
          <p:nvPr>
            <p:ph idx="1"/>
          </p:nvPr>
        </p:nvSpPr>
        <p:spPr>
          <a:xfrm>
            <a:off x="457200" y="1295400"/>
            <a:ext cx="8229600" cy="4800600"/>
          </a:xfrm>
        </p:spPr>
        <p:txBody>
          <a:bodyPr/>
          <a:lstStyle/>
          <a:p>
            <a:pPr>
              <a:buNone/>
            </a:pPr>
            <a:r>
              <a:rPr lang="en-US" sz="2800" dirty="0" smtClean="0"/>
              <a:t>Number of mitochondria</a:t>
            </a:r>
          </a:p>
          <a:p>
            <a:pPr lvl="1"/>
            <a:endParaRPr lang="en-US" sz="2400" dirty="0" smtClean="0"/>
          </a:p>
          <a:p>
            <a:pPr lvl="1"/>
            <a:r>
              <a:rPr lang="en-US" sz="2400" dirty="0" smtClean="0"/>
              <a:t>Cardiac muscle cell (high concentration of mitochondria)</a:t>
            </a:r>
          </a:p>
          <a:p>
            <a:pPr lvl="1"/>
            <a:r>
              <a:rPr lang="en-US" sz="2400" dirty="0" smtClean="0"/>
              <a:t>Liver cells (same as above)</a:t>
            </a:r>
          </a:p>
          <a:p>
            <a:pPr lvl="1"/>
            <a:r>
              <a:rPr lang="en-US" sz="2400" dirty="0" smtClean="0"/>
              <a:t>Skeletal muscle (less than cardiac cells)</a:t>
            </a:r>
          </a:p>
          <a:p>
            <a:pPr lvl="1"/>
            <a:r>
              <a:rPr lang="en-US" sz="2400" dirty="0" smtClean="0"/>
              <a:t>Red blood cells (no mitochondria)</a:t>
            </a:r>
          </a:p>
          <a:p>
            <a:pPr lvl="2"/>
            <a:r>
              <a:rPr lang="en-US" sz="2000" dirty="0" smtClean="0"/>
              <a:t>Completely dependent on glycolysis (</a:t>
            </a:r>
            <a:r>
              <a:rPr lang="en-US" sz="2000" dirty="0" err="1" smtClean="0"/>
              <a:t>Glu</a:t>
            </a:r>
            <a:r>
              <a:rPr lang="en-US" sz="2000" dirty="0" smtClean="0"/>
              <a:t>     lactate + H</a:t>
            </a:r>
            <a:r>
              <a:rPr lang="en-US" sz="2000" baseline="30000" dirty="0" smtClean="0"/>
              <a:t>+</a:t>
            </a:r>
            <a:r>
              <a:rPr lang="en-US" sz="2000" dirty="0" smtClean="0"/>
              <a:t>)</a:t>
            </a:r>
            <a:endParaRPr lang="en-US" sz="2000" dirty="0"/>
          </a:p>
        </p:txBody>
      </p:sp>
      <p:sp>
        <p:nvSpPr>
          <p:cNvPr id="4" name="Right Arrow 3"/>
          <p:cNvSpPr/>
          <p:nvPr/>
        </p:nvSpPr>
        <p:spPr bwMode="auto">
          <a:xfrm>
            <a:off x="6288592" y="4495800"/>
            <a:ext cx="304800" cy="76200"/>
          </a:xfrm>
          <a:prstGeom prst="rightArrow">
            <a:avLst/>
          </a:prstGeom>
          <a:solidFill>
            <a:srgbClr val="FFC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sz="quarter" idx="1"/>
          </p:nvPr>
        </p:nvSpPr>
        <p:spPr>
          <a:xfrm>
            <a:off x="381000" y="609600"/>
            <a:ext cx="1295400" cy="838200"/>
          </a:xfrm>
        </p:spPr>
        <p:txBody>
          <a:bodyPr>
            <a:normAutofit fontScale="55000" lnSpcReduction="20000"/>
          </a:bodyPr>
          <a:lstStyle/>
          <a:p>
            <a:pPr marL="609600" indent="-609600">
              <a:buNone/>
            </a:pPr>
            <a:r>
              <a:rPr lang="en-US" sz="4500" b="1" dirty="0" smtClean="0">
                <a:effectLst>
                  <a:outerShdw blurRad="38100" dist="38100" dir="2700000" algn="tl">
                    <a:srgbClr val="C0C0C0"/>
                  </a:outerShdw>
                </a:effectLst>
              </a:rPr>
              <a:t>2. Non </a:t>
            </a:r>
          </a:p>
          <a:p>
            <a:pPr marL="609600" indent="-609600">
              <a:buNone/>
            </a:pPr>
            <a:r>
              <a:rPr lang="en-US" sz="4500" b="1" dirty="0" smtClean="0">
                <a:effectLst>
                  <a:outerShdw blurRad="38100" dist="38100" dir="2700000" algn="tl">
                    <a:srgbClr val="C0C0C0"/>
                  </a:outerShdw>
                </a:effectLst>
              </a:rPr>
              <a:t>Sugars</a:t>
            </a:r>
            <a:endParaRPr lang="en-US" sz="4500" b="1" dirty="0">
              <a:effectLst>
                <a:outerShdw blurRad="38100" dist="38100" dir="2700000" algn="tl">
                  <a:srgbClr val="C0C0C0"/>
                </a:outerShdw>
              </a:effectLst>
            </a:endParaRPr>
          </a:p>
          <a:p>
            <a:pPr marL="609600" indent="-609600">
              <a:buFontTx/>
              <a:buNone/>
            </a:pPr>
            <a:endParaRPr lang="en-US" dirty="0">
              <a:solidFill>
                <a:schemeClr val="bg1"/>
              </a:solidFill>
            </a:endParaRPr>
          </a:p>
        </p:txBody>
      </p:sp>
      <p:sp>
        <p:nvSpPr>
          <p:cNvPr id="314372" name="Text Box 4"/>
          <p:cNvSpPr txBox="1">
            <a:spLocks noChangeArrowheads="1"/>
          </p:cNvSpPr>
          <p:nvPr/>
        </p:nvSpPr>
        <p:spPr bwMode="auto">
          <a:xfrm>
            <a:off x="3962400" y="1143000"/>
            <a:ext cx="2438400" cy="457200"/>
          </a:xfrm>
          <a:prstGeom prst="rect">
            <a:avLst/>
          </a:prstGeom>
          <a:noFill/>
          <a:ln w="9525">
            <a:noFill/>
            <a:miter lim="800000"/>
            <a:headEnd/>
            <a:tailEnd/>
          </a:ln>
          <a:effectLst/>
        </p:spPr>
        <p:txBody>
          <a:bodyPr wrap="square">
            <a:spAutoFit/>
          </a:bodyPr>
          <a:lstStyle/>
          <a:p>
            <a:pPr eaLnBrk="0" hangingPunct="0">
              <a:spcBef>
                <a:spcPct val="50000"/>
              </a:spcBef>
            </a:pPr>
            <a:r>
              <a:rPr lang="en-US" sz="2400" b="1" dirty="0" smtClean="0">
                <a:latin typeface="Times New Roman" pitchFamily="18" charset="0"/>
              </a:rPr>
              <a:t> </a:t>
            </a:r>
            <a:r>
              <a:rPr lang="en-US" sz="2400" b="1" dirty="0">
                <a:effectLst>
                  <a:outerShdw blurRad="38100" dist="38100" dir="2700000" algn="tl">
                    <a:srgbClr val="C0C0C0"/>
                  </a:outerShdw>
                </a:effectLst>
                <a:latin typeface="Times New Roman" pitchFamily="18" charset="0"/>
              </a:rPr>
              <a:t>Polysaccharides</a:t>
            </a:r>
          </a:p>
        </p:txBody>
      </p:sp>
      <p:sp>
        <p:nvSpPr>
          <p:cNvPr id="314373" name="Text Box 5"/>
          <p:cNvSpPr txBox="1">
            <a:spLocks noChangeArrowheads="1"/>
          </p:cNvSpPr>
          <p:nvPr/>
        </p:nvSpPr>
        <p:spPr bwMode="auto">
          <a:xfrm>
            <a:off x="457200" y="5334000"/>
            <a:ext cx="2362200" cy="822325"/>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2400" b="1">
                <a:solidFill>
                  <a:srgbClr val="FF9900"/>
                </a:solidFill>
                <a:latin typeface="Times New Roman" pitchFamily="18" charset="0"/>
              </a:rPr>
              <a:t>    </a:t>
            </a:r>
            <a:r>
              <a:rPr lang="en-US" sz="2400" b="1">
                <a:solidFill>
                  <a:srgbClr val="FF9900"/>
                </a:solidFill>
                <a:effectLst>
                  <a:outerShdw blurRad="38100" dist="38100" dir="2700000" algn="tl">
                    <a:srgbClr val="C0C0C0"/>
                  </a:outerShdw>
                </a:effectLst>
                <a:latin typeface="Times New Roman" pitchFamily="18" charset="0"/>
              </a:rPr>
              <a:t>Complex Carbohydrates</a:t>
            </a:r>
          </a:p>
        </p:txBody>
      </p:sp>
      <p:sp>
        <p:nvSpPr>
          <p:cNvPr id="314376" name="Text Box 8"/>
          <p:cNvSpPr txBox="1">
            <a:spLocks noChangeArrowheads="1"/>
          </p:cNvSpPr>
          <p:nvPr/>
        </p:nvSpPr>
        <p:spPr bwMode="auto">
          <a:xfrm>
            <a:off x="6629400" y="4038600"/>
            <a:ext cx="2514600" cy="1552575"/>
          </a:xfrm>
          <a:prstGeom prst="rect">
            <a:avLst/>
          </a:prstGeom>
          <a:noFill/>
          <a:ln w="9525" algn="ctr">
            <a:noFill/>
            <a:miter lim="800000"/>
            <a:headEnd/>
            <a:tailEnd/>
          </a:ln>
          <a:effectLst/>
        </p:spPr>
        <p:txBody>
          <a:bodyPr>
            <a:spAutoFit/>
          </a:bodyPr>
          <a:lstStyle/>
          <a:p>
            <a:pPr eaLnBrk="0" hangingPunct="0">
              <a:spcBef>
                <a:spcPct val="50000"/>
              </a:spcBef>
            </a:pPr>
            <a:r>
              <a:rPr lang="en-US" sz="2400">
                <a:latin typeface="Times New Roman" pitchFamily="18" charset="0"/>
              </a:rPr>
              <a:t>Starch, Dextrin, </a:t>
            </a:r>
          </a:p>
          <a:p>
            <a:pPr eaLnBrk="0" hangingPunct="0">
              <a:spcBef>
                <a:spcPct val="50000"/>
              </a:spcBef>
            </a:pPr>
            <a:r>
              <a:rPr lang="en-US" sz="2400">
                <a:latin typeface="Times New Roman" pitchFamily="18" charset="0"/>
              </a:rPr>
              <a:t>Glycogen, </a:t>
            </a:r>
          </a:p>
          <a:p>
            <a:pPr eaLnBrk="0" hangingPunct="0">
              <a:spcBef>
                <a:spcPct val="50000"/>
              </a:spcBef>
            </a:pPr>
            <a:r>
              <a:rPr lang="en-US" sz="2400">
                <a:latin typeface="Times New Roman" pitchFamily="18" charset="0"/>
              </a:rPr>
              <a:t> Cellulose</a:t>
            </a:r>
          </a:p>
        </p:txBody>
      </p:sp>
      <p:grpSp>
        <p:nvGrpSpPr>
          <p:cNvPr id="2" name="Group 14"/>
          <p:cNvGrpSpPr/>
          <p:nvPr/>
        </p:nvGrpSpPr>
        <p:grpSpPr>
          <a:xfrm>
            <a:off x="1905000" y="1524000"/>
            <a:ext cx="6692900" cy="4891088"/>
            <a:chOff x="1905000" y="1524000"/>
            <a:chExt cx="6692900" cy="4891088"/>
          </a:xfrm>
        </p:grpSpPr>
        <p:sp>
          <p:nvSpPr>
            <p:cNvPr id="314374" name="Text Box 6"/>
            <p:cNvSpPr txBox="1">
              <a:spLocks noChangeArrowheads="1"/>
            </p:cNvSpPr>
            <p:nvPr/>
          </p:nvSpPr>
          <p:spPr bwMode="auto">
            <a:xfrm>
              <a:off x="1905000" y="2133600"/>
              <a:ext cx="2667000" cy="2677656"/>
            </a:xfrm>
            <a:prstGeom prst="rect">
              <a:avLst/>
            </a:prstGeom>
            <a:noFill/>
            <a:ln w="9525">
              <a:noFill/>
              <a:miter lim="800000"/>
              <a:headEnd/>
              <a:tailEnd/>
            </a:ln>
            <a:effectLst/>
          </p:spPr>
          <p:txBody>
            <a:bodyPr wrap="square">
              <a:spAutoFit/>
            </a:bodyPr>
            <a:lstStyle/>
            <a:p>
              <a:pPr eaLnBrk="0" hangingPunct="0">
                <a:spcBef>
                  <a:spcPct val="50000"/>
                </a:spcBef>
              </a:pPr>
              <a:r>
                <a:rPr lang="en-US" sz="2400" b="1" u="sng" dirty="0" err="1">
                  <a:solidFill>
                    <a:schemeClr val="tx1">
                      <a:lumMod val="95000"/>
                      <a:lumOff val="5000"/>
                    </a:schemeClr>
                  </a:solidFill>
                  <a:latin typeface="Times New Roman" pitchFamily="18" charset="0"/>
                </a:rPr>
                <a:t>Homoglycans</a:t>
              </a:r>
              <a:endParaRPr lang="en-US" sz="2400" b="1" u="sng" dirty="0">
                <a:solidFill>
                  <a:schemeClr val="tx1">
                    <a:lumMod val="95000"/>
                    <a:lumOff val="5000"/>
                  </a:schemeClr>
                </a:solidFill>
                <a:latin typeface="Times New Roman" pitchFamily="18" charset="0"/>
              </a:endParaRPr>
            </a:p>
            <a:p>
              <a:pPr eaLnBrk="0" hangingPunct="0">
                <a:spcBef>
                  <a:spcPct val="50000"/>
                </a:spcBef>
              </a:pPr>
              <a:r>
                <a:rPr lang="en-US" sz="2400" dirty="0" err="1">
                  <a:latin typeface="Times New Roman" pitchFamily="18" charset="0"/>
                </a:rPr>
                <a:t>Pectic</a:t>
              </a:r>
              <a:r>
                <a:rPr lang="en-US" sz="2400" dirty="0">
                  <a:latin typeface="Times New Roman" pitchFamily="18" charset="0"/>
                </a:rPr>
                <a:t> Substances</a:t>
              </a:r>
            </a:p>
            <a:p>
              <a:pPr eaLnBrk="0" hangingPunct="0">
                <a:spcBef>
                  <a:spcPct val="50000"/>
                </a:spcBef>
              </a:pPr>
              <a:r>
                <a:rPr lang="en-US" sz="2400" dirty="0" err="1">
                  <a:latin typeface="Times New Roman" pitchFamily="18" charset="0"/>
                </a:rPr>
                <a:t>Hemicellulose</a:t>
              </a:r>
              <a:endParaRPr lang="en-US" sz="2400" dirty="0">
                <a:latin typeface="Times New Roman" pitchFamily="18" charset="0"/>
              </a:endParaRPr>
            </a:p>
            <a:p>
              <a:pPr eaLnBrk="0" hangingPunct="0">
                <a:spcBef>
                  <a:spcPct val="50000"/>
                </a:spcBef>
              </a:pPr>
              <a:r>
                <a:rPr lang="en-US" sz="2400" dirty="0">
                  <a:latin typeface="Times New Roman" pitchFamily="18" charset="0"/>
                </a:rPr>
                <a:t>Gums</a:t>
              </a:r>
            </a:p>
            <a:p>
              <a:pPr eaLnBrk="0" hangingPunct="0">
                <a:spcBef>
                  <a:spcPct val="50000"/>
                </a:spcBef>
              </a:pPr>
              <a:r>
                <a:rPr lang="en-US" sz="2400" dirty="0" err="1">
                  <a:latin typeface="Times New Roman" pitchFamily="18" charset="0"/>
                </a:rPr>
                <a:t>Chondroitin</a:t>
              </a:r>
              <a:endParaRPr lang="en-US" sz="2400" dirty="0">
                <a:latin typeface="Times New Roman" pitchFamily="18" charset="0"/>
              </a:endParaRPr>
            </a:p>
          </p:txBody>
        </p:sp>
        <p:sp>
          <p:nvSpPr>
            <p:cNvPr id="314375" name="Rectangle 7"/>
            <p:cNvSpPr>
              <a:spLocks noChangeArrowheads="1"/>
            </p:cNvSpPr>
            <p:nvPr/>
          </p:nvSpPr>
          <p:spPr bwMode="auto">
            <a:xfrm>
              <a:off x="6553200" y="1905000"/>
              <a:ext cx="2044700" cy="1552575"/>
            </a:xfrm>
            <a:prstGeom prst="rect">
              <a:avLst/>
            </a:prstGeom>
            <a:noFill/>
            <a:ln w="9525">
              <a:noFill/>
              <a:miter lim="800000"/>
              <a:headEnd/>
              <a:tailEnd/>
            </a:ln>
            <a:effectLst/>
          </p:spPr>
          <p:txBody>
            <a:bodyPr wrap="none">
              <a:spAutoFit/>
            </a:bodyPr>
            <a:lstStyle/>
            <a:p>
              <a:pPr eaLnBrk="0" hangingPunct="0"/>
              <a:r>
                <a:rPr lang="en-US" sz="2400" b="1" u="sng">
                  <a:latin typeface="Times New Roman" pitchFamily="18" charset="0"/>
                </a:rPr>
                <a:t>Heteroglycans</a:t>
              </a:r>
            </a:p>
            <a:p>
              <a:pPr eaLnBrk="0" hangingPunct="0"/>
              <a:r>
                <a:rPr lang="en-US" sz="2400">
                  <a:latin typeface="Times New Roman" pitchFamily="18" charset="0"/>
                </a:rPr>
                <a:t>Arabinans</a:t>
              </a:r>
            </a:p>
            <a:p>
              <a:pPr eaLnBrk="0" hangingPunct="0"/>
              <a:r>
                <a:rPr lang="en-US" sz="2400">
                  <a:latin typeface="Times New Roman" pitchFamily="18" charset="0"/>
                </a:rPr>
                <a:t>Xylans</a:t>
              </a:r>
            </a:p>
            <a:p>
              <a:pPr eaLnBrk="0" hangingPunct="0"/>
              <a:r>
                <a:rPr lang="en-US" sz="2400" b="1">
                  <a:latin typeface="Times New Roman" pitchFamily="18" charset="0"/>
                </a:rPr>
                <a:t>Glucans</a:t>
              </a:r>
            </a:p>
          </p:txBody>
        </p:sp>
        <p:sp>
          <p:nvSpPr>
            <p:cNvPr id="314377" name="Text Box 9"/>
            <p:cNvSpPr txBox="1">
              <a:spLocks noChangeArrowheads="1"/>
            </p:cNvSpPr>
            <p:nvPr/>
          </p:nvSpPr>
          <p:spPr bwMode="auto">
            <a:xfrm>
              <a:off x="3810000" y="5410200"/>
              <a:ext cx="4495800" cy="1004888"/>
            </a:xfrm>
            <a:prstGeom prst="rect">
              <a:avLst/>
            </a:prstGeom>
            <a:noFill/>
            <a:ln w="9525" algn="ctr">
              <a:noFill/>
              <a:miter lim="800000"/>
              <a:headEnd/>
              <a:tailEnd/>
            </a:ln>
            <a:effectLst/>
          </p:spPr>
          <p:txBody>
            <a:bodyPr>
              <a:spAutoFit/>
            </a:bodyPr>
            <a:lstStyle/>
            <a:p>
              <a:pPr eaLnBrk="0" hangingPunct="0">
                <a:spcBef>
                  <a:spcPct val="50000"/>
                </a:spcBef>
              </a:pPr>
              <a:r>
                <a:rPr lang="en-US" sz="2400" b="1">
                  <a:latin typeface="Times New Roman" pitchFamily="18" charset="0"/>
                </a:rPr>
                <a:t>Glycolipids</a:t>
              </a:r>
            </a:p>
            <a:p>
              <a:pPr eaLnBrk="0" hangingPunct="0">
                <a:spcBef>
                  <a:spcPct val="50000"/>
                </a:spcBef>
              </a:pPr>
              <a:r>
                <a:rPr lang="en-US" sz="2400" b="1">
                  <a:latin typeface="Times New Roman" pitchFamily="18" charset="0"/>
                </a:rPr>
                <a:t>Glycoproteins</a:t>
              </a:r>
            </a:p>
          </p:txBody>
        </p:sp>
        <p:sp>
          <p:nvSpPr>
            <p:cNvPr id="314378" name="Line 10"/>
            <p:cNvSpPr>
              <a:spLocks noChangeShapeType="1"/>
            </p:cNvSpPr>
            <p:nvPr/>
          </p:nvSpPr>
          <p:spPr bwMode="auto">
            <a:xfrm flipV="1">
              <a:off x="2590800" y="5638800"/>
              <a:ext cx="1066800" cy="152400"/>
            </a:xfrm>
            <a:prstGeom prst="line">
              <a:avLst/>
            </a:prstGeom>
            <a:noFill/>
            <a:ln w="63500">
              <a:solidFill>
                <a:srgbClr val="FF0000"/>
              </a:solidFill>
              <a:round/>
              <a:headEnd/>
              <a:tailEnd type="arrow" w="med" len="med"/>
            </a:ln>
            <a:effectLst/>
          </p:spPr>
          <p:txBody>
            <a:bodyPr>
              <a:spAutoFit/>
            </a:bodyPr>
            <a:lstStyle/>
            <a:p>
              <a:endParaRPr lang="en-US"/>
            </a:p>
          </p:txBody>
        </p:sp>
        <p:sp>
          <p:nvSpPr>
            <p:cNvPr id="314379" name="Line 11"/>
            <p:cNvSpPr>
              <a:spLocks noChangeShapeType="1"/>
            </p:cNvSpPr>
            <p:nvPr/>
          </p:nvSpPr>
          <p:spPr bwMode="auto">
            <a:xfrm flipH="1">
              <a:off x="3810000" y="1524000"/>
              <a:ext cx="1143000" cy="838200"/>
            </a:xfrm>
            <a:prstGeom prst="line">
              <a:avLst/>
            </a:prstGeom>
            <a:noFill/>
            <a:ln w="63500">
              <a:solidFill>
                <a:srgbClr val="FF0000"/>
              </a:solidFill>
              <a:round/>
              <a:headEnd/>
              <a:tailEnd type="arrow" w="med" len="med"/>
            </a:ln>
            <a:effectLst/>
          </p:spPr>
          <p:txBody>
            <a:bodyPr wrap="square">
              <a:spAutoFit/>
            </a:bodyPr>
            <a:lstStyle/>
            <a:p>
              <a:endParaRPr lang="en-US"/>
            </a:p>
          </p:txBody>
        </p:sp>
        <p:sp>
          <p:nvSpPr>
            <p:cNvPr id="314380" name="Line 12"/>
            <p:cNvSpPr>
              <a:spLocks noChangeShapeType="1"/>
            </p:cNvSpPr>
            <p:nvPr/>
          </p:nvSpPr>
          <p:spPr bwMode="auto">
            <a:xfrm>
              <a:off x="4953000" y="1524000"/>
              <a:ext cx="1600200" cy="609600"/>
            </a:xfrm>
            <a:prstGeom prst="line">
              <a:avLst/>
            </a:prstGeom>
            <a:noFill/>
            <a:ln w="63500">
              <a:solidFill>
                <a:srgbClr val="FF0000"/>
              </a:solidFill>
              <a:round/>
              <a:headEnd/>
              <a:tailEnd type="arrow" w="med" len="med"/>
            </a:ln>
            <a:effectLst/>
          </p:spPr>
          <p:txBody>
            <a:bodyPr wrap="square">
              <a:spAutoFit/>
            </a:bodyPr>
            <a:lstStyle/>
            <a:p>
              <a:endParaRPr lang="en-US"/>
            </a:p>
          </p:txBody>
        </p:sp>
        <p:sp>
          <p:nvSpPr>
            <p:cNvPr id="314381" name="Line 13"/>
            <p:cNvSpPr>
              <a:spLocks noChangeShapeType="1"/>
            </p:cNvSpPr>
            <p:nvPr/>
          </p:nvSpPr>
          <p:spPr bwMode="auto">
            <a:xfrm>
              <a:off x="2590800" y="5791200"/>
              <a:ext cx="1066800" cy="381000"/>
            </a:xfrm>
            <a:prstGeom prst="line">
              <a:avLst/>
            </a:prstGeom>
            <a:noFill/>
            <a:ln w="63500">
              <a:solidFill>
                <a:srgbClr val="FF0000"/>
              </a:solidFill>
              <a:round/>
              <a:headEnd/>
              <a:tailEnd type="arrow" w="med" len="med"/>
            </a:ln>
            <a:effectLst/>
          </p:spPr>
          <p:txBody>
            <a:bodyPr>
              <a:spAutoFit/>
            </a:bodyPr>
            <a:lstStyle/>
            <a:p>
              <a:endParaRPr lang="en-US"/>
            </a:p>
          </p:txBody>
        </p:sp>
        <p:sp>
          <p:nvSpPr>
            <p:cNvPr id="314382" name="Line 14"/>
            <p:cNvSpPr>
              <a:spLocks noChangeShapeType="1"/>
            </p:cNvSpPr>
            <p:nvPr/>
          </p:nvSpPr>
          <p:spPr bwMode="auto">
            <a:xfrm flipH="1">
              <a:off x="7696200" y="3429000"/>
              <a:ext cx="0" cy="533400"/>
            </a:xfrm>
            <a:prstGeom prst="line">
              <a:avLst/>
            </a:prstGeom>
            <a:noFill/>
            <a:ln w="63500">
              <a:solidFill>
                <a:srgbClr val="FF0000"/>
              </a:solidFill>
              <a:round/>
              <a:headEnd/>
              <a:tailEnd type="arrow" w="med" len="med"/>
            </a:ln>
            <a:effectLst/>
          </p:spPr>
          <p:txBody>
            <a:bodyPr>
              <a:spAutoFit/>
            </a:bodyPr>
            <a:lstStyle/>
            <a:p>
              <a:endParaRPr lang="en-US"/>
            </a:p>
          </p:txBody>
        </p:sp>
      </p:grpSp>
      <p:sp>
        <p:nvSpPr>
          <p:cNvPr id="16" name="Line 11"/>
          <p:cNvSpPr>
            <a:spLocks noChangeShapeType="1"/>
          </p:cNvSpPr>
          <p:nvPr/>
        </p:nvSpPr>
        <p:spPr bwMode="auto">
          <a:xfrm flipH="1">
            <a:off x="1447800" y="1524000"/>
            <a:ext cx="304800" cy="3886200"/>
          </a:xfrm>
          <a:prstGeom prst="line">
            <a:avLst/>
          </a:prstGeom>
          <a:noFill/>
          <a:ln w="63500">
            <a:solidFill>
              <a:srgbClr val="FF0000"/>
            </a:solidFill>
            <a:round/>
            <a:headEnd/>
            <a:tailEnd type="arrow" w="med" len="med"/>
          </a:ln>
          <a:effectLst/>
        </p:spPr>
        <p:txBody>
          <a:bodyPr wrap="square">
            <a:spAutoFit/>
          </a:bodyPr>
          <a:lstStyle/>
          <a:p>
            <a:endParaRPr lang="en-US"/>
          </a:p>
        </p:txBody>
      </p:sp>
      <p:sp>
        <p:nvSpPr>
          <p:cNvPr id="17" name="Line 11"/>
          <p:cNvSpPr>
            <a:spLocks noChangeShapeType="1"/>
          </p:cNvSpPr>
          <p:nvPr/>
        </p:nvSpPr>
        <p:spPr bwMode="auto">
          <a:xfrm flipV="1">
            <a:off x="1752600" y="1447800"/>
            <a:ext cx="2286000" cy="76200"/>
          </a:xfrm>
          <a:prstGeom prst="line">
            <a:avLst/>
          </a:prstGeom>
          <a:noFill/>
          <a:ln w="63500">
            <a:solidFill>
              <a:srgbClr val="FF0000"/>
            </a:solidFill>
            <a:round/>
            <a:headEnd/>
            <a:tailEnd type="arrow" w="med" len="med"/>
          </a:ln>
          <a:effectLst/>
        </p:spPr>
        <p:txBody>
          <a:bodyPr wrap="square">
            <a:spAutoFit/>
          </a:bodyPr>
          <a:lstStyle/>
          <a:p>
            <a:endParaRPr lang="en-US"/>
          </a:p>
        </p:txBody>
      </p:sp>
    </p:spTree>
  </p:cSld>
  <p:clrMapOvr>
    <a:masterClrMapping/>
  </p:clrMapOvr>
  <p:transition spd="med">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533400" y="1066800"/>
            <a:ext cx="2514600" cy="5541395"/>
            <a:chOff x="533400" y="1066800"/>
            <a:chExt cx="2514600" cy="5541395"/>
          </a:xfrm>
        </p:grpSpPr>
        <p:sp>
          <p:nvSpPr>
            <p:cNvPr id="2" name="Rectangle 1"/>
            <p:cNvSpPr/>
            <p:nvPr/>
          </p:nvSpPr>
          <p:spPr bwMode="auto">
            <a:xfrm>
              <a:off x="990600" y="1752600"/>
              <a:ext cx="2057400" cy="2819400"/>
            </a:xfrm>
            <a:prstGeom prst="rect">
              <a:avLst/>
            </a:prstGeom>
            <a:no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TextBox 4"/>
            <p:cNvSpPr txBox="1"/>
            <p:nvPr/>
          </p:nvSpPr>
          <p:spPr>
            <a:xfrm>
              <a:off x="1447800" y="5334000"/>
              <a:ext cx="1295400" cy="1274195"/>
            </a:xfrm>
            <a:prstGeom prst="rect">
              <a:avLst/>
            </a:prstGeom>
            <a:noFill/>
          </p:spPr>
          <p:txBody>
            <a:bodyPr wrap="square" rtlCol="0">
              <a:spAutoFit/>
            </a:bodyPr>
            <a:lstStyle/>
            <a:p>
              <a:r>
                <a:rPr lang="en-US" dirty="0" smtClean="0"/>
                <a:t>Red blood cells</a:t>
              </a:r>
              <a:endParaRPr lang="en-US" dirty="0"/>
            </a:p>
          </p:txBody>
        </p:sp>
        <p:sp>
          <p:nvSpPr>
            <p:cNvPr id="8" name="TextBox 7"/>
            <p:cNvSpPr txBox="1"/>
            <p:nvPr/>
          </p:nvSpPr>
          <p:spPr>
            <a:xfrm>
              <a:off x="1295400" y="1066800"/>
              <a:ext cx="1066800" cy="486287"/>
            </a:xfrm>
            <a:prstGeom prst="rect">
              <a:avLst/>
            </a:prstGeom>
            <a:noFill/>
          </p:spPr>
          <p:txBody>
            <a:bodyPr wrap="square" rtlCol="0">
              <a:spAutoFit/>
            </a:bodyPr>
            <a:lstStyle/>
            <a:p>
              <a:r>
                <a:rPr lang="en-US" dirty="0" err="1" smtClean="0">
                  <a:solidFill>
                    <a:srgbClr val="FFFF00"/>
                  </a:solidFill>
                </a:rPr>
                <a:t>Glu</a:t>
              </a:r>
              <a:endParaRPr lang="en-US" dirty="0">
                <a:solidFill>
                  <a:srgbClr val="FFFF00"/>
                </a:solidFill>
              </a:endParaRPr>
            </a:p>
          </p:txBody>
        </p:sp>
        <p:sp>
          <p:nvSpPr>
            <p:cNvPr id="11" name="Down Arrow 10"/>
            <p:cNvSpPr/>
            <p:nvPr/>
          </p:nvSpPr>
          <p:spPr bwMode="auto">
            <a:xfrm>
              <a:off x="1828800" y="2514600"/>
              <a:ext cx="76200" cy="457200"/>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4" name="Down Arrow 13"/>
            <p:cNvSpPr/>
            <p:nvPr/>
          </p:nvSpPr>
          <p:spPr bwMode="auto">
            <a:xfrm>
              <a:off x="1752600" y="1524000"/>
              <a:ext cx="228600" cy="542723"/>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7" name="TextBox 16"/>
            <p:cNvSpPr txBox="1"/>
            <p:nvPr/>
          </p:nvSpPr>
          <p:spPr>
            <a:xfrm>
              <a:off x="1371600" y="2133600"/>
              <a:ext cx="1143000" cy="289310"/>
            </a:xfrm>
            <a:prstGeom prst="rect">
              <a:avLst/>
            </a:prstGeom>
            <a:noFill/>
          </p:spPr>
          <p:txBody>
            <a:bodyPr wrap="square" rtlCol="0">
              <a:spAutoFit/>
            </a:bodyPr>
            <a:lstStyle/>
            <a:p>
              <a:r>
                <a:rPr lang="en-US" sz="1600" dirty="0" smtClean="0"/>
                <a:t>Glu-6-P</a:t>
              </a:r>
              <a:endParaRPr lang="en-US" sz="1600" dirty="0"/>
            </a:p>
          </p:txBody>
        </p:sp>
        <p:sp>
          <p:nvSpPr>
            <p:cNvPr id="20" name="TextBox 19"/>
            <p:cNvSpPr txBox="1"/>
            <p:nvPr/>
          </p:nvSpPr>
          <p:spPr>
            <a:xfrm>
              <a:off x="1219200" y="2971800"/>
              <a:ext cx="1600200" cy="289310"/>
            </a:xfrm>
            <a:prstGeom prst="rect">
              <a:avLst/>
            </a:prstGeom>
            <a:noFill/>
          </p:spPr>
          <p:txBody>
            <a:bodyPr wrap="square" rtlCol="0">
              <a:spAutoFit/>
            </a:bodyPr>
            <a:lstStyle/>
            <a:p>
              <a:r>
                <a:rPr lang="en-US" sz="1600" dirty="0" smtClean="0"/>
                <a:t>2 </a:t>
              </a:r>
              <a:r>
                <a:rPr lang="en-US" sz="1600" dirty="0" err="1" smtClean="0"/>
                <a:t>pyruvate</a:t>
              </a:r>
              <a:endParaRPr lang="en-US" sz="1600" dirty="0"/>
            </a:p>
          </p:txBody>
        </p:sp>
        <p:sp>
          <p:nvSpPr>
            <p:cNvPr id="21" name="Down Arrow 20"/>
            <p:cNvSpPr/>
            <p:nvPr/>
          </p:nvSpPr>
          <p:spPr bwMode="auto">
            <a:xfrm>
              <a:off x="1828800" y="3276600"/>
              <a:ext cx="76200" cy="457200"/>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2" name="TextBox 21"/>
            <p:cNvSpPr txBox="1"/>
            <p:nvPr/>
          </p:nvSpPr>
          <p:spPr>
            <a:xfrm>
              <a:off x="1219200" y="3852446"/>
              <a:ext cx="1600200" cy="289310"/>
            </a:xfrm>
            <a:prstGeom prst="rect">
              <a:avLst/>
            </a:prstGeom>
            <a:noFill/>
          </p:spPr>
          <p:txBody>
            <a:bodyPr wrap="square" rtlCol="0">
              <a:spAutoFit/>
            </a:bodyPr>
            <a:lstStyle/>
            <a:p>
              <a:r>
                <a:rPr lang="en-US" sz="1600" dirty="0" smtClean="0"/>
                <a:t>2 lactate</a:t>
              </a:r>
              <a:endParaRPr lang="en-US" sz="1600" dirty="0"/>
            </a:p>
          </p:txBody>
        </p:sp>
        <p:cxnSp>
          <p:nvCxnSpPr>
            <p:cNvPr id="24" name="Straight Arrow Connector 23"/>
            <p:cNvCxnSpPr/>
            <p:nvPr/>
          </p:nvCxnSpPr>
          <p:spPr bwMode="auto">
            <a:xfrm rot="10800000" flipV="1">
              <a:off x="533400" y="4114800"/>
              <a:ext cx="1066800" cy="228600"/>
            </a:xfrm>
            <a:prstGeom prst="straightConnector1">
              <a:avLst/>
            </a:prstGeom>
            <a:noFill/>
            <a:ln w="9525" cap="flat" cmpd="sng" algn="ctr">
              <a:solidFill>
                <a:srgbClr val="FFFFFF"/>
              </a:solidFill>
              <a:prstDash val="solid"/>
              <a:round/>
              <a:headEnd type="none" w="med" len="med"/>
              <a:tailEnd type="arrow"/>
            </a:ln>
            <a:effectLst/>
          </p:spPr>
        </p:cxnSp>
        <p:sp>
          <p:nvSpPr>
            <p:cNvPr id="28" name="Curved Up Arrow 27"/>
            <p:cNvSpPr/>
            <p:nvPr/>
          </p:nvSpPr>
          <p:spPr bwMode="auto">
            <a:xfrm>
              <a:off x="1858944" y="2590800"/>
              <a:ext cx="457200" cy="304800"/>
            </a:xfrm>
            <a:prstGeom prst="curvedUpArrow">
              <a:avLst>
                <a:gd name="adj1" fmla="val 25000"/>
                <a:gd name="adj2" fmla="val 53361"/>
                <a:gd name="adj3" fmla="val 4807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9" name="Explosion 2 28"/>
            <p:cNvSpPr/>
            <p:nvPr/>
          </p:nvSpPr>
          <p:spPr bwMode="auto">
            <a:xfrm>
              <a:off x="2362200" y="2286000"/>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0" name="TextBox 29"/>
            <p:cNvSpPr txBox="1"/>
            <p:nvPr/>
          </p:nvSpPr>
          <p:spPr>
            <a:xfrm>
              <a:off x="2362200" y="2402312"/>
              <a:ext cx="533400" cy="264688"/>
            </a:xfrm>
            <a:prstGeom prst="rect">
              <a:avLst/>
            </a:prstGeom>
            <a:noFill/>
          </p:spPr>
          <p:txBody>
            <a:bodyPr wrap="square" rtlCol="0">
              <a:spAutoFit/>
            </a:bodyPr>
            <a:lstStyle/>
            <a:p>
              <a:r>
                <a:rPr lang="en-US" sz="1400" dirty="0" smtClean="0"/>
                <a:t>ATP</a:t>
              </a:r>
              <a:endParaRPr lang="en-US" sz="1400" dirty="0"/>
            </a:p>
          </p:txBody>
        </p:sp>
      </p:grpSp>
      <p:grpSp>
        <p:nvGrpSpPr>
          <p:cNvPr id="77" name="Group 76"/>
          <p:cNvGrpSpPr/>
          <p:nvPr/>
        </p:nvGrpSpPr>
        <p:grpSpPr>
          <a:xfrm>
            <a:off x="3352800" y="762000"/>
            <a:ext cx="2209800" cy="5846195"/>
            <a:chOff x="3352800" y="762000"/>
            <a:chExt cx="2209800" cy="5846195"/>
          </a:xfrm>
        </p:grpSpPr>
        <p:sp>
          <p:nvSpPr>
            <p:cNvPr id="6" name="TextBox 5"/>
            <p:cNvSpPr txBox="1"/>
            <p:nvPr/>
          </p:nvSpPr>
          <p:spPr>
            <a:xfrm>
              <a:off x="3733800" y="5334000"/>
              <a:ext cx="1447800" cy="1274195"/>
            </a:xfrm>
            <a:prstGeom prst="rect">
              <a:avLst/>
            </a:prstGeom>
            <a:noFill/>
          </p:spPr>
          <p:txBody>
            <a:bodyPr wrap="square" rtlCol="0">
              <a:spAutoFit/>
            </a:bodyPr>
            <a:lstStyle/>
            <a:p>
              <a:r>
                <a:rPr lang="en-US" dirty="0" smtClean="0"/>
                <a:t>Brain tissue cells</a:t>
              </a:r>
              <a:endParaRPr lang="en-US" dirty="0"/>
            </a:p>
          </p:txBody>
        </p:sp>
        <p:sp>
          <p:nvSpPr>
            <p:cNvPr id="3" name="Rectangle 2"/>
            <p:cNvSpPr/>
            <p:nvPr/>
          </p:nvSpPr>
          <p:spPr bwMode="auto">
            <a:xfrm>
              <a:off x="3505200" y="1752600"/>
              <a:ext cx="2057400" cy="2819400"/>
            </a:xfrm>
            <a:prstGeom prst="rect">
              <a:avLst/>
            </a:prstGeom>
            <a:no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9" name="TextBox 8"/>
            <p:cNvSpPr txBox="1"/>
            <p:nvPr/>
          </p:nvSpPr>
          <p:spPr>
            <a:xfrm>
              <a:off x="3581400" y="762000"/>
              <a:ext cx="1066800" cy="486287"/>
            </a:xfrm>
            <a:prstGeom prst="rect">
              <a:avLst/>
            </a:prstGeom>
            <a:noFill/>
          </p:spPr>
          <p:txBody>
            <a:bodyPr wrap="square" rtlCol="0">
              <a:spAutoFit/>
            </a:bodyPr>
            <a:lstStyle/>
            <a:p>
              <a:r>
                <a:rPr lang="en-US" dirty="0" err="1" smtClean="0">
                  <a:solidFill>
                    <a:srgbClr val="FFFF00"/>
                  </a:solidFill>
                </a:rPr>
                <a:t>Glu</a:t>
              </a:r>
              <a:endParaRPr lang="en-US" dirty="0">
                <a:solidFill>
                  <a:srgbClr val="FFFF00"/>
                </a:solidFill>
              </a:endParaRPr>
            </a:p>
          </p:txBody>
        </p:sp>
        <p:sp>
          <p:nvSpPr>
            <p:cNvPr id="15" name="Down Arrow 14"/>
            <p:cNvSpPr/>
            <p:nvPr/>
          </p:nvSpPr>
          <p:spPr bwMode="auto">
            <a:xfrm>
              <a:off x="4114800" y="1295400"/>
              <a:ext cx="228600" cy="542723"/>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8" name="TextBox 17"/>
            <p:cNvSpPr txBox="1"/>
            <p:nvPr/>
          </p:nvSpPr>
          <p:spPr>
            <a:xfrm>
              <a:off x="3733800" y="1828800"/>
              <a:ext cx="1143000" cy="289310"/>
            </a:xfrm>
            <a:prstGeom prst="rect">
              <a:avLst/>
            </a:prstGeom>
            <a:noFill/>
          </p:spPr>
          <p:txBody>
            <a:bodyPr wrap="square" rtlCol="0">
              <a:spAutoFit/>
            </a:bodyPr>
            <a:lstStyle/>
            <a:p>
              <a:r>
                <a:rPr lang="en-US" sz="1600" dirty="0" smtClean="0"/>
                <a:t>Glu-6-P</a:t>
              </a:r>
              <a:endParaRPr lang="en-US" sz="1600" dirty="0"/>
            </a:p>
          </p:txBody>
        </p:sp>
        <p:sp>
          <p:nvSpPr>
            <p:cNvPr id="31" name="Down Arrow 30"/>
            <p:cNvSpPr/>
            <p:nvPr/>
          </p:nvSpPr>
          <p:spPr bwMode="auto">
            <a:xfrm>
              <a:off x="4038600" y="2133600"/>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2" name="TextBox 31"/>
            <p:cNvSpPr txBox="1"/>
            <p:nvPr/>
          </p:nvSpPr>
          <p:spPr>
            <a:xfrm>
              <a:off x="3733800" y="2444264"/>
              <a:ext cx="1600200" cy="289310"/>
            </a:xfrm>
            <a:prstGeom prst="rect">
              <a:avLst/>
            </a:prstGeom>
            <a:noFill/>
          </p:spPr>
          <p:txBody>
            <a:bodyPr wrap="square" rtlCol="0">
              <a:spAutoFit/>
            </a:bodyPr>
            <a:lstStyle/>
            <a:p>
              <a:r>
                <a:rPr lang="en-US" sz="1600" dirty="0" smtClean="0"/>
                <a:t>2 </a:t>
              </a:r>
              <a:r>
                <a:rPr lang="en-US" sz="1600" dirty="0" err="1" smtClean="0"/>
                <a:t>pyruvate</a:t>
              </a:r>
              <a:endParaRPr lang="en-US" sz="1600" dirty="0"/>
            </a:p>
          </p:txBody>
        </p:sp>
        <p:sp>
          <p:nvSpPr>
            <p:cNvPr id="34" name="Curved Up Arrow 33"/>
            <p:cNvSpPr/>
            <p:nvPr/>
          </p:nvSpPr>
          <p:spPr bwMode="auto">
            <a:xfrm>
              <a:off x="4114800" y="2133600"/>
              <a:ext cx="457200" cy="304800"/>
            </a:xfrm>
            <a:prstGeom prst="curvedUpArrow">
              <a:avLst>
                <a:gd name="adj1" fmla="val 25000"/>
                <a:gd name="adj2" fmla="val 53361"/>
                <a:gd name="adj3" fmla="val 4807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5" name="TextBox 34"/>
            <p:cNvSpPr txBox="1"/>
            <p:nvPr/>
          </p:nvSpPr>
          <p:spPr>
            <a:xfrm>
              <a:off x="4582048" y="2117688"/>
              <a:ext cx="533400" cy="264688"/>
            </a:xfrm>
            <a:prstGeom prst="rect">
              <a:avLst/>
            </a:prstGeom>
            <a:noFill/>
          </p:spPr>
          <p:txBody>
            <a:bodyPr wrap="square" rtlCol="0">
              <a:spAutoFit/>
            </a:bodyPr>
            <a:lstStyle/>
            <a:p>
              <a:r>
                <a:rPr lang="en-US" sz="1400" dirty="0" smtClean="0"/>
                <a:t>ATP</a:t>
              </a:r>
              <a:endParaRPr lang="en-US" sz="1400" dirty="0"/>
            </a:p>
          </p:txBody>
        </p:sp>
        <p:sp>
          <p:nvSpPr>
            <p:cNvPr id="37" name="Explosion 2 36"/>
            <p:cNvSpPr/>
            <p:nvPr/>
          </p:nvSpPr>
          <p:spPr bwMode="auto">
            <a:xfrm>
              <a:off x="4572000" y="1981200"/>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0" name="Down Arrow 39"/>
            <p:cNvSpPr/>
            <p:nvPr/>
          </p:nvSpPr>
          <p:spPr bwMode="auto">
            <a:xfrm>
              <a:off x="4038600" y="2723104"/>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1" name="TextBox 40"/>
            <p:cNvSpPr txBox="1"/>
            <p:nvPr/>
          </p:nvSpPr>
          <p:spPr>
            <a:xfrm>
              <a:off x="3733800" y="3215890"/>
              <a:ext cx="1752600" cy="289310"/>
            </a:xfrm>
            <a:prstGeom prst="rect">
              <a:avLst/>
            </a:prstGeom>
            <a:noFill/>
          </p:spPr>
          <p:txBody>
            <a:bodyPr wrap="square" rtlCol="0">
              <a:spAutoFit/>
            </a:bodyPr>
            <a:lstStyle/>
            <a:p>
              <a:r>
                <a:rPr lang="en-US" sz="1600" dirty="0" smtClean="0"/>
                <a:t>2 Acetyl Co-A</a:t>
              </a:r>
              <a:endParaRPr lang="en-US" sz="1600" dirty="0"/>
            </a:p>
          </p:txBody>
        </p:sp>
        <p:sp>
          <p:nvSpPr>
            <p:cNvPr id="44" name="Oval 43"/>
            <p:cNvSpPr/>
            <p:nvPr/>
          </p:nvSpPr>
          <p:spPr bwMode="auto">
            <a:xfrm>
              <a:off x="3657600" y="3830096"/>
              <a:ext cx="762000" cy="685800"/>
            </a:xfrm>
            <a:prstGeom prst="ellips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5" name="Down Arrow 44"/>
            <p:cNvSpPr/>
            <p:nvPr/>
          </p:nvSpPr>
          <p:spPr bwMode="auto">
            <a:xfrm>
              <a:off x="4114800" y="3505200"/>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6" name="TextBox 45"/>
            <p:cNvSpPr txBox="1"/>
            <p:nvPr/>
          </p:nvSpPr>
          <p:spPr>
            <a:xfrm>
              <a:off x="3733800" y="4078712"/>
              <a:ext cx="609600" cy="264688"/>
            </a:xfrm>
            <a:prstGeom prst="rect">
              <a:avLst/>
            </a:prstGeom>
            <a:noFill/>
          </p:spPr>
          <p:txBody>
            <a:bodyPr wrap="square" rtlCol="0">
              <a:spAutoFit/>
            </a:bodyPr>
            <a:lstStyle/>
            <a:p>
              <a:r>
                <a:rPr lang="en-US" sz="1400" dirty="0" smtClean="0"/>
                <a:t>TCA</a:t>
              </a:r>
              <a:endParaRPr lang="en-US" sz="1400" dirty="0"/>
            </a:p>
          </p:txBody>
        </p:sp>
        <p:sp>
          <p:nvSpPr>
            <p:cNvPr id="48" name="Freeform 47"/>
            <p:cNvSpPr/>
            <p:nvPr/>
          </p:nvSpPr>
          <p:spPr bwMode="auto">
            <a:xfrm>
              <a:off x="3567165" y="3064747"/>
              <a:ext cx="1760711" cy="1489603"/>
            </a:xfrm>
            <a:custGeom>
              <a:avLst/>
              <a:gdLst>
                <a:gd name="connsiteX0" fmla="*/ 10048 w 1760711"/>
                <a:gd name="connsiteY0" fmla="*/ 562708 h 1489603"/>
                <a:gd name="connsiteX1" fmla="*/ 70338 w 1760711"/>
                <a:gd name="connsiteY1" fmla="*/ 502418 h 1489603"/>
                <a:gd name="connsiteX2" fmla="*/ 100483 w 1760711"/>
                <a:gd name="connsiteY2" fmla="*/ 472273 h 1489603"/>
                <a:gd name="connsiteX3" fmla="*/ 140677 w 1760711"/>
                <a:gd name="connsiteY3" fmla="*/ 411983 h 1489603"/>
                <a:gd name="connsiteX4" fmla="*/ 170822 w 1760711"/>
                <a:gd name="connsiteY4" fmla="*/ 311499 h 1489603"/>
                <a:gd name="connsiteX5" fmla="*/ 200967 w 1760711"/>
                <a:gd name="connsiteY5" fmla="*/ 100484 h 1489603"/>
                <a:gd name="connsiteX6" fmla="*/ 221064 w 1760711"/>
                <a:gd name="connsiteY6" fmla="*/ 70339 h 1489603"/>
                <a:gd name="connsiteX7" fmla="*/ 321547 w 1760711"/>
                <a:gd name="connsiteY7" fmla="*/ 80387 h 1489603"/>
                <a:gd name="connsiteX8" fmla="*/ 452176 w 1760711"/>
                <a:gd name="connsiteY8" fmla="*/ 90435 h 1489603"/>
                <a:gd name="connsiteX9" fmla="*/ 482321 w 1760711"/>
                <a:gd name="connsiteY9" fmla="*/ 100484 h 1489603"/>
                <a:gd name="connsiteX10" fmla="*/ 522514 w 1760711"/>
                <a:gd name="connsiteY10" fmla="*/ 110532 h 1489603"/>
                <a:gd name="connsiteX11" fmla="*/ 693336 w 1760711"/>
                <a:gd name="connsiteY11" fmla="*/ 90435 h 1489603"/>
                <a:gd name="connsiteX12" fmla="*/ 783771 w 1760711"/>
                <a:gd name="connsiteY12" fmla="*/ 60290 h 1489603"/>
                <a:gd name="connsiteX13" fmla="*/ 813916 w 1760711"/>
                <a:gd name="connsiteY13" fmla="*/ 50242 h 1489603"/>
                <a:gd name="connsiteX14" fmla="*/ 874206 w 1760711"/>
                <a:gd name="connsiteY14" fmla="*/ 20097 h 1489603"/>
                <a:gd name="connsiteX15" fmla="*/ 984738 w 1760711"/>
                <a:gd name="connsiteY15" fmla="*/ 50242 h 1489603"/>
                <a:gd name="connsiteX16" fmla="*/ 1014883 w 1760711"/>
                <a:gd name="connsiteY16" fmla="*/ 70339 h 1489603"/>
                <a:gd name="connsiteX17" fmla="*/ 1155560 w 1760711"/>
                <a:gd name="connsiteY17" fmla="*/ 50242 h 1489603"/>
                <a:gd name="connsiteX18" fmla="*/ 1245995 w 1760711"/>
                <a:gd name="connsiteY18" fmla="*/ 10049 h 1489603"/>
                <a:gd name="connsiteX19" fmla="*/ 1276140 w 1760711"/>
                <a:gd name="connsiteY19" fmla="*/ 0 h 1489603"/>
                <a:gd name="connsiteX20" fmla="*/ 1326382 w 1760711"/>
                <a:gd name="connsiteY20" fmla="*/ 10049 h 1489603"/>
                <a:gd name="connsiteX21" fmla="*/ 1406769 w 1760711"/>
                <a:gd name="connsiteY21" fmla="*/ 50242 h 1489603"/>
                <a:gd name="connsiteX22" fmla="*/ 1446962 w 1760711"/>
                <a:gd name="connsiteY22" fmla="*/ 70339 h 1489603"/>
                <a:gd name="connsiteX23" fmla="*/ 1477108 w 1760711"/>
                <a:gd name="connsiteY23" fmla="*/ 80387 h 1489603"/>
                <a:gd name="connsiteX24" fmla="*/ 1537398 w 1760711"/>
                <a:gd name="connsiteY24" fmla="*/ 30145 h 1489603"/>
                <a:gd name="connsiteX25" fmla="*/ 1567543 w 1760711"/>
                <a:gd name="connsiteY25" fmla="*/ 10049 h 1489603"/>
                <a:gd name="connsiteX26" fmla="*/ 1607736 w 1760711"/>
                <a:gd name="connsiteY26" fmla="*/ 20097 h 1489603"/>
                <a:gd name="connsiteX27" fmla="*/ 1678075 w 1760711"/>
                <a:gd name="connsiteY27" fmla="*/ 60290 h 1489603"/>
                <a:gd name="connsiteX28" fmla="*/ 1708220 w 1760711"/>
                <a:gd name="connsiteY28" fmla="*/ 120580 h 1489603"/>
                <a:gd name="connsiteX29" fmla="*/ 1738365 w 1760711"/>
                <a:gd name="connsiteY29" fmla="*/ 180871 h 1489603"/>
                <a:gd name="connsiteX30" fmla="*/ 1748413 w 1760711"/>
                <a:gd name="connsiteY30" fmla="*/ 361741 h 1489603"/>
                <a:gd name="connsiteX31" fmla="*/ 1758461 w 1760711"/>
                <a:gd name="connsiteY31" fmla="*/ 422031 h 1489603"/>
                <a:gd name="connsiteX32" fmla="*/ 1738365 w 1760711"/>
                <a:gd name="connsiteY32" fmla="*/ 452176 h 1489603"/>
                <a:gd name="connsiteX33" fmla="*/ 1718268 w 1760711"/>
                <a:gd name="connsiteY33" fmla="*/ 542611 h 1489603"/>
                <a:gd name="connsiteX34" fmla="*/ 1708220 w 1760711"/>
                <a:gd name="connsiteY34" fmla="*/ 572756 h 1489603"/>
                <a:gd name="connsiteX35" fmla="*/ 1678075 w 1760711"/>
                <a:gd name="connsiteY35" fmla="*/ 592853 h 1489603"/>
                <a:gd name="connsiteX36" fmla="*/ 1668026 w 1760711"/>
                <a:gd name="connsiteY36" fmla="*/ 914400 h 1489603"/>
                <a:gd name="connsiteX37" fmla="*/ 1627833 w 1760711"/>
                <a:gd name="connsiteY37" fmla="*/ 924449 h 1489603"/>
                <a:gd name="connsiteX38" fmla="*/ 1567543 w 1760711"/>
                <a:gd name="connsiteY38" fmla="*/ 984739 h 1489603"/>
                <a:gd name="connsiteX39" fmla="*/ 1537398 w 1760711"/>
                <a:gd name="connsiteY39" fmla="*/ 1014884 h 1489603"/>
                <a:gd name="connsiteX40" fmla="*/ 1467059 w 1760711"/>
                <a:gd name="connsiteY40" fmla="*/ 1034980 h 1489603"/>
                <a:gd name="connsiteX41" fmla="*/ 1436914 w 1760711"/>
                <a:gd name="connsiteY41" fmla="*/ 1135464 h 1489603"/>
                <a:gd name="connsiteX42" fmla="*/ 1406769 w 1760711"/>
                <a:gd name="connsiteY42" fmla="*/ 1155561 h 1489603"/>
                <a:gd name="connsiteX43" fmla="*/ 1336431 w 1760711"/>
                <a:gd name="connsiteY43" fmla="*/ 1225899 h 1489603"/>
                <a:gd name="connsiteX44" fmla="*/ 1245995 w 1760711"/>
                <a:gd name="connsiteY44" fmla="*/ 1266093 h 1489603"/>
                <a:gd name="connsiteX45" fmla="*/ 1175657 w 1760711"/>
                <a:gd name="connsiteY45" fmla="*/ 1296238 h 1489603"/>
                <a:gd name="connsiteX46" fmla="*/ 1115367 w 1760711"/>
                <a:gd name="connsiteY46" fmla="*/ 1346479 h 1489603"/>
                <a:gd name="connsiteX47" fmla="*/ 1055077 w 1760711"/>
                <a:gd name="connsiteY47" fmla="*/ 1326383 h 1489603"/>
                <a:gd name="connsiteX48" fmla="*/ 1014883 w 1760711"/>
                <a:gd name="connsiteY48" fmla="*/ 1336431 h 1489603"/>
                <a:gd name="connsiteX49" fmla="*/ 954593 w 1760711"/>
                <a:gd name="connsiteY49" fmla="*/ 1386673 h 1489603"/>
                <a:gd name="connsiteX50" fmla="*/ 944545 w 1760711"/>
                <a:gd name="connsiteY50" fmla="*/ 1416818 h 1489603"/>
                <a:gd name="connsiteX51" fmla="*/ 803868 w 1760711"/>
                <a:gd name="connsiteY51" fmla="*/ 1457011 h 1489603"/>
                <a:gd name="connsiteX52" fmla="*/ 743578 w 1760711"/>
                <a:gd name="connsiteY52" fmla="*/ 1487156 h 1489603"/>
                <a:gd name="connsiteX53" fmla="*/ 703384 w 1760711"/>
                <a:gd name="connsiteY53" fmla="*/ 1467060 h 1489603"/>
                <a:gd name="connsiteX54" fmla="*/ 653143 w 1760711"/>
                <a:gd name="connsiteY54" fmla="*/ 1477108 h 1489603"/>
                <a:gd name="connsiteX55" fmla="*/ 622998 w 1760711"/>
                <a:gd name="connsiteY55" fmla="*/ 1487156 h 1489603"/>
                <a:gd name="connsiteX56" fmla="*/ 492369 w 1760711"/>
                <a:gd name="connsiteY56" fmla="*/ 1467060 h 1489603"/>
                <a:gd name="connsiteX57" fmla="*/ 411982 w 1760711"/>
                <a:gd name="connsiteY57" fmla="*/ 1446963 h 1489603"/>
                <a:gd name="connsiteX58" fmla="*/ 140677 w 1760711"/>
                <a:gd name="connsiteY58" fmla="*/ 1436915 h 1489603"/>
                <a:gd name="connsiteX59" fmla="*/ 130628 w 1760711"/>
                <a:gd name="connsiteY59" fmla="*/ 1406769 h 1489603"/>
                <a:gd name="connsiteX60" fmla="*/ 90435 w 1760711"/>
                <a:gd name="connsiteY60" fmla="*/ 1346479 h 1489603"/>
                <a:gd name="connsiteX61" fmla="*/ 80387 w 1760711"/>
                <a:gd name="connsiteY61" fmla="*/ 1316334 h 1489603"/>
                <a:gd name="connsiteX62" fmla="*/ 60290 w 1760711"/>
                <a:gd name="connsiteY62" fmla="*/ 1276141 h 1489603"/>
                <a:gd name="connsiteX63" fmla="*/ 50242 w 1760711"/>
                <a:gd name="connsiteY63" fmla="*/ 1065126 h 1489603"/>
                <a:gd name="connsiteX64" fmla="*/ 30145 w 1760711"/>
                <a:gd name="connsiteY64" fmla="*/ 924449 h 1489603"/>
                <a:gd name="connsiteX65" fmla="*/ 20097 w 1760711"/>
                <a:gd name="connsiteY65" fmla="*/ 793820 h 1489603"/>
                <a:gd name="connsiteX66" fmla="*/ 0 w 1760711"/>
                <a:gd name="connsiteY66" fmla="*/ 733530 h 1489603"/>
                <a:gd name="connsiteX67" fmla="*/ 10048 w 1760711"/>
                <a:gd name="connsiteY67" fmla="*/ 673240 h 1489603"/>
                <a:gd name="connsiteX68" fmla="*/ 20097 w 1760711"/>
                <a:gd name="connsiteY68" fmla="*/ 643095 h 1489603"/>
                <a:gd name="connsiteX69" fmla="*/ 30145 w 1760711"/>
                <a:gd name="connsiteY69" fmla="*/ 562708 h 1489603"/>
                <a:gd name="connsiteX70" fmla="*/ 10048 w 1760711"/>
                <a:gd name="connsiteY70" fmla="*/ 562708 h 14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60711" h="1489603">
                  <a:moveTo>
                    <a:pt x="10048" y="562708"/>
                  </a:moveTo>
                  <a:cubicBezTo>
                    <a:pt x="16747" y="552660"/>
                    <a:pt x="50241" y="522515"/>
                    <a:pt x="70338" y="502418"/>
                  </a:cubicBezTo>
                  <a:cubicBezTo>
                    <a:pt x="80386" y="492370"/>
                    <a:pt x="92600" y="484097"/>
                    <a:pt x="100483" y="472273"/>
                  </a:cubicBezTo>
                  <a:lnTo>
                    <a:pt x="140677" y="411983"/>
                  </a:lnTo>
                  <a:cubicBezTo>
                    <a:pt x="165140" y="338591"/>
                    <a:pt x="155635" y="372244"/>
                    <a:pt x="170822" y="311499"/>
                  </a:cubicBezTo>
                  <a:cubicBezTo>
                    <a:pt x="172766" y="282333"/>
                    <a:pt x="168949" y="148511"/>
                    <a:pt x="200967" y="100484"/>
                  </a:cubicBezTo>
                  <a:lnTo>
                    <a:pt x="221064" y="70339"/>
                  </a:lnTo>
                  <a:lnTo>
                    <a:pt x="321547" y="80387"/>
                  </a:lnTo>
                  <a:cubicBezTo>
                    <a:pt x="365054" y="84170"/>
                    <a:pt x="408842" y="85018"/>
                    <a:pt x="452176" y="90435"/>
                  </a:cubicBezTo>
                  <a:cubicBezTo>
                    <a:pt x="462686" y="91749"/>
                    <a:pt x="472137" y="97574"/>
                    <a:pt x="482321" y="100484"/>
                  </a:cubicBezTo>
                  <a:cubicBezTo>
                    <a:pt x="495600" y="104278"/>
                    <a:pt x="509116" y="107183"/>
                    <a:pt x="522514" y="110532"/>
                  </a:cubicBezTo>
                  <a:cubicBezTo>
                    <a:pt x="547532" y="108030"/>
                    <a:pt x="659353" y="98277"/>
                    <a:pt x="693336" y="90435"/>
                  </a:cubicBezTo>
                  <a:cubicBezTo>
                    <a:pt x="693364" y="90429"/>
                    <a:pt x="768685" y="65319"/>
                    <a:pt x="783771" y="60290"/>
                  </a:cubicBezTo>
                  <a:lnTo>
                    <a:pt x="813916" y="50242"/>
                  </a:lnTo>
                  <a:cubicBezTo>
                    <a:pt x="826312" y="41978"/>
                    <a:pt x="855900" y="18433"/>
                    <a:pt x="874206" y="20097"/>
                  </a:cubicBezTo>
                  <a:cubicBezTo>
                    <a:pt x="905368" y="22930"/>
                    <a:pt x="951207" y="39065"/>
                    <a:pt x="984738" y="50242"/>
                  </a:cubicBezTo>
                  <a:cubicBezTo>
                    <a:pt x="994786" y="56941"/>
                    <a:pt x="1002837" y="69479"/>
                    <a:pt x="1014883" y="70339"/>
                  </a:cubicBezTo>
                  <a:cubicBezTo>
                    <a:pt x="1087399" y="75519"/>
                    <a:pt x="1104221" y="67354"/>
                    <a:pt x="1155560" y="50242"/>
                  </a:cubicBezTo>
                  <a:cubicBezTo>
                    <a:pt x="1203332" y="18393"/>
                    <a:pt x="1174246" y="33965"/>
                    <a:pt x="1245995" y="10049"/>
                  </a:cubicBezTo>
                  <a:lnTo>
                    <a:pt x="1276140" y="0"/>
                  </a:lnTo>
                  <a:cubicBezTo>
                    <a:pt x="1292887" y="3350"/>
                    <a:pt x="1310441" y="3918"/>
                    <a:pt x="1326382" y="10049"/>
                  </a:cubicBezTo>
                  <a:cubicBezTo>
                    <a:pt x="1354344" y="20803"/>
                    <a:pt x="1379973" y="36844"/>
                    <a:pt x="1406769" y="50242"/>
                  </a:cubicBezTo>
                  <a:cubicBezTo>
                    <a:pt x="1420167" y="56941"/>
                    <a:pt x="1432751" y="65602"/>
                    <a:pt x="1446962" y="70339"/>
                  </a:cubicBezTo>
                  <a:lnTo>
                    <a:pt x="1477108" y="80387"/>
                  </a:lnTo>
                  <a:cubicBezTo>
                    <a:pt x="1551959" y="30486"/>
                    <a:pt x="1460021" y="94625"/>
                    <a:pt x="1537398" y="30145"/>
                  </a:cubicBezTo>
                  <a:cubicBezTo>
                    <a:pt x="1546675" y="22414"/>
                    <a:pt x="1557495" y="16748"/>
                    <a:pt x="1567543" y="10049"/>
                  </a:cubicBezTo>
                  <a:cubicBezTo>
                    <a:pt x="1580941" y="13398"/>
                    <a:pt x="1595384" y="13921"/>
                    <a:pt x="1607736" y="20097"/>
                  </a:cubicBezTo>
                  <a:cubicBezTo>
                    <a:pt x="1729401" y="80929"/>
                    <a:pt x="1585875" y="29558"/>
                    <a:pt x="1678075" y="60290"/>
                  </a:cubicBezTo>
                  <a:cubicBezTo>
                    <a:pt x="1735664" y="146676"/>
                    <a:pt x="1666621" y="37381"/>
                    <a:pt x="1708220" y="120580"/>
                  </a:cubicBezTo>
                  <a:cubicBezTo>
                    <a:pt x="1747178" y="198497"/>
                    <a:pt x="1713107" y="105101"/>
                    <a:pt x="1738365" y="180871"/>
                  </a:cubicBezTo>
                  <a:cubicBezTo>
                    <a:pt x="1741714" y="241161"/>
                    <a:pt x="1743399" y="301567"/>
                    <a:pt x="1748413" y="361741"/>
                  </a:cubicBezTo>
                  <a:cubicBezTo>
                    <a:pt x="1750105" y="382044"/>
                    <a:pt x="1760711" y="401782"/>
                    <a:pt x="1758461" y="422031"/>
                  </a:cubicBezTo>
                  <a:cubicBezTo>
                    <a:pt x="1757127" y="434034"/>
                    <a:pt x="1745064" y="442128"/>
                    <a:pt x="1738365" y="452176"/>
                  </a:cubicBezTo>
                  <a:cubicBezTo>
                    <a:pt x="1731459" y="486705"/>
                    <a:pt x="1727727" y="509504"/>
                    <a:pt x="1718268" y="542611"/>
                  </a:cubicBezTo>
                  <a:cubicBezTo>
                    <a:pt x="1715358" y="552795"/>
                    <a:pt x="1714837" y="564485"/>
                    <a:pt x="1708220" y="572756"/>
                  </a:cubicBezTo>
                  <a:cubicBezTo>
                    <a:pt x="1700676" y="582186"/>
                    <a:pt x="1688123" y="586154"/>
                    <a:pt x="1678075" y="592853"/>
                  </a:cubicBezTo>
                  <a:cubicBezTo>
                    <a:pt x="1674725" y="700035"/>
                    <a:pt x="1684090" y="808375"/>
                    <a:pt x="1668026" y="914400"/>
                  </a:cubicBezTo>
                  <a:cubicBezTo>
                    <a:pt x="1665957" y="928054"/>
                    <a:pt x="1639147" y="916529"/>
                    <a:pt x="1627833" y="924449"/>
                  </a:cubicBezTo>
                  <a:cubicBezTo>
                    <a:pt x="1604550" y="940748"/>
                    <a:pt x="1587640" y="964642"/>
                    <a:pt x="1567543" y="984739"/>
                  </a:cubicBezTo>
                  <a:cubicBezTo>
                    <a:pt x="1557495" y="994787"/>
                    <a:pt x="1550879" y="1010390"/>
                    <a:pt x="1537398" y="1014884"/>
                  </a:cubicBezTo>
                  <a:cubicBezTo>
                    <a:pt x="1494151" y="1029299"/>
                    <a:pt x="1517529" y="1022363"/>
                    <a:pt x="1467059" y="1034980"/>
                  </a:cubicBezTo>
                  <a:cubicBezTo>
                    <a:pt x="1463037" y="1051070"/>
                    <a:pt x="1444255" y="1130570"/>
                    <a:pt x="1436914" y="1135464"/>
                  </a:cubicBezTo>
                  <a:cubicBezTo>
                    <a:pt x="1426866" y="1142163"/>
                    <a:pt x="1415745" y="1147482"/>
                    <a:pt x="1406769" y="1155561"/>
                  </a:cubicBezTo>
                  <a:cubicBezTo>
                    <a:pt x="1382123" y="1177742"/>
                    <a:pt x="1364020" y="1207506"/>
                    <a:pt x="1336431" y="1225899"/>
                  </a:cubicBezTo>
                  <a:cubicBezTo>
                    <a:pt x="1247767" y="1285010"/>
                    <a:pt x="1389475" y="1194355"/>
                    <a:pt x="1245995" y="1266093"/>
                  </a:cubicBezTo>
                  <a:cubicBezTo>
                    <a:pt x="1196328" y="1290926"/>
                    <a:pt x="1220012" y="1281452"/>
                    <a:pt x="1175657" y="1296238"/>
                  </a:cubicBezTo>
                  <a:cubicBezTo>
                    <a:pt x="1169895" y="1302000"/>
                    <a:pt x="1129358" y="1346479"/>
                    <a:pt x="1115367" y="1346479"/>
                  </a:cubicBezTo>
                  <a:cubicBezTo>
                    <a:pt x="1094183" y="1346479"/>
                    <a:pt x="1075174" y="1333082"/>
                    <a:pt x="1055077" y="1326383"/>
                  </a:cubicBezTo>
                  <a:cubicBezTo>
                    <a:pt x="1041679" y="1329732"/>
                    <a:pt x="1027577" y="1330991"/>
                    <a:pt x="1014883" y="1336431"/>
                  </a:cubicBezTo>
                  <a:cubicBezTo>
                    <a:pt x="990402" y="1346923"/>
                    <a:pt x="972700" y="1368566"/>
                    <a:pt x="954593" y="1386673"/>
                  </a:cubicBezTo>
                  <a:cubicBezTo>
                    <a:pt x="951244" y="1396721"/>
                    <a:pt x="951162" y="1408547"/>
                    <a:pt x="944545" y="1416818"/>
                  </a:cubicBezTo>
                  <a:cubicBezTo>
                    <a:pt x="916719" y="1451601"/>
                    <a:pt x="822473" y="1453628"/>
                    <a:pt x="803868" y="1457011"/>
                  </a:cubicBezTo>
                  <a:cubicBezTo>
                    <a:pt x="792811" y="1464382"/>
                    <a:pt x="760709" y="1489603"/>
                    <a:pt x="743578" y="1487156"/>
                  </a:cubicBezTo>
                  <a:cubicBezTo>
                    <a:pt x="728749" y="1485038"/>
                    <a:pt x="716782" y="1473759"/>
                    <a:pt x="703384" y="1467060"/>
                  </a:cubicBezTo>
                  <a:cubicBezTo>
                    <a:pt x="686637" y="1470409"/>
                    <a:pt x="669712" y="1472966"/>
                    <a:pt x="653143" y="1477108"/>
                  </a:cubicBezTo>
                  <a:cubicBezTo>
                    <a:pt x="642867" y="1479677"/>
                    <a:pt x="633590" y="1487156"/>
                    <a:pt x="622998" y="1487156"/>
                  </a:cubicBezTo>
                  <a:cubicBezTo>
                    <a:pt x="594563" y="1487156"/>
                    <a:pt x="525515" y="1474709"/>
                    <a:pt x="492369" y="1467060"/>
                  </a:cubicBezTo>
                  <a:cubicBezTo>
                    <a:pt x="465456" y="1460849"/>
                    <a:pt x="439583" y="1447985"/>
                    <a:pt x="411982" y="1446963"/>
                  </a:cubicBezTo>
                  <a:lnTo>
                    <a:pt x="140677" y="1436915"/>
                  </a:lnTo>
                  <a:cubicBezTo>
                    <a:pt x="137327" y="1426866"/>
                    <a:pt x="135772" y="1416028"/>
                    <a:pt x="130628" y="1406769"/>
                  </a:cubicBezTo>
                  <a:cubicBezTo>
                    <a:pt x="118898" y="1385655"/>
                    <a:pt x="90435" y="1346479"/>
                    <a:pt x="90435" y="1346479"/>
                  </a:cubicBezTo>
                  <a:cubicBezTo>
                    <a:pt x="87086" y="1336431"/>
                    <a:pt x="84559" y="1326069"/>
                    <a:pt x="80387" y="1316334"/>
                  </a:cubicBezTo>
                  <a:cubicBezTo>
                    <a:pt x="74486" y="1302566"/>
                    <a:pt x="62075" y="1291013"/>
                    <a:pt x="60290" y="1276141"/>
                  </a:cubicBezTo>
                  <a:cubicBezTo>
                    <a:pt x="51900" y="1206225"/>
                    <a:pt x="55087" y="1135377"/>
                    <a:pt x="50242" y="1065126"/>
                  </a:cubicBezTo>
                  <a:cubicBezTo>
                    <a:pt x="47284" y="1022232"/>
                    <a:pt x="37376" y="967835"/>
                    <a:pt x="30145" y="924449"/>
                  </a:cubicBezTo>
                  <a:cubicBezTo>
                    <a:pt x="26796" y="880906"/>
                    <a:pt x="26908" y="836957"/>
                    <a:pt x="20097" y="793820"/>
                  </a:cubicBezTo>
                  <a:cubicBezTo>
                    <a:pt x="16793" y="772895"/>
                    <a:pt x="0" y="733530"/>
                    <a:pt x="0" y="733530"/>
                  </a:cubicBezTo>
                  <a:cubicBezTo>
                    <a:pt x="3349" y="713433"/>
                    <a:pt x="5628" y="693129"/>
                    <a:pt x="10048" y="673240"/>
                  </a:cubicBezTo>
                  <a:cubicBezTo>
                    <a:pt x="12346" y="662900"/>
                    <a:pt x="18202" y="653516"/>
                    <a:pt x="20097" y="643095"/>
                  </a:cubicBezTo>
                  <a:cubicBezTo>
                    <a:pt x="24928" y="616526"/>
                    <a:pt x="23596" y="588906"/>
                    <a:pt x="30145" y="562708"/>
                  </a:cubicBezTo>
                  <a:cubicBezTo>
                    <a:pt x="30957" y="559459"/>
                    <a:pt x="3349" y="572756"/>
                    <a:pt x="10048" y="562708"/>
                  </a:cubicBezTo>
                  <a:close/>
                </a:path>
              </a:pathLst>
            </a:custGeom>
            <a:noFill/>
            <a:ln w="158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0" name="TextBox 49"/>
            <p:cNvSpPr txBox="1"/>
            <p:nvPr/>
          </p:nvSpPr>
          <p:spPr>
            <a:xfrm>
              <a:off x="4495800" y="3850112"/>
              <a:ext cx="838200" cy="264688"/>
            </a:xfrm>
            <a:prstGeom prst="rect">
              <a:avLst/>
            </a:prstGeom>
            <a:noFill/>
          </p:spPr>
          <p:txBody>
            <a:bodyPr wrap="square" rtlCol="0">
              <a:spAutoFit/>
            </a:bodyPr>
            <a:lstStyle/>
            <a:p>
              <a:r>
                <a:rPr lang="en-US" sz="1400" dirty="0" smtClean="0"/>
                <a:t>4 CO</a:t>
              </a:r>
              <a:r>
                <a:rPr lang="en-US" sz="1400" baseline="-25000" dirty="0" smtClean="0"/>
                <a:t>2</a:t>
              </a:r>
              <a:endParaRPr lang="en-US" sz="1400" baseline="-25000" dirty="0"/>
            </a:p>
          </p:txBody>
        </p:sp>
        <p:cxnSp>
          <p:nvCxnSpPr>
            <p:cNvPr id="51" name="Straight Arrow Connector 50"/>
            <p:cNvCxnSpPr/>
            <p:nvPr/>
          </p:nvCxnSpPr>
          <p:spPr bwMode="auto">
            <a:xfrm flipV="1">
              <a:off x="4267200" y="4114800"/>
              <a:ext cx="457200" cy="228600"/>
            </a:xfrm>
            <a:prstGeom prst="straightConnector1">
              <a:avLst/>
            </a:prstGeom>
            <a:noFill/>
            <a:ln w="9525" cap="flat" cmpd="sng" algn="ctr">
              <a:solidFill>
                <a:srgbClr val="FFFFFF"/>
              </a:solidFill>
              <a:prstDash val="solid"/>
              <a:round/>
              <a:headEnd type="none" w="med" len="med"/>
              <a:tailEnd type="arrow"/>
            </a:ln>
            <a:effectLst/>
          </p:spPr>
        </p:cxnSp>
        <p:sp>
          <p:nvSpPr>
            <p:cNvPr id="53" name="Explosion 2 52"/>
            <p:cNvSpPr/>
            <p:nvPr/>
          </p:nvSpPr>
          <p:spPr bwMode="auto">
            <a:xfrm>
              <a:off x="3352800" y="3505200"/>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4" name="TextBox 53"/>
            <p:cNvSpPr txBox="1"/>
            <p:nvPr/>
          </p:nvSpPr>
          <p:spPr>
            <a:xfrm>
              <a:off x="3398856" y="3621512"/>
              <a:ext cx="533400" cy="264688"/>
            </a:xfrm>
            <a:prstGeom prst="rect">
              <a:avLst/>
            </a:prstGeom>
            <a:noFill/>
          </p:spPr>
          <p:txBody>
            <a:bodyPr wrap="square" rtlCol="0">
              <a:spAutoFit/>
            </a:bodyPr>
            <a:lstStyle/>
            <a:p>
              <a:r>
                <a:rPr lang="en-US" sz="1400" dirty="0" smtClean="0"/>
                <a:t>ATP</a:t>
              </a:r>
              <a:endParaRPr lang="en-US" sz="1400" dirty="0"/>
            </a:p>
          </p:txBody>
        </p:sp>
        <p:cxnSp>
          <p:nvCxnSpPr>
            <p:cNvPr id="68" name="Straight Arrow Connector 67"/>
            <p:cNvCxnSpPr/>
            <p:nvPr/>
          </p:nvCxnSpPr>
          <p:spPr bwMode="auto">
            <a:xfrm rot="16200000" flipV="1">
              <a:off x="3571352" y="3932256"/>
              <a:ext cx="228600" cy="76200"/>
            </a:xfrm>
            <a:prstGeom prst="straightConnector1">
              <a:avLst/>
            </a:prstGeom>
            <a:noFill/>
            <a:ln w="15875" cap="flat" cmpd="sng" algn="ctr">
              <a:solidFill>
                <a:srgbClr val="FFFFFF"/>
              </a:solidFill>
              <a:prstDash val="solid"/>
              <a:round/>
              <a:headEnd type="none" w="med" len="med"/>
              <a:tailEnd type="arrow"/>
            </a:ln>
            <a:effectLst/>
          </p:spPr>
        </p:cxnSp>
      </p:grpSp>
      <p:grpSp>
        <p:nvGrpSpPr>
          <p:cNvPr id="76" name="Group 75"/>
          <p:cNvGrpSpPr/>
          <p:nvPr/>
        </p:nvGrpSpPr>
        <p:grpSpPr>
          <a:xfrm>
            <a:off x="6019800" y="838200"/>
            <a:ext cx="2667000" cy="5769995"/>
            <a:chOff x="6019800" y="838200"/>
            <a:chExt cx="2667000" cy="5769995"/>
          </a:xfrm>
        </p:grpSpPr>
        <p:sp>
          <p:nvSpPr>
            <p:cNvPr id="4" name="Rectangle 3"/>
            <p:cNvSpPr/>
            <p:nvPr/>
          </p:nvSpPr>
          <p:spPr bwMode="auto">
            <a:xfrm>
              <a:off x="6096000" y="1752600"/>
              <a:ext cx="2057400" cy="2819400"/>
            </a:xfrm>
            <a:prstGeom prst="rect">
              <a:avLst/>
            </a:prstGeom>
            <a:no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7" name="TextBox 6"/>
            <p:cNvSpPr txBox="1"/>
            <p:nvPr/>
          </p:nvSpPr>
          <p:spPr>
            <a:xfrm>
              <a:off x="6248400" y="5334000"/>
              <a:ext cx="2438400" cy="1274195"/>
            </a:xfrm>
            <a:prstGeom prst="rect">
              <a:avLst/>
            </a:prstGeom>
            <a:noFill/>
          </p:spPr>
          <p:txBody>
            <a:bodyPr wrap="square" rtlCol="0">
              <a:spAutoFit/>
            </a:bodyPr>
            <a:lstStyle/>
            <a:p>
              <a:r>
                <a:rPr lang="en-US" dirty="0" smtClean="0"/>
                <a:t>Skeletal or cardiac tissue cells</a:t>
              </a:r>
              <a:endParaRPr lang="en-US" dirty="0"/>
            </a:p>
          </p:txBody>
        </p:sp>
        <p:sp>
          <p:nvSpPr>
            <p:cNvPr id="10" name="TextBox 9"/>
            <p:cNvSpPr txBox="1"/>
            <p:nvPr/>
          </p:nvSpPr>
          <p:spPr>
            <a:xfrm>
              <a:off x="6172200" y="838200"/>
              <a:ext cx="2209800" cy="486287"/>
            </a:xfrm>
            <a:prstGeom prst="rect">
              <a:avLst/>
            </a:prstGeom>
            <a:noFill/>
          </p:spPr>
          <p:txBody>
            <a:bodyPr wrap="square" rtlCol="0">
              <a:spAutoFit/>
            </a:bodyPr>
            <a:lstStyle/>
            <a:p>
              <a:r>
                <a:rPr lang="en-US" dirty="0" smtClean="0">
                  <a:solidFill>
                    <a:srgbClr val="FFFF00"/>
                  </a:solidFill>
                </a:rPr>
                <a:t>Glycogen</a:t>
              </a:r>
              <a:endParaRPr lang="en-US" dirty="0">
                <a:solidFill>
                  <a:srgbClr val="FFFF00"/>
                </a:solidFill>
              </a:endParaRPr>
            </a:p>
          </p:txBody>
        </p:sp>
        <p:sp>
          <p:nvSpPr>
            <p:cNvPr id="16" name="Down Arrow 15"/>
            <p:cNvSpPr/>
            <p:nvPr/>
          </p:nvSpPr>
          <p:spPr bwMode="auto">
            <a:xfrm>
              <a:off x="6629400" y="1295400"/>
              <a:ext cx="228600" cy="542723"/>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9" name="TextBox 18"/>
            <p:cNvSpPr txBox="1"/>
            <p:nvPr/>
          </p:nvSpPr>
          <p:spPr>
            <a:xfrm>
              <a:off x="6172200" y="1828800"/>
              <a:ext cx="1143000" cy="289310"/>
            </a:xfrm>
            <a:prstGeom prst="rect">
              <a:avLst/>
            </a:prstGeom>
            <a:noFill/>
          </p:spPr>
          <p:txBody>
            <a:bodyPr wrap="square" rtlCol="0">
              <a:spAutoFit/>
            </a:bodyPr>
            <a:lstStyle/>
            <a:p>
              <a:r>
                <a:rPr lang="en-US" sz="1600" dirty="0" smtClean="0"/>
                <a:t>Glu-6-P</a:t>
              </a:r>
              <a:endParaRPr lang="en-US" sz="1600" dirty="0"/>
            </a:p>
          </p:txBody>
        </p:sp>
        <p:sp>
          <p:nvSpPr>
            <p:cNvPr id="38" name="Explosion 2 37"/>
            <p:cNvSpPr/>
            <p:nvPr/>
          </p:nvSpPr>
          <p:spPr bwMode="auto">
            <a:xfrm>
              <a:off x="6019800" y="3276600"/>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9" name="Freeform 48"/>
            <p:cNvSpPr/>
            <p:nvPr/>
          </p:nvSpPr>
          <p:spPr bwMode="auto">
            <a:xfrm>
              <a:off x="6164089" y="2971800"/>
              <a:ext cx="1760711" cy="1489603"/>
            </a:xfrm>
            <a:custGeom>
              <a:avLst/>
              <a:gdLst>
                <a:gd name="connsiteX0" fmla="*/ 10048 w 1760711"/>
                <a:gd name="connsiteY0" fmla="*/ 562708 h 1489603"/>
                <a:gd name="connsiteX1" fmla="*/ 70338 w 1760711"/>
                <a:gd name="connsiteY1" fmla="*/ 502418 h 1489603"/>
                <a:gd name="connsiteX2" fmla="*/ 100483 w 1760711"/>
                <a:gd name="connsiteY2" fmla="*/ 472273 h 1489603"/>
                <a:gd name="connsiteX3" fmla="*/ 140677 w 1760711"/>
                <a:gd name="connsiteY3" fmla="*/ 411983 h 1489603"/>
                <a:gd name="connsiteX4" fmla="*/ 170822 w 1760711"/>
                <a:gd name="connsiteY4" fmla="*/ 311499 h 1489603"/>
                <a:gd name="connsiteX5" fmla="*/ 200967 w 1760711"/>
                <a:gd name="connsiteY5" fmla="*/ 100484 h 1489603"/>
                <a:gd name="connsiteX6" fmla="*/ 221064 w 1760711"/>
                <a:gd name="connsiteY6" fmla="*/ 70339 h 1489603"/>
                <a:gd name="connsiteX7" fmla="*/ 321547 w 1760711"/>
                <a:gd name="connsiteY7" fmla="*/ 80387 h 1489603"/>
                <a:gd name="connsiteX8" fmla="*/ 452176 w 1760711"/>
                <a:gd name="connsiteY8" fmla="*/ 90435 h 1489603"/>
                <a:gd name="connsiteX9" fmla="*/ 482321 w 1760711"/>
                <a:gd name="connsiteY9" fmla="*/ 100484 h 1489603"/>
                <a:gd name="connsiteX10" fmla="*/ 522514 w 1760711"/>
                <a:gd name="connsiteY10" fmla="*/ 110532 h 1489603"/>
                <a:gd name="connsiteX11" fmla="*/ 693336 w 1760711"/>
                <a:gd name="connsiteY11" fmla="*/ 90435 h 1489603"/>
                <a:gd name="connsiteX12" fmla="*/ 783771 w 1760711"/>
                <a:gd name="connsiteY12" fmla="*/ 60290 h 1489603"/>
                <a:gd name="connsiteX13" fmla="*/ 813916 w 1760711"/>
                <a:gd name="connsiteY13" fmla="*/ 50242 h 1489603"/>
                <a:gd name="connsiteX14" fmla="*/ 874206 w 1760711"/>
                <a:gd name="connsiteY14" fmla="*/ 20097 h 1489603"/>
                <a:gd name="connsiteX15" fmla="*/ 984738 w 1760711"/>
                <a:gd name="connsiteY15" fmla="*/ 50242 h 1489603"/>
                <a:gd name="connsiteX16" fmla="*/ 1014883 w 1760711"/>
                <a:gd name="connsiteY16" fmla="*/ 70339 h 1489603"/>
                <a:gd name="connsiteX17" fmla="*/ 1155560 w 1760711"/>
                <a:gd name="connsiteY17" fmla="*/ 50242 h 1489603"/>
                <a:gd name="connsiteX18" fmla="*/ 1245995 w 1760711"/>
                <a:gd name="connsiteY18" fmla="*/ 10049 h 1489603"/>
                <a:gd name="connsiteX19" fmla="*/ 1276140 w 1760711"/>
                <a:gd name="connsiteY19" fmla="*/ 0 h 1489603"/>
                <a:gd name="connsiteX20" fmla="*/ 1326382 w 1760711"/>
                <a:gd name="connsiteY20" fmla="*/ 10049 h 1489603"/>
                <a:gd name="connsiteX21" fmla="*/ 1406769 w 1760711"/>
                <a:gd name="connsiteY21" fmla="*/ 50242 h 1489603"/>
                <a:gd name="connsiteX22" fmla="*/ 1446962 w 1760711"/>
                <a:gd name="connsiteY22" fmla="*/ 70339 h 1489603"/>
                <a:gd name="connsiteX23" fmla="*/ 1477108 w 1760711"/>
                <a:gd name="connsiteY23" fmla="*/ 80387 h 1489603"/>
                <a:gd name="connsiteX24" fmla="*/ 1537398 w 1760711"/>
                <a:gd name="connsiteY24" fmla="*/ 30145 h 1489603"/>
                <a:gd name="connsiteX25" fmla="*/ 1567543 w 1760711"/>
                <a:gd name="connsiteY25" fmla="*/ 10049 h 1489603"/>
                <a:gd name="connsiteX26" fmla="*/ 1607736 w 1760711"/>
                <a:gd name="connsiteY26" fmla="*/ 20097 h 1489603"/>
                <a:gd name="connsiteX27" fmla="*/ 1678075 w 1760711"/>
                <a:gd name="connsiteY27" fmla="*/ 60290 h 1489603"/>
                <a:gd name="connsiteX28" fmla="*/ 1708220 w 1760711"/>
                <a:gd name="connsiteY28" fmla="*/ 120580 h 1489603"/>
                <a:gd name="connsiteX29" fmla="*/ 1738365 w 1760711"/>
                <a:gd name="connsiteY29" fmla="*/ 180871 h 1489603"/>
                <a:gd name="connsiteX30" fmla="*/ 1748413 w 1760711"/>
                <a:gd name="connsiteY30" fmla="*/ 361741 h 1489603"/>
                <a:gd name="connsiteX31" fmla="*/ 1758461 w 1760711"/>
                <a:gd name="connsiteY31" fmla="*/ 422031 h 1489603"/>
                <a:gd name="connsiteX32" fmla="*/ 1738365 w 1760711"/>
                <a:gd name="connsiteY32" fmla="*/ 452176 h 1489603"/>
                <a:gd name="connsiteX33" fmla="*/ 1718268 w 1760711"/>
                <a:gd name="connsiteY33" fmla="*/ 542611 h 1489603"/>
                <a:gd name="connsiteX34" fmla="*/ 1708220 w 1760711"/>
                <a:gd name="connsiteY34" fmla="*/ 572756 h 1489603"/>
                <a:gd name="connsiteX35" fmla="*/ 1678075 w 1760711"/>
                <a:gd name="connsiteY35" fmla="*/ 592853 h 1489603"/>
                <a:gd name="connsiteX36" fmla="*/ 1668026 w 1760711"/>
                <a:gd name="connsiteY36" fmla="*/ 914400 h 1489603"/>
                <a:gd name="connsiteX37" fmla="*/ 1627833 w 1760711"/>
                <a:gd name="connsiteY37" fmla="*/ 924449 h 1489603"/>
                <a:gd name="connsiteX38" fmla="*/ 1567543 w 1760711"/>
                <a:gd name="connsiteY38" fmla="*/ 984739 h 1489603"/>
                <a:gd name="connsiteX39" fmla="*/ 1537398 w 1760711"/>
                <a:gd name="connsiteY39" fmla="*/ 1014884 h 1489603"/>
                <a:gd name="connsiteX40" fmla="*/ 1467059 w 1760711"/>
                <a:gd name="connsiteY40" fmla="*/ 1034980 h 1489603"/>
                <a:gd name="connsiteX41" fmla="*/ 1436914 w 1760711"/>
                <a:gd name="connsiteY41" fmla="*/ 1135464 h 1489603"/>
                <a:gd name="connsiteX42" fmla="*/ 1406769 w 1760711"/>
                <a:gd name="connsiteY42" fmla="*/ 1155561 h 1489603"/>
                <a:gd name="connsiteX43" fmla="*/ 1336431 w 1760711"/>
                <a:gd name="connsiteY43" fmla="*/ 1225899 h 1489603"/>
                <a:gd name="connsiteX44" fmla="*/ 1245995 w 1760711"/>
                <a:gd name="connsiteY44" fmla="*/ 1266093 h 1489603"/>
                <a:gd name="connsiteX45" fmla="*/ 1175657 w 1760711"/>
                <a:gd name="connsiteY45" fmla="*/ 1296238 h 1489603"/>
                <a:gd name="connsiteX46" fmla="*/ 1115367 w 1760711"/>
                <a:gd name="connsiteY46" fmla="*/ 1346479 h 1489603"/>
                <a:gd name="connsiteX47" fmla="*/ 1055077 w 1760711"/>
                <a:gd name="connsiteY47" fmla="*/ 1326383 h 1489603"/>
                <a:gd name="connsiteX48" fmla="*/ 1014883 w 1760711"/>
                <a:gd name="connsiteY48" fmla="*/ 1336431 h 1489603"/>
                <a:gd name="connsiteX49" fmla="*/ 954593 w 1760711"/>
                <a:gd name="connsiteY49" fmla="*/ 1386673 h 1489603"/>
                <a:gd name="connsiteX50" fmla="*/ 944545 w 1760711"/>
                <a:gd name="connsiteY50" fmla="*/ 1416818 h 1489603"/>
                <a:gd name="connsiteX51" fmla="*/ 803868 w 1760711"/>
                <a:gd name="connsiteY51" fmla="*/ 1457011 h 1489603"/>
                <a:gd name="connsiteX52" fmla="*/ 743578 w 1760711"/>
                <a:gd name="connsiteY52" fmla="*/ 1487156 h 1489603"/>
                <a:gd name="connsiteX53" fmla="*/ 703384 w 1760711"/>
                <a:gd name="connsiteY53" fmla="*/ 1467060 h 1489603"/>
                <a:gd name="connsiteX54" fmla="*/ 653143 w 1760711"/>
                <a:gd name="connsiteY54" fmla="*/ 1477108 h 1489603"/>
                <a:gd name="connsiteX55" fmla="*/ 622998 w 1760711"/>
                <a:gd name="connsiteY55" fmla="*/ 1487156 h 1489603"/>
                <a:gd name="connsiteX56" fmla="*/ 492369 w 1760711"/>
                <a:gd name="connsiteY56" fmla="*/ 1467060 h 1489603"/>
                <a:gd name="connsiteX57" fmla="*/ 411982 w 1760711"/>
                <a:gd name="connsiteY57" fmla="*/ 1446963 h 1489603"/>
                <a:gd name="connsiteX58" fmla="*/ 140677 w 1760711"/>
                <a:gd name="connsiteY58" fmla="*/ 1436915 h 1489603"/>
                <a:gd name="connsiteX59" fmla="*/ 130628 w 1760711"/>
                <a:gd name="connsiteY59" fmla="*/ 1406769 h 1489603"/>
                <a:gd name="connsiteX60" fmla="*/ 90435 w 1760711"/>
                <a:gd name="connsiteY60" fmla="*/ 1346479 h 1489603"/>
                <a:gd name="connsiteX61" fmla="*/ 80387 w 1760711"/>
                <a:gd name="connsiteY61" fmla="*/ 1316334 h 1489603"/>
                <a:gd name="connsiteX62" fmla="*/ 60290 w 1760711"/>
                <a:gd name="connsiteY62" fmla="*/ 1276141 h 1489603"/>
                <a:gd name="connsiteX63" fmla="*/ 50242 w 1760711"/>
                <a:gd name="connsiteY63" fmla="*/ 1065126 h 1489603"/>
                <a:gd name="connsiteX64" fmla="*/ 30145 w 1760711"/>
                <a:gd name="connsiteY64" fmla="*/ 924449 h 1489603"/>
                <a:gd name="connsiteX65" fmla="*/ 20097 w 1760711"/>
                <a:gd name="connsiteY65" fmla="*/ 793820 h 1489603"/>
                <a:gd name="connsiteX66" fmla="*/ 0 w 1760711"/>
                <a:gd name="connsiteY66" fmla="*/ 733530 h 1489603"/>
                <a:gd name="connsiteX67" fmla="*/ 10048 w 1760711"/>
                <a:gd name="connsiteY67" fmla="*/ 673240 h 1489603"/>
                <a:gd name="connsiteX68" fmla="*/ 20097 w 1760711"/>
                <a:gd name="connsiteY68" fmla="*/ 643095 h 1489603"/>
                <a:gd name="connsiteX69" fmla="*/ 30145 w 1760711"/>
                <a:gd name="connsiteY69" fmla="*/ 562708 h 1489603"/>
                <a:gd name="connsiteX70" fmla="*/ 10048 w 1760711"/>
                <a:gd name="connsiteY70" fmla="*/ 562708 h 14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60711" h="1489603">
                  <a:moveTo>
                    <a:pt x="10048" y="562708"/>
                  </a:moveTo>
                  <a:cubicBezTo>
                    <a:pt x="16747" y="552660"/>
                    <a:pt x="50241" y="522515"/>
                    <a:pt x="70338" y="502418"/>
                  </a:cubicBezTo>
                  <a:cubicBezTo>
                    <a:pt x="80386" y="492370"/>
                    <a:pt x="92600" y="484097"/>
                    <a:pt x="100483" y="472273"/>
                  </a:cubicBezTo>
                  <a:lnTo>
                    <a:pt x="140677" y="411983"/>
                  </a:lnTo>
                  <a:cubicBezTo>
                    <a:pt x="165140" y="338591"/>
                    <a:pt x="155635" y="372244"/>
                    <a:pt x="170822" y="311499"/>
                  </a:cubicBezTo>
                  <a:cubicBezTo>
                    <a:pt x="172766" y="282333"/>
                    <a:pt x="168949" y="148511"/>
                    <a:pt x="200967" y="100484"/>
                  </a:cubicBezTo>
                  <a:lnTo>
                    <a:pt x="221064" y="70339"/>
                  </a:lnTo>
                  <a:lnTo>
                    <a:pt x="321547" y="80387"/>
                  </a:lnTo>
                  <a:cubicBezTo>
                    <a:pt x="365054" y="84170"/>
                    <a:pt x="408842" y="85018"/>
                    <a:pt x="452176" y="90435"/>
                  </a:cubicBezTo>
                  <a:cubicBezTo>
                    <a:pt x="462686" y="91749"/>
                    <a:pt x="472137" y="97574"/>
                    <a:pt x="482321" y="100484"/>
                  </a:cubicBezTo>
                  <a:cubicBezTo>
                    <a:pt x="495600" y="104278"/>
                    <a:pt x="509116" y="107183"/>
                    <a:pt x="522514" y="110532"/>
                  </a:cubicBezTo>
                  <a:cubicBezTo>
                    <a:pt x="547532" y="108030"/>
                    <a:pt x="659353" y="98277"/>
                    <a:pt x="693336" y="90435"/>
                  </a:cubicBezTo>
                  <a:cubicBezTo>
                    <a:pt x="693364" y="90429"/>
                    <a:pt x="768685" y="65319"/>
                    <a:pt x="783771" y="60290"/>
                  </a:cubicBezTo>
                  <a:lnTo>
                    <a:pt x="813916" y="50242"/>
                  </a:lnTo>
                  <a:cubicBezTo>
                    <a:pt x="826312" y="41978"/>
                    <a:pt x="855900" y="18433"/>
                    <a:pt x="874206" y="20097"/>
                  </a:cubicBezTo>
                  <a:cubicBezTo>
                    <a:pt x="905368" y="22930"/>
                    <a:pt x="951207" y="39065"/>
                    <a:pt x="984738" y="50242"/>
                  </a:cubicBezTo>
                  <a:cubicBezTo>
                    <a:pt x="994786" y="56941"/>
                    <a:pt x="1002837" y="69479"/>
                    <a:pt x="1014883" y="70339"/>
                  </a:cubicBezTo>
                  <a:cubicBezTo>
                    <a:pt x="1087399" y="75519"/>
                    <a:pt x="1104221" y="67354"/>
                    <a:pt x="1155560" y="50242"/>
                  </a:cubicBezTo>
                  <a:cubicBezTo>
                    <a:pt x="1203332" y="18393"/>
                    <a:pt x="1174246" y="33965"/>
                    <a:pt x="1245995" y="10049"/>
                  </a:cubicBezTo>
                  <a:lnTo>
                    <a:pt x="1276140" y="0"/>
                  </a:lnTo>
                  <a:cubicBezTo>
                    <a:pt x="1292887" y="3350"/>
                    <a:pt x="1310441" y="3918"/>
                    <a:pt x="1326382" y="10049"/>
                  </a:cubicBezTo>
                  <a:cubicBezTo>
                    <a:pt x="1354344" y="20803"/>
                    <a:pt x="1379973" y="36844"/>
                    <a:pt x="1406769" y="50242"/>
                  </a:cubicBezTo>
                  <a:cubicBezTo>
                    <a:pt x="1420167" y="56941"/>
                    <a:pt x="1432751" y="65602"/>
                    <a:pt x="1446962" y="70339"/>
                  </a:cubicBezTo>
                  <a:lnTo>
                    <a:pt x="1477108" y="80387"/>
                  </a:lnTo>
                  <a:cubicBezTo>
                    <a:pt x="1551959" y="30486"/>
                    <a:pt x="1460021" y="94625"/>
                    <a:pt x="1537398" y="30145"/>
                  </a:cubicBezTo>
                  <a:cubicBezTo>
                    <a:pt x="1546675" y="22414"/>
                    <a:pt x="1557495" y="16748"/>
                    <a:pt x="1567543" y="10049"/>
                  </a:cubicBezTo>
                  <a:cubicBezTo>
                    <a:pt x="1580941" y="13398"/>
                    <a:pt x="1595384" y="13921"/>
                    <a:pt x="1607736" y="20097"/>
                  </a:cubicBezTo>
                  <a:cubicBezTo>
                    <a:pt x="1729401" y="80929"/>
                    <a:pt x="1585875" y="29558"/>
                    <a:pt x="1678075" y="60290"/>
                  </a:cubicBezTo>
                  <a:cubicBezTo>
                    <a:pt x="1735664" y="146676"/>
                    <a:pt x="1666621" y="37381"/>
                    <a:pt x="1708220" y="120580"/>
                  </a:cubicBezTo>
                  <a:cubicBezTo>
                    <a:pt x="1747178" y="198497"/>
                    <a:pt x="1713107" y="105101"/>
                    <a:pt x="1738365" y="180871"/>
                  </a:cubicBezTo>
                  <a:cubicBezTo>
                    <a:pt x="1741714" y="241161"/>
                    <a:pt x="1743399" y="301567"/>
                    <a:pt x="1748413" y="361741"/>
                  </a:cubicBezTo>
                  <a:cubicBezTo>
                    <a:pt x="1750105" y="382044"/>
                    <a:pt x="1760711" y="401782"/>
                    <a:pt x="1758461" y="422031"/>
                  </a:cubicBezTo>
                  <a:cubicBezTo>
                    <a:pt x="1757127" y="434034"/>
                    <a:pt x="1745064" y="442128"/>
                    <a:pt x="1738365" y="452176"/>
                  </a:cubicBezTo>
                  <a:cubicBezTo>
                    <a:pt x="1731459" y="486705"/>
                    <a:pt x="1727727" y="509504"/>
                    <a:pt x="1718268" y="542611"/>
                  </a:cubicBezTo>
                  <a:cubicBezTo>
                    <a:pt x="1715358" y="552795"/>
                    <a:pt x="1714837" y="564485"/>
                    <a:pt x="1708220" y="572756"/>
                  </a:cubicBezTo>
                  <a:cubicBezTo>
                    <a:pt x="1700676" y="582186"/>
                    <a:pt x="1688123" y="586154"/>
                    <a:pt x="1678075" y="592853"/>
                  </a:cubicBezTo>
                  <a:cubicBezTo>
                    <a:pt x="1674725" y="700035"/>
                    <a:pt x="1684090" y="808375"/>
                    <a:pt x="1668026" y="914400"/>
                  </a:cubicBezTo>
                  <a:cubicBezTo>
                    <a:pt x="1665957" y="928054"/>
                    <a:pt x="1639147" y="916529"/>
                    <a:pt x="1627833" y="924449"/>
                  </a:cubicBezTo>
                  <a:cubicBezTo>
                    <a:pt x="1604550" y="940748"/>
                    <a:pt x="1587640" y="964642"/>
                    <a:pt x="1567543" y="984739"/>
                  </a:cubicBezTo>
                  <a:cubicBezTo>
                    <a:pt x="1557495" y="994787"/>
                    <a:pt x="1550879" y="1010390"/>
                    <a:pt x="1537398" y="1014884"/>
                  </a:cubicBezTo>
                  <a:cubicBezTo>
                    <a:pt x="1494151" y="1029299"/>
                    <a:pt x="1517529" y="1022363"/>
                    <a:pt x="1467059" y="1034980"/>
                  </a:cubicBezTo>
                  <a:cubicBezTo>
                    <a:pt x="1463037" y="1051070"/>
                    <a:pt x="1444255" y="1130570"/>
                    <a:pt x="1436914" y="1135464"/>
                  </a:cubicBezTo>
                  <a:cubicBezTo>
                    <a:pt x="1426866" y="1142163"/>
                    <a:pt x="1415745" y="1147482"/>
                    <a:pt x="1406769" y="1155561"/>
                  </a:cubicBezTo>
                  <a:cubicBezTo>
                    <a:pt x="1382123" y="1177742"/>
                    <a:pt x="1364020" y="1207506"/>
                    <a:pt x="1336431" y="1225899"/>
                  </a:cubicBezTo>
                  <a:cubicBezTo>
                    <a:pt x="1247767" y="1285010"/>
                    <a:pt x="1389475" y="1194355"/>
                    <a:pt x="1245995" y="1266093"/>
                  </a:cubicBezTo>
                  <a:cubicBezTo>
                    <a:pt x="1196328" y="1290926"/>
                    <a:pt x="1220012" y="1281452"/>
                    <a:pt x="1175657" y="1296238"/>
                  </a:cubicBezTo>
                  <a:cubicBezTo>
                    <a:pt x="1169895" y="1302000"/>
                    <a:pt x="1129358" y="1346479"/>
                    <a:pt x="1115367" y="1346479"/>
                  </a:cubicBezTo>
                  <a:cubicBezTo>
                    <a:pt x="1094183" y="1346479"/>
                    <a:pt x="1075174" y="1333082"/>
                    <a:pt x="1055077" y="1326383"/>
                  </a:cubicBezTo>
                  <a:cubicBezTo>
                    <a:pt x="1041679" y="1329732"/>
                    <a:pt x="1027577" y="1330991"/>
                    <a:pt x="1014883" y="1336431"/>
                  </a:cubicBezTo>
                  <a:cubicBezTo>
                    <a:pt x="990402" y="1346923"/>
                    <a:pt x="972700" y="1368566"/>
                    <a:pt x="954593" y="1386673"/>
                  </a:cubicBezTo>
                  <a:cubicBezTo>
                    <a:pt x="951244" y="1396721"/>
                    <a:pt x="951162" y="1408547"/>
                    <a:pt x="944545" y="1416818"/>
                  </a:cubicBezTo>
                  <a:cubicBezTo>
                    <a:pt x="916719" y="1451601"/>
                    <a:pt x="822473" y="1453628"/>
                    <a:pt x="803868" y="1457011"/>
                  </a:cubicBezTo>
                  <a:cubicBezTo>
                    <a:pt x="792811" y="1464382"/>
                    <a:pt x="760709" y="1489603"/>
                    <a:pt x="743578" y="1487156"/>
                  </a:cubicBezTo>
                  <a:cubicBezTo>
                    <a:pt x="728749" y="1485038"/>
                    <a:pt x="716782" y="1473759"/>
                    <a:pt x="703384" y="1467060"/>
                  </a:cubicBezTo>
                  <a:cubicBezTo>
                    <a:pt x="686637" y="1470409"/>
                    <a:pt x="669712" y="1472966"/>
                    <a:pt x="653143" y="1477108"/>
                  </a:cubicBezTo>
                  <a:cubicBezTo>
                    <a:pt x="642867" y="1479677"/>
                    <a:pt x="633590" y="1487156"/>
                    <a:pt x="622998" y="1487156"/>
                  </a:cubicBezTo>
                  <a:cubicBezTo>
                    <a:pt x="594563" y="1487156"/>
                    <a:pt x="525515" y="1474709"/>
                    <a:pt x="492369" y="1467060"/>
                  </a:cubicBezTo>
                  <a:cubicBezTo>
                    <a:pt x="465456" y="1460849"/>
                    <a:pt x="439583" y="1447985"/>
                    <a:pt x="411982" y="1446963"/>
                  </a:cubicBezTo>
                  <a:lnTo>
                    <a:pt x="140677" y="1436915"/>
                  </a:lnTo>
                  <a:cubicBezTo>
                    <a:pt x="137327" y="1426866"/>
                    <a:pt x="135772" y="1416028"/>
                    <a:pt x="130628" y="1406769"/>
                  </a:cubicBezTo>
                  <a:cubicBezTo>
                    <a:pt x="118898" y="1385655"/>
                    <a:pt x="90435" y="1346479"/>
                    <a:pt x="90435" y="1346479"/>
                  </a:cubicBezTo>
                  <a:cubicBezTo>
                    <a:pt x="87086" y="1336431"/>
                    <a:pt x="84559" y="1326069"/>
                    <a:pt x="80387" y="1316334"/>
                  </a:cubicBezTo>
                  <a:cubicBezTo>
                    <a:pt x="74486" y="1302566"/>
                    <a:pt x="62075" y="1291013"/>
                    <a:pt x="60290" y="1276141"/>
                  </a:cubicBezTo>
                  <a:cubicBezTo>
                    <a:pt x="51900" y="1206225"/>
                    <a:pt x="55087" y="1135377"/>
                    <a:pt x="50242" y="1065126"/>
                  </a:cubicBezTo>
                  <a:cubicBezTo>
                    <a:pt x="47284" y="1022232"/>
                    <a:pt x="37376" y="967835"/>
                    <a:pt x="30145" y="924449"/>
                  </a:cubicBezTo>
                  <a:cubicBezTo>
                    <a:pt x="26796" y="880906"/>
                    <a:pt x="26908" y="836957"/>
                    <a:pt x="20097" y="793820"/>
                  </a:cubicBezTo>
                  <a:cubicBezTo>
                    <a:pt x="16793" y="772895"/>
                    <a:pt x="0" y="733530"/>
                    <a:pt x="0" y="733530"/>
                  </a:cubicBezTo>
                  <a:cubicBezTo>
                    <a:pt x="3349" y="713433"/>
                    <a:pt x="5628" y="693129"/>
                    <a:pt x="10048" y="673240"/>
                  </a:cubicBezTo>
                  <a:cubicBezTo>
                    <a:pt x="12346" y="662900"/>
                    <a:pt x="18202" y="653516"/>
                    <a:pt x="20097" y="643095"/>
                  </a:cubicBezTo>
                  <a:cubicBezTo>
                    <a:pt x="24928" y="616526"/>
                    <a:pt x="23596" y="588906"/>
                    <a:pt x="30145" y="562708"/>
                  </a:cubicBezTo>
                  <a:cubicBezTo>
                    <a:pt x="30957" y="559459"/>
                    <a:pt x="3349" y="572756"/>
                    <a:pt x="10048" y="562708"/>
                  </a:cubicBezTo>
                  <a:close/>
                </a:path>
              </a:pathLst>
            </a:custGeom>
            <a:noFill/>
            <a:ln w="158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5" name="TextBox 54"/>
            <p:cNvSpPr txBox="1"/>
            <p:nvPr/>
          </p:nvSpPr>
          <p:spPr>
            <a:xfrm>
              <a:off x="6096000" y="2438400"/>
              <a:ext cx="1600200" cy="289310"/>
            </a:xfrm>
            <a:prstGeom prst="rect">
              <a:avLst/>
            </a:prstGeom>
            <a:noFill/>
          </p:spPr>
          <p:txBody>
            <a:bodyPr wrap="square" rtlCol="0">
              <a:spAutoFit/>
            </a:bodyPr>
            <a:lstStyle/>
            <a:p>
              <a:r>
                <a:rPr lang="en-US" sz="1600" dirty="0" smtClean="0"/>
                <a:t>2 </a:t>
              </a:r>
              <a:r>
                <a:rPr lang="en-US" sz="1600" dirty="0" err="1" smtClean="0"/>
                <a:t>pyruvate</a:t>
              </a:r>
              <a:endParaRPr lang="en-US" sz="1600" dirty="0"/>
            </a:p>
          </p:txBody>
        </p:sp>
        <p:sp>
          <p:nvSpPr>
            <p:cNvPr id="56" name="Down Arrow 55"/>
            <p:cNvSpPr/>
            <p:nvPr/>
          </p:nvSpPr>
          <p:spPr bwMode="auto">
            <a:xfrm>
              <a:off x="6477000" y="2087544"/>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7" name="Curved Up Arrow 56"/>
            <p:cNvSpPr/>
            <p:nvPr/>
          </p:nvSpPr>
          <p:spPr bwMode="auto">
            <a:xfrm>
              <a:off x="6543152" y="2087544"/>
              <a:ext cx="457200" cy="304800"/>
            </a:xfrm>
            <a:prstGeom prst="curvedUpArrow">
              <a:avLst>
                <a:gd name="adj1" fmla="val 25000"/>
                <a:gd name="adj2" fmla="val 53361"/>
                <a:gd name="adj3" fmla="val 4807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8" name="Explosion 2 57"/>
            <p:cNvSpPr/>
            <p:nvPr/>
          </p:nvSpPr>
          <p:spPr bwMode="auto">
            <a:xfrm>
              <a:off x="7086600" y="1905000"/>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9" name="TextBox 58"/>
            <p:cNvSpPr txBox="1"/>
            <p:nvPr/>
          </p:nvSpPr>
          <p:spPr>
            <a:xfrm>
              <a:off x="7126792" y="2027256"/>
              <a:ext cx="533400" cy="264688"/>
            </a:xfrm>
            <a:prstGeom prst="rect">
              <a:avLst/>
            </a:prstGeom>
            <a:noFill/>
          </p:spPr>
          <p:txBody>
            <a:bodyPr wrap="square" rtlCol="0">
              <a:spAutoFit/>
            </a:bodyPr>
            <a:lstStyle/>
            <a:p>
              <a:r>
                <a:rPr lang="en-US" sz="1400" dirty="0" smtClean="0"/>
                <a:t>ATP</a:t>
              </a:r>
              <a:endParaRPr lang="en-US" sz="1400" dirty="0"/>
            </a:p>
          </p:txBody>
        </p:sp>
        <p:sp>
          <p:nvSpPr>
            <p:cNvPr id="60" name="TextBox 59"/>
            <p:cNvSpPr txBox="1"/>
            <p:nvPr/>
          </p:nvSpPr>
          <p:spPr>
            <a:xfrm>
              <a:off x="6324600" y="3063490"/>
              <a:ext cx="1752600" cy="289310"/>
            </a:xfrm>
            <a:prstGeom prst="rect">
              <a:avLst/>
            </a:prstGeom>
            <a:noFill/>
          </p:spPr>
          <p:txBody>
            <a:bodyPr wrap="square" rtlCol="0">
              <a:spAutoFit/>
            </a:bodyPr>
            <a:lstStyle/>
            <a:p>
              <a:r>
                <a:rPr lang="en-US" sz="1600" dirty="0" smtClean="0"/>
                <a:t>2 Acetyl Co-A</a:t>
              </a:r>
              <a:endParaRPr lang="en-US" sz="1600" dirty="0"/>
            </a:p>
          </p:txBody>
        </p:sp>
        <p:sp>
          <p:nvSpPr>
            <p:cNvPr id="61" name="Down Arrow 60"/>
            <p:cNvSpPr/>
            <p:nvPr/>
          </p:nvSpPr>
          <p:spPr bwMode="auto">
            <a:xfrm>
              <a:off x="6553200" y="2723104"/>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2" name="Down Arrow 61"/>
            <p:cNvSpPr/>
            <p:nvPr/>
          </p:nvSpPr>
          <p:spPr bwMode="auto">
            <a:xfrm>
              <a:off x="6781800" y="3296696"/>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3" name="Oval 62"/>
            <p:cNvSpPr/>
            <p:nvPr/>
          </p:nvSpPr>
          <p:spPr bwMode="auto">
            <a:xfrm>
              <a:off x="6400800" y="3581400"/>
              <a:ext cx="762000" cy="685800"/>
            </a:xfrm>
            <a:prstGeom prst="ellips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4" name="TextBox 63"/>
            <p:cNvSpPr txBox="1"/>
            <p:nvPr/>
          </p:nvSpPr>
          <p:spPr>
            <a:xfrm>
              <a:off x="6477000" y="3733800"/>
              <a:ext cx="609600" cy="264688"/>
            </a:xfrm>
            <a:prstGeom prst="rect">
              <a:avLst/>
            </a:prstGeom>
            <a:noFill/>
          </p:spPr>
          <p:txBody>
            <a:bodyPr wrap="square" rtlCol="0">
              <a:spAutoFit/>
            </a:bodyPr>
            <a:lstStyle/>
            <a:p>
              <a:r>
                <a:rPr lang="en-US" sz="1400" dirty="0" smtClean="0"/>
                <a:t>TCA</a:t>
              </a:r>
              <a:endParaRPr lang="en-US" sz="1400" dirty="0"/>
            </a:p>
          </p:txBody>
        </p:sp>
        <p:cxnSp>
          <p:nvCxnSpPr>
            <p:cNvPr id="65" name="Straight Arrow Connector 64"/>
            <p:cNvCxnSpPr/>
            <p:nvPr/>
          </p:nvCxnSpPr>
          <p:spPr bwMode="auto">
            <a:xfrm flipV="1">
              <a:off x="7086600" y="3886200"/>
              <a:ext cx="381000" cy="228600"/>
            </a:xfrm>
            <a:prstGeom prst="straightConnector1">
              <a:avLst/>
            </a:prstGeom>
            <a:noFill/>
            <a:ln w="9525" cap="flat" cmpd="sng" algn="ctr">
              <a:solidFill>
                <a:srgbClr val="FFFFFF"/>
              </a:solidFill>
              <a:prstDash val="solid"/>
              <a:round/>
              <a:headEnd type="none" w="med" len="med"/>
              <a:tailEnd type="arrow"/>
            </a:ln>
            <a:effectLst/>
          </p:spPr>
        </p:cxnSp>
        <p:sp>
          <p:nvSpPr>
            <p:cNvPr id="66" name="TextBox 65"/>
            <p:cNvSpPr txBox="1"/>
            <p:nvPr/>
          </p:nvSpPr>
          <p:spPr>
            <a:xfrm>
              <a:off x="7202992" y="3667648"/>
              <a:ext cx="838200" cy="264688"/>
            </a:xfrm>
            <a:prstGeom prst="rect">
              <a:avLst/>
            </a:prstGeom>
            <a:noFill/>
          </p:spPr>
          <p:txBody>
            <a:bodyPr wrap="square" rtlCol="0">
              <a:spAutoFit/>
            </a:bodyPr>
            <a:lstStyle/>
            <a:p>
              <a:r>
                <a:rPr lang="en-US" sz="1400" dirty="0" smtClean="0"/>
                <a:t>4 CO</a:t>
              </a:r>
              <a:r>
                <a:rPr lang="en-US" sz="1400" baseline="-25000" dirty="0" smtClean="0"/>
                <a:t>2</a:t>
              </a:r>
              <a:endParaRPr lang="en-US" sz="1400" baseline="-25000" dirty="0"/>
            </a:p>
          </p:txBody>
        </p:sp>
        <p:sp>
          <p:nvSpPr>
            <p:cNvPr id="67" name="TextBox 66"/>
            <p:cNvSpPr txBox="1"/>
            <p:nvPr/>
          </p:nvSpPr>
          <p:spPr>
            <a:xfrm>
              <a:off x="6019800" y="3429000"/>
              <a:ext cx="533400" cy="264688"/>
            </a:xfrm>
            <a:prstGeom prst="rect">
              <a:avLst/>
            </a:prstGeom>
            <a:noFill/>
          </p:spPr>
          <p:txBody>
            <a:bodyPr wrap="square" rtlCol="0">
              <a:spAutoFit/>
            </a:bodyPr>
            <a:lstStyle/>
            <a:p>
              <a:r>
                <a:rPr lang="en-US" sz="1400" dirty="0" smtClean="0"/>
                <a:t>ATP</a:t>
              </a:r>
              <a:endParaRPr lang="en-US" sz="1400" dirty="0"/>
            </a:p>
          </p:txBody>
        </p:sp>
        <p:cxnSp>
          <p:nvCxnSpPr>
            <p:cNvPr id="70" name="Straight Arrow Connector 69"/>
            <p:cNvCxnSpPr/>
            <p:nvPr/>
          </p:nvCxnSpPr>
          <p:spPr bwMode="auto">
            <a:xfrm rot="16200000" flipV="1">
              <a:off x="6248400" y="3733801"/>
              <a:ext cx="228600" cy="76200"/>
            </a:xfrm>
            <a:prstGeom prst="straightConnector1">
              <a:avLst/>
            </a:prstGeom>
            <a:noFill/>
            <a:ln w="15875" cap="flat" cmpd="sng" algn="ctr">
              <a:solidFill>
                <a:srgbClr val="FFFFFF"/>
              </a:solidFill>
              <a:prstDash val="solid"/>
              <a:round/>
              <a:headEnd type="none" w="med" len="med"/>
              <a:tailEnd type="arrow"/>
            </a:ln>
            <a:effectLst/>
          </p:spPr>
        </p:cxnSp>
      </p:grpSp>
    </p:spTree>
  </p:cSld>
  <p:clrMapOvr>
    <a:masterClrMapping/>
  </p:clrMapOvr>
  <p:transition spd="med">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0" y="838200"/>
            <a:ext cx="2286000" cy="5769995"/>
            <a:chOff x="762000" y="838200"/>
            <a:chExt cx="2286000" cy="5769995"/>
          </a:xfrm>
        </p:grpSpPr>
        <p:sp>
          <p:nvSpPr>
            <p:cNvPr id="7" name="Rectangle 6"/>
            <p:cNvSpPr/>
            <p:nvPr/>
          </p:nvSpPr>
          <p:spPr bwMode="auto">
            <a:xfrm>
              <a:off x="990600" y="1752600"/>
              <a:ext cx="2057400" cy="2819400"/>
            </a:xfrm>
            <a:prstGeom prst="rect">
              <a:avLst/>
            </a:prstGeom>
            <a:no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8" name="TextBox 7"/>
            <p:cNvSpPr txBox="1"/>
            <p:nvPr/>
          </p:nvSpPr>
          <p:spPr>
            <a:xfrm>
              <a:off x="762000" y="5334000"/>
              <a:ext cx="2209800" cy="1274195"/>
            </a:xfrm>
            <a:prstGeom prst="rect">
              <a:avLst/>
            </a:prstGeom>
            <a:noFill/>
          </p:spPr>
          <p:txBody>
            <a:bodyPr wrap="square" rtlCol="0">
              <a:spAutoFit/>
            </a:bodyPr>
            <a:lstStyle/>
            <a:p>
              <a:pPr algn="ctr"/>
              <a:r>
                <a:rPr lang="en-US" dirty="0" smtClean="0"/>
                <a:t>Adipose tissue cells</a:t>
              </a:r>
              <a:endParaRPr lang="en-US" dirty="0"/>
            </a:p>
          </p:txBody>
        </p:sp>
        <p:sp>
          <p:nvSpPr>
            <p:cNvPr id="9" name="TextBox 8"/>
            <p:cNvSpPr txBox="1"/>
            <p:nvPr/>
          </p:nvSpPr>
          <p:spPr>
            <a:xfrm>
              <a:off x="1295400" y="838200"/>
              <a:ext cx="1066800" cy="486287"/>
            </a:xfrm>
            <a:prstGeom prst="rect">
              <a:avLst/>
            </a:prstGeom>
            <a:noFill/>
          </p:spPr>
          <p:txBody>
            <a:bodyPr wrap="square" rtlCol="0">
              <a:spAutoFit/>
            </a:bodyPr>
            <a:lstStyle/>
            <a:p>
              <a:r>
                <a:rPr lang="en-US" dirty="0" err="1" smtClean="0">
                  <a:solidFill>
                    <a:srgbClr val="FFFF00"/>
                  </a:solidFill>
                </a:rPr>
                <a:t>Glu</a:t>
              </a:r>
              <a:endParaRPr lang="en-US" dirty="0">
                <a:solidFill>
                  <a:srgbClr val="FFFF00"/>
                </a:solidFill>
              </a:endParaRPr>
            </a:p>
          </p:txBody>
        </p:sp>
        <p:sp>
          <p:nvSpPr>
            <p:cNvPr id="10" name="Down Arrow 9"/>
            <p:cNvSpPr/>
            <p:nvPr/>
          </p:nvSpPr>
          <p:spPr bwMode="auto">
            <a:xfrm>
              <a:off x="1828800" y="2057400"/>
              <a:ext cx="76200" cy="457200"/>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1" name="Down Arrow 10"/>
            <p:cNvSpPr/>
            <p:nvPr/>
          </p:nvSpPr>
          <p:spPr bwMode="auto">
            <a:xfrm>
              <a:off x="1752600" y="1295400"/>
              <a:ext cx="228600" cy="542723"/>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TextBox 11"/>
            <p:cNvSpPr txBox="1"/>
            <p:nvPr/>
          </p:nvSpPr>
          <p:spPr>
            <a:xfrm>
              <a:off x="1371600" y="1828800"/>
              <a:ext cx="1143000" cy="289310"/>
            </a:xfrm>
            <a:prstGeom prst="rect">
              <a:avLst/>
            </a:prstGeom>
            <a:noFill/>
          </p:spPr>
          <p:txBody>
            <a:bodyPr wrap="square" rtlCol="0">
              <a:spAutoFit/>
            </a:bodyPr>
            <a:lstStyle/>
            <a:p>
              <a:r>
                <a:rPr lang="en-US" sz="1600" dirty="0" smtClean="0"/>
                <a:t>Glu-6-P</a:t>
              </a:r>
              <a:endParaRPr lang="en-US" sz="1600" dirty="0"/>
            </a:p>
          </p:txBody>
        </p:sp>
        <p:sp>
          <p:nvSpPr>
            <p:cNvPr id="13" name="TextBox 12"/>
            <p:cNvSpPr txBox="1"/>
            <p:nvPr/>
          </p:nvSpPr>
          <p:spPr>
            <a:xfrm>
              <a:off x="1219200" y="2484456"/>
              <a:ext cx="1600200" cy="289310"/>
            </a:xfrm>
            <a:prstGeom prst="rect">
              <a:avLst/>
            </a:prstGeom>
            <a:noFill/>
          </p:spPr>
          <p:txBody>
            <a:bodyPr wrap="square" rtlCol="0">
              <a:spAutoFit/>
            </a:bodyPr>
            <a:lstStyle/>
            <a:p>
              <a:r>
                <a:rPr lang="en-US" sz="1600" dirty="0" smtClean="0"/>
                <a:t>2 </a:t>
              </a:r>
              <a:r>
                <a:rPr lang="en-US" sz="1600" dirty="0" err="1" smtClean="0"/>
                <a:t>pyruvate</a:t>
              </a:r>
              <a:endParaRPr lang="en-US" sz="1600" dirty="0"/>
            </a:p>
          </p:txBody>
        </p:sp>
        <p:sp>
          <p:nvSpPr>
            <p:cNvPr id="15" name="TextBox 14"/>
            <p:cNvSpPr txBox="1"/>
            <p:nvPr/>
          </p:nvSpPr>
          <p:spPr>
            <a:xfrm>
              <a:off x="1143000" y="3001944"/>
              <a:ext cx="1600200" cy="289310"/>
            </a:xfrm>
            <a:prstGeom prst="rect">
              <a:avLst/>
            </a:prstGeom>
            <a:noFill/>
          </p:spPr>
          <p:txBody>
            <a:bodyPr wrap="square" rtlCol="0">
              <a:spAutoFit/>
            </a:bodyPr>
            <a:lstStyle/>
            <a:p>
              <a:r>
                <a:rPr lang="en-US" sz="1600" dirty="0" smtClean="0"/>
                <a:t>2 acetyl Co-A</a:t>
              </a:r>
              <a:endParaRPr lang="en-US" sz="1600" dirty="0"/>
            </a:p>
          </p:txBody>
        </p:sp>
        <p:sp>
          <p:nvSpPr>
            <p:cNvPr id="17" name="Curved Up Arrow 16"/>
            <p:cNvSpPr/>
            <p:nvPr/>
          </p:nvSpPr>
          <p:spPr bwMode="auto">
            <a:xfrm>
              <a:off x="1858944" y="2133600"/>
              <a:ext cx="457200" cy="304800"/>
            </a:xfrm>
            <a:prstGeom prst="curvedUpArrow">
              <a:avLst>
                <a:gd name="adj1" fmla="val 25000"/>
                <a:gd name="adj2" fmla="val 53361"/>
                <a:gd name="adj3" fmla="val 4807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8" name="Explosion 2 17"/>
            <p:cNvSpPr/>
            <p:nvPr/>
          </p:nvSpPr>
          <p:spPr bwMode="auto">
            <a:xfrm>
              <a:off x="2275952" y="1961104"/>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9" name="TextBox 18"/>
            <p:cNvSpPr txBox="1"/>
            <p:nvPr/>
          </p:nvSpPr>
          <p:spPr>
            <a:xfrm>
              <a:off x="2286000" y="2097512"/>
              <a:ext cx="533400" cy="264688"/>
            </a:xfrm>
            <a:prstGeom prst="rect">
              <a:avLst/>
            </a:prstGeom>
            <a:noFill/>
          </p:spPr>
          <p:txBody>
            <a:bodyPr wrap="square" rtlCol="0">
              <a:spAutoFit/>
            </a:bodyPr>
            <a:lstStyle/>
            <a:p>
              <a:r>
                <a:rPr lang="en-US" sz="1400" dirty="0" smtClean="0"/>
                <a:t>ATP</a:t>
              </a:r>
              <a:endParaRPr lang="en-US" sz="1400" dirty="0"/>
            </a:p>
          </p:txBody>
        </p:sp>
      </p:grpSp>
      <p:sp>
        <p:nvSpPr>
          <p:cNvPr id="20" name="Down Arrow 19"/>
          <p:cNvSpPr/>
          <p:nvPr/>
        </p:nvSpPr>
        <p:spPr bwMode="auto">
          <a:xfrm>
            <a:off x="1752600" y="2743200"/>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1" name="Cloud 20"/>
          <p:cNvSpPr/>
          <p:nvPr/>
        </p:nvSpPr>
        <p:spPr bwMode="auto">
          <a:xfrm>
            <a:off x="1295400" y="3733800"/>
            <a:ext cx="914400" cy="740247"/>
          </a:xfrm>
          <a:prstGeom prst="cloud">
            <a:avLst/>
          </a:prstGeom>
          <a:solidFill>
            <a:srgbClr val="FFFF00"/>
          </a:solid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2" name="Down Arrow 21"/>
          <p:cNvSpPr/>
          <p:nvPr/>
        </p:nvSpPr>
        <p:spPr bwMode="auto">
          <a:xfrm>
            <a:off x="1752600" y="3276600"/>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3" name="TextBox 22"/>
          <p:cNvSpPr txBox="1"/>
          <p:nvPr/>
        </p:nvSpPr>
        <p:spPr>
          <a:xfrm>
            <a:off x="1447800" y="4038600"/>
            <a:ext cx="533400" cy="264688"/>
          </a:xfrm>
          <a:prstGeom prst="rect">
            <a:avLst/>
          </a:prstGeom>
          <a:noFill/>
        </p:spPr>
        <p:txBody>
          <a:bodyPr wrap="square" rtlCol="0">
            <a:spAutoFit/>
          </a:bodyPr>
          <a:lstStyle/>
          <a:p>
            <a:r>
              <a:rPr lang="en-US" sz="1400" dirty="0" smtClean="0">
                <a:solidFill>
                  <a:schemeClr val="bg1"/>
                </a:solidFill>
              </a:rPr>
              <a:t>FAT</a:t>
            </a:r>
            <a:endParaRPr lang="en-US" sz="1400" dirty="0">
              <a:solidFill>
                <a:schemeClr val="bg1"/>
              </a:solidFill>
            </a:endParaRPr>
          </a:p>
        </p:txBody>
      </p:sp>
      <p:grpSp>
        <p:nvGrpSpPr>
          <p:cNvPr id="62" name="Group 61"/>
          <p:cNvGrpSpPr/>
          <p:nvPr/>
        </p:nvGrpSpPr>
        <p:grpSpPr>
          <a:xfrm>
            <a:off x="3733800" y="838200"/>
            <a:ext cx="4876800" cy="4677287"/>
            <a:chOff x="3733800" y="838200"/>
            <a:chExt cx="4876800" cy="4677287"/>
          </a:xfrm>
        </p:grpSpPr>
        <p:sp>
          <p:nvSpPr>
            <p:cNvPr id="3" name="Rectangle 2"/>
            <p:cNvSpPr/>
            <p:nvPr/>
          </p:nvSpPr>
          <p:spPr bwMode="auto">
            <a:xfrm>
              <a:off x="5257800" y="1676400"/>
              <a:ext cx="2057400" cy="2819400"/>
            </a:xfrm>
            <a:prstGeom prst="rect">
              <a:avLst/>
            </a:prstGeom>
            <a:noFill/>
            <a:ln w="254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TextBox 4"/>
            <p:cNvSpPr txBox="1"/>
            <p:nvPr/>
          </p:nvSpPr>
          <p:spPr>
            <a:xfrm>
              <a:off x="5105400" y="5029200"/>
              <a:ext cx="2667000" cy="486287"/>
            </a:xfrm>
            <a:prstGeom prst="rect">
              <a:avLst/>
            </a:prstGeom>
            <a:noFill/>
          </p:spPr>
          <p:txBody>
            <a:bodyPr wrap="square" rtlCol="0">
              <a:spAutoFit/>
            </a:bodyPr>
            <a:lstStyle/>
            <a:p>
              <a:r>
                <a:rPr lang="en-US" dirty="0" smtClean="0"/>
                <a:t>Hepatocytes</a:t>
              </a:r>
              <a:endParaRPr lang="en-US" dirty="0"/>
            </a:p>
          </p:txBody>
        </p:sp>
        <p:sp>
          <p:nvSpPr>
            <p:cNvPr id="24" name="TextBox 23"/>
            <p:cNvSpPr txBox="1"/>
            <p:nvPr/>
          </p:nvSpPr>
          <p:spPr>
            <a:xfrm>
              <a:off x="5486400" y="838200"/>
              <a:ext cx="1066800" cy="486287"/>
            </a:xfrm>
            <a:prstGeom prst="rect">
              <a:avLst/>
            </a:prstGeom>
            <a:noFill/>
          </p:spPr>
          <p:txBody>
            <a:bodyPr wrap="square" rtlCol="0">
              <a:spAutoFit/>
            </a:bodyPr>
            <a:lstStyle/>
            <a:p>
              <a:r>
                <a:rPr lang="en-US" dirty="0" err="1" smtClean="0">
                  <a:solidFill>
                    <a:srgbClr val="FFFF00"/>
                  </a:solidFill>
                </a:rPr>
                <a:t>Glu</a:t>
              </a:r>
              <a:endParaRPr lang="en-US" dirty="0">
                <a:solidFill>
                  <a:srgbClr val="FFFF00"/>
                </a:solidFill>
              </a:endParaRPr>
            </a:p>
          </p:txBody>
        </p:sp>
        <p:sp>
          <p:nvSpPr>
            <p:cNvPr id="25" name="TextBox 24"/>
            <p:cNvSpPr txBox="1"/>
            <p:nvPr/>
          </p:nvSpPr>
          <p:spPr>
            <a:xfrm>
              <a:off x="3733800" y="1752600"/>
              <a:ext cx="1676400" cy="387798"/>
            </a:xfrm>
            <a:prstGeom prst="rect">
              <a:avLst/>
            </a:prstGeom>
            <a:noFill/>
          </p:spPr>
          <p:txBody>
            <a:bodyPr wrap="square" rtlCol="0">
              <a:spAutoFit/>
            </a:bodyPr>
            <a:lstStyle/>
            <a:p>
              <a:r>
                <a:rPr lang="en-US" sz="2400" dirty="0" smtClean="0">
                  <a:solidFill>
                    <a:srgbClr val="FFFF00"/>
                  </a:solidFill>
                </a:rPr>
                <a:t>Glycogen</a:t>
              </a:r>
              <a:endParaRPr lang="en-US" sz="2400" dirty="0">
                <a:solidFill>
                  <a:srgbClr val="FFFF00"/>
                </a:solidFill>
              </a:endParaRPr>
            </a:p>
          </p:txBody>
        </p:sp>
        <p:sp>
          <p:nvSpPr>
            <p:cNvPr id="26" name="TextBox 25"/>
            <p:cNvSpPr txBox="1"/>
            <p:nvPr/>
          </p:nvSpPr>
          <p:spPr>
            <a:xfrm>
              <a:off x="5638800" y="1828800"/>
              <a:ext cx="1143000" cy="289310"/>
            </a:xfrm>
            <a:prstGeom prst="rect">
              <a:avLst/>
            </a:prstGeom>
            <a:noFill/>
          </p:spPr>
          <p:txBody>
            <a:bodyPr wrap="square" rtlCol="0">
              <a:spAutoFit/>
            </a:bodyPr>
            <a:lstStyle/>
            <a:p>
              <a:r>
                <a:rPr lang="en-US" sz="1600" dirty="0" smtClean="0"/>
                <a:t>Glu-6-P</a:t>
              </a:r>
              <a:endParaRPr lang="en-US" sz="1600" dirty="0"/>
            </a:p>
          </p:txBody>
        </p:sp>
        <p:sp>
          <p:nvSpPr>
            <p:cNvPr id="28" name="Curved Up Arrow 27"/>
            <p:cNvSpPr/>
            <p:nvPr/>
          </p:nvSpPr>
          <p:spPr bwMode="auto">
            <a:xfrm>
              <a:off x="6019800" y="2133600"/>
              <a:ext cx="457200" cy="304800"/>
            </a:xfrm>
            <a:prstGeom prst="curvedUpArrow">
              <a:avLst>
                <a:gd name="adj1" fmla="val 25000"/>
                <a:gd name="adj2" fmla="val 53361"/>
                <a:gd name="adj3" fmla="val 4807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9" name="TextBox 28"/>
            <p:cNvSpPr txBox="1"/>
            <p:nvPr/>
          </p:nvSpPr>
          <p:spPr>
            <a:xfrm>
              <a:off x="6553200" y="2133600"/>
              <a:ext cx="533400" cy="264688"/>
            </a:xfrm>
            <a:prstGeom prst="rect">
              <a:avLst/>
            </a:prstGeom>
            <a:noFill/>
          </p:spPr>
          <p:txBody>
            <a:bodyPr wrap="square" rtlCol="0">
              <a:spAutoFit/>
            </a:bodyPr>
            <a:lstStyle/>
            <a:p>
              <a:r>
                <a:rPr lang="en-US" sz="1400" dirty="0" smtClean="0"/>
                <a:t>ATP</a:t>
              </a:r>
              <a:endParaRPr lang="en-US" sz="1400" dirty="0"/>
            </a:p>
          </p:txBody>
        </p:sp>
        <p:sp>
          <p:nvSpPr>
            <p:cNvPr id="31" name="Explosion 2 30"/>
            <p:cNvSpPr/>
            <p:nvPr/>
          </p:nvSpPr>
          <p:spPr bwMode="auto">
            <a:xfrm>
              <a:off x="6553200" y="1981200"/>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2" name="TextBox 31"/>
            <p:cNvSpPr txBox="1"/>
            <p:nvPr/>
          </p:nvSpPr>
          <p:spPr>
            <a:xfrm>
              <a:off x="7543800" y="1676400"/>
              <a:ext cx="1066800" cy="486287"/>
            </a:xfrm>
            <a:prstGeom prst="rect">
              <a:avLst/>
            </a:prstGeom>
            <a:noFill/>
          </p:spPr>
          <p:txBody>
            <a:bodyPr wrap="square" rtlCol="0">
              <a:spAutoFit/>
            </a:bodyPr>
            <a:lstStyle/>
            <a:p>
              <a:r>
                <a:rPr lang="en-US" dirty="0" err="1" smtClean="0">
                  <a:solidFill>
                    <a:srgbClr val="FFFF00"/>
                  </a:solidFill>
                </a:rPr>
                <a:t>Glu</a:t>
              </a:r>
              <a:endParaRPr lang="en-US" dirty="0">
                <a:solidFill>
                  <a:srgbClr val="FFFF00"/>
                </a:solidFill>
              </a:endParaRPr>
            </a:p>
          </p:txBody>
        </p:sp>
        <p:sp>
          <p:nvSpPr>
            <p:cNvPr id="33" name="TextBox 32"/>
            <p:cNvSpPr txBox="1"/>
            <p:nvPr/>
          </p:nvSpPr>
          <p:spPr>
            <a:xfrm>
              <a:off x="5466304" y="2606290"/>
              <a:ext cx="1600200" cy="289310"/>
            </a:xfrm>
            <a:prstGeom prst="rect">
              <a:avLst/>
            </a:prstGeom>
            <a:noFill/>
          </p:spPr>
          <p:txBody>
            <a:bodyPr wrap="square" rtlCol="0">
              <a:spAutoFit/>
            </a:bodyPr>
            <a:lstStyle/>
            <a:p>
              <a:r>
                <a:rPr lang="en-US" sz="1600" dirty="0" smtClean="0"/>
                <a:t>2 </a:t>
              </a:r>
              <a:r>
                <a:rPr lang="en-US" sz="1600" dirty="0" err="1" smtClean="0"/>
                <a:t>pyruvate</a:t>
              </a:r>
              <a:endParaRPr lang="en-US" sz="1600" dirty="0"/>
            </a:p>
          </p:txBody>
        </p:sp>
        <p:sp>
          <p:nvSpPr>
            <p:cNvPr id="34" name="Down Arrow 33"/>
            <p:cNvSpPr/>
            <p:nvPr/>
          </p:nvSpPr>
          <p:spPr bwMode="auto">
            <a:xfrm>
              <a:off x="6019800" y="2865456"/>
              <a:ext cx="152400" cy="304800"/>
            </a:xfrm>
            <a:prstGeom prst="downArrow">
              <a:avLst/>
            </a:prstGeom>
            <a:solidFill>
              <a:srgbClr val="FFC0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5" name="TextBox 34"/>
            <p:cNvSpPr txBox="1"/>
            <p:nvPr/>
          </p:nvSpPr>
          <p:spPr>
            <a:xfrm>
              <a:off x="5201696" y="3159786"/>
              <a:ext cx="1600200" cy="289310"/>
            </a:xfrm>
            <a:prstGeom prst="rect">
              <a:avLst/>
            </a:prstGeom>
            <a:noFill/>
          </p:spPr>
          <p:txBody>
            <a:bodyPr wrap="square" rtlCol="0">
              <a:spAutoFit/>
            </a:bodyPr>
            <a:lstStyle/>
            <a:p>
              <a:r>
                <a:rPr lang="en-US" sz="1600" dirty="0" smtClean="0"/>
                <a:t>2 acetyl Co-A</a:t>
              </a:r>
              <a:endParaRPr lang="en-US" sz="1600" dirty="0"/>
            </a:p>
          </p:txBody>
        </p:sp>
        <p:cxnSp>
          <p:nvCxnSpPr>
            <p:cNvPr id="37" name="Straight Arrow Connector 36"/>
            <p:cNvCxnSpPr/>
            <p:nvPr/>
          </p:nvCxnSpPr>
          <p:spPr bwMode="auto">
            <a:xfrm>
              <a:off x="6400800" y="3418952"/>
              <a:ext cx="381000" cy="304800"/>
            </a:xfrm>
            <a:prstGeom prst="straightConnector1">
              <a:avLst/>
            </a:prstGeom>
            <a:noFill/>
            <a:ln w="9525" cap="flat" cmpd="sng" algn="ctr">
              <a:solidFill>
                <a:srgbClr val="FFFFFF"/>
              </a:solidFill>
              <a:prstDash val="solid"/>
              <a:round/>
              <a:headEnd type="none" w="med" len="med"/>
              <a:tailEnd type="arrow"/>
            </a:ln>
            <a:effectLst/>
          </p:spPr>
        </p:cxnSp>
        <p:sp>
          <p:nvSpPr>
            <p:cNvPr id="39" name="Cloud 38"/>
            <p:cNvSpPr/>
            <p:nvPr/>
          </p:nvSpPr>
          <p:spPr bwMode="auto">
            <a:xfrm>
              <a:off x="6629400" y="3733800"/>
              <a:ext cx="762000" cy="740247"/>
            </a:xfrm>
            <a:prstGeom prst="cloud">
              <a:avLst/>
            </a:prstGeom>
            <a:solidFill>
              <a:srgbClr val="FFFF00"/>
            </a:solid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0" name="TextBox 39"/>
            <p:cNvSpPr txBox="1"/>
            <p:nvPr/>
          </p:nvSpPr>
          <p:spPr>
            <a:xfrm>
              <a:off x="6781800" y="3962400"/>
              <a:ext cx="533400" cy="264688"/>
            </a:xfrm>
            <a:prstGeom prst="rect">
              <a:avLst/>
            </a:prstGeom>
            <a:noFill/>
          </p:spPr>
          <p:txBody>
            <a:bodyPr wrap="square" rtlCol="0">
              <a:spAutoFit/>
            </a:bodyPr>
            <a:lstStyle/>
            <a:p>
              <a:r>
                <a:rPr lang="en-US" sz="1400" dirty="0" smtClean="0">
                  <a:solidFill>
                    <a:schemeClr val="bg1"/>
                  </a:solidFill>
                </a:rPr>
                <a:t>FAT</a:t>
              </a:r>
              <a:endParaRPr lang="en-US" sz="1400" dirty="0">
                <a:solidFill>
                  <a:schemeClr val="bg1"/>
                </a:solidFill>
              </a:endParaRPr>
            </a:p>
          </p:txBody>
        </p:sp>
        <p:sp>
          <p:nvSpPr>
            <p:cNvPr id="42" name="Freeform 41"/>
            <p:cNvSpPr/>
            <p:nvPr/>
          </p:nvSpPr>
          <p:spPr bwMode="auto">
            <a:xfrm>
              <a:off x="5269049" y="3392158"/>
              <a:ext cx="1375531" cy="1076664"/>
            </a:xfrm>
            <a:custGeom>
              <a:avLst/>
              <a:gdLst>
                <a:gd name="connsiteX0" fmla="*/ 56577 w 1375531"/>
                <a:gd name="connsiteY0" fmla="*/ 215200 h 1076664"/>
                <a:gd name="connsiteX1" fmla="*/ 116867 w 1375531"/>
                <a:gd name="connsiteY1" fmla="*/ 185055 h 1076664"/>
                <a:gd name="connsiteX2" fmla="*/ 237448 w 1375531"/>
                <a:gd name="connsiteY2" fmla="*/ 154910 h 1076664"/>
                <a:gd name="connsiteX3" fmla="*/ 267593 w 1375531"/>
                <a:gd name="connsiteY3" fmla="*/ 144862 h 1076664"/>
                <a:gd name="connsiteX4" fmla="*/ 307786 w 1375531"/>
                <a:gd name="connsiteY4" fmla="*/ 84572 h 1076664"/>
                <a:gd name="connsiteX5" fmla="*/ 337931 w 1375531"/>
                <a:gd name="connsiteY5" fmla="*/ 64475 h 1076664"/>
                <a:gd name="connsiteX6" fmla="*/ 398221 w 1375531"/>
                <a:gd name="connsiteY6" fmla="*/ 14233 h 1076664"/>
                <a:gd name="connsiteX7" fmla="*/ 548947 w 1375531"/>
                <a:gd name="connsiteY7" fmla="*/ 24282 h 1076664"/>
                <a:gd name="connsiteX8" fmla="*/ 599188 w 1375531"/>
                <a:gd name="connsiteY8" fmla="*/ 34330 h 1076664"/>
                <a:gd name="connsiteX9" fmla="*/ 699672 w 1375531"/>
                <a:gd name="connsiteY9" fmla="*/ 64475 h 1076664"/>
                <a:gd name="connsiteX10" fmla="*/ 729817 w 1375531"/>
                <a:gd name="connsiteY10" fmla="*/ 74523 h 1076664"/>
                <a:gd name="connsiteX11" fmla="*/ 759962 w 1375531"/>
                <a:gd name="connsiteY11" fmla="*/ 84572 h 1076664"/>
                <a:gd name="connsiteX12" fmla="*/ 940832 w 1375531"/>
                <a:gd name="connsiteY12" fmla="*/ 104668 h 1076664"/>
                <a:gd name="connsiteX13" fmla="*/ 1071461 w 1375531"/>
                <a:gd name="connsiteY13" fmla="*/ 134813 h 1076664"/>
                <a:gd name="connsiteX14" fmla="*/ 1101606 w 1375531"/>
                <a:gd name="connsiteY14" fmla="*/ 144862 h 1076664"/>
                <a:gd name="connsiteX15" fmla="*/ 1151848 w 1375531"/>
                <a:gd name="connsiteY15" fmla="*/ 205152 h 1076664"/>
                <a:gd name="connsiteX16" fmla="*/ 1171944 w 1375531"/>
                <a:gd name="connsiteY16" fmla="*/ 235297 h 1076664"/>
                <a:gd name="connsiteX17" fmla="*/ 1181993 w 1375531"/>
                <a:gd name="connsiteY17" fmla="*/ 375974 h 1076664"/>
                <a:gd name="connsiteX18" fmla="*/ 1202089 w 1375531"/>
                <a:gd name="connsiteY18" fmla="*/ 436264 h 1076664"/>
                <a:gd name="connsiteX19" fmla="*/ 1232235 w 1375531"/>
                <a:gd name="connsiteY19" fmla="*/ 496554 h 1076664"/>
                <a:gd name="connsiteX20" fmla="*/ 1272428 w 1375531"/>
                <a:gd name="connsiteY20" fmla="*/ 526699 h 1076664"/>
                <a:gd name="connsiteX21" fmla="*/ 1322670 w 1375531"/>
                <a:gd name="connsiteY21" fmla="*/ 556844 h 1076664"/>
                <a:gd name="connsiteX22" fmla="*/ 1352815 w 1375531"/>
                <a:gd name="connsiteY22" fmla="*/ 576941 h 1076664"/>
                <a:gd name="connsiteX23" fmla="*/ 1372911 w 1375531"/>
                <a:gd name="connsiteY23" fmla="*/ 607086 h 1076664"/>
                <a:gd name="connsiteX24" fmla="*/ 1302573 w 1375531"/>
                <a:gd name="connsiteY24" fmla="*/ 687473 h 1076664"/>
                <a:gd name="connsiteX25" fmla="*/ 1272428 w 1375531"/>
                <a:gd name="connsiteY25" fmla="*/ 918585 h 1076664"/>
                <a:gd name="connsiteX26" fmla="*/ 1262380 w 1375531"/>
                <a:gd name="connsiteY26" fmla="*/ 968827 h 1076664"/>
                <a:gd name="connsiteX27" fmla="*/ 991074 w 1375531"/>
                <a:gd name="connsiteY27" fmla="*/ 978875 h 1076664"/>
                <a:gd name="connsiteX28" fmla="*/ 890591 w 1375531"/>
                <a:gd name="connsiteY28" fmla="*/ 1009020 h 1076664"/>
                <a:gd name="connsiteX29" fmla="*/ 860446 w 1375531"/>
                <a:gd name="connsiteY29" fmla="*/ 1019068 h 1076664"/>
                <a:gd name="connsiteX30" fmla="*/ 790107 w 1375531"/>
                <a:gd name="connsiteY30" fmla="*/ 1029117 h 1076664"/>
                <a:gd name="connsiteX31" fmla="*/ 599188 w 1375531"/>
                <a:gd name="connsiteY31" fmla="*/ 1019068 h 1076664"/>
                <a:gd name="connsiteX32" fmla="*/ 569043 w 1375531"/>
                <a:gd name="connsiteY32" fmla="*/ 1009020 h 1076664"/>
                <a:gd name="connsiteX33" fmla="*/ 478608 w 1375531"/>
                <a:gd name="connsiteY33" fmla="*/ 1019068 h 1076664"/>
                <a:gd name="connsiteX34" fmla="*/ 418318 w 1375531"/>
                <a:gd name="connsiteY34" fmla="*/ 1049213 h 1076664"/>
                <a:gd name="connsiteX35" fmla="*/ 388173 w 1375531"/>
                <a:gd name="connsiteY35" fmla="*/ 1069310 h 1076664"/>
                <a:gd name="connsiteX36" fmla="*/ 347980 w 1375531"/>
                <a:gd name="connsiteY36" fmla="*/ 1059262 h 1076664"/>
                <a:gd name="connsiteX37" fmla="*/ 287689 w 1375531"/>
                <a:gd name="connsiteY37" fmla="*/ 1039165 h 1076664"/>
                <a:gd name="connsiteX38" fmla="*/ 197254 w 1375531"/>
                <a:gd name="connsiteY38" fmla="*/ 1029117 h 1076664"/>
                <a:gd name="connsiteX39" fmla="*/ 177158 w 1375531"/>
                <a:gd name="connsiteY39" fmla="*/ 998972 h 1076664"/>
                <a:gd name="connsiteX40" fmla="*/ 126916 w 1375531"/>
                <a:gd name="connsiteY40" fmla="*/ 948730 h 1076664"/>
                <a:gd name="connsiteX41" fmla="*/ 106819 w 1375531"/>
                <a:gd name="connsiteY41" fmla="*/ 888440 h 1076664"/>
                <a:gd name="connsiteX42" fmla="*/ 96771 w 1375531"/>
                <a:gd name="connsiteY42" fmla="*/ 858295 h 1076664"/>
                <a:gd name="connsiteX43" fmla="*/ 106819 w 1375531"/>
                <a:gd name="connsiteY43" fmla="*/ 727666 h 1076664"/>
                <a:gd name="connsiteX44" fmla="*/ 86722 w 1375531"/>
                <a:gd name="connsiteY44" fmla="*/ 617134 h 1076664"/>
                <a:gd name="connsiteX45" fmla="*/ 66626 w 1375531"/>
                <a:gd name="connsiteY45" fmla="*/ 526699 h 1076664"/>
                <a:gd name="connsiteX46" fmla="*/ 56577 w 1375531"/>
                <a:gd name="connsiteY46" fmla="*/ 245345 h 1076664"/>
                <a:gd name="connsiteX47" fmla="*/ 56577 w 1375531"/>
                <a:gd name="connsiteY47" fmla="*/ 215200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75531" h="1076664">
                  <a:moveTo>
                    <a:pt x="56577" y="215200"/>
                  </a:moveTo>
                  <a:cubicBezTo>
                    <a:pt x="66625" y="205152"/>
                    <a:pt x="0" y="236996"/>
                    <a:pt x="116867" y="185055"/>
                  </a:cubicBezTo>
                  <a:cubicBezTo>
                    <a:pt x="177780" y="157983"/>
                    <a:pt x="174253" y="168953"/>
                    <a:pt x="237448" y="154910"/>
                  </a:cubicBezTo>
                  <a:cubicBezTo>
                    <a:pt x="247788" y="152612"/>
                    <a:pt x="257545" y="148211"/>
                    <a:pt x="267593" y="144862"/>
                  </a:cubicBezTo>
                  <a:cubicBezTo>
                    <a:pt x="343274" y="94407"/>
                    <a:pt x="255877" y="162436"/>
                    <a:pt x="307786" y="84572"/>
                  </a:cubicBezTo>
                  <a:cubicBezTo>
                    <a:pt x="314485" y="74524"/>
                    <a:pt x="328653" y="72206"/>
                    <a:pt x="337931" y="64475"/>
                  </a:cubicBezTo>
                  <a:cubicBezTo>
                    <a:pt x="415300" y="0"/>
                    <a:pt x="323377" y="64130"/>
                    <a:pt x="398221" y="14233"/>
                  </a:cubicBezTo>
                  <a:cubicBezTo>
                    <a:pt x="448463" y="17583"/>
                    <a:pt x="498843" y="19272"/>
                    <a:pt x="548947" y="24282"/>
                  </a:cubicBezTo>
                  <a:cubicBezTo>
                    <a:pt x="565941" y="25981"/>
                    <a:pt x="582516" y="30625"/>
                    <a:pt x="599188" y="34330"/>
                  </a:cubicBezTo>
                  <a:cubicBezTo>
                    <a:pt x="644753" y="44455"/>
                    <a:pt x="649565" y="47773"/>
                    <a:pt x="699672" y="64475"/>
                  </a:cubicBezTo>
                  <a:lnTo>
                    <a:pt x="729817" y="74523"/>
                  </a:lnTo>
                  <a:cubicBezTo>
                    <a:pt x="739865" y="77873"/>
                    <a:pt x="749686" y="82003"/>
                    <a:pt x="759962" y="84572"/>
                  </a:cubicBezTo>
                  <a:cubicBezTo>
                    <a:pt x="845763" y="106022"/>
                    <a:pt x="786380" y="93636"/>
                    <a:pt x="940832" y="104668"/>
                  </a:cubicBezTo>
                  <a:cubicBezTo>
                    <a:pt x="1032136" y="117712"/>
                    <a:pt x="988707" y="107228"/>
                    <a:pt x="1071461" y="134813"/>
                  </a:cubicBezTo>
                  <a:lnTo>
                    <a:pt x="1101606" y="144862"/>
                  </a:lnTo>
                  <a:cubicBezTo>
                    <a:pt x="1151507" y="219713"/>
                    <a:pt x="1087368" y="127775"/>
                    <a:pt x="1151848" y="205152"/>
                  </a:cubicBezTo>
                  <a:cubicBezTo>
                    <a:pt x="1159579" y="214429"/>
                    <a:pt x="1165245" y="225249"/>
                    <a:pt x="1171944" y="235297"/>
                  </a:cubicBezTo>
                  <a:cubicBezTo>
                    <a:pt x="1175294" y="282189"/>
                    <a:pt x="1175019" y="329482"/>
                    <a:pt x="1181993" y="375974"/>
                  </a:cubicBezTo>
                  <a:cubicBezTo>
                    <a:pt x="1185135" y="396923"/>
                    <a:pt x="1195390" y="416167"/>
                    <a:pt x="1202089" y="436264"/>
                  </a:cubicBezTo>
                  <a:cubicBezTo>
                    <a:pt x="1210261" y="460781"/>
                    <a:pt x="1212757" y="477076"/>
                    <a:pt x="1232235" y="496554"/>
                  </a:cubicBezTo>
                  <a:cubicBezTo>
                    <a:pt x="1244077" y="508396"/>
                    <a:pt x="1258494" y="517409"/>
                    <a:pt x="1272428" y="526699"/>
                  </a:cubicBezTo>
                  <a:cubicBezTo>
                    <a:pt x="1288678" y="537533"/>
                    <a:pt x="1306108" y="546493"/>
                    <a:pt x="1322670" y="556844"/>
                  </a:cubicBezTo>
                  <a:cubicBezTo>
                    <a:pt x="1332911" y="563245"/>
                    <a:pt x="1342767" y="570242"/>
                    <a:pt x="1352815" y="576941"/>
                  </a:cubicBezTo>
                  <a:cubicBezTo>
                    <a:pt x="1359514" y="586989"/>
                    <a:pt x="1375531" y="595297"/>
                    <a:pt x="1372911" y="607086"/>
                  </a:cubicBezTo>
                  <a:cubicBezTo>
                    <a:pt x="1362717" y="652959"/>
                    <a:pt x="1334465" y="666211"/>
                    <a:pt x="1302573" y="687473"/>
                  </a:cubicBezTo>
                  <a:cubicBezTo>
                    <a:pt x="1261293" y="811310"/>
                    <a:pt x="1292189" y="701210"/>
                    <a:pt x="1272428" y="918585"/>
                  </a:cubicBezTo>
                  <a:cubicBezTo>
                    <a:pt x="1270882" y="935594"/>
                    <a:pt x="1279080" y="965248"/>
                    <a:pt x="1262380" y="968827"/>
                  </a:cubicBezTo>
                  <a:cubicBezTo>
                    <a:pt x="1173891" y="987789"/>
                    <a:pt x="1081509" y="975526"/>
                    <a:pt x="991074" y="978875"/>
                  </a:cubicBezTo>
                  <a:cubicBezTo>
                    <a:pt x="930327" y="994061"/>
                    <a:pt x="963987" y="984555"/>
                    <a:pt x="890591" y="1009020"/>
                  </a:cubicBezTo>
                  <a:cubicBezTo>
                    <a:pt x="880543" y="1012369"/>
                    <a:pt x="870931" y="1017570"/>
                    <a:pt x="860446" y="1019068"/>
                  </a:cubicBezTo>
                  <a:lnTo>
                    <a:pt x="790107" y="1029117"/>
                  </a:lnTo>
                  <a:cubicBezTo>
                    <a:pt x="726467" y="1025767"/>
                    <a:pt x="662654" y="1024838"/>
                    <a:pt x="599188" y="1019068"/>
                  </a:cubicBezTo>
                  <a:cubicBezTo>
                    <a:pt x="588640" y="1018109"/>
                    <a:pt x="579635" y="1009020"/>
                    <a:pt x="569043" y="1009020"/>
                  </a:cubicBezTo>
                  <a:cubicBezTo>
                    <a:pt x="538713" y="1009020"/>
                    <a:pt x="508753" y="1015719"/>
                    <a:pt x="478608" y="1019068"/>
                  </a:cubicBezTo>
                  <a:cubicBezTo>
                    <a:pt x="392216" y="1076664"/>
                    <a:pt x="501522" y="1007611"/>
                    <a:pt x="418318" y="1049213"/>
                  </a:cubicBezTo>
                  <a:cubicBezTo>
                    <a:pt x="407516" y="1054614"/>
                    <a:pt x="398221" y="1062611"/>
                    <a:pt x="388173" y="1069310"/>
                  </a:cubicBezTo>
                  <a:cubicBezTo>
                    <a:pt x="374775" y="1065961"/>
                    <a:pt x="361208" y="1063230"/>
                    <a:pt x="347980" y="1059262"/>
                  </a:cubicBezTo>
                  <a:cubicBezTo>
                    <a:pt x="327689" y="1053175"/>
                    <a:pt x="308744" y="1041504"/>
                    <a:pt x="287689" y="1039165"/>
                  </a:cubicBezTo>
                  <a:lnTo>
                    <a:pt x="197254" y="1029117"/>
                  </a:lnTo>
                  <a:cubicBezTo>
                    <a:pt x="190555" y="1019069"/>
                    <a:pt x="185697" y="1007511"/>
                    <a:pt x="177158" y="998972"/>
                  </a:cubicBezTo>
                  <a:cubicBezTo>
                    <a:pt x="142324" y="964137"/>
                    <a:pt x="148353" y="996962"/>
                    <a:pt x="126916" y="948730"/>
                  </a:cubicBezTo>
                  <a:cubicBezTo>
                    <a:pt x="118312" y="929372"/>
                    <a:pt x="113518" y="908537"/>
                    <a:pt x="106819" y="888440"/>
                  </a:cubicBezTo>
                  <a:lnTo>
                    <a:pt x="96771" y="858295"/>
                  </a:lnTo>
                  <a:cubicBezTo>
                    <a:pt x="100120" y="814752"/>
                    <a:pt x="106819" y="771338"/>
                    <a:pt x="106819" y="727666"/>
                  </a:cubicBezTo>
                  <a:cubicBezTo>
                    <a:pt x="106819" y="652832"/>
                    <a:pt x="100855" y="666597"/>
                    <a:pt x="86722" y="617134"/>
                  </a:cubicBezTo>
                  <a:cubicBezTo>
                    <a:pt x="77263" y="584027"/>
                    <a:pt x="73532" y="561228"/>
                    <a:pt x="66626" y="526699"/>
                  </a:cubicBezTo>
                  <a:cubicBezTo>
                    <a:pt x="63276" y="432914"/>
                    <a:pt x="56577" y="339189"/>
                    <a:pt x="56577" y="245345"/>
                  </a:cubicBezTo>
                  <a:cubicBezTo>
                    <a:pt x="56577" y="188535"/>
                    <a:pt x="46529" y="225248"/>
                    <a:pt x="56577" y="215200"/>
                  </a:cubicBezTo>
                  <a:close/>
                </a:path>
              </a:pathLst>
            </a:custGeom>
            <a:noFill/>
            <a:ln w="158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3" name="Oval 42"/>
            <p:cNvSpPr/>
            <p:nvPr/>
          </p:nvSpPr>
          <p:spPr bwMode="auto">
            <a:xfrm>
              <a:off x="5715000" y="3657600"/>
              <a:ext cx="762000" cy="685800"/>
            </a:xfrm>
            <a:prstGeom prst="ellips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4" name="TextBox 43"/>
            <p:cNvSpPr txBox="1"/>
            <p:nvPr/>
          </p:nvSpPr>
          <p:spPr>
            <a:xfrm>
              <a:off x="5867400" y="3886200"/>
              <a:ext cx="685800" cy="264688"/>
            </a:xfrm>
            <a:prstGeom prst="rect">
              <a:avLst/>
            </a:prstGeom>
            <a:noFill/>
          </p:spPr>
          <p:txBody>
            <a:bodyPr wrap="square" rtlCol="0">
              <a:spAutoFit/>
            </a:bodyPr>
            <a:lstStyle/>
            <a:p>
              <a:r>
                <a:rPr lang="en-US" sz="1400" dirty="0" smtClean="0"/>
                <a:t>TCA</a:t>
              </a:r>
              <a:endParaRPr lang="en-US" sz="1400" dirty="0"/>
            </a:p>
          </p:txBody>
        </p:sp>
        <p:cxnSp>
          <p:nvCxnSpPr>
            <p:cNvPr id="45" name="Straight Arrow Connector 44"/>
            <p:cNvCxnSpPr/>
            <p:nvPr/>
          </p:nvCxnSpPr>
          <p:spPr bwMode="auto">
            <a:xfrm rot="5400000">
              <a:off x="6172200" y="3505200"/>
              <a:ext cx="304800" cy="152400"/>
            </a:xfrm>
            <a:prstGeom prst="straightConnector1">
              <a:avLst/>
            </a:prstGeom>
            <a:noFill/>
            <a:ln w="9525" cap="flat" cmpd="sng" algn="ctr">
              <a:solidFill>
                <a:srgbClr val="FFFFFF"/>
              </a:solidFill>
              <a:prstDash val="solid"/>
              <a:round/>
              <a:headEnd type="none" w="med" len="med"/>
              <a:tailEnd type="arrow"/>
            </a:ln>
            <a:effectLst/>
          </p:spPr>
        </p:cxnSp>
        <p:cxnSp>
          <p:nvCxnSpPr>
            <p:cNvPr id="47" name="Straight Arrow Connector 46"/>
            <p:cNvCxnSpPr/>
            <p:nvPr/>
          </p:nvCxnSpPr>
          <p:spPr bwMode="auto">
            <a:xfrm rot="10800000">
              <a:off x="5562600" y="3962400"/>
              <a:ext cx="172496" cy="152400"/>
            </a:xfrm>
            <a:prstGeom prst="straightConnector1">
              <a:avLst/>
            </a:prstGeom>
            <a:noFill/>
            <a:ln w="15875" cap="flat" cmpd="sng" algn="ctr">
              <a:solidFill>
                <a:srgbClr val="FFFFFF"/>
              </a:solidFill>
              <a:prstDash val="solid"/>
              <a:round/>
              <a:headEnd type="none" w="med" len="med"/>
              <a:tailEnd type="arrow"/>
            </a:ln>
            <a:effectLst/>
          </p:spPr>
        </p:cxnSp>
        <p:sp>
          <p:nvSpPr>
            <p:cNvPr id="49" name="TextBox 48"/>
            <p:cNvSpPr txBox="1"/>
            <p:nvPr/>
          </p:nvSpPr>
          <p:spPr>
            <a:xfrm>
              <a:off x="5257800" y="3657600"/>
              <a:ext cx="533400" cy="264688"/>
            </a:xfrm>
            <a:prstGeom prst="rect">
              <a:avLst/>
            </a:prstGeom>
            <a:noFill/>
          </p:spPr>
          <p:txBody>
            <a:bodyPr wrap="square" rtlCol="0">
              <a:spAutoFit/>
            </a:bodyPr>
            <a:lstStyle/>
            <a:p>
              <a:r>
                <a:rPr lang="en-US" sz="1400" dirty="0" smtClean="0"/>
                <a:t>ATP</a:t>
              </a:r>
              <a:endParaRPr lang="en-US" sz="1400" dirty="0"/>
            </a:p>
          </p:txBody>
        </p:sp>
        <p:sp>
          <p:nvSpPr>
            <p:cNvPr id="50" name="Explosion 2 49"/>
            <p:cNvSpPr/>
            <p:nvPr/>
          </p:nvSpPr>
          <p:spPr bwMode="auto">
            <a:xfrm>
              <a:off x="5257800" y="3525296"/>
              <a:ext cx="609600" cy="457200"/>
            </a:xfrm>
            <a:prstGeom prst="irregularSeal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1" name="Up-Down Arrow 50"/>
            <p:cNvSpPr/>
            <p:nvPr/>
          </p:nvSpPr>
          <p:spPr bwMode="auto">
            <a:xfrm>
              <a:off x="5867400" y="2057400"/>
              <a:ext cx="152400" cy="561534"/>
            </a:xfrm>
            <a:prstGeom prst="upDownArrow">
              <a:avLst/>
            </a:prstGeom>
            <a:solidFill>
              <a:schemeClr val="tx2">
                <a:lumMod val="75000"/>
              </a:schemeClr>
            </a:solid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4" name="Left-Right Arrow 53"/>
            <p:cNvSpPr/>
            <p:nvPr/>
          </p:nvSpPr>
          <p:spPr bwMode="auto">
            <a:xfrm>
              <a:off x="5181600" y="1828800"/>
              <a:ext cx="381000" cy="228600"/>
            </a:xfrm>
            <a:prstGeom prst="leftRightArrow">
              <a:avLst/>
            </a:prstGeom>
            <a:solidFill>
              <a:schemeClr val="tx2">
                <a:lumMod val="75000"/>
              </a:schemeClr>
            </a:solid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9" name="Down Arrow 58"/>
            <p:cNvSpPr/>
            <p:nvPr/>
          </p:nvSpPr>
          <p:spPr bwMode="auto">
            <a:xfrm>
              <a:off x="5943600" y="1295400"/>
              <a:ext cx="228600" cy="542723"/>
            </a:xfrm>
            <a:prstGeom prst="downArrow">
              <a:avLst/>
            </a:prstGeom>
            <a:solidFill>
              <a:srgbClr val="FFC000"/>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1" name="Right Arrow 60"/>
            <p:cNvSpPr/>
            <p:nvPr/>
          </p:nvSpPr>
          <p:spPr bwMode="auto">
            <a:xfrm>
              <a:off x="6629400" y="1828800"/>
              <a:ext cx="914400" cy="152400"/>
            </a:xfrm>
            <a:prstGeom prst="rightArrow">
              <a:avLst/>
            </a:prstGeom>
            <a:solidFill>
              <a:schemeClr val="tx2">
                <a:lumMod val="75000"/>
              </a:schemeClr>
            </a:solid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Tree>
  </p:cSld>
  <p:clrMapOvr>
    <a:masterClrMapping/>
  </p:clrMapOvr>
  <p:transition spd="med">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676400" y="107575"/>
            <a:ext cx="7315200" cy="6680499"/>
          </a:xfrm>
          <a:prstGeom prst="rect">
            <a:avLst/>
          </a:prstGeom>
          <a:noFill/>
          <a:ln w="9525">
            <a:noFill/>
            <a:miter lim="800000"/>
            <a:headEnd/>
            <a:tailEnd/>
          </a:ln>
        </p:spPr>
      </p:pic>
      <p:sp>
        <p:nvSpPr>
          <p:cNvPr id="3" name="TextBox 2"/>
          <p:cNvSpPr txBox="1"/>
          <p:nvPr/>
        </p:nvSpPr>
        <p:spPr>
          <a:xfrm>
            <a:off x="0" y="2133600"/>
            <a:ext cx="1752600" cy="387798"/>
          </a:xfrm>
          <a:prstGeom prst="rect">
            <a:avLst/>
          </a:prstGeom>
          <a:noFill/>
        </p:spPr>
        <p:txBody>
          <a:bodyPr wrap="square" rtlCol="0">
            <a:spAutoFit/>
          </a:bodyPr>
          <a:lstStyle/>
          <a:p>
            <a:r>
              <a:rPr lang="en-US" sz="2400" dirty="0" smtClean="0">
                <a:solidFill>
                  <a:srgbClr val="FFFF00"/>
                </a:solidFill>
              </a:rPr>
              <a:t>Glycolysis</a:t>
            </a:r>
            <a:endParaRPr lang="en-US" sz="2400" dirty="0">
              <a:solidFill>
                <a:srgbClr val="FFFF00"/>
              </a:solidFill>
            </a:endParaRPr>
          </a:p>
        </p:txBody>
      </p:sp>
      <p:cxnSp>
        <p:nvCxnSpPr>
          <p:cNvPr id="5" name="Straight Connector 4"/>
          <p:cNvCxnSpPr/>
          <p:nvPr/>
        </p:nvCxnSpPr>
        <p:spPr bwMode="auto">
          <a:xfrm>
            <a:off x="1676400" y="1143000"/>
            <a:ext cx="533400" cy="0"/>
          </a:xfrm>
          <a:prstGeom prst="line">
            <a:avLst/>
          </a:prstGeom>
          <a:noFill/>
          <a:ln w="38100" cap="flat" cmpd="sng" algn="ctr">
            <a:solidFill>
              <a:srgbClr val="FFC000"/>
            </a:solidFill>
            <a:prstDash val="solid"/>
            <a:round/>
            <a:headEnd type="none" w="med" len="med"/>
            <a:tailEnd type="none" w="med" len="med"/>
          </a:ln>
          <a:effectLst/>
        </p:spPr>
      </p:cxnSp>
      <p:cxnSp>
        <p:nvCxnSpPr>
          <p:cNvPr id="7" name="Straight Connector 6"/>
          <p:cNvCxnSpPr/>
          <p:nvPr/>
        </p:nvCxnSpPr>
        <p:spPr bwMode="auto">
          <a:xfrm>
            <a:off x="1676400" y="3505200"/>
            <a:ext cx="533400" cy="0"/>
          </a:xfrm>
          <a:prstGeom prst="line">
            <a:avLst/>
          </a:prstGeom>
          <a:noFill/>
          <a:ln w="38100" cap="flat" cmpd="sng" algn="ctr">
            <a:solidFill>
              <a:srgbClr val="FFC000"/>
            </a:solidFill>
            <a:prstDash val="solid"/>
            <a:round/>
            <a:headEnd type="none" w="med" len="med"/>
            <a:tailEnd type="none" w="med" len="med"/>
          </a:ln>
          <a:effectLst/>
        </p:spPr>
      </p:cxnSp>
      <p:cxnSp>
        <p:nvCxnSpPr>
          <p:cNvPr id="8" name="Straight Connector 7"/>
          <p:cNvCxnSpPr/>
          <p:nvPr/>
        </p:nvCxnSpPr>
        <p:spPr bwMode="auto">
          <a:xfrm>
            <a:off x="6781800" y="355040"/>
            <a:ext cx="533400" cy="0"/>
          </a:xfrm>
          <a:prstGeom prst="line">
            <a:avLst/>
          </a:prstGeom>
          <a:noFill/>
          <a:ln w="38100" cap="flat" cmpd="sng" algn="ctr">
            <a:solidFill>
              <a:srgbClr val="FFC000"/>
            </a:solidFill>
            <a:prstDash val="solid"/>
            <a:round/>
            <a:headEnd type="none" w="med" len="med"/>
            <a:tailEnd type="none" w="med" len="med"/>
          </a:ln>
          <a:effectLst/>
        </p:spPr>
      </p:cxnSp>
    </p:spTree>
  </p:cSld>
  <p:clrMapOvr>
    <a:masterClrMapping/>
  </p:clrMapOvr>
  <p:transition spd="med">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81000" y="1905000"/>
            <a:ext cx="8305800" cy="2933700"/>
          </a:xfrm>
          <a:prstGeom prst="rect">
            <a:avLst/>
          </a:prstGeom>
          <a:noFill/>
          <a:ln w="9525">
            <a:noFill/>
            <a:miter lim="800000"/>
            <a:headEnd/>
            <a:tailEnd/>
          </a:ln>
        </p:spPr>
      </p:pic>
      <p:sp>
        <p:nvSpPr>
          <p:cNvPr id="3" name="TextBox 2"/>
          <p:cNvSpPr txBox="1"/>
          <p:nvPr/>
        </p:nvSpPr>
        <p:spPr>
          <a:xfrm>
            <a:off x="1295400" y="762000"/>
            <a:ext cx="5715000" cy="486287"/>
          </a:xfrm>
          <a:prstGeom prst="rect">
            <a:avLst/>
          </a:prstGeom>
          <a:noFill/>
        </p:spPr>
        <p:txBody>
          <a:bodyPr wrap="square" rtlCol="0">
            <a:spAutoFit/>
          </a:bodyPr>
          <a:lstStyle/>
          <a:p>
            <a:r>
              <a:rPr lang="en-US" dirty="0" smtClean="0">
                <a:solidFill>
                  <a:srgbClr val="FFFF00"/>
                </a:solidFill>
              </a:rPr>
              <a:t>Going into TCA cycle..!?!</a:t>
            </a:r>
            <a:endParaRPr lang="en-US" dirty="0">
              <a:solidFill>
                <a:srgbClr val="FFFF00"/>
              </a:solidFill>
            </a:endParaRPr>
          </a:p>
        </p:txBody>
      </p:sp>
    </p:spTree>
  </p:cSld>
  <p:clrMapOvr>
    <a:masterClrMapping/>
  </p:clrMapOvr>
  <p:transition spd="med">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err="1" smtClean="0">
                <a:solidFill>
                  <a:srgbClr val="FFFF00"/>
                </a:solidFill>
              </a:rPr>
              <a:t>Hexokinase</a:t>
            </a:r>
            <a:r>
              <a:rPr lang="en-US" sz="3200" dirty="0" smtClean="0">
                <a:solidFill>
                  <a:srgbClr val="FFFF00"/>
                </a:solidFill>
              </a:rPr>
              <a:t> reaction</a:t>
            </a:r>
            <a:endParaRPr lang="en-US" sz="3200" dirty="0">
              <a:solidFill>
                <a:srgbClr val="FFFF00"/>
              </a:solidFill>
            </a:endParaRPr>
          </a:p>
        </p:txBody>
      </p:sp>
      <p:sp>
        <p:nvSpPr>
          <p:cNvPr id="3" name="Content Placeholder 2"/>
          <p:cNvSpPr>
            <a:spLocks noGrp="1"/>
          </p:cNvSpPr>
          <p:nvPr>
            <p:ph idx="1"/>
          </p:nvPr>
        </p:nvSpPr>
        <p:spPr>
          <a:xfrm>
            <a:off x="457200" y="1295400"/>
            <a:ext cx="8229600" cy="4800600"/>
          </a:xfrm>
        </p:spPr>
        <p:txBody>
          <a:bodyPr/>
          <a:lstStyle/>
          <a:p>
            <a:r>
              <a:rPr lang="en-US" sz="2400" dirty="0" smtClean="0"/>
              <a:t>The HK reaction converts nonionic </a:t>
            </a:r>
            <a:r>
              <a:rPr lang="en-US" sz="2400" dirty="0" err="1" smtClean="0"/>
              <a:t>Glu</a:t>
            </a:r>
            <a:r>
              <a:rPr lang="en-US" sz="2400" dirty="0" smtClean="0"/>
              <a:t> into an anion trapped in the cell (no transporter for P-</a:t>
            </a:r>
            <a:r>
              <a:rPr lang="en-US" sz="2400" dirty="0" err="1" smtClean="0"/>
              <a:t>Glu</a:t>
            </a:r>
            <a:endParaRPr lang="en-US" sz="2400" dirty="0" smtClean="0"/>
          </a:p>
          <a:p>
            <a:r>
              <a:rPr lang="en-US" sz="2400" dirty="0" smtClean="0"/>
              <a:t>Inert </a:t>
            </a:r>
            <a:r>
              <a:rPr lang="en-US" sz="2400" dirty="0" err="1" smtClean="0"/>
              <a:t>Glu</a:t>
            </a:r>
            <a:r>
              <a:rPr lang="en-US" sz="2400" dirty="0" smtClean="0"/>
              <a:t> becomes activated into a labile form capable of being further metabolized</a:t>
            </a:r>
          </a:p>
          <a:p>
            <a:r>
              <a:rPr lang="en-US" sz="2400" dirty="0" smtClean="0"/>
              <a:t>Four types are known (HK I – HK IV) with HK IV known as </a:t>
            </a:r>
            <a:r>
              <a:rPr lang="en-US" sz="2400" dirty="0" err="1" smtClean="0"/>
              <a:t>glucokinase</a:t>
            </a:r>
            <a:endParaRPr lang="en-US" sz="2400" dirty="0" smtClean="0"/>
          </a:p>
          <a:p>
            <a:r>
              <a:rPr lang="en-US" sz="2400" dirty="0" err="1" smtClean="0"/>
              <a:t>Glucokinase</a:t>
            </a:r>
            <a:r>
              <a:rPr lang="en-US" sz="2400" dirty="0" smtClean="0"/>
              <a:t> in hepatocyte has a very high Km; enzyme is saturated only when there is very high concentration of </a:t>
            </a:r>
            <a:r>
              <a:rPr lang="en-US" sz="2400" dirty="0" err="1" smtClean="0"/>
              <a:t>Glu</a:t>
            </a:r>
            <a:r>
              <a:rPr lang="en-US" sz="2400" dirty="0" smtClean="0"/>
              <a:t>. </a:t>
            </a:r>
            <a:endParaRPr lang="en-US" sz="2400" dirty="0"/>
          </a:p>
        </p:txBody>
      </p:sp>
    </p:spTree>
  </p:cSld>
  <p:clrMapOvr>
    <a:masterClrMapping/>
  </p:clrMapOvr>
  <p:transition spd="med">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3200" dirty="0" smtClean="0">
                <a:solidFill>
                  <a:srgbClr val="FFFF00"/>
                </a:solidFill>
              </a:rPr>
              <a:t>Reciprocal regulation of glycolysis and gluconeogenesis</a:t>
            </a:r>
            <a:endParaRPr lang="en-US" sz="3200" dirty="0">
              <a:solidFill>
                <a:srgbClr val="FFFF00"/>
              </a:solidFill>
            </a:endParaRPr>
          </a:p>
        </p:txBody>
      </p:sp>
      <p:sp>
        <p:nvSpPr>
          <p:cNvPr id="3" name="Content Placeholder 2"/>
          <p:cNvSpPr>
            <a:spLocks noGrp="1"/>
          </p:cNvSpPr>
          <p:nvPr>
            <p:ph idx="1"/>
          </p:nvPr>
        </p:nvSpPr>
        <p:spPr>
          <a:xfrm>
            <a:off x="304800" y="1447800"/>
            <a:ext cx="8610600" cy="3352800"/>
          </a:xfrm>
        </p:spPr>
        <p:txBody>
          <a:bodyPr/>
          <a:lstStyle/>
          <a:p>
            <a:r>
              <a:rPr lang="en-US" sz="2400" dirty="0" smtClean="0"/>
              <a:t>Regulated by hormones &amp; energy level of the  cell.</a:t>
            </a:r>
          </a:p>
          <a:p>
            <a:r>
              <a:rPr lang="en-US" sz="2400" dirty="0" smtClean="0"/>
              <a:t>Hormonal regulation: </a:t>
            </a:r>
          </a:p>
          <a:p>
            <a:pPr lvl="1"/>
            <a:r>
              <a:rPr lang="en-US" sz="2400" dirty="0" smtClean="0"/>
              <a:t>High Fru-2,6 </a:t>
            </a:r>
            <a:r>
              <a:rPr lang="en-US" sz="2400" dirty="0" err="1" smtClean="0"/>
              <a:t>bis</a:t>
            </a:r>
            <a:r>
              <a:rPr lang="en-US" sz="2400" dirty="0" smtClean="0"/>
              <a:t> P favors glycolysis</a:t>
            </a:r>
          </a:p>
          <a:p>
            <a:pPr lvl="1"/>
            <a:r>
              <a:rPr lang="en-US" sz="2400" dirty="0" smtClean="0"/>
              <a:t>High Fru-2,6 </a:t>
            </a:r>
            <a:r>
              <a:rPr lang="en-US" sz="2400" dirty="0" err="1" smtClean="0"/>
              <a:t>bis</a:t>
            </a:r>
            <a:r>
              <a:rPr lang="en-US" sz="2400" dirty="0" smtClean="0"/>
              <a:t> P inhibits gluconeogenesis</a:t>
            </a:r>
          </a:p>
          <a:p>
            <a:r>
              <a:rPr lang="en-US" sz="2400" dirty="0" smtClean="0"/>
              <a:t>Energy level</a:t>
            </a:r>
          </a:p>
          <a:p>
            <a:pPr lvl="1"/>
            <a:r>
              <a:rPr lang="en-US" sz="2400" dirty="0" smtClean="0"/>
              <a:t>High AMP &amp; ADP, and low ATP &amp; citrate favors glycolysis</a:t>
            </a:r>
          </a:p>
          <a:p>
            <a:pPr lvl="1"/>
            <a:r>
              <a:rPr lang="en-US" sz="2400" dirty="0" smtClean="0"/>
              <a:t>These conditions inhibit gluconeogenesis</a:t>
            </a:r>
          </a:p>
        </p:txBody>
      </p:sp>
      <p:sp>
        <p:nvSpPr>
          <p:cNvPr id="4" name="TextBox 3"/>
          <p:cNvSpPr txBox="1"/>
          <p:nvPr/>
        </p:nvSpPr>
        <p:spPr>
          <a:xfrm>
            <a:off x="609600" y="5181600"/>
            <a:ext cx="3733800" cy="437043"/>
          </a:xfrm>
          <a:prstGeom prst="rect">
            <a:avLst/>
          </a:prstGeom>
          <a:noFill/>
        </p:spPr>
        <p:txBody>
          <a:bodyPr wrap="square" rtlCol="0">
            <a:spAutoFit/>
          </a:bodyPr>
          <a:lstStyle/>
          <a:p>
            <a:r>
              <a:rPr lang="en-US" sz="2800" dirty="0" smtClean="0">
                <a:solidFill>
                  <a:srgbClr val="FFC000"/>
                </a:solidFill>
              </a:rPr>
              <a:t>Glycolysis=catabolic</a:t>
            </a:r>
            <a:endParaRPr lang="en-US" sz="2800" dirty="0">
              <a:solidFill>
                <a:srgbClr val="FFC000"/>
              </a:solidFill>
            </a:endParaRPr>
          </a:p>
        </p:txBody>
      </p:sp>
      <p:sp>
        <p:nvSpPr>
          <p:cNvPr id="5" name="TextBox 4"/>
          <p:cNvSpPr txBox="1"/>
          <p:nvPr/>
        </p:nvSpPr>
        <p:spPr>
          <a:xfrm>
            <a:off x="4038600" y="5791200"/>
            <a:ext cx="4953000" cy="437043"/>
          </a:xfrm>
          <a:prstGeom prst="rect">
            <a:avLst/>
          </a:prstGeom>
          <a:noFill/>
        </p:spPr>
        <p:txBody>
          <a:bodyPr wrap="square" rtlCol="0">
            <a:spAutoFit/>
          </a:bodyPr>
          <a:lstStyle/>
          <a:p>
            <a:r>
              <a:rPr lang="en-US" sz="2800" dirty="0" smtClean="0">
                <a:solidFill>
                  <a:srgbClr val="99FFCC"/>
                </a:solidFill>
              </a:rPr>
              <a:t>Gluconeogenesis=anabolic</a:t>
            </a:r>
            <a:endParaRPr lang="en-US" sz="2800" dirty="0">
              <a:solidFill>
                <a:srgbClr val="99FFCC"/>
              </a:solidFill>
            </a:endParaRPr>
          </a:p>
        </p:txBody>
      </p:sp>
    </p:spTree>
  </p:cSld>
  <p:clrMapOvr>
    <a:masterClrMapping/>
  </p:clrMapOvr>
  <p:transition spd="med">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2800" b="1" u="sng" dirty="0" smtClean="0">
                <a:solidFill>
                  <a:schemeClr val="tx1"/>
                </a:solidFill>
                <a:effectLst/>
              </a:rPr>
              <a:t>Substrate (futile) Cycles</a:t>
            </a:r>
            <a:endParaRPr lang="en-US" sz="2800" b="1" u="sng" dirty="0">
              <a:solidFill>
                <a:schemeClr val="tx1"/>
              </a:solidFill>
              <a:effectLst/>
            </a:endParaRPr>
          </a:p>
        </p:txBody>
      </p:sp>
      <p:sp>
        <p:nvSpPr>
          <p:cNvPr id="9" name="TextBox 8"/>
          <p:cNvSpPr txBox="1"/>
          <p:nvPr/>
        </p:nvSpPr>
        <p:spPr>
          <a:xfrm>
            <a:off x="6781800" y="1066800"/>
            <a:ext cx="2362200" cy="338554"/>
          </a:xfrm>
          <a:prstGeom prst="rect">
            <a:avLst/>
          </a:prstGeom>
          <a:noFill/>
        </p:spPr>
        <p:txBody>
          <a:bodyPr wrap="square" rtlCol="0">
            <a:spAutoFit/>
          </a:bodyPr>
          <a:lstStyle/>
          <a:p>
            <a:r>
              <a:rPr lang="en-US" sz="2000" dirty="0" smtClean="0">
                <a:solidFill>
                  <a:schemeClr val="tx2">
                    <a:lumMod val="75000"/>
                  </a:schemeClr>
                </a:solidFill>
              </a:rPr>
              <a:t>Gluconeogenesis</a:t>
            </a:r>
            <a:endParaRPr lang="en-US" sz="2000" dirty="0">
              <a:solidFill>
                <a:schemeClr val="tx2">
                  <a:lumMod val="75000"/>
                </a:schemeClr>
              </a:solidFill>
            </a:endParaRPr>
          </a:p>
        </p:txBody>
      </p:sp>
      <p:grpSp>
        <p:nvGrpSpPr>
          <p:cNvPr id="51" name="Group 50"/>
          <p:cNvGrpSpPr/>
          <p:nvPr/>
        </p:nvGrpSpPr>
        <p:grpSpPr>
          <a:xfrm>
            <a:off x="152400" y="914400"/>
            <a:ext cx="8534400" cy="5943600"/>
            <a:chOff x="152400" y="914400"/>
            <a:chExt cx="8534400" cy="5943600"/>
          </a:xfrm>
        </p:grpSpPr>
        <p:sp>
          <p:nvSpPr>
            <p:cNvPr id="50" name="Left Arrow 49"/>
            <p:cNvSpPr/>
            <p:nvPr/>
          </p:nvSpPr>
          <p:spPr bwMode="auto">
            <a:xfrm>
              <a:off x="6629400" y="5892010"/>
              <a:ext cx="762000" cy="965990"/>
            </a:xfrm>
            <a:prstGeom prst="leftArrow">
              <a:avLst/>
            </a:prstGeom>
            <a:solidFill>
              <a:schemeClr val="tx2">
                <a:lumMod val="7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3" name="TextBox 2"/>
            <p:cNvSpPr txBox="1"/>
            <p:nvPr/>
          </p:nvSpPr>
          <p:spPr>
            <a:xfrm>
              <a:off x="3657600" y="914400"/>
              <a:ext cx="1219200" cy="338554"/>
            </a:xfrm>
            <a:prstGeom prst="rect">
              <a:avLst/>
            </a:prstGeom>
            <a:noFill/>
          </p:spPr>
          <p:txBody>
            <a:bodyPr wrap="square" rtlCol="0">
              <a:spAutoFit/>
            </a:bodyPr>
            <a:lstStyle/>
            <a:p>
              <a:r>
                <a:rPr lang="en-US" sz="2000" dirty="0" smtClean="0">
                  <a:solidFill>
                    <a:srgbClr val="FFFF00"/>
                  </a:solidFill>
                </a:rPr>
                <a:t>Glucose</a:t>
              </a:r>
              <a:endParaRPr lang="en-US" sz="2000" dirty="0">
                <a:solidFill>
                  <a:srgbClr val="FFFF00"/>
                </a:solidFill>
              </a:endParaRPr>
            </a:p>
          </p:txBody>
        </p:sp>
        <p:sp>
          <p:nvSpPr>
            <p:cNvPr id="4" name="TextBox 3"/>
            <p:cNvSpPr txBox="1"/>
            <p:nvPr/>
          </p:nvSpPr>
          <p:spPr>
            <a:xfrm>
              <a:off x="3657600" y="1981200"/>
              <a:ext cx="1219200" cy="338554"/>
            </a:xfrm>
            <a:prstGeom prst="rect">
              <a:avLst/>
            </a:prstGeom>
            <a:noFill/>
          </p:spPr>
          <p:txBody>
            <a:bodyPr wrap="square" rtlCol="0">
              <a:spAutoFit/>
            </a:bodyPr>
            <a:lstStyle/>
            <a:p>
              <a:r>
                <a:rPr lang="en-US" sz="2000" dirty="0" smtClean="0">
                  <a:solidFill>
                    <a:srgbClr val="FFFF00"/>
                  </a:solidFill>
                </a:rPr>
                <a:t>Fru-6-P</a:t>
              </a:r>
              <a:endParaRPr lang="en-US" sz="2000" dirty="0">
                <a:solidFill>
                  <a:srgbClr val="FFFF00"/>
                </a:solidFill>
              </a:endParaRPr>
            </a:p>
          </p:txBody>
        </p:sp>
        <p:sp>
          <p:nvSpPr>
            <p:cNvPr id="5" name="TextBox 4"/>
            <p:cNvSpPr txBox="1"/>
            <p:nvPr/>
          </p:nvSpPr>
          <p:spPr>
            <a:xfrm>
              <a:off x="3505200" y="3124200"/>
              <a:ext cx="1905000" cy="338554"/>
            </a:xfrm>
            <a:prstGeom prst="rect">
              <a:avLst/>
            </a:prstGeom>
            <a:noFill/>
          </p:spPr>
          <p:txBody>
            <a:bodyPr wrap="square" rtlCol="0">
              <a:spAutoFit/>
            </a:bodyPr>
            <a:lstStyle/>
            <a:p>
              <a:r>
                <a:rPr lang="en-US" sz="2000" dirty="0" smtClean="0">
                  <a:solidFill>
                    <a:srgbClr val="FFFF00"/>
                  </a:solidFill>
                </a:rPr>
                <a:t>Fru-1,6 </a:t>
              </a:r>
              <a:r>
                <a:rPr lang="en-US" sz="2000" dirty="0" err="1" smtClean="0">
                  <a:solidFill>
                    <a:srgbClr val="FFFF00"/>
                  </a:solidFill>
                </a:rPr>
                <a:t>bis</a:t>
              </a:r>
              <a:r>
                <a:rPr lang="en-US" sz="2000" dirty="0" smtClean="0">
                  <a:solidFill>
                    <a:srgbClr val="FFFF00"/>
                  </a:solidFill>
                </a:rPr>
                <a:t> P</a:t>
              </a:r>
              <a:endParaRPr lang="en-US" sz="2000" dirty="0">
                <a:solidFill>
                  <a:srgbClr val="FFFF00"/>
                </a:solidFill>
              </a:endParaRPr>
            </a:p>
          </p:txBody>
        </p:sp>
        <p:sp>
          <p:nvSpPr>
            <p:cNvPr id="6" name="TextBox 5"/>
            <p:cNvSpPr txBox="1"/>
            <p:nvPr/>
          </p:nvSpPr>
          <p:spPr>
            <a:xfrm>
              <a:off x="2895600" y="4191000"/>
              <a:ext cx="2895600" cy="338554"/>
            </a:xfrm>
            <a:prstGeom prst="rect">
              <a:avLst/>
            </a:prstGeom>
            <a:noFill/>
          </p:spPr>
          <p:txBody>
            <a:bodyPr wrap="square" rtlCol="0">
              <a:spAutoFit/>
            </a:bodyPr>
            <a:lstStyle/>
            <a:p>
              <a:r>
                <a:rPr lang="en-US" sz="2000" dirty="0" err="1" smtClean="0">
                  <a:solidFill>
                    <a:srgbClr val="FFFF00"/>
                  </a:solidFill>
                </a:rPr>
                <a:t>Phosphoenelpyruvate</a:t>
              </a:r>
              <a:endParaRPr lang="en-US" sz="2000" dirty="0">
                <a:solidFill>
                  <a:srgbClr val="FFFF00"/>
                </a:solidFill>
              </a:endParaRPr>
            </a:p>
          </p:txBody>
        </p:sp>
        <p:sp>
          <p:nvSpPr>
            <p:cNvPr id="7" name="TextBox 6"/>
            <p:cNvSpPr txBox="1"/>
            <p:nvPr/>
          </p:nvSpPr>
          <p:spPr>
            <a:xfrm>
              <a:off x="3505200" y="5715000"/>
              <a:ext cx="1295400" cy="338554"/>
            </a:xfrm>
            <a:prstGeom prst="rect">
              <a:avLst/>
            </a:prstGeom>
            <a:noFill/>
          </p:spPr>
          <p:txBody>
            <a:bodyPr wrap="square" rtlCol="0">
              <a:spAutoFit/>
            </a:bodyPr>
            <a:lstStyle/>
            <a:p>
              <a:r>
                <a:rPr lang="en-US" sz="2000" dirty="0" smtClean="0">
                  <a:solidFill>
                    <a:srgbClr val="FFFF00"/>
                  </a:solidFill>
                </a:rPr>
                <a:t>Pyruvate</a:t>
              </a:r>
              <a:endParaRPr lang="en-US" sz="2000" dirty="0">
                <a:solidFill>
                  <a:srgbClr val="FFFF00"/>
                </a:solidFill>
              </a:endParaRPr>
            </a:p>
          </p:txBody>
        </p:sp>
        <p:sp>
          <p:nvSpPr>
            <p:cNvPr id="8" name="TextBox 7"/>
            <p:cNvSpPr txBox="1"/>
            <p:nvPr/>
          </p:nvSpPr>
          <p:spPr>
            <a:xfrm>
              <a:off x="228600" y="1066800"/>
              <a:ext cx="1905000" cy="338554"/>
            </a:xfrm>
            <a:prstGeom prst="rect">
              <a:avLst/>
            </a:prstGeom>
            <a:noFill/>
          </p:spPr>
          <p:txBody>
            <a:bodyPr wrap="square" rtlCol="0">
              <a:spAutoFit/>
            </a:bodyPr>
            <a:lstStyle/>
            <a:p>
              <a:r>
                <a:rPr lang="en-US" sz="2000" dirty="0" smtClean="0">
                  <a:solidFill>
                    <a:srgbClr val="FFC000"/>
                  </a:solidFill>
                </a:rPr>
                <a:t>Glycolysis</a:t>
              </a:r>
              <a:endParaRPr lang="en-US" sz="2000" dirty="0">
                <a:solidFill>
                  <a:srgbClr val="FFC000"/>
                </a:solidFill>
              </a:endParaRPr>
            </a:p>
          </p:txBody>
        </p:sp>
        <p:sp>
          <p:nvSpPr>
            <p:cNvPr id="11" name="Curved Right Arrow 10"/>
            <p:cNvSpPr/>
            <p:nvPr/>
          </p:nvSpPr>
          <p:spPr bwMode="auto">
            <a:xfrm>
              <a:off x="3124200" y="2057400"/>
              <a:ext cx="304800" cy="1295400"/>
            </a:xfrm>
            <a:prstGeom prst="curvedRightArrow">
              <a:avLst/>
            </a:prstGeom>
            <a:solidFill>
              <a:schemeClr val="tx1"/>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5" name="Curved Up Arrow 14"/>
            <p:cNvSpPr/>
            <p:nvPr/>
          </p:nvSpPr>
          <p:spPr bwMode="auto">
            <a:xfrm rot="16200000">
              <a:off x="4777044" y="2461956"/>
              <a:ext cx="1295400" cy="486287"/>
            </a:xfrm>
            <a:prstGeom prst="curvedUpArrow">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6" name="Curved Right Arrow 15"/>
            <p:cNvSpPr/>
            <p:nvPr/>
          </p:nvSpPr>
          <p:spPr bwMode="auto">
            <a:xfrm>
              <a:off x="2438400" y="4648200"/>
              <a:ext cx="304800" cy="1295400"/>
            </a:xfrm>
            <a:prstGeom prst="curvedRightArrow">
              <a:avLst/>
            </a:prstGeom>
            <a:solidFill>
              <a:schemeClr val="tx1"/>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7" name="Curved Up Arrow 16"/>
            <p:cNvSpPr/>
            <p:nvPr/>
          </p:nvSpPr>
          <p:spPr bwMode="auto">
            <a:xfrm rot="16200000">
              <a:off x="5310444" y="4976557"/>
              <a:ext cx="1295400" cy="486287"/>
            </a:xfrm>
            <a:prstGeom prst="curvedUpArrow">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8" name="TextBox 17"/>
            <p:cNvSpPr txBox="1"/>
            <p:nvPr/>
          </p:nvSpPr>
          <p:spPr>
            <a:xfrm>
              <a:off x="5562600" y="5029200"/>
              <a:ext cx="1524000" cy="289310"/>
            </a:xfrm>
            <a:prstGeom prst="rect">
              <a:avLst/>
            </a:prstGeom>
            <a:noFill/>
          </p:spPr>
          <p:txBody>
            <a:bodyPr wrap="square" rtlCol="0">
              <a:spAutoFit/>
            </a:bodyPr>
            <a:lstStyle/>
            <a:p>
              <a:r>
                <a:rPr lang="en-US" sz="1600" dirty="0" smtClean="0">
                  <a:solidFill>
                    <a:schemeClr val="tx2">
                      <a:lumMod val="75000"/>
                    </a:schemeClr>
                  </a:solidFill>
                </a:rPr>
                <a:t>Oxaloacetate</a:t>
              </a:r>
              <a:endParaRPr lang="en-US" sz="1600" dirty="0">
                <a:solidFill>
                  <a:schemeClr val="tx2">
                    <a:lumMod val="75000"/>
                  </a:schemeClr>
                </a:solidFill>
              </a:endParaRPr>
            </a:p>
          </p:txBody>
        </p:sp>
        <p:sp>
          <p:nvSpPr>
            <p:cNvPr id="19" name="Striped Right Arrow 18"/>
            <p:cNvSpPr/>
            <p:nvPr/>
          </p:nvSpPr>
          <p:spPr bwMode="auto">
            <a:xfrm rot="16200000">
              <a:off x="4305300" y="36957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0" name="Striped Right Arrow 19"/>
            <p:cNvSpPr/>
            <p:nvPr/>
          </p:nvSpPr>
          <p:spPr bwMode="auto">
            <a:xfrm rot="5400000">
              <a:off x="4000500" y="372166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1" name="Striped Right Arrow 20"/>
            <p:cNvSpPr/>
            <p:nvPr/>
          </p:nvSpPr>
          <p:spPr bwMode="auto">
            <a:xfrm rot="5400000">
              <a:off x="3848100" y="148590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2" name="Striped Right Arrow 21"/>
            <p:cNvSpPr/>
            <p:nvPr/>
          </p:nvSpPr>
          <p:spPr bwMode="auto">
            <a:xfrm rot="16200000">
              <a:off x="4152900" y="14097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aphicFrame>
          <p:nvGraphicFramePr>
            <p:cNvPr id="23" name="Diagram 22"/>
            <p:cNvGraphicFramePr/>
            <p:nvPr/>
          </p:nvGraphicFramePr>
          <p:xfrm>
            <a:off x="152400" y="1981200"/>
            <a:ext cx="1981200" cy="73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p:cNvSpPr txBox="1"/>
            <p:nvPr/>
          </p:nvSpPr>
          <p:spPr>
            <a:xfrm>
              <a:off x="2133600" y="2286000"/>
              <a:ext cx="1066800" cy="240066"/>
            </a:xfrm>
            <a:prstGeom prst="rect">
              <a:avLst/>
            </a:prstGeom>
            <a:noFill/>
          </p:spPr>
          <p:txBody>
            <a:bodyPr wrap="square" rtlCol="0">
              <a:spAutoFit/>
            </a:bodyPr>
            <a:lstStyle/>
            <a:p>
              <a:r>
                <a:rPr lang="en-US" sz="1200" dirty="0" smtClean="0"/>
                <a:t>negative</a:t>
              </a:r>
              <a:endParaRPr lang="en-US" sz="1200" dirty="0"/>
            </a:p>
          </p:txBody>
        </p:sp>
        <p:graphicFrame>
          <p:nvGraphicFramePr>
            <p:cNvPr id="25" name="Diagram 24"/>
            <p:cNvGraphicFramePr/>
            <p:nvPr/>
          </p:nvGraphicFramePr>
          <p:xfrm>
            <a:off x="381000" y="5257800"/>
            <a:ext cx="1524000" cy="73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Box 25"/>
            <p:cNvSpPr txBox="1"/>
            <p:nvPr/>
          </p:nvSpPr>
          <p:spPr>
            <a:xfrm>
              <a:off x="1371600" y="6008334"/>
              <a:ext cx="1066800" cy="240066"/>
            </a:xfrm>
            <a:prstGeom prst="rect">
              <a:avLst/>
            </a:prstGeom>
            <a:noFill/>
          </p:spPr>
          <p:txBody>
            <a:bodyPr wrap="square" rtlCol="0">
              <a:spAutoFit/>
            </a:bodyPr>
            <a:lstStyle/>
            <a:p>
              <a:r>
                <a:rPr lang="en-US" sz="1200" dirty="0" smtClean="0"/>
                <a:t>negative</a:t>
              </a:r>
              <a:endParaRPr lang="en-US" sz="1200" dirty="0"/>
            </a:p>
          </p:txBody>
        </p:sp>
        <p:graphicFrame>
          <p:nvGraphicFramePr>
            <p:cNvPr id="28" name="Diagram 27"/>
            <p:cNvGraphicFramePr/>
            <p:nvPr/>
          </p:nvGraphicFramePr>
          <p:xfrm>
            <a:off x="6019800" y="2057400"/>
            <a:ext cx="1981200" cy="736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9" name="TextBox 28"/>
            <p:cNvSpPr txBox="1"/>
            <p:nvPr/>
          </p:nvSpPr>
          <p:spPr>
            <a:xfrm>
              <a:off x="5638800" y="2209800"/>
              <a:ext cx="1066800" cy="240066"/>
            </a:xfrm>
            <a:prstGeom prst="rect">
              <a:avLst/>
            </a:prstGeom>
            <a:noFill/>
          </p:spPr>
          <p:txBody>
            <a:bodyPr wrap="square" rtlCol="0">
              <a:spAutoFit/>
            </a:bodyPr>
            <a:lstStyle/>
            <a:p>
              <a:r>
                <a:rPr lang="en-US" sz="1200" dirty="0" smtClean="0"/>
                <a:t>negative</a:t>
              </a:r>
              <a:endParaRPr lang="en-US" sz="1200" dirty="0"/>
            </a:p>
          </p:txBody>
        </p:sp>
        <p:graphicFrame>
          <p:nvGraphicFramePr>
            <p:cNvPr id="30" name="Diagram 29"/>
            <p:cNvGraphicFramePr/>
            <p:nvPr/>
          </p:nvGraphicFramePr>
          <p:xfrm>
            <a:off x="457200" y="2819400"/>
            <a:ext cx="1828800" cy="736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1" name="TextBox 30"/>
            <p:cNvSpPr txBox="1"/>
            <p:nvPr/>
          </p:nvSpPr>
          <p:spPr>
            <a:xfrm>
              <a:off x="2286000" y="3188934"/>
              <a:ext cx="1066800" cy="240066"/>
            </a:xfrm>
            <a:prstGeom prst="rect">
              <a:avLst/>
            </a:prstGeom>
            <a:noFill/>
          </p:spPr>
          <p:txBody>
            <a:bodyPr wrap="square" rtlCol="0">
              <a:spAutoFit/>
            </a:bodyPr>
            <a:lstStyle/>
            <a:p>
              <a:r>
                <a:rPr lang="en-US" sz="1200" dirty="0" smtClean="0"/>
                <a:t>positive</a:t>
              </a:r>
              <a:endParaRPr lang="en-US" sz="1200" dirty="0"/>
            </a:p>
          </p:txBody>
        </p:sp>
        <p:graphicFrame>
          <p:nvGraphicFramePr>
            <p:cNvPr id="32" name="Diagram 31"/>
            <p:cNvGraphicFramePr/>
            <p:nvPr/>
          </p:nvGraphicFramePr>
          <p:xfrm>
            <a:off x="228600" y="4267200"/>
            <a:ext cx="1371600" cy="889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3" name="TextBox 32"/>
            <p:cNvSpPr txBox="1"/>
            <p:nvPr/>
          </p:nvSpPr>
          <p:spPr>
            <a:xfrm>
              <a:off x="1600200" y="4648200"/>
              <a:ext cx="762000" cy="240066"/>
            </a:xfrm>
            <a:prstGeom prst="rect">
              <a:avLst/>
            </a:prstGeom>
            <a:noFill/>
          </p:spPr>
          <p:txBody>
            <a:bodyPr wrap="square" rtlCol="0">
              <a:spAutoFit/>
            </a:bodyPr>
            <a:lstStyle/>
            <a:p>
              <a:r>
                <a:rPr lang="en-US" sz="1200" dirty="0" smtClean="0"/>
                <a:t>positive</a:t>
              </a:r>
              <a:endParaRPr lang="en-US" sz="1200" dirty="0"/>
            </a:p>
          </p:txBody>
        </p:sp>
        <p:sp>
          <p:nvSpPr>
            <p:cNvPr id="34" name="TextBox 33"/>
            <p:cNvSpPr txBox="1"/>
            <p:nvPr/>
          </p:nvSpPr>
          <p:spPr>
            <a:xfrm>
              <a:off x="2514600" y="5093934"/>
              <a:ext cx="838200" cy="387798"/>
            </a:xfrm>
            <a:prstGeom prst="rect">
              <a:avLst/>
            </a:prstGeom>
            <a:noFill/>
          </p:spPr>
          <p:txBody>
            <a:bodyPr wrap="square" rtlCol="0">
              <a:spAutoFit/>
            </a:bodyPr>
            <a:lstStyle/>
            <a:p>
              <a:r>
                <a:rPr lang="en-US" sz="1200" dirty="0" smtClean="0"/>
                <a:t>Pyruvate kinase</a:t>
              </a:r>
              <a:endParaRPr lang="en-US" sz="1200" dirty="0"/>
            </a:p>
          </p:txBody>
        </p:sp>
        <p:sp>
          <p:nvSpPr>
            <p:cNvPr id="35" name="TextBox 34"/>
            <p:cNvSpPr txBox="1"/>
            <p:nvPr/>
          </p:nvSpPr>
          <p:spPr>
            <a:xfrm>
              <a:off x="5069392" y="4602144"/>
              <a:ext cx="838200" cy="535531"/>
            </a:xfrm>
            <a:prstGeom prst="rect">
              <a:avLst/>
            </a:prstGeom>
            <a:noFill/>
          </p:spPr>
          <p:txBody>
            <a:bodyPr wrap="square" rtlCol="0">
              <a:spAutoFit/>
            </a:bodyPr>
            <a:lstStyle/>
            <a:p>
              <a:r>
                <a:rPr lang="en-US" sz="1200" dirty="0" smtClean="0"/>
                <a:t>PEP </a:t>
              </a:r>
              <a:r>
                <a:rPr lang="en-US" sz="1200" dirty="0" err="1" smtClean="0"/>
                <a:t>carboxykinase</a:t>
              </a:r>
              <a:endParaRPr lang="en-US" sz="1200" dirty="0"/>
            </a:p>
          </p:txBody>
        </p:sp>
        <p:sp>
          <p:nvSpPr>
            <p:cNvPr id="36" name="TextBox 35"/>
            <p:cNvSpPr txBox="1"/>
            <p:nvPr/>
          </p:nvSpPr>
          <p:spPr>
            <a:xfrm>
              <a:off x="4967232" y="5374192"/>
              <a:ext cx="1066800" cy="387798"/>
            </a:xfrm>
            <a:prstGeom prst="rect">
              <a:avLst/>
            </a:prstGeom>
            <a:noFill/>
          </p:spPr>
          <p:txBody>
            <a:bodyPr wrap="square" rtlCol="0">
              <a:spAutoFit/>
            </a:bodyPr>
            <a:lstStyle/>
            <a:p>
              <a:r>
                <a:rPr lang="en-US" sz="1200" dirty="0" smtClean="0"/>
                <a:t>Pyruvate </a:t>
              </a:r>
              <a:r>
                <a:rPr lang="en-US" sz="1200" dirty="0" err="1" smtClean="0"/>
                <a:t>carboxylase</a:t>
              </a:r>
              <a:endParaRPr lang="en-US" sz="1200" dirty="0"/>
            </a:p>
          </p:txBody>
        </p:sp>
        <p:graphicFrame>
          <p:nvGraphicFramePr>
            <p:cNvPr id="37" name="Diagram 36"/>
            <p:cNvGraphicFramePr/>
            <p:nvPr/>
          </p:nvGraphicFramePr>
          <p:xfrm>
            <a:off x="6629400" y="4267200"/>
            <a:ext cx="685800" cy="5842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38" name="TextBox 37"/>
            <p:cNvSpPr txBox="1"/>
            <p:nvPr/>
          </p:nvSpPr>
          <p:spPr>
            <a:xfrm>
              <a:off x="6019800" y="4560534"/>
              <a:ext cx="1066800" cy="240066"/>
            </a:xfrm>
            <a:prstGeom prst="rect">
              <a:avLst/>
            </a:prstGeom>
            <a:noFill/>
          </p:spPr>
          <p:txBody>
            <a:bodyPr wrap="square" rtlCol="0">
              <a:spAutoFit/>
            </a:bodyPr>
            <a:lstStyle/>
            <a:p>
              <a:r>
                <a:rPr lang="en-US" sz="1200" dirty="0" smtClean="0"/>
                <a:t>negative</a:t>
              </a:r>
              <a:endParaRPr lang="en-US" sz="1200" dirty="0"/>
            </a:p>
          </p:txBody>
        </p:sp>
        <p:sp>
          <p:nvSpPr>
            <p:cNvPr id="39" name="TextBox 38"/>
            <p:cNvSpPr txBox="1"/>
            <p:nvPr/>
          </p:nvSpPr>
          <p:spPr>
            <a:xfrm>
              <a:off x="5973744" y="5638800"/>
              <a:ext cx="1066800" cy="240066"/>
            </a:xfrm>
            <a:prstGeom prst="rect">
              <a:avLst/>
            </a:prstGeom>
            <a:noFill/>
          </p:spPr>
          <p:txBody>
            <a:bodyPr wrap="square" rtlCol="0">
              <a:spAutoFit/>
            </a:bodyPr>
            <a:lstStyle/>
            <a:p>
              <a:r>
                <a:rPr lang="en-US" sz="1200" dirty="0" smtClean="0"/>
                <a:t>negative</a:t>
              </a:r>
              <a:endParaRPr lang="en-US" sz="1200" dirty="0"/>
            </a:p>
          </p:txBody>
        </p:sp>
        <p:graphicFrame>
          <p:nvGraphicFramePr>
            <p:cNvPr id="40" name="Diagram 39"/>
            <p:cNvGraphicFramePr/>
            <p:nvPr/>
          </p:nvGraphicFramePr>
          <p:xfrm>
            <a:off x="6629400" y="5334000"/>
            <a:ext cx="609600" cy="5842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41" name="Striped Right Arrow 40"/>
            <p:cNvSpPr/>
            <p:nvPr/>
          </p:nvSpPr>
          <p:spPr bwMode="auto">
            <a:xfrm rot="16200000">
              <a:off x="8343900" y="14859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2" name="Striped Right Arrow 41"/>
            <p:cNvSpPr/>
            <p:nvPr/>
          </p:nvSpPr>
          <p:spPr bwMode="auto">
            <a:xfrm rot="5400000">
              <a:off x="1409700" y="140970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5" name="Left Arrow 44"/>
            <p:cNvSpPr/>
            <p:nvPr/>
          </p:nvSpPr>
          <p:spPr bwMode="auto">
            <a:xfrm>
              <a:off x="6477000" y="2895600"/>
              <a:ext cx="533400" cy="381000"/>
            </a:xfrm>
            <a:prstGeom prst="leftArrow">
              <a:avLst/>
            </a:prstGeom>
            <a:solidFill>
              <a:schemeClr val="tx2">
                <a:lumMod val="7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6" name="TextBox 45"/>
            <p:cNvSpPr txBox="1"/>
            <p:nvPr/>
          </p:nvSpPr>
          <p:spPr>
            <a:xfrm>
              <a:off x="6440992" y="2971800"/>
              <a:ext cx="685800" cy="240066"/>
            </a:xfrm>
            <a:prstGeom prst="rect">
              <a:avLst/>
            </a:prstGeom>
            <a:noFill/>
          </p:spPr>
          <p:txBody>
            <a:bodyPr wrap="square" rtlCol="0">
              <a:spAutoFit/>
            </a:bodyPr>
            <a:lstStyle/>
            <a:p>
              <a:r>
                <a:rPr lang="en-US" sz="1200" dirty="0" smtClean="0">
                  <a:solidFill>
                    <a:srgbClr val="002060"/>
                  </a:solidFill>
                </a:rPr>
                <a:t>citrate</a:t>
              </a:r>
              <a:endParaRPr lang="en-US" sz="1200" dirty="0">
                <a:solidFill>
                  <a:srgbClr val="002060"/>
                </a:solidFill>
              </a:endParaRPr>
            </a:p>
          </p:txBody>
        </p:sp>
        <p:sp>
          <p:nvSpPr>
            <p:cNvPr id="47" name="TextBox 46"/>
            <p:cNvSpPr txBox="1"/>
            <p:nvPr/>
          </p:nvSpPr>
          <p:spPr>
            <a:xfrm>
              <a:off x="5791200" y="3036534"/>
              <a:ext cx="762000" cy="240066"/>
            </a:xfrm>
            <a:prstGeom prst="rect">
              <a:avLst/>
            </a:prstGeom>
            <a:noFill/>
          </p:spPr>
          <p:txBody>
            <a:bodyPr wrap="square" rtlCol="0">
              <a:spAutoFit/>
            </a:bodyPr>
            <a:lstStyle/>
            <a:p>
              <a:r>
                <a:rPr lang="en-US" sz="1200" dirty="0" smtClean="0"/>
                <a:t>positive</a:t>
              </a:r>
              <a:endParaRPr lang="en-US" sz="1200" dirty="0"/>
            </a:p>
          </p:txBody>
        </p:sp>
        <p:sp>
          <p:nvSpPr>
            <p:cNvPr id="48" name="TextBox 47"/>
            <p:cNvSpPr txBox="1"/>
            <p:nvPr/>
          </p:nvSpPr>
          <p:spPr>
            <a:xfrm>
              <a:off x="5943600" y="6172200"/>
              <a:ext cx="762000" cy="240066"/>
            </a:xfrm>
            <a:prstGeom prst="rect">
              <a:avLst/>
            </a:prstGeom>
            <a:noFill/>
          </p:spPr>
          <p:txBody>
            <a:bodyPr wrap="square" rtlCol="0">
              <a:spAutoFit/>
            </a:bodyPr>
            <a:lstStyle/>
            <a:p>
              <a:r>
                <a:rPr lang="en-US" sz="1200" dirty="0" smtClean="0"/>
                <a:t>positive</a:t>
              </a:r>
              <a:endParaRPr lang="en-US" sz="1200" dirty="0"/>
            </a:p>
          </p:txBody>
        </p:sp>
        <p:sp>
          <p:nvSpPr>
            <p:cNvPr id="49" name="TextBox 48"/>
            <p:cNvSpPr txBox="1"/>
            <p:nvPr/>
          </p:nvSpPr>
          <p:spPr>
            <a:xfrm>
              <a:off x="6781800" y="6165402"/>
              <a:ext cx="685800" cy="387798"/>
            </a:xfrm>
            <a:prstGeom prst="rect">
              <a:avLst/>
            </a:prstGeom>
            <a:noFill/>
          </p:spPr>
          <p:txBody>
            <a:bodyPr wrap="square" rtlCol="0">
              <a:spAutoFit/>
            </a:bodyPr>
            <a:lstStyle/>
            <a:p>
              <a:r>
                <a:rPr lang="en-US" sz="1200" dirty="0" smtClean="0">
                  <a:solidFill>
                    <a:srgbClr val="002060"/>
                  </a:solidFill>
                </a:rPr>
                <a:t>Acetyl Co  A</a:t>
              </a:r>
              <a:endParaRPr lang="en-US" sz="1200" dirty="0">
                <a:solidFill>
                  <a:srgbClr val="002060"/>
                </a:solidFill>
              </a:endParaRPr>
            </a:p>
          </p:txBody>
        </p:sp>
      </p:grpSp>
      <p:sp>
        <p:nvSpPr>
          <p:cNvPr id="52" name="TextBox 51"/>
          <p:cNvSpPr txBox="1"/>
          <p:nvPr/>
        </p:nvSpPr>
        <p:spPr>
          <a:xfrm>
            <a:off x="3124200" y="2514600"/>
            <a:ext cx="838200" cy="535531"/>
          </a:xfrm>
          <a:prstGeom prst="rect">
            <a:avLst/>
          </a:prstGeom>
          <a:noFill/>
        </p:spPr>
        <p:txBody>
          <a:bodyPr wrap="square" rtlCol="0">
            <a:spAutoFit/>
          </a:bodyPr>
          <a:lstStyle/>
          <a:p>
            <a:r>
              <a:rPr lang="en-US" sz="1200" dirty="0" err="1" smtClean="0"/>
              <a:t>Phospho</a:t>
            </a:r>
            <a:r>
              <a:rPr lang="en-US" sz="1200" dirty="0" smtClean="0"/>
              <a:t> </a:t>
            </a:r>
            <a:r>
              <a:rPr lang="en-US" sz="1200" dirty="0" err="1" smtClean="0"/>
              <a:t>Fru</a:t>
            </a:r>
            <a:r>
              <a:rPr lang="en-US" sz="1200" dirty="0" smtClean="0"/>
              <a:t> kinase</a:t>
            </a:r>
            <a:endParaRPr lang="en-US" sz="1200" dirty="0"/>
          </a:p>
        </p:txBody>
      </p:sp>
      <p:sp>
        <p:nvSpPr>
          <p:cNvPr id="53" name="TextBox 52"/>
          <p:cNvSpPr txBox="1"/>
          <p:nvPr/>
        </p:nvSpPr>
        <p:spPr>
          <a:xfrm>
            <a:off x="4876800" y="2438400"/>
            <a:ext cx="838200" cy="535531"/>
          </a:xfrm>
          <a:prstGeom prst="rect">
            <a:avLst/>
          </a:prstGeom>
          <a:noFill/>
        </p:spPr>
        <p:txBody>
          <a:bodyPr wrap="square" rtlCol="0">
            <a:spAutoFit/>
          </a:bodyPr>
          <a:lstStyle/>
          <a:p>
            <a:r>
              <a:rPr lang="en-US" sz="1200" dirty="0" smtClean="0"/>
              <a:t>F-1,6B </a:t>
            </a:r>
            <a:r>
              <a:rPr lang="en-US" sz="1200" dirty="0" err="1" smtClean="0"/>
              <a:t>Phosphaase</a:t>
            </a:r>
            <a:endParaRPr lang="en-US" sz="1200" dirty="0"/>
          </a:p>
        </p:txBody>
      </p:sp>
    </p:spTree>
  </p:cSld>
  <p:clrMapOvr>
    <a:masterClrMapping/>
  </p:clrMapOvr>
  <p:transition spd="med">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838200"/>
          </a:xfrm>
        </p:spPr>
        <p:txBody>
          <a:bodyPr/>
          <a:lstStyle/>
          <a:p>
            <a:r>
              <a:rPr lang="en-US" sz="2600" b="1" dirty="0" smtClean="0">
                <a:solidFill>
                  <a:srgbClr val="FFC000"/>
                </a:solidFill>
              </a:rPr>
              <a:t>Hormonal control of glycolysis &amp; gluconeogenesis by </a:t>
            </a:r>
            <a:r>
              <a:rPr lang="en-US" sz="2600" b="1" dirty="0" err="1" smtClean="0">
                <a:solidFill>
                  <a:srgbClr val="FFC000"/>
                </a:solidFill>
              </a:rPr>
              <a:t>Fru</a:t>
            </a:r>
            <a:r>
              <a:rPr lang="en-US" sz="2600" b="1" dirty="0" smtClean="0">
                <a:solidFill>
                  <a:srgbClr val="FFC000"/>
                </a:solidFill>
              </a:rPr>
              <a:t> 2,6 </a:t>
            </a:r>
            <a:r>
              <a:rPr lang="en-US" sz="2600" b="1" dirty="0" err="1" smtClean="0">
                <a:solidFill>
                  <a:srgbClr val="FFC000"/>
                </a:solidFill>
              </a:rPr>
              <a:t>Bisphosphate</a:t>
            </a:r>
            <a:r>
              <a:rPr lang="en-US" sz="2600" b="1" dirty="0" smtClean="0">
                <a:solidFill>
                  <a:srgbClr val="FFC000"/>
                </a:solidFill>
              </a:rPr>
              <a:t> (F-2,6 P2)</a:t>
            </a:r>
            <a:endParaRPr lang="en-US" sz="2600" b="1" dirty="0">
              <a:solidFill>
                <a:srgbClr val="FFC000"/>
              </a:solidFill>
            </a:endParaRPr>
          </a:p>
        </p:txBody>
      </p:sp>
      <p:sp>
        <p:nvSpPr>
          <p:cNvPr id="3" name="Content Placeholder 2"/>
          <p:cNvSpPr>
            <a:spLocks noGrp="1"/>
          </p:cNvSpPr>
          <p:nvPr>
            <p:ph idx="1"/>
          </p:nvPr>
        </p:nvSpPr>
        <p:spPr>
          <a:xfrm>
            <a:off x="457200" y="1219200"/>
            <a:ext cx="8229600" cy="4191000"/>
          </a:xfrm>
        </p:spPr>
        <p:txBody>
          <a:bodyPr/>
          <a:lstStyle/>
          <a:p>
            <a:r>
              <a:rPr lang="en-US" sz="2400" dirty="0" smtClean="0">
                <a:effectLst/>
              </a:rPr>
              <a:t>The enzyme is structurally related to F-1,6 BP</a:t>
            </a:r>
          </a:p>
          <a:p>
            <a:r>
              <a:rPr lang="en-US" sz="2400" dirty="0" smtClean="0">
                <a:effectLst/>
              </a:rPr>
              <a:t>Not an intermediate</a:t>
            </a:r>
          </a:p>
          <a:p>
            <a:r>
              <a:rPr lang="en-US" sz="2400" dirty="0" smtClean="0">
                <a:effectLst/>
              </a:rPr>
              <a:t>Is an “ALOSTERIC” regulator</a:t>
            </a:r>
          </a:p>
          <a:p>
            <a:r>
              <a:rPr lang="en-US" sz="2400" dirty="0" smtClean="0">
                <a:effectLst/>
              </a:rPr>
              <a:t>F-2,6 P2 activates PFK &amp; glycolysis</a:t>
            </a:r>
          </a:p>
          <a:p>
            <a:r>
              <a:rPr lang="en-US" sz="2400" dirty="0" smtClean="0">
                <a:effectLst/>
              </a:rPr>
              <a:t>F-2,6 P2 inhibits </a:t>
            </a:r>
            <a:r>
              <a:rPr lang="en-US" sz="2400" dirty="0" err="1" smtClean="0">
                <a:effectLst/>
              </a:rPr>
              <a:t>FBPase</a:t>
            </a:r>
            <a:r>
              <a:rPr lang="en-US" sz="2400" dirty="0" smtClean="0">
                <a:effectLst/>
              </a:rPr>
              <a:t> &amp; </a:t>
            </a:r>
            <a:r>
              <a:rPr lang="en-US" sz="2400" dirty="0" err="1" smtClean="0">
                <a:effectLst/>
              </a:rPr>
              <a:t>gluconoegenesis</a:t>
            </a:r>
            <a:endParaRPr lang="en-US" sz="2400" dirty="0" smtClean="0">
              <a:effectLst/>
            </a:endParaRPr>
          </a:p>
          <a:p>
            <a:endParaRPr lang="en-US" sz="2400" dirty="0" smtClean="0">
              <a:effectLst/>
            </a:endParaRPr>
          </a:p>
          <a:p>
            <a:pPr>
              <a:buNone/>
            </a:pPr>
            <a:r>
              <a:rPr lang="en-US" sz="2400" dirty="0" smtClean="0">
                <a:effectLst/>
              </a:rPr>
              <a:t>    in glucagon (during starvation):    F-2,6 P2 :    glycolysis &amp;    gluconeogenesis</a:t>
            </a:r>
          </a:p>
          <a:p>
            <a:endParaRPr lang="en-US" sz="2400" dirty="0" smtClean="0">
              <a:effectLst/>
            </a:endParaRPr>
          </a:p>
          <a:p>
            <a:pPr>
              <a:buNone/>
            </a:pPr>
            <a:r>
              <a:rPr lang="en-US" sz="2400" dirty="0" smtClean="0">
                <a:effectLst/>
              </a:rPr>
              <a:t>    in glucagon (after meal):   F-2,6 P2 :    glycolysis</a:t>
            </a:r>
          </a:p>
          <a:p>
            <a:pPr>
              <a:buNone/>
            </a:pPr>
            <a:r>
              <a:rPr lang="en-US" sz="2400" dirty="0" smtClean="0">
                <a:effectLst/>
              </a:rPr>
              <a:t>   </a:t>
            </a:r>
          </a:p>
        </p:txBody>
      </p:sp>
      <p:sp>
        <p:nvSpPr>
          <p:cNvPr id="4" name="TextBox 3"/>
          <p:cNvSpPr txBox="1"/>
          <p:nvPr/>
        </p:nvSpPr>
        <p:spPr>
          <a:xfrm>
            <a:off x="838200" y="5749159"/>
            <a:ext cx="7696200" cy="880241"/>
          </a:xfrm>
          <a:prstGeom prst="rect">
            <a:avLst/>
          </a:prstGeom>
          <a:noFill/>
        </p:spPr>
        <p:txBody>
          <a:bodyPr wrap="square" rtlCol="0">
            <a:spAutoFit/>
          </a:bodyPr>
          <a:lstStyle/>
          <a:p>
            <a:pPr algn="ctr"/>
            <a:r>
              <a:rPr lang="en-US" dirty="0" smtClean="0">
                <a:solidFill>
                  <a:srgbClr val="FFFF00"/>
                </a:solidFill>
                <a:effectLst/>
              </a:rPr>
              <a:t>F-2,6 P2 acts as an intracellular signal indicating “glucose abundant”</a:t>
            </a:r>
            <a:endParaRPr lang="en-US" dirty="0">
              <a:solidFill>
                <a:srgbClr val="FFFF00"/>
              </a:solidFill>
            </a:endParaRPr>
          </a:p>
        </p:txBody>
      </p:sp>
      <p:sp>
        <p:nvSpPr>
          <p:cNvPr id="5" name="Striped Right Arrow 4"/>
          <p:cNvSpPr/>
          <p:nvPr/>
        </p:nvSpPr>
        <p:spPr bwMode="auto">
          <a:xfrm rot="5400000">
            <a:off x="6819900" y="392430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Striped Right Arrow 5"/>
          <p:cNvSpPr/>
          <p:nvPr/>
        </p:nvSpPr>
        <p:spPr bwMode="auto">
          <a:xfrm rot="5400000">
            <a:off x="571500" y="521970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7" name="Striped Right Arrow 6"/>
          <p:cNvSpPr/>
          <p:nvPr/>
        </p:nvSpPr>
        <p:spPr bwMode="auto">
          <a:xfrm rot="16200000">
            <a:off x="495300" y="39243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8" name="Striped Right Arrow 7"/>
          <p:cNvSpPr/>
          <p:nvPr/>
        </p:nvSpPr>
        <p:spPr bwMode="auto">
          <a:xfrm rot="16200000">
            <a:off x="4152900" y="51435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9" name="Striped Right Arrow 8"/>
          <p:cNvSpPr/>
          <p:nvPr/>
        </p:nvSpPr>
        <p:spPr bwMode="auto">
          <a:xfrm rot="16200000">
            <a:off x="5905500" y="51435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0" name="Striped Right Arrow 9"/>
          <p:cNvSpPr/>
          <p:nvPr/>
        </p:nvSpPr>
        <p:spPr bwMode="auto">
          <a:xfrm rot="5400000">
            <a:off x="5143500" y="392430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1" name="Striped Right Arrow 10"/>
          <p:cNvSpPr/>
          <p:nvPr/>
        </p:nvSpPr>
        <p:spPr bwMode="auto">
          <a:xfrm rot="16200000">
            <a:off x="1114948" y="4411644"/>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spd="med">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685800"/>
          </a:xfrm>
        </p:spPr>
        <p:txBody>
          <a:bodyPr/>
          <a:lstStyle/>
          <a:p>
            <a:r>
              <a:rPr lang="en-US" sz="2800" b="1" dirty="0" err="1" smtClean="0">
                <a:solidFill>
                  <a:srgbClr val="FFC000"/>
                </a:solidFill>
              </a:rPr>
              <a:t>Fru</a:t>
            </a:r>
            <a:r>
              <a:rPr lang="en-US" sz="2800" b="1" dirty="0" smtClean="0">
                <a:solidFill>
                  <a:srgbClr val="FFC000"/>
                </a:solidFill>
              </a:rPr>
              <a:t> 2,6 </a:t>
            </a:r>
            <a:r>
              <a:rPr lang="en-US" sz="2800" b="1" dirty="0" err="1" smtClean="0">
                <a:solidFill>
                  <a:srgbClr val="FFC000"/>
                </a:solidFill>
              </a:rPr>
              <a:t>Bisphosphate</a:t>
            </a:r>
            <a:r>
              <a:rPr lang="en-US" sz="2800" b="1" dirty="0" smtClean="0">
                <a:solidFill>
                  <a:srgbClr val="FFC000"/>
                </a:solidFill>
              </a:rPr>
              <a:t> (F-2,6 P2): Central regulator</a:t>
            </a:r>
            <a:endParaRPr lang="en-US" sz="2800" dirty="0"/>
          </a:p>
        </p:txBody>
      </p:sp>
      <p:sp>
        <p:nvSpPr>
          <p:cNvPr id="3" name="Content Placeholder 2"/>
          <p:cNvSpPr>
            <a:spLocks noGrp="1"/>
          </p:cNvSpPr>
          <p:nvPr>
            <p:ph idx="1"/>
          </p:nvPr>
        </p:nvSpPr>
        <p:spPr>
          <a:xfrm>
            <a:off x="457200" y="1371600"/>
            <a:ext cx="8229600" cy="4724400"/>
          </a:xfrm>
        </p:spPr>
        <p:txBody>
          <a:bodyPr/>
          <a:lstStyle/>
          <a:p>
            <a:r>
              <a:rPr lang="en-US" sz="2400" dirty="0" smtClean="0"/>
              <a:t>Activates PFK</a:t>
            </a:r>
          </a:p>
          <a:p>
            <a:r>
              <a:rPr lang="en-US" sz="2400" dirty="0" smtClean="0"/>
              <a:t>Inhibits F-1,6 </a:t>
            </a:r>
            <a:r>
              <a:rPr lang="en-US" sz="2400" dirty="0" err="1" smtClean="0"/>
              <a:t>BisPase</a:t>
            </a:r>
            <a:endParaRPr lang="en-US" sz="2400" dirty="0" smtClean="0"/>
          </a:p>
          <a:p>
            <a:r>
              <a:rPr lang="en-US" sz="2400" dirty="0" smtClean="0"/>
              <a:t>It is formed by PF2Kinase &amp; hydrolyzed by F-2,6 </a:t>
            </a:r>
            <a:r>
              <a:rPr lang="en-US" sz="2400" dirty="0" err="1" smtClean="0"/>
              <a:t>BisPase</a:t>
            </a:r>
            <a:endParaRPr lang="en-US" sz="2400" dirty="0" smtClean="0"/>
          </a:p>
          <a:p>
            <a:pPr>
              <a:buNone/>
            </a:pPr>
            <a:r>
              <a:rPr lang="en-US" sz="2400" dirty="0" smtClean="0"/>
              <a:t>				</a:t>
            </a:r>
          </a:p>
          <a:p>
            <a:pPr>
              <a:buNone/>
            </a:pPr>
            <a:r>
              <a:rPr lang="en-US" sz="2400" dirty="0" smtClean="0"/>
              <a:t>				“Bifunctional enzyme”</a:t>
            </a:r>
          </a:p>
          <a:p>
            <a:pPr>
              <a:buNone/>
            </a:pPr>
            <a:r>
              <a:rPr lang="en-US" sz="2400" dirty="0" smtClean="0"/>
              <a:t>High levels of Fru-6-P:   PF2Kinase:    </a:t>
            </a:r>
            <a:r>
              <a:rPr lang="en-US" sz="2400" b="1" dirty="0" smtClean="0">
                <a:solidFill>
                  <a:srgbClr val="FFC000"/>
                </a:solidFill>
              </a:rPr>
              <a:t>F-2,6 P2</a:t>
            </a:r>
          </a:p>
          <a:p>
            <a:pPr>
              <a:buNone/>
            </a:pPr>
            <a:r>
              <a:rPr lang="en-US" sz="2400" b="1" dirty="0" smtClean="0">
                <a:solidFill>
                  <a:srgbClr val="FFC000"/>
                </a:solidFill>
              </a:rPr>
              <a:t>					</a:t>
            </a:r>
          </a:p>
          <a:p>
            <a:pPr>
              <a:buNone/>
            </a:pPr>
            <a:r>
              <a:rPr lang="en-US" sz="2400" b="1" dirty="0" smtClean="0">
                <a:solidFill>
                  <a:srgbClr val="FFC000"/>
                </a:solidFill>
              </a:rPr>
              <a:t>				   Glycolysis</a:t>
            </a:r>
            <a:r>
              <a:rPr lang="en-US" sz="2400" dirty="0" smtClean="0"/>
              <a:t>  </a:t>
            </a:r>
            <a:endParaRPr lang="en-US" sz="2400" dirty="0"/>
          </a:p>
        </p:txBody>
      </p:sp>
      <p:sp>
        <p:nvSpPr>
          <p:cNvPr id="4" name="Striped Right Arrow 3"/>
          <p:cNvSpPr/>
          <p:nvPr/>
        </p:nvSpPr>
        <p:spPr bwMode="auto">
          <a:xfrm rot="16200000">
            <a:off x="3467100" y="36957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Striped Right Arrow 4"/>
          <p:cNvSpPr/>
          <p:nvPr/>
        </p:nvSpPr>
        <p:spPr bwMode="auto">
          <a:xfrm rot="16200000">
            <a:off x="5295900" y="3695700"/>
            <a:ext cx="457200" cy="22860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Striped Right Arrow 5"/>
          <p:cNvSpPr/>
          <p:nvPr/>
        </p:nvSpPr>
        <p:spPr bwMode="auto">
          <a:xfrm rot="16200000">
            <a:off x="2771417" y="4167297"/>
            <a:ext cx="533400" cy="965990"/>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spd="med">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52" name="Picture 24" descr="37170-08-F18"/>
          <p:cNvPicPr>
            <a:picLocks noChangeAspect="1" noChangeArrowheads="1"/>
          </p:cNvPicPr>
          <p:nvPr/>
        </p:nvPicPr>
        <p:blipFill>
          <a:blip r:embed="rId3" cstate="print"/>
          <a:srcRect/>
          <a:stretch>
            <a:fillRect/>
          </a:stretch>
        </p:blipFill>
        <p:spPr bwMode="auto">
          <a:xfrm>
            <a:off x="88900" y="944563"/>
            <a:ext cx="8966200" cy="4967287"/>
          </a:xfrm>
          <a:prstGeom prst="rect">
            <a:avLst/>
          </a:prstGeom>
          <a:noFill/>
        </p:spPr>
      </p:pic>
      <p:sp>
        <p:nvSpPr>
          <p:cNvPr id="48131" name="Rectangle 3"/>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8-18, p. 293</a:t>
            </a:r>
          </a:p>
        </p:txBody>
      </p:sp>
      <p:sp>
        <p:nvSpPr>
          <p:cNvPr id="4" name="TextBox 3"/>
          <p:cNvSpPr txBox="1"/>
          <p:nvPr/>
        </p:nvSpPr>
        <p:spPr>
          <a:xfrm>
            <a:off x="2590800" y="152400"/>
            <a:ext cx="4191000" cy="486287"/>
          </a:xfrm>
          <a:prstGeom prst="rect">
            <a:avLst/>
          </a:prstGeom>
          <a:noFill/>
        </p:spPr>
        <p:txBody>
          <a:bodyPr wrap="square" rtlCol="0">
            <a:spAutoFit/>
          </a:bodyPr>
          <a:lstStyle/>
          <a:p>
            <a:r>
              <a:rPr lang="en-US" dirty="0" smtClean="0">
                <a:solidFill>
                  <a:srgbClr val="FFFF00"/>
                </a:solidFill>
              </a:rPr>
              <a:t>Gluconeogenesis</a:t>
            </a:r>
            <a:endParaRPr lang="en-US" dirty="0">
              <a:solidFill>
                <a:srgbClr val="FFFF00"/>
              </a:solidFill>
            </a:endParaRPr>
          </a:p>
        </p:txBody>
      </p:sp>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533400"/>
            <a:ext cx="7924800" cy="278089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2000" y="3733800"/>
            <a:ext cx="7944775" cy="2676525"/>
          </a:xfrm>
          <a:prstGeom prst="rect">
            <a:avLst/>
          </a:prstGeom>
          <a:noFill/>
          <a:ln w="9525">
            <a:noFill/>
            <a:miter lim="800000"/>
            <a:headEnd/>
            <a:tailEnd/>
          </a:ln>
        </p:spPr>
      </p:pic>
    </p:spTree>
  </p:cSld>
  <p:clrMapOvr>
    <a:masterClrMapping/>
  </p:clrMapOvr>
  <p:transition spd="med">
    <p:zo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04800" y="76200"/>
            <a:ext cx="8686800" cy="5714999"/>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914400" y="5853112"/>
            <a:ext cx="7239000" cy="928688"/>
          </a:xfrm>
          <a:prstGeom prst="rect">
            <a:avLst/>
          </a:prstGeom>
          <a:noFill/>
          <a:ln w="9525">
            <a:noFill/>
            <a:miter lim="800000"/>
            <a:headEnd/>
            <a:tailEnd/>
          </a:ln>
        </p:spPr>
      </p:pic>
    </p:spTree>
  </p:cSld>
  <p:clrMapOvr>
    <a:masterClrMapping/>
  </p:clrMapOvr>
  <p:transition spd="med">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33401" y="838200"/>
            <a:ext cx="8232912" cy="5917406"/>
          </a:xfrm>
          <a:prstGeom prst="rect">
            <a:avLst/>
          </a:prstGeom>
          <a:noFill/>
          <a:ln w="9525">
            <a:noFill/>
            <a:miter lim="800000"/>
            <a:headEnd/>
            <a:tailEnd/>
          </a:ln>
        </p:spPr>
      </p:pic>
      <p:sp>
        <p:nvSpPr>
          <p:cNvPr id="3" name="TextBox 2"/>
          <p:cNvSpPr txBox="1"/>
          <p:nvPr/>
        </p:nvSpPr>
        <p:spPr>
          <a:xfrm>
            <a:off x="1066800" y="152400"/>
            <a:ext cx="7696200" cy="486287"/>
          </a:xfrm>
          <a:prstGeom prst="rect">
            <a:avLst/>
          </a:prstGeom>
          <a:noFill/>
        </p:spPr>
        <p:txBody>
          <a:bodyPr wrap="square" rtlCol="0">
            <a:spAutoFit/>
          </a:bodyPr>
          <a:lstStyle/>
          <a:p>
            <a:r>
              <a:rPr lang="en-US" dirty="0" smtClean="0">
                <a:solidFill>
                  <a:srgbClr val="FFFF00"/>
                </a:solidFill>
              </a:rPr>
              <a:t>Regulation: enzymes functioning</a:t>
            </a:r>
            <a:endParaRPr lang="en-US" dirty="0">
              <a:solidFill>
                <a:srgbClr val="FFFF00"/>
              </a:solidFill>
            </a:endParaRPr>
          </a:p>
        </p:txBody>
      </p:sp>
    </p:spTree>
  </p:cSld>
  <p:clrMapOvr>
    <a:masterClrMapping/>
  </p:clrMapOvr>
  <p:transition spd="med">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53200" y="6629400"/>
            <a:ext cx="2590800" cy="215444"/>
          </a:xfrm>
          <a:prstGeom prst="rect">
            <a:avLst/>
          </a:prstGeom>
          <a:noFill/>
        </p:spPr>
        <p:txBody>
          <a:bodyPr wrap="square" rtlCol="0">
            <a:spAutoFit/>
          </a:bodyPr>
          <a:lstStyle/>
          <a:p>
            <a:r>
              <a:rPr lang="en-US" sz="1000" dirty="0" smtClean="0">
                <a:hlinkClick r:id="rId3"/>
              </a:rPr>
              <a:t>http://wapedia.mobi/en/Hepatic_lobule</a:t>
            </a:r>
            <a:endParaRPr lang="en-US" sz="1000" dirty="0"/>
          </a:p>
        </p:txBody>
      </p:sp>
      <p:grpSp>
        <p:nvGrpSpPr>
          <p:cNvPr id="25" name="Group 24"/>
          <p:cNvGrpSpPr/>
          <p:nvPr/>
        </p:nvGrpSpPr>
        <p:grpSpPr>
          <a:xfrm>
            <a:off x="76200" y="0"/>
            <a:ext cx="8991600" cy="6761780"/>
            <a:chOff x="76200" y="0"/>
            <a:chExt cx="8991600" cy="6761780"/>
          </a:xfrm>
        </p:grpSpPr>
        <p:pic>
          <p:nvPicPr>
            <p:cNvPr id="155650" name="Picture 2" descr="http://wapedia.mobi/thumb/cc86505/en/max/1440/1800/Hepatic_structure.png?format=jpg%2Cpng%2Cgif&amp;ctf=0?format=jpg,png,gif&amp;loadexternal=1"/>
            <p:cNvPicPr>
              <a:picLocks noChangeAspect="1" noChangeArrowheads="1"/>
            </p:cNvPicPr>
            <p:nvPr/>
          </p:nvPicPr>
          <p:blipFill>
            <a:blip r:embed="rId4" cstate="print"/>
            <a:srcRect/>
            <a:stretch>
              <a:fillRect/>
            </a:stretch>
          </p:blipFill>
          <p:spPr bwMode="auto">
            <a:xfrm>
              <a:off x="76200" y="0"/>
              <a:ext cx="4267200" cy="3862212"/>
            </a:xfrm>
            <a:prstGeom prst="rect">
              <a:avLst/>
            </a:prstGeom>
            <a:noFill/>
          </p:spPr>
        </p:pic>
        <p:pic>
          <p:nvPicPr>
            <p:cNvPr id="155652" name="Picture 4" descr="http://wapedia.mobi/thumb/cc86505/en/max/1440/1800/Liver_scheme1.jpg?format=jpg%2Cpng%2Cgif&amp;ctf=0?format=jpg,png,gif&amp;loadexternal=1"/>
            <p:cNvPicPr>
              <a:picLocks noChangeAspect="1" noChangeArrowheads="1"/>
            </p:cNvPicPr>
            <p:nvPr/>
          </p:nvPicPr>
          <p:blipFill>
            <a:blip r:embed="rId5" cstate="print"/>
            <a:srcRect/>
            <a:stretch>
              <a:fillRect/>
            </a:stretch>
          </p:blipFill>
          <p:spPr bwMode="auto">
            <a:xfrm>
              <a:off x="4167632" y="2514600"/>
              <a:ext cx="4900168" cy="4038600"/>
            </a:xfrm>
            <a:prstGeom prst="rect">
              <a:avLst/>
            </a:prstGeom>
            <a:noFill/>
          </p:spPr>
        </p:pic>
        <p:sp>
          <p:nvSpPr>
            <p:cNvPr id="4" name="TextBox 3"/>
            <p:cNvSpPr txBox="1"/>
            <p:nvPr/>
          </p:nvSpPr>
          <p:spPr>
            <a:xfrm>
              <a:off x="152400" y="4419600"/>
              <a:ext cx="3657600" cy="2342180"/>
            </a:xfrm>
            <a:prstGeom prst="rect">
              <a:avLst/>
            </a:prstGeom>
            <a:noFill/>
          </p:spPr>
          <p:txBody>
            <a:bodyPr wrap="square" rtlCol="0">
              <a:spAutoFit/>
            </a:bodyPr>
            <a:lstStyle/>
            <a:p>
              <a:r>
                <a:rPr lang="en-US" sz="1400" b="0" dirty="0" smtClean="0"/>
                <a:t> </a:t>
              </a:r>
              <a:r>
                <a:rPr lang="en-US" sz="1600" b="0" dirty="0" smtClean="0"/>
                <a:t>The functional unit is the hepatic </a:t>
              </a:r>
              <a:r>
                <a:rPr lang="en-US" sz="1600" b="0" dirty="0" err="1" smtClean="0"/>
                <a:t>acinus</a:t>
              </a:r>
              <a:r>
                <a:rPr lang="en-US" sz="1600" b="0" dirty="0" smtClean="0"/>
                <a:t> (terminal </a:t>
              </a:r>
              <a:r>
                <a:rPr lang="en-US" sz="1600" b="0" dirty="0" err="1" smtClean="0"/>
                <a:t>acinus</a:t>
              </a:r>
              <a:r>
                <a:rPr lang="en-US" sz="1600" b="0" dirty="0" smtClean="0"/>
                <a:t>), each centered on the line connecting two </a:t>
              </a:r>
              <a:r>
                <a:rPr lang="en-US" sz="1600" b="0" dirty="0" smtClean="0">
                  <a:solidFill>
                    <a:srgbClr val="FFFF00"/>
                  </a:solidFill>
                  <a:hlinkClick r:id="rId6"/>
                </a:rPr>
                <a:t>portal triads</a:t>
              </a:r>
              <a:r>
                <a:rPr lang="en-US" sz="1600" b="0" dirty="0" smtClean="0"/>
                <a:t> and extends outwards to the two adjacent central veins. The </a:t>
              </a:r>
              <a:r>
                <a:rPr lang="en-US" sz="1600" b="0" dirty="0" err="1" smtClean="0"/>
                <a:t>periportal</a:t>
              </a:r>
              <a:r>
                <a:rPr lang="en-US" sz="1600" b="0" dirty="0" smtClean="0"/>
                <a:t> zone I is nearest to the entering vascular supply and receives the most oxygenated blood. Conversely, the </a:t>
              </a:r>
              <a:r>
                <a:rPr lang="en-US" sz="1600" b="0" dirty="0" err="1" smtClean="0"/>
                <a:t>centrilobular</a:t>
              </a:r>
              <a:r>
                <a:rPr lang="en-US" sz="1600" b="0" dirty="0" smtClean="0"/>
                <a:t> zone III has the poorest oxygenation.</a:t>
              </a:r>
            </a:p>
            <a:p>
              <a:endParaRPr lang="en-US" sz="1400" b="0" dirty="0" smtClean="0"/>
            </a:p>
          </p:txBody>
        </p:sp>
        <p:sp>
          <p:nvSpPr>
            <p:cNvPr id="6" name="TextBox 5"/>
            <p:cNvSpPr txBox="1"/>
            <p:nvPr/>
          </p:nvSpPr>
          <p:spPr>
            <a:xfrm>
              <a:off x="5791200" y="381000"/>
              <a:ext cx="3124200" cy="1948226"/>
            </a:xfrm>
            <a:prstGeom prst="rect">
              <a:avLst/>
            </a:prstGeom>
            <a:noFill/>
          </p:spPr>
          <p:txBody>
            <a:bodyPr wrap="square" rtlCol="0">
              <a:spAutoFit/>
            </a:bodyPr>
            <a:lstStyle/>
            <a:p>
              <a:r>
                <a:rPr lang="en-US" sz="1600" b="0" dirty="0" smtClean="0"/>
                <a:t>Functionally, zone I </a:t>
              </a:r>
              <a:r>
                <a:rPr lang="en-US" sz="1600" b="0" dirty="0" err="1" smtClean="0"/>
                <a:t>hepatocytes</a:t>
              </a:r>
              <a:r>
                <a:rPr lang="en-US" sz="1600" b="0" dirty="0" smtClean="0"/>
                <a:t> are specialized for oxidative liver functions such as </a:t>
              </a:r>
              <a:r>
                <a:rPr lang="en-US" sz="1600" b="0" dirty="0" smtClean="0">
                  <a:hlinkClick r:id="rId7"/>
                </a:rPr>
                <a:t>gluconeogenesis</a:t>
              </a:r>
              <a:r>
                <a:rPr lang="en-US" sz="1600" b="0" dirty="0" smtClean="0"/>
                <a:t>, </a:t>
              </a:r>
              <a:r>
                <a:rPr lang="en-US" sz="1600" b="0" dirty="0" smtClean="0">
                  <a:hlinkClick r:id="rId8"/>
                </a:rPr>
                <a:t>β-oxidation of fatty acids</a:t>
              </a:r>
              <a:r>
                <a:rPr lang="en-US" sz="1600" b="0" dirty="0" smtClean="0"/>
                <a:t> and </a:t>
              </a:r>
              <a:r>
                <a:rPr lang="en-US" sz="1600" b="0" dirty="0" smtClean="0">
                  <a:hlinkClick r:id="rId9"/>
                </a:rPr>
                <a:t>cholesterol synthesis</a:t>
              </a:r>
              <a:r>
                <a:rPr lang="en-US" sz="1600" b="0" dirty="0" smtClean="0"/>
                <a:t>, while zone III cells are more important for </a:t>
              </a:r>
              <a:r>
                <a:rPr lang="en-US" sz="1600" b="0" dirty="0" smtClean="0">
                  <a:hlinkClick r:id="rId10"/>
                </a:rPr>
                <a:t>glycolysis</a:t>
              </a:r>
              <a:r>
                <a:rPr lang="en-US" sz="1600" b="0" dirty="0" smtClean="0"/>
                <a:t>, </a:t>
              </a:r>
              <a:r>
                <a:rPr lang="en-US" sz="1600" b="0" dirty="0" err="1" smtClean="0">
                  <a:hlinkClick r:id="rId11"/>
                </a:rPr>
                <a:t>lipogenesis</a:t>
              </a:r>
              <a:r>
                <a:rPr lang="en-US" sz="1600" b="0" dirty="0" smtClean="0"/>
                <a:t>.</a:t>
              </a:r>
              <a:endParaRPr lang="en-US" sz="1600" dirty="0" smtClean="0"/>
            </a:p>
            <a:p>
              <a:endParaRPr lang="en-US" sz="1400" dirty="0"/>
            </a:p>
          </p:txBody>
        </p:sp>
        <p:sp>
          <p:nvSpPr>
            <p:cNvPr id="7" name="TextBox 6"/>
            <p:cNvSpPr txBox="1"/>
            <p:nvPr/>
          </p:nvSpPr>
          <p:spPr>
            <a:xfrm>
              <a:off x="4343400" y="4038600"/>
              <a:ext cx="1066800" cy="584775"/>
            </a:xfrm>
            <a:prstGeom prst="rect">
              <a:avLst/>
            </a:prstGeom>
            <a:noFill/>
          </p:spPr>
          <p:txBody>
            <a:bodyPr wrap="square" rtlCol="0">
              <a:spAutoFit/>
            </a:bodyPr>
            <a:lstStyle/>
            <a:p>
              <a:r>
                <a:rPr lang="en-US" sz="2000" dirty="0" smtClean="0"/>
                <a:t>Central vein</a:t>
              </a:r>
              <a:endParaRPr lang="en-US" sz="2000" dirty="0"/>
            </a:p>
          </p:txBody>
        </p:sp>
        <p:cxnSp>
          <p:nvCxnSpPr>
            <p:cNvPr id="10" name="Straight Arrow Connector 9"/>
            <p:cNvCxnSpPr/>
            <p:nvPr/>
          </p:nvCxnSpPr>
          <p:spPr bwMode="auto">
            <a:xfrm>
              <a:off x="3962400" y="2514600"/>
              <a:ext cx="1143000" cy="838200"/>
            </a:xfrm>
            <a:prstGeom prst="straightConnector1">
              <a:avLst/>
            </a:prstGeom>
            <a:noFill/>
            <a:ln w="9525" cap="flat" cmpd="sng" algn="ctr">
              <a:solidFill>
                <a:srgbClr val="000000"/>
              </a:solidFill>
              <a:prstDash val="solid"/>
              <a:round/>
              <a:headEnd type="none" w="med" len="med"/>
              <a:tailEnd type="arrow"/>
            </a:ln>
            <a:effectLst/>
          </p:spPr>
        </p:cxnSp>
        <p:cxnSp>
          <p:nvCxnSpPr>
            <p:cNvPr id="15" name="Straight Connector 14"/>
            <p:cNvCxnSpPr/>
            <p:nvPr/>
          </p:nvCxnSpPr>
          <p:spPr bwMode="auto">
            <a:xfrm>
              <a:off x="4267200" y="1143000"/>
              <a:ext cx="533400" cy="76200"/>
            </a:xfrm>
            <a:prstGeom prst="line">
              <a:avLst/>
            </a:prstGeom>
            <a:noFill/>
            <a:ln w="15875" cap="flat" cmpd="sng" algn="ctr">
              <a:solidFill>
                <a:srgbClr val="000000"/>
              </a:solidFill>
              <a:prstDash val="solid"/>
              <a:round/>
              <a:headEnd type="none" w="med" len="med"/>
              <a:tailEnd type="none" w="med" len="med"/>
            </a:ln>
            <a:effectLst/>
          </p:spPr>
        </p:cxnSp>
        <p:cxnSp>
          <p:nvCxnSpPr>
            <p:cNvPr id="16" name="Straight Arrow Connector 15"/>
            <p:cNvCxnSpPr/>
            <p:nvPr/>
          </p:nvCxnSpPr>
          <p:spPr bwMode="auto">
            <a:xfrm rot="5400000">
              <a:off x="3696494" y="2324100"/>
              <a:ext cx="2209006" cy="794"/>
            </a:xfrm>
            <a:prstGeom prst="straightConnector1">
              <a:avLst/>
            </a:prstGeom>
            <a:noFill/>
            <a:ln w="9525" cap="flat" cmpd="sng" algn="ctr">
              <a:solidFill>
                <a:srgbClr val="000000"/>
              </a:solidFill>
              <a:prstDash val="solid"/>
              <a:round/>
              <a:headEnd type="none" w="med" len="med"/>
              <a:tailEnd type="arrow"/>
            </a:ln>
            <a:effectLst/>
          </p:spPr>
        </p:cxnSp>
        <p:cxnSp>
          <p:nvCxnSpPr>
            <p:cNvPr id="21" name="Straight Connector 20"/>
            <p:cNvCxnSpPr/>
            <p:nvPr/>
          </p:nvCxnSpPr>
          <p:spPr bwMode="auto">
            <a:xfrm>
              <a:off x="4191000" y="685800"/>
              <a:ext cx="762000" cy="152400"/>
            </a:xfrm>
            <a:prstGeom prst="line">
              <a:avLst/>
            </a:prstGeom>
            <a:noFill/>
            <a:ln w="15875" cap="flat" cmpd="sng" algn="ctr">
              <a:solidFill>
                <a:srgbClr val="000000"/>
              </a:solidFill>
              <a:prstDash val="solid"/>
              <a:round/>
              <a:headEnd type="none" w="med" len="med"/>
              <a:tailEnd type="none" w="med" len="med"/>
            </a:ln>
            <a:effectLst/>
          </p:spPr>
        </p:cxnSp>
        <p:cxnSp>
          <p:nvCxnSpPr>
            <p:cNvPr id="23" name="Straight Arrow Connector 22"/>
            <p:cNvCxnSpPr/>
            <p:nvPr/>
          </p:nvCxnSpPr>
          <p:spPr bwMode="auto">
            <a:xfrm rot="5400000">
              <a:off x="3784997" y="1980803"/>
              <a:ext cx="2286000" cy="794"/>
            </a:xfrm>
            <a:prstGeom prst="straightConnector1">
              <a:avLst/>
            </a:prstGeom>
            <a:noFill/>
            <a:ln w="9525" cap="flat" cmpd="sng" algn="ctr">
              <a:solidFill>
                <a:srgbClr val="000000"/>
              </a:solidFill>
              <a:prstDash val="solid"/>
              <a:round/>
              <a:headEnd type="none" w="med" len="med"/>
              <a:tailEnd type="arrow"/>
            </a:ln>
            <a:effectLst/>
          </p:spPr>
        </p:cxnSp>
      </p:grpSp>
    </p:spTree>
  </p:cSld>
  <p:clrMapOvr>
    <a:masterClrMapping/>
  </p:clrMapOvr>
  <p:transition spd="med">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http://www.siumed.edu/~dking2/erg/images/hlobflow.gif"/>
          <p:cNvPicPr>
            <a:picLocks noChangeAspect="1" noChangeArrowheads="1"/>
          </p:cNvPicPr>
          <p:nvPr/>
        </p:nvPicPr>
        <p:blipFill>
          <a:blip r:embed="rId2" cstate="print"/>
          <a:srcRect/>
          <a:stretch>
            <a:fillRect/>
          </a:stretch>
        </p:blipFill>
        <p:spPr bwMode="auto">
          <a:xfrm>
            <a:off x="381000" y="228600"/>
            <a:ext cx="6019800" cy="6019800"/>
          </a:xfrm>
          <a:prstGeom prst="rect">
            <a:avLst/>
          </a:prstGeom>
          <a:noFill/>
        </p:spPr>
      </p:pic>
      <p:sp>
        <p:nvSpPr>
          <p:cNvPr id="3" name="TextBox 2"/>
          <p:cNvSpPr txBox="1"/>
          <p:nvPr/>
        </p:nvSpPr>
        <p:spPr>
          <a:xfrm>
            <a:off x="5715000" y="6553200"/>
            <a:ext cx="3124200" cy="215444"/>
          </a:xfrm>
          <a:prstGeom prst="rect">
            <a:avLst/>
          </a:prstGeom>
          <a:noFill/>
        </p:spPr>
        <p:txBody>
          <a:bodyPr wrap="square" rtlCol="0">
            <a:spAutoFit/>
          </a:bodyPr>
          <a:lstStyle/>
          <a:p>
            <a:r>
              <a:rPr lang="en-US" sz="1000" dirty="0" smtClean="0">
                <a:hlinkClick r:id="rId3"/>
              </a:rPr>
              <a:t>http://www.siumed.edu/~dking2/erg/liver.htm</a:t>
            </a:r>
            <a:endParaRPr lang="en-US" sz="1000" dirty="0"/>
          </a:p>
        </p:txBody>
      </p:sp>
      <p:sp>
        <p:nvSpPr>
          <p:cNvPr id="5" name="TextBox 4"/>
          <p:cNvSpPr txBox="1"/>
          <p:nvPr/>
        </p:nvSpPr>
        <p:spPr>
          <a:xfrm>
            <a:off x="6477000" y="3733800"/>
            <a:ext cx="1066800" cy="584775"/>
          </a:xfrm>
          <a:prstGeom prst="rect">
            <a:avLst/>
          </a:prstGeom>
          <a:noFill/>
        </p:spPr>
        <p:txBody>
          <a:bodyPr wrap="square" rtlCol="0">
            <a:spAutoFit/>
          </a:bodyPr>
          <a:lstStyle/>
          <a:p>
            <a:r>
              <a:rPr lang="en-US" sz="2000" dirty="0" smtClean="0"/>
              <a:t>portal vein</a:t>
            </a:r>
            <a:endParaRPr lang="en-US" sz="2000" dirty="0"/>
          </a:p>
        </p:txBody>
      </p:sp>
      <p:sp>
        <p:nvSpPr>
          <p:cNvPr id="6" name="TextBox 5"/>
          <p:cNvSpPr txBox="1"/>
          <p:nvPr/>
        </p:nvSpPr>
        <p:spPr>
          <a:xfrm>
            <a:off x="6629400" y="2514600"/>
            <a:ext cx="1371600" cy="584775"/>
          </a:xfrm>
          <a:prstGeom prst="rect">
            <a:avLst/>
          </a:prstGeom>
          <a:noFill/>
        </p:spPr>
        <p:txBody>
          <a:bodyPr wrap="square" rtlCol="0">
            <a:spAutoFit/>
          </a:bodyPr>
          <a:lstStyle/>
          <a:p>
            <a:r>
              <a:rPr lang="en-US" sz="2000" dirty="0" smtClean="0"/>
              <a:t>Hepatic artery</a:t>
            </a:r>
            <a:endParaRPr lang="en-US" sz="2000" dirty="0"/>
          </a:p>
        </p:txBody>
      </p:sp>
      <p:cxnSp>
        <p:nvCxnSpPr>
          <p:cNvPr id="7" name="Straight Arrow Connector 6"/>
          <p:cNvCxnSpPr/>
          <p:nvPr/>
        </p:nvCxnSpPr>
        <p:spPr bwMode="auto">
          <a:xfrm rot="10800000">
            <a:off x="6172200" y="3657600"/>
            <a:ext cx="457200" cy="381000"/>
          </a:xfrm>
          <a:prstGeom prst="straightConnector1">
            <a:avLst/>
          </a:prstGeom>
          <a:noFill/>
          <a:ln w="9525" cap="flat" cmpd="sng" algn="ctr">
            <a:solidFill>
              <a:srgbClr val="000000"/>
            </a:solidFill>
            <a:prstDash val="solid"/>
            <a:round/>
            <a:headEnd type="none" w="med" len="med"/>
            <a:tailEnd type="arrow"/>
          </a:ln>
          <a:effectLst/>
        </p:spPr>
      </p:cxnSp>
      <p:cxnSp>
        <p:nvCxnSpPr>
          <p:cNvPr id="10" name="Straight Arrow Connector 9"/>
          <p:cNvCxnSpPr>
            <a:stCxn id="6" idx="1"/>
          </p:cNvCxnSpPr>
          <p:nvPr/>
        </p:nvCxnSpPr>
        <p:spPr bwMode="auto">
          <a:xfrm rot="10800000" flipV="1">
            <a:off x="6019800" y="2806988"/>
            <a:ext cx="609600" cy="317212"/>
          </a:xfrm>
          <a:prstGeom prst="straightConnector1">
            <a:avLst/>
          </a:prstGeom>
          <a:noFill/>
          <a:ln w="9525" cap="flat" cmpd="sng" algn="ctr">
            <a:solidFill>
              <a:srgbClr val="000000"/>
            </a:solidFill>
            <a:prstDash val="solid"/>
            <a:round/>
            <a:headEnd type="none" w="med" len="med"/>
            <a:tailEnd type="arrow"/>
          </a:ln>
          <a:effectLst/>
        </p:spPr>
      </p:cxnSp>
      <p:sp>
        <p:nvSpPr>
          <p:cNvPr id="13" name="TextBox 12"/>
          <p:cNvSpPr txBox="1"/>
          <p:nvPr/>
        </p:nvSpPr>
        <p:spPr>
          <a:xfrm>
            <a:off x="7391400" y="3149025"/>
            <a:ext cx="1371600" cy="338554"/>
          </a:xfrm>
          <a:prstGeom prst="rect">
            <a:avLst/>
          </a:prstGeom>
          <a:noFill/>
        </p:spPr>
        <p:txBody>
          <a:bodyPr wrap="square" rtlCol="0">
            <a:spAutoFit/>
          </a:bodyPr>
          <a:lstStyle/>
          <a:p>
            <a:r>
              <a:rPr lang="en-US" sz="2000" dirty="0" smtClean="0"/>
              <a:t>Bile duct</a:t>
            </a:r>
            <a:endParaRPr lang="en-US" sz="2000" dirty="0"/>
          </a:p>
        </p:txBody>
      </p:sp>
      <p:cxnSp>
        <p:nvCxnSpPr>
          <p:cNvPr id="14" name="Straight Arrow Connector 13"/>
          <p:cNvCxnSpPr>
            <a:stCxn id="13" idx="1"/>
          </p:cNvCxnSpPr>
          <p:nvPr/>
        </p:nvCxnSpPr>
        <p:spPr bwMode="auto">
          <a:xfrm rot="10800000">
            <a:off x="6248400" y="3276600"/>
            <a:ext cx="1143000" cy="41702"/>
          </a:xfrm>
          <a:prstGeom prst="straightConnector1">
            <a:avLst/>
          </a:prstGeom>
          <a:noFill/>
          <a:ln w="9525" cap="flat" cmpd="sng" algn="ctr">
            <a:solidFill>
              <a:srgbClr val="000000"/>
            </a:solidFill>
            <a:prstDash val="solid"/>
            <a:round/>
            <a:headEnd type="none" w="med" len="med"/>
            <a:tailEnd type="arrow"/>
          </a:ln>
          <a:effectLst/>
        </p:spPr>
      </p:cxnSp>
    </p:spTree>
  </p:cSld>
  <p:clrMapOvr>
    <a:masterClrMapping/>
  </p:clrMapOvr>
  <p:transition spd="med">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23313"/>
            <a:ext cx="2514600" cy="486287"/>
          </a:xfrm>
          <a:prstGeom prst="rect">
            <a:avLst/>
          </a:prstGeom>
          <a:noFill/>
        </p:spPr>
        <p:txBody>
          <a:bodyPr wrap="square" rtlCol="0">
            <a:spAutoFit/>
          </a:bodyPr>
          <a:lstStyle/>
          <a:p>
            <a:r>
              <a:rPr lang="en-US" dirty="0" smtClean="0">
                <a:solidFill>
                  <a:srgbClr val="FFFF00"/>
                </a:solidFill>
              </a:rPr>
              <a:t>Portal Triad</a:t>
            </a:r>
            <a:endParaRPr lang="en-US" dirty="0">
              <a:solidFill>
                <a:srgbClr val="FFFF00"/>
              </a:solidFill>
            </a:endParaRPr>
          </a:p>
        </p:txBody>
      </p:sp>
      <p:sp>
        <p:nvSpPr>
          <p:cNvPr id="4" name="TextBox 3"/>
          <p:cNvSpPr txBox="1"/>
          <p:nvPr/>
        </p:nvSpPr>
        <p:spPr>
          <a:xfrm>
            <a:off x="228600" y="5860804"/>
            <a:ext cx="8686800" cy="932563"/>
          </a:xfrm>
          <a:prstGeom prst="rect">
            <a:avLst/>
          </a:prstGeom>
          <a:noFill/>
        </p:spPr>
        <p:txBody>
          <a:bodyPr wrap="square" rtlCol="0">
            <a:spAutoFit/>
          </a:bodyPr>
          <a:lstStyle/>
          <a:p>
            <a:pPr>
              <a:buFont typeface="Wingdings" pitchFamily="2" charset="2"/>
              <a:buChar char="v"/>
            </a:pPr>
            <a:r>
              <a:rPr lang="en-US" sz="2600" dirty="0" smtClean="0"/>
              <a:t>Portal vein provides nutrient-rich blood (70%)</a:t>
            </a:r>
          </a:p>
          <a:p>
            <a:pPr>
              <a:buFont typeface="Wingdings" pitchFamily="2" charset="2"/>
              <a:buChar char="v"/>
            </a:pPr>
            <a:r>
              <a:rPr lang="en-US" sz="2600" dirty="0" smtClean="0"/>
              <a:t>Hepatic artery provides Oxygen-rich blood (30%)</a:t>
            </a:r>
            <a:endParaRPr lang="en-US" sz="2600" dirty="0"/>
          </a:p>
        </p:txBody>
      </p:sp>
      <p:pic>
        <p:nvPicPr>
          <p:cNvPr id="120836" name="Picture 4" descr="http://www.bu.edu/histology/i/15506loa.jpg"/>
          <p:cNvPicPr>
            <a:picLocks noChangeAspect="1" noChangeArrowheads="1"/>
          </p:cNvPicPr>
          <p:nvPr/>
        </p:nvPicPr>
        <p:blipFill>
          <a:blip r:embed="rId2" cstate="print"/>
          <a:srcRect/>
          <a:stretch>
            <a:fillRect/>
          </a:stretch>
        </p:blipFill>
        <p:spPr bwMode="auto">
          <a:xfrm>
            <a:off x="3400425" y="2057400"/>
            <a:ext cx="5743575" cy="3724276"/>
          </a:xfrm>
          <a:prstGeom prst="rect">
            <a:avLst/>
          </a:prstGeom>
          <a:noFill/>
        </p:spPr>
      </p:pic>
      <p:pic>
        <p:nvPicPr>
          <p:cNvPr id="120834" name="Picture 2" descr="http://apbrwww5.apsu.edu/thompsonj/Anatomy%20&amp;%20Physiology/2020/2020%20Exam%20Reviews/Exam%203/portal%20triad.bmp"/>
          <p:cNvPicPr>
            <a:picLocks noChangeAspect="1" noChangeArrowheads="1"/>
          </p:cNvPicPr>
          <p:nvPr/>
        </p:nvPicPr>
        <p:blipFill>
          <a:blip r:embed="rId3" cstate="print"/>
          <a:srcRect/>
          <a:stretch>
            <a:fillRect/>
          </a:stretch>
        </p:blipFill>
        <p:spPr bwMode="auto">
          <a:xfrm>
            <a:off x="381000" y="914400"/>
            <a:ext cx="3886200" cy="1943100"/>
          </a:xfrm>
          <a:prstGeom prst="rect">
            <a:avLst/>
          </a:prstGeom>
          <a:noFill/>
        </p:spPr>
      </p:pic>
    </p:spTree>
  </p:cSld>
  <p:clrMapOvr>
    <a:masterClrMapping/>
  </p:clrMapOvr>
  <p:transition spd="med">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3200" dirty="0" smtClean="0">
                <a:solidFill>
                  <a:srgbClr val="FFFF00"/>
                </a:solidFill>
              </a:rPr>
              <a:t>Metabolic pathways are compartmentalized in liver </a:t>
            </a:r>
            <a:r>
              <a:rPr lang="en-US" sz="3200" dirty="0" err="1" smtClean="0">
                <a:solidFill>
                  <a:srgbClr val="FFFF00"/>
                </a:solidFill>
              </a:rPr>
              <a:t>acinus</a:t>
            </a:r>
            <a:endParaRPr lang="en-US" sz="3200" dirty="0">
              <a:solidFill>
                <a:srgbClr val="FFFF00"/>
              </a:solidFill>
            </a:endParaRPr>
          </a:p>
        </p:txBody>
      </p:sp>
      <p:sp>
        <p:nvSpPr>
          <p:cNvPr id="3" name="Content Placeholder 2"/>
          <p:cNvSpPr>
            <a:spLocks noGrp="1"/>
          </p:cNvSpPr>
          <p:nvPr>
            <p:ph idx="1"/>
          </p:nvPr>
        </p:nvSpPr>
        <p:spPr>
          <a:xfrm>
            <a:off x="457200" y="1447800"/>
            <a:ext cx="8229600" cy="4648200"/>
          </a:xfrm>
        </p:spPr>
        <p:txBody>
          <a:bodyPr/>
          <a:lstStyle/>
          <a:p>
            <a:r>
              <a:rPr lang="en-US" sz="2400" dirty="0" smtClean="0"/>
              <a:t>Glycolysis primarily in </a:t>
            </a:r>
            <a:r>
              <a:rPr lang="en-US" sz="2400" dirty="0" err="1" smtClean="0"/>
              <a:t>pericentral</a:t>
            </a:r>
            <a:r>
              <a:rPr lang="en-US" sz="2400" dirty="0" smtClean="0"/>
              <a:t> (</a:t>
            </a:r>
            <a:r>
              <a:rPr lang="en-US" sz="2400" dirty="0" err="1" smtClean="0"/>
              <a:t>perivenous</a:t>
            </a:r>
            <a:r>
              <a:rPr lang="en-US" sz="2400" dirty="0" smtClean="0"/>
              <a:t>) Hepatocytes (zone 3)</a:t>
            </a:r>
          </a:p>
          <a:p>
            <a:pPr lvl="1"/>
            <a:r>
              <a:rPr lang="en-US" sz="2000" dirty="0" smtClean="0"/>
              <a:t>Low O</a:t>
            </a:r>
            <a:r>
              <a:rPr lang="en-US" sz="2000" baseline="-25000" dirty="0" smtClean="0"/>
              <a:t>2</a:t>
            </a:r>
            <a:r>
              <a:rPr lang="en-US" sz="2000" dirty="0" smtClean="0"/>
              <a:t> pressure</a:t>
            </a:r>
          </a:p>
          <a:p>
            <a:pPr lvl="1"/>
            <a:r>
              <a:rPr lang="en-US" sz="2000" dirty="0" smtClean="0"/>
              <a:t>GLUT 1 (high Km) present; low affinity for </a:t>
            </a:r>
            <a:r>
              <a:rPr lang="en-US" sz="2000" dirty="0" err="1" smtClean="0"/>
              <a:t>Glu</a:t>
            </a:r>
            <a:endParaRPr lang="en-US" sz="2000" dirty="0" smtClean="0"/>
          </a:p>
          <a:p>
            <a:pPr lvl="1"/>
            <a:r>
              <a:rPr lang="en-US" sz="2000" dirty="0" smtClean="0"/>
              <a:t>GLUT 2 in all Hepatocytes</a:t>
            </a:r>
          </a:p>
          <a:p>
            <a:r>
              <a:rPr lang="en-US" sz="2400" dirty="0" smtClean="0"/>
              <a:t>Gluconeogenesis primarily in </a:t>
            </a:r>
            <a:r>
              <a:rPr lang="en-US" sz="2400" dirty="0" err="1" smtClean="0"/>
              <a:t>periportal</a:t>
            </a:r>
            <a:r>
              <a:rPr lang="en-US" sz="2400" dirty="0" smtClean="0"/>
              <a:t> Hepatocytes (zone 1)</a:t>
            </a:r>
          </a:p>
          <a:p>
            <a:pPr lvl="1"/>
            <a:r>
              <a:rPr lang="en-US" sz="2000" dirty="0" err="1" smtClean="0"/>
              <a:t>Glu</a:t>
            </a:r>
            <a:r>
              <a:rPr lang="en-US" sz="2000" dirty="0" smtClean="0"/>
              <a:t> is not taken up here</a:t>
            </a:r>
          </a:p>
          <a:p>
            <a:pPr lvl="1"/>
            <a:endParaRPr lang="en-US" sz="2000" dirty="0" smtClean="0"/>
          </a:p>
          <a:p>
            <a:pPr lvl="1">
              <a:buNone/>
            </a:pPr>
            <a:r>
              <a:rPr lang="en-US" sz="2000" dirty="0" smtClean="0"/>
              <a:t>Zonation decreases with fasting: more </a:t>
            </a:r>
            <a:r>
              <a:rPr lang="en-US" sz="2000" dirty="0" err="1" smtClean="0"/>
              <a:t>Glu</a:t>
            </a:r>
            <a:r>
              <a:rPr lang="en-US" sz="2000" dirty="0" smtClean="0"/>
              <a:t> needs to be produced and released</a:t>
            </a:r>
          </a:p>
          <a:p>
            <a:pPr lvl="1">
              <a:buNone/>
            </a:pPr>
            <a:r>
              <a:rPr lang="en-US" sz="2000" dirty="0" smtClean="0"/>
              <a:t>			“</a:t>
            </a:r>
            <a:r>
              <a:rPr lang="en-US" sz="2000" dirty="0" smtClean="0">
                <a:solidFill>
                  <a:srgbClr val="FFC000"/>
                </a:solidFill>
              </a:rPr>
              <a:t>All cells become active in gluconeogenesis”</a:t>
            </a:r>
          </a:p>
        </p:txBody>
      </p:sp>
    </p:spTree>
  </p:cSld>
  <p:clrMapOvr>
    <a:masterClrMapping/>
  </p:clrMapOvr>
  <p:transition spd="med">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33" name="Picture 33" descr="37170-08-F10"/>
          <p:cNvPicPr>
            <a:picLocks noChangeAspect="1" noChangeArrowheads="1"/>
          </p:cNvPicPr>
          <p:nvPr/>
        </p:nvPicPr>
        <p:blipFill>
          <a:blip r:embed="rId3" cstate="print"/>
          <a:srcRect/>
          <a:stretch>
            <a:fillRect/>
          </a:stretch>
        </p:blipFill>
        <p:spPr bwMode="auto">
          <a:xfrm>
            <a:off x="228600" y="762000"/>
            <a:ext cx="8458200" cy="5915025"/>
          </a:xfrm>
          <a:prstGeom prst="rect">
            <a:avLst/>
          </a:prstGeom>
          <a:noFill/>
        </p:spPr>
      </p:pic>
      <p:sp>
        <p:nvSpPr>
          <p:cNvPr id="4" name="TextBox 3"/>
          <p:cNvSpPr txBox="1"/>
          <p:nvPr/>
        </p:nvSpPr>
        <p:spPr>
          <a:xfrm>
            <a:off x="2819400" y="152400"/>
            <a:ext cx="3200400" cy="486287"/>
          </a:xfrm>
          <a:prstGeom prst="rect">
            <a:avLst/>
          </a:prstGeom>
          <a:noFill/>
        </p:spPr>
        <p:txBody>
          <a:bodyPr wrap="square" rtlCol="0">
            <a:spAutoFit/>
          </a:bodyPr>
          <a:lstStyle/>
          <a:p>
            <a:r>
              <a:rPr lang="el-GR" dirty="0" smtClean="0">
                <a:solidFill>
                  <a:srgbClr val="FFFF00"/>
                </a:solidFill>
                <a:cs typeface="Arial" charset="0"/>
              </a:rPr>
              <a:t>The Cori Cycle</a:t>
            </a:r>
            <a:endParaRPr lang="en-US"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3800" y="609600"/>
            <a:ext cx="1447800" cy="1274195"/>
          </a:xfrm>
          <a:prstGeom prst="rect">
            <a:avLst/>
          </a:prstGeom>
          <a:noFill/>
        </p:spPr>
        <p:txBody>
          <a:bodyPr wrap="square" rtlCol="0">
            <a:spAutoFit/>
          </a:bodyPr>
          <a:lstStyle/>
          <a:p>
            <a:pPr algn="ctr"/>
            <a:r>
              <a:rPr lang="en-US" dirty="0" smtClean="0">
                <a:solidFill>
                  <a:srgbClr val="FFFF00"/>
                </a:solidFill>
              </a:rPr>
              <a:t>The Krebs cycle</a:t>
            </a:r>
            <a:endParaRPr lang="en-US" dirty="0">
              <a:solidFill>
                <a:srgbClr val="FFFF00"/>
              </a:solidFill>
            </a:endParaRPr>
          </a:p>
        </p:txBody>
      </p:sp>
      <p:pic>
        <p:nvPicPr>
          <p:cNvPr id="24578" name="Picture 2" descr="http://web.virginia.edu/Heidi/chapter20/Images/8883n20_04.jpg"/>
          <p:cNvPicPr>
            <a:picLocks noChangeAspect="1" noChangeArrowheads="1"/>
          </p:cNvPicPr>
          <p:nvPr/>
        </p:nvPicPr>
        <p:blipFill>
          <a:blip r:embed="rId2" cstate="print"/>
          <a:srcRect/>
          <a:stretch>
            <a:fillRect/>
          </a:stretch>
        </p:blipFill>
        <p:spPr bwMode="auto">
          <a:xfrm>
            <a:off x="1752600" y="228600"/>
            <a:ext cx="4943475" cy="6477000"/>
          </a:xfrm>
          <a:prstGeom prst="rect">
            <a:avLst/>
          </a:prstGeom>
          <a:noFill/>
        </p:spPr>
      </p:pic>
    </p:spTree>
  </p:cSld>
  <p:clrMapOvr>
    <a:masterClrMapping/>
  </p:clrMapOvr>
  <p:transition spd="med">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0340" y="76200"/>
            <a:ext cx="7467600" cy="66294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7543800" y="3200399"/>
            <a:ext cx="1560420" cy="2133601"/>
          </a:xfrm>
          <a:prstGeom prst="rect">
            <a:avLst/>
          </a:prstGeom>
          <a:noFill/>
          <a:ln w="9525">
            <a:noFill/>
            <a:miter lim="800000"/>
            <a:headEnd/>
            <a:tailEnd/>
          </a:ln>
        </p:spPr>
      </p:pic>
      <p:sp>
        <p:nvSpPr>
          <p:cNvPr id="4" name="TextBox 3"/>
          <p:cNvSpPr txBox="1"/>
          <p:nvPr/>
        </p:nvSpPr>
        <p:spPr>
          <a:xfrm>
            <a:off x="7620000" y="609600"/>
            <a:ext cx="1447800" cy="1274195"/>
          </a:xfrm>
          <a:prstGeom prst="rect">
            <a:avLst/>
          </a:prstGeom>
          <a:noFill/>
        </p:spPr>
        <p:txBody>
          <a:bodyPr wrap="square" rtlCol="0">
            <a:spAutoFit/>
          </a:bodyPr>
          <a:lstStyle/>
          <a:p>
            <a:pPr algn="ctr"/>
            <a:r>
              <a:rPr lang="en-US" dirty="0" smtClean="0">
                <a:solidFill>
                  <a:srgbClr val="FFFF00"/>
                </a:solidFill>
              </a:rPr>
              <a:t>The Krebs cycle</a:t>
            </a:r>
            <a:endParaRPr lang="en-US" dirty="0">
              <a:solidFill>
                <a:srgbClr val="FFFF00"/>
              </a:solidFill>
            </a:endParaRPr>
          </a:p>
        </p:txBody>
      </p:sp>
    </p:spTree>
  </p:cSld>
  <p:clrMapOvr>
    <a:masterClrMapping/>
  </p:clrMapOvr>
  <p:transition spd="med">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95400" y="990600"/>
            <a:ext cx="6553200" cy="2057400"/>
          </a:xfrm>
          <a:prstGeom prst="rect">
            <a:avLst/>
          </a:prstGeom>
          <a:noFill/>
          <a:ln w="9525">
            <a:noFill/>
            <a:miter lim="800000"/>
            <a:headEnd/>
            <a:tailEnd/>
          </a:ln>
        </p:spPr>
      </p:pic>
      <p:sp>
        <p:nvSpPr>
          <p:cNvPr id="3" name="TextBox 2"/>
          <p:cNvSpPr txBox="1"/>
          <p:nvPr/>
        </p:nvSpPr>
        <p:spPr>
          <a:xfrm>
            <a:off x="228600" y="228600"/>
            <a:ext cx="8686800" cy="486287"/>
          </a:xfrm>
          <a:prstGeom prst="rect">
            <a:avLst/>
          </a:prstGeom>
          <a:noFill/>
        </p:spPr>
        <p:txBody>
          <a:bodyPr wrap="square" rtlCol="0">
            <a:spAutoFit/>
          </a:bodyPr>
          <a:lstStyle/>
          <a:p>
            <a:pPr algn="ctr"/>
            <a:r>
              <a:rPr lang="en-US" dirty="0" smtClean="0">
                <a:solidFill>
                  <a:srgbClr val="FFFF00"/>
                </a:solidFill>
              </a:rPr>
              <a:t>The Pyruvate dehydrogenase reaction</a:t>
            </a:r>
            <a:endParaRPr lang="en-US" dirty="0">
              <a:solidFill>
                <a:srgbClr val="FFFF00"/>
              </a:solidFill>
            </a:endParaRPr>
          </a:p>
        </p:txBody>
      </p:sp>
      <p:graphicFrame>
        <p:nvGraphicFramePr>
          <p:cNvPr id="6" name="Table 5"/>
          <p:cNvGraphicFramePr>
            <a:graphicFrameLocks noGrp="1"/>
          </p:cNvGraphicFramePr>
          <p:nvPr/>
        </p:nvGraphicFramePr>
        <p:xfrm>
          <a:off x="304800" y="3538048"/>
          <a:ext cx="8610600" cy="271035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12664">
                <a:tc>
                  <a:txBody>
                    <a:bodyPr/>
                    <a:lstStyle/>
                    <a:p>
                      <a:r>
                        <a:rPr lang="en-US" dirty="0" err="1" smtClean="0"/>
                        <a:t>Abr</a:t>
                      </a:r>
                      <a:endParaRPr lang="en-US" dirty="0"/>
                    </a:p>
                  </a:txBody>
                  <a:tcPr/>
                </a:tc>
                <a:tc>
                  <a:txBody>
                    <a:bodyPr/>
                    <a:lstStyle/>
                    <a:p>
                      <a:r>
                        <a:rPr lang="en-US" dirty="0" smtClean="0"/>
                        <a:t>Enzyme</a:t>
                      </a:r>
                      <a:endParaRPr lang="en-US" dirty="0"/>
                    </a:p>
                  </a:txBody>
                  <a:tcPr/>
                </a:tc>
                <a:tc>
                  <a:txBody>
                    <a:bodyPr/>
                    <a:lstStyle/>
                    <a:p>
                      <a:r>
                        <a:rPr lang="en-US" dirty="0" smtClean="0"/>
                        <a:t>Prosthetic group</a:t>
                      </a:r>
                      <a:endParaRPr lang="en-US" dirty="0"/>
                    </a:p>
                  </a:txBody>
                  <a:tcPr/>
                </a:tc>
                <a:tc>
                  <a:txBody>
                    <a:bodyPr/>
                    <a:lstStyle/>
                    <a:p>
                      <a:endParaRPr lang="en-US"/>
                    </a:p>
                  </a:txBody>
                  <a:tcPr/>
                </a:tc>
                <a:extLst>
                  <a:ext uri="{0D108BD9-81ED-4DB2-BD59-A6C34878D82A}">
                    <a16:rowId xmlns:a16="http://schemas.microsoft.com/office/drawing/2014/main" val="10000"/>
                  </a:ext>
                </a:extLst>
              </a:tr>
              <a:tr h="1017528">
                <a:tc>
                  <a:txBody>
                    <a:bodyPr/>
                    <a:lstStyle/>
                    <a:p>
                      <a:r>
                        <a:rPr lang="en-US" sz="1800" dirty="0" smtClean="0"/>
                        <a:t>E1</a:t>
                      </a:r>
                      <a:endParaRPr lang="en-US" dirty="0"/>
                    </a:p>
                  </a:txBody>
                  <a:tcPr/>
                </a:tc>
                <a:tc>
                  <a:txBody>
                    <a:bodyPr/>
                    <a:lstStyle/>
                    <a:p>
                      <a:r>
                        <a:rPr lang="en-US" sz="1800" dirty="0" smtClean="0"/>
                        <a:t>Pyruvate dehydrogenase</a:t>
                      </a:r>
                      <a:endParaRPr lang="en-US" dirty="0"/>
                    </a:p>
                  </a:txBody>
                  <a:tcPr/>
                </a:tc>
                <a:tc>
                  <a:txBody>
                    <a:bodyPr/>
                    <a:lstStyle/>
                    <a:p>
                      <a:r>
                        <a:rPr lang="en-US" sz="1800" dirty="0" smtClean="0"/>
                        <a:t>thiamin </a:t>
                      </a:r>
                      <a:r>
                        <a:rPr lang="en-US" sz="1800" dirty="0" err="1" smtClean="0"/>
                        <a:t>pyrohosphate;TPP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 periphery of the complex</a:t>
                      </a:r>
                    </a:p>
                    <a:p>
                      <a:endParaRPr lang="en-US" dirty="0"/>
                    </a:p>
                  </a:txBody>
                  <a:tcPr/>
                </a:tc>
                <a:extLst>
                  <a:ext uri="{0D108BD9-81ED-4DB2-BD59-A6C34878D82A}">
                    <a16:rowId xmlns:a16="http://schemas.microsoft.com/office/drawing/2014/main" val="10001"/>
                  </a:ext>
                </a:extLst>
              </a:tr>
              <a:tr h="412664">
                <a:tc>
                  <a:txBody>
                    <a:bodyPr/>
                    <a:lstStyle/>
                    <a:p>
                      <a:r>
                        <a:rPr lang="en-US" sz="1800" dirty="0" smtClean="0"/>
                        <a:t>E2 </a:t>
                      </a:r>
                      <a:endParaRPr lang="en-US" dirty="0"/>
                    </a:p>
                  </a:txBody>
                  <a:tcPr/>
                </a:tc>
                <a:tc>
                  <a:txBody>
                    <a:bodyPr/>
                    <a:lstStyle/>
                    <a:p>
                      <a:r>
                        <a:rPr lang="en-US" sz="1800" b="0" dirty="0" err="1" smtClean="0"/>
                        <a:t>dihydrolipoamide</a:t>
                      </a:r>
                      <a:r>
                        <a:rPr lang="en-US" sz="1800" b="0" dirty="0" smtClean="0"/>
                        <a:t> </a:t>
                      </a:r>
                      <a:r>
                        <a:rPr lang="en-US" sz="1800" b="0" dirty="0" err="1" smtClean="0"/>
                        <a:t>acetyltransferase</a:t>
                      </a:r>
                      <a:endParaRPr lang="en-US" dirty="0"/>
                    </a:p>
                  </a:txBody>
                  <a:tcPr/>
                </a:tc>
                <a:tc>
                  <a:txBody>
                    <a:bodyPr/>
                    <a:lstStyle/>
                    <a:p>
                      <a:r>
                        <a:rPr lang="en-US" dirty="0" err="1" smtClean="0"/>
                        <a:t>Lipoamide</a:t>
                      </a:r>
                      <a:endParaRPr lang="en-US" dirty="0"/>
                    </a:p>
                  </a:txBody>
                  <a:tcPr/>
                </a:tc>
                <a:tc>
                  <a:txBody>
                    <a:bodyPr/>
                    <a:lstStyle/>
                    <a:p>
                      <a:r>
                        <a:rPr lang="en-US" sz="1800" dirty="0" smtClean="0"/>
                        <a:t>monomer, many copies interior</a:t>
                      </a:r>
                      <a:endParaRPr lang="en-US" dirty="0"/>
                    </a:p>
                  </a:txBody>
                  <a:tcPr/>
                </a:tc>
                <a:extLst>
                  <a:ext uri="{0D108BD9-81ED-4DB2-BD59-A6C34878D82A}">
                    <a16:rowId xmlns:a16="http://schemas.microsoft.com/office/drawing/2014/main" val="10002"/>
                  </a:ext>
                </a:extLst>
              </a:tr>
              <a:tr h="412664">
                <a:tc>
                  <a:txBody>
                    <a:bodyPr/>
                    <a:lstStyle/>
                    <a:p>
                      <a:r>
                        <a:rPr lang="en-US" sz="1800" dirty="0" smtClean="0"/>
                        <a:t>E3</a:t>
                      </a:r>
                      <a:endParaRPr lang="en-US" dirty="0"/>
                    </a:p>
                  </a:txBody>
                  <a:tcPr/>
                </a:tc>
                <a:tc>
                  <a:txBody>
                    <a:bodyPr/>
                    <a:lstStyle/>
                    <a:p>
                      <a:r>
                        <a:rPr lang="en-US" sz="1800" b="0" dirty="0" err="1" smtClean="0"/>
                        <a:t>dihydrolipoamide</a:t>
                      </a:r>
                      <a:r>
                        <a:rPr lang="en-US" sz="1800" b="0" dirty="0" smtClean="0"/>
                        <a:t> dehydrogenase</a:t>
                      </a:r>
                      <a:endParaRPr lang="en-US" dirty="0"/>
                    </a:p>
                  </a:txBody>
                  <a:tcPr/>
                </a:tc>
                <a:tc>
                  <a:txBody>
                    <a:bodyPr/>
                    <a:lstStyle/>
                    <a:p>
                      <a:r>
                        <a:rPr lang="en-US" dirty="0" smtClean="0"/>
                        <a:t>FAD</a:t>
                      </a:r>
                      <a:endParaRPr lang="en-US" dirty="0"/>
                    </a:p>
                  </a:txBody>
                  <a:tcPr/>
                </a:tc>
                <a:tc>
                  <a:txBody>
                    <a:bodyPr/>
                    <a:lstStyle/>
                    <a:p>
                      <a:r>
                        <a:rPr lang="en-US" sz="1800" dirty="0" smtClean="0"/>
                        <a:t>dimer, fewer copies in periphery </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 y="228600"/>
            <a:ext cx="8534400" cy="6521810"/>
          </a:xfrm>
          <a:prstGeom prst="rect">
            <a:avLst/>
          </a:prstGeom>
          <a:noFill/>
          <a:ln w="9525">
            <a:noFill/>
            <a:miter lim="800000"/>
            <a:headEnd/>
            <a:tailEnd/>
          </a:ln>
        </p:spPr>
      </p:pic>
    </p:spTree>
  </p:cSld>
  <p:clrMapOvr>
    <a:masterClrMapping/>
  </p:clrMapOvr>
  <p:transition spd="med">
    <p:zo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chemistry.uah.edu/faculty/ciszak/acetyl_drawing.jpg"/>
          <p:cNvPicPr>
            <a:picLocks noChangeAspect="1" noChangeArrowheads="1"/>
          </p:cNvPicPr>
          <p:nvPr/>
        </p:nvPicPr>
        <p:blipFill>
          <a:blip r:embed="rId2" cstate="print"/>
          <a:srcRect/>
          <a:stretch>
            <a:fillRect/>
          </a:stretch>
        </p:blipFill>
        <p:spPr bwMode="auto">
          <a:xfrm>
            <a:off x="930709" y="1295400"/>
            <a:ext cx="7070291" cy="3734990"/>
          </a:xfrm>
          <a:prstGeom prst="rect">
            <a:avLst/>
          </a:prstGeom>
          <a:noFill/>
        </p:spPr>
      </p:pic>
      <p:sp>
        <p:nvSpPr>
          <p:cNvPr id="3" name="TextBox 2"/>
          <p:cNvSpPr txBox="1"/>
          <p:nvPr/>
        </p:nvSpPr>
        <p:spPr>
          <a:xfrm>
            <a:off x="1295400" y="228600"/>
            <a:ext cx="6248400" cy="978729"/>
          </a:xfrm>
          <a:prstGeom prst="rect">
            <a:avLst/>
          </a:prstGeom>
          <a:noFill/>
        </p:spPr>
        <p:txBody>
          <a:bodyPr wrap="square" rtlCol="0">
            <a:spAutoFit/>
          </a:bodyPr>
          <a:lstStyle/>
          <a:p>
            <a:pPr algn="ctr"/>
            <a:r>
              <a:rPr lang="en-US" sz="2400" b="0" dirty="0" smtClean="0">
                <a:solidFill>
                  <a:srgbClr val="FFFF00"/>
                </a:solidFill>
              </a:rPr>
              <a:t>Schematic representation of the reactions conducted by E1, E2 and E3 of </a:t>
            </a:r>
            <a:r>
              <a:rPr lang="en-US" sz="2400" b="0" dirty="0" err="1" smtClean="0">
                <a:solidFill>
                  <a:srgbClr val="FFFF00"/>
                </a:solidFill>
              </a:rPr>
              <a:t>pyruvate</a:t>
            </a:r>
            <a:r>
              <a:rPr lang="en-US" sz="2400" b="0" dirty="0" smtClean="0">
                <a:solidFill>
                  <a:srgbClr val="FFFF00"/>
                </a:solidFill>
              </a:rPr>
              <a:t> dehydrogenase complex</a:t>
            </a:r>
            <a:endParaRPr lang="en-US" sz="2400" dirty="0">
              <a:solidFill>
                <a:srgbClr val="FFFF00"/>
              </a:solidFill>
            </a:endParaRPr>
          </a:p>
        </p:txBody>
      </p:sp>
      <p:sp>
        <p:nvSpPr>
          <p:cNvPr id="4" name="TextBox 3"/>
          <p:cNvSpPr txBox="1"/>
          <p:nvPr/>
        </p:nvSpPr>
        <p:spPr>
          <a:xfrm>
            <a:off x="914400" y="5181600"/>
            <a:ext cx="7543800" cy="1569660"/>
          </a:xfrm>
          <a:prstGeom prst="rect">
            <a:avLst/>
          </a:prstGeom>
          <a:noFill/>
        </p:spPr>
        <p:txBody>
          <a:bodyPr wrap="square" rtlCol="0">
            <a:spAutoFit/>
          </a:bodyPr>
          <a:lstStyle/>
          <a:p>
            <a:r>
              <a:rPr lang="en-US" sz="2000" b="0" dirty="0" smtClean="0"/>
              <a:t>E1 requires thiamin pyrophosphate (TPP) and Mg++ ion cofactors for </a:t>
            </a:r>
            <a:r>
              <a:rPr lang="en-US" sz="2000" b="0" dirty="0" err="1" smtClean="0"/>
              <a:t>decarboxylation</a:t>
            </a:r>
            <a:r>
              <a:rPr lang="en-US" sz="2000" b="0" dirty="0" smtClean="0"/>
              <a:t> of </a:t>
            </a:r>
            <a:r>
              <a:rPr lang="en-US" sz="2000" b="0" dirty="0" err="1" smtClean="0"/>
              <a:t>pyruvate</a:t>
            </a:r>
            <a:r>
              <a:rPr lang="en-US" sz="2000" b="0" dirty="0" smtClean="0"/>
              <a:t> followed by the reductive </a:t>
            </a:r>
            <a:r>
              <a:rPr lang="en-US" sz="2000" b="0" dirty="0" err="1" smtClean="0"/>
              <a:t>acetylation</a:t>
            </a:r>
            <a:r>
              <a:rPr lang="en-US" sz="2000" b="0" dirty="0" smtClean="0"/>
              <a:t> of the </a:t>
            </a:r>
            <a:r>
              <a:rPr lang="en-US" sz="2000" b="0" dirty="0" err="1" smtClean="0"/>
              <a:t>lipoic</a:t>
            </a:r>
            <a:r>
              <a:rPr lang="en-US" sz="2000" b="0" dirty="0" smtClean="0"/>
              <a:t> acid covalently bound to the E2 enzyme of </a:t>
            </a:r>
            <a:r>
              <a:rPr lang="en-US" sz="2000" b="0" dirty="0" err="1" smtClean="0"/>
              <a:t>Pyruvte</a:t>
            </a:r>
            <a:r>
              <a:rPr lang="en-US" sz="2000" b="0" dirty="0" smtClean="0"/>
              <a:t> DH. This enzymatic function is completed in two reactions with formation of reaction intermediate, 2-a-hydroxyethylidene-TPP</a:t>
            </a:r>
            <a:endParaRPr lang="en-US" sz="2000" dirty="0"/>
          </a:p>
        </p:txBody>
      </p:sp>
    </p:spTree>
  </p:cSld>
  <p:clrMapOvr>
    <a:masterClrMapping/>
  </p:clrMapOvr>
  <p:transition spd="med">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sz="3200" dirty="0" smtClean="0">
                <a:solidFill>
                  <a:srgbClr val="FFFF00"/>
                </a:solidFill>
              </a:rPr>
              <a:t>How does it work?</a:t>
            </a:r>
            <a:endParaRPr lang="en-US" sz="3200" dirty="0">
              <a:solidFill>
                <a:srgbClr val="FFFF00"/>
              </a:solidFill>
            </a:endParaRPr>
          </a:p>
        </p:txBody>
      </p:sp>
      <p:sp>
        <p:nvSpPr>
          <p:cNvPr id="3" name="Content Placeholder 2"/>
          <p:cNvSpPr>
            <a:spLocks noGrp="1"/>
          </p:cNvSpPr>
          <p:nvPr>
            <p:ph idx="1"/>
          </p:nvPr>
        </p:nvSpPr>
        <p:spPr>
          <a:xfrm>
            <a:off x="457200" y="990600"/>
            <a:ext cx="8229600" cy="5638800"/>
          </a:xfrm>
        </p:spPr>
        <p:txBody>
          <a:bodyPr/>
          <a:lstStyle/>
          <a:p>
            <a:r>
              <a:rPr lang="en-US" sz="2400" dirty="0" smtClean="0"/>
              <a:t>E1 catalyzes the non-reversible removal of CO</a:t>
            </a:r>
            <a:r>
              <a:rPr lang="en-US" sz="2400" baseline="-25000" dirty="0" smtClean="0"/>
              <a:t>2</a:t>
            </a:r>
            <a:r>
              <a:rPr lang="en-US" sz="2400" dirty="0" smtClean="0"/>
              <a:t> from </a:t>
            </a:r>
            <a:r>
              <a:rPr lang="en-US" sz="2400" dirty="0" err="1" smtClean="0"/>
              <a:t>pyruvate</a:t>
            </a:r>
            <a:r>
              <a:rPr lang="en-US" sz="2400" dirty="0" smtClean="0"/>
              <a:t>; E2 forms acetyl-</a:t>
            </a:r>
            <a:r>
              <a:rPr lang="en-US" sz="2400" dirty="0" err="1" smtClean="0"/>
              <a:t>CoA</a:t>
            </a:r>
            <a:r>
              <a:rPr lang="en-US" sz="2400" dirty="0" smtClean="0"/>
              <a:t>, E3 reduces NAD</a:t>
            </a:r>
            <a:r>
              <a:rPr lang="en-US" sz="2400" baseline="30000" dirty="0" smtClean="0"/>
              <a:t>+</a:t>
            </a:r>
            <a:r>
              <a:rPr lang="en-US" sz="2400" dirty="0" smtClean="0"/>
              <a:t> to NADH, and E3-binding protein provides E3 with binding sites to the core of the complex. </a:t>
            </a:r>
          </a:p>
          <a:p>
            <a:r>
              <a:rPr lang="en-US" sz="2400" dirty="0" smtClean="0"/>
              <a:t>Two additional enzymes associated with the complex: a specific kinase which is capable of </a:t>
            </a:r>
            <a:r>
              <a:rPr lang="en-US" sz="2400" dirty="0" err="1" smtClean="0"/>
              <a:t>phosphorylating</a:t>
            </a:r>
            <a:r>
              <a:rPr lang="en-US" sz="2400" dirty="0" smtClean="0"/>
              <a:t> E1 at serine residues and a loosely-associated specific </a:t>
            </a:r>
            <a:r>
              <a:rPr lang="en-US" sz="2400" dirty="0" err="1" smtClean="0"/>
              <a:t>phosphatase</a:t>
            </a:r>
            <a:r>
              <a:rPr lang="en-US" sz="2400" dirty="0" smtClean="0"/>
              <a:t> which reverses the phosphorylation. </a:t>
            </a:r>
          </a:p>
          <a:p>
            <a:r>
              <a:rPr lang="en-US" sz="2400" dirty="0" smtClean="0"/>
              <a:t>The activity of the complex may be regulated </a:t>
            </a:r>
            <a:r>
              <a:rPr lang="en-US" sz="2400" i="1" dirty="0" smtClean="0"/>
              <a:t>in vivo</a:t>
            </a:r>
            <a:r>
              <a:rPr lang="en-US" sz="2400" dirty="0" smtClean="0"/>
              <a:t> by the availability of substrates </a:t>
            </a:r>
            <a:r>
              <a:rPr lang="en-US" sz="2400" dirty="0" err="1" smtClean="0"/>
              <a:t>pyruvate</a:t>
            </a:r>
            <a:r>
              <a:rPr lang="en-US" sz="2400" dirty="0" smtClean="0"/>
              <a:t> and </a:t>
            </a:r>
            <a:r>
              <a:rPr lang="en-US" sz="2400" dirty="0" err="1" smtClean="0"/>
              <a:t>lipoamide</a:t>
            </a:r>
            <a:r>
              <a:rPr lang="en-US" sz="2400" dirty="0" smtClean="0"/>
              <a:t> themselves, as well as by the relative concentrations of NAD/NADH, </a:t>
            </a:r>
            <a:r>
              <a:rPr lang="en-US" sz="2400" dirty="0" err="1" smtClean="0"/>
              <a:t>CoA</a:t>
            </a:r>
            <a:r>
              <a:rPr lang="en-US" sz="2400" dirty="0" smtClean="0"/>
              <a:t>/acetyl-</a:t>
            </a:r>
            <a:r>
              <a:rPr lang="en-US" sz="2400" dirty="0" err="1" smtClean="0"/>
              <a:t>CoA</a:t>
            </a:r>
            <a:r>
              <a:rPr lang="en-US" sz="2400" dirty="0" smtClean="0"/>
              <a:t>, ADP/ATP, and the proportion of E1 in its active </a:t>
            </a:r>
            <a:r>
              <a:rPr lang="en-US" sz="2400" dirty="0" err="1" smtClean="0"/>
              <a:t>dephosphorylated</a:t>
            </a:r>
            <a:r>
              <a:rPr lang="en-US" sz="2400" dirty="0" smtClean="0"/>
              <a:t> state.</a:t>
            </a:r>
            <a:endParaRPr lang="en-US" sz="2400" dirty="0"/>
          </a:p>
        </p:txBody>
      </p:sp>
    </p:spTree>
  </p:cSld>
  <p:clrMapOvr>
    <a:masterClrMapping/>
  </p:clrMapOvr>
  <p:transition spd="med">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839200" cy="533400"/>
          </a:xfrm>
        </p:spPr>
        <p:txBody>
          <a:bodyPr/>
          <a:lstStyle/>
          <a:p>
            <a:r>
              <a:rPr lang="en-US" sz="3000" dirty="0" smtClean="0">
                <a:solidFill>
                  <a:srgbClr val="FFFF00"/>
                </a:solidFill>
              </a:rPr>
              <a:t>Regulation of Pyruvate Dehydrogenase Complex</a:t>
            </a:r>
            <a:endParaRPr lang="en-US" sz="3000" dirty="0">
              <a:solidFill>
                <a:srgbClr val="FFFF00"/>
              </a:solidFill>
            </a:endParaRPr>
          </a:p>
        </p:txBody>
      </p:sp>
      <p:sp>
        <p:nvSpPr>
          <p:cNvPr id="5" name="TextBox 4"/>
          <p:cNvSpPr txBox="1"/>
          <p:nvPr/>
        </p:nvSpPr>
        <p:spPr>
          <a:xfrm>
            <a:off x="228600" y="1371600"/>
            <a:ext cx="8763000" cy="2452979"/>
          </a:xfrm>
          <a:prstGeom prst="rect">
            <a:avLst/>
          </a:prstGeom>
          <a:noFill/>
        </p:spPr>
        <p:txBody>
          <a:bodyPr wrap="square" rtlCol="0">
            <a:spAutoFit/>
          </a:bodyPr>
          <a:lstStyle/>
          <a:p>
            <a:r>
              <a:rPr lang="en-US" sz="2600" dirty="0" smtClean="0">
                <a:effectLst/>
              </a:rPr>
              <a:t>Regulated by the products of the </a:t>
            </a:r>
            <a:r>
              <a:rPr lang="en-US" sz="2600" dirty="0" err="1" smtClean="0">
                <a:effectLst/>
              </a:rPr>
              <a:t>rxn</a:t>
            </a:r>
            <a:r>
              <a:rPr lang="en-US" sz="2600" dirty="0" smtClean="0">
                <a:effectLst/>
              </a:rPr>
              <a:t> they catalyze</a:t>
            </a:r>
          </a:p>
          <a:p>
            <a:endParaRPr lang="en-US" sz="2400" dirty="0" smtClean="0">
              <a:effectLst/>
            </a:endParaRPr>
          </a:p>
          <a:p>
            <a:pPr>
              <a:buClr>
                <a:srgbClr val="FFC000"/>
              </a:buClr>
              <a:buSzPct val="70000"/>
              <a:buFont typeface="Wingdings" pitchFamily="2" charset="2"/>
              <a:buChar char="Ø"/>
            </a:pPr>
            <a:r>
              <a:rPr lang="en-US" sz="2600" b="0" dirty="0" smtClean="0">
                <a:effectLst/>
              </a:rPr>
              <a:t>E1 is negatively regulated by [GTP] &amp; positively by [AMP]</a:t>
            </a:r>
          </a:p>
          <a:p>
            <a:pPr>
              <a:buClr>
                <a:srgbClr val="FFC000"/>
              </a:buClr>
              <a:buSzPct val="70000"/>
              <a:buFont typeface="Wingdings" pitchFamily="2" charset="2"/>
              <a:buChar char="Ø"/>
            </a:pPr>
            <a:r>
              <a:rPr lang="en-US" sz="2600" b="0" dirty="0" smtClean="0">
                <a:effectLst/>
              </a:rPr>
              <a:t>E2 is negatively regulated by [acetyl Co A]</a:t>
            </a:r>
          </a:p>
          <a:p>
            <a:pPr>
              <a:buClr>
                <a:srgbClr val="FFC000"/>
              </a:buClr>
              <a:buSzPct val="70000"/>
              <a:buFont typeface="Wingdings" pitchFamily="2" charset="2"/>
              <a:buChar char="Ø"/>
            </a:pPr>
            <a:r>
              <a:rPr lang="en-US" sz="2600" b="0" dirty="0" smtClean="0">
                <a:effectLst/>
              </a:rPr>
              <a:t>E3 negatively regulated by [NADH]/[NAD ]</a:t>
            </a:r>
            <a:endParaRPr lang="en-US" sz="2600" b="0" dirty="0">
              <a:effectLst/>
            </a:endParaRPr>
          </a:p>
        </p:txBody>
      </p:sp>
      <p:sp>
        <p:nvSpPr>
          <p:cNvPr id="6" name="TextBox 5"/>
          <p:cNvSpPr txBox="1"/>
          <p:nvPr/>
        </p:nvSpPr>
        <p:spPr>
          <a:xfrm>
            <a:off x="381000" y="4343400"/>
            <a:ext cx="8610600" cy="2212913"/>
          </a:xfrm>
          <a:prstGeom prst="rect">
            <a:avLst/>
          </a:prstGeom>
          <a:noFill/>
        </p:spPr>
        <p:txBody>
          <a:bodyPr wrap="square" rtlCol="0">
            <a:spAutoFit/>
          </a:bodyPr>
          <a:lstStyle/>
          <a:p>
            <a:r>
              <a:rPr lang="en-US" sz="2600" u="sng" dirty="0" smtClean="0">
                <a:effectLst/>
              </a:rPr>
              <a:t>E1-P is inactive</a:t>
            </a:r>
            <a:r>
              <a:rPr lang="en-US" sz="2400" dirty="0" smtClean="0">
                <a:effectLst/>
              </a:rPr>
              <a:t>:</a:t>
            </a:r>
          </a:p>
          <a:p>
            <a:endParaRPr lang="en-US" sz="1200" dirty="0" smtClean="0">
              <a:effectLst/>
            </a:endParaRPr>
          </a:p>
          <a:p>
            <a:r>
              <a:rPr lang="en-US" sz="2400" dirty="0" smtClean="0">
                <a:effectLst/>
              </a:rPr>
              <a:t> </a:t>
            </a:r>
            <a:r>
              <a:rPr lang="en-US" sz="2600" b="0" dirty="0" smtClean="0">
                <a:effectLst/>
              </a:rPr>
              <a:t>[acetyl Co A]: increase in E1-P formation</a:t>
            </a:r>
          </a:p>
          <a:p>
            <a:r>
              <a:rPr lang="en-US" sz="2600" b="0" dirty="0" smtClean="0">
                <a:effectLst/>
              </a:rPr>
              <a:t> </a:t>
            </a:r>
          </a:p>
          <a:p>
            <a:r>
              <a:rPr lang="en-US" sz="2600" b="0" dirty="0" smtClean="0">
                <a:effectLst/>
              </a:rPr>
              <a:t>Pyruvate   decrease in E1-P formation</a:t>
            </a:r>
          </a:p>
        </p:txBody>
      </p:sp>
      <p:grpSp>
        <p:nvGrpSpPr>
          <p:cNvPr id="9" name="Group 8"/>
          <p:cNvGrpSpPr/>
          <p:nvPr/>
        </p:nvGrpSpPr>
        <p:grpSpPr>
          <a:xfrm>
            <a:off x="228600" y="5089488"/>
            <a:ext cx="304800" cy="1387512"/>
            <a:chOff x="228600" y="4937088"/>
            <a:chExt cx="304800" cy="1387512"/>
          </a:xfrm>
        </p:grpSpPr>
        <p:sp>
          <p:nvSpPr>
            <p:cNvPr id="7" name="Striped Right Arrow 6"/>
            <p:cNvSpPr/>
            <p:nvPr/>
          </p:nvSpPr>
          <p:spPr bwMode="auto">
            <a:xfrm rot="16200000">
              <a:off x="190500" y="5051388"/>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8" name="Striped Right Arrow 7"/>
            <p:cNvSpPr/>
            <p:nvPr/>
          </p:nvSpPr>
          <p:spPr bwMode="auto">
            <a:xfrm rot="16200000">
              <a:off x="114300" y="5981700"/>
              <a:ext cx="457200" cy="228600"/>
            </a:xfrm>
            <a:prstGeom prst="striped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Tree>
  </p:cSld>
  <p:clrMapOvr>
    <a:masterClrMapping/>
  </p:clrMapOvr>
  <p:transition spd="med">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228600"/>
            <a:ext cx="8534400" cy="457200"/>
          </a:xfrm>
        </p:spPr>
        <p:txBody>
          <a:bodyPr/>
          <a:lstStyle/>
          <a:p>
            <a:r>
              <a:rPr lang="en-US" sz="3000" dirty="0" smtClean="0">
                <a:solidFill>
                  <a:srgbClr val="FFFF00"/>
                </a:solidFill>
              </a:rPr>
              <a:t>Regulation of Pyruvate Dehydrogenase Complex</a:t>
            </a:r>
            <a:endParaRPr lang="en-US" sz="3000" dirty="0">
              <a:solidFill>
                <a:srgbClr val="FFFF00"/>
              </a:solidFill>
            </a:endParaRPr>
          </a:p>
        </p:txBody>
      </p:sp>
      <p:sp>
        <p:nvSpPr>
          <p:cNvPr id="47" name="TextBox 46"/>
          <p:cNvSpPr txBox="1"/>
          <p:nvPr/>
        </p:nvSpPr>
        <p:spPr>
          <a:xfrm>
            <a:off x="0" y="6248400"/>
            <a:ext cx="2743200" cy="289310"/>
          </a:xfrm>
          <a:prstGeom prst="rect">
            <a:avLst/>
          </a:prstGeom>
          <a:noFill/>
        </p:spPr>
        <p:txBody>
          <a:bodyPr wrap="square" rtlCol="0">
            <a:spAutoFit/>
          </a:bodyPr>
          <a:lstStyle/>
          <a:p>
            <a:r>
              <a:rPr lang="en-US" sz="1600" dirty="0" smtClean="0"/>
              <a:t>Pyruvate + Co ASH +NAD</a:t>
            </a:r>
            <a:r>
              <a:rPr lang="en-US" sz="1600" baseline="30000" dirty="0" smtClean="0"/>
              <a:t>+</a:t>
            </a:r>
            <a:r>
              <a:rPr lang="en-US" sz="1600" dirty="0" smtClean="0"/>
              <a:t> </a:t>
            </a:r>
            <a:endParaRPr lang="en-US" sz="1600" dirty="0"/>
          </a:p>
        </p:txBody>
      </p:sp>
      <p:grpSp>
        <p:nvGrpSpPr>
          <p:cNvPr id="65" name="Group 64"/>
          <p:cNvGrpSpPr/>
          <p:nvPr/>
        </p:nvGrpSpPr>
        <p:grpSpPr>
          <a:xfrm>
            <a:off x="152400" y="914400"/>
            <a:ext cx="8839200" cy="5612840"/>
            <a:chOff x="228600" y="1143000"/>
            <a:chExt cx="8839200" cy="5612840"/>
          </a:xfrm>
        </p:grpSpPr>
        <p:sp>
          <p:nvSpPr>
            <p:cNvPr id="25" name="Freeform 24"/>
            <p:cNvSpPr/>
            <p:nvPr/>
          </p:nvSpPr>
          <p:spPr bwMode="auto">
            <a:xfrm>
              <a:off x="2605439" y="6221393"/>
              <a:ext cx="3565852" cy="333310"/>
            </a:xfrm>
            <a:custGeom>
              <a:avLst/>
              <a:gdLst>
                <a:gd name="connsiteX0" fmla="*/ 7132 w 3565852"/>
                <a:gd name="connsiteY0" fmla="*/ 239697 h 333310"/>
                <a:gd name="connsiteX1" fmla="*/ 77471 w 3565852"/>
                <a:gd name="connsiteY1" fmla="*/ 199504 h 333310"/>
                <a:gd name="connsiteX2" fmla="*/ 218148 w 3565852"/>
                <a:gd name="connsiteY2" fmla="*/ 139214 h 333310"/>
                <a:gd name="connsiteX3" fmla="*/ 278438 w 3565852"/>
                <a:gd name="connsiteY3" fmla="*/ 129165 h 333310"/>
                <a:gd name="connsiteX4" fmla="*/ 318631 w 3565852"/>
                <a:gd name="connsiteY4" fmla="*/ 119117 h 333310"/>
                <a:gd name="connsiteX5" fmla="*/ 800952 w 3565852"/>
                <a:gd name="connsiteY5" fmla="*/ 109069 h 333310"/>
                <a:gd name="connsiteX6" fmla="*/ 851194 w 3565852"/>
                <a:gd name="connsiteY6" fmla="*/ 99020 h 333310"/>
                <a:gd name="connsiteX7" fmla="*/ 891387 w 3565852"/>
                <a:gd name="connsiteY7" fmla="*/ 88972 h 333310"/>
                <a:gd name="connsiteX8" fmla="*/ 991871 w 3565852"/>
                <a:gd name="connsiteY8" fmla="*/ 78923 h 333310"/>
                <a:gd name="connsiteX9" fmla="*/ 1092354 w 3565852"/>
                <a:gd name="connsiteY9" fmla="*/ 58827 h 333310"/>
                <a:gd name="connsiteX10" fmla="*/ 1162693 w 3565852"/>
                <a:gd name="connsiteY10" fmla="*/ 38730 h 333310"/>
                <a:gd name="connsiteX11" fmla="*/ 1293321 w 3565852"/>
                <a:gd name="connsiteY11" fmla="*/ 28682 h 333310"/>
                <a:gd name="connsiteX12" fmla="*/ 1655062 w 3565852"/>
                <a:gd name="connsiteY12" fmla="*/ 8585 h 333310"/>
                <a:gd name="connsiteX13" fmla="*/ 1916319 w 3565852"/>
                <a:gd name="connsiteY13" fmla="*/ 18633 h 333310"/>
                <a:gd name="connsiteX14" fmla="*/ 2036899 w 3565852"/>
                <a:gd name="connsiteY14" fmla="*/ 28682 h 333310"/>
                <a:gd name="connsiteX15" fmla="*/ 2177576 w 3565852"/>
                <a:gd name="connsiteY15" fmla="*/ 48778 h 333310"/>
                <a:gd name="connsiteX16" fmla="*/ 2268012 w 3565852"/>
                <a:gd name="connsiteY16" fmla="*/ 58827 h 333310"/>
                <a:gd name="connsiteX17" fmla="*/ 2348398 w 3565852"/>
                <a:gd name="connsiteY17" fmla="*/ 78923 h 333310"/>
                <a:gd name="connsiteX18" fmla="*/ 2398640 w 3565852"/>
                <a:gd name="connsiteY18" fmla="*/ 88972 h 333310"/>
                <a:gd name="connsiteX19" fmla="*/ 2428785 w 3565852"/>
                <a:gd name="connsiteY19" fmla="*/ 99020 h 333310"/>
                <a:gd name="connsiteX20" fmla="*/ 2509172 w 3565852"/>
                <a:gd name="connsiteY20" fmla="*/ 119117 h 333310"/>
                <a:gd name="connsiteX21" fmla="*/ 2549365 w 3565852"/>
                <a:gd name="connsiteY21" fmla="*/ 139214 h 333310"/>
                <a:gd name="connsiteX22" fmla="*/ 2599607 w 3565852"/>
                <a:gd name="connsiteY22" fmla="*/ 149262 h 333310"/>
                <a:gd name="connsiteX23" fmla="*/ 2629752 w 3565852"/>
                <a:gd name="connsiteY23" fmla="*/ 159310 h 333310"/>
                <a:gd name="connsiteX24" fmla="*/ 2700091 w 3565852"/>
                <a:gd name="connsiteY24" fmla="*/ 169359 h 333310"/>
                <a:gd name="connsiteX25" fmla="*/ 2740284 w 3565852"/>
                <a:gd name="connsiteY25" fmla="*/ 179407 h 333310"/>
                <a:gd name="connsiteX26" fmla="*/ 2810623 w 3565852"/>
                <a:gd name="connsiteY26" fmla="*/ 189455 h 333310"/>
                <a:gd name="connsiteX27" fmla="*/ 2850816 w 3565852"/>
                <a:gd name="connsiteY27" fmla="*/ 199504 h 333310"/>
                <a:gd name="connsiteX28" fmla="*/ 2880961 w 3565852"/>
                <a:gd name="connsiteY28" fmla="*/ 209552 h 333310"/>
                <a:gd name="connsiteX29" fmla="*/ 2961348 w 3565852"/>
                <a:gd name="connsiteY29" fmla="*/ 219600 h 333310"/>
                <a:gd name="connsiteX30" fmla="*/ 3051783 w 3565852"/>
                <a:gd name="connsiteY30" fmla="*/ 239697 h 333310"/>
                <a:gd name="connsiteX31" fmla="*/ 3172363 w 3565852"/>
                <a:gd name="connsiteY31" fmla="*/ 249745 h 333310"/>
                <a:gd name="connsiteX32" fmla="*/ 3343185 w 3565852"/>
                <a:gd name="connsiteY32" fmla="*/ 269842 h 333310"/>
                <a:gd name="connsiteX33" fmla="*/ 3403475 w 3565852"/>
                <a:gd name="connsiteY33" fmla="*/ 279891 h 333310"/>
                <a:gd name="connsiteX34" fmla="*/ 3443669 w 3565852"/>
                <a:gd name="connsiteY34" fmla="*/ 299987 h 333310"/>
                <a:gd name="connsiteX35" fmla="*/ 3534104 w 3565852"/>
                <a:gd name="connsiteY35" fmla="*/ 320084 h 33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65852" h="333310">
                  <a:moveTo>
                    <a:pt x="7132" y="239697"/>
                  </a:moveTo>
                  <a:cubicBezTo>
                    <a:pt x="97615" y="217077"/>
                    <a:pt x="0" y="248804"/>
                    <a:pt x="77471" y="199504"/>
                  </a:cubicBezTo>
                  <a:cubicBezTo>
                    <a:pt x="103454" y="182969"/>
                    <a:pt x="181303" y="145355"/>
                    <a:pt x="218148" y="139214"/>
                  </a:cubicBezTo>
                  <a:cubicBezTo>
                    <a:pt x="238245" y="135864"/>
                    <a:pt x="258460" y="133161"/>
                    <a:pt x="278438" y="129165"/>
                  </a:cubicBezTo>
                  <a:cubicBezTo>
                    <a:pt x="291980" y="126457"/>
                    <a:pt x="304831" y="119648"/>
                    <a:pt x="318631" y="119117"/>
                  </a:cubicBezTo>
                  <a:cubicBezTo>
                    <a:pt x="479321" y="112937"/>
                    <a:pt x="640178" y="112418"/>
                    <a:pt x="800952" y="109069"/>
                  </a:cubicBezTo>
                  <a:cubicBezTo>
                    <a:pt x="817699" y="105719"/>
                    <a:pt x="834522" y="102725"/>
                    <a:pt x="851194" y="99020"/>
                  </a:cubicBezTo>
                  <a:cubicBezTo>
                    <a:pt x="864675" y="96024"/>
                    <a:pt x="877716" y="90925"/>
                    <a:pt x="891387" y="88972"/>
                  </a:cubicBezTo>
                  <a:cubicBezTo>
                    <a:pt x="924710" y="84211"/>
                    <a:pt x="958376" y="82273"/>
                    <a:pt x="991871" y="78923"/>
                  </a:cubicBezTo>
                  <a:cubicBezTo>
                    <a:pt x="1059980" y="56221"/>
                    <a:pt x="976883" y="81922"/>
                    <a:pt x="1092354" y="58827"/>
                  </a:cubicBezTo>
                  <a:cubicBezTo>
                    <a:pt x="1143422" y="48613"/>
                    <a:pt x="1102026" y="45867"/>
                    <a:pt x="1162693" y="38730"/>
                  </a:cubicBezTo>
                  <a:cubicBezTo>
                    <a:pt x="1206065" y="33628"/>
                    <a:pt x="1249778" y="32031"/>
                    <a:pt x="1293321" y="28682"/>
                  </a:cubicBezTo>
                  <a:cubicBezTo>
                    <a:pt x="1436721" y="0"/>
                    <a:pt x="1379483" y="8585"/>
                    <a:pt x="1655062" y="8585"/>
                  </a:cubicBezTo>
                  <a:cubicBezTo>
                    <a:pt x="1742212" y="8585"/>
                    <a:pt x="1829233" y="15284"/>
                    <a:pt x="1916319" y="18633"/>
                  </a:cubicBezTo>
                  <a:lnTo>
                    <a:pt x="2036899" y="28682"/>
                  </a:lnTo>
                  <a:cubicBezTo>
                    <a:pt x="2177261" y="42718"/>
                    <a:pt x="2060653" y="33188"/>
                    <a:pt x="2177576" y="48778"/>
                  </a:cubicBezTo>
                  <a:cubicBezTo>
                    <a:pt x="2207641" y="52787"/>
                    <a:pt x="2237867" y="55477"/>
                    <a:pt x="2268012" y="58827"/>
                  </a:cubicBezTo>
                  <a:cubicBezTo>
                    <a:pt x="2294807" y="65526"/>
                    <a:pt x="2321314" y="73506"/>
                    <a:pt x="2348398" y="78923"/>
                  </a:cubicBezTo>
                  <a:cubicBezTo>
                    <a:pt x="2365145" y="82273"/>
                    <a:pt x="2382071" y="84830"/>
                    <a:pt x="2398640" y="88972"/>
                  </a:cubicBezTo>
                  <a:cubicBezTo>
                    <a:pt x="2408916" y="91541"/>
                    <a:pt x="2418566" y="96233"/>
                    <a:pt x="2428785" y="99020"/>
                  </a:cubicBezTo>
                  <a:cubicBezTo>
                    <a:pt x="2455432" y="106287"/>
                    <a:pt x="2509172" y="119117"/>
                    <a:pt x="2509172" y="119117"/>
                  </a:cubicBezTo>
                  <a:cubicBezTo>
                    <a:pt x="2522570" y="125816"/>
                    <a:pt x="2535155" y="134477"/>
                    <a:pt x="2549365" y="139214"/>
                  </a:cubicBezTo>
                  <a:cubicBezTo>
                    <a:pt x="2565568" y="144615"/>
                    <a:pt x="2583038" y="145120"/>
                    <a:pt x="2599607" y="149262"/>
                  </a:cubicBezTo>
                  <a:cubicBezTo>
                    <a:pt x="2609883" y="151831"/>
                    <a:pt x="2619366" y="157233"/>
                    <a:pt x="2629752" y="159310"/>
                  </a:cubicBezTo>
                  <a:cubicBezTo>
                    <a:pt x="2652976" y="163955"/>
                    <a:pt x="2676789" y="165122"/>
                    <a:pt x="2700091" y="169359"/>
                  </a:cubicBezTo>
                  <a:cubicBezTo>
                    <a:pt x="2713678" y="171829"/>
                    <a:pt x="2726697" y="176937"/>
                    <a:pt x="2740284" y="179407"/>
                  </a:cubicBezTo>
                  <a:cubicBezTo>
                    <a:pt x="2763586" y="183644"/>
                    <a:pt x="2787321" y="185218"/>
                    <a:pt x="2810623" y="189455"/>
                  </a:cubicBezTo>
                  <a:cubicBezTo>
                    <a:pt x="2824210" y="191925"/>
                    <a:pt x="2837537" y="195710"/>
                    <a:pt x="2850816" y="199504"/>
                  </a:cubicBezTo>
                  <a:cubicBezTo>
                    <a:pt x="2861000" y="202414"/>
                    <a:pt x="2870540" y="207657"/>
                    <a:pt x="2880961" y="209552"/>
                  </a:cubicBezTo>
                  <a:cubicBezTo>
                    <a:pt x="2907530" y="214382"/>
                    <a:pt x="2934552" y="216251"/>
                    <a:pt x="2961348" y="219600"/>
                  </a:cubicBezTo>
                  <a:cubicBezTo>
                    <a:pt x="2986025" y="225770"/>
                    <a:pt x="3027678" y="236861"/>
                    <a:pt x="3051783" y="239697"/>
                  </a:cubicBezTo>
                  <a:cubicBezTo>
                    <a:pt x="3091839" y="244409"/>
                    <a:pt x="3132170" y="246396"/>
                    <a:pt x="3172363" y="249745"/>
                  </a:cubicBezTo>
                  <a:cubicBezTo>
                    <a:pt x="3263866" y="272622"/>
                    <a:pt x="3170511" y="251665"/>
                    <a:pt x="3343185" y="269842"/>
                  </a:cubicBezTo>
                  <a:cubicBezTo>
                    <a:pt x="3363447" y="271975"/>
                    <a:pt x="3383378" y="276541"/>
                    <a:pt x="3403475" y="279891"/>
                  </a:cubicBezTo>
                  <a:cubicBezTo>
                    <a:pt x="3416873" y="286590"/>
                    <a:pt x="3429218" y="296046"/>
                    <a:pt x="3443669" y="299987"/>
                  </a:cubicBezTo>
                  <a:cubicBezTo>
                    <a:pt x="3565852" y="333310"/>
                    <a:pt x="3478773" y="292420"/>
                    <a:pt x="3534104" y="320084"/>
                  </a:cubicBezTo>
                </a:path>
              </a:pathLst>
            </a:cu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3" name="Freeform 12"/>
            <p:cNvSpPr/>
            <p:nvPr/>
          </p:nvSpPr>
          <p:spPr bwMode="auto">
            <a:xfrm>
              <a:off x="1738365" y="1858945"/>
              <a:ext cx="1949380" cy="4160018"/>
            </a:xfrm>
            <a:custGeom>
              <a:avLst/>
              <a:gdLst>
                <a:gd name="connsiteX0" fmla="*/ 1949380 w 1949380"/>
                <a:gd name="connsiteY0" fmla="*/ 4160018 h 4160018"/>
                <a:gd name="connsiteX1" fmla="*/ 1868993 w 1949380"/>
                <a:gd name="connsiteY1" fmla="*/ 4119824 h 4160018"/>
                <a:gd name="connsiteX2" fmla="*/ 1828800 w 1949380"/>
                <a:gd name="connsiteY2" fmla="*/ 4099728 h 4160018"/>
                <a:gd name="connsiteX3" fmla="*/ 1798655 w 1949380"/>
                <a:gd name="connsiteY3" fmla="*/ 4079631 h 4160018"/>
                <a:gd name="connsiteX4" fmla="*/ 1657978 w 1949380"/>
                <a:gd name="connsiteY4" fmla="*/ 4039437 h 4160018"/>
                <a:gd name="connsiteX5" fmla="*/ 1547446 w 1949380"/>
                <a:gd name="connsiteY5" fmla="*/ 4009292 h 4160018"/>
                <a:gd name="connsiteX6" fmla="*/ 1477108 w 1949380"/>
                <a:gd name="connsiteY6" fmla="*/ 3979147 h 4160018"/>
                <a:gd name="connsiteX7" fmla="*/ 1436914 w 1949380"/>
                <a:gd name="connsiteY7" fmla="*/ 3959051 h 4160018"/>
                <a:gd name="connsiteX8" fmla="*/ 1376624 w 1949380"/>
                <a:gd name="connsiteY8" fmla="*/ 3938954 h 4160018"/>
                <a:gd name="connsiteX9" fmla="*/ 1336431 w 1949380"/>
                <a:gd name="connsiteY9" fmla="*/ 3918857 h 4160018"/>
                <a:gd name="connsiteX10" fmla="*/ 1276140 w 1949380"/>
                <a:gd name="connsiteY10" fmla="*/ 3898760 h 4160018"/>
                <a:gd name="connsiteX11" fmla="*/ 1245995 w 1949380"/>
                <a:gd name="connsiteY11" fmla="*/ 3888712 h 4160018"/>
                <a:gd name="connsiteX12" fmla="*/ 1215850 w 1949380"/>
                <a:gd name="connsiteY12" fmla="*/ 3868615 h 4160018"/>
                <a:gd name="connsiteX13" fmla="*/ 1125415 w 1949380"/>
                <a:gd name="connsiteY13" fmla="*/ 3838470 h 4160018"/>
                <a:gd name="connsiteX14" fmla="*/ 1085222 w 1949380"/>
                <a:gd name="connsiteY14" fmla="*/ 3808325 h 4160018"/>
                <a:gd name="connsiteX15" fmla="*/ 1004835 w 1949380"/>
                <a:gd name="connsiteY15" fmla="*/ 3778180 h 4160018"/>
                <a:gd name="connsiteX16" fmla="*/ 914400 w 1949380"/>
                <a:gd name="connsiteY16" fmla="*/ 3727939 h 4160018"/>
                <a:gd name="connsiteX17" fmla="*/ 874206 w 1949380"/>
                <a:gd name="connsiteY17" fmla="*/ 3697793 h 4160018"/>
                <a:gd name="connsiteX18" fmla="*/ 813916 w 1949380"/>
                <a:gd name="connsiteY18" fmla="*/ 3657600 h 4160018"/>
                <a:gd name="connsiteX19" fmla="*/ 783771 w 1949380"/>
                <a:gd name="connsiteY19" fmla="*/ 3637503 h 4160018"/>
                <a:gd name="connsiteX20" fmla="*/ 753626 w 1949380"/>
                <a:gd name="connsiteY20" fmla="*/ 3627455 h 4160018"/>
                <a:gd name="connsiteX21" fmla="*/ 733530 w 1949380"/>
                <a:gd name="connsiteY21" fmla="*/ 3597310 h 4160018"/>
                <a:gd name="connsiteX22" fmla="*/ 693336 w 1949380"/>
                <a:gd name="connsiteY22" fmla="*/ 3557117 h 4160018"/>
                <a:gd name="connsiteX23" fmla="*/ 683288 w 1949380"/>
                <a:gd name="connsiteY23" fmla="*/ 3526971 h 4160018"/>
                <a:gd name="connsiteX24" fmla="*/ 653143 w 1949380"/>
                <a:gd name="connsiteY24" fmla="*/ 3506875 h 4160018"/>
                <a:gd name="connsiteX25" fmla="*/ 592853 w 1949380"/>
                <a:gd name="connsiteY25" fmla="*/ 3446585 h 4160018"/>
                <a:gd name="connsiteX26" fmla="*/ 482321 w 1949380"/>
                <a:gd name="connsiteY26" fmla="*/ 3315956 h 4160018"/>
                <a:gd name="connsiteX27" fmla="*/ 452176 w 1949380"/>
                <a:gd name="connsiteY27" fmla="*/ 3295859 h 4160018"/>
                <a:gd name="connsiteX28" fmla="*/ 411982 w 1949380"/>
                <a:gd name="connsiteY28" fmla="*/ 3235569 h 4160018"/>
                <a:gd name="connsiteX29" fmla="*/ 371789 w 1949380"/>
                <a:gd name="connsiteY29" fmla="*/ 3205424 h 4160018"/>
                <a:gd name="connsiteX30" fmla="*/ 361740 w 1949380"/>
                <a:gd name="connsiteY30" fmla="*/ 3175279 h 4160018"/>
                <a:gd name="connsiteX31" fmla="*/ 301450 w 1949380"/>
                <a:gd name="connsiteY31" fmla="*/ 3094892 h 4160018"/>
                <a:gd name="connsiteX32" fmla="*/ 281354 w 1949380"/>
                <a:gd name="connsiteY32" fmla="*/ 3044651 h 4160018"/>
                <a:gd name="connsiteX33" fmla="*/ 221064 w 1949380"/>
                <a:gd name="connsiteY33" fmla="*/ 2984360 h 4160018"/>
                <a:gd name="connsiteX34" fmla="*/ 170822 w 1949380"/>
                <a:gd name="connsiteY34" fmla="*/ 2863780 h 4160018"/>
                <a:gd name="connsiteX35" fmla="*/ 150725 w 1949380"/>
                <a:gd name="connsiteY35" fmla="*/ 2823587 h 4160018"/>
                <a:gd name="connsiteX36" fmla="*/ 130628 w 1949380"/>
                <a:gd name="connsiteY36" fmla="*/ 2783393 h 4160018"/>
                <a:gd name="connsiteX37" fmla="*/ 120580 w 1949380"/>
                <a:gd name="connsiteY37" fmla="*/ 2743200 h 4160018"/>
                <a:gd name="connsiteX38" fmla="*/ 110532 w 1949380"/>
                <a:gd name="connsiteY38" fmla="*/ 2713055 h 4160018"/>
                <a:gd name="connsiteX39" fmla="*/ 100483 w 1949380"/>
                <a:gd name="connsiteY39" fmla="*/ 2662813 h 4160018"/>
                <a:gd name="connsiteX40" fmla="*/ 70338 w 1949380"/>
                <a:gd name="connsiteY40" fmla="*/ 2562330 h 4160018"/>
                <a:gd name="connsiteX41" fmla="*/ 50242 w 1949380"/>
                <a:gd name="connsiteY41" fmla="*/ 2461846 h 4160018"/>
                <a:gd name="connsiteX42" fmla="*/ 40193 w 1949380"/>
                <a:gd name="connsiteY42" fmla="*/ 2411604 h 4160018"/>
                <a:gd name="connsiteX43" fmla="*/ 30145 w 1949380"/>
                <a:gd name="connsiteY43" fmla="*/ 2381459 h 4160018"/>
                <a:gd name="connsiteX44" fmla="*/ 20097 w 1949380"/>
                <a:gd name="connsiteY44" fmla="*/ 2280976 h 4160018"/>
                <a:gd name="connsiteX45" fmla="*/ 10048 w 1949380"/>
                <a:gd name="connsiteY45" fmla="*/ 2160396 h 4160018"/>
                <a:gd name="connsiteX46" fmla="*/ 0 w 1949380"/>
                <a:gd name="connsiteY46" fmla="*/ 2069960 h 4160018"/>
                <a:gd name="connsiteX47" fmla="*/ 10048 w 1949380"/>
                <a:gd name="connsiteY47" fmla="*/ 1758462 h 4160018"/>
                <a:gd name="connsiteX48" fmla="*/ 20097 w 1949380"/>
                <a:gd name="connsiteY48" fmla="*/ 1698171 h 4160018"/>
                <a:gd name="connsiteX49" fmla="*/ 30145 w 1949380"/>
                <a:gd name="connsiteY49" fmla="*/ 1587640 h 4160018"/>
                <a:gd name="connsiteX50" fmla="*/ 50242 w 1949380"/>
                <a:gd name="connsiteY50" fmla="*/ 1507253 h 4160018"/>
                <a:gd name="connsiteX51" fmla="*/ 60290 w 1949380"/>
                <a:gd name="connsiteY51" fmla="*/ 1416818 h 4160018"/>
                <a:gd name="connsiteX52" fmla="*/ 80387 w 1949380"/>
                <a:gd name="connsiteY52" fmla="*/ 1326382 h 4160018"/>
                <a:gd name="connsiteX53" fmla="*/ 110532 w 1949380"/>
                <a:gd name="connsiteY53" fmla="*/ 1245996 h 4160018"/>
                <a:gd name="connsiteX54" fmla="*/ 130628 w 1949380"/>
                <a:gd name="connsiteY54" fmla="*/ 1135464 h 4160018"/>
                <a:gd name="connsiteX55" fmla="*/ 160773 w 1949380"/>
                <a:gd name="connsiteY55" fmla="*/ 1095270 h 4160018"/>
                <a:gd name="connsiteX56" fmla="*/ 190919 w 1949380"/>
                <a:gd name="connsiteY56" fmla="*/ 1024932 h 4160018"/>
                <a:gd name="connsiteX57" fmla="*/ 211015 w 1949380"/>
                <a:gd name="connsiteY57" fmla="*/ 994787 h 4160018"/>
                <a:gd name="connsiteX58" fmla="*/ 221064 w 1949380"/>
                <a:gd name="connsiteY58" fmla="*/ 964642 h 4160018"/>
                <a:gd name="connsiteX59" fmla="*/ 281354 w 1949380"/>
                <a:gd name="connsiteY59" fmla="*/ 914400 h 4160018"/>
                <a:gd name="connsiteX60" fmla="*/ 301450 w 1949380"/>
                <a:gd name="connsiteY60" fmla="*/ 884255 h 4160018"/>
                <a:gd name="connsiteX61" fmla="*/ 361740 w 1949380"/>
                <a:gd name="connsiteY61" fmla="*/ 834013 h 4160018"/>
                <a:gd name="connsiteX62" fmla="*/ 411982 w 1949380"/>
                <a:gd name="connsiteY62" fmla="*/ 773723 h 4160018"/>
                <a:gd name="connsiteX63" fmla="*/ 442127 w 1949380"/>
                <a:gd name="connsiteY63" fmla="*/ 753626 h 4160018"/>
                <a:gd name="connsiteX64" fmla="*/ 502417 w 1949380"/>
                <a:gd name="connsiteY64" fmla="*/ 693336 h 4160018"/>
                <a:gd name="connsiteX65" fmla="*/ 532562 w 1949380"/>
                <a:gd name="connsiteY65" fmla="*/ 663191 h 4160018"/>
                <a:gd name="connsiteX66" fmla="*/ 572756 w 1949380"/>
                <a:gd name="connsiteY66" fmla="*/ 643095 h 4160018"/>
                <a:gd name="connsiteX67" fmla="*/ 622998 w 1949380"/>
                <a:gd name="connsiteY67" fmla="*/ 592853 h 4160018"/>
                <a:gd name="connsiteX68" fmla="*/ 653143 w 1949380"/>
                <a:gd name="connsiteY68" fmla="*/ 582804 h 4160018"/>
                <a:gd name="connsiteX69" fmla="*/ 713433 w 1949380"/>
                <a:gd name="connsiteY69" fmla="*/ 542611 h 4160018"/>
                <a:gd name="connsiteX70" fmla="*/ 773723 w 1949380"/>
                <a:gd name="connsiteY70" fmla="*/ 502418 h 4160018"/>
                <a:gd name="connsiteX71" fmla="*/ 803868 w 1949380"/>
                <a:gd name="connsiteY71" fmla="*/ 482321 h 4160018"/>
                <a:gd name="connsiteX72" fmla="*/ 844061 w 1949380"/>
                <a:gd name="connsiteY72" fmla="*/ 462224 h 4160018"/>
                <a:gd name="connsiteX73" fmla="*/ 874206 w 1949380"/>
                <a:gd name="connsiteY73" fmla="*/ 442128 h 4160018"/>
                <a:gd name="connsiteX74" fmla="*/ 914400 w 1949380"/>
                <a:gd name="connsiteY74" fmla="*/ 432079 h 4160018"/>
                <a:gd name="connsiteX75" fmla="*/ 944545 w 1949380"/>
                <a:gd name="connsiteY75" fmla="*/ 401934 h 4160018"/>
                <a:gd name="connsiteX76" fmla="*/ 1004835 w 1949380"/>
                <a:gd name="connsiteY76" fmla="*/ 371789 h 4160018"/>
                <a:gd name="connsiteX77" fmla="*/ 1095270 w 1949380"/>
                <a:gd name="connsiteY77" fmla="*/ 301451 h 4160018"/>
                <a:gd name="connsiteX78" fmla="*/ 1135464 w 1949380"/>
                <a:gd name="connsiteY78" fmla="*/ 291402 h 4160018"/>
                <a:gd name="connsiteX79" fmla="*/ 1205802 w 1949380"/>
                <a:gd name="connsiteY79" fmla="*/ 251209 h 4160018"/>
                <a:gd name="connsiteX80" fmla="*/ 1276140 w 1949380"/>
                <a:gd name="connsiteY80" fmla="*/ 221064 h 4160018"/>
                <a:gd name="connsiteX81" fmla="*/ 1306286 w 1949380"/>
                <a:gd name="connsiteY81" fmla="*/ 200967 h 4160018"/>
                <a:gd name="connsiteX82" fmla="*/ 1366576 w 1949380"/>
                <a:gd name="connsiteY82" fmla="*/ 180870 h 4160018"/>
                <a:gd name="connsiteX83" fmla="*/ 1426866 w 1949380"/>
                <a:gd name="connsiteY83" fmla="*/ 150725 h 4160018"/>
                <a:gd name="connsiteX84" fmla="*/ 1507253 w 1949380"/>
                <a:gd name="connsiteY84" fmla="*/ 110532 h 4160018"/>
                <a:gd name="connsiteX85" fmla="*/ 1587639 w 1949380"/>
                <a:gd name="connsiteY85" fmla="*/ 80387 h 4160018"/>
                <a:gd name="connsiteX86" fmla="*/ 1678075 w 1949380"/>
                <a:gd name="connsiteY86" fmla="*/ 40193 h 4160018"/>
                <a:gd name="connsiteX87" fmla="*/ 1708220 w 1949380"/>
                <a:gd name="connsiteY87" fmla="*/ 30145 h 4160018"/>
                <a:gd name="connsiteX88" fmla="*/ 1738365 w 1949380"/>
                <a:gd name="connsiteY88" fmla="*/ 20097 h 4160018"/>
                <a:gd name="connsiteX89" fmla="*/ 1768510 w 1949380"/>
                <a:gd name="connsiteY89" fmla="*/ 0 h 416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49380" h="4160018">
                  <a:moveTo>
                    <a:pt x="1949380" y="4160018"/>
                  </a:moveTo>
                  <a:cubicBezTo>
                    <a:pt x="1896000" y="4124431"/>
                    <a:pt x="1942736" y="4152598"/>
                    <a:pt x="1868993" y="4119824"/>
                  </a:cubicBezTo>
                  <a:cubicBezTo>
                    <a:pt x="1855305" y="4113741"/>
                    <a:pt x="1841805" y="4107160"/>
                    <a:pt x="1828800" y="4099728"/>
                  </a:cubicBezTo>
                  <a:cubicBezTo>
                    <a:pt x="1818315" y="4093736"/>
                    <a:pt x="1810043" y="4083650"/>
                    <a:pt x="1798655" y="4079631"/>
                  </a:cubicBezTo>
                  <a:cubicBezTo>
                    <a:pt x="1752667" y="4063400"/>
                    <a:pt x="1704690" y="4053451"/>
                    <a:pt x="1657978" y="4039437"/>
                  </a:cubicBezTo>
                  <a:cubicBezTo>
                    <a:pt x="1555993" y="4008841"/>
                    <a:pt x="1639013" y="4027607"/>
                    <a:pt x="1547446" y="4009292"/>
                  </a:cubicBezTo>
                  <a:cubicBezTo>
                    <a:pt x="1486358" y="3968568"/>
                    <a:pt x="1551261" y="4006954"/>
                    <a:pt x="1477108" y="3979147"/>
                  </a:cubicBezTo>
                  <a:cubicBezTo>
                    <a:pt x="1463082" y="3973887"/>
                    <a:pt x="1450822" y="3964614"/>
                    <a:pt x="1436914" y="3959051"/>
                  </a:cubicBezTo>
                  <a:cubicBezTo>
                    <a:pt x="1417245" y="3951184"/>
                    <a:pt x="1396293" y="3946822"/>
                    <a:pt x="1376624" y="3938954"/>
                  </a:cubicBezTo>
                  <a:cubicBezTo>
                    <a:pt x="1362716" y="3933391"/>
                    <a:pt x="1350339" y="3924420"/>
                    <a:pt x="1336431" y="3918857"/>
                  </a:cubicBezTo>
                  <a:cubicBezTo>
                    <a:pt x="1316762" y="3910989"/>
                    <a:pt x="1296237" y="3905459"/>
                    <a:pt x="1276140" y="3898760"/>
                  </a:cubicBezTo>
                  <a:lnTo>
                    <a:pt x="1245995" y="3888712"/>
                  </a:lnTo>
                  <a:cubicBezTo>
                    <a:pt x="1235947" y="3882013"/>
                    <a:pt x="1226950" y="3873372"/>
                    <a:pt x="1215850" y="3868615"/>
                  </a:cubicBezTo>
                  <a:cubicBezTo>
                    <a:pt x="1136173" y="3834467"/>
                    <a:pt x="1217195" y="3889459"/>
                    <a:pt x="1125415" y="3838470"/>
                  </a:cubicBezTo>
                  <a:cubicBezTo>
                    <a:pt x="1110775" y="3830337"/>
                    <a:pt x="1099424" y="3817201"/>
                    <a:pt x="1085222" y="3808325"/>
                  </a:cubicBezTo>
                  <a:cubicBezTo>
                    <a:pt x="1050195" y="3786433"/>
                    <a:pt x="1043409" y="3787824"/>
                    <a:pt x="1004835" y="3778180"/>
                  </a:cubicBezTo>
                  <a:cubicBezTo>
                    <a:pt x="864857" y="3666199"/>
                    <a:pt x="1026238" y="3783859"/>
                    <a:pt x="914400" y="3727939"/>
                  </a:cubicBezTo>
                  <a:cubicBezTo>
                    <a:pt x="899421" y="3720449"/>
                    <a:pt x="887926" y="3707397"/>
                    <a:pt x="874206" y="3697793"/>
                  </a:cubicBezTo>
                  <a:cubicBezTo>
                    <a:pt x="854419" y="3683942"/>
                    <a:pt x="834013" y="3670998"/>
                    <a:pt x="813916" y="3657600"/>
                  </a:cubicBezTo>
                  <a:cubicBezTo>
                    <a:pt x="803868" y="3650901"/>
                    <a:pt x="795228" y="3641322"/>
                    <a:pt x="783771" y="3637503"/>
                  </a:cubicBezTo>
                  <a:lnTo>
                    <a:pt x="753626" y="3627455"/>
                  </a:lnTo>
                  <a:cubicBezTo>
                    <a:pt x="746927" y="3617407"/>
                    <a:pt x="741389" y="3606479"/>
                    <a:pt x="733530" y="3597310"/>
                  </a:cubicBezTo>
                  <a:cubicBezTo>
                    <a:pt x="721199" y="3582924"/>
                    <a:pt x="704349" y="3572535"/>
                    <a:pt x="693336" y="3557117"/>
                  </a:cubicBezTo>
                  <a:cubicBezTo>
                    <a:pt x="687179" y="3548498"/>
                    <a:pt x="689905" y="3535242"/>
                    <a:pt x="683288" y="3526971"/>
                  </a:cubicBezTo>
                  <a:cubicBezTo>
                    <a:pt x="675744" y="3517541"/>
                    <a:pt x="662169" y="3514898"/>
                    <a:pt x="653143" y="3506875"/>
                  </a:cubicBezTo>
                  <a:cubicBezTo>
                    <a:pt x="631901" y="3487993"/>
                    <a:pt x="610302" y="3469019"/>
                    <a:pt x="592853" y="3446585"/>
                  </a:cubicBezTo>
                  <a:cubicBezTo>
                    <a:pt x="556033" y="3399246"/>
                    <a:pt x="527116" y="3354353"/>
                    <a:pt x="482321" y="3315956"/>
                  </a:cubicBezTo>
                  <a:cubicBezTo>
                    <a:pt x="473152" y="3308097"/>
                    <a:pt x="462224" y="3302558"/>
                    <a:pt x="452176" y="3295859"/>
                  </a:cubicBezTo>
                  <a:cubicBezTo>
                    <a:pt x="438778" y="3275762"/>
                    <a:pt x="428029" y="3253621"/>
                    <a:pt x="411982" y="3235569"/>
                  </a:cubicBezTo>
                  <a:cubicBezTo>
                    <a:pt x="400856" y="3223052"/>
                    <a:pt x="382510" y="3218289"/>
                    <a:pt x="371789" y="3205424"/>
                  </a:cubicBezTo>
                  <a:cubicBezTo>
                    <a:pt x="365008" y="3197287"/>
                    <a:pt x="367427" y="3184215"/>
                    <a:pt x="361740" y="3175279"/>
                  </a:cubicBezTo>
                  <a:cubicBezTo>
                    <a:pt x="343758" y="3147021"/>
                    <a:pt x="313889" y="3125991"/>
                    <a:pt x="301450" y="3094892"/>
                  </a:cubicBezTo>
                  <a:cubicBezTo>
                    <a:pt x="294751" y="3078145"/>
                    <a:pt x="291963" y="3059238"/>
                    <a:pt x="281354" y="3044651"/>
                  </a:cubicBezTo>
                  <a:cubicBezTo>
                    <a:pt x="264638" y="3021666"/>
                    <a:pt x="221064" y="2984360"/>
                    <a:pt x="221064" y="2984360"/>
                  </a:cubicBezTo>
                  <a:cubicBezTo>
                    <a:pt x="203749" y="2915104"/>
                    <a:pt x="217190" y="2956517"/>
                    <a:pt x="170822" y="2863780"/>
                  </a:cubicBezTo>
                  <a:lnTo>
                    <a:pt x="150725" y="2823587"/>
                  </a:lnTo>
                  <a:lnTo>
                    <a:pt x="130628" y="2783393"/>
                  </a:lnTo>
                  <a:cubicBezTo>
                    <a:pt x="127279" y="2769995"/>
                    <a:pt x="124374" y="2756479"/>
                    <a:pt x="120580" y="2743200"/>
                  </a:cubicBezTo>
                  <a:cubicBezTo>
                    <a:pt x="117670" y="2733016"/>
                    <a:pt x="113101" y="2723331"/>
                    <a:pt x="110532" y="2713055"/>
                  </a:cubicBezTo>
                  <a:cubicBezTo>
                    <a:pt x="106390" y="2696486"/>
                    <a:pt x="104977" y="2679290"/>
                    <a:pt x="100483" y="2662813"/>
                  </a:cubicBezTo>
                  <a:cubicBezTo>
                    <a:pt x="75251" y="2570297"/>
                    <a:pt x="86026" y="2635542"/>
                    <a:pt x="70338" y="2562330"/>
                  </a:cubicBezTo>
                  <a:cubicBezTo>
                    <a:pt x="63181" y="2528930"/>
                    <a:pt x="56941" y="2495341"/>
                    <a:pt x="50242" y="2461846"/>
                  </a:cubicBezTo>
                  <a:cubicBezTo>
                    <a:pt x="46893" y="2445099"/>
                    <a:pt x="45594" y="2427807"/>
                    <a:pt x="40193" y="2411604"/>
                  </a:cubicBezTo>
                  <a:lnTo>
                    <a:pt x="30145" y="2381459"/>
                  </a:lnTo>
                  <a:cubicBezTo>
                    <a:pt x="26796" y="2347965"/>
                    <a:pt x="23145" y="2314499"/>
                    <a:pt x="20097" y="2280976"/>
                  </a:cubicBezTo>
                  <a:cubicBezTo>
                    <a:pt x="16445" y="2240809"/>
                    <a:pt x="13872" y="2200547"/>
                    <a:pt x="10048" y="2160396"/>
                  </a:cubicBezTo>
                  <a:cubicBezTo>
                    <a:pt x="7172" y="2130202"/>
                    <a:pt x="3349" y="2100105"/>
                    <a:pt x="0" y="2069960"/>
                  </a:cubicBezTo>
                  <a:cubicBezTo>
                    <a:pt x="3349" y="1966127"/>
                    <a:pt x="4441" y="1862197"/>
                    <a:pt x="10048" y="1758462"/>
                  </a:cubicBezTo>
                  <a:cubicBezTo>
                    <a:pt x="11148" y="1738117"/>
                    <a:pt x="17716" y="1718406"/>
                    <a:pt x="20097" y="1698171"/>
                  </a:cubicBezTo>
                  <a:cubicBezTo>
                    <a:pt x="24420" y="1661429"/>
                    <a:pt x="24375" y="1624183"/>
                    <a:pt x="30145" y="1587640"/>
                  </a:cubicBezTo>
                  <a:cubicBezTo>
                    <a:pt x="34453" y="1560358"/>
                    <a:pt x="50242" y="1507253"/>
                    <a:pt x="50242" y="1507253"/>
                  </a:cubicBezTo>
                  <a:cubicBezTo>
                    <a:pt x="53591" y="1477108"/>
                    <a:pt x="56001" y="1446844"/>
                    <a:pt x="60290" y="1416818"/>
                  </a:cubicBezTo>
                  <a:cubicBezTo>
                    <a:pt x="66353" y="1374377"/>
                    <a:pt x="71608" y="1365887"/>
                    <a:pt x="80387" y="1326382"/>
                  </a:cubicBezTo>
                  <a:cubicBezTo>
                    <a:pt x="94874" y="1261194"/>
                    <a:pt x="79498" y="1292547"/>
                    <a:pt x="110532" y="1245996"/>
                  </a:cubicBezTo>
                  <a:cubicBezTo>
                    <a:pt x="111700" y="1237822"/>
                    <a:pt x="121153" y="1154415"/>
                    <a:pt x="130628" y="1135464"/>
                  </a:cubicBezTo>
                  <a:cubicBezTo>
                    <a:pt x="138118" y="1120485"/>
                    <a:pt x="150725" y="1108668"/>
                    <a:pt x="160773" y="1095270"/>
                  </a:cubicBezTo>
                  <a:cubicBezTo>
                    <a:pt x="172047" y="1061450"/>
                    <a:pt x="171052" y="1059700"/>
                    <a:pt x="190919" y="1024932"/>
                  </a:cubicBezTo>
                  <a:cubicBezTo>
                    <a:pt x="196911" y="1014447"/>
                    <a:pt x="205614" y="1005589"/>
                    <a:pt x="211015" y="994787"/>
                  </a:cubicBezTo>
                  <a:cubicBezTo>
                    <a:pt x="215752" y="985313"/>
                    <a:pt x="215189" y="973455"/>
                    <a:pt x="221064" y="964642"/>
                  </a:cubicBezTo>
                  <a:cubicBezTo>
                    <a:pt x="236538" y="941431"/>
                    <a:pt x="259110" y="929229"/>
                    <a:pt x="281354" y="914400"/>
                  </a:cubicBezTo>
                  <a:cubicBezTo>
                    <a:pt x="288053" y="904352"/>
                    <a:pt x="293719" y="893532"/>
                    <a:pt x="301450" y="884255"/>
                  </a:cubicBezTo>
                  <a:cubicBezTo>
                    <a:pt x="325627" y="855242"/>
                    <a:pt x="332100" y="853773"/>
                    <a:pt x="361740" y="834013"/>
                  </a:cubicBezTo>
                  <a:cubicBezTo>
                    <a:pt x="381501" y="804373"/>
                    <a:pt x="382969" y="797901"/>
                    <a:pt x="411982" y="773723"/>
                  </a:cubicBezTo>
                  <a:cubicBezTo>
                    <a:pt x="421260" y="765992"/>
                    <a:pt x="433101" y="761649"/>
                    <a:pt x="442127" y="753626"/>
                  </a:cubicBezTo>
                  <a:cubicBezTo>
                    <a:pt x="463369" y="734744"/>
                    <a:pt x="482320" y="713433"/>
                    <a:pt x="502417" y="693336"/>
                  </a:cubicBezTo>
                  <a:cubicBezTo>
                    <a:pt x="512465" y="683288"/>
                    <a:pt x="519852" y="669546"/>
                    <a:pt x="532562" y="663191"/>
                  </a:cubicBezTo>
                  <a:lnTo>
                    <a:pt x="572756" y="643095"/>
                  </a:lnTo>
                  <a:cubicBezTo>
                    <a:pt x="592853" y="612950"/>
                    <a:pt x="589504" y="609601"/>
                    <a:pt x="622998" y="592853"/>
                  </a:cubicBezTo>
                  <a:cubicBezTo>
                    <a:pt x="632472" y="588116"/>
                    <a:pt x="643884" y="587948"/>
                    <a:pt x="653143" y="582804"/>
                  </a:cubicBezTo>
                  <a:cubicBezTo>
                    <a:pt x="674257" y="571074"/>
                    <a:pt x="693336" y="556009"/>
                    <a:pt x="713433" y="542611"/>
                  </a:cubicBezTo>
                  <a:lnTo>
                    <a:pt x="773723" y="502418"/>
                  </a:lnTo>
                  <a:cubicBezTo>
                    <a:pt x="783771" y="495719"/>
                    <a:pt x="793066" y="487722"/>
                    <a:pt x="803868" y="482321"/>
                  </a:cubicBezTo>
                  <a:cubicBezTo>
                    <a:pt x="817266" y="475622"/>
                    <a:pt x="831055" y="469656"/>
                    <a:pt x="844061" y="462224"/>
                  </a:cubicBezTo>
                  <a:cubicBezTo>
                    <a:pt x="854546" y="456232"/>
                    <a:pt x="863106" y="446885"/>
                    <a:pt x="874206" y="442128"/>
                  </a:cubicBezTo>
                  <a:cubicBezTo>
                    <a:pt x="886900" y="436688"/>
                    <a:pt x="901002" y="435429"/>
                    <a:pt x="914400" y="432079"/>
                  </a:cubicBezTo>
                  <a:cubicBezTo>
                    <a:pt x="924448" y="422031"/>
                    <a:pt x="932721" y="409817"/>
                    <a:pt x="944545" y="401934"/>
                  </a:cubicBezTo>
                  <a:cubicBezTo>
                    <a:pt x="1035182" y="341510"/>
                    <a:pt x="909968" y="450845"/>
                    <a:pt x="1004835" y="371789"/>
                  </a:cubicBezTo>
                  <a:cubicBezTo>
                    <a:pt x="1035246" y="346446"/>
                    <a:pt x="1051732" y="312336"/>
                    <a:pt x="1095270" y="301451"/>
                  </a:cubicBezTo>
                  <a:lnTo>
                    <a:pt x="1135464" y="291402"/>
                  </a:lnTo>
                  <a:cubicBezTo>
                    <a:pt x="1232655" y="218508"/>
                    <a:pt x="1129079" y="289570"/>
                    <a:pt x="1205802" y="251209"/>
                  </a:cubicBezTo>
                  <a:cubicBezTo>
                    <a:pt x="1275196" y="216512"/>
                    <a:pt x="1192489" y="241976"/>
                    <a:pt x="1276140" y="221064"/>
                  </a:cubicBezTo>
                  <a:cubicBezTo>
                    <a:pt x="1286189" y="214365"/>
                    <a:pt x="1295250" y="205872"/>
                    <a:pt x="1306286" y="200967"/>
                  </a:cubicBezTo>
                  <a:cubicBezTo>
                    <a:pt x="1325644" y="192363"/>
                    <a:pt x="1348950" y="192620"/>
                    <a:pt x="1366576" y="180870"/>
                  </a:cubicBezTo>
                  <a:cubicBezTo>
                    <a:pt x="1432637" y="136831"/>
                    <a:pt x="1361493" y="180440"/>
                    <a:pt x="1426866" y="150725"/>
                  </a:cubicBezTo>
                  <a:cubicBezTo>
                    <a:pt x="1454139" y="138328"/>
                    <a:pt x="1478832" y="120005"/>
                    <a:pt x="1507253" y="110532"/>
                  </a:cubicBezTo>
                  <a:cubicBezTo>
                    <a:pt x="1533346" y="101835"/>
                    <a:pt x="1563604" y="92405"/>
                    <a:pt x="1587639" y="80387"/>
                  </a:cubicBezTo>
                  <a:cubicBezTo>
                    <a:pt x="1683175" y="32618"/>
                    <a:pt x="1522540" y="92037"/>
                    <a:pt x="1678075" y="40193"/>
                  </a:cubicBezTo>
                  <a:lnTo>
                    <a:pt x="1708220" y="30145"/>
                  </a:lnTo>
                  <a:lnTo>
                    <a:pt x="1738365" y="20097"/>
                  </a:lnTo>
                  <a:lnTo>
                    <a:pt x="1768510" y="0"/>
                  </a:lnTo>
                </a:path>
              </a:pathLst>
            </a:cu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2" name="Freeform 11"/>
            <p:cNvSpPr/>
            <p:nvPr/>
          </p:nvSpPr>
          <p:spPr bwMode="auto">
            <a:xfrm>
              <a:off x="4682532" y="1668026"/>
              <a:ext cx="1969477" cy="4371033"/>
            </a:xfrm>
            <a:custGeom>
              <a:avLst/>
              <a:gdLst>
                <a:gd name="connsiteX0" fmla="*/ 0 w 1969477"/>
                <a:gd name="connsiteY0" fmla="*/ 0 h 4371033"/>
                <a:gd name="connsiteX1" fmla="*/ 130628 w 1969477"/>
                <a:gd name="connsiteY1" fmla="*/ 10049 h 4371033"/>
                <a:gd name="connsiteX2" fmla="*/ 200967 w 1969477"/>
                <a:gd name="connsiteY2" fmla="*/ 30145 h 4371033"/>
                <a:gd name="connsiteX3" fmla="*/ 241160 w 1969477"/>
                <a:gd name="connsiteY3" fmla="*/ 40194 h 4371033"/>
                <a:gd name="connsiteX4" fmla="*/ 271305 w 1969477"/>
                <a:gd name="connsiteY4" fmla="*/ 60290 h 4371033"/>
                <a:gd name="connsiteX5" fmla="*/ 341644 w 1969477"/>
                <a:gd name="connsiteY5" fmla="*/ 80387 h 4371033"/>
                <a:gd name="connsiteX6" fmla="*/ 381837 w 1969477"/>
                <a:gd name="connsiteY6" fmla="*/ 100484 h 4371033"/>
                <a:gd name="connsiteX7" fmla="*/ 411982 w 1969477"/>
                <a:gd name="connsiteY7" fmla="*/ 130629 h 4371033"/>
                <a:gd name="connsiteX8" fmla="*/ 462224 w 1969477"/>
                <a:gd name="connsiteY8" fmla="*/ 150726 h 4371033"/>
                <a:gd name="connsiteX9" fmla="*/ 502417 w 1969477"/>
                <a:gd name="connsiteY9" fmla="*/ 190919 h 4371033"/>
                <a:gd name="connsiteX10" fmla="*/ 532563 w 1969477"/>
                <a:gd name="connsiteY10" fmla="*/ 200967 h 4371033"/>
                <a:gd name="connsiteX11" fmla="*/ 572756 w 1969477"/>
                <a:gd name="connsiteY11" fmla="*/ 221064 h 4371033"/>
                <a:gd name="connsiteX12" fmla="*/ 622998 w 1969477"/>
                <a:gd name="connsiteY12" fmla="*/ 251209 h 4371033"/>
                <a:gd name="connsiteX13" fmla="*/ 653143 w 1969477"/>
                <a:gd name="connsiteY13" fmla="*/ 271306 h 4371033"/>
                <a:gd name="connsiteX14" fmla="*/ 683288 w 1969477"/>
                <a:gd name="connsiteY14" fmla="*/ 281354 h 4371033"/>
                <a:gd name="connsiteX15" fmla="*/ 763675 w 1969477"/>
                <a:gd name="connsiteY15" fmla="*/ 351693 h 4371033"/>
                <a:gd name="connsiteX16" fmla="*/ 823965 w 1969477"/>
                <a:gd name="connsiteY16" fmla="*/ 401934 h 4371033"/>
                <a:gd name="connsiteX17" fmla="*/ 854110 w 1969477"/>
                <a:gd name="connsiteY17" fmla="*/ 442128 h 4371033"/>
                <a:gd name="connsiteX18" fmla="*/ 924448 w 1969477"/>
                <a:gd name="connsiteY18" fmla="*/ 502418 h 4371033"/>
                <a:gd name="connsiteX19" fmla="*/ 984738 w 1969477"/>
                <a:gd name="connsiteY19" fmla="*/ 572756 h 4371033"/>
                <a:gd name="connsiteX20" fmla="*/ 1075173 w 1969477"/>
                <a:gd name="connsiteY20" fmla="*/ 673240 h 4371033"/>
                <a:gd name="connsiteX21" fmla="*/ 1095270 w 1969477"/>
                <a:gd name="connsiteY21" fmla="*/ 703385 h 4371033"/>
                <a:gd name="connsiteX22" fmla="*/ 1125415 w 1969477"/>
                <a:gd name="connsiteY22" fmla="*/ 733530 h 4371033"/>
                <a:gd name="connsiteX23" fmla="*/ 1135464 w 1969477"/>
                <a:gd name="connsiteY23" fmla="*/ 763675 h 4371033"/>
                <a:gd name="connsiteX24" fmla="*/ 1155560 w 1969477"/>
                <a:gd name="connsiteY24" fmla="*/ 793820 h 4371033"/>
                <a:gd name="connsiteX25" fmla="*/ 1175657 w 1969477"/>
                <a:gd name="connsiteY25" fmla="*/ 834014 h 4371033"/>
                <a:gd name="connsiteX26" fmla="*/ 1195754 w 1969477"/>
                <a:gd name="connsiteY26" fmla="*/ 864159 h 4371033"/>
                <a:gd name="connsiteX27" fmla="*/ 1215850 w 1969477"/>
                <a:gd name="connsiteY27" fmla="*/ 904352 h 4371033"/>
                <a:gd name="connsiteX28" fmla="*/ 1225899 w 1969477"/>
                <a:gd name="connsiteY28" fmla="*/ 934497 h 4371033"/>
                <a:gd name="connsiteX29" fmla="*/ 1266092 w 1969477"/>
                <a:gd name="connsiteY29" fmla="*/ 994787 h 4371033"/>
                <a:gd name="connsiteX30" fmla="*/ 1276141 w 1969477"/>
                <a:gd name="connsiteY30" fmla="*/ 1024932 h 4371033"/>
                <a:gd name="connsiteX31" fmla="*/ 1286189 w 1969477"/>
                <a:gd name="connsiteY31" fmla="*/ 1065126 h 4371033"/>
                <a:gd name="connsiteX32" fmla="*/ 1306286 w 1969477"/>
                <a:gd name="connsiteY32" fmla="*/ 1115367 h 4371033"/>
                <a:gd name="connsiteX33" fmla="*/ 1336431 w 1969477"/>
                <a:gd name="connsiteY33" fmla="*/ 1205803 h 4371033"/>
                <a:gd name="connsiteX34" fmla="*/ 1376624 w 1969477"/>
                <a:gd name="connsiteY34" fmla="*/ 1245996 h 4371033"/>
                <a:gd name="connsiteX35" fmla="*/ 1386672 w 1969477"/>
                <a:gd name="connsiteY35" fmla="*/ 1286189 h 4371033"/>
                <a:gd name="connsiteX36" fmla="*/ 1436914 w 1969477"/>
                <a:gd name="connsiteY36" fmla="*/ 1346479 h 4371033"/>
                <a:gd name="connsiteX37" fmla="*/ 1477108 w 1969477"/>
                <a:gd name="connsiteY37" fmla="*/ 1406770 h 4371033"/>
                <a:gd name="connsiteX38" fmla="*/ 1507253 w 1969477"/>
                <a:gd name="connsiteY38" fmla="*/ 1436915 h 4371033"/>
                <a:gd name="connsiteX39" fmla="*/ 1537398 w 1969477"/>
                <a:gd name="connsiteY39" fmla="*/ 1477108 h 4371033"/>
                <a:gd name="connsiteX40" fmla="*/ 1567543 w 1969477"/>
                <a:gd name="connsiteY40" fmla="*/ 1497205 h 4371033"/>
                <a:gd name="connsiteX41" fmla="*/ 1597688 w 1969477"/>
                <a:gd name="connsiteY41" fmla="*/ 1557495 h 4371033"/>
                <a:gd name="connsiteX42" fmla="*/ 1617784 w 1969477"/>
                <a:gd name="connsiteY42" fmla="*/ 1587640 h 4371033"/>
                <a:gd name="connsiteX43" fmla="*/ 1627833 w 1969477"/>
                <a:gd name="connsiteY43" fmla="*/ 1617785 h 4371033"/>
                <a:gd name="connsiteX44" fmla="*/ 1668026 w 1969477"/>
                <a:gd name="connsiteY44" fmla="*/ 1678075 h 4371033"/>
                <a:gd name="connsiteX45" fmla="*/ 1718268 w 1969477"/>
                <a:gd name="connsiteY45" fmla="*/ 1738365 h 4371033"/>
                <a:gd name="connsiteX46" fmla="*/ 1748413 w 1969477"/>
                <a:gd name="connsiteY46" fmla="*/ 1798655 h 4371033"/>
                <a:gd name="connsiteX47" fmla="*/ 1778558 w 1969477"/>
                <a:gd name="connsiteY47" fmla="*/ 1858945 h 4371033"/>
                <a:gd name="connsiteX48" fmla="*/ 1808703 w 1969477"/>
                <a:gd name="connsiteY48" fmla="*/ 1919236 h 4371033"/>
                <a:gd name="connsiteX49" fmla="*/ 1828800 w 1969477"/>
                <a:gd name="connsiteY49" fmla="*/ 1979526 h 4371033"/>
                <a:gd name="connsiteX50" fmla="*/ 1868993 w 1969477"/>
                <a:gd name="connsiteY50" fmla="*/ 2039816 h 4371033"/>
                <a:gd name="connsiteX51" fmla="*/ 1889090 w 1969477"/>
                <a:gd name="connsiteY51" fmla="*/ 2100106 h 4371033"/>
                <a:gd name="connsiteX52" fmla="*/ 1909187 w 1969477"/>
                <a:gd name="connsiteY52" fmla="*/ 2140299 h 4371033"/>
                <a:gd name="connsiteX53" fmla="*/ 1929283 w 1969477"/>
                <a:gd name="connsiteY53" fmla="*/ 2200589 h 4371033"/>
                <a:gd name="connsiteX54" fmla="*/ 1949380 w 1969477"/>
                <a:gd name="connsiteY54" fmla="*/ 2280976 h 4371033"/>
                <a:gd name="connsiteX55" fmla="*/ 1959428 w 1969477"/>
                <a:gd name="connsiteY55" fmla="*/ 2351315 h 4371033"/>
                <a:gd name="connsiteX56" fmla="*/ 1969477 w 1969477"/>
                <a:gd name="connsiteY56" fmla="*/ 2411605 h 4371033"/>
                <a:gd name="connsiteX57" fmla="*/ 1959428 w 1969477"/>
                <a:gd name="connsiteY57" fmla="*/ 2692959 h 4371033"/>
                <a:gd name="connsiteX58" fmla="*/ 1929283 w 1969477"/>
                <a:gd name="connsiteY58" fmla="*/ 2823587 h 4371033"/>
                <a:gd name="connsiteX59" fmla="*/ 1909187 w 1969477"/>
                <a:gd name="connsiteY59" fmla="*/ 2893926 h 4371033"/>
                <a:gd name="connsiteX60" fmla="*/ 1889090 w 1969477"/>
                <a:gd name="connsiteY60" fmla="*/ 2924071 h 4371033"/>
                <a:gd name="connsiteX61" fmla="*/ 1868993 w 1969477"/>
                <a:gd name="connsiteY61" fmla="*/ 2994409 h 4371033"/>
                <a:gd name="connsiteX62" fmla="*/ 1838848 w 1969477"/>
                <a:gd name="connsiteY62" fmla="*/ 3044651 h 4371033"/>
                <a:gd name="connsiteX63" fmla="*/ 1828800 w 1969477"/>
                <a:gd name="connsiteY63" fmla="*/ 3074796 h 4371033"/>
                <a:gd name="connsiteX64" fmla="*/ 1788606 w 1969477"/>
                <a:gd name="connsiteY64" fmla="*/ 3135086 h 4371033"/>
                <a:gd name="connsiteX65" fmla="*/ 1748413 w 1969477"/>
                <a:gd name="connsiteY65" fmla="*/ 3225521 h 4371033"/>
                <a:gd name="connsiteX66" fmla="*/ 1738365 w 1969477"/>
                <a:gd name="connsiteY66" fmla="*/ 3255666 h 4371033"/>
                <a:gd name="connsiteX67" fmla="*/ 1698171 w 1969477"/>
                <a:gd name="connsiteY67" fmla="*/ 3326005 h 4371033"/>
                <a:gd name="connsiteX68" fmla="*/ 1668026 w 1969477"/>
                <a:gd name="connsiteY68" fmla="*/ 3386295 h 4371033"/>
                <a:gd name="connsiteX69" fmla="*/ 1657978 w 1969477"/>
                <a:gd name="connsiteY69" fmla="*/ 3416440 h 4371033"/>
                <a:gd name="connsiteX70" fmla="*/ 1617784 w 1969477"/>
                <a:gd name="connsiteY70" fmla="*/ 3476730 h 4371033"/>
                <a:gd name="connsiteX71" fmla="*/ 1577591 w 1969477"/>
                <a:gd name="connsiteY71" fmla="*/ 3537020 h 4371033"/>
                <a:gd name="connsiteX72" fmla="*/ 1537398 w 1969477"/>
                <a:gd name="connsiteY72" fmla="*/ 3597310 h 4371033"/>
                <a:gd name="connsiteX73" fmla="*/ 1487156 w 1969477"/>
                <a:gd name="connsiteY73" fmla="*/ 3667649 h 4371033"/>
                <a:gd name="connsiteX74" fmla="*/ 1457011 w 1969477"/>
                <a:gd name="connsiteY74" fmla="*/ 3697794 h 4371033"/>
                <a:gd name="connsiteX75" fmla="*/ 1426866 w 1969477"/>
                <a:gd name="connsiteY75" fmla="*/ 3737987 h 4371033"/>
                <a:gd name="connsiteX76" fmla="*/ 1396721 w 1969477"/>
                <a:gd name="connsiteY76" fmla="*/ 3758084 h 4371033"/>
                <a:gd name="connsiteX77" fmla="*/ 1336431 w 1969477"/>
                <a:gd name="connsiteY77" fmla="*/ 3818374 h 4371033"/>
                <a:gd name="connsiteX78" fmla="*/ 1276141 w 1969477"/>
                <a:gd name="connsiteY78" fmla="*/ 3858567 h 4371033"/>
                <a:gd name="connsiteX79" fmla="*/ 1245995 w 1969477"/>
                <a:gd name="connsiteY79" fmla="*/ 3868616 h 4371033"/>
                <a:gd name="connsiteX80" fmla="*/ 1185705 w 1969477"/>
                <a:gd name="connsiteY80" fmla="*/ 3908809 h 4371033"/>
                <a:gd name="connsiteX81" fmla="*/ 1115367 w 1969477"/>
                <a:gd name="connsiteY81" fmla="*/ 3969099 h 4371033"/>
                <a:gd name="connsiteX82" fmla="*/ 1085222 w 1969477"/>
                <a:gd name="connsiteY82" fmla="*/ 3979148 h 4371033"/>
                <a:gd name="connsiteX83" fmla="*/ 1024932 w 1969477"/>
                <a:gd name="connsiteY83" fmla="*/ 4019341 h 4371033"/>
                <a:gd name="connsiteX84" fmla="*/ 994787 w 1969477"/>
                <a:gd name="connsiteY84" fmla="*/ 4039438 h 4371033"/>
                <a:gd name="connsiteX85" fmla="*/ 954593 w 1969477"/>
                <a:gd name="connsiteY85" fmla="*/ 4059534 h 4371033"/>
                <a:gd name="connsiteX86" fmla="*/ 924448 w 1969477"/>
                <a:gd name="connsiteY86" fmla="*/ 4079631 h 4371033"/>
                <a:gd name="connsiteX87" fmla="*/ 854110 w 1969477"/>
                <a:gd name="connsiteY87" fmla="*/ 4099728 h 4371033"/>
                <a:gd name="connsiteX88" fmla="*/ 793820 w 1969477"/>
                <a:gd name="connsiteY88" fmla="*/ 4139921 h 4371033"/>
                <a:gd name="connsiteX89" fmla="*/ 763675 w 1969477"/>
                <a:gd name="connsiteY89" fmla="*/ 4149970 h 4371033"/>
                <a:gd name="connsiteX90" fmla="*/ 703384 w 1969477"/>
                <a:gd name="connsiteY90" fmla="*/ 4190163 h 4371033"/>
                <a:gd name="connsiteX91" fmla="*/ 492369 w 1969477"/>
                <a:gd name="connsiteY91" fmla="*/ 4260501 h 4371033"/>
                <a:gd name="connsiteX92" fmla="*/ 432079 w 1969477"/>
                <a:gd name="connsiteY92" fmla="*/ 4290647 h 4371033"/>
                <a:gd name="connsiteX93" fmla="*/ 371789 w 1969477"/>
                <a:gd name="connsiteY93" fmla="*/ 4310743 h 4371033"/>
                <a:gd name="connsiteX94" fmla="*/ 311499 w 1969477"/>
                <a:gd name="connsiteY94" fmla="*/ 4330840 h 4371033"/>
                <a:gd name="connsiteX95" fmla="*/ 281354 w 1969477"/>
                <a:gd name="connsiteY95" fmla="*/ 4340888 h 4371033"/>
                <a:gd name="connsiteX96" fmla="*/ 241160 w 1969477"/>
                <a:gd name="connsiteY96" fmla="*/ 4350937 h 4371033"/>
                <a:gd name="connsiteX97" fmla="*/ 180870 w 1969477"/>
                <a:gd name="connsiteY97" fmla="*/ 4371033 h 437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969477" h="4371033">
                  <a:moveTo>
                    <a:pt x="0" y="0"/>
                  </a:moveTo>
                  <a:cubicBezTo>
                    <a:pt x="43543" y="3350"/>
                    <a:pt x="87440" y="3571"/>
                    <a:pt x="130628" y="10049"/>
                  </a:cubicBezTo>
                  <a:cubicBezTo>
                    <a:pt x="154743" y="13666"/>
                    <a:pt x="177442" y="23729"/>
                    <a:pt x="200967" y="30145"/>
                  </a:cubicBezTo>
                  <a:cubicBezTo>
                    <a:pt x="214290" y="33779"/>
                    <a:pt x="227762" y="36844"/>
                    <a:pt x="241160" y="40194"/>
                  </a:cubicBezTo>
                  <a:cubicBezTo>
                    <a:pt x="251208" y="46893"/>
                    <a:pt x="260503" y="54889"/>
                    <a:pt x="271305" y="60290"/>
                  </a:cubicBezTo>
                  <a:cubicBezTo>
                    <a:pt x="285726" y="67500"/>
                    <a:pt x="328759" y="77166"/>
                    <a:pt x="341644" y="80387"/>
                  </a:cubicBezTo>
                  <a:cubicBezTo>
                    <a:pt x="355042" y="87086"/>
                    <a:pt x="369648" y="91777"/>
                    <a:pt x="381837" y="100484"/>
                  </a:cubicBezTo>
                  <a:cubicBezTo>
                    <a:pt x="393401" y="108744"/>
                    <a:pt x="399932" y="123097"/>
                    <a:pt x="411982" y="130629"/>
                  </a:cubicBezTo>
                  <a:cubicBezTo>
                    <a:pt x="427278" y="140189"/>
                    <a:pt x="445477" y="144027"/>
                    <a:pt x="462224" y="150726"/>
                  </a:cubicBezTo>
                  <a:cubicBezTo>
                    <a:pt x="475622" y="164124"/>
                    <a:pt x="486999" y="179906"/>
                    <a:pt x="502417" y="190919"/>
                  </a:cubicBezTo>
                  <a:cubicBezTo>
                    <a:pt x="511036" y="197075"/>
                    <a:pt x="522827" y="196795"/>
                    <a:pt x="532563" y="200967"/>
                  </a:cubicBezTo>
                  <a:cubicBezTo>
                    <a:pt x="546331" y="206868"/>
                    <a:pt x="559662" y="213789"/>
                    <a:pt x="572756" y="221064"/>
                  </a:cubicBezTo>
                  <a:cubicBezTo>
                    <a:pt x="589829" y="230549"/>
                    <a:pt x="606436" y="240858"/>
                    <a:pt x="622998" y="251209"/>
                  </a:cubicBezTo>
                  <a:cubicBezTo>
                    <a:pt x="633239" y="257610"/>
                    <a:pt x="642341" y="265905"/>
                    <a:pt x="653143" y="271306"/>
                  </a:cubicBezTo>
                  <a:cubicBezTo>
                    <a:pt x="662617" y="276043"/>
                    <a:pt x="673240" y="278005"/>
                    <a:pt x="683288" y="281354"/>
                  </a:cubicBezTo>
                  <a:cubicBezTo>
                    <a:pt x="799974" y="368870"/>
                    <a:pt x="642244" y="247611"/>
                    <a:pt x="763675" y="351693"/>
                  </a:cubicBezTo>
                  <a:cubicBezTo>
                    <a:pt x="813769" y="394631"/>
                    <a:pt x="775720" y="345647"/>
                    <a:pt x="823965" y="401934"/>
                  </a:cubicBezTo>
                  <a:cubicBezTo>
                    <a:pt x="834864" y="414650"/>
                    <a:pt x="843211" y="429412"/>
                    <a:pt x="854110" y="442128"/>
                  </a:cubicBezTo>
                  <a:cubicBezTo>
                    <a:pt x="879301" y="471518"/>
                    <a:pt x="892680" y="478592"/>
                    <a:pt x="924448" y="502418"/>
                  </a:cubicBezTo>
                  <a:cubicBezTo>
                    <a:pt x="970185" y="593889"/>
                    <a:pt x="912270" y="493040"/>
                    <a:pt x="984738" y="572756"/>
                  </a:cubicBezTo>
                  <a:cubicBezTo>
                    <a:pt x="1088640" y="687049"/>
                    <a:pt x="1004047" y="625822"/>
                    <a:pt x="1075173" y="673240"/>
                  </a:cubicBezTo>
                  <a:cubicBezTo>
                    <a:pt x="1081872" y="683288"/>
                    <a:pt x="1087539" y="694107"/>
                    <a:pt x="1095270" y="703385"/>
                  </a:cubicBezTo>
                  <a:cubicBezTo>
                    <a:pt x="1104367" y="714302"/>
                    <a:pt x="1117532" y="721706"/>
                    <a:pt x="1125415" y="733530"/>
                  </a:cubicBezTo>
                  <a:cubicBezTo>
                    <a:pt x="1131290" y="742343"/>
                    <a:pt x="1130727" y="754201"/>
                    <a:pt x="1135464" y="763675"/>
                  </a:cubicBezTo>
                  <a:cubicBezTo>
                    <a:pt x="1140865" y="774477"/>
                    <a:pt x="1149568" y="783335"/>
                    <a:pt x="1155560" y="793820"/>
                  </a:cubicBezTo>
                  <a:cubicBezTo>
                    <a:pt x="1162992" y="806826"/>
                    <a:pt x="1168225" y="821008"/>
                    <a:pt x="1175657" y="834014"/>
                  </a:cubicBezTo>
                  <a:cubicBezTo>
                    <a:pt x="1181649" y="844499"/>
                    <a:pt x="1189762" y="853674"/>
                    <a:pt x="1195754" y="864159"/>
                  </a:cubicBezTo>
                  <a:cubicBezTo>
                    <a:pt x="1203186" y="877164"/>
                    <a:pt x="1209949" y="890584"/>
                    <a:pt x="1215850" y="904352"/>
                  </a:cubicBezTo>
                  <a:cubicBezTo>
                    <a:pt x="1220022" y="914088"/>
                    <a:pt x="1220755" y="925238"/>
                    <a:pt x="1225899" y="934497"/>
                  </a:cubicBezTo>
                  <a:cubicBezTo>
                    <a:pt x="1237629" y="955611"/>
                    <a:pt x="1258454" y="971873"/>
                    <a:pt x="1266092" y="994787"/>
                  </a:cubicBezTo>
                  <a:cubicBezTo>
                    <a:pt x="1269442" y="1004835"/>
                    <a:pt x="1273231" y="1014748"/>
                    <a:pt x="1276141" y="1024932"/>
                  </a:cubicBezTo>
                  <a:cubicBezTo>
                    <a:pt x="1279935" y="1038211"/>
                    <a:pt x="1281822" y="1052024"/>
                    <a:pt x="1286189" y="1065126"/>
                  </a:cubicBezTo>
                  <a:cubicBezTo>
                    <a:pt x="1291893" y="1082238"/>
                    <a:pt x="1300582" y="1098255"/>
                    <a:pt x="1306286" y="1115367"/>
                  </a:cubicBezTo>
                  <a:cubicBezTo>
                    <a:pt x="1317450" y="1148858"/>
                    <a:pt x="1315461" y="1174349"/>
                    <a:pt x="1336431" y="1205803"/>
                  </a:cubicBezTo>
                  <a:cubicBezTo>
                    <a:pt x="1346941" y="1221568"/>
                    <a:pt x="1363226" y="1232598"/>
                    <a:pt x="1376624" y="1245996"/>
                  </a:cubicBezTo>
                  <a:cubicBezTo>
                    <a:pt x="1379973" y="1259394"/>
                    <a:pt x="1381232" y="1273496"/>
                    <a:pt x="1386672" y="1286189"/>
                  </a:cubicBezTo>
                  <a:cubicBezTo>
                    <a:pt x="1401361" y="1320463"/>
                    <a:pt x="1413869" y="1316849"/>
                    <a:pt x="1436914" y="1346479"/>
                  </a:cubicBezTo>
                  <a:cubicBezTo>
                    <a:pt x="1451743" y="1365545"/>
                    <a:pt x="1460029" y="1389691"/>
                    <a:pt x="1477108" y="1406770"/>
                  </a:cubicBezTo>
                  <a:cubicBezTo>
                    <a:pt x="1487156" y="1416818"/>
                    <a:pt x="1498005" y="1426126"/>
                    <a:pt x="1507253" y="1436915"/>
                  </a:cubicBezTo>
                  <a:cubicBezTo>
                    <a:pt x="1518152" y="1449630"/>
                    <a:pt x="1525556" y="1465266"/>
                    <a:pt x="1537398" y="1477108"/>
                  </a:cubicBezTo>
                  <a:cubicBezTo>
                    <a:pt x="1545937" y="1485647"/>
                    <a:pt x="1557495" y="1490506"/>
                    <a:pt x="1567543" y="1497205"/>
                  </a:cubicBezTo>
                  <a:cubicBezTo>
                    <a:pt x="1625135" y="1583596"/>
                    <a:pt x="1556086" y="1474292"/>
                    <a:pt x="1597688" y="1557495"/>
                  </a:cubicBezTo>
                  <a:cubicBezTo>
                    <a:pt x="1603089" y="1568297"/>
                    <a:pt x="1612383" y="1576838"/>
                    <a:pt x="1617784" y="1587640"/>
                  </a:cubicBezTo>
                  <a:cubicBezTo>
                    <a:pt x="1622521" y="1597114"/>
                    <a:pt x="1622689" y="1608526"/>
                    <a:pt x="1627833" y="1617785"/>
                  </a:cubicBezTo>
                  <a:cubicBezTo>
                    <a:pt x="1639563" y="1638899"/>
                    <a:pt x="1650947" y="1660996"/>
                    <a:pt x="1668026" y="1678075"/>
                  </a:cubicBezTo>
                  <a:cubicBezTo>
                    <a:pt x="1706710" y="1716759"/>
                    <a:pt x="1690288" y="1696396"/>
                    <a:pt x="1718268" y="1738365"/>
                  </a:cubicBezTo>
                  <a:cubicBezTo>
                    <a:pt x="1743524" y="1814135"/>
                    <a:pt x="1709455" y="1720739"/>
                    <a:pt x="1748413" y="1798655"/>
                  </a:cubicBezTo>
                  <a:cubicBezTo>
                    <a:pt x="1790015" y="1881859"/>
                    <a:pt x="1720962" y="1772553"/>
                    <a:pt x="1778558" y="1858945"/>
                  </a:cubicBezTo>
                  <a:cubicBezTo>
                    <a:pt x="1815199" y="1968871"/>
                    <a:pt x="1756764" y="1802373"/>
                    <a:pt x="1808703" y="1919236"/>
                  </a:cubicBezTo>
                  <a:cubicBezTo>
                    <a:pt x="1817307" y="1938594"/>
                    <a:pt x="1817049" y="1961900"/>
                    <a:pt x="1828800" y="1979526"/>
                  </a:cubicBezTo>
                  <a:cubicBezTo>
                    <a:pt x="1842198" y="1999623"/>
                    <a:pt x="1861355" y="2016902"/>
                    <a:pt x="1868993" y="2039816"/>
                  </a:cubicBezTo>
                  <a:cubicBezTo>
                    <a:pt x="1875692" y="2059913"/>
                    <a:pt x="1879616" y="2081159"/>
                    <a:pt x="1889090" y="2100106"/>
                  </a:cubicBezTo>
                  <a:cubicBezTo>
                    <a:pt x="1895789" y="2113504"/>
                    <a:pt x="1903624" y="2126391"/>
                    <a:pt x="1909187" y="2140299"/>
                  </a:cubicBezTo>
                  <a:cubicBezTo>
                    <a:pt x="1917054" y="2159968"/>
                    <a:pt x="1925128" y="2179817"/>
                    <a:pt x="1929283" y="2200589"/>
                  </a:cubicBezTo>
                  <a:cubicBezTo>
                    <a:pt x="1941409" y="2261217"/>
                    <a:pt x="1933931" y="2234628"/>
                    <a:pt x="1949380" y="2280976"/>
                  </a:cubicBezTo>
                  <a:cubicBezTo>
                    <a:pt x="1952729" y="2304422"/>
                    <a:pt x="1955827" y="2327906"/>
                    <a:pt x="1959428" y="2351315"/>
                  </a:cubicBezTo>
                  <a:cubicBezTo>
                    <a:pt x="1962526" y="2371452"/>
                    <a:pt x="1969477" y="2391231"/>
                    <a:pt x="1969477" y="2411605"/>
                  </a:cubicBezTo>
                  <a:cubicBezTo>
                    <a:pt x="1969477" y="2505449"/>
                    <a:pt x="1966814" y="2599406"/>
                    <a:pt x="1959428" y="2692959"/>
                  </a:cubicBezTo>
                  <a:cubicBezTo>
                    <a:pt x="1952130" y="2785398"/>
                    <a:pt x="1945522" y="2766753"/>
                    <a:pt x="1929283" y="2823587"/>
                  </a:cubicBezTo>
                  <a:cubicBezTo>
                    <a:pt x="1924990" y="2838611"/>
                    <a:pt x="1917218" y="2877864"/>
                    <a:pt x="1909187" y="2893926"/>
                  </a:cubicBezTo>
                  <a:cubicBezTo>
                    <a:pt x="1903786" y="2904728"/>
                    <a:pt x="1895789" y="2914023"/>
                    <a:pt x="1889090" y="2924071"/>
                  </a:cubicBezTo>
                  <a:cubicBezTo>
                    <a:pt x="1885869" y="2936955"/>
                    <a:pt x="1876203" y="2979989"/>
                    <a:pt x="1868993" y="2994409"/>
                  </a:cubicBezTo>
                  <a:cubicBezTo>
                    <a:pt x="1860259" y="3011878"/>
                    <a:pt x="1847582" y="3027182"/>
                    <a:pt x="1838848" y="3044651"/>
                  </a:cubicBezTo>
                  <a:cubicBezTo>
                    <a:pt x="1834111" y="3054125"/>
                    <a:pt x="1833944" y="3065537"/>
                    <a:pt x="1828800" y="3074796"/>
                  </a:cubicBezTo>
                  <a:cubicBezTo>
                    <a:pt x="1817070" y="3095910"/>
                    <a:pt x="1788606" y="3135086"/>
                    <a:pt x="1788606" y="3135086"/>
                  </a:cubicBezTo>
                  <a:cubicBezTo>
                    <a:pt x="1764691" y="3206833"/>
                    <a:pt x="1780261" y="3177750"/>
                    <a:pt x="1748413" y="3225521"/>
                  </a:cubicBezTo>
                  <a:cubicBezTo>
                    <a:pt x="1745064" y="3235569"/>
                    <a:pt x="1742537" y="3245931"/>
                    <a:pt x="1738365" y="3255666"/>
                  </a:cubicBezTo>
                  <a:cubicBezTo>
                    <a:pt x="1723066" y="3291363"/>
                    <a:pt x="1718354" y="3295730"/>
                    <a:pt x="1698171" y="3326005"/>
                  </a:cubicBezTo>
                  <a:cubicBezTo>
                    <a:pt x="1672915" y="3401775"/>
                    <a:pt x="1706984" y="3308379"/>
                    <a:pt x="1668026" y="3386295"/>
                  </a:cubicBezTo>
                  <a:cubicBezTo>
                    <a:pt x="1663289" y="3395769"/>
                    <a:pt x="1663122" y="3407181"/>
                    <a:pt x="1657978" y="3416440"/>
                  </a:cubicBezTo>
                  <a:cubicBezTo>
                    <a:pt x="1646248" y="3437554"/>
                    <a:pt x="1631182" y="3456633"/>
                    <a:pt x="1617784" y="3476730"/>
                  </a:cubicBezTo>
                  <a:lnTo>
                    <a:pt x="1577591" y="3537020"/>
                  </a:lnTo>
                  <a:lnTo>
                    <a:pt x="1537398" y="3597310"/>
                  </a:lnTo>
                  <a:cubicBezTo>
                    <a:pt x="1521497" y="3621162"/>
                    <a:pt x="1505846" y="3645844"/>
                    <a:pt x="1487156" y="3667649"/>
                  </a:cubicBezTo>
                  <a:cubicBezTo>
                    <a:pt x="1477908" y="3678438"/>
                    <a:pt x="1466259" y="3687005"/>
                    <a:pt x="1457011" y="3697794"/>
                  </a:cubicBezTo>
                  <a:cubicBezTo>
                    <a:pt x="1446112" y="3710509"/>
                    <a:pt x="1438708" y="3726145"/>
                    <a:pt x="1426866" y="3737987"/>
                  </a:cubicBezTo>
                  <a:cubicBezTo>
                    <a:pt x="1418327" y="3746526"/>
                    <a:pt x="1405747" y="3750061"/>
                    <a:pt x="1396721" y="3758084"/>
                  </a:cubicBezTo>
                  <a:cubicBezTo>
                    <a:pt x="1375479" y="3776966"/>
                    <a:pt x="1360079" y="3802609"/>
                    <a:pt x="1336431" y="3818374"/>
                  </a:cubicBezTo>
                  <a:cubicBezTo>
                    <a:pt x="1316334" y="3831772"/>
                    <a:pt x="1299055" y="3850929"/>
                    <a:pt x="1276141" y="3858567"/>
                  </a:cubicBezTo>
                  <a:cubicBezTo>
                    <a:pt x="1266092" y="3861917"/>
                    <a:pt x="1255254" y="3863472"/>
                    <a:pt x="1245995" y="3868616"/>
                  </a:cubicBezTo>
                  <a:cubicBezTo>
                    <a:pt x="1224881" y="3880346"/>
                    <a:pt x="1202784" y="3891730"/>
                    <a:pt x="1185705" y="3908809"/>
                  </a:cubicBezTo>
                  <a:cubicBezTo>
                    <a:pt x="1161948" y="3932566"/>
                    <a:pt x="1145445" y="3951911"/>
                    <a:pt x="1115367" y="3969099"/>
                  </a:cubicBezTo>
                  <a:cubicBezTo>
                    <a:pt x="1106171" y="3974354"/>
                    <a:pt x="1095270" y="3975798"/>
                    <a:pt x="1085222" y="3979148"/>
                  </a:cubicBezTo>
                  <a:cubicBezTo>
                    <a:pt x="1049898" y="4032133"/>
                    <a:pt x="1085493" y="3993386"/>
                    <a:pt x="1024932" y="4019341"/>
                  </a:cubicBezTo>
                  <a:cubicBezTo>
                    <a:pt x="1013832" y="4024098"/>
                    <a:pt x="1005273" y="4033446"/>
                    <a:pt x="994787" y="4039438"/>
                  </a:cubicBezTo>
                  <a:cubicBezTo>
                    <a:pt x="981781" y="4046870"/>
                    <a:pt x="967599" y="4052102"/>
                    <a:pt x="954593" y="4059534"/>
                  </a:cubicBezTo>
                  <a:cubicBezTo>
                    <a:pt x="944107" y="4065526"/>
                    <a:pt x="935548" y="4074874"/>
                    <a:pt x="924448" y="4079631"/>
                  </a:cubicBezTo>
                  <a:cubicBezTo>
                    <a:pt x="901670" y="4089393"/>
                    <a:pt x="876118" y="4087501"/>
                    <a:pt x="854110" y="4099728"/>
                  </a:cubicBezTo>
                  <a:cubicBezTo>
                    <a:pt x="832996" y="4111458"/>
                    <a:pt x="816734" y="4132283"/>
                    <a:pt x="793820" y="4139921"/>
                  </a:cubicBezTo>
                  <a:cubicBezTo>
                    <a:pt x="783772" y="4143271"/>
                    <a:pt x="772934" y="4144826"/>
                    <a:pt x="763675" y="4149970"/>
                  </a:cubicBezTo>
                  <a:cubicBezTo>
                    <a:pt x="742561" y="4161700"/>
                    <a:pt x="726298" y="4182525"/>
                    <a:pt x="703384" y="4190163"/>
                  </a:cubicBezTo>
                  <a:lnTo>
                    <a:pt x="492369" y="4260501"/>
                  </a:lnTo>
                  <a:cubicBezTo>
                    <a:pt x="382426" y="4297149"/>
                    <a:pt x="548958" y="4238701"/>
                    <a:pt x="432079" y="4290647"/>
                  </a:cubicBezTo>
                  <a:cubicBezTo>
                    <a:pt x="412721" y="4299250"/>
                    <a:pt x="391886" y="4304044"/>
                    <a:pt x="371789" y="4310743"/>
                  </a:cubicBezTo>
                  <a:lnTo>
                    <a:pt x="311499" y="4330840"/>
                  </a:lnTo>
                  <a:cubicBezTo>
                    <a:pt x="301451" y="4334189"/>
                    <a:pt x="291630" y="4338319"/>
                    <a:pt x="281354" y="4340888"/>
                  </a:cubicBezTo>
                  <a:cubicBezTo>
                    <a:pt x="267956" y="4344238"/>
                    <a:pt x="254388" y="4346969"/>
                    <a:pt x="241160" y="4350937"/>
                  </a:cubicBezTo>
                  <a:cubicBezTo>
                    <a:pt x="220870" y="4357024"/>
                    <a:pt x="180870" y="4371033"/>
                    <a:pt x="180870" y="4371033"/>
                  </a:cubicBezTo>
                </a:path>
              </a:pathLst>
            </a:cu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aphicFrame>
          <p:nvGraphicFramePr>
            <p:cNvPr id="4" name="Diagram 3"/>
            <p:cNvGraphicFramePr/>
            <p:nvPr/>
          </p:nvGraphicFramePr>
          <p:xfrm>
            <a:off x="3581400" y="1219200"/>
            <a:ext cx="10668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3733800" y="5486400"/>
            <a:ext cx="1066800"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3581400" y="2209800"/>
              <a:ext cx="1066800" cy="289310"/>
            </a:xfrm>
            <a:prstGeom prst="rect">
              <a:avLst/>
            </a:prstGeom>
            <a:noFill/>
          </p:spPr>
          <p:txBody>
            <a:bodyPr wrap="square" rtlCol="0">
              <a:spAutoFit/>
            </a:bodyPr>
            <a:lstStyle/>
            <a:p>
              <a:r>
                <a:rPr lang="en-US" sz="1600" dirty="0" smtClean="0"/>
                <a:t>Inactive</a:t>
              </a:r>
              <a:endParaRPr lang="en-US" sz="1600" dirty="0"/>
            </a:p>
          </p:txBody>
        </p:sp>
        <p:sp>
          <p:nvSpPr>
            <p:cNvPr id="7" name="TextBox 6"/>
            <p:cNvSpPr txBox="1"/>
            <p:nvPr/>
          </p:nvSpPr>
          <p:spPr>
            <a:xfrm>
              <a:off x="3870288" y="6466530"/>
              <a:ext cx="854112" cy="289310"/>
            </a:xfrm>
            <a:prstGeom prst="rect">
              <a:avLst/>
            </a:prstGeom>
            <a:noFill/>
          </p:spPr>
          <p:txBody>
            <a:bodyPr wrap="square" rtlCol="0">
              <a:spAutoFit/>
            </a:bodyPr>
            <a:lstStyle/>
            <a:p>
              <a:r>
                <a:rPr lang="en-US" sz="1600" dirty="0" smtClean="0"/>
                <a:t>Active</a:t>
              </a:r>
              <a:endParaRPr lang="en-US" sz="1600" dirty="0"/>
            </a:p>
          </p:txBody>
        </p:sp>
        <p:grpSp>
          <p:nvGrpSpPr>
            <p:cNvPr id="8" name="Group 7"/>
            <p:cNvGrpSpPr/>
            <p:nvPr/>
          </p:nvGrpSpPr>
          <p:grpSpPr>
            <a:xfrm>
              <a:off x="838200" y="3048000"/>
              <a:ext cx="1371600" cy="889000"/>
              <a:chOff x="0" y="0"/>
              <a:chExt cx="1371600" cy="889000"/>
            </a:xfrm>
          </p:grpSpPr>
          <p:sp>
            <p:nvSpPr>
              <p:cNvPr id="9" name="Flowchart: Manual Operation 8"/>
              <p:cNvSpPr/>
              <p:nvPr/>
            </p:nvSpPr>
            <p:spPr>
              <a:xfrm rot="16200000">
                <a:off x="241300" y="-241300"/>
                <a:ext cx="889000" cy="1371600"/>
              </a:xfrm>
              <a:prstGeom prst="flowChartManualOperation">
                <a:avLst/>
              </a:prstGeom>
              <a:solidFill>
                <a:srgbClr val="FFFF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lowchart: Manual Operation 4"/>
              <p:cNvSpPr/>
              <p:nvPr/>
            </p:nvSpPr>
            <p:spPr>
              <a:xfrm rot="21600000">
                <a:off x="0" y="177800"/>
                <a:ext cx="13716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38906"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PDC kinase</a:t>
                </a:r>
                <a:endParaRPr lang="en-US" sz="2200" kern="1200" dirty="0">
                  <a:solidFill>
                    <a:schemeClr val="bg2"/>
                  </a:solidFill>
                </a:endParaRPr>
              </a:p>
            </p:txBody>
          </p:sp>
        </p:grpSp>
        <p:graphicFrame>
          <p:nvGraphicFramePr>
            <p:cNvPr id="11" name="Diagram 10"/>
            <p:cNvGraphicFramePr/>
            <p:nvPr/>
          </p:nvGraphicFramePr>
          <p:xfrm>
            <a:off x="6019800" y="2895600"/>
            <a:ext cx="1600200" cy="1193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5" name="Straight Arrow Connector 14"/>
            <p:cNvCxnSpPr/>
            <p:nvPr/>
          </p:nvCxnSpPr>
          <p:spPr bwMode="auto">
            <a:xfrm flipV="1">
              <a:off x="3276600" y="1828800"/>
              <a:ext cx="304800" cy="152400"/>
            </a:xfrm>
            <a:prstGeom prst="straightConnector1">
              <a:avLst/>
            </a:prstGeom>
            <a:noFill/>
            <a:ln w="25400" cap="flat" cmpd="sng" algn="ctr">
              <a:solidFill>
                <a:srgbClr val="FFC000"/>
              </a:solidFill>
              <a:prstDash val="solid"/>
              <a:round/>
              <a:headEnd type="none" w="med" len="med"/>
              <a:tailEnd type="arrow"/>
            </a:ln>
            <a:effectLst/>
          </p:spPr>
        </p:cxnSp>
        <p:cxnSp>
          <p:nvCxnSpPr>
            <p:cNvPr id="16" name="Straight Arrow Connector 15"/>
            <p:cNvCxnSpPr>
              <a:stCxn id="12" idx="91"/>
            </p:cNvCxnSpPr>
            <p:nvPr/>
          </p:nvCxnSpPr>
          <p:spPr bwMode="auto">
            <a:xfrm flipH="1">
              <a:off x="4800600" y="5928527"/>
              <a:ext cx="374301" cy="167472"/>
            </a:xfrm>
            <a:prstGeom prst="straightConnector1">
              <a:avLst/>
            </a:prstGeom>
            <a:noFill/>
            <a:ln w="25400" cap="flat" cmpd="sng" algn="ctr">
              <a:solidFill>
                <a:srgbClr val="FFC000"/>
              </a:solidFill>
              <a:prstDash val="solid"/>
              <a:round/>
              <a:headEnd type="none" w="med" len="med"/>
              <a:tailEnd type="arrow"/>
            </a:ln>
            <a:effectLst/>
          </p:spPr>
        </p:cxnSp>
        <p:cxnSp>
          <p:nvCxnSpPr>
            <p:cNvPr id="19" name="Straight Arrow Connector 18"/>
            <p:cNvCxnSpPr>
              <a:stCxn id="12" idx="72"/>
            </p:cNvCxnSpPr>
            <p:nvPr/>
          </p:nvCxnSpPr>
          <p:spPr bwMode="auto">
            <a:xfrm flipH="1">
              <a:off x="6172200" y="5265336"/>
              <a:ext cx="47730" cy="449664"/>
            </a:xfrm>
            <a:prstGeom prst="straightConnector1">
              <a:avLst/>
            </a:prstGeom>
            <a:noFill/>
            <a:ln w="25400" cap="flat" cmpd="sng" algn="ctr">
              <a:solidFill>
                <a:srgbClr val="FFC000"/>
              </a:solidFill>
              <a:prstDash val="solid"/>
              <a:round/>
              <a:headEnd type="none" w="med" len="med"/>
              <a:tailEnd type="arrow"/>
            </a:ln>
            <a:effectLst/>
          </p:spPr>
        </p:cxnSp>
        <p:cxnSp>
          <p:nvCxnSpPr>
            <p:cNvPr id="21" name="Straight Arrow Connector 20"/>
            <p:cNvCxnSpPr/>
            <p:nvPr/>
          </p:nvCxnSpPr>
          <p:spPr bwMode="auto">
            <a:xfrm flipH="1">
              <a:off x="5715000" y="1676400"/>
              <a:ext cx="200129" cy="617136"/>
            </a:xfrm>
            <a:prstGeom prst="straightConnector1">
              <a:avLst/>
            </a:prstGeom>
            <a:noFill/>
            <a:ln w="25400" cap="flat" cmpd="sng" algn="ctr">
              <a:solidFill>
                <a:srgbClr val="FFC000"/>
              </a:solidFill>
              <a:prstDash val="solid"/>
              <a:round/>
              <a:headEnd type="none" w="med" len="med"/>
              <a:tailEnd type="arrow"/>
            </a:ln>
            <a:effectLst/>
          </p:spPr>
        </p:cxnSp>
        <p:cxnSp>
          <p:nvCxnSpPr>
            <p:cNvPr id="22" name="Straight Arrow Connector 21"/>
            <p:cNvCxnSpPr/>
            <p:nvPr/>
          </p:nvCxnSpPr>
          <p:spPr bwMode="auto">
            <a:xfrm rot="16200000" flipV="1">
              <a:off x="7239000" y="4267200"/>
              <a:ext cx="533400" cy="381000"/>
            </a:xfrm>
            <a:prstGeom prst="straightConnector1">
              <a:avLst/>
            </a:prstGeom>
            <a:noFill/>
            <a:ln w="254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5943600" y="6477000"/>
              <a:ext cx="381000" cy="76200"/>
            </a:xfrm>
            <a:prstGeom prst="straightConnector1">
              <a:avLst/>
            </a:prstGeom>
            <a:noFill/>
            <a:ln w="25400" cap="flat" cmpd="sng" algn="ctr">
              <a:solidFill>
                <a:srgbClr val="FFFF00"/>
              </a:solidFill>
              <a:prstDash val="solid"/>
              <a:round/>
              <a:headEnd type="none" w="med" len="med"/>
              <a:tailEnd type="arrow"/>
            </a:ln>
            <a:effectLst/>
          </p:spPr>
        </p:cxnSp>
        <p:cxnSp>
          <p:nvCxnSpPr>
            <p:cNvPr id="28" name="Straight Arrow Connector 27"/>
            <p:cNvCxnSpPr/>
            <p:nvPr/>
          </p:nvCxnSpPr>
          <p:spPr bwMode="auto">
            <a:xfrm rot="16200000" flipV="1">
              <a:off x="2133600" y="5486400"/>
              <a:ext cx="381000" cy="76200"/>
            </a:xfrm>
            <a:prstGeom prst="straightConnector1">
              <a:avLst/>
            </a:prstGeom>
            <a:noFill/>
            <a:ln w="25400" cap="flat" cmpd="sng" algn="ctr">
              <a:solidFill>
                <a:srgbClr val="FFC000"/>
              </a:solidFill>
              <a:prstDash val="solid"/>
              <a:round/>
              <a:headEnd type="none" w="med" len="med"/>
              <a:tailEnd type="arrow"/>
            </a:ln>
            <a:effectLst/>
          </p:spPr>
        </p:cxnSp>
        <p:cxnSp>
          <p:nvCxnSpPr>
            <p:cNvPr id="30" name="Straight Arrow Connector 29"/>
            <p:cNvCxnSpPr/>
            <p:nvPr/>
          </p:nvCxnSpPr>
          <p:spPr bwMode="auto">
            <a:xfrm rot="5400000" flipH="1" flipV="1">
              <a:off x="342900" y="3924300"/>
              <a:ext cx="533400" cy="304800"/>
            </a:xfrm>
            <a:prstGeom prst="straightConnector1">
              <a:avLst/>
            </a:prstGeom>
            <a:no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rot="16200000" flipH="1">
              <a:off x="571500" y="2628900"/>
              <a:ext cx="457200" cy="228600"/>
            </a:xfrm>
            <a:prstGeom prst="straightConnector1">
              <a:avLst/>
            </a:prstGeom>
            <a:noFill/>
            <a:ln w="25400"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rot="5400000" flipH="1" flipV="1">
              <a:off x="2309865" y="2005065"/>
              <a:ext cx="533400" cy="180870"/>
            </a:xfrm>
            <a:prstGeom prst="straightConnector1">
              <a:avLst/>
            </a:prstGeom>
            <a:noFill/>
            <a:ln w="25400" cap="flat" cmpd="sng" algn="ctr">
              <a:solidFill>
                <a:srgbClr val="FFC000"/>
              </a:solidFill>
              <a:prstDash val="solid"/>
              <a:round/>
              <a:headEnd type="none" w="med" len="med"/>
              <a:tailEnd type="arrow"/>
            </a:ln>
            <a:effectLst/>
          </p:spPr>
        </p:cxnSp>
        <p:sp>
          <p:nvSpPr>
            <p:cNvPr id="39" name="Hexagon 38"/>
            <p:cNvSpPr/>
            <p:nvPr/>
          </p:nvSpPr>
          <p:spPr bwMode="auto">
            <a:xfrm>
              <a:off x="3449096" y="1143000"/>
              <a:ext cx="304800" cy="381000"/>
            </a:xfrm>
            <a:prstGeom prst="hexagon">
              <a:avLst/>
            </a:prstGeom>
            <a:noFill/>
            <a:ln w="222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0" name="TextBox 39"/>
            <p:cNvSpPr txBox="1"/>
            <p:nvPr/>
          </p:nvSpPr>
          <p:spPr>
            <a:xfrm>
              <a:off x="3429000" y="1193240"/>
              <a:ext cx="228600" cy="387798"/>
            </a:xfrm>
            <a:prstGeom prst="rect">
              <a:avLst/>
            </a:prstGeom>
            <a:noFill/>
          </p:spPr>
          <p:txBody>
            <a:bodyPr wrap="square" rtlCol="0">
              <a:spAutoFit/>
            </a:bodyPr>
            <a:lstStyle/>
            <a:p>
              <a:r>
                <a:rPr lang="en-US" sz="2400" dirty="0" smtClean="0"/>
                <a:t>P</a:t>
              </a:r>
              <a:endParaRPr lang="en-US" sz="2400" dirty="0"/>
            </a:p>
          </p:txBody>
        </p:sp>
        <p:sp>
          <p:nvSpPr>
            <p:cNvPr id="41" name="TextBox 40"/>
            <p:cNvSpPr txBox="1"/>
            <p:nvPr/>
          </p:nvSpPr>
          <p:spPr>
            <a:xfrm>
              <a:off x="5943600" y="1371600"/>
              <a:ext cx="762000" cy="338554"/>
            </a:xfrm>
            <a:prstGeom prst="rect">
              <a:avLst/>
            </a:prstGeom>
            <a:noFill/>
          </p:spPr>
          <p:txBody>
            <a:bodyPr wrap="square" rtlCol="0">
              <a:spAutoFit/>
            </a:bodyPr>
            <a:lstStyle/>
            <a:p>
              <a:r>
                <a:rPr lang="en-US" sz="2000" dirty="0" smtClean="0"/>
                <a:t>H</a:t>
              </a:r>
              <a:r>
                <a:rPr lang="en-US" sz="2000" baseline="-25000" dirty="0" smtClean="0"/>
                <a:t>2</a:t>
              </a:r>
              <a:r>
                <a:rPr lang="en-US" sz="2000" dirty="0" smtClean="0"/>
                <a:t>O</a:t>
              </a:r>
              <a:endParaRPr lang="en-US" sz="2000" dirty="0"/>
            </a:p>
          </p:txBody>
        </p:sp>
        <p:sp>
          <p:nvSpPr>
            <p:cNvPr id="42" name="TextBox 41"/>
            <p:cNvSpPr txBox="1"/>
            <p:nvPr/>
          </p:nvSpPr>
          <p:spPr>
            <a:xfrm>
              <a:off x="1905000" y="1524000"/>
              <a:ext cx="762000" cy="338554"/>
            </a:xfrm>
            <a:prstGeom prst="rect">
              <a:avLst/>
            </a:prstGeom>
            <a:noFill/>
          </p:spPr>
          <p:txBody>
            <a:bodyPr wrap="square" rtlCol="0">
              <a:spAutoFit/>
            </a:bodyPr>
            <a:lstStyle/>
            <a:p>
              <a:r>
                <a:rPr lang="en-US" sz="2000" dirty="0" smtClean="0"/>
                <a:t>ADP</a:t>
              </a:r>
              <a:endParaRPr lang="en-US" sz="2000" dirty="0"/>
            </a:p>
          </p:txBody>
        </p:sp>
        <p:sp>
          <p:nvSpPr>
            <p:cNvPr id="43" name="TextBox 42"/>
            <p:cNvSpPr txBox="1"/>
            <p:nvPr/>
          </p:nvSpPr>
          <p:spPr>
            <a:xfrm>
              <a:off x="1981200" y="5715000"/>
              <a:ext cx="762000" cy="338554"/>
            </a:xfrm>
            <a:prstGeom prst="rect">
              <a:avLst/>
            </a:prstGeom>
            <a:noFill/>
          </p:spPr>
          <p:txBody>
            <a:bodyPr wrap="square" rtlCol="0">
              <a:spAutoFit/>
            </a:bodyPr>
            <a:lstStyle/>
            <a:p>
              <a:r>
                <a:rPr lang="en-US" sz="2000" dirty="0" smtClean="0"/>
                <a:t>ATP</a:t>
              </a:r>
              <a:endParaRPr lang="en-US" sz="2000" dirty="0"/>
            </a:p>
          </p:txBody>
        </p:sp>
        <p:sp>
          <p:nvSpPr>
            <p:cNvPr id="44" name="TextBox 43"/>
            <p:cNvSpPr txBox="1"/>
            <p:nvPr/>
          </p:nvSpPr>
          <p:spPr>
            <a:xfrm>
              <a:off x="5943600" y="5867400"/>
              <a:ext cx="304800" cy="387798"/>
            </a:xfrm>
            <a:prstGeom prst="rect">
              <a:avLst/>
            </a:prstGeom>
            <a:noFill/>
          </p:spPr>
          <p:txBody>
            <a:bodyPr wrap="square" rtlCol="0">
              <a:spAutoFit/>
            </a:bodyPr>
            <a:lstStyle/>
            <a:p>
              <a:r>
                <a:rPr lang="en-US" sz="2400" dirty="0" smtClean="0"/>
                <a:t>P</a:t>
              </a:r>
              <a:endParaRPr lang="en-US" sz="2400" dirty="0"/>
            </a:p>
          </p:txBody>
        </p:sp>
        <p:sp>
          <p:nvSpPr>
            <p:cNvPr id="45" name="Hexagon 44"/>
            <p:cNvSpPr/>
            <p:nvPr/>
          </p:nvSpPr>
          <p:spPr bwMode="auto">
            <a:xfrm>
              <a:off x="5979608" y="5827208"/>
              <a:ext cx="304800" cy="381000"/>
            </a:xfrm>
            <a:prstGeom prst="hexagon">
              <a:avLst/>
            </a:prstGeom>
            <a:noFill/>
            <a:ln w="222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cxnSp>
          <p:nvCxnSpPr>
            <p:cNvPr id="48" name="Straight Arrow Connector 47"/>
            <p:cNvCxnSpPr/>
            <p:nvPr/>
          </p:nvCxnSpPr>
          <p:spPr bwMode="auto">
            <a:xfrm rot="16200000" flipH="1">
              <a:off x="6154196" y="3162300"/>
              <a:ext cx="304800" cy="228600"/>
            </a:xfrm>
            <a:prstGeom prst="straightConnector1">
              <a:avLst/>
            </a:prstGeom>
            <a:noFill/>
            <a:ln w="25400" cap="flat" cmpd="sng" algn="ctr">
              <a:solidFill>
                <a:srgbClr val="FFC000"/>
              </a:solidFill>
              <a:prstDash val="solid"/>
              <a:round/>
              <a:headEnd type="none" w="med" len="med"/>
              <a:tailEnd type="arrow"/>
            </a:ln>
            <a:effectLst/>
          </p:spPr>
        </p:cxnSp>
        <p:sp>
          <p:nvSpPr>
            <p:cNvPr id="50" name="TextBox 49"/>
            <p:cNvSpPr txBox="1"/>
            <p:nvPr/>
          </p:nvSpPr>
          <p:spPr>
            <a:xfrm>
              <a:off x="6324600" y="6416290"/>
              <a:ext cx="2743200" cy="289310"/>
            </a:xfrm>
            <a:prstGeom prst="rect">
              <a:avLst/>
            </a:prstGeom>
            <a:noFill/>
          </p:spPr>
          <p:txBody>
            <a:bodyPr wrap="square" rtlCol="0">
              <a:spAutoFit/>
            </a:bodyPr>
            <a:lstStyle/>
            <a:p>
              <a:r>
                <a:rPr lang="en-US" sz="1600" dirty="0" smtClean="0"/>
                <a:t>Acetyl Co A + NADH + CO</a:t>
              </a:r>
              <a:r>
                <a:rPr lang="en-US" sz="1600" baseline="-25000" dirty="0" smtClean="0"/>
                <a:t>2</a:t>
              </a:r>
              <a:endParaRPr lang="en-US" sz="1600" baseline="-25000" dirty="0"/>
            </a:p>
          </p:txBody>
        </p:sp>
        <p:sp>
          <p:nvSpPr>
            <p:cNvPr id="55" name="TextBox 54"/>
            <p:cNvSpPr txBox="1"/>
            <p:nvPr/>
          </p:nvSpPr>
          <p:spPr>
            <a:xfrm>
              <a:off x="7315200" y="4724400"/>
              <a:ext cx="762000" cy="738664"/>
            </a:xfrm>
            <a:prstGeom prst="rect">
              <a:avLst/>
            </a:prstGeom>
            <a:noFill/>
          </p:spPr>
          <p:txBody>
            <a:bodyPr wrap="square" rtlCol="0">
              <a:spAutoFit/>
            </a:bodyPr>
            <a:lstStyle/>
            <a:p>
              <a:r>
                <a:rPr lang="en-US" sz="2000" dirty="0" smtClean="0"/>
                <a:t>Mg</a:t>
              </a:r>
              <a:r>
                <a:rPr lang="en-US" sz="2000" baseline="30000" dirty="0" smtClean="0"/>
                <a:t>+</a:t>
              </a:r>
            </a:p>
            <a:p>
              <a:r>
                <a:rPr lang="en-US" sz="2000" dirty="0" smtClean="0"/>
                <a:t>Ca</a:t>
              </a:r>
              <a:r>
                <a:rPr lang="en-US" sz="2000" baseline="30000" dirty="0" smtClean="0"/>
                <a:t>+</a:t>
              </a:r>
              <a:endParaRPr lang="en-US" sz="2000" baseline="30000" dirty="0"/>
            </a:p>
          </p:txBody>
        </p:sp>
        <p:sp>
          <p:nvSpPr>
            <p:cNvPr id="56" name="TextBox 55"/>
            <p:cNvSpPr txBox="1"/>
            <p:nvPr/>
          </p:nvSpPr>
          <p:spPr>
            <a:xfrm>
              <a:off x="304800" y="4419600"/>
              <a:ext cx="1295400" cy="1569660"/>
            </a:xfrm>
            <a:prstGeom prst="rect">
              <a:avLst/>
            </a:prstGeom>
            <a:noFill/>
          </p:spPr>
          <p:txBody>
            <a:bodyPr wrap="square" rtlCol="0">
              <a:spAutoFit/>
            </a:bodyPr>
            <a:lstStyle/>
            <a:p>
              <a:r>
                <a:rPr lang="en-US" sz="1600" dirty="0" smtClean="0"/>
                <a:t>NAD</a:t>
              </a:r>
            </a:p>
            <a:p>
              <a:r>
                <a:rPr lang="en-US" sz="1600" dirty="0" smtClean="0"/>
                <a:t>Pyruvate</a:t>
              </a:r>
            </a:p>
            <a:p>
              <a:r>
                <a:rPr lang="en-US" sz="1600" dirty="0" err="1" smtClean="0"/>
                <a:t>CoASH</a:t>
              </a:r>
              <a:endParaRPr lang="en-US" sz="1600" dirty="0" smtClean="0"/>
            </a:p>
            <a:p>
              <a:r>
                <a:rPr lang="en-US" sz="1600" dirty="0" smtClean="0"/>
                <a:t>ADP</a:t>
              </a:r>
            </a:p>
            <a:p>
              <a:r>
                <a:rPr lang="en-US" sz="1600" dirty="0" smtClean="0"/>
                <a:t>Ca</a:t>
              </a:r>
              <a:r>
                <a:rPr lang="en-US" sz="1600" baseline="30000" dirty="0" smtClean="0"/>
                <a:t>+</a:t>
              </a:r>
              <a:endParaRPr lang="en-US" sz="1600" baseline="30000" dirty="0"/>
            </a:p>
          </p:txBody>
        </p:sp>
        <p:sp>
          <p:nvSpPr>
            <p:cNvPr id="58" name="TextBox 57"/>
            <p:cNvSpPr txBox="1"/>
            <p:nvPr/>
          </p:nvSpPr>
          <p:spPr>
            <a:xfrm>
              <a:off x="228600" y="1676400"/>
              <a:ext cx="1371600" cy="929485"/>
            </a:xfrm>
            <a:prstGeom prst="rect">
              <a:avLst/>
            </a:prstGeom>
            <a:noFill/>
          </p:spPr>
          <p:txBody>
            <a:bodyPr wrap="square" rtlCol="0">
              <a:spAutoFit/>
            </a:bodyPr>
            <a:lstStyle/>
            <a:p>
              <a:r>
                <a:rPr lang="en-US" sz="1600" dirty="0" smtClean="0"/>
                <a:t>NADH</a:t>
              </a:r>
            </a:p>
            <a:p>
              <a:r>
                <a:rPr lang="en-US" sz="1600" dirty="0" smtClean="0"/>
                <a:t>Acetyl Co A</a:t>
              </a:r>
            </a:p>
            <a:p>
              <a:r>
                <a:rPr lang="en-US" sz="1600" dirty="0" smtClean="0"/>
                <a:t>ATP</a:t>
              </a:r>
            </a:p>
          </p:txBody>
        </p:sp>
        <p:sp>
          <p:nvSpPr>
            <p:cNvPr id="61" name="TextBox 60"/>
            <p:cNvSpPr txBox="1"/>
            <p:nvPr/>
          </p:nvSpPr>
          <p:spPr>
            <a:xfrm>
              <a:off x="7543800" y="4114800"/>
              <a:ext cx="381000" cy="486287"/>
            </a:xfrm>
            <a:prstGeom prst="rect">
              <a:avLst/>
            </a:prstGeom>
            <a:noFill/>
          </p:spPr>
          <p:txBody>
            <a:bodyPr wrap="square" rtlCol="0">
              <a:spAutoFit/>
            </a:bodyPr>
            <a:lstStyle/>
            <a:p>
              <a:r>
                <a:rPr lang="en-US" dirty="0" smtClean="0"/>
                <a:t>+</a:t>
              </a:r>
              <a:endParaRPr lang="en-US" dirty="0"/>
            </a:p>
          </p:txBody>
        </p:sp>
        <p:sp>
          <p:nvSpPr>
            <p:cNvPr id="62" name="TextBox 61"/>
            <p:cNvSpPr txBox="1"/>
            <p:nvPr/>
          </p:nvSpPr>
          <p:spPr>
            <a:xfrm>
              <a:off x="477296" y="2620944"/>
              <a:ext cx="381000" cy="486287"/>
            </a:xfrm>
            <a:prstGeom prst="rect">
              <a:avLst/>
            </a:prstGeom>
            <a:noFill/>
          </p:spPr>
          <p:txBody>
            <a:bodyPr wrap="square" rtlCol="0">
              <a:spAutoFit/>
            </a:bodyPr>
            <a:lstStyle/>
            <a:p>
              <a:r>
                <a:rPr lang="en-US" dirty="0" smtClean="0"/>
                <a:t>+</a:t>
              </a:r>
              <a:endParaRPr lang="en-US" dirty="0"/>
            </a:p>
          </p:txBody>
        </p:sp>
        <p:sp>
          <p:nvSpPr>
            <p:cNvPr id="63" name="TextBox 62"/>
            <p:cNvSpPr txBox="1"/>
            <p:nvPr/>
          </p:nvSpPr>
          <p:spPr>
            <a:xfrm>
              <a:off x="304800" y="3810000"/>
              <a:ext cx="304800" cy="486287"/>
            </a:xfrm>
            <a:prstGeom prst="rect">
              <a:avLst/>
            </a:prstGeom>
            <a:noFill/>
          </p:spPr>
          <p:txBody>
            <a:bodyPr wrap="square" rtlCol="0">
              <a:spAutoFit/>
            </a:bodyPr>
            <a:lstStyle/>
            <a:p>
              <a:r>
                <a:rPr lang="en-US" dirty="0" smtClean="0"/>
                <a:t>-</a:t>
              </a:r>
              <a:endParaRPr lang="en-US" dirty="0"/>
            </a:p>
          </p:txBody>
        </p:sp>
      </p:grpSp>
    </p:spTree>
  </p:cSld>
  <p:clrMapOvr>
    <a:masterClrMapping/>
  </p:clrMapOvr>
  <p:transition spd="med">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1" descr="0813"/>
          <p:cNvPicPr>
            <a:picLocks noChangeAspect="1" noChangeArrowheads="1"/>
          </p:cNvPicPr>
          <p:nvPr/>
        </p:nvPicPr>
        <p:blipFill>
          <a:blip r:embed="rId3" cstate="print"/>
          <a:srcRect/>
          <a:stretch>
            <a:fillRect/>
          </a:stretch>
        </p:blipFill>
        <p:spPr bwMode="auto">
          <a:xfrm>
            <a:off x="2209800" y="88900"/>
            <a:ext cx="4571999" cy="6692900"/>
          </a:xfrm>
          <a:prstGeom prst="rect">
            <a:avLst/>
          </a:prstGeom>
          <a:noFill/>
          <a:ln w="9525">
            <a:noFill/>
            <a:miter lim="800000"/>
            <a:headEnd/>
            <a:tailEnd/>
          </a:ln>
          <a:effectLst/>
        </p:spPr>
      </p:pic>
      <p:sp>
        <p:nvSpPr>
          <p:cNvPr id="31747" name="Rectangle 3"/>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8-13, p. 285</a:t>
            </a:r>
          </a:p>
        </p:txBody>
      </p:sp>
      <p:sp>
        <p:nvSpPr>
          <p:cNvPr id="4" name="TextBox 3"/>
          <p:cNvSpPr txBox="1"/>
          <p:nvPr/>
        </p:nvSpPr>
        <p:spPr>
          <a:xfrm>
            <a:off x="152400" y="1524000"/>
            <a:ext cx="1828800" cy="1569660"/>
          </a:xfrm>
          <a:prstGeom prst="rect">
            <a:avLst/>
          </a:prstGeom>
          <a:noFill/>
        </p:spPr>
        <p:txBody>
          <a:bodyPr wrap="square" rtlCol="0">
            <a:spAutoFit/>
          </a:bodyPr>
          <a:lstStyle/>
          <a:p>
            <a:r>
              <a:rPr lang="el-GR" sz="2400" dirty="0" smtClean="0">
                <a:solidFill>
                  <a:srgbClr val="FFFFFF"/>
                </a:solidFill>
                <a:cs typeface="Arial" charset="0"/>
              </a:rPr>
              <a:t>ATP Formation from Glucose Catabolism</a:t>
            </a:r>
            <a:endParaRPr lang="en-US" sz="2400" dirty="0">
              <a:solidFill>
                <a:srgbClr val="FFFFFF"/>
              </a:solidFill>
            </a:endParaRPr>
          </a:p>
        </p:txBody>
      </p:sp>
    </p:spTree>
  </p:cSld>
  <p:clrMapOvr>
    <a:masterClrMapping/>
  </p:clrMapOvr>
  <p:transition spd="med">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28600" y="2133600"/>
            <a:ext cx="8686800" cy="2390775"/>
          </a:xfrm>
          <a:prstGeom prst="rect">
            <a:avLst/>
          </a:prstGeom>
          <a:noFill/>
          <a:ln w="9525">
            <a:noFill/>
            <a:miter lim="800000"/>
            <a:headEnd/>
            <a:tailEnd/>
          </a:ln>
        </p:spPr>
      </p:pic>
      <p:sp>
        <p:nvSpPr>
          <p:cNvPr id="3" name="TextBox 2"/>
          <p:cNvSpPr txBox="1"/>
          <p:nvPr/>
        </p:nvSpPr>
        <p:spPr>
          <a:xfrm>
            <a:off x="685800" y="381000"/>
            <a:ext cx="7924800" cy="486287"/>
          </a:xfrm>
          <a:prstGeom prst="rect">
            <a:avLst/>
          </a:prstGeom>
          <a:noFill/>
        </p:spPr>
        <p:txBody>
          <a:bodyPr wrap="square" rtlCol="0">
            <a:spAutoFit/>
          </a:bodyPr>
          <a:lstStyle/>
          <a:p>
            <a:r>
              <a:rPr lang="en-US" dirty="0" smtClean="0">
                <a:solidFill>
                  <a:srgbClr val="FFFF00"/>
                </a:solidFill>
              </a:rPr>
              <a:t>Direct formation of OXL from </a:t>
            </a:r>
            <a:r>
              <a:rPr lang="en-US" dirty="0" err="1" smtClean="0">
                <a:solidFill>
                  <a:srgbClr val="FFFF00"/>
                </a:solidFill>
              </a:rPr>
              <a:t>pyruvate</a:t>
            </a:r>
            <a:r>
              <a:rPr lang="en-US" dirty="0" smtClean="0">
                <a:solidFill>
                  <a:srgbClr val="FFFF00"/>
                </a:solidFill>
              </a:rPr>
              <a:t>  </a:t>
            </a:r>
            <a:endParaRPr lang="en-US" dirty="0">
              <a:solidFill>
                <a:srgbClr val="FFFF00"/>
              </a:solidFill>
            </a:endParaRPr>
          </a:p>
        </p:txBody>
      </p:sp>
    </p:spTree>
  </p:cSld>
  <p:clrMapOvr>
    <a:masterClrMapping/>
  </p:clrMapOvr>
  <p:transition spd="med">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81000" y="228600"/>
            <a:ext cx="8229600" cy="533400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914400" y="5638800"/>
            <a:ext cx="7162800" cy="1143000"/>
          </a:xfrm>
          <a:prstGeom prst="rect">
            <a:avLst/>
          </a:prstGeom>
          <a:solidFill>
            <a:schemeClr val="accent1"/>
          </a:solidFill>
          <a:ln w="9525">
            <a:noFill/>
            <a:miter lim="800000"/>
            <a:headEnd/>
            <a:tailEnd/>
          </a:ln>
        </p:spPr>
      </p:pic>
      <p:sp>
        <p:nvSpPr>
          <p:cNvPr id="5" name="Rectangle 4"/>
          <p:cNvSpPr/>
          <p:nvPr/>
        </p:nvSpPr>
        <p:spPr bwMode="auto">
          <a:xfrm>
            <a:off x="1066800" y="5029200"/>
            <a:ext cx="9906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spd="med">
    <p:zo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3200" dirty="0" smtClean="0">
                <a:solidFill>
                  <a:srgbClr val="FFFF00"/>
                </a:solidFill>
              </a:rPr>
              <a:t>Mitochondrial compartments</a:t>
            </a:r>
            <a:endParaRPr lang="en-US" sz="3200" dirty="0">
              <a:solidFill>
                <a:srgbClr val="FFFF00"/>
              </a:solidFill>
            </a:endParaRPr>
          </a:p>
        </p:txBody>
      </p:sp>
      <p:sp>
        <p:nvSpPr>
          <p:cNvPr id="3" name="Content Placeholder 2"/>
          <p:cNvSpPr>
            <a:spLocks noGrp="1"/>
          </p:cNvSpPr>
          <p:nvPr>
            <p:ph idx="1"/>
          </p:nvPr>
        </p:nvSpPr>
        <p:spPr>
          <a:xfrm>
            <a:off x="76200" y="1371600"/>
            <a:ext cx="5486400" cy="4267200"/>
          </a:xfrm>
        </p:spPr>
        <p:txBody>
          <a:bodyPr/>
          <a:lstStyle/>
          <a:p>
            <a:r>
              <a:rPr lang="en-US" sz="2400" dirty="0" smtClean="0"/>
              <a:t>Outer membrane is porous.</a:t>
            </a:r>
          </a:p>
          <a:p>
            <a:endParaRPr lang="en-US" sz="1200" dirty="0" smtClean="0"/>
          </a:p>
          <a:p>
            <a:r>
              <a:rPr lang="en-US" sz="2400" dirty="0" smtClean="0"/>
              <a:t>Inner membrane is the major permeability barrier. It has </a:t>
            </a:r>
            <a:r>
              <a:rPr lang="en-US" sz="2400" dirty="0" err="1" smtClean="0"/>
              <a:t>foldings</a:t>
            </a:r>
            <a:r>
              <a:rPr lang="en-US" sz="2400" dirty="0" smtClean="0"/>
              <a:t> (</a:t>
            </a:r>
            <a:r>
              <a:rPr lang="en-US" sz="2400" dirty="0" err="1" smtClean="0"/>
              <a:t>cristae</a:t>
            </a:r>
            <a:r>
              <a:rPr lang="en-US" sz="2400" dirty="0" smtClean="0"/>
              <a:t>) containing respiratory chain &amp; ATP synthase (electron transport &amp; oxidative phosphorylation).</a:t>
            </a:r>
          </a:p>
          <a:p>
            <a:endParaRPr lang="en-US" sz="2400" dirty="0" smtClean="0"/>
          </a:p>
          <a:p>
            <a:r>
              <a:rPr lang="en-US" sz="2400" dirty="0" smtClean="0"/>
              <a:t>Matrix contains PDC, enzymes for TCA cycle &amp; FA oxidation</a:t>
            </a:r>
            <a:endParaRPr lang="en-US" sz="2600" dirty="0" smtClean="0"/>
          </a:p>
          <a:p>
            <a:endParaRPr lang="en-US" sz="2600" dirty="0"/>
          </a:p>
        </p:txBody>
      </p:sp>
      <p:pic>
        <p:nvPicPr>
          <p:cNvPr id="136194" name="Picture 2" descr="http://rpi.edu/dept/bcbp/molbiochem/MBWeb/mb1/part2/images/mito.gif"/>
          <p:cNvPicPr>
            <a:picLocks noChangeAspect="1" noChangeArrowheads="1"/>
          </p:cNvPicPr>
          <p:nvPr/>
        </p:nvPicPr>
        <p:blipFill>
          <a:blip r:embed="rId2" cstate="print"/>
          <a:srcRect/>
          <a:stretch>
            <a:fillRect/>
          </a:stretch>
        </p:blipFill>
        <p:spPr bwMode="auto">
          <a:xfrm>
            <a:off x="5029200" y="3605751"/>
            <a:ext cx="4038601" cy="2880776"/>
          </a:xfrm>
          <a:prstGeom prst="rect">
            <a:avLst/>
          </a:prstGeom>
          <a:noFill/>
        </p:spPr>
      </p:pic>
    </p:spTree>
  </p:cSld>
  <p:clrMapOvr>
    <a:masterClrMapping/>
  </p:clrMapOvr>
  <p:transition spd="med">
    <p:zo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02" name="Picture 46" descr="37170-08-F07"/>
          <p:cNvPicPr>
            <a:picLocks noChangeAspect="1" noChangeArrowheads="1"/>
          </p:cNvPicPr>
          <p:nvPr/>
        </p:nvPicPr>
        <p:blipFill>
          <a:blip r:embed="rId3" cstate="print"/>
          <a:srcRect/>
          <a:stretch>
            <a:fillRect/>
          </a:stretch>
        </p:blipFill>
        <p:spPr bwMode="auto">
          <a:xfrm>
            <a:off x="681038" y="685800"/>
            <a:ext cx="7781925" cy="6061075"/>
          </a:xfrm>
          <a:prstGeom prst="rect">
            <a:avLst/>
          </a:prstGeom>
          <a:noFill/>
        </p:spPr>
      </p:pic>
      <p:sp>
        <p:nvSpPr>
          <p:cNvPr id="4" name="TextBox 3"/>
          <p:cNvSpPr txBox="1"/>
          <p:nvPr/>
        </p:nvSpPr>
        <p:spPr>
          <a:xfrm>
            <a:off x="533400" y="152400"/>
            <a:ext cx="8305800" cy="363176"/>
          </a:xfrm>
          <a:prstGeom prst="rect">
            <a:avLst/>
          </a:prstGeom>
          <a:noFill/>
        </p:spPr>
        <p:txBody>
          <a:bodyPr wrap="square" rtlCol="0">
            <a:spAutoFit/>
          </a:bodyPr>
          <a:lstStyle/>
          <a:p>
            <a:r>
              <a:rPr lang="el-GR" sz="2200" dirty="0" smtClean="0">
                <a:solidFill>
                  <a:srgbClr val="FFFF00"/>
                </a:solidFill>
                <a:cs typeface="Arial" charset="0"/>
              </a:rPr>
              <a:t>Oxidative Phosphorylation and the Electron Transport Chain</a:t>
            </a:r>
            <a:endParaRPr lang="en-US" sz="2200" dirty="0">
              <a:solidFill>
                <a:srgbClr val="FFFF00"/>
              </a:solidFill>
            </a:endParaRPr>
          </a:p>
        </p:txBody>
      </p:sp>
    </p:spTree>
  </p:cSld>
  <p:clrMapOvr>
    <a:masterClrMapping/>
  </p:clrMapOvr>
  <p:transition spd="med">
    <p:zoom/>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66914" name="Picture 2" descr="http://theamazingworldofpsychiatry.files.wordpress.com/2010/09/648px-mitochondrial_electron_transport_chaine28094etc4-svg.png?w=648&amp;h=587"/>
          <p:cNvPicPr>
            <a:picLocks noChangeAspect="1" noChangeArrowheads="1"/>
          </p:cNvPicPr>
          <p:nvPr/>
        </p:nvPicPr>
        <p:blipFill>
          <a:blip r:embed="rId2" cstate="print"/>
          <a:srcRect/>
          <a:stretch>
            <a:fillRect/>
          </a:stretch>
        </p:blipFill>
        <p:spPr bwMode="auto">
          <a:xfrm>
            <a:off x="152400" y="914400"/>
            <a:ext cx="5791200" cy="5239227"/>
          </a:xfrm>
          <a:prstGeom prst="rect">
            <a:avLst/>
          </a:prstGeom>
          <a:noFill/>
        </p:spPr>
      </p:pic>
      <p:sp>
        <p:nvSpPr>
          <p:cNvPr id="4" name="Title 3"/>
          <p:cNvSpPr txBox="1">
            <a:spLocks noGrp="1"/>
          </p:cNvSpPr>
          <p:nvPr>
            <p:ph type="title"/>
          </p:nvPr>
        </p:nvSpPr>
        <p:spPr>
          <a:xfrm>
            <a:off x="228600" y="279856"/>
            <a:ext cx="8763000" cy="430887"/>
          </a:xfrm>
          <a:prstGeom prst="rect">
            <a:avLst/>
          </a:prstGeom>
          <a:noFill/>
        </p:spPr>
        <p:txBody>
          <a:bodyPr wrap="square" rtlCol="0">
            <a:spAutoFit/>
          </a:bodyPr>
          <a:lstStyle/>
          <a:p>
            <a:r>
              <a:rPr lang="el-GR" sz="2200" b="1" dirty="0" smtClean="0">
                <a:solidFill>
                  <a:schemeClr val="bg1">
                    <a:lumMod val="75000"/>
                  </a:schemeClr>
                </a:solidFill>
                <a:cs typeface="Arial" charset="0"/>
              </a:rPr>
              <a:t>Oxidative Phosphorylation and the Electron Transport Chain</a:t>
            </a:r>
            <a:endParaRPr lang="en-US" sz="2200" b="1" dirty="0">
              <a:solidFill>
                <a:schemeClr val="bg1">
                  <a:lumMod val="75000"/>
                </a:schemeClr>
              </a:solidFill>
            </a:endParaRPr>
          </a:p>
        </p:txBody>
      </p:sp>
      <p:sp>
        <p:nvSpPr>
          <p:cNvPr id="5" name="TextBox 4"/>
          <p:cNvSpPr txBox="1"/>
          <p:nvPr/>
        </p:nvSpPr>
        <p:spPr>
          <a:xfrm>
            <a:off x="6248400" y="1143000"/>
            <a:ext cx="2819400" cy="4616648"/>
          </a:xfrm>
          <a:prstGeom prst="rect">
            <a:avLst/>
          </a:prstGeom>
          <a:noFill/>
        </p:spPr>
        <p:txBody>
          <a:bodyPr wrap="square" rtlCol="0">
            <a:spAutoFit/>
          </a:bodyPr>
          <a:lstStyle/>
          <a:p>
            <a:r>
              <a:rPr lang="en-US" sz="2000" dirty="0" smtClean="0">
                <a:solidFill>
                  <a:schemeClr val="bg2"/>
                </a:solidFill>
              </a:rPr>
              <a:t>FMN in complex I is the 1</a:t>
            </a:r>
            <a:r>
              <a:rPr lang="en-US" sz="2000" baseline="30000" dirty="0" smtClean="0">
                <a:solidFill>
                  <a:schemeClr val="bg2"/>
                </a:solidFill>
              </a:rPr>
              <a:t>st</a:t>
            </a:r>
            <a:r>
              <a:rPr lang="en-US" sz="2000" dirty="0" smtClean="0">
                <a:solidFill>
                  <a:schemeClr val="bg2"/>
                </a:solidFill>
              </a:rPr>
              <a:t> e</a:t>
            </a:r>
            <a:r>
              <a:rPr lang="en-US" sz="2000" baseline="30000" dirty="0" smtClean="0">
                <a:solidFill>
                  <a:schemeClr val="bg2"/>
                </a:solidFill>
              </a:rPr>
              <a:t>-</a:t>
            </a:r>
            <a:r>
              <a:rPr lang="en-US" sz="2000" dirty="0" smtClean="0">
                <a:solidFill>
                  <a:schemeClr val="bg2"/>
                </a:solidFill>
              </a:rPr>
              <a:t> acceptor.</a:t>
            </a:r>
          </a:p>
          <a:p>
            <a:r>
              <a:rPr lang="en-US" sz="2000" dirty="0" smtClean="0">
                <a:solidFill>
                  <a:schemeClr val="bg2"/>
                </a:solidFill>
              </a:rPr>
              <a:t>Co-Q (complex III) not a transmembrane protein.</a:t>
            </a:r>
          </a:p>
          <a:p>
            <a:r>
              <a:rPr lang="en-US" sz="2000" dirty="0" smtClean="0">
                <a:solidFill>
                  <a:schemeClr val="bg2"/>
                </a:solidFill>
              </a:rPr>
              <a:t>Complex III and </a:t>
            </a:r>
            <a:r>
              <a:rPr lang="en-US" sz="2000" dirty="0" err="1" smtClean="0">
                <a:solidFill>
                  <a:schemeClr val="bg2"/>
                </a:solidFill>
              </a:rPr>
              <a:t>Cyt</a:t>
            </a:r>
            <a:r>
              <a:rPr lang="en-US" sz="2000" dirty="0" smtClean="0">
                <a:solidFill>
                  <a:schemeClr val="bg2"/>
                </a:solidFill>
              </a:rPr>
              <a:t> C work together.</a:t>
            </a:r>
          </a:p>
          <a:p>
            <a:r>
              <a:rPr lang="en-US" sz="2000" dirty="0" smtClean="0">
                <a:solidFill>
                  <a:schemeClr val="bg2"/>
                </a:solidFill>
              </a:rPr>
              <a:t>In complexes I, III &amp; IV, enough energy to pump H</a:t>
            </a:r>
            <a:r>
              <a:rPr lang="en-US" sz="2000" baseline="30000" dirty="0" smtClean="0">
                <a:solidFill>
                  <a:schemeClr val="bg2"/>
                </a:solidFill>
              </a:rPr>
              <a:t>+</a:t>
            </a:r>
            <a:r>
              <a:rPr lang="en-US" sz="2000" dirty="0" smtClean="0">
                <a:solidFill>
                  <a:schemeClr val="bg2"/>
                </a:solidFill>
              </a:rPr>
              <a:t> out.</a:t>
            </a:r>
          </a:p>
          <a:p>
            <a:endParaRPr lang="en-US" sz="2000" dirty="0" smtClean="0">
              <a:solidFill>
                <a:schemeClr val="bg2"/>
              </a:solidFill>
            </a:endParaRPr>
          </a:p>
          <a:p>
            <a:r>
              <a:rPr lang="en-US" sz="2000" dirty="0" smtClean="0">
                <a:solidFill>
                  <a:schemeClr val="bg2"/>
                </a:solidFill>
              </a:rPr>
              <a:t>Complex V: </a:t>
            </a:r>
          </a:p>
          <a:p>
            <a:r>
              <a:rPr lang="en-US" sz="2000" dirty="0" smtClean="0">
                <a:solidFill>
                  <a:schemeClr val="bg2"/>
                </a:solidFill>
              </a:rPr>
              <a:t>F0 opening for H</a:t>
            </a:r>
            <a:r>
              <a:rPr lang="en-US" sz="2000" baseline="30000" dirty="0" smtClean="0">
                <a:solidFill>
                  <a:schemeClr val="bg2"/>
                </a:solidFill>
              </a:rPr>
              <a:t>+</a:t>
            </a:r>
          </a:p>
          <a:p>
            <a:r>
              <a:rPr lang="en-US" sz="2000" dirty="0" smtClean="0">
                <a:solidFill>
                  <a:schemeClr val="bg2"/>
                </a:solidFill>
              </a:rPr>
              <a:t>F1: coupling</a:t>
            </a:r>
            <a:endParaRPr lang="en-US" sz="2000" dirty="0">
              <a:solidFill>
                <a:schemeClr val="bg2"/>
              </a:solidFill>
            </a:endParaRPr>
          </a:p>
        </p:txBody>
      </p:sp>
      <p:sp>
        <p:nvSpPr>
          <p:cNvPr id="6" name="TextBox 5"/>
          <p:cNvSpPr txBox="1"/>
          <p:nvPr/>
        </p:nvSpPr>
        <p:spPr>
          <a:xfrm>
            <a:off x="533400" y="6396335"/>
            <a:ext cx="7848600" cy="461665"/>
          </a:xfrm>
          <a:prstGeom prst="rect">
            <a:avLst/>
          </a:prstGeom>
          <a:noFill/>
        </p:spPr>
        <p:txBody>
          <a:bodyPr wrap="square" rtlCol="0">
            <a:spAutoFit/>
          </a:bodyPr>
          <a:lstStyle/>
          <a:p>
            <a:r>
              <a:rPr lang="en-US" sz="600" dirty="0" smtClean="0">
                <a:solidFill>
                  <a:schemeClr val="bg2"/>
                </a:solidFill>
                <a:hlinkClick r:id="rId3"/>
              </a:rPr>
              <a:t>http://www.google.com/imgres?imgurl=http://upload.wikimedia.org/wikipedia/commons/thumb/8/89/Mitochondrial_electron_transport_chain%E2%80%94Etc4.svg/400px-Mitochondrial_electron_transport_chain%E2%80%94Etc4.svg.png&amp;imgrefurl=http://en.wikipedia.org/wiki/Oxidative_phosphorylation&amp;usg=__SnUjBt4yoOKNiJfKna4WVg0PAhw=&amp;h=362&amp;w=400&amp;sz=108&amp;hl=en&amp;start=0&amp;zoom=1&amp;tbnid=O9H_23gAlWEoaM:&amp;tbnh=137&amp;tbnw=151&amp;ei=zy0jTuixKKXliAKHivW3Aw&amp;prev=/search%3Fq%3Dpathway%2Bof%2Belectron%2Btransport%2Band%2Boxidative%2Bphosphorylation%26hl%3Den%26biw%3D1280%26bih%3D923%26gbv%3D2%26tbm%3Disch&amp;itbs=1&amp;iact=hc&amp;vpx=185&amp;vpy=83&amp;dur=659&amp;hovh=214&amp;hovw=236&amp;tx=167&amp;ty=124&amp;page=1&amp;ndsp=28&amp;ved=1t:429,r:0,s:0&amp;biw=1280&amp;bih=923</a:t>
            </a:r>
            <a:endParaRPr lang="en-US" sz="600" dirty="0">
              <a:solidFill>
                <a:schemeClr val="bg2"/>
              </a:solidFill>
            </a:endParaRPr>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9200" y="2209800"/>
            <a:ext cx="6858000" cy="3352800"/>
          </a:xfrm>
          <a:prstGeom prst="rect">
            <a:avLst/>
          </a:prstGeom>
          <a:noFill/>
          <a:ln w="9525">
            <a:noFill/>
            <a:miter lim="800000"/>
            <a:headEnd/>
            <a:tailEnd/>
          </a:ln>
        </p:spPr>
      </p:pic>
      <p:sp>
        <p:nvSpPr>
          <p:cNvPr id="4" name="TextBox 3"/>
          <p:cNvSpPr txBox="1"/>
          <p:nvPr/>
        </p:nvSpPr>
        <p:spPr>
          <a:xfrm>
            <a:off x="1066800" y="762000"/>
            <a:ext cx="7467600" cy="904863"/>
          </a:xfrm>
          <a:prstGeom prst="rect">
            <a:avLst/>
          </a:prstGeom>
          <a:noFill/>
        </p:spPr>
        <p:txBody>
          <a:bodyPr wrap="square" rtlCol="0">
            <a:spAutoFit/>
          </a:bodyPr>
          <a:lstStyle/>
          <a:p>
            <a:pPr algn="ctr"/>
            <a:r>
              <a:rPr lang="en-US" sz="2200" dirty="0" smtClean="0">
                <a:solidFill>
                  <a:srgbClr val="FFFF00"/>
                </a:solidFill>
              </a:rPr>
              <a:t>Structural formulas of the </a:t>
            </a:r>
            <a:r>
              <a:rPr lang="en-US" sz="2200" dirty="0" err="1" smtClean="0">
                <a:solidFill>
                  <a:srgbClr val="FFFF00"/>
                </a:solidFill>
              </a:rPr>
              <a:t>pentoses</a:t>
            </a:r>
            <a:r>
              <a:rPr lang="en-US" sz="2200" dirty="0" smtClean="0">
                <a:solidFill>
                  <a:srgbClr val="FFFF00"/>
                </a:solidFill>
              </a:rPr>
              <a:t> ribose and </a:t>
            </a:r>
            <a:r>
              <a:rPr lang="en-US" sz="2200" dirty="0" err="1" smtClean="0">
                <a:solidFill>
                  <a:srgbClr val="FFFF00"/>
                </a:solidFill>
              </a:rPr>
              <a:t>deoxyribose</a:t>
            </a:r>
            <a:r>
              <a:rPr lang="en-US" sz="2200" dirty="0" smtClean="0">
                <a:solidFill>
                  <a:srgbClr val="FFFF00"/>
                </a:solidFill>
              </a:rPr>
              <a:t> and of the alcohol </a:t>
            </a:r>
            <a:r>
              <a:rPr lang="en-US" sz="2200" dirty="0" err="1" smtClean="0">
                <a:solidFill>
                  <a:srgbClr val="FFFF00"/>
                </a:solidFill>
              </a:rPr>
              <a:t>ribitol</a:t>
            </a:r>
            <a:r>
              <a:rPr lang="en-US" sz="2200" dirty="0" smtClean="0">
                <a:solidFill>
                  <a:srgbClr val="FFFF00"/>
                </a:solidFill>
              </a:rPr>
              <a:t> (reduction of ribose)</a:t>
            </a:r>
            <a:endParaRPr lang="en-US" sz="2200" dirty="0">
              <a:solidFill>
                <a:srgbClr val="FFFF00"/>
              </a:solidFill>
            </a:endParaRPr>
          </a:p>
        </p:txBody>
      </p:sp>
    </p:spTree>
  </p:cSld>
  <p:clrMapOvr>
    <a:masterClrMapping/>
  </p:clrMapOvr>
  <p:transition spd="med">
    <p:zo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www.biologie.uni-hamburg.de/b-online/fo19/map03110.gif"/>
          <p:cNvPicPr>
            <a:picLocks noChangeAspect="1" noChangeArrowheads="1"/>
          </p:cNvPicPr>
          <p:nvPr/>
        </p:nvPicPr>
        <p:blipFill>
          <a:blip r:embed="rId3" cstate="print"/>
          <a:srcRect/>
          <a:stretch>
            <a:fillRect/>
          </a:stretch>
        </p:blipFill>
        <p:spPr bwMode="auto">
          <a:xfrm>
            <a:off x="228600" y="131575"/>
            <a:ext cx="6200775" cy="5700093"/>
          </a:xfrm>
          <a:prstGeom prst="rect">
            <a:avLst/>
          </a:prstGeom>
          <a:noFill/>
        </p:spPr>
      </p:pic>
      <p:sp>
        <p:nvSpPr>
          <p:cNvPr id="3" name="TextBox 2"/>
          <p:cNvSpPr txBox="1"/>
          <p:nvPr/>
        </p:nvSpPr>
        <p:spPr>
          <a:xfrm>
            <a:off x="304800" y="6172200"/>
            <a:ext cx="8610600" cy="584775"/>
          </a:xfrm>
          <a:prstGeom prst="rect">
            <a:avLst/>
          </a:prstGeom>
          <a:noFill/>
        </p:spPr>
        <p:txBody>
          <a:bodyPr wrap="square" rtlCol="0">
            <a:spAutoFit/>
          </a:bodyPr>
          <a:lstStyle/>
          <a:p>
            <a:r>
              <a:rPr lang="en-US" sz="800" dirty="0" smtClean="0">
                <a:hlinkClick r:id="rId4"/>
              </a:rPr>
              <a:t>http://www.google.com/imgres?imgurl=http://www.biologie.uni-hamburg.de/b-online/fo19/map03110.gif&amp;imgrefurl=http://www.biologie.uni-hamburg.de/b-online/e19/19d.htm&amp;usg=__RwnNZhe9YkPSxsC-4D2BkDLPeo0=&amp;h=444&amp;w=483&amp;sz=13&amp;hl=en&amp;start=0&amp;zoom=1&amp;tbnid=rgnKr6IY05kUJM:&amp;tbnh=135&amp;tbnw=147&amp;ei=6TAjTtifAqvWiAL61KnEAw&amp;prev=/search%3Fq%3DATP%2Bsynthase%26hl%3Den%26biw%3D1280%26bih%3D923%26gbv%3D2%26tbm%3Disch&amp;itbs=1&amp;iact=hc&amp;vpx=334&amp;vpy=271&amp;dur=2055&amp;hovh=215&amp;hovw=234&amp;tx=133&amp;ty=128&amp;page=1&amp;ndsp=31&amp;ved=1t:429,r:7,s:0&amp;biw=1280&amp;bih=923</a:t>
            </a:r>
            <a:endParaRPr lang="en-US" sz="800" dirty="0"/>
          </a:p>
        </p:txBody>
      </p:sp>
      <p:sp>
        <p:nvSpPr>
          <p:cNvPr id="4" name="TextBox 3"/>
          <p:cNvSpPr txBox="1"/>
          <p:nvPr/>
        </p:nvSpPr>
        <p:spPr>
          <a:xfrm>
            <a:off x="6705600" y="3886200"/>
            <a:ext cx="2209800" cy="584775"/>
          </a:xfrm>
          <a:prstGeom prst="rect">
            <a:avLst/>
          </a:prstGeom>
          <a:noFill/>
        </p:spPr>
        <p:txBody>
          <a:bodyPr wrap="square" rtlCol="0">
            <a:spAutoFit/>
          </a:bodyPr>
          <a:lstStyle/>
          <a:p>
            <a:r>
              <a:rPr lang="en-US" sz="2000" dirty="0" smtClean="0"/>
              <a:t>F1</a:t>
            </a:r>
            <a:r>
              <a:rPr lang="el-GR" sz="2000" dirty="0" smtClean="0"/>
              <a:t>β</a:t>
            </a:r>
            <a:r>
              <a:rPr lang="en-US" sz="2000" dirty="0" smtClean="0"/>
              <a:t> is ATP synthase</a:t>
            </a:r>
            <a:endParaRPr lang="en-US" sz="2000" dirty="0"/>
          </a:p>
        </p:txBody>
      </p:sp>
      <p:sp>
        <p:nvSpPr>
          <p:cNvPr id="5" name="TextBox 4"/>
          <p:cNvSpPr txBox="1"/>
          <p:nvPr/>
        </p:nvSpPr>
        <p:spPr>
          <a:xfrm>
            <a:off x="6629400" y="1676400"/>
            <a:ext cx="2209800" cy="1323439"/>
          </a:xfrm>
          <a:prstGeom prst="rect">
            <a:avLst/>
          </a:prstGeom>
          <a:noFill/>
        </p:spPr>
        <p:txBody>
          <a:bodyPr wrap="square" rtlCol="0">
            <a:spAutoFit/>
          </a:bodyPr>
          <a:lstStyle/>
          <a:p>
            <a:r>
              <a:rPr lang="en-US" sz="2000" dirty="0" smtClean="0"/>
              <a:t>F0: pore in inner mitochondrial membrane; opening for H+ to move</a:t>
            </a:r>
            <a:endParaRPr lang="en-US" sz="2000" dirty="0"/>
          </a:p>
        </p:txBody>
      </p:sp>
    </p:spTree>
  </p:cSld>
  <p:clrMapOvr>
    <a:masterClrMapping/>
  </p:clrMapOvr>
  <p:transition spd="med">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3200" dirty="0" smtClean="0">
                <a:solidFill>
                  <a:srgbClr val="FFFF00"/>
                </a:solidFill>
              </a:rPr>
              <a:t>Chemiosmotic Coupling</a:t>
            </a:r>
            <a:endParaRPr lang="en-US" sz="3200" dirty="0">
              <a:solidFill>
                <a:srgbClr val="FFFF00"/>
              </a:solidFill>
            </a:endParaRPr>
          </a:p>
        </p:txBody>
      </p:sp>
      <p:sp>
        <p:nvSpPr>
          <p:cNvPr id="3" name="Content Placeholder 2"/>
          <p:cNvSpPr>
            <a:spLocks noGrp="1"/>
          </p:cNvSpPr>
          <p:nvPr>
            <p:ph idx="1"/>
          </p:nvPr>
        </p:nvSpPr>
        <p:spPr>
          <a:xfrm>
            <a:off x="457200" y="990600"/>
            <a:ext cx="8229600" cy="5105400"/>
          </a:xfrm>
        </p:spPr>
        <p:txBody>
          <a:bodyPr/>
          <a:lstStyle/>
          <a:p>
            <a:r>
              <a:rPr lang="en-US" sz="2400" dirty="0" smtClean="0">
                <a:effectLst/>
              </a:rPr>
              <a:t>Complexes I, III, IV all “pump” H</a:t>
            </a:r>
            <a:r>
              <a:rPr lang="en-US" sz="2400" baseline="30000" dirty="0" smtClean="0">
                <a:effectLst/>
              </a:rPr>
              <a:t>+</a:t>
            </a:r>
            <a:r>
              <a:rPr lang="en-US" sz="2400" dirty="0" smtClean="0">
                <a:effectLst/>
              </a:rPr>
              <a:t> into space b/w the inner and outer mitochondrial membrane.</a:t>
            </a:r>
          </a:p>
          <a:p>
            <a:pPr lvl="1"/>
            <a:r>
              <a:rPr lang="en-US" sz="2000" dirty="0" smtClean="0">
                <a:effectLst/>
              </a:rPr>
              <a:t>Creating a “proton gradient” across the inner membrane.</a:t>
            </a:r>
          </a:p>
          <a:p>
            <a:endParaRPr lang="en-US" sz="2200" dirty="0" smtClean="0">
              <a:effectLst/>
            </a:endParaRPr>
          </a:p>
          <a:p>
            <a:r>
              <a:rPr lang="en-US" sz="2400" dirty="0" smtClean="0">
                <a:effectLst/>
              </a:rPr>
              <a:t>While protons pass through complex V, osmotic energy of the gradient is converted to chemical energy (ATP).</a:t>
            </a:r>
          </a:p>
          <a:p>
            <a:endParaRPr lang="en-US" sz="2200" dirty="0" smtClean="0">
              <a:effectLst/>
            </a:endParaRPr>
          </a:p>
          <a:p>
            <a:endParaRPr lang="en-US" sz="2200" dirty="0" smtClean="0">
              <a:effectLst/>
            </a:endParaRPr>
          </a:p>
          <a:p>
            <a:r>
              <a:rPr lang="en-US" sz="2400" b="1" dirty="0" smtClean="0">
                <a:effectLst/>
              </a:rPr>
              <a:t>Chemiosmotic Coupling</a:t>
            </a:r>
            <a:r>
              <a:rPr lang="en-US" sz="2400" dirty="0" smtClean="0">
                <a:effectLst/>
              </a:rPr>
              <a:t>: the use of transmembrane proton gradient (exergonic reduction </a:t>
            </a:r>
            <a:r>
              <a:rPr lang="en-US" sz="2400" dirty="0" err="1" smtClean="0">
                <a:effectLst/>
              </a:rPr>
              <a:t>rxn</a:t>
            </a:r>
            <a:r>
              <a:rPr lang="en-US" sz="2400" dirty="0" smtClean="0">
                <a:effectLst/>
              </a:rPr>
              <a:t> b/w complex I and IV, to drive energy-requiring </a:t>
            </a:r>
            <a:r>
              <a:rPr lang="en-US" sz="2400" dirty="0" err="1" smtClean="0">
                <a:effectLst/>
              </a:rPr>
              <a:t>rxn</a:t>
            </a:r>
            <a:r>
              <a:rPr lang="en-US" sz="2400" dirty="0" smtClean="0">
                <a:effectLst/>
              </a:rPr>
              <a:t> of ATP synthesis.</a:t>
            </a:r>
            <a:endParaRPr lang="en-US" sz="2400" dirty="0">
              <a:effectLst/>
            </a:endParaRPr>
          </a:p>
        </p:txBody>
      </p:sp>
    </p:spTree>
  </p:cSld>
  <p:clrMapOvr>
    <a:masterClrMapping/>
  </p:clrMapOvr>
  <p:transition spd="med">
    <p:zo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143000" y="762000"/>
            <a:ext cx="6810375" cy="5953125"/>
          </a:xfrm>
          <a:prstGeom prst="rect">
            <a:avLst/>
          </a:prstGeom>
          <a:noFill/>
          <a:ln w="9525">
            <a:noFill/>
            <a:miter lim="800000"/>
            <a:headEnd/>
            <a:tailEnd/>
          </a:ln>
        </p:spPr>
      </p:pic>
      <p:sp>
        <p:nvSpPr>
          <p:cNvPr id="3" name="TextBox 2"/>
          <p:cNvSpPr txBox="1"/>
          <p:nvPr/>
        </p:nvSpPr>
        <p:spPr>
          <a:xfrm>
            <a:off x="3048000" y="228600"/>
            <a:ext cx="3429000" cy="486287"/>
          </a:xfrm>
          <a:prstGeom prst="rect">
            <a:avLst/>
          </a:prstGeom>
          <a:noFill/>
        </p:spPr>
        <p:txBody>
          <a:bodyPr wrap="square" rtlCol="0">
            <a:spAutoFit/>
          </a:bodyPr>
          <a:lstStyle/>
          <a:p>
            <a:r>
              <a:rPr lang="en-US" dirty="0" err="1" smtClean="0">
                <a:solidFill>
                  <a:srgbClr val="FFFF00"/>
                </a:solidFill>
              </a:rPr>
              <a:t>Glycogenesis</a:t>
            </a:r>
            <a:endParaRPr lang="en-US" dirty="0">
              <a:solidFill>
                <a:srgbClr val="FFFF00"/>
              </a:solidFill>
            </a:endParaRPr>
          </a:p>
        </p:txBody>
      </p:sp>
    </p:spTree>
  </p:cSld>
  <p:clrMapOvr>
    <a:masterClrMapping/>
  </p:clrMapOvr>
  <p:transition spd="med">
    <p:zo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600200" y="1524000"/>
            <a:ext cx="6172200" cy="4572000"/>
          </a:xfrm>
          <a:prstGeom prst="rect">
            <a:avLst/>
          </a:prstGeom>
          <a:noFill/>
          <a:ln w="9525">
            <a:noFill/>
            <a:miter lim="800000"/>
            <a:headEnd/>
            <a:tailEnd/>
          </a:ln>
        </p:spPr>
      </p:pic>
      <p:sp>
        <p:nvSpPr>
          <p:cNvPr id="3" name="TextBox 2"/>
          <p:cNvSpPr txBox="1"/>
          <p:nvPr/>
        </p:nvSpPr>
        <p:spPr>
          <a:xfrm>
            <a:off x="3276600" y="609600"/>
            <a:ext cx="2819400" cy="486287"/>
          </a:xfrm>
          <a:prstGeom prst="rect">
            <a:avLst/>
          </a:prstGeom>
          <a:noFill/>
        </p:spPr>
        <p:txBody>
          <a:bodyPr wrap="square" rtlCol="0">
            <a:spAutoFit/>
          </a:bodyPr>
          <a:lstStyle/>
          <a:p>
            <a:r>
              <a:rPr lang="en-US" dirty="0" err="1" smtClean="0">
                <a:solidFill>
                  <a:srgbClr val="FFFF00"/>
                </a:solidFill>
              </a:rPr>
              <a:t>Glycogenin</a:t>
            </a:r>
            <a:endParaRPr lang="en-US" dirty="0">
              <a:solidFill>
                <a:srgbClr val="FFFF00"/>
              </a:solidFill>
            </a:endParaRPr>
          </a:p>
        </p:txBody>
      </p:sp>
    </p:spTree>
  </p:cSld>
  <p:clrMapOvr>
    <a:masterClrMapping/>
  </p:clrMapOvr>
  <p:transition spd="med">
    <p:zo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28600" y="990600"/>
            <a:ext cx="8686800" cy="5715000"/>
          </a:xfrm>
          <a:prstGeom prst="rect">
            <a:avLst/>
          </a:prstGeom>
          <a:noFill/>
          <a:ln w="9525">
            <a:noFill/>
            <a:miter lim="800000"/>
            <a:headEnd/>
            <a:tailEnd/>
          </a:ln>
        </p:spPr>
      </p:pic>
      <p:sp>
        <p:nvSpPr>
          <p:cNvPr id="3" name="TextBox 2"/>
          <p:cNvSpPr txBox="1"/>
          <p:nvPr/>
        </p:nvSpPr>
        <p:spPr>
          <a:xfrm>
            <a:off x="2895600" y="304800"/>
            <a:ext cx="3657600" cy="486287"/>
          </a:xfrm>
          <a:prstGeom prst="rect">
            <a:avLst/>
          </a:prstGeom>
          <a:noFill/>
        </p:spPr>
        <p:txBody>
          <a:bodyPr wrap="square" rtlCol="0">
            <a:spAutoFit/>
          </a:bodyPr>
          <a:lstStyle/>
          <a:p>
            <a:r>
              <a:rPr lang="en-US" dirty="0" err="1" smtClean="0">
                <a:solidFill>
                  <a:srgbClr val="FFFF00"/>
                </a:solidFill>
              </a:rPr>
              <a:t>Glycogenolysis</a:t>
            </a:r>
            <a:endParaRPr lang="en-US" dirty="0">
              <a:solidFill>
                <a:srgbClr val="FFFF00"/>
              </a:solidFill>
            </a:endParaRPr>
          </a:p>
        </p:txBody>
      </p:sp>
      <p:pic>
        <p:nvPicPr>
          <p:cNvPr id="28674" name="Picture 2" descr="http://web.virginia.edu/Heidi/chapter23/Images/8883n23_15.jpg"/>
          <p:cNvPicPr>
            <a:picLocks noChangeAspect="1" noChangeArrowheads="1"/>
          </p:cNvPicPr>
          <p:nvPr/>
        </p:nvPicPr>
        <p:blipFill>
          <a:blip r:embed="rId4" cstate="print"/>
          <a:srcRect/>
          <a:stretch>
            <a:fillRect/>
          </a:stretch>
        </p:blipFill>
        <p:spPr bwMode="auto">
          <a:xfrm>
            <a:off x="304800" y="3312457"/>
            <a:ext cx="3886200" cy="3299903"/>
          </a:xfrm>
          <a:prstGeom prst="rect">
            <a:avLst/>
          </a:prstGeom>
          <a:noFill/>
        </p:spPr>
      </p:pic>
    </p:spTree>
  </p:cSld>
  <p:clrMapOvr>
    <a:masterClrMapping/>
  </p:clrMapOvr>
  <p:transition spd="med">
    <p:zo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2007 Thomson - Wadsworth</a:t>
            </a:r>
          </a:p>
        </p:txBody>
      </p:sp>
      <p:pic>
        <p:nvPicPr>
          <p:cNvPr id="166918" name="Picture 6" descr="0515"/>
          <p:cNvPicPr>
            <a:picLocks noChangeAspect="1" noChangeArrowheads="1"/>
          </p:cNvPicPr>
          <p:nvPr/>
        </p:nvPicPr>
        <p:blipFill>
          <a:blip r:embed="rId2" cstate="print"/>
          <a:srcRect/>
          <a:stretch>
            <a:fillRect/>
          </a:stretch>
        </p:blipFill>
        <p:spPr bwMode="auto">
          <a:xfrm>
            <a:off x="76200" y="-12700"/>
            <a:ext cx="6786563" cy="6884988"/>
          </a:xfrm>
          <a:prstGeom prst="rect">
            <a:avLst/>
          </a:prstGeom>
          <a:noFill/>
        </p:spPr>
      </p:pic>
      <p:sp>
        <p:nvSpPr>
          <p:cNvPr id="166914" name="Rectangle 2"/>
          <p:cNvSpPr>
            <a:spLocks noGrp="1" noChangeArrowheads="1"/>
          </p:cNvSpPr>
          <p:nvPr>
            <p:ph type="title"/>
          </p:nvPr>
        </p:nvSpPr>
        <p:spPr>
          <a:xfrm>
            <a:off x="6705600" y="152400"/>
            <a:ext cx="2362200" cy="2743200"/>
          </a:xfrm>
        </p:spPr>
        <p:txBody>
          <a:bodyPr/>
          <a:lstStyle/>
          <a:p>
            <a:r>
              <a:rPr lang="en-US" sz="3200" dirty="0">
                <a:solidFill>
                  <a:srgbClr val="FFFF00"/>
                </a:solidFill>
              </a:rPr>
              <a:t>Release of Insulin &amp; Glucagon from the Pancreas</a:t>
            </a:r>
          </a:p>
        </p:txBody>
      </p:sp>
    </p:spTree>
  </p:cSld>
  <p:clrMapOvr>
    <a:masterClrMapping/>
  </p:clrMapOvr>
  <p:transition spd="med">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2007 Thomson - Wadsworth</a:t>
            </a:r>
          </a:p>
        </p:txBody>
      </p:sp>
      <p:pic>
        <p:nvPicPr>
          <p:cNvPr id="226309" name="Picture 5" descr="0508"/>
          <p:cNvPicPr>
            <a:picLocks noChangeAspect="1" noChangeArrowheads="1"/>
          </p:cNvPicPr>
          <p:nvPr/>
        </p:nvPicPr>
        <p:blipFill>
          <a:blip r:embed="rId2" cstate="print"/>
          <a:srcRect/>
          <a:stretch>
            <a:fillRect/>
          </a:stretch>
        </p:blipFill>
        <p:spPr bwMode="auto">
          <a:xfrm>
            <a:off x="88900" y="541338"/>
            <a:ext cx="8964613" cy="5773737"/>
          </a:xfrm>
          <a:prstGeom prst="rect">
            <a:avLst/>
          </a:prstGeom>
          <a:noFill/>
        </p:spPr>
      </p:pic>
    </p:spTree>
  </p:cSld>
  <p:clrMapOvr>
    <a:masterClrMapping/>
  </p:clrMapOvr>
  <p:transition spd="med">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904164" y="1143000"/>
            <a:ext cx="6944436" cy="5410200"/>
          </a:xfrm>
          <a:prstGeom prst="rect">
            <a:avLst/>
          </a:prstGeom>
          <a:noFill/>
          <a:ln w="9525">
            <a:noFill/>
            <a:miter lim="800000"/>
            <a:headEnd/>
            <a:tailEnd/>
          </a:ln>
        </p:spPr>
      </p:pic>
      <p:sp>
        <p:nvSpPr>
          <p:cNvPr id="4" name="TextBox 3"/>
          <p:cNvSpPr txBox="1"/>
          <p:nvPr/>
        </p:nvSpPr>
        <p:spPr>
          <a:xfrm>
            <a:off x="457200" y="609600"/>
            <a:ext cx="8458200" cy="486287"/>
          </a:xfrm>
          <a:prstGeom prst="rect">
            <a:avLst/>
          </a:prstGeom>
          <a:noFill/>
        </p:spPr>
        <p:txBody>
          <a:bodyPr wrap="square" rtlCol="0">
            <a:spAutoFit/>
          </a:bodyPr>
          <a:lstStyle/>
          <a:p>
            <a:r>
              <a:rPr lang="en-US" dirty="0" smtClean="0">
                <a:solidFill>
                  <a:srgbClr val="FFFF00"/>
                </a:solidFill>
              </a:rPr>
              <a:t>Regulation of glycogen phosphorylase</a:t>
            </a:r>
            <a:endParaRPr lang="en-US" dirty="0">
              <a:solidFill>
                <a:srgbClr val="FFFF00"/>
              </a:solidFill>
            </a:endParaRPr>
          </a:p>
        </p:txBody>
      </p:sp>
    </p:spTree>
  </p:cSld>
  <p:clrMapOvr>
    <a:masterClrMapping/>
  </p:clrMapOvr>
  <p:transition spd="med">
    <p:zo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762000" y="533400"/>
            <a:ext cx="7391400" cy="6248400"/>
          </a:xfrm>
          <a:prstGeom prst="rect">
            <a:avLst/>
          </a:prstGeom>
          <a:noFill/>
          <a:ln w="9525">
            <a:noFill/>
            <a:miter lim="800000"/>
            <a:headEnd/>
            <a:tailEnd/>
          </a:ln>
        </p:spPr>
      </p:pic>
      <p:sp>
        <p:nvSpPr>
          <p:cNvPr id="3" name="TextBox 2"/>
          <p:cNvSpPr txBox="1"/>
          <p:nvPr/>
        </p:nvSpPr>
        <p:spPr>
          <a:xfrm>
            <a:off x="1295400" y="76200"/>
            <a:ext cx="7086600" cy="486287"/>
          </a:xfrm>
          <a:prstGeom prst="rect">
            <a:avLst/>
          </a:prstGeom>
          <a:noFill/>
        </p:spPr>
        <p:txBody>
          <a:bodyPr wrap="square" rtlCol="0">
            <a:spAutoFit/>
          </a:bodyPr>
          <a:lstStyle/>
          <a:p>
            <a:r>
              <a:rPr lang="en-US" dirty="0" err="1" smtClean="0">
                <a:solidFill>
                  <a:srgbClr val="FFC000"/>
                </a:solidFill>
              </a:rPr>
              <a:t>Hexomonophosphate</a:t>
            </a:r>
            <a:r>
              <a:rPr lang="en-US" dirty="0" smtClean="0">
                <a:solidFill>
                  <a:srgbClr val="FFC000"/>
                </a:solidFill>
              </a:rPr>
              <a:t> shunt</a:t>
            </a:r>
            <a:endParaRPr lang="en-US" dirty="0">
              <a:solidFill>
                <a:srgbClr val="FFC000"/>
              </a:solidFill>
            </a:endParaRPr>
          </a:p>
        </p:txBody>
      </p:sp>
    </p:spTree>
  </p:cSld>
  <p:clrMapOvr>
    <a:masterClrMapping/>
  </p:clrMapOvr>
  <p:transition spd="med">
    <p:zo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43" name="Picture 51" descr="37170-08-F14"/>
          <p:cNvPicPr>
            <a:picLocks noChangeAspect="1" noChangeArrowheads="1"/>
          </p:cNvPicPr>
          <p:nvPr/>
        </p:nvPicPr>
        <p:blipFill>
          <a:blip r:embed="rId3" cstate="print"/>
          <a:srcRect/>
          <a:stretch>
            <a:fillRect/>
          </a:stretch>
        </p:blipFill>
        <p:spPr bwMode="auto">
          <a:xfrm>
            <a:off x="88900" y="765175"/>
            <a:ext cx="8966200" cy="5711825"/>
          </a:xfrm>
          <a:prstGeom prst="rect">
            <a:avLst/>
          </a:prstGeom>
          <a:noFill/>
        </p:spPr>
      </p:pic>
      <p:sp>
        <p:nvSpPr>
          <p:cNvPr id="33795" name="Rectangle 3"/>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eaLnBrk="0" hangingPunct="0"/>
            <a:r>
              <a:rPr lang="en-US" sz="1400" b="1"/>
              <a:t>Fig. 8-14, p. 287</a:t>
            </a:r>
          </a:p>
        </p:txBody>
      </p:sp>
      <p:sp>
        <p:nvSpPr>
          <p:cNvPr id="4" name="TextBox 3"/>
          <p:cNvSpPr txBox="1"/>
          <p:nvPr/>
        </p:nvSpPr>
        <p:spPr>
          <a:xfrm>
            <a:off x="304800" y="152400"/>
            <a:ext cx="8001000" cy="387798"/>
          </a:xfrm>
          <a:prstGeom prst="rect">
            <a:avLst/>
          </a:prstGeom>
          <a:noFill/>
        </p:spPr>
        <p:txBody>
          <a:bodyPr wrap="square" rtlCol="0">
            <a:spAutoFit/>
          </a:bodyPr>
          <a:lstStyle/>
          <a:p>
            <a:pPr algn="ctr"/>
            <a:r>
              <a:rPr lang="en-US" sz="2400" dirty="0" smtClean="0">
                <a:solidFill>
                  <a:srgbClr val="FFFF00"/>
                </a:solidFill>
                <a:cs typeface="Arial" charset="0"/>
              </a:rPr>
              <a:t>Amino acids </a:t>
            </a:r>
            <a:r>
              <a:rPr lang="el-GR" sz="2400" dirty="0" smtClean="0">
                <a:solidFill>
                  <a:srgbClr val="FFFF00"/>
                </a:solidFill>
                <a:cs typeface="Arial" charset="0"/>
              </a:rPr>
              <a:t>Transamination and Deamination</a:t>
            </a:r>
            <a:endParaRPr lang="en-US" sz="2400" dirty="0">
              <a:solidFill>
                <a:srgbClr val="FFFF00"/>
              </a:solidFill>
            </a:endParaRPr>
          </a:p>
        </p:txBody>
      </p:sp>
    </p:spTree>
  </p:cSld>
  <p:clrMapOvr>
    <a:masterClrMapping/>
  </p:clrMapOvr>
  <p:transition spd="med">
    <p:zoom/>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50000"/>
          </a:spcBef>
          <a:spcAft>
            <a:spcPct val="0"/>
          </a:spcAft>
          <a:buClr>
            <a:srgbClr val="FFFF00"/>
          </a:buClr>
          <a:buSzPct val="65000"/>
          <a:buFont typeface="Wingdings" pitchFamily="2" charset="2"/>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12422</TotalTime>
  <Words>3377</Words>
  <Application>Microsoft Office PowerPoint</Application>
  <PresentationFormat>On-screen Show (4:3)</PresentationFormat>
  <Paragraphs>748</Paragraphs>
  <Slides>125</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32" baseType="lpstr">
      <vt:lpstr>Arial</vt:lpstr>
      <vt:lpstr>Symbol</vt:lpstr>
      <vt:lpstr>Tahoma</vt:lpstr>
      <vt:lpstr>Times New Roman</vt:lpstr>
      <vt:lpstr>Wingdings</vt:lpstr>
      <vt:lpstr>Textured</vt:lpstr>
      <vt:lpstr>Drawing</vt:lpstr>
      <vt:lpstr>Metabolism</vt:lpstr>
      <vt:lpstr>Carbohydrates</vt:lpstr>
      <vt:lpstr>Carbohydrates</vt:lpstr>
      <vt:lpstr>Carbohydrates</vt:lpstr>
      <vt:lpstr>Carbohydrates</vt:lpstr>
      <vt:lpstr>PowerPoint Presentation</vt:lpstr>
      <vt:lpstr>PowerPoint Presentation</vt:lpstr>
      <vt:lpstr>PowerPoint Presentation</vt:lpstr>
      <vt:lpstr>PowerPoint Presentation</vt:lpstr>
      <vt:lpstr>PowerPoint Presentation</vt:lpstr>
      <vt:lpstr>PowerPoint Presentation</vt:lpstr>
      <vt:lpstr>How does chemical structure of Monosaccharides relate to nutrition? </vt:lpstr>
      <vt:lpstr>PowerPoint Presentation</vt:lpstr>
      <vt:lpstr>PowerPoint Presentation</vt:lpstr>
      <vt:lpstr>Disaccharides</vt:lpstr>
      <vt:lpstr>PowerPoint Presentation</vt:lpstr>
      <vt:lpstr>PowerPoint Presentation</vt:lpstr>
      <vt:lpstr>PowerPoint Presentation</vt:lpstr>
      <vt:lpstr>PowerPoint Presentation</vt:lpstr>
      <vt:lpstr>PowerPoint Presentation</vt:lpstr>
      <vt:lpstr>PowerPoint Presentation</vt:lpstr>
      <vt:lpstr>Primary Enzymes for Carbohydrates</vt:lpstr>
      <vt:lpstr>Digestion of  Disaccharides cont.</vt:lpstr>
      <vt:lpstr>Digestion of Disaccharides</vt:lpstr>
      <vt:lpstr>Carbohydrate Absorption  &amp; Circulation</vt:lpstr>
      <vt:lpstr>Digestion &amp; Absorption</vt:lpstr>
      <vt:lpstr>PowerPoint Presentation</vt:lpstr>
      <vt:lpstr>PowerPoint Presentation</vt:lpstr>
      <vt:lpstr>Brush border (microvilli) carbohydrate digestion</vt:lpstr>
      <vt:lpstr>Brush border (microvilli) carbohydrate digestion</vt:lpstr>
      <vt:lpstr>PowerPoint Presentation</vt:lpstr>
      <vt:lpstr>Transport of Glu from intestinal lumen to blood</vt:lpstr>
      <vt:lpstr>What happens?</vt:lpstr>
      <vt:lpstr>Symport integral membrane protein SGLT1, simultaneously transports 2 substrates across membrane in the same direction</vt:lpstr>
      <vt:lpstr>PowerPoint Presentation</vt:lpstr>
      <vt:lpstr>Transport of Fru from intestinal lumen to blood</vt:lpstr>
      <vt:lpstr>PowerPoint Presentation</vt:lpstr>
      <vt:lpstr>Hexose Transport</vt:lpstr>
      <vt:lpstr>Hexose Transport</vt:lpstr>
      <vt:lpstr>PowerPoint Presentation</vt:lpstr>
      <vt:lpstr>PowerPoint Presentation</vt:lpstr>
      <vt:lpstr>Glucose/Galactose Malabsorption (GGM)</vt:lpstr>
      <vt:lpstr>Release of Insulin &amp; Glucagon from the Pancreas</vt:lpstr>
      <vt:lpstr>PowerPoint Presentation</vt:lpstr>
      <vt:lpstr>PowerPoint Presentation</vt:lpstr>
      <vt:lpstr>Hormonal Regulation of Blood Glucose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Metabolism of carbohydrates</vt:lpstr>
      <vt:lpstr>Energy from macronutrients</vt:lpstr>
      <vt:lpstr>PowerPoint Presentation</vt:lpstr>
      <vt:lpstr>PowerPoint Presentation</vt:lpstr>
      <vt:lpstr>PowerPoint Presentation</vt:lpstr>
      <vt:lpstr>PowerPoint Presentation</vt:lpstr>
      <vt:lpstr>Hexokinase reaction</vt:lpstr>
      <vt:lpstr>Reciprocal regulation of glycolysis and gluconeogenesis</vt:lpstr>
      <vt:lpstr>Substrate (futile) Cycles</vt:lpstr>
      <vt:lpstr>Hormonal control of glycolysis &amp; gluconeogenesis by Fru 2,6 Bisphosphate (F-2,6 P2)</vt:lpstr>
      <vt:lpstr>Fru 2,6 Bisphosphate (F-2,6 P2): Central regulator</vt:lpstr>
      <vt:lpstr>PowerPoint Presentation</vt:lpstr>
      <vt:lpstr>PowerPoint Presentation</vt:lpstr>
      <vt:lpstr>PowerPoint Presentation</vt:lpstr>
      <vt:lpstr>PowerPoint Presentation</vt:lpstr>
      <vt:lpstr>PowerPoint Presentation</vt:lpstr>
      <vt:lpstr>PowerPoint Presentation</vt:lpstr>
      <vt:lpstr>Metabolic pathways are compartmentalized in liver acinus</vt:lpstr>
      <vt:lpstr>PowerPoint Presentation</vt:lpstr>
      <vt:lpstr>PowerPoint Presentation</vt:lpstr>
      <vt:lpstr>PowerPoint Presentation</vt:lpstr>
      <vt:lpstr>PowerPoint Presentation</vt:lpstr>
      <vt:lpstr>PowerPoint Presentation</vt:lpstr>
      <vt:lpstr>How does it work?</vt:lpstr>
      <vt:lpstr>Regulation of Pyruvate Dehydrogenase Complex</vt:lpstr>
      <vt:lpstr>Regulation of Pyruvate Dehydrogenase Complex</vt:lpstr>
      <vt:lpstr>PowerPoint Presentation</vt:lpstr>
      <vt:lpstr>PowerPoint Presentation</vt:lpstr>
      <vt:lpstr>PowerPoint Presentation</vt:lpstr>
      <vt:lpstr>Mitochondrial compartments</vt:lpstr>
      <vt:lpstr>PowerPoint Presentation</vt:lpstr>
      <vt:lpstr>Oxidative Phosphorylation and the Electron Transport Chain</vt:lpstr>
      <vt:lpstr>PowerPoint Presentation</vt:lpstr>
      <vt:lpstr>Chemiosmotic Coupling</vt:lpstr>
      <vt:lpstr>PowerPoint Presentation</vt:lpstr>
      <vt:lpstr>PowerPoint Presentation</vt:lpstr>
      <vt:lpstr>PowerPoint Presentation</vt:lpstr>
      <vt:lpstr>Release of Insulin &amp; Glucagon from the Pancreas</vt:lpstr>
      <vt:lpstr>PowerPoint Presentation</vt:lpstr>
      <vt:lpstr>PowerPoint Presentation</vt:lpstr>
      <vt:lpstr>PowerPoint Presentation</vt:lpstr>
      <vt:lpstr>PowerPoint Presentation</vt:lpstr>
      <vt:lpstr>PowerPoint Presentation</vt:lpstr>
      <vt:lpstr>Ketogenesis</vt:lpstr>
      <vt:lpstr>Energy Balance</vt:lpstr>
      <vt:lpstr>PowerPoint Presentation</vt:lpstr>
      <vt:lpstr>PowerPoint Presentation</vt:lpstr>
      <vt:lpstr>Fatty liver</vt:lpstr>
      <vt:lpstr>PowerPoint Presentation</vt:lpstr>
      <vt:lpstr>PowerPoint Presentation</vt:lpstr>
      <vt:lpstr>The microsomal ethanol oxidizing system (mixed function oxidases)</vt:lpstr>
      <vt:lpstr>PowerPoint Presentation</vt:lpstr>
      <vt:lpstr>Interconversion of macronutrients</vt:lpstr>
      <vt:lpstr>Disposition of dietary glucose, AA, and fat  in fed state</vt:lpstr>
      <vt:lpstr>Primary post-absorption flow of substrates</vt:lpstr>
      <vt:lpstr>PowerPoint Presentation</vt:lpstr>
      <vt:lpstr>PowerPoint Presentation</vt:lpstr>
      <vt:lpstr>Dietary Fiber</vt:lpstr>
      <vt:lpstr>Carbohydrates digestion in the rumen</vt:lpstr>
      <vt:lpstr>Carbohydrates digestion in the rumen</vt:lpstr>
      <vt:lpstr>Acetate</vt:lpstr>
      <vt:lpstr>Acetate utilization</vt:lpstr>
      <vt:lpstr>Acetate utilization</vt:lpstr>
      <vt:lpstr>Propionate</vt:lpstr>
      <vt:lpstr>Hepatic propionate metabolism</vt:lpstr>
      <vt:lpstr>Butyrate</vt:lpstr>
      <vt:lpstr>Ruminal VFA absorption</vt:lpstr>
      <vt:lpstr>Hepatic metabolism of VFA</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prezaman</dc:creator>
  <cp:lastModifiedBy>Rezamand, Pedram (rezamand@uidaho.edu)</cp:lastModifiedBy>
  <cp:revision>513</cp:revision>
  <dcterms:created xsi:type="dcterms:W3CDTF">2004-10-12T20:08:32Z</dcterms:created>
  <dcterms:modified xsi:type="dcterms:W3CDTF">2017-07-27T16:34:33Z</dcterms:modified>
</cp:coreProperties>
</file>