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9"/>
  </p:notesMasterIdLst>
  <p:sldIdLst>
    <p:sldId id="314" r:id="rId2"/>
    <p:sldId id="315" r:id="rId3"/>
    <p:sldId id="256" r:id="rId4"/>
    <p:sldId id="305" r:id="rId5"/>
    <p:sldId id="306" r:id="rId6"/>
    <p:sldId id="257" r:id="rId7"/>
    <p:sldId id="258" r:id="rId8"/>
    <p:sldId id="307" r:id="rId9"/>
    <p:sldId id="259" r:id="rId10"/>
    <p:sldId id="303" r:id="rId11"/>
    <p:sldId id="260" r:id="rId12"/>
    <p:sldId id="261" r:id="rId13"/>
    <p:sldId id="263" r:id="rId14"/>
    <p:sldId id="264" r:id="rId15"/>
    <p:sldId id="266" r:id="rId16"/>
    <p:sldId id="267" r:id="rId17"/>
    <p:sldId id="296" r:id="rId18"/>
    <p:sldId id="268" r:id="rId19"/>
    <p:sldId id="308" r:id="rId20"/>
    <p:sldId id="269" r:id="rId21"/>
    <p:sldId id="270" r:id="rId22"/>
    <p:sldId id="271" r:id="rId23"/>
    <p:sldId id="272" r:id="rId24"/>
    <p:sldId id="273" r:id="rId25"/>
    <p:sldId id="274" r:id="rId26"/>
    <p:sldId id="275" r:id="rId27"/>
    <p:sldId id="276" r:id="rId28"/>
    <p:sldId id="277" r:id="rId29"/>
    <p:sldId id="309" r:id="rId30"/>
    <p:sldId id="278" r:id="rId31"/>
    <p:sldId id="279" r:id="rId32"/>
    <p:sldId id="301" r:id="rId33"/>
    <p:sldId id="287" r:id="rId34"/>
    <p:sldId id="313" r:id="rId35"/>
    <p:sldId id="300" r:id="rId36"/>
    <p:sldId id="280" r:id="rId37"/>
    <p:sldId id="281" r:id="rId38"/>
    <p:sldId id="282" r:id="rId39"/>
    <p:sldId id="283" r:id="rId40"/>
    <p:sldId id="284" r:id="rId41"/>
    <p:sldId id="298" r:id="rId42"/>
    <p:sldId id="285" r:id="rId43"/>
    <p:sldId id="286" r:id="rId44"/>
    <p:sldId id="288" r:id="rId45"/>
    <p:sldId id="289" r:id="rId46"/>
    <p:sldId id="290" r:id="rId47"/>
    <p:sldId id="291" r:id="rId48"/>
    <p:sldId id="293" r:id="rId49"/>
    <p:sldId id="304" r:id="rId50"/>
    <p:sldId id="299" r:id="rId51"/>
    <p:sldId id="310" r:id="rId52"/>
    <p:sldId id="295" r:id="rId53"/>
    <p:sldId id="312"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2FF"/>
    <a:srgbClr val="CCECFF"/>
    <a:srgbClr val="E7EDF1"/>
    <a:srgbClr val="FFFFD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20" autoAdjust="0"/>
    <p:restoredTop sz="81899" autoAdjust="0"/>
  </p:normalViewPr>
  <p:slideViewPr>
    <p:cSldViewPr>
      <p:cViewPr varScale="1">
        <p:scale>
          <a:sx n="90" d="100"/>
          <a:sy n="90" d="100"/>
        </p:scale>
        <p:origin x="17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charset="0"/>
              </a:defRPr>
            </a:lvl1pPr>
          </a:lstStyle>
          <a:p>
            <a:pPr>
              <a:defRPr/>
            </a:pPr>
            <a:fld id="{DC752B41-E310-4B7D-9010-8A4E25FBD534}" type="datetimeFigureOut">
              <a:rPr lang="en-US"/>
              <a:pPr>
                <a:defRPr/>
              </a:pPr>
              <a:t>8/24/2017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CB8D15F-4568-40AB-8D87-005B31B1E947}" type="slidenum">
              <a:rPr lang="en-US" altLang="en-US"/>
              <a:pPr>
                <a:defRPr/>
              </a:pPr>
              <a:t>‹nr.›</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Lipids or fats are stored in cells throughout the body principle in special kinds of connective tissue called adipose tissue. Whereas many cells contain phospholipids in the bilayer cell membranes, adipose tissue cells consist of fat globules of triglycerides which may occupy as much as 90% of the cell volume.</a:t>
            </a:r>
          </a:p>
          <a:p>
            <a:pPr eaLnBrk="1" hangingPunct="1"/>
            <a:r>
              <a:rPr lang="en-US" altLang="en-US"/>
              <a:t>In addition to energy storage, depot fat provides a number of other functions. Fat serves as a protective cushion and provides structural support to help prevent injury to vital organs such as the heart, liver, kidneys, and spleen. </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19ECEB-5A63-412B-A8D9-7335EF3EF7BA}" type="slidenum">
              <a:rPr lang="en-US" altLang="en-US">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fatty acids with a short chain (up to 12 C-atoms) are more hydrophilic than the rest. They can diffuse directly to the portal blood as fatty acids. Once fatty acids enter the enterocyte, they are primarily activated to acetyl coenzyme A by a process that requires ATP and acetyl coenzyme A synthetase. Acetyl coenzyme A enters one of two pathways: the 2-MG and the a-glycerol phosphate pathways. Both bring about the resynthesis of triglycerides (TG) in the enterocyte. In the enterocyte the lipids are reformed to triglycerides, cholesterol, phospholipids etc. The reformed triglycerides, cholesterol, phospholipids, fatty acids, esters and fat-soluble vitamins reach the endoplasmic reticulum, where they are packed in another lipid-carrying particle: the chylomicron.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7E24CB-CB40-4065-96F9-C488556B938C}" type="slidenum">
              <a:rPr lang="en-US" altLang="en-US">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Glycerol 3-P is formed via glycolysis</a:t>
            </a:r>
          </a:p>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6D262A-08B6-4129-B261-3F9DACDAC856}" type="slidenum">
              <a:rPr lang="en-US" altLang="en-US">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a:t>
            </a:r>
            <a:r>
              <a:rPr lang="en-US" altLang="en-US" dirty="0" err="1"/>
              <a:t>centrer</a:t>
            </a:r>
            <a:r>
              <a:rPr lang="en-US" altLang="en-US" dirty="0"/>
              <a:t> of the chylomicron is a cholesterol ester. Chylomicrons are packed into vesicles in the Golgi-system. These vesicles reach the basolateral membrane, and their contents pass through this membrane by exocytosis.  Thus the chylomicrons reach the lymphatic channel of the villus (the central lacteal). The lymph delivers the chylomicrons to the blood through the thoracic duct. Lipids are mainly absorbed through the enterocyte and transported by the lymph, which reaches the blood via the thoracic duct. Lipids thus reach the liver through the hepatic artery, with the exception of short-chain fatty acids that enter the portal blood directly. Other nutrients are absorbed directly to the blood and reach the liver through the portal vein. Using the lymph guarantees that extrahepatic tissues, principally adipose tissue and muscle, are the first to be exposed to the newly secreted chylomicrons—if chylomicrons were secreted directly into the bloodstream, they would first be delivered to the liver via the portal vein.</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3AFED9-67B7-477F-A78D-0D3B8B11D4DA}" type="slidenum">
              <a:rPr lang="en-US" altLang="en-US">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All of the dietary lipid is normally absorbed in the intestine. Faecal fat derives from bacterial lipids and lipids of desquamated mucosal cells. - Disorders such as gallstones, pancreatitis, Crohn's disease, and liver disease can lead to fat malabsorption (steatorrhoea or fat-diarrhoea).</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BD284D-CC88-4FA3-8DA5-DF4E0DB6C81C}" type="slidenum">
              <a:rPr lang="en-US" altLang="en-US">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Lysolecithin promotes micelle formation</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AEA74A-AAA7-4792-A832-06CC80DB1008}" type="slidenum">
              <a:rPr lang="en-US" altLang="en-US">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What are the two sources of FFA?</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474659-E78B-46AC-8EDD-2CB3AE7BE104}" type="slidenum">
              <a:rPr lang="en-US" altLang="en-US">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proceeding from LEFT to RIGHT among the six lipoproteins in this table, the trend is toward increasing protein, increasing density, and decreasing size. </a:t>
            </a:r>
          </a:p>
          <a:p>
            <a:r>
              <a:rPr lang="en-US" altLang="en-US"/>
              <a:t>Abbreviations include: VLDL, very low density lipoprotein; IDL, intermediate density lipoprotein; LDL, low density lipoprotein, HDL, high density lipoprotein</a:t>
            </a:r>
          </a:p>
          <a:p>
            <a:endParaRPr lang="en-US" altLang="en-US"/>
          </a:p>
          <a:p>
            <a:r>
              <a:rPr lang="en-US" altLang="en-US"/>
              <a:t>Largest lipoproteins are chylomicrons followed by VLDLs they are also least dense relatively small protein content and large lipid content</a:t>
            </a:r>
          </a:p>
          <a:p>
            <a:r>
              <a:rPr lang="en-US" altLang="en-US"/>
              <a:t>HDLs smallest particles and most dense; high amounts of protein and less lipids</a:t>
            </a:r>
          </a:p>
          <a:p>
            <a:endParaRPr lang="en-US" altLang="en-US"/>
          </a:p>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4A78A0-37C0-4054-9132-36379F3E7070}" type="slidenum">
              <a:rPr lang="en-US" altLang="en-US">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Lipoprotein lipase catalyzes the complete hydrolysis of triglycerides to free fatty acid and glycerol. This reaction occurs in the bloodstream, while the chylomicron particle is in proximity to the endothelial surface of the capillary wall. Cholesterol ester is not a substrate for lipoprotein lipase. Therefore, with the selective loss of triglycerides, the particle becomes more enriched in cholesterol ester. The free fatty acids are then taken up and oxidized in muscle or re-esterified and stored as triglyceride droplets in adipose tissue. The abundance of the adipose form of lipoprotein lipase is increased by insulin, thus promoting uptake of free fatty acids and storage as cytoplasmic triglyceride droplets</a:t>
            </a:r>
          </a:p>
          <a:p>
            <a:endParaRPr lang="en-US" altLang="en-US" dirty="0"/>
          </a:p>
          <a:p>
            <a:r>
              <a:rPr lang="en-US" altLang="en-US" dirty="0"/>
              <a:t>A chylomicron that has been depleted of its </a:t>
            </a:r>
            <a:r>
              <a:rPr lang="en-US" altLang="en-US" dirty="0" err="1"/>
              <a:t>triglyc-eride</a:t>
            </a:r>
            <a:r>
              <a:rPr lang="en-US" altLang="en-US" dirty="0"/>
              <a:t> core is termed a chylomicron remnant. Chylomicron remnants are cleared from the circulation, primarily by the liver.</a:t>
            </a:r>
          </a:p>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52D4AF-CECF-4C50-BE66-94596F3BC1BA}" type="slidenum">
              <a:rPr lang="en-US" altLang="en-US">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Receptor-mediated pathways of lipoprotein metabolism. Three major pathways are involved: chylomicrons, VLDL and HDL. Intermediate density lipoprotein (IDL) is the remnant of VLDL and is cleared by the liver. LDL, which contains only apolipoprotein B-100, is the final product of the pathway; most of it is returned to the liver. Some LDL is taken up by extrahepatic LDL receptors and some by a scavenger pathway. The apopeptides contained in each lipoprotein are indicated. Three plasma enzymes essential for lipoprotein metabolism include LPL (lipoprotein lipase), LCAT (lecithin-cholesterol acyltransferase) and HTGL (hepatic triglyceride lipase.)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6200A7-ACC2-4297-8F06-739AFA080B8B}" type="slidenum">
              <a:rPr lang="en-US" altLang="en-US">
                <a:latin typeface="Times New Roman" panose="02020603050405020304" pitchFamily="18" charset="0"/>
              </a:rPr>
              <a:pPr>
                <a:spcBef>
                  <a:spcPct val="0"/>
                </a:spcBef>
              </a:pPr>
              <a:t>50</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What are the two sources of FFA?</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474659-E78B-46AC-8EDD-2CB3AE7BE104}" type="slidenum">
              <a:rPr lang="en-US" altLang="en-US">
                <a:latin typeface="Times New Roman" panose="02020603050405020304" pitchFamily="18" charset="0"/>
              </a:rPr>
              <a:pPr>
                <a:spcBef>
                  <a:spcPct val="0"/>
                </a:spcBef>
              </a:pPr>
              <a:t>51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6514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Protein can be catabolized to provide glucose for brain and red blood cells</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A902CD-2951-47C5-9E5B-D3065EB6BA86}" type="slidenum">
              <a:rPr lang="en-US" altLang="en-US">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Fatty acid oxidation in mitochondria is responsible for providing energy to cells when glucose levels are low. Triacylglycerols stored in adipose tissue of most humans can supply energy to the body for ~3 months during starvation.</a:t>
            </a:r>
          </a:p>
          <a:p>
            <a:endParaRPr lang="en-US" altLang="en-US"/>
          </a:p>
          <a:p>
            <a:r>
              <a:rPr lang="en-US" altLang="en-US"/>
              <a:t>Fatty acid synthesis reactions in the cytosol of liver and adipose cells convert excess acetyl CoA that builds up in the mitochondrial matrix when glucose levels are high into fatty acids that can be stored or exported as triacylglycerols.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329874F-1E87-4868-AB3A-B906FD78704D}" type="slidenum">
              <a:rPr lang="en-US" altLang="en-US" sz="1200"/>
              <a:pPr eaLnBrk="1" hangingPunct="1"/>
              <a:t>56</a:t>
            </a:fld>
            <a:endParaRPr lang="en-US" altLang="en-US" sz="1200"/>
          </a:p>
        </p:txBody>
      </p:sp>
    </p:spTree>
    <p:extLst>
      <p:ext uri="{BB962C8B-B14F-4D97-AF65-F5344CB8AC3E}">
        <p14:creationId xmlns:p14="http://schemas.microsoft.com/office/powerpoint/2010/main" val="3357479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Liver only releases FA in the form of TG in VLDL</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5C12BC2-8BE4-499D-9ADA-3BD8528FBAF8}" type="slidenum">
              <a:rPr lang="en-US" altLang="en-US" sz="1200"/>
              <a:pPr eaLnBrk="1" hangingPunct="1"/>
              <a:t>57</a:t>
            </a:fld>
            <a:endParaRPr lang="en-US" altLang="en-US" sz="1200"/>
          </a:p>
        </p:txBody>
      </p:sp>
    </p:spTree>
    <p:extLst>
      <p:ext uri="{BB962C8B-B14F-4D97-AF65-F5344CB8AC3E}">
        <p14:creationId xmlns:p14="http://schemas.microsoft.com/office/powerpoint/2010/main" val="1839834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Major source of FFA is mobilization from adipose</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A714BE0-D7C7-499F-9968-AD094CBA2FD3}" type="slidenum">
              <a:rPr lang="en-US" altLang="en-US" sz="1200"/>
              <a:pPr eaLnBrk="1" hangingPunct="1"/>
              <a:t>60</a:t>
            </a:fld>
            <a:endParaRPr lang="en-US" altLang="en-US" sz="1200"/>
          </a:p>
        </p:txBody>
      </p:sp>
    </p:spTree>
    <p:extLst>
      <p:ext uri="{BB962C8B-B14F-4D97-AF65-F5344CB8AC3E}">
        <p14:creationId xmlns:p14="http://schemas.microsoft.com/office/powerpoint/2010/main" val="3604744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Fatty acid plus ATP plus Coenzyme A  catalyzed by CoA sythetase enzyme produces an esterified (activated) fatty acid</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AF4F797-6913-423D-BDA9-0978329FB5AE}" type="slidenum">
              <a:rPr lang="en-US" altLang="en-US" sz="1200"/>
              <a:pPr eaLnBrk="1" hangingPunct="1"/>
              <a:t>64</a:t>
            </a:fld>
            <a:endParaRPr lang="en-US" altLang="en-US" sz="1200"/>
          </a:p>
        </p:txBody>
      </p:sp>
    </p:spTree>
    <p:extLst>
      <p:ext uri="{BB962C8B-B14F-4D97-AF65-F5344CB8AC3E}">
        <p14:creationId xmlns:p14="http://schemas.microsoft.com/office/powerpoint/2010/main" val="1287960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FABPs are the single most abundant proteins in the cytosol of cells most active in long chain fatty acid (LCFA) uptake and metabolism (liver, intestine), oxidation (kidney, heart, skeletal muscle) and storage (adipose). facilitate the transfer of fatty acids between extra- and intracellular membranes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34CCAE-4679-4DDC-AC1F-02A746319737}" type="slidenum">
              <a:rPr lang="en-US" altLang="en-US" sz="1200"/>
              <a:pPr eaLnBrk="1" hangingPunct="1"/>
              <a:t>66</a:t>
            </a:fld>
            <a:endParaRPr lang="en-US" altLang="en-US" sz="1200"/>
          </a:p>
        </p:txBody>
      </p:sp>
    </p:spTree>
    <p:extLst>
      <p:ext uri="{BB962C8B-B14F-4D97-AF65-F5344CB8AC3E}">
        <p14:creationId xmlns:p14="http://schemas.microsoft.com/office/powerpoint/2010/main" val="4154436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 oxidation of saturated FA has 4 steps. For PUFA (poly unstarurates fatty acids) need two more enzymes enoly-CoA isomerase and 2,4 dienoyl CoA reductase.</a:t>
            </a:r>
          </a:p>
          <a:p>
            <a:r>
              <a:rPr lang="en-US" altLang="en-US"/>
              <a:t>FADH2 enters respiratory chain yielding 2 ATP and NADH results in 3 ATP so 5 ATP from each two carbon unit removed.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9DF143B-A343-4460-A3D4-329BB6A255FD}" type="slidenum">
              <a:rPr lang="en-US" altLang="en-US" sz="1200"/>
              <a:pPr eaLnBrk="1" hangingPunct="1"/>
              <a:t>72</a:t>
            </a:fld>
            <a:endParaRPr lang="en-US" altLang="en-US" sz="1200"/>
          </a:p>
        </p:txBody>
      </p:sp>
    </p:spTree>
    <p:extLst>
      <p:ext uri="{BB962C8B-B14F-4D97-AF65-F5344CB8AC3E}">
        <p14:creationId xmlns:p14="http://schemas.microsoft.com/office/powerpoint/2010/main" val="478061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Linoleoyl-CoA undergoes three passes through the standard βoxidation sequence to yield three molecules of acetyl-CoA and the coenzyme A ester of a 12-carbon unsaturated fatty acid with a cis-Δ3,cis-Δ6 configuration. This intermediate cannot be used by the enzymes of the β-oxidation pathway; its double bonds are in the wrong position and have the wrong configuration (cis, not trans). However, the combined action of enoyl-CoA isomerase and 2,4-dienoyl-CoA reductase allows reentry of this intermediate into the normal β-oxidation pathway and its degradation to six acetyl-CoAs. The overall result is conversion of linoleate to nine molecules of acetyl-CoA.</a:t>
            </a:r>
          </a:p>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9E10963-E3A8-4912-80ED-0595B9D81867}" type="slidenum">
              <a:rPr lang="en-US" altLang="en-US" sz="1200"/>
              <a:pPr eaLnBrk="1" hangingPunct="1"/>
              <a:t>73</a:t>
            </a:fld>
            <a:endParaRPr lang="en-US" altLang="en-US" sz="1200"/>
          </a:p>
        </p:txBody>
      </p:sp>
    </p:spTree>
    <p:extLst>
      <p:ext uri="{BB962C8B-B14F-4D97-AF65-F5344CB8AC3E}">
        <p14:creationId xmlns:p14="http://schemas.microsoft.com/office/powerpoint/2010/main" val="4047743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Metabolism of fat produces about 110 grams of water per 100 grams</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353B18-9303-4737-AF9C-D5DA2CA526F6}" type="slidenum">
              <a:rPr lang="en-US" altLang="en-US" sz="1200"/>
              <a:pPr eaLnBrk="1" hangingPunct="1"/>
              <a:t>74</a:t>
            </a:fld>
            <a:endParaRPr lang="en-US" altLang="en-US" sz="1200"/>
          </a:p>
        </p:txBody>
      </p:sp>
    </p:spTree>
    <p:extLst>
      <p:ext uri="{BB962C8B-B14F-4D97-AF65-F5344CB8AC3E}">
        <p14:creationId xmlns:p14="http://schemas.microsoft.com/office/powerpoint/2010/main" val="1176891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first enzyme in the ketone body synthesis pathway is thiolase (the same enzyme that is responsible for the cleavage step in b-oxidation)</a:t>
            </a:r>
          </a:p>
          <a:p>
            <a:r>
              <a:rPr lang="en-US" altLang="en-US"/>
              <a:t>HMG-CoA is also an intermediate in the synthesis of cholesterol</a:t>
            </a:r>
          </a:p>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0C392AA-1ACB-469D-B5A2-537DABFE3ED1}" type="slidenum">
              <a:rPr lang="en-US" altLang="en-US" sz="1200"/>
              <a:pPr eaLnBrk="1" hangingPunct="1"/>
              <a:t>75</a:t>
            </a:fld>
            <a:endParaRPr lang="en-US" altLang="en-US" sz="1200"/>
          </a:p>
        </p:txBody>
      </p:sp>
    </p:spTree>
    <p:extLst>
      <p:ext uri="{BB962C8B-B14F-4D97-AF65-F5344CB8AC3E}">
        <p14:creationId xmlns:p14="http://schemas.microsoft.com/office/powerpoint/2010/main" val="1944437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one enzyme not present in the ketone body biosynthetic pathway</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11CC8B6-6417-4CBB-98E0-AB924875D5D6}" type="slidenum">
              <a:rPr lang="en-US" altLang="en-US" sz="1200"/>
              <a:pPr eaLnBrk="1" hangingPunct="1"/>
              <a:t>76</a:t>
            </a:fld>
            <a:endParaRPr lang="en-US" altLang="en-US" sz="1200"/>
          </a:p>
        </p:txBody>
      </p:sp>
    </p:spTree>
    <p:extLst>
      <p:ext uri="{BB962C8B-B14F-4D97-AF65-F5344CB8AC3E}">
        <p14:creationId xmlns:p14="http://schemas.microsoft.com/office/powerpoint/2010/main" val="95472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Fat in the muscle is used during exercise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EC672D-BD01-42A4-BEFA-BC817986FD47}" type="slidenum">
              <a:rPr lang="en-US" altLang="en-US">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Fatty acid oxidation in mitochondria is responsible for providing energy to cells when glucose levels are low. Triacylglycerols stored in adipose tissue of most humans can supply energy to the body for ~3 months during starvation.</a:t>
            </a:r>
          </a:p>
          <a:p>
            <a:endParaRPr lang="en-US" altLang="en-US"/>
          </a:p>
          <a:p>
            <a:r>
              <a:rPr lang="en-US" altLang="en-US"/>
              <a:t>Fatty acid synthesis reactions in the cytosol of liver and adipose cells convert excess acetyl CoA that builds up in the mitochondrial matrix when glucose levels are high into fatty acids that can be stored or exported as triacylglycerols.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329874F-1E87-4868-AB3A-B906FD78704D}" type="slidenum">
              <a:rPr lang="en-US" altLang="en-US" sz="1200"/>
              <a:pPr eaLnBrk="1" hangingPunct="1"/>
              <a:t>79</a:t>
            </a:fld>
            <a:endParaRPr lang="en-US" altLang="en-US" sz="1200"/>
          </a:p>
        </p:txBody>
      </p:sp>
    </p:spTree>
    <p:extLst>
      <p:ext uri="{BB962C8B-B14F-4D97-AF65-F5344CB8AC3E}">
        <p14:creationId xmlns:p14="http://schemas.microsoft.com/office/powerpoint/2010/main" val="3085851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Oxidize with double bond, hydrate, then oxidize again, then cleave.  Oxidation and cleavage provides energy.  The fatty acyl synthase, catalyzes the reversal of these reactions.  Condenses, reduces, dehydrates, and reduces.  Condensation requires activated precursors, reductions require that NADPH be converted to NADP+.  The co reactants will be oxidized but the product is subsequently reversed</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1909D1-3547-44BF-8BAA-27B8CD3A24AF}" type="slidenum">
              <a:rPr lang="en-US" altLang="en-US" sz="1200"/>
              <a:pPr eaLnBrk="1" hangingPunct="1"/>
              <a:t>80</a:t>
            </a:fld>
            <a:endParaRPr lang="en-US" altLang="en-US" sz="1200"/>
          </a:p>
        </p:txBody>
      </p:sp>
    </p:spTree>
    <p:extLst>
      <p:ext uri="{BB962C8B-B14F-4D97-AF65-F5344CB8AC3E}">
        <p14:creationId xmlns:p14="http://schemas.microsoft.com/office/powerpoint/2010/main" val="608723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Acetyl CoA will accumulate when the ETS/oxidative phosphorylation slows. Acetyl-CoA is transported out of the mitochondrion to the cytosol where it can be used in fatty acid synthesis. This is accomplished using the </a:t>
            </a:r>
            <a:r>
              <a:rPr lang="en-US" altLang="en-US" b="1"/>
              <a:t>tricarboxylate transport system</a:t>
            </a:r>
            <a:r>
              <a:rPr lang="en-US" altLang="en-US"/>
              <a:t> in the inner mitochondrial membrane which </a:t>
            </a:r>
            <a:r>
              <a:rPr lang="en-US" altLang="en-US" b="1"/>
              <a:t>pumps citrate out. Acetyl-CoA, of course is used in synthesis of citrate when combined with oxaloacetate. Citrate transferred into the cytosol is broken back to oxaloacetate and acetyl-CoA by ATP-citrate lyase (using ATP and CoA).</a:t>
            </a:r>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84F3AEB-AD82-4380-8B6C-A8FE21FBBC00}" type="slidenum">
              <a:rPr lang="en-US" altLang="en-US" sz="1200"/>
              <a:pPr eaLnBrk="1" hangingPunct="1"/>
              <a:t>83</a:t>
            </a:fld>
            <a:endParaRPr lang="en-US" altLang="en-US" sz="1200"/>
          </a:p>
        </p:txBody>
      </p:sp>
    </p:spTree>
    <p:extLst>
      <p:ext uri="{BB962C8B-B14F-4D97-AF65-F5344CB8AC3E}">
        <p14:creationId xmlns:p14="http://schemas.microsoft.com/office/powerpoint/2010/main" val="2652927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How do we get for glucose to acetyl-CoA?</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D1E8B3A-6F36-4B19-A897-9760F8869D41}" type="slidenum">
              <a:rPr lang="en-US" altLang="en-US" sz="1200"/>
              <a:pPr eaLnBrk="1" hangingPunct="1"/>
              <a:t>84</a:t>
            </a:fld>
            <a:endParaRPr lang="en-US" altLang="en-US" sz="1200"/>
          </a:p>
        </p:txBody>
      </p:sp>
    </p:spTree>
    <p:extLst>
      <p:ext uri="{BB962C8B-B14F-4D97-AF65-F5344CB8AC3E}">
        <p14:creationId xmlns:p14="http://schemas.microsoft.com/office/powerpoint/2010/main" val="3306718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first committed step of fatty acid biosynthesis is catalyzed by Acetyl-CoA carboxylase. Malonyl-CoA serves as activated donor of acetyl groups in FA synthesis. Requires 1 ATP.</a:t>
            </a:r>
          </a:p>
          <a:p>
            <a:endParaRPr lang="en-US"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46F111D-6749-4119-A75A-F3F46F08D1E9}" type="slidenum">
              <a:rPr lang="en-US" altLang="en-US" sz="1200"/>
              <a:pPr eaLnBrk="1" hangingPunct="1"/>
              <a:t>86</a:t>
            </a:fld>
            <a:endParaRPr lang="en-US" altLang="en-US" sz="1200"/>
          </a:p>
        </p:txBody>
      </p:sp>
    </p:spTree>
    <p:extLst>
      <p:ext uri="{BB962C8B-B14F-4D97-AF65-F5344CB8AC3E}">
        <p14:creationId xmlns:p14="http://schemas.microsoft.com/office/powerpoint/2010/main" val="262895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Priming is attachment of acetyl group and malonyl group (propionyl-CoA  is used in priming ration instead of Acetyl CoA then get odd chain fatty acid)</a:t>
            </a:r>
          </a:p>
          <a:p>
            <a:r>
              <a:rPr lang="en-US" altLang="en-US" dirty="0"/>
              <a:t>condensation reaction between the acetyl group and the methylene group of malonyl residue</a:t>
            </a:r>
          </a:p>
          <a:p>
            <a:r>
              <a:rPr lang="en-US" altLang="en-US" dirty="0"/>
              <a:t>C-3 of the </a:t>
            </a:r>
            <a:r>
              <a:rPr lang="en-US" altLang="en-US" dirty="0" err="1"/>
              <a:t>acetoacetyl</a:t>
            </a:r>
            <a:r>
              <a:rPr lang="en-US" altLang="en-US" dirty="0"/>
              <a:t> moiety is reduced</a:t>
            </a:r>
          </a:p>
          <a:p>
            <a:r>
              <a:rPr lang="en-US" altLang="en-US" dirty="0"/>
              <a:t>double bond is created between C-2 and C-3 of the acyl residue</a:t>
            </a:r>
          </a:p>
          <a:p>
            <a:r>
              <a:rPr lang="en-US" altLang="en-US" dirty="0"/>
              <a:t>reduce the double bond in the acyl group in reaction 4</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CC68C8F-F41F-4550-9CCA-6588DAB4BEAC}" type="slidenum">
              <a:rPr lang="en-US" altLang="en-US" sz="1200"/>
              <a:pPr eaLnBrk="1" hangingPunct="1"/>
              <a:t>88</a:t>
            </a:fld>
            <a:endParaRPr lang="en-US" altLang="en-US" sz="1200"/>
          </a:p>
        </p:txBody>
      </p:sp>
    </p:spTree>
    <p:extLst>
      <p:ext uri="{BB962C8B-B14F-4D97-AF65-F5344CB8AC3E}">
        <p14:creationId xmlns:p14="http://schemas.microsoft.com/office/powerpoint/2010/main" val="774085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5C2731-0927-496F-A6CE-F90D977B81E5}" type="slidenum">
              <a:rPr lang="en-US" smtClean="0"/>
              <a:t>95</a:t>
            </a:fld>
            <a:endParaRPr lang="en-US"/>
          </a:p>
        </p:txBody>
      </p:sp>
    </p:spTree>
    <p:extLst>
      <p:ext uri="{BB962C8B-B14F-4D97-AF65-F5344CB8AC3E}">
        <p14:creationId xmlns:p14="http://schemas.microsoft.com/office/powerpoint/2010/main" val="2686206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means that glucose is not used for FA </a:t>
            </a:r>
          </a:p>
          <a:p>
            <a:r>
              <a:rPr lang="en-US" altLang="en-US"/>
              <a:t>They must rely on isocitrate dehydrogenase for NADPH</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ECE30D0-0323-4B35-91B1-ACDC5DB1BB1D}" type="slidenum">
              <a:rPr lang="en-US" altLang="en-US" sz="1200"/>
              <a:pPr eaLnBrk="1" hangingPunct="1"/>
              <a:t>96</a:t>
            </a:fld>
            <a:endParaRPr lang="en-US" altLang="en-US" sz="1200"/>
          </a:p>
        </p:txBody>
      </p:sp>
    </p:spTree>
    <p:extLst>
      <p:ext uri="{BB962C8B-B14F-4D97-AF65-F5344CB8AC3E}">
        <p14:creationId xmlns:p14="http://schemas.microsoft.com/office/powerpoint/2010/main" val="1538553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In the first part of the process, a fatty acyl-CoA is linked to carbon #1 of dihydroxyacetone phosphate (DHAP) or glycerol-3-phosphate (Gly3P) by either dihydroxyacetone phosphate acyltransferase (for DHAP) or glycerol-3-phosphate acyltransferase (for Gly3P). The product of the reaction for Gly3P is lysophosphatidic acid (LPA)The product of the DHAP reaction (acyl-dihydroxyacetone phosphate) can be converted to the product of the Gly3P reaction (lysophosphatidic acid) by NADPH and acyl-dihydroxyacetone phosphate reductase. Lysophosphatidic Acid (LPA) is acylated (with an acyl-CoA) at carbon #2 by 1-acylglycerol-3-phosphate acyltransferase to produce phosphatidic acid. The phosphate of phosphatidic acid is removed by phosphatidic acid phosphatase, forming diacylglycerol. Diacylglycerol is converted to triacylglycerol (with acyl-CoA, of course) by diacylglycerol acyltransferase. The fatty acids incorporated into TAGs are activated to acyl-CoAs through the action of acyl-CoA synthetases. Intestinal monoacylglycerols, derived from the hydrolysis of dietary fats, can also serve as substrates for the synthesis of 1,2-diacylglycerols.</a:t>
            </a:r>
          </a:p>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DEF3169-7619-4FEF-BF73-5474E38584B0}" type="slidenum">
              <a:rPr lang="en-US" altLang="en-US" sz="1200"/>
              <a:pPr eaLnBrk="1" hangingPunct="1"/>
              <a:t>97</a:t>
            </a:fld>
            <a:endParaRPr lang="en-US" altLang="en-US" sz="1200"/>
          </a:p>
        </p:txBody>
      </p:sp>
    </p:spTree>
    <p:extLst>
      <p:ext uri="{BB962C8B-B14F-4D97-AF65-F5344CB8AC3E}">
        <p14:creationId xmlns:p14="http://schemas.microsoft.com/office/powerpoint/2010/main" val="3460192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Fatty acid oxidation in mitochondria is responsible for providing energy to cells when glucose levels are low. Triacylglycerols stored in adipose tissue of most humans can supply energy to the body for ~3 months during starvation.</a:t>
            </a:r>
          </a:p>
          <a:p>
            <a:endParaRPr lang="en-US" altLang="en-US"/>
          </a:p>
          <a:p>
            <a:r>
              <a:rPr lang="en-US" altLang="en-US"/>
              <a:t>Fatty acid synthesis reactions in the cytosol of liver and adipose cells convert excess acetyl CoA that builds up in the mitochondrial matrix when glucose levels are high into fatty acids that can be stored or exported as triacylglycerols.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329874F-1E87-4868-AB3A-B906FD78704D}" type="slidenum">
              <a:rPr lang="en-US" altLang="en-US" sz="1200"/>
              <a:pPr eaLnBrk="1" hangingPunct="1"/>
              <a:t>99</a:t>
            </a:fld>
            <a:endParaRPr lang="en-US" altLang="en-US" sz="1200"/>
          </a:p>
        </p:txBody>
      </p:sp>
    </p:spTree>
    <p:extLst>
      <p:ext uri="{BB962C8B-B14F-4D97-AF65-F5344CB8AC3E}">
        <p14:creationId xmlns:p14="http://schemas.microsoft.com/office/powerpoint/2010/main" val="268231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Triglycerides are ~95% of the fat consumed in human diets. Most dietary triglycerides are digested in the small intestine. However, two problems must be solved before digestion can occur. Triglycerides are insoluble in water, and the </a:t>
            </a:r>
            <a:r>
              <a:rPr lang="en-US" altLang="en-US" dirty="0" err="1"/>
              <a:t>chyme</a:t>
            </a:r>
            <a:r>
              <a:rPr lang="en-US" altLang="en-US" dirty="0"/>
              <a:t> in the intestine is an emulsion of large fat particles in water. All the lipase proteins by contrast are water-soluble. It follows that, triglycerides must be dissolved in the aqueous phase before they can be digested.</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77600D-8E63-4A74-909C-FD45B1E96440}" type="slidenum">
              <a:rPr lang="en-US" altLang="en-US">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 Increased Epinephrine, B = increased Norepinephrine, C = Increased Epinephrine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64397D-BC1C-4E94-8002-7130E84B3A98}" type="slidenum">
              <a:rPr lang="en-US" altLang="en-US" sz="1200"/>
              <a:pPr eaLnBrk="1" hangingPunct="1"/>
              <a:t>101</a:t>
            </a:fld>
            <a:endParaRPr lang="en-US" altLang="en-US" sz="1200"/>
          </a:p>
        </p:txBody>
      </p:sp>
    </p:spTree>
    <p:extLst>
      <p:ext uri="{BB962C8B-B14F-4D97-AF65-F5344CB8AC3E}">
        <p14:creationId xmlns:p14="http://schemas.microsoft.com/office/powerpoint/2010/main" val="4035841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ACTH = Adrenocorticotropic hormone </a:t>
            </a:r>
          </a:p>
          <a:p>
            <a:endParaRPr lang="en-US" altLang="en-US"/>
          </a:p>
          <a:p>
            <a:r>
              <a:rPr lang="en-US" altLang="en-US"/>
              <a:t>Glucagon, norepinephrine, and epinephrine bind to G protein-coupled receptors that activate adenylate cyclase to produce cyclic AMP. As a consequence, cAMP activates protein kinase A, which phosphorylates (and activates) hormone-sensitive lipase.</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F0AA42-124D-4D13-896A-625A4E408061}" type="slidenum">
              <a:rPr lang="en-US" altLang="en-US" sz="1200"/>
              <a:pPr eaLnBrk="1" hangingPunct="1"/>
              <a:t>102</a:t>
            </a:fld>
            <a:endParaRPr lang="en-US" altLang="en-US" sz="1200"/>
          </a:p>
        </p:txBody>
      </p:sp>
    </p:spTree>
    <p:extLst>
      <p:ext uri="{BB962C8B-B14F-4D97-AF65-F5344CB8AC3E}">
        <p14:creationId xmlns:p14="http://schemas.microsoft.com/office/powerpoint/2010/main" val="4144251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Remember mobilization is a balance between breakdown and resynthesis so anything that inhibits resynthesis will result in mobilization</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16C1C4A-2EDA-4A16-802A-388DFD914247}" type="slidenum">
              <a:rPr lang="en-US" altLang="en-US" sz="1200"/>
              <a:pPr eaLnBrk="1" hangingPunct="1"/>
              <a:t>105</a:t>
            </a:fld>
            <a:endParaRPr lang="en-US" altLang="en-US" sz="1200"/>
          </a:p>
        </p:txBody>
      </p:sp>
    </p:spTree>
    <p:extLst>
      <p:ext uri="{BB962C8B-B14F-4D97-AF65-F5344CB8AC3E}">
        <p14:creationId xmlns:p14="http://schemas.microsoft.com/office/powerpoint/2010/main" val="800551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Why is citrate imporatant?</a:t>
            </a:r>
          </a:p>
          <a:p>
            <a:r>
              <a:rPr lang="en-US" altLang="en-US"/>
              <a:t>Why is Malonyl –CoA important?</a:t>
            </a:r>
          </a:p>
          <a:p>
            <a:endParaRPr lang="en-US" altLang="en-US"/>
          </a:p>
          <a:p>
            <a:r>
              <a:rPr lang="en-US" altLang="en-US"/>
              <a:t>[Citrate] is high when there is adequate acetyl-CoA entering Krebs Cycle. </a:t>
            </a:r>
          </a:p>
          <a:p>
            <a:r>
              <a:rPr lang="en-US" altLang="en-US"/>
              <a:t>Excess acetyl-CoA is then converted via malonyl-CoA to fatty acids for storage. </a:t>
            </a:r>
          </a:p>
          <a:p>
            <a:endParaRPr lang="en-US" altLang="en-US"/>
          </a:p>
          <a:p>
            <a:endParaRPr lang="en-US"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5E8BF1C-907E-486A-8F92-48C09E90674F}" type="slidenum">
              <a:rPr lang="en-US" altLang="en-US" sz="1200"/>
              <a:pPr eaLnBrk="1" hangingPunct="1"/>
              <a:t>106</a:t>
            </a:fld>
            <a:endParaRPr lang="en-US" altLang="en-US" sz="1200"/>
          </a:p>
        </p:txBody>
      </p:sp>
    </p:spTree>
    <p:extLst>
      <p:ext uri="{BB962C8B-B14F-4D97-AF65-F5344CB8AC3E}">
        <p14:creationId xmlns:p14="http://schemas.microsoft.com/office/powerpoint/2010/main" val="3576393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reason free fatty acids in blood decreases when you eat is because a increase in glucose allows adipose tissue to uptake glucose and therefore start using FA to reform triglycerides. Also you have increased insulin which causes a decrease in HSL activity (net balance skewed toward synthesis)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96D4E23-FB2A-4DED-A625-DF85877FE01D}" type="slidenum">
              <a:rPr lang="en-US" altLang="en-US" sz="1200"/>
              <a:pPr eaLnBrk="1" hangingPunct="1"/>
              <a:t>107</a:t>
            </a:fld>
            <a:endParaRPr lang="en-US" altLang="en-US" sz="1200"/>
          </a:p>
        </p:txBody>
      </p:sp>
    </p:spTree>
    <p:extLst>
      <p:ext uri="{BB962C8B-B14F-4D97-AF65-F5344CB8AC3E}">
        <p14:creationId xmlns:p14="http://schemas.microsoft.com/office/powerpoint/2010/main" val="92578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FEDA20-5327-4B35-B0A9-52AD16110C8C}" type="slidenum">
              <a:rPr lang="en-US" altLang="en-US" sz="1200"/>
              <a:pPr/>
              <a:t>10</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Increased surface area allows the lipase to be more effective at chopping up the triglycerides.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535C90-B67D-49AF-A547-D49FF1F27EE1}" type="slidenum">
              <a:rPr lang="en-US" altLang="en-US">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dirty="0"/>
              <a:t>Rate of hydrolysis of 2-monoglyceride</a:t>
            </a:r>
          </a:p>
          <a:p>
            <a:pPr eaLnBrk="1" hangingPunct="1">
              <a:spcBef>
                <a:spcPct val="0"/>
              </a:spcBef>
              <a:buFontTx/>
              <a:buNone/>
            </a:pPr>
            <a:r>
              <a:rPr lang="en-US" altLang="en-US" dirty="0"/>
              <a:t>             is very low so only small amounts of</a:t>
            </a:r>
          </a:p>
          <a:p>
            <a:pPr eaLnBrk="1" hangingPunct="1">
              <a:spcBef>
                <a:spcPct val="0"/>
              </a:spcBef>
              <a:buFontTx/>
              <a:buNone/>
            </a:pPr>
            <a:r>
              <a:rPr lang="en-US" altLang="en-US" dirty="0"/>
              <a:t>             glycerol are formed</a:t>
            </a:r>
          </a:p>
          <a:p>
            <a:pPr eaLnBrk="1" hangingPunct="1"/>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76F3E9-E65C-4CA2-BBA9-2203C25F51E6}" type="slidenum">
              <a:rPr lang="en-US" altLang="en-US">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lipolytic activity  of lipase requires the emulsifying action of bile salts in order to dissolve triglycerides in water. Pancreatic lipase binds to the surface of the small emulsion ­particles.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CF525F-3D79-4A54-80FD-90EFB3F6C517}" type="slidenum">
              <a:rPr lang="en-US" altLang="en-US">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 Simple bile micelles are aggregates of bile salt monomers that form spherical structures with a diameter of 5 nm, and the micelles have a negative charge. Following a meal, bile micelles are formed above a certain concentration of bile salts, called the critical micellar concentration. The lipophilic, hydrophobic, apolar end of the bile acids faces inward creating a hydrophobic core. The hydrophilic polar end of the bile salts (hydroxyl-, carboxyl- and amino- groups) points outward, so that they are mixed with the polar water molecules. The simple lipids must pass a diffusion barrier - an unstirred water layer, which is the water layer immediately adjacent to the mucosa, where the intestinal flow rate is essentially zero. This water layer contains the water-soluble lipases and cholesterol esterases. Mixed micelles. Simple lipid molecules (cholesterol, phospholipids, fatty acids, 2-monoglycerides or 2-MG, fat-soluble vitamins and lyso-lecithin) diffuse into the lipophilic core of the simple bile micelles and form a mixed micelle (Fig. 22-13). A solution of micelles is water-clear and stable. </a:t>
            </a:r>
          </a:p>
          <a:p>
            <a:pPr eaLnBrk="1" hangingPunct="1"/>
            <a:endParaRPr lang="en-US" altLang="en-US"/>
          </a:p>
          <a:p>
            <a:pPr eaLnBrk="1" hangingPunct="1"/>
            <a:r>
              <a:rPr lang="en-US" altLang="en-US"/>
              <a:t>The mixed micelles carry the major part of all the lipids that are absorbed by the intestinal microvilli. When the lipids of the mixed micelle have diffused into the enterocyte, emulsifying more hydrolysed lipids recycles the empty bile micelle. Neither bile salt micelles nor bile salt molecules diffuse into the enterocyte</a:t>
            </a:r>
          </a:p>
          <a:p>
            <a:pPr eaLnBrk="1" hangingPunct="1"/>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495EC2-7571-4BEE-A517-A8AA7AD3E48D}" type="slidenum">
              <a:rPr lang="en-US" altLang="en-US">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61186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117080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056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18878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185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28786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381729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260866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EE7499-D914-438C-9829-53315F62517A}" type="slidenum">
              <a:rPr lang="en-US" altLang="en-US"/>
              <a:pPr>
                <a:defRPr/>
              </a:pPr>
              <a:t>‹nr.›</a:t>
            </a:fld>
            <a:endParaRPr lang="en-US" altLang="en-US"/>
          </a:p>
        </p:txBody>
      </p:sp>
    </p:spTree>
    <p:extLst>
      <p:ext uri="{BB962C8B-B14F-4D97-AF65-F5344CB8AC3E}">
        <p14:creationId xmlns:p14="http://schemas.microsoft.com/office/powerpoint/2010/main" val="313191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257241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318869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412232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324574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305174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306497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402324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104588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7848601"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09598" y="2160590"/>
            <a:ext cx="7772401" cy="388077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2640789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a:t>Lipids</a:t>
            </a:r>
            <a:endParaRPr lang="en-CA" dirty="0"/>
          </a:p>
        </p:txBody>
      </p:sp>
      <p:sp>
        <p:nvSpPr>
          <p:cNvPr id="5" name="Ondertitel 4"/>
          <p:cNvSpPr>
            <a:spLocks noGrp="1"/>
          </p:cNvSpPr>
          <p:nvPr>
            <p:ph type="subTitle" idx="1"/>
          </p:nvPr>
        </p:nvSpPr>
        <p:spPr/>
        <p:txBody>
          <a:bodyPr/>
          <a:lstStyle/>
          <a:p>
            <a:r>
              <a:rPr lang="nl-NL" dirty="0"/>
              <a:t>AVS 517</a:t>
            </a:r>
            <a:endParaRPr lang="en-CA" dirty="0"/>
          </a:p>
        </p:txBody>
      </p:sp>
    </p:spTree>
    <p:extLst>
      <p:ext uri="{BB962C8B-B14F-4D97-AF65-F5344CB8AC3E}">
        <p14:creationId xmlns:p14="http://schemas.microsoft.com/office/powerpoint/2010/main" val="55480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solidFill>
                  <a:schemeClr val="tx1"/>
                </a:solidFill>
              </a:rPr>
              <a:t>Lipid Digestion</a:t>
            </a:r>
          </a:p>
        </p:txBody>
      </p:sp>
      <p:sp>
        <p:nvSpPr>
          <p:cNvPr id="11267" name="Oval 3"/>
          <p:cNvSpPr>
            <a:spLocks noChangeArrowheads="1"/>
          </p:cNvSpPr>
          <p:nvPr/>
        </p:nvSpPr>
        <p:spPr bwMode="auto">
          <a:xfrm>
            <a:off x="623888" y="1943100"/>
            <a:ext cx="3789362" cy="1168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tx2"/>
                </a:solidFill>
              </a:rPr>
              <a:t>Large Lipid Droplet</a:t>
            </a:r>
          </a:p>
        </p:txBody>
      </p:sp>
      <p:sp>
        <p:nvSpPr>
          <p:cNvPr id="11268" name="Oval 5"/>
          <p:cNvSpPr>
            <a:spLocks noChangeArrowheads="1"/>
          </p:cNvSpPr>
          <p:nvPr/>
        </p:nvSpPr>
        <p:spPr bwMode="auto">
          <a:xfrm>
            <a:off x="266700" y="45720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69" name="Oval 6"/>
          <p:cNvSpPr>
            <a:spLocks noChangeArrowheads="1"/>
          </p:cNvSpPr>
          <p:nvPr/>
        </p:nvSpPr>
        <p:spPr bwMode="auto">
          <a:xfrm>
            <a:off x="3924300" y="41910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0" name="Oval 7"/>
          <p:cNvSpPr>
            <a:spLocks noChangeArrowheads="1"/>
          </p:cNvSpPr>
          <p:nvPr/>
        </p:nvSpPr>
        <p:spPr bwMode="auto">
          <a:xfrm>
            <a:off x="1104900" y="45720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1" name="Oval 8"/>
          <p:cNvSpPr>
            <a:spLocks noChangeArrowheads="1"/>
          </p:cNvSpPr>
          <p:nvPr/>
        </p:nvSpPr>
        <p:spPr bwMode="auto">
          <a:xfrm>
            <a:off x="738188" y="4013200"/>
            <a:ext cx="609600" cy="4318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tx2"/>
                </a:solidFill>
              </a:rPr>
              <a:t>Small</a:t>
            </a:r>
          </a:p>
        </p:txBody>
      </p:sp>
      <p:sp>
        <p:nvSpPr>
          <p:cNvPr id="11272" name="Oval 9"/>
          <p:cNvSpPr>
            <a:spLocks noChangeArrowheads="1"/>
          </p:cNvSpPr>
          <p:nvPr/>
        </p:nvSpPr>
        <p:spPr bwMode="auto">
          <a:xfrm>
            <a:off x="2971800" y="43434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3" name="Oval 10"/>
          <p:cNvSpPr>
            <a:spLocks noChangeArrowheads="1"/>
          </p:cNvSpPr>
          <p:nvPr/>
        </p:nvSpPr>
        <p:spPr bwMode="auto">
          <a:xfrm>
            <a:off x="2019300" y="47244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4" name="Oval 11"/>
          <p:cNvSpPr>
            <a:spLocks noChangeArrowheads="1"/>
          </p:cNvSpPr>
          <p:nvPr/>
        </p:nvSpPr>
        <p:spPr bwMode="auto">
          <a:xfrm>
            <a:off x="2247900" y="44196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5" name="Oval 12"/>
          <p:cNvSpPr>
            <a:spLocks noChangeArrowheads="1"/>
          </p:cNvSpPr>
          <p:nvPr/>
        </p:nvSpPr>
        <p:spPr bwMode="auto">
          <a:xfrm>
            <a:off x="3390900" y="47244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6" name="Oval 13"/>
          <p:cNvSpPr>
            <a:spLocks noChangeArrowheads="1"/>
          </p:cNvSpPr>
          <p:nvPr/>
        </p:nvSpPr>
        <p:spPr bwMode="auto">
          <a:xfrm>
            <a:off x="1638300" y="43434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7" name="Line 14"/>
          <p:cNvSpPr>
            <a:spLocks noChangeShapeType="1"/>
          </p:cNvSpPr>
          <p:nvPr/>
        </p:nvSpPr>
        <p:spPr bwMode="auto">
          <a:xfrm>
            <a:off x="3390900" y="3657600"/>
            <a:ext cx="0" cy="355600"/>
          </a:xfrm>
          <a:prstGeom prst="line">
            <a:avLst/>
          </a:prstGeom>
          <a:noFill/>
          <a:ln w="31750">
            <a:solidFill>
              <a:schemeClr val="tx1"/>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1278" name="Text Box 15"/>
          <p:cNvSpPr txBox="1">
            <a:spLocks noChangeArrowheads="1"/>
          </p:cNvSpPr>
          <p:nvPr/>
        </p:nvSpPr>
        <p:spPr bwMode="auto">
          <a:xfrm>
            <a:off x="4714875" y="2343150"/>
            <a:ext cx="4657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Action of bile salts (cholate, chenodeoxycholate)</a:t>
            </a:r>
          </a:p>
          <a:p>
            <a:pPr eaLnBrk="1" hangingPunct="1"/>
            <a:r>
              <a:rPr lang="en-US" altLang="en-US">
                <a:solidFill>
                  <a:schemeClr val="tx2"/>
                </a:solidFill>
              </a:rPr>
              <a:t>Lipid emulsion</a:t>
            </a:r>
          </a:p>
        </p:txBody>
      </p:sp>
      <p:sp>
        <p:nvSpPr>
          <p:cNvPr id="11279" name="Line 16"/>
          <p:cNvSpPr>
            <a:spLocks noChangeShapeType="1"/>
          </p:cNvSpPr>
          <p:nvPr/>
        </p:nvSpPr>
        <p:spPr bwMode="auto">
          <a:xfrm>
            <a:off x="3390900" y="5257800"/>
            <a:ext cx="0" cy="355600"/>
          </a:xfrm>
          <a:prstGeom prst="line">
            <a:avLst/>
          </a:prstGeom>
          <a:noFill/>
          <a:ln w="31750">
            <a:solidFill>
              <a:schemeClr val="tx1"/>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1280" name="Oval 17"/>
          <p:cNvSpPr>
            <a:spLocks noChangeArrowheads="1"/>
          </p:cNvSpPr>
          <p:nvPr/>
        </p:nvSpPr>
        <p:spPr bwMode="auto">
          <a:xfrm>
            <a:off x="114300" y="61722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1" name="Oval 19"/>
          <p:cNvSpPr>
            <a:spLocks noChangeArrowheads="1"/>
          </p:cNvSpPr>
          <p:nvPr/>
        </p:nvSpPr>
        <p:spPr bwMode="auto">
          <a:xfrm>
            <a:off x="4953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2" name="Oval 20"/>
          <p:cNvSpPr>
            <a:spLocks noChangeArrowheads="1"/>
          </p:cNvSpPr>
          <p:nvPr/>
        </p:nvSpPr>
        <p:spPr bwMode="auto">
          <a:xfrm>
            <a:off x="17907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3" name="Oval 21"/>
          <p:cNvSpPr>
            <a:spLocks noChangeArrowheads="1"/>
          </p:cNvSpPr>
          <p:nvPr/>
        </p:nvSpPr>
        <p:spPr bwMode="auto">
          <a:xfrm>
            <a:off x="952500" y="63246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4" name="Oval 23"/>
          <p:cNvSpPr>
            <a:spLocks noChangeArrowheads="1"/>
          </p:cNvSpPr>
          <p:nvPr/>
        </p:nvSpPr>
        <p:spPr bwMode="auto">
          <a:xfrm>
            <a:off x="2324100" y="62484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5" name="Oval 24"/>
          <p:cNvSpPr>
            <a:spLocks noChangeArrowheads="1"/>
          </p:cNvSpPr>
          <p:nvPr/>
        </p:nvSpPr>
        <p:spPr bwMode="auto">
          <a:xfrm>
            <a:off x="33909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6" name="Oval 25"/>
          <p:cNvSpPr>
            <a:spLocks noChangeArrowheads="1"/>
          </p:cNvSpPr>
          <p:nvPr/>
        </p:nvSpPr>
        <p:spPr bwMode="auto">
          <a:xfrm>
            <a:off x="26289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7" name="Oval 27"/>
          <p:cNvSpPr>
            <a:spLocks noChangeArrowheads="1"/>
          </p:cNvSpPr>
          <p:nvPr/>
        </p:nvSpPr>
        <p:spPr bwMode="auto">
          <a:xfrm>
            <a:off x="1562100" y="62484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8" name="Oval 28"/>
          <p:cNvSpPr>
            <a:spLocks noChangeArrowheads="1"/>
          </p:cNvSpPr>
          <p:nvPr/>
        </p:nvSpPr>
        <p:spPr bwMode="auto">
          <a:xfrm>
            <a:off x="3086100" y="61722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9" name="Oval 29"/>
          <p:cNvSpPr>
            <a:spLocks noChangeArrowheads="1"/>
          </p:cNvSpPr>
          <p:nvPr/>
        </p:nvSpPr>
        <p:spPr bwMode="auto">
          <a:xfrm>
            <a:off x="3543300" y="61722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0" name="Oval 30"/>
          <p:cNvSpPr>
            <a:spLocks noChangeArrowheads="1"/>
          </p:cNvSpPr>
          <p:nvPr/>
        </p:nvSpPr>
        <p:spPr bwMode="auto">
          <a:xfrm>
            <a:off x="30861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1" name="Oval 31"/>
          <p:cNvSpPr>
            <a:spLocks noChangeArrowheads="1"/>
          </p:cNvSpPr>
          <p:nvPr/>
        </p:nvSpPr>
        <p:spPr bwMode="auto">
          <a:xfrm>
            <a:off x="3924300" y="64770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2" name="Oval 32"/>
          <p:cNvSpPr>
            <a:spLocks noChangeArrowheads="1"/>
          </p:cNvSpPr>
          <p:nvPr/>
        </p:nvSpPr>
        <p:spPr bwMode="auto">
          <a:xfrm>
            <a:off x="3924300" y="62484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3" name="Oval 33"/>
          <p:cNvSpPr>
            <a:spLocks noChangeArrowheads="1"/>
          </p:cNvSpPr>
          <p:nvPr/>
        </p:nvSpPr>
        <p:spPr bwMode="auto">
          <a:xfrm>
            <a:off x="4381500" y="62484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4" name="Oval 34"/>
          <p:cNvSpPr>
            <a:spLocks noChangeArrowheads="1"/>
          </p:cNvSpPr>
          <p:nvPr/>
        </p:nvSpPr>
        <p:spPr bwMode="auto">
          <a:xfrm>
            <a:off x="41529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5" name="Text Box 36"/>
          <p:cNvSpPr txBox="1">
            <a:spLocks noChangeArrowheads="1"/>
          </p:cNvSpPr>
          <p:nvPr/>
        </p:nvSpPr>
        <p:spPr bwMode="auto">
          <a:xfrm>
            <a:off x="4694238" y="4049713"/>
            <a:ext cx="4092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Bile salts activate pancreatic lipase and colipase</a:t>
            </a:r>
          </a:p>
          <a:p>
            <a:pPr eaLnBrk="1" hangingPunct="1"/>
            <a:endParaRPr lang="en-US" altLang="en-US"/>
          </a:p>
          <a:p>
            <a:pPr eaLnBrk="1" hangingPunct="1"/>
            <a:r>
              <a:rPr lang="en-US" altLang="en-US"/>
              <a:t>Bile salts reabsorbed, transported back to liver</a:t>
            </a:r>
          </a:p>
        </p:txBody>
      </p:sp>
      <p:sp>
        <p:nvSpPr>
          <p:cNvPr id="11296" name="Text Box 37"/>
          <p:cNvSpPr txBox="1">
            <a:spLocks noChangeArrowheads="1"/>
          </p:cNvSpPr>
          <p:nvPr/>
        </p:nvSpPr>
        <p:spPr bwMode="auto">
          <a:xfrm>
            <a:off x="4714875" y="6018213"/>
            <a:ext cx="3932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folHlink"/>
                </a:solidFill>
              </a:rPr>
              <a:t>Water soluble micelles</a:t>
            </a:r>
          </a:p>
          <a:p>
            <a:pPr eaLnBrk="1" hangingPunct="1"/>
            <a:endParaRPr lang="en-US" altLang="en-US">
              <a:solidFill>
                <a:schemeClr val="folHlink"/>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Regulation of FA synthesis:</a:t>
            </a:r>
            <a:br>
              <a:rPr lang="en-CA" dirty="0"/>
            </a:br>
            <a:r>
              <a:rPr lang="en-CA" dirty="0"/>
              <a:t> Acetyl CoA Carboxylase</a:t>
            </a:r>
          </a:p>
        </p:txBody>
      </p:sp>
      <p:sp>
        <p:nvSpPr>
          <p:cNvPr id="50179" name="Content Placeholder 2"/>
          <p:cNvSpPr>
            <a:spLocks noGrp="1"/>
          </p:cNvSpPr>
          <p:nvPr>
            <p:ph idx="1"/>
          </p:nvPr>
        </p:nvSpPr>
        <p:spPr>
          <a:xfrm>
            <a:off x="827700" y="1828800"/>
            <a:ext cx="5115900" cy="4419606"/>
          </a:xfrm>
        </p:spPr>
        <p:txBody>
          <a:bodyPr/>
          <a:lstStyle/>
          <a:p>
            <a:r>
              <a:rPr lang="en-US" altLang="en-US" dirty="0"/>
              <a:t>Allosteric regulation</a:t>
            </a:r>
          </a:p>
          <a:p>
            <a:pPr lvl="1"/>
            <a:r>
              <a:rPr lang="en-US" altLang="en-US" dirty="0"/>
              <a:t>Stimulated by citrate</a:t>
            </a:r>
          </a:p>
          <a:p>
            <a:pPr lvl="2"/>
            <a:r>
              <a:rPr lang="en-US" altLang="en-US" dirty="0"/>
              <a:t>Feed forward activation</a:t>
            </a:r>
          </a:p>
          <a:p>
            <a:pPr lvl="1"/>
            <a:r>
              <a:rPr lang="en-US" altLang="en-US" dirty="0"/>
              <a:t>Inhibited by palmitoyl CoA</a:t>
            </a:r>
          </a:p>
          <a:p>
            <a:pPr lvl="2"/>
            <a:r>
              <a:rPr lang="en-US" altLang="en-US" dirty="0"/>
              <a:t>High B-oxidation (fasted state)</a:t>
            </a:r>
          </a:p>
          <a:p>
            <a:r>
              <a:rPr lang="en-CA" altLang="en-US" dirty="0"/>
              <a:t>Covalent regulation</a:t>
            </a:r>
          </a:p>
          <a:p>
            <a:pPr lvl="1"/>
            <a:r>
              <a:rPr lang="en-CA" altLang="en-US" dirty="0"/>
              <a:t>Induced by insulin</a:t>
            </a:r>
          </a:p>
          <a:p>
            <a:pPr lvl="1"/>
            <a:r>
              <a:rPr lang="en-CA" altLang="en-US" dirty="0"/>
              <a:t>Repressed by glucagon</a:t>
            </a:r>
          </a:p>
          <a:p>
            <a:endParaRPr lang="en-US" altLang="en-US" dirty="0"/>
          </a:p>
          <a:p>
            <a:endParaRPr lang="en-US" altLang="en-US" dirty="0"/>
          </a:p>
        </p:txBody>
      </p:sp>
      <p:grpSp>
        <p:nvGrpSpPr>
          <p:cNvPr id="50180" name="Group 4"/>
          <p:cNvGrpSpPr>
            <a:grpSpLocks/>
          </p:cNvGrpSpPr>
          <p:nvPr/>
        </p:nvGrpSpPr>
        <p:grpSpPr bwMode="auto">
          <a:xfrm>
            <a:off x="5486400" y="2057400"/>
            <a:ext cx="3657600" cy="3581400"/>
            <a:chOff x="6172200" y="2514600"/>
            <a:chExt cx="2667000" cy="2590800"/>
          </a:xfrm>
          <a:solidFill>
            <a:schemeClr val="bg1"/>
          </a:solidFill>
        </p:grpSpPr>
        <p:sp>
          <p:nvSpPr>
            <p:cNvPr id="4" name="Rectangle 3"/>
            <p:cNvSpPr/>
            <p:nvPr/>
          </p:nvSpPr>
          <p:spPr>
            <a:xfrm>
              <a:off x="6172200" y="2514600"/>
              <a:ext cx="2667000" cy="2590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0182" name="Picture 2" descr="http://lib.znate.ru/pars_docs/refs/47/46488/46488_html_669809e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590800"/>
              <a:ext cx="2505075" cy="24193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86176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84710" y="452718"/>
            <a:ext cx="7440090" cy="1400530"/>
          </a:xfrm>
        </p:spPr>
        <p:txBody>
          <a:bodyPr/>
          <a:lstStyle/>
          <a:p>
            <a:r>
              <a:rPr lang="en-CA" dirty="0"/>
              <a:t>Regulation of Lipolysis – </a:t>
            </a:r>
            <a:br>
              <a:rPr lang="en-CA" dirty="0"/>
            </a:br>
            <a:r>
              <a:rPr lang="en-CA" dirty="0"/>
              <a:t>Sympathetic Nervous System</a:t>
            </a:r>
          </a:p>
        </p:txBody>
      </p:sp>
      <p:sp>
        <p:nvSpPr>
          <p:cNvPr id="2" name="Tijdelijke aanduiding voor inhoud 1"/>
          <p:cNvSpPr>
            <a:spLocks noGrp="1"/>
          </p:cNvSpPr>
          <p:nvPr>
            <p:ph idx="1"/>
          </p:nvPr>
        </p:nvSpPr>
        <p:spPr/>
        <p:txBody>
          <a:bodyPr/>
          <a:lstStyle/>
          <a:p>
            <a:r>
              <a:rPr lang="en-CA" dirty="0"/>
              <a:t>Major stimulator of FA mobilization when there is a sudden demand for energy such as in:</a:t>
            </a:r>
          </a:p>
          <a:p>
            <a:pPr lvl="1"/>
            <a:r>
              <a:rPr lang="en-CA" dirty="0"/>
              <a:t>Exercise</a:t>
            </a:r>
          </a:p>
          <a:p>
            <a:pPr lvl="1"/>
            <a:r>
              <a:rPr lang="en-CA" dirty="0"/>
              <a:t>Exposure to cold</a:t>
            </a:r>
          </a:p>
          <a:p>
            <a:pPr lvl="1"/>
            <a:r>
              <a:rPr lang="en-CA" dirty="0"/>
              <a:t>Frightening or stressful situations</a:t>
            </a:r>
          </a:p>
          <a:p>
            <a:endParaRPr lang="en-CA" dirty="0"/>
          </a:p>
          <a:p>
            <a:r>
              <a:rPr lang="en-CA" dirty="0"/>
              <a:t>Rapid effect but of short duration</a:t>
            </a:r>
          </a:p>
          <a:p>
            <a:endParaRPr lang="en-CA" dirty="0"/>
          </a:p>
          <a:p>
            <a:endParaRPr lang="en-US" dirty="0"/>
          </a:p>
        </p:txBody>
      </p:sp>
    </p:spTree>
    <p:extLst>
      <p:ext uri="{BB962C8B-B14F-4D97-AF65-F5344CB8AC3E}">
        <p14:creationId xmlns:p14="http://schemas.microsoft.com/office/powerpoint/2010/main" val="12303209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CA" dirty="0"/>
              <a:t>Regulation of Lipolysis – </a:t>
            </a:r>
            <a:br>
              <a:rPr lang="en-CA" dirty="0"/>
            </a:br>
            <a:r>
              <a:rPr lang="en-US" dirty="0"/>
              <a:t>Lipolytic Hormones</a:t>
            </a:r>
          </a:p>
        </p:txBody>
      </p:sp>
      <p:sp>
        <p:nvSpPr>
          <p:cNvPr id="3" name="Tijdelijke aanduiding voor inhoud 2"/>
          <p:cNvSpPr>
            <a:spLocks noGrp="1"/>
          </p:cNvSpPr>
          <p:nvPr>
            <p:ph idx="1"/>
          </p:nvPr>
        </p:nvSpPr>
        <p:spPr>
          <a:xfrm>
            <a:off x="827700" y="2438401"/>
            <a:ext cx="7478100" cy="3810005"/>
          </a:xfrm>
        </p:spPr>
        <p:txBody>
          <a:bodyPr/>
          <a:lstStyle/>
          <a:p>
            <a:pPr marL="514350" indent="-514350">
              <a:buFont typeface="+mj-lt"/>
              <a:buAutoNum type="arabicPeriod"/>
            </a:pPr>
            <a:r>
              <a:rPr lang="en-CA" dirty="0"/>
              <a:t>Fast-acting hormones</a:t>
            </a:r>
          </a:p>
          <a:p>
            <a:pPr lvl="1"/>
            <a:r>
              <a:rPr lang="en-CA" dirty="0"/>
              <a:t>Epinephrine, Norepinephrine, ACTH, Thyroid stimulating hormone (TSH), Glucagon</a:t>
            </a:r>
          </a:p>
          <a:p>
            <a:pPr lvl="2"/>
            <a:r>
              <a:rPr lang="en-CA" dirty="0"/>
              <a:t>Act rapidly and their effect is of short duration</a:t>
            </a:r>
          </a:p>
          <a:p>
            <a:pPr marL="514350" indent="-514350">
              <a:buFont typeface="+mj-lt"/>
              <a:buAutoNum type="arabicPeriod" startAt="2"/>
            </a:pPr>
            <a:r>
              <a:rPr lang="en-CA" dirty="0"/>
              <a:t>Slow-acting hormones</a:t>
            </a:r>
          </a:p>
          <a:p>
            <a:pPr lvl="1"/>
            <a:r>
              <a:rPr lang="en-CA" dirty="0"/>
              <a:t>Growth Hormone, Glucocorticoids</a:t>
            </a:r>
          </a:p>
          <a:p>
            <a:pPr lvl="1"/>
            <a:r>
              <a:rPr lang="en-CA" dirty="0"/>
              <a:t>Time lag of 1-2 hours after administration</a:t>
            </a:r>
          </a:p>
          <a:p>
            <a:pPr lvl="2"/>
            <a:r>
              <a:rPr lang="en-CA" dirty="0"/>
              <a:t>Effects last for several hours</a:t>
            </a:r>
          </a:p>
          <a:p>
            <a:pPr lvl="1"/>
            <a:r>
              <a:rPr lang="en-CA" dirty="0"/>
              <a:t>Action is blocked by inhibiting RNA or protein synthesis</a:t>
            </a:r>
          </a:p>
          <a:p>
            <a:endParaRPr lang="en-US" dirty="0"/>
          </a:p>
        </p:txBody>
      </p:sp>
    </p:spTree>
    <p:extLst>
      <p:ext uri="{BB962C8B-B14F-4D97-AF65-F5344CB8AC3E}">
        <p14:creationId xmlns:p14="http://schemas.microsoft.com/office/powerpoint/2010/main" val="28350342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hormone sensitive lip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6" y="125968"/>
            <a:ext cx="6291022" cy="6732032"/>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6305438" y="6073170"/>
            <a:ext cx="2846800" cy="784830"/>
          </a:xfrm>
          <a:prstGeom prst="rect">
            <a:avLst/>
          </a:prstGeom>
        </p:spPr>
        <p:txBody>
          <a:bodyPr wrap="square">
            <a:spAutoFit/>
          </a:bodyPr>
          <a:lstStyle/>
          <a:p>
            <a:pPr algn="r"/>
            <a:r>
              <a:rPr lang="en-CA" sz="900" dirty="0"/>
              <a:t>http://www.derangedphysiology.com/php/</a:t>
            </a:r>
            <a:br>
              <a:rPr lang="en-CA" sz="900" dirty="0"/>
            </a:br>
            <a:r>
              <a:rPr lang="en-CA" sz="900" dirty="0" err="1"/>
              <a:t>nutition</a:t>
            </a:r>
            <a:r>
              <a:rPr lang="en-CA" sz="900" dirty="0"/>
              <a:t>-and-malnutrition/images/</a:t>
            </a:r>
            <a:br>
              <a:rPr lang="en-CA" sz="900" dirty="0"/>
            </a:br>
            <a:r>
              <a:rPr lang="en-CA" sz="900" dirty="0"/>
              <a:t>second%20messenger%20systems%20i</a:t>
            </a:r>
            <a:br>
              <a:rPr lang="en-CA" sz="900" dirty="0"/>
            </a:br>
            <a:r>
              <a:rPr lang="en-CA" sz="900" dirty="0"/>
              <a:t>nvolved%20in%20activation%20of%20hormone-sensitive%20lipase.JPG</a:t>
            </a:r>
          </a:p>
        </p:txBody>
      </p:sp>
      <p:sp>
        <p:nvSpPr>
          <p:cNvPr id="6" name="Tijdelijke aanduiding voor inhoud 1"/>
          <p:cNvSpPr txBox="1">
            <a:spLocks/>
          </p:cNvSpPr>
          <p:nvPr/>
        </p:nvSpPr>
        <p:spPr>
          <a:xfrm>
            <a:off x="6305438" y="1295401"/>
            <a:ext cx="2846800" cy="4953006"/>
          </a:xfrm>
          <a:prstGeom prst="rect">
            <a:avLst/>
          </a:prstGeom>
        </p:spPr>
        <p:txBody>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t>Action of these hormones is unaffected by blocking RNA or protein synthesis</a:t>
            </a:r>
          </a:p>
          <a:p>
            <a:endParaRPr lang="en-US" dirty="0"/>
          </a:p>
        </p:txBody>
      </p:sp>
    </p:spTree>
    <p:extLst>
      <p:ext uri="{BB962C8B-B14F-4D97-AF65-F5344CB8AC3E}">
        <p14:creationId xmlns:p14="http://schemas.microsoft.com/office/powerpoint/2010/main" val="22083144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CA" dirty="0"/>
              <a:t>Regulation of Lipolysis – </a:t>
            </a:r>
            <a:br>
              <a:rPr lang="en-CA" dirty="0"/>
            </a:br>
            <a:r>
              <a:rPr lang="en-CA" dirty="0"/>
              <a:t>Lipolytic Hormones</a:t>
            </a:r>
          </a:p>
        </p:txBody>
      </p:sp>
      <p:sp>
        <p:nvSpPr>
          <p:cNvPr id="2" name="Tijdelijke aanduiding voor inhoud 1"/>
          <p:cNvSpPr>
            <a:spLocks noGrp="1"/>
          </p:cNvSpPr>
          <p:nvPr>
            <p:ph idx="1"/>
          </p:nvPr>
        </p:nvSpPr>
        <p:spPr/>
        <p:txBody>
          <a:bodyPr/>
          <a:lstStyle/>
          <a:p>
            <a:pPr marL="514350" indent="-514350">
              <a:buFont typeface="+mj-lt"/>
              <a:buAutoNum type="arabicPeriod" startAt="3"/>
            </a:pPr>
            <a:r>
              <a:rPr lang="en-CA" dirty="0"/>
              <a:t>Inhibitory hormones</a:t>
            </a:r>
          </a:p>
          <a:p>
            <a:pPr lvl="1"/>
            <a:r>
              <a:rPr lang="en-CA" dirty="0"/>
              <a:t>Insulin</a:t>
            </a:r>
          </a:p>
          <a:p>
            <a:pPr lvl="2"/>
            <a:r>
              <a:rPr lang="en-CA" dirty="0"/>
              <a:t>Acts on phosphodiesterase </a:t>
            </a:r>
          </a:p>
          <a:p>
            <a:pPr lvl="1"/>
            <a:r>
              <a:rPr lang="en-CA" dirty="0"/>
              <a:t>Prostaglandins E2 and E1</a:t>
            </a:r>
          </a:p>
          <a:p>
            <a:pPr lvl="2"/>
            <a:r>
              <a:rPr lang="en-CA" dirty="0"/>
              <a:t>Blocks effects of norepinephrine and epinephrine on cAMP</a:t>
            </a:r>
          </a:p>
          <a:p>
            <a:endParaRPr lang="en-US" dirty="0"/>
          </a:p>
        </p:txBody>
      </p:sp>
    </p:spTree>
    <p:extLst>
      <p:ext uri="{BB962C8B-B14F-4D97-AF65-F5344CB8AC3E}">
        <p14:creationId xmlns:p14="http://schemas.microsoft.com/office/powerpoint/2010/main" val="18638353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CA" dirty="0"/>
              <a:t>Regulation of Lipolysis – </a:t>
            </a:r>
            <a:br>
              <a:rPr lang="en-CA" dirty="0"/>
            </a:br>
            <a:r>
              <a:rPr lang="en-CA" dirty="0"/>
              <a:t>Dietary Effects</a:t>
            </a:r>
          </a:p>
        </p:txBody>
      </p:sp>
      <p:sp>
        <p:nvSpPr>
          <p:cNvPr id="2" name="Tijdelijke aanduiding voor inhoud 1"/>
          <p:cNvSpPr>
            <a:spLocks noGrp="1"/>
          </p:cNvSpPr>
          <p:nvPr>
            <p:ph idx="1"/>
          </p:nvPr>
        </p:nvSpPr>
        <p:spPr/>
        <p:txBody>
          <a:bodyPr/>
          <a:lstStyle/>
          <a:p>
            <a:pPr marL="514350" indent="-514350">
              <a:buFont typeface="+mj-lt"/>
              <a:buAutoNum type="arabicPeriod"/>
            </a:pPr>
            <a:r>
              <a:rPr lang="en-CA" dirty="0"/>
              <a:t>Fasting increases lipolysis</a:t>
            </a:r>
          </a:p>
          <a:p>
            <a:pPr marL="914408" lvl="2" indent="-514350"/>
            <a:r>
              <a:rPr lang="en-CA" dirty="0"/>
              <a:t>Lack of glucose for glycerol 3-P</a:t>
            </a:r>
          </a:p>
          <a:p>
            <a:pPr marL="914408" lvl="2" indent="-514350"/>
            <a:r>
              <a:rPr lang="en-CA" dirty="0"/>
              <a:t>Shortage of ATP for activation of FA</a:t>
            </a:r>
          </a:p>
          <a:p>
            <a:pPr marL="514350" indent="-514350">
              <a:buFont typeface="+mj-lt"/>
              <a:buAutoNum type="arabicPeriod"/>
            </a:pPr>
            <a:r>
              <a:rPr lang="en-CA" dirty="0"/>
              <a:t>High CHO diet decreases lipolysis</a:t>
            </a:r>
          </a:p>
          <a:p>
            <a:pPr marL="514350" indent="-514350">
              <a:buFont typeface="+mj-lt"/>
              <a:buAutoNum type="arabicPeriod"/>
            </a:pPr>
            <a:r>
              <a:rPr lang="en-CA" dirty="0"/>
              <a:t>High fat diet/low CHO</a:t>
            </a:r>
          </a:p>
          <a:p>
            <a:pPr marL="914408" lvl="2" indent="-514350"/>
            <a:r>
              <a:rPr lang="en-CA" dirty="0"/>
              <a:t>May increase release of FA due to lack of glucose</a:t>
            </a:r>
          </a:p>
          <a:p>
            <a:endParaRPr lang="en-US" dirty="0"/>
          </a:p>
        </p:txBody>
      </p:sp>
    </p:spTree>
    <p:extLst>
      <p:ext uri="{BB962C8B-B14F-4D97-AF65-F5344CB8AC3E}">
        <p14:creationId xmlns:p14="http://schemas.microsoft.com/office/powerpoint/2010/main" val="42065215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a:xfrm>
            <a:off x="484710" y="452718"/>
            <a:ext cx="7744890" cy="1400530"/>
          </a:xfrm>
        </p:spPr>
        <p:txBody>
          <a:bodyPr/>
          <a:lstStyle/>
          <a:p>
            <a:r>
              <a:rPr lang="en-CA" dirty="0"/>
              <a:t>Regulation of Lipid Metabolism</a:t>
            </a:r>
          </a:p>
        </p:txBody>
      </p:sp>
      <p:sp>
        <p:nvSpPr>
          <p:cNvPr id="16387" name="Rectangle 3"/>
          <p:cNvSpPr>
            <a:spLocks noGrp="1" noChangeArrowheads="1"/>
          </p:cNvSpPr>
          <p:nvPr>
            <p:ph idx="1"/>
          </p:nvPr>
        </p:nvSpPr>
        <p:spPr>
          <a:xfrm>
            <a:off x="982133" y="1853248"/>
            <a:ext cx="7704667" cy="4146568"/>
          </a:xfrm>
        </p:spPr>
        <p:txBody>
          <a:bodyPr/>
          <a:lstStyle/>
          <a:p>
            <a:r>
              <a:rPr lang="en-US" altLang="en-US" dirty="0"/>
              <a:t>Feeding</a:t>
            </a:r>
          </a:p>
          <a:p>
            <a:pPr lvl="1"/>
            <a:r>
              <a:rPr lang="en-US" altLang="en-US" sz="2000" dirty="0"/>
              <a:t>CAT-1 allosterically inhibited by malonyl-CoA</a:t>
            </a:r>
          </a:p>
          <a:p>
            <a:pPr lvl="1"/>
            <a:r>
              <a:rPr lang="en-US" altLang="en-US" sz="2000" dirty="0"/>
              <a:t>ACC allosterically activated by citrate</a:t>
            </a:r>
          </a:p>
          <a:p>
            <a:pPr lvl="1"/>
            <a:r>
              <a:rPr lang="en-US" altLang="en-US" sz="2000" dirty="0"/>
              <a:t>net effect: FA synthesis</a:t>
            </a:r>
          </a:p>
          <a:p>
            <a:r>
              <a:rPr lang="en-US" altLang="en-US" dirty="0"/>
              <a:t>Starvation</a:t>
            </a:r>
          </a:p>
          <a:p>
            <a:pPr lvl="1"/>
            <a:r>
              <a:rPr lang="en-US" altLang="en-US" sz="2000" dirty="0"/>
              <a:t>ACC inhibited by FA-CoA</a:t>
            </a:r>
          </a:p>
          <a:p>
            <a:pPr lvl="1"/>
            <a:r>
              <a:rPr lang="en-US" altLang="en-US" sz="2000" dirty="0"/>
              <a:t>no malonyl-CoA to inhibit CAT-1</a:t>
            </a:r>
          </a:p>
          <a:p>
            <a:pPr lvl="1"/>
            <a:r>
              <a:rPr lang="en-US" altLang="en-US" sz="2000" dirty="0"/>
              <a:t>net effect: FA oxidation</a:t>
            </a:r>
            <a:endParaRPr lang="en-US" altLang="en-US" dirty="0"/>
          </a:p>
        </p:txBody>
      </p:sp>
    </p:spTree>
    <p:extLst>
      <p:ext uri="{BB962C8B-B14F-4D97-AF65-F5344CB8AC3E}">
        <p14:creationId xmlns:p14="http://schemas.microsoft.com/office/powerpoint/2010/main" val="888415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additive="base">
                                        <p:cTn id="25"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387">
                                            <p:txEl>
                                              <p:pRg st="5" end="5"/>
                                            </p:txEl>
                                          </p:spTgt>
                                        </p:tgtEl>
                                        <p:attrNameLst>
                                          <p:attrName>style.visibility</p:attrName>
                                        </p:attrNameLst>
                                      </p:cBhvr>
                                      <p:to>
                                        <p:strVal val="visible"/>
                                      </p:to>
                                    </p:set>
                                    <p:anim calcmode="lin" valueType="num">
                                      <p:cBhvr additive="base">
                                        <p:cTn id="29"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387">
                                            <p:txEl>
                                              <p:pRg st="6" end="6"/>
                                            </p:txEl>
                                          </p:spTgt>
                                        </p:tgtEl>
                                        <p:attrNameLst>
                                          <p:attrName>style.visibility</p:attrName>
                                        </p:attrNameLst>
                                      </p:cBhvr>
                                      <p:to>
                                        <p:strVal val="visible"/>
                                      </p:to>
                                    </p:set>
                                    <p:anim calcmode="lin" valueType="num">
                                      <p:cBhvr additive="base">
                                        <p:cTn id="3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 calcmode="lin" valueType="num">
                                      <p:cBhvr additive="base">
                                        <p:cTn id="37"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982133" y="609600"/>
            <a:ext cx="5952067" cy="5390216"/>
          </a:xfrm>
        </p:spPr>
        <p:txBody>
          <a:bodyPr/>
          <a:lstStyle/>
          <a:p>
            <a:r>
              <a:rPr lang="en-US" altLang="en-US" dirty="0"/>
              <a:t>Why would free fatty acids decrease in the blood after you eat?</a:t>
            </a:r>
          </a:p>
        </p:txBody>
      </p:sp>
    </p:spTree>
    <p:extLst>
      <p:ext uri="{BB962C8B-B14F-4D97-AF65-F5344CB8AC3E}">
        <p14:creationId xmlns:p14="http://schemas.microsoft.com/office/powerpoint/2010/main" val="134439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altLang="en-US" sz="3600" b="1" u="sng">
                <a:solidFill>
                  <a:schemeClr val="tx1"/>
                </a:solidFill>
              </a:rPr>
              <a:t>A.  Luminal Phase</a:t>
            </a:r>
          </a:p>
        </p:txBody>
      </p:sp>
      <p:sp>
        <p:nvSpPr>
          <p:cNvPr id="2" name="Tijdelijke aanduiding voor inhoud 1"/>
          <p:cNvSpPr>
            <a:spLocks noGrp="1"/>
          </p:cNvSpPr>
          <p:nvPr>
            <p:ph idx="1"/>
          </p:nvPr>
        </p:nvSpPr>
        <p:spPr/>
        <p:txBody>
          <a:bodyPr/>
          <a:lstStyle/>
          <a:p>
            <a:r>
              <a:rPr lang="en-CA" dirty="0"/>
              <a:t>Food entering small intestine causes the secretion of hormones such as cholecystokinin, pancreozymin and secretin</a:t>
            </a:r>
          </a:p>
          <a:p>
            <a:r>
              <a:rPr lang="en-CA" dirty="0"/>
              <a:t>Hormones cause gallbladder to contract and secrete bile</a:t>
            </a:r>
          </a:p>
          <a:p>
            <a:pPr lvl="1"/>
            <a:r>
              <a:rPr lang="en-CA" dirty="0"/>
              <a:t>Stimulate the pancreas to secrete pancreatic lipase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altLang="en-US" sz="3600" b="1" dirty="0">
                <a:solidFill>
                  <a:schemeClr val="tx1"/>
                </a:solidFill>
              </a:rPr>
              <a:t>1.  Emulsification</a:t>
            </a:r>
          </a:p>
        </p:txBody>
      </p:sp>
      <p:sp>
        <p:nvSpPr>
          <p:cNvPr id="2" name="Tijdelijke aanduiding voor inhoud 1"/>
          <p:cNvSpPr>
            <a:spLocks noGrp="1"/>
          </p:cNvSpPr>
          <p:nvPr>
            <p:ph idx="1"/>
          </p:nvPr>
        </p:nvSpPr>
        <p:spPr/>
        <p:txBody>
          <a:bodyPr/>
          <a:lstStyle/>
          <a:p>
            <a:r>
              <a:rPr lang="en-CA" dirty="0"/>
              <a:t>Bile salts in combination with the  churning action of the intestine emulsifies the fat breaking it down into small droplets</a:t>
            </a:r>
          </a:p>
          <a:p>
            <a:endParaRPr lang="en-CA" dirty="0"/>
          </a:p>
          <a:p>
            <a:r>
              <a:rPr lang="en-CA" dirty="0"/>
              <a:t>This increases the surface area of  triglycerides by a factor of ~10,000</a:t>
            </a:r>
          </a:p>
          <a:p>
            <a:endParaRPr lang="en-CA" dirty="0"/>
          </a:p>
          <a:p>
            <a:r>
              <a:rPr lang="en-CA" dirty="0"/>
              <a:t>Bile salts ↑ pH of intestine which causes secretion of pancreatic lipase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US" altLang="en-US" sz="4000" b="1" dirty="0">
                <a:solidFill>
                  <a:schemeClr val="tx1"/>
                </a:solidFill>
              </a:rPr>
              <a:t>2. Partial Hydrolysis</a:t>
            </a:r>
            <a:endParaRPr lang="en-US" altLang="en-US" sz="4000" b="1" dirty="0">
              <a:solidFill>
                <a:srgbClr val="FFFF00"/>
              </a:solidFill>
            </a:endParaRPr>
          </a:p>
        </p:txBody>
      </p:sp>
      <p:sp>
        <p:nvSpPr>
          <p:cNvPr id="2" name="Tijdelijke aanduiding voor inhoud 1"/>
          <p:cNvSpPr>
            <a:spLocks noGrp="1"/>
          </p:cNvSpPr>
          <p:nvPr>
            <p:ph idx="1"/>
          </p:nvPr>
        </p:nvSpPr>
        <p:spPr>
          <a:xfrm>
            <a:off x="609598" y="1681827"/>
            <a:ext cx="7772401" cy="3880773"/>
          </a:xfrm>
        </p:spPr>
        <p:txBody>
          <a:bodyPr/>
          <a:lstStyle/>
          <a:p>
            <a:r>
              <a:rPr lang="en-US" dirty="0"/>
              <a:t>Pancreatic lipase </a:t>
            </a:r>
          </a:p>
          <a:p>
            <a:pPr lvl="1"/>
            <a:r>
              <a:rPr lang="en-US" dirty="0"/>
              <a:t>Attacks the glycerol-FA ester bonds of triglycerides at positions 1 &amp; 3 resulting in the release of 2-monoglyceride and 2 fatty acids</a:t>
            </a:r>
          </a:p>
          <a:p>
            <a:r>
              <a:rPr lang="en-US" dirty="0"/>
              <a:t>Phospholipase A1 and A2</a:t>
            </a:r>
          </a:p>
          <a:p>
            <a:pPr lvl="1"/>
            <a:r>
              <a:rPr lang="en-US" dirty="0"/>
              <a:t>Hydrolyzes fatty acids from phospholipids</a:t>
            </a:r>
          </a:p>
          <a:p>
            <a:r>
              <a:rPr lang="en-US" dirty="0"/>
              <a:t>Cholesterol esterase</a:t>
            </a:r>
          </a:p>
          <a:p>
            <a:pPr lvl="1"/>
            <a:r>
              <a:rPr lang="en-US" dirty="0"/>
              <a:t>Hydrolyzes fatty acids from cholesterol esters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92350" y="1511300"/>
            <a:ext cx="38925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               O</a:t>
            </a:r>
          </a:p>
          <a:p>
            <a:pPr eaLnBrk="1" hangingPunct="1">
              <a:spcBef>
                <a:spcPct val="0"/>
              </a:spcBef>
              <a:buFontTx/>
              <a:buNone/>
            </a:pPr>
            <a:endParaRPr lang="en-US" altLang="en-US" sz="3600"/>
          </a:p>
          <a:p>
            <a:pPr eaLnBrk="1" hangingPunct="1">
              <a:spcBef>
                <a:spcPct val="0"/>
              </a:spcBef>
              <a:buFontTx/>
              <a:buNone/>
            </a:pPr>
            <a:r>
              <a:rPr lang="en-US" altLang="en-US" sz="3600"/>
              <a:t>H</a:t>
            </a:r>
            <a:r>
              <a:rPr lang="en-US" altLang="en-US" sz="3600" baseline="-25000"/>
              <a:t>2</a:t>
            </a:r>
            <a:r>
              <a:rPr lang="en-US" altLang="en-US" sz="3600"/>
              <a:t> – C – O – C </a:t>
            </a:r>
            <a:r>
              <a:rPr lang="en-US" altLang="en-US" sz="3600">
                <a:solidFill>
                  <a:schemeClr val="bg1"/>
                </a:solidFill>
              </a:rPr>
              <a:t>– R</a:t>
            </a:r>
            <a:r>
              <a:rPr lang="en-US" altLang="en-US" sz="3600" baseline="-25000">
                <a:solidFill>
                  <a:schemeClr val="bg1"/>
                </a:solidFill>
              </a:rPr>
              <a:t>1</a:t>
            </a:r>
            <a:endParaRPr lang="en-US" altLang="en-US" sz="3600">
              <a:solidFill>
                <a:schemeClr val="bg1"/>
              </a:solidFill>
            </a:endParaRPr>
          </a:p>
          <a:p>
            <a:pPr eaLnBrk="1" hangingPunct="1">
              <a:spcBef>
                <a:spcPct val="0"/>
              </a:spcBef>
              <a:buFontTx/>
              <a:buNone/>
            </a:pPr>
            <a:r>
              <a:rPr lang="en-US" altLang="en-US" sz="3600"/>
              <a:t>                      O</a:t>
            </a:r>
          </a:p>
          <a:p>
            <a:pPr eaLnBrk="1" hangingPunct="1">
              <a:spcBef>
                <a:spcPct val="0"/>
              </a:spcBef>
              <a:buFontTx/>
              <a:buNone/>
            </a:pPr>
            <a:endParaRPr lang="en-US" altLang="en-US" sz="3600"/>
          </a:p>
          <a:p>
            <a:pPr eaLnBrk="1" hangingPunct="1">
              <a:spcBef>
                <a:spcPct val="0"/>
              </a:spcBef>
              <a:buFontTx/>
              <a:buNone/>
            </a:pPr>
            <a:r>
              <a:rPr lang="en-US" altLang="en-US" sz="3600"/>
              <a:t>H</a:t>
            </a:r>
            <a:r>
              <a:rPr lang="en-US" altLang="en-US" sz="3600" baseline="-25000"/>
              <a:t>2</a:t>
            </a:r>
            <a:r>
              <a:rPr lang="en-US" altLang="en-US" sz="3600"/>
              <a:t> – C – O – C – R</a:t>
            </a:r>
            <a:r>
              <a:rPr lang="en-US" altLang="en-US" sz="3600" baseline="-25000"/>
              <a:t>2</a:t>
            </a:r>
            <a:endParaRPr lang="en-US" altLang="en-US" sz="3600"/>
          </a:p>
          <a:p>
            <a:pPr eaLnBrk="1" hangingPunct="1">
              <a:spcBef>
                <a:spcPct val="0"/>
              </a:spcBef>
              <a:buFontTx/>
              <a:buNone/>
            </a:pPr>
            <a:r>
              <a:rPr lang="en-US" altLang="en-US" sz="3600"/>
              <a:t>                      O</a:t>
            </a:r>
          </a:p>
          <a:p>
            <a:pPr eaLnBrk="1" hangingPunct="1">
              <a:spcBef>
                <a:spcPct val="0"/>
              </a:spcBef>
              <a:buFontTx/>
              <a:buNone/>
            </a:pPr>
            <a:endParaRPr lang="en-US" altLang="en-US" sz="3600"/>
          </a:p>
          <a:p>
            <a:pPr eaLnBrk="1" hangingPunct="1">
              <a:spcBef>
                <a:spcPct val="0"/>
              </a:spcBef>
              <a:buFontTx/>
              <a:buNone/>
            </a:pPr>
            <a:r>
              <a:rPr lang="en-US" altLang="en-US" sz="3600"/>
              <a:t>H</a:t>
            </a:r>
            <a:r>
              <a:rPr lang="en-US" altLang="en-US" sz="3600" baseline="-25000"/>
              <a:t>2</a:t>
            </a:r>
            <a:r>
              <a:rPr lang="en-US" altLang="en-US" sz="3600"/>
              <a:t> – C – O – C </a:t>
            </a:r>
            <a:r>
              <a:rPr lang="en-US" altLang="en-US" sz="3600">
                <a:solidFill>
                  <a:schemeClr val="bg1"/>
                </a:solidFill>
              </a:rPr>
              <a:t>– R</a:t>
            </a:r>
            <a:r>
              <a:rPr lang="en-US" altLang="en-US" sz="3600" baseline="-25000">
                <a:solidFill>
                  <a:schemeClr val="bg1"/>
                </a:solidFill>
              </a:rPr>
              <a:t>3</a:t>
            </a:r>
          </a:p>
        </p:txBody>
      </p:sp>
      <p:sp>
        <p:nvSpPr>
          <p:cNvPr id="19459" name="Line 3"/>
          <p:cNvSpPr>
            <a:spLocks noChangeShapeType="1"/>
          </p:cNvSpPr>
          <p:nvPr/>
        </p:nvSpPr>
        <p:spPr bwMode="auto">
          <a:xfrm>
            <a:off x="3435350" y="321945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 name="Line 4"/>
          <p:cNvSpPr>
            <a:spLocks noChangeShapeType="1"/>
          </p:cNvSpPr>
          <p:nvPr/>
        </p:nvSpPr>
        <p:spPr bwMode="auto">
          <a:xfrm>
            <a:off x="3435350" y="489585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Line 6"/>
          <p:cNvSpPr>
            <a:spLocks noChangeShapeType="1"/>
          </p:cNvSpPr>
          <p:nvPr/>
        </p:nvSpPr>
        <p:spPr bwMode="auto">
          <a:xfrm>
            <a:off x="4241800" y="21526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7"/>
          <p:cNvSpPr>
            <a:spLocks noChangeShapeType="1"/>
          </p:cNvSpPr>
          <p:nvPr/>
        </p:nvSpPr>
        <p:spPr bwMode="auto">
          <a:xfrm>
            <a:off x="4284663" y="21526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Line 8"/>
          <p:cNvSpPr>
            <a:spLocks noChangeShapeType="1"/>
          </p:cNvSpPr>
          <p:nvPr/>
        </p:nvSpPr>
        <p:spPr bwMode="auto">
          <a:xfrm>
            <a:off x="5035550" y="37528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9"/>
          <p:cNvSpPr>
            <a:spLocks noChangeShapeType="1"/>
          </p:cNvSpPr>
          <p:nvPr/>
        </p:nvSpPr>
        <p:spPr bwMode="auto">
          <a:xfrm>
            <a:off x="5067300" y="37528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Line 10"/>
          <p:cNvSpPr>
            <a:spLocks noChangeShapeType="1"/>
          </p:cNvSpPr>
          <p:nvPr/>
        </p:nvSpPr>
        <p:spPr bwMode="auto">
          <a:xfrm>
            <a:off x="5057775" y="54292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Line 11"/>
          <p:cNvSpPr>
            <a:spLocks noChangeShapeType="1"/>
          </p:cNvSpPr>
          <p:nvPr/>
        </p:nvSpPr>
        <p:spPr bwMode="auto">
          <a:xfrm>
            <a:off x="5089525" y="54292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a:spLocks noChangeArrowheads="1"/>
          </p:cNvSpPr>
          <p:nvPr/>
        </p:nvSpPr>
        <p:spPr bwMode="auto">
          <a:xfrm>
            <a:off x="5187950" y="25733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 R</a:t>
            </a:r>
            <a:r>
              <a:rPr lang="en-US" altLang="en-US" sz="3600" baseline="-25000"/>
              <a:t>1</a:t>
            </a:r>
            <a:endParaRPr lang="en-US" altLang="en-US" sz="3600"/>
          </a:p>
        </p:txBody>
      </p:sp>
      <p:sp>
        <p:nvSpPr>
          <p:cNvPr id="12" name="TextBox 11"/>
          <p:cNvSpPr txBox="1">
            <a:spLocks noChangeArrowheads="1"/>
          </p:cNvSpPr>
          <p:nvPr/>
        </p:nvSpPr>
        <p:spPr bwMode="auto">
          <a:xfrm>
            <a:off x="5187950" y="59007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 R</a:t>
            </a:r>
            <a:r>
              <a:rPr lang="en-US" altLang="en-US" sz="3600" baseline="-25000"/>
              <a:t>3</a:t>
            </a:r>
            <a:endParaRPr lang="en-US" altLang="en-US" sz="3600"/>
          </a:p>
        </p:txBody>
      </p:sp>
      <p:sp>
        <p:nvSpPr>
          <p:cNvPr id="19469" name="TextBox 2"/>
          <p:cNvSpPr txBox="1">
            <a:spLocks noChangeArrowheads="1"/>
          </p:cNvSpPr>
          <p:nvPr/>
        </p:nvSpPr>
        <p:spPr bwMode="auto">
          <a:xfrm>
            <a:off x="533400" y="133350"/>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Triglyceride</a:t>
            </a:r>
          </a:p>
        </p:txBody>
      </p:sp>
      <p:sp>
        <p:nvSpPr>
          <p:cNvPr id="14" name="TextBox 13"/>
          <p:cNvSpPr txBox="1">
            <a:spLocks noChangeArrowheads="1"/>
          </p:cNvSpPr>
          <p:nvPr/>
        </p:nvSpPr>
        <p:spPr bwMode="auto">
          <a:xfrm>
            <a:off x="1371600" y="860425"/>
            <a:ext cx="5921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t>2-monoglyceride + 2 FA</a:t>
            </a:r>
          </a:p>
        </p:txBody>
      </p:sp>
      <p:sp>
        <p:nvSpPr>
          <p:cNvPr id="16" name="TextBox 15"/>
          <p:cNvSpPr txBox="1">
            <a:spLocks noChangeArrowheads="1"/>
          </p:cNvSpPr>
          <p:nvPr/>
        </p:nvSpPr>
        <p:spPr bwMode="auto">
          <a:xfrm>
            <a:off x="2895600" y="13335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 pancreatic lipase</a:t>
            </a:r>
          </a:p>
        </p:txBody>
      </p:sp>
      <p:sp>
        <p:nvSpPr>
          <p:cNvPr id="17" name="TextBox 16"/>
          <p:cNvSpPr txBox="1">
            <a:spLocks noChangeArrowheads="1"/>
          </p:cNvSpPr>
          <p:nvPr/>
        </p:nvSpPr>
        <p:spPr bwMode="auto">
          <a:xfrm>
            <a:off x="7467600" y="2708275"/>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R</a:t>
            </a:r>
            <a:r>
              <a:rPr lang="en-US" altLang="en-US" sz="3600" baseline="-25000"/>
              <a:t>1</a:t>
            </a:r>
            <a:endParaRPr lang="en-US" altLang="en-US" sz="3600"/>
          </a:p>
        </p:txBody>
      </p:sp>
      <p:sp>
        <p:nvSpPr>
          <p:cNvPr id="18" name="TextBox 17"/>
          <p:cNvSpPr txBox="1">
            <a:spLocks noChangeArrowheads="1"/>
          </p:cNvSpPr>
          <p:nvPr/>
        </p:nvSpPr>
        <p:spPr bwMode="auto">
          <a:xfrm>
            <a:off x="7696200" y="59007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 R</a:t>
            </a:r>
            <a:r>
              <a:rPr lang="en-US" altLang="en-US" sz="3600" baseline="-25000"/>
              <a:t>3</a:t>
            </a:r>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n-US" altLang="en-US" sz="3600" b="1" dirty="0">
                <a:solidFill>
                  <a:schemeClr val="tx1"/>
                </a:solidFill>
              </a:rPr>
              <a:t>3.		Mixed micelle formation</a:t>
            </a:r>
          </a:p>
        </p:txBody>
      </p:sp>
      <p:sp>
        <p:nvSpPr>
          <p:cNvPr id="2" name="Tijdelijke aanduiding voor inhoud 1"/>
          <p:cNvSpPr>
            <a:spLocks noGrp="1"/>
          </p:cNvSpPr>
          <p:nvPr>
            <p:ph idx="1"/>
          </p:nvPr>
        </p:nvSpPr>
        <p:spPr/>
        <p:txBody>
          <a:bodyPr/>
          <a:lstStyle/>
          <a:p>
            <a:r>
              <a:rPr lang="en-CA" dirty="0"/>
              <a:t>Consist mainly of long chain FAs,  monoglycerides and bile acids</a:t>
            </a:r>
          </a:p>
          <a:p>
            <a:pPr marL="0" indent="0">
              <a:buNone/>
            </a:pPr>
            <a:endParaRPr lang="en-CA" dirty="0"/>
          </a:p>
          <a:p>
            <a:r>
              <a:rPr lang="en-CA" dirty="0"/>
              <a:t>Short (2-6C) and medium chain FAs (6-12 C) are soluble enough in H2O that they can be absorbed into the portal blood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US" altLang="en-US" sz="3600" b="1">
                <a:solidFill>
                  <a:schemeClr val="tx1"/>
                </a:solidFill>
              </a:rPr>
              <a:t>Long chain FAs and monoglycerides</a:t>
            </a:r>
          </a:p>
        </p:txBody>
      </p:sp>
      <p:sp>
        <p:nvSpPr>
          <p:cNvPr id="2" name="Tijdelijke aanduiding voor inhoud 1"/>
          <p:cNvSpPr>
            <a:spLocks noGrp="1"/>
          </p:cNvSpPr>
          <p:nvPr>
            <p:ph idx="1"/>
          </p:nvPr>
        </p:nvSpPr>
        <p:spPr>
          <a:xfrm>
            <a:off x="609598" y="1828800"/>
            <a:ext cx="7772401" cy="4212563"/>
          </a:xfrm>
        </p:spPr>
        <p:txBody>
          <a:bodyPr/>
          <a:lstStyle/>
          <a:p>
            <a:r>
              <a:rPr lang="en-CA" dirty="0"/>
              <a:t>Micelles diffuse to the surface (brush border) of mucosal cells where they are broken down</a:t>
            </a:r>
          </a:p>
          <a:p>
            <a:endParaRPr lang="en-CA" dirty="0"/>
          </a:p>
          <a:p>
            <a:r>
              <a:rPr lang="en-CA" dirty="0"/>
              <a:t>Long chain FAs and monoglycerides are absorbed into the intestinal mucosa by passive diffusion</a:t>
            </a:r>
          </a:p>
          <a:p>
            <a:endParaRPr lang="en-CA" dirty="0"/>
          </a:p>
          <a:p>
            <a:r>
              <a:rPr lang="en-CA" dirty="0"/>
              <a:t>Bile salts remain in the lumen and move down the intestine where most are actively absorbed from the ileum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a:p>
        </p:txBody>
      </p:sp>
      <p:sp>
        <p:nvSpPr>
          <p:cNvPr id="25603" name="Content Placeholder 2"/>
          <p:cNvSpPr>
            <a:spLocks noGrp="1"/>
          </p:cNvSpPr>
          <p:nvPr>
            <p:ph idx="1"/>
          </p:nvPr>
        </p:nvSpPr>
        <p:spPr/>
        <p:txBody>
          <a:bodyPr/>
          <a:lstStyle/>
          <a:p>
            <a:endParaRPr lang="en-US" altLang="en-US"/>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458200" cy="594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en-US" altLang="en-US" sz="3600" b="1" u="sng" dirty="0">
                <a:solidFill>
                  <a:schemeClr val="tx1"/>
                </a:solidFill>
              </a:rPr>
              <a:t>C.  Intracellular Phase</a:t>
            </a:r>
            <a:endParaRPr lang="en-US" altLang="en-US" sz="3600" b="1" u="sng" dirty="0">
              <a:solidFill>
                <a:srgbClr val="FFFF00"/>
              </a:solidFill>
            </a:endParaRPr>
          </a:p>
        </p:txBody>
      </p:sp>
      <p:sp>
        <p:nvSpPr>
          <p:cNvPr id="2" name="Tijdelijke aanduiding voor inhoud 1"/>
          <p:cNvSpPr>
            <a:spLocks noGrp="1"/>
          </p:cNvSpPr>
          <p:nvPr>
            <p:ph idx="1"/>
          </p:nvPr>
        </p:nvSpPr>
        <p:spPr/>
        <p:txBody>
          <a:bodyPr/>
          <a:lstStyle/>
          <a:p>
            <a:r>
              <a:rPr lang="en-CA" dirty="0"/>
              <a:t>Short and medium chain FAs (12 C or &lt;) enter portal blood and bind to albumin without being esterified</a:t>
            </a:r>
          </a:p>
          <a:p>
            <a:endParaRPr lang="en-CA" dirty="0"/>
          </a:p>
          <a:p>
            <a:r>
              <a:rPr lang="en-CA" dirty="0"/>
              <a:t>Long chain FAs and monoglycerides are resynthesized into triglycerides in the endoplasmic reticulum of the mucosa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Lipid Synthesis</a:t>
            </a:r>
          </a:p>
        </p:txBody>
      </p:sp>
      <p:sp>
        <p:nvSpPr>
          <p:cNvPr id="3" name="Tijdelijke aanduiding voor tekst 2"/>
          <p:cNvSpPr>
            <a:spLocks noGrp="1"/>
          </p:cNvSpPr>
          <p:nvPr>
            <p:ph type="body" idx="1"/>
          </p:nvPr>
        </p:nvSpPr>
        <p:spPr/>
        <p:txBody>
          <a:bodyPr/>
          <a:lstStyle/>
          <a:p>
            <a:endParaRPr lang="en-US"/>
          </a:p>
        </p:txBody>
      </p:sp>
    </p:spTree>
    <p:extLst>
      <p:ext uri="{BB962C8B-B14F-4D97-AF65-F5344CB8AC3E}">
        <p14:creationId xmlns:p14="http://schemas.microsoft.com/office/powerpoint/2010/main" val="116989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err="1"/>
              <a:t>Lipid</a:t>
            </a:r>
            <a:r>
              <a:rPr lang="nl-NL" dirty="0"/>
              <a:t> </a:t>
            </a:r>
            <a:r>
              <a:rPr lang="nl-NL" dirty="0" err="1"/>
              <a:t>Digestion</a:t>
            </a:r>
            <a:r>
              <a:rPr lang="nl-NL" dirty="0"/>
              <a:t>, </a:t>
            </a:r>
            <a:r>
              <a:rPr lang="nl-NL" dirty="0" err="1"/>
              <a:t>Absorption</a:t>
            </a:r>
            <a:r>
              <a:rPr lang="nl-NL" dirty="0"/>
              <a:t>, and Transport</a:t>
            </a:r>
            <a:endParaRPr lang="en-CA" dirty="0"/>
          </a:p>
        </p:txBody>
      </p:sp>
      <p:sp>
        <p:nvSpPr>
          <p:cNvPr id="5" name="Tijdelijke aanduiding voor tekst 4"/>
          <p:cNvSpPr>
            <a:spLocks noGrp="1"/>
          </p:cNvSpPr>
          <p:nvPr>
            <p:ph type="body" idx="1"/>
          </p:nvPr>
        </p:nvSpPr>
        <p:spPr/>
        <p:txBody>
          <a:bodyPr/>
          <a:lstStyle/>
          <a:p>
            <a:endParaRPr lang="en-CA"/>
          </a:p>
        </p:txBody>
      </p:sp>
    </p:spTree>
    <p:extLst>
      <p:ext uri="{BB962C8B-B14F-4D97-AF65-F5344CB8AC3E}">
        <p14:creationId xmlns:p14="http://schemas.microsoft.com/office/powerpoint/2010/main" val="425713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CA" dirty="0"/>
              <a:t>Triglyceride Synthesis</a:t>
            </a:r>
            <a:endParaRPr lang="en-US" dirty="0"/>
          </a:p>
        </p:txBody>
      </p:sp>
      <p:sp>
        <p:nvSpPr>
          <p:cNvPr id="2" name="Tijdelijke aanduiding voor inhoud 1"/>
          <p:cNvSpPr>
            <a:spLocks noGrp="1"/>
          </p:cNvSpPr>
          <p:nvPr>
            <p:ph idx="1"/>
          </p:nvPr>
        </p:nvSpPr>
        <p:spPr/>
        <p:txBody>
          <a:bodyPr/>
          <a:lstStyle/>
          <a:p>
            <a:pPr marL="514350" indent="-514350">
              <a:buFont typeface="+mj-lt"/>
              <a:buAutoNum type="arabicPeriod"/>
            </a:pPr>
            <a:r>
              <a:rPr lang="en-US" dirty="0"/>
              <a:t>Monoglyceride (~85%)</a:t>
            </a:r>
          </a:p>
          <a:p>
            <a:pPr marL="514350" indent="-514350">
              <a:buFont typeface="+mj-lt"/>
              <a:buAutoNum type="arabicPeriod"/>
            </a:pPr>
            <a:endParaRPr lang="en-US" dirty="0"/>
          </a:p>
          <a:p>
            <a:pPr marL="514350" indent="-514350">
              <a:buFont typeface="+mj-lt"/>
              <a:buAutoNum type="arabicPeriod"/>
            </a:pPr>
            <a:r>
              <a:rPr lang="en-US" dirty="0"/>
              <a:t>Glycerol 3-phosphate (~15%)</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altLang="en-US" sz="3600" b="1">
                <a:solidFill>
                  <a:schemeClr val="tx1"/>
                </a:solidFill>
              </a:rPr>
              <a:t>Monoglyceride Pathway</a:t>
            </a:r>
          </a:p>
        </p:txBody>
      </p:sp>
      <p:sp>
        <p:nvSpPr>
          <p:cNvPr id="2" name="Tijdelijke aanduiding voor inhoud 1"/>
          <p:cNvSpPr>
            <a:spLocks noGrp="1"/>
          </p:cNvSpPr>
          <p:nvPr>
            <p:ph idx="1"/>
          </p:nvPr>
        </p:nvSpPr>
        <p:spPr>
          <a:xfrm>
            <a:off x="619896" y="1183438"/>
            <a:ext cx="8458202" cy="3880773"/>
          </a:xfrm>
        </p:spPr>
        <p:txBody>
          <a:bodyPr/>
          <a:lstStyle/>
          <a:p>
            <a:r>
              <a:rPr lang="en-US" dirty="0"/>
              <a:t> Occurs in the smooth endoplasmic reticulum</a:t>
            </a:r>
          </a:p>
          <a:p>
            <a:endParaRPr lang="en-US" dirty="0"/>
          </a:p>
          <a:p>
            <a:r>
              <a:rPr lang="en-US" dirty="0"/>
              <a:t>Fatty acid + ATP 				Fatty </a:t>
            </a:r>
            <a:r>
              <a:rPr lang="en-US" dirty="0" err="1"/>
              <a:t>Acy</a:t>
            </a:r>
            <a:r>
              <a:rPr lang="en-US" dirty="0"/>
              <a:t>-CoA + AMP</a:t>
            </a:r>
            <a:br>
              <a:rPr lang="en-US" dirty="0"/>
            </a:br>
            <a:r>
              <a:rPr lang="en-US" dirty="0"/>
              <a:t>+ CoA                    			+ P</a:t>
            </a:r>
            <a:r>
              <a:rPr lang="en-US" baseline="-25000" dirty="0"/>
              <a:t>i</a:t>
            </a:r>
          </a:p>
          <a:p>
            <a:endParaRPr lang="en-US" dirty="0"/>
          </a:p>
          <a:p>
            <a:r>
              <a:rPr lang="en-US" dirty="0"/>
              <a:t>Acyl-CoA </a:t>
            </a:r>
            <a:r>
              <a:rPr lang="en-US" dirty="0" err="1"/>
              <a:t>synthetase</a:t>
            </a:r>
            <a:r>
              <a:rPr lang="en-US" dirty="0"/>
              <a:t> is specific for fatty acids with greater than 12 carbons</a:t>
            </a:r>
          </a:p>
          <a:p>
            <a:endParaRPr lang="en-US" dirty="0"/>
          </a:p>
          <a:p>
            <a:r>
              <a:rPr lang="en-US" dirty="0"/>
              <a:t>Monoglyceride + Fatty Acyl CoA			Diglyceride</a:t>
            </a:r>
          </a:p>
          <a:p>
            <a:r>
              <a:rPr lang="en-US" dirty="0"/>
              <a:t>Diglyceride + Fatty Acyl CoA 			Triglyceride</a:t>
            </a:r>
          </a:p>
        </p:txBody>
      </p:sp>
      <p:grpSp>
        <p:nvGrpSpPr>
          <p:cNvPr id="3" name="Groep 2"/>
          <p:cNvGrpSpPr/>
          <p:nvPr/>
        </p:nvGrpSpPr>
        <p:grpSpPr>
          <a:xfrm>
            <a:off x="3698789" y="2276389"/>
            <a:ext cx="1554162" cy="955174"/>
            <a:chOff x="6872440" y="2551905"/>
            <a:chExt cx="1554162" cy="955174"/>
          </a:xfrm>
        </p:grpSpPr>
        <p:sp>
          <p:nvSpPr>
            <p:cNvPr id="30724" name="Line 4"/>
            <p:cNvSpPr>
              <a:spLocks noChangeShapeType="1"/>
            </p:cNvSpPr>
            <p:nvPr/>
          </p:nvSpPr>
          <p:spPr bwMode="auto">
            <a:xfrm>
              <a:off x="7039921" y="3009105"/>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5" name="Text Box 5"/>
            <p:cNvSpPr txBox="1">
              <a:spLocks noChangeArrowheads="1"/>
            </p:cNvSpPr>
            <p:nvPr/>
          </p:nvSpPr>
          <p:spPr bwMode="auto">
            <a:xfrm>
              <a:off x="6872440" y="2551905"/>
              <a:ext cx="1554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Acyl - CoA</a:t>
              </a:r>
            </a:p>
          </p:txBody>
        </p:sp>
        <p:sp>
          <p:nvSpPr>
            <p:cNvPr id="30726" name="Text Box 6"/>
            <p:cNvSpPr txBox="1">
              <a:spLocks noChangeArrowheads="1"/>
            </p:cNvSpPr>
            <p:nvPr/>
          </p:nvSpPr>
          <p:spPr bwMode="auto">
            <a:xfrm>
              <a:off x="6880377" y="3049879"/>
              <a:ext cx="153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err="1"/>
                <a:t>Synthetase</a:t>
              </a:r>
              <a:endParaRPr lang="en-US" altLang="en-US" sz="2400" b="1" i="1" dirty="0"/>
            </a:p>
          </p:txBody>
        </p:sp>
      </p:grpSp>
      <p:sp>
        <p:nvSpPr>
          <p:cNvPr id="30727" name="Line 7"/>
          <p:cNvSpPr>
            <a:spLocks noChangeShapeType="1"/>
          </p:cNvSpPr>
          <p:nvPr/>
        </p:nvSpPr>
        <p:spPr bwMode="auto">
          <a:xfrm>
            <a:off x="5867400" y="6172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8"/>
          <p:cNvSpPr>
            <a:spLocks noChangeShapeType="1"/>
          </p:cNvSpPr>
          <p:nvPr/>
        </p:nvSpPr>
        <p:spPr bwMode="auto">
          <a:xfrm>
            <a:off x="6205816" y="5638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en-US" altLang="en-US" sz="3600" b="1">
                <a:solidFill>
                  <a:schemeClr val="tx1"/>
                </a:solidFill>
              </a:rPr>
              <a:t>Glycerol 3-Phosphate Pathway</a:t>
            </a:r>
          </a:p>
        </p:txBody>
      </p:sp>
      <p:sp>
        <p:nvSpPr>
          <p:cNvPr id="2" name="Tijdelijke aanduiding voor inhoud 1"/>
          <p:cNvSpPr>
            <a:spLocks noGrp="1"/>
          </p:cNvSpPr>
          <p:nvPr>
            <p:ph idx="1"/>
          </p:nvPr>
        </p:nvSpPr>
        <p:spPr>
          <a:xfrm>
            <a:off x="652018" y="1233490"/>
            <a:ext cx="6347714" cy="887410"/>
          </a:xfrm>
        </p:spPr>
        <p:txBody>
          <a:bodyPr/>
          <a:lstStyle/>
          <a:p>
            <a:r>
              <a:rPr lang="en-CA" dirty="0"/>
              <a:t>Occurs in the rough endoplasmic reticulum</a:t>
            </a:r>
          </a:p>
          <a:p>
            <a:r>
              <a:rPr lang="en-CA" dirty="0"/>
              <a:t>Inhibited by monoglycerides</a:t>
            </a:r>
          </a:p>
          <a:p>
            <a:endParaRPr lang="en-US" dirty="0"/>
          </a:p>
        </p:txBody>
      </p:sp>
      <p:grpSp>
        <p:nvGrpSpPr>
          <p:cNvPr id="3" name="Groep 2"/>
          <p:cNvGrpSpPr/>
          <p:nvPr/>
        </p:nvGrpSpPr>
        <p:grpSpPr>
          <a:xfrm>
            <a:off x="762000" y="2826007"/>
            <a:ext cx="7331075" cy="4060825"/>
            <a:chOff x="974725" y="2505075"/>
            <a:chExt cx="7331075" cy="4060825"/>
          </a:xfrm>
        </p:grpSpPr>
        <p:sp>
          <p:nvSpPr>
            <p:cNvPr id="31748" name="Text Box 4"/>
            <p:cNvSpPr txBox="1">
              <a:spLocks noChangeArrowheads="1"/>
            </p:cNvSpPr>
            <p:nvPr/>
          </p:nvSpPr>
          <p:spPr bwMode="auto">
            <a:xfrm>
              <a:off x="974725" y="2505075"/>
              <a:ext cx="733107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600" b="1" dirty="0"/>
                <a:t> Glycerol</a:t>
              </a:r>
            </a:p>
            <a:p>
              <a:pPr eaLnBrk="1" hangingPunct="1">
                <a:spcBef>
                  <a:spcPct val="0"/>
                </a:spcBef>
                <a:buFontTx/>
                <a:buNone/>
              </a:pPr>
              <a:endParaRPr lang="en-US" altLang="en-US" sz="2600" b="1" dirty="0"/>
            </a:p>
            <a:p>
              <a:pPr eaLnBrk="1" hangingPunct="1">
                <a:spcBef>
                  <a:spcPct val="0"/>
                </a:spcBef>
                <a:buFontTx/>
                <a:buNone/>
              </a:pPr>
              <a:r>
                <a:rPr lang="en-US" altLang="en-US" sz="2600" b="1" dirty="0"/>
                <a:t> Glycerol 3-P</a:t>
              </a:r>
            </a:p>
            <a:p>
              <a:pPr eaLnBrk="1" hangingPunct="1">
                <a:spcBef>
                  <a:spcPct val="0"/>
                </a:spcBef>
                <a:buFontTx/>
                <a:buNone/>
              </a:pPr>
              <a:r>
                <a:rPr lang="en-US" altLang="en-US" sz="2600" b="1" dirty="0"/>
                <a:t>                         fatty acyl CoA </a:t>
              </a:r>
            </a:p>
            <a:p>
              <a:pPr eaLnBrk="1" hangingPunct="1">
                <a:spcBef>
                  <a:spcPct val="0"/>
                </a:spcBef>
                <a:buFontTx/>
                <a:buNone/>
              </a:pPr>
              <a:r>
                <a:rPr lang="en-US" altLang="en-US" sz="2600" b="1" dirty="0"/>
                <a:t>Phosphatidic Acid</a:t>
              </a:r>
            </a:p>
            <a:p>
              <a:pPr eaLnBrk="1" hangingPunct="1">
                <a:spcBef>
                  <a:spcPct val="0"/>
                </a:spcBef>
                <a:buFontTx/>
                <a:buNone/>
              </a:pPr>
              <a:r>
                <a:rPr lang="en-US" altLang="en-US" sz="2600" b="1" dirty="0"/>
                <a:t>                                                       Fatty Acyl CoA</a:t>
              </a:r>
            </a:p>
            <a:p>
              <a:pPr eaLnBrk="1" hangingPunct="1">
                <a:spcBef>
                  <a:spcPct val="0"/>
                </a:spcBef>
                <a:buFontTx/>
                <a:buNone/>
              </a:pPr>
              <a:r>
                <a:rPr lang="en-US" altLang="en-US" sz="2600" b="1" dirty="0"/>
                <a:t>                                             Pi                                                   </a:t>
              </a:r>
            </a:p>
            <a:p>
              <a:pPr eaLnBrk="1" hangingPunct="1">
                <a:spcBef>
                  <a:spcPct val="0"/>
                </a:spcBef>
                <a:buFontTx/>
                <a:buNone/>
              </a:pPr>
              <a:endParaRPr lang="en-US" altLang="en-US" sz="2600" b="1" dirty="0"/>
            </a:p>
            <a:p>
              <a:pPr eaLnBrk="1" hangingPunct="1">
                <a:spcBef>
                  <a:spcPct val="0"/>
                </a:spcBef>
                <a:buFontTx/>
                <a:buNone/>
              </a:pPr>
              <a:endParaRPr lang="en-US" altLang="en-US" sz="2600" b="1" dirty="0"/>
            </a:p>
            <a:p>
              <a:pPr eaLnBrk="1" hangingPunct="1">
                <a:spcBef>
                  <a:spcPct val="0"/>
                </a:spcBef>
                <a:buFontTx/>
                <a:buNone/>
              </a:pPr>
              <a:r>
                <a:rPr lang="en-US" altLang="en-US" sz="2600" b="1" dirty="0"/>
                <a:t>Phospholipid          Diglyceride            Triglyceride</a:t>
              </a:r>
            </a:p>
          </p:txBody>
        </p:sp>
        <p:sp>
          <p:nvSpPr>
            <p:cNvPr id="31749" name="Line 5"/>
            <p:cNvSpPr>
              <a:spLocks noChangeShapeType="1"/>
            </p:cNvSpPr>
            <p:nvPr/>
          </p:nvSpPr>
          <p:spPr bwMode="auto">
            <a:xfrm>
              <a:off x="1828800" y="2971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6"/>
            <p:cNvSpPr>
              <a:spLocks noChangeShapeType="1"/>
            </p:cNvSpPr>
            <p:nvPr/>
          </p:nvSpPr>
          <p:spPr bwMode="auto">
            <a:xfrm>
              <a:off x="1828800" y="3733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7"/>
            <p:cNvSpPr>
              <a:spLocks noChangeShapeType="1"/>
            </p:cNvSpPr>
            <p:nvPr/>
          </p:nvSpPr>
          <p:spPr bwMode="auto">
            <a:xfrm rot="5400000">
              <a:off x="2781300" y="37719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Line 8"/>
            <p:cNvSpPr>
              <a:spLocks noChangeShapeType="1"/>
            </p:cNvSpPr>
            <p:nvPr/>
          </p:nvSpPr>
          <p:spPr bwMode="auto">
            <a:xfrm flipH="1">
              <a:off x="1524000" y="4648200"/>
              <a:ext cx="304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3" name="Line 10"/>
            <p:cNvSpPr>
              <a:spLocks noChangeShapeType="1"/>
            </p:cNvSpPr>
            <p:nvPr/>
          </p:nvSpPr>
          <p:spPr bwMode="auto">
            <a:xfrm>
              <a:off x="2133600" y="4648200"/>
              <a:ext cx="19050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11"/>
            <p:cNvSpPr>
              <a:spLocks noChangeShapeType="1"/>
            </p:cNvSpPr>
            <p:nvPr/>
          </p:nvSpPr>
          <p:spPr bwMode="auto">
            <a:xfrm>
              <a:off x="2971800" y="51816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Line 12"/>
            <p:cNvSpPr>
              <a:spLocks noChangeShapeType="1"/>
            </p:cNvSpPr>
            <p:nvPr/>
          </p:nvSpPr>
          <p:spPr bwMode="auto">
            <a:xfrm>
              <a:off x="5486400" y="6324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13"/>
            <p:cNvSpPr>
              <a:spLocks noChangeShapeType="1"/>
            </p:cNvSpPr>
            <p:nvPr/>
          </p:nvSpPr>
          <p:spPr bwMode="auto">
            <a:xfrm flipH="1">
              <a:off x="5791200" y="5029200"/>
              <a:ext cx="381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8" y="919827"/>
            <a:ext cx="7772401" cy="3880773"/>
          </a:xfrm>
        </p:spPr>
        <p:txBody>
          <a:bodyPr/>
          <a:lstStyle/>
          <a:p>
            <a:r>
              <a:rPr lang="en-CA" dirty="0"/>
              <a:t>FA content of the triglycerides synthesized in the intestinal mucosa is similar but not identical to that in the diet.</a:t>
            </a:r>
          </a:p>
          <a:p>
            <a:endParaRPr lang="en-CA" dirty="0"/>
          </a:p>
          <a:p>
            <a:endParaRPr lang="en-US" dirty="0"/>
          </a:p>
        </p:txBody>
      </p:sp>
      <p:pic>
        <p:nvPicPr>
          <p:cNvPr id="33798" name="Picture 6" descr="Afbeeldingsresultaat voor chylomic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48" y="2286000"/>
            <a:ext cx="3619500" cy="40767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4625029" y="6553200"/>
            <a:ext cx="4572000" cy="230832"/>
          </a:xfrm>
          <a:prstGeom prst="rect">
            <a:avLst/>
          </a:prstGeom>
        </p:spPr>
        <p:txBody>
          <a:bodyPr>
            <a:spAutoFit/>
          </a:bodyPr>
          <a:lstStyle/>
          <a:p>
            <a:pPr algn="r"/>
            <a:r>
              <a:rPr lang="en-US" sz="900" dirty="0"/>
              <a:t>http://homepage.smc.edu/wissmann_paul/anatomy2textbook/chylomicronpic.jpg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800" y="304800"/>
            <a:ext cx="6347714" cy="5867400"/>
          </a:xfrm>
        </p:spPr>
        <p:txBody>
          <a:bodyPr/>
          <a:lstStyle/>
          <a:p>
            <a:r>
              <a:rPr lang="en-CA" dirty="0"/>
              <a:t>Generally fat is well absorbed 90%+</a:t>
            </a:r>
          </a:p>
          <a:p>
            <a:endParaRPr lang="en-CA" dirty="0"/>
          </a:p>
          <a:p>
            <a:r>
              <a:rPr lang="en-CA" dirty="0"/>
              <a:t>Long chain saturated FA are not absorbed as rapidly as short chain or unsaturated FA</a:t>
            </a:r>
          </a:p>
          <a:p>
            <a:endParaRPr lang="en-CA" dirty="0"/>
          </a:p>
          <a:p>
            <a:r>
              <a:rPr lang="en-CA" dirty="0"/>
              <a:t>A higher bile acid concentration is needed for micelle formation with long chain saturated FA</a:t>
            </a:r>
          </a:p>
          <a:p>
            <a:pPr lvl="1"/>
            <a:r>
              <a:rPr lang="en-CA" dirty="0"/>
              <a:t>Lack of bile decreases fat absorption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en-US" altLang="en-US" sz="4000" b="1" dirty="0">
                <a:solidFill>
                  <a:schemeClr val="tx1"/>
                </a:solidFill>
              </a:rPr>
              <a:t>II.  Phospholipid</a:t>
            </a:r>
          </a:p>
        </p:txBody>
      </p:sp>
      <p:sp>
        <p:nvSpPr>
          <p:cNvPr id="2" name="Tijdelijke aanduiding voor inhoud 1"/>
          <p:cNvSpPr>
            <a:spLocks noGrp="1"/>
          </p:cNvSpPr>
          <p:nvPr>
            <p:ph idx="1"/>
          </p:nvPr>
        </p:nvSpPr>
        <p:spPr>
          <a:xfrm>
            <a:off x="609598" y="2160590"/>
            <a:ext cx="8153402" cy="3880773"/>
          </a:xfrm>
        </p:spPr>
        <p:txBody>
          <a:bodyPr/>
          <a:lstStyle/>
          <a:p>
            <a:r>
              <a:rPr lang="en-CA" dirty="0"/>
              <a:t>Secreted in the bile and some in diet</a:t>
            </a:r>
          </a:p>
          <a:p>
            <a:endParaRPr lang="en-CA" dirty="0"/>
          </a:p>
          <a:p>
            <a:r>
              <a:rPr lang="en-CA" dirty="0"/>
              <a:t>Phospholipid                    		</a:t>
            </a:r>
            <a:r>
              <a:rPr lang="en-CA" dirty="0" err="1"/>
              <a:t>Lysophosphatidyl</a:t>
            </a:r>
            <a:r>
              <a:rPr lang="en-CA" dirty="0"/>
              <a:t>-											choline + FA</a:t>
            </a:r>
          </a:p>
          <a:p>
            <a:endParaRPr lang="en-CA" dirty="0"/>
          </a:p>
          <a:p>
            <a:r>
              <a:rPr lang="en-CA" dirty="0"/>
              <a:t>Phospholipid must be dispersed into small micelles for enzymatic hydrolysis</a:t>
            </a:r>
          </a:p>
          <a:p>
            <a:endParaRPr lang="en-US" dirty="0"/>
          </a:p>
        </p:txBody>
      </p:sp>
      <p:grpSp>
        <p:nvGrpSpPr>
          <p:cNvPr id="3" name="Groep 2"/>
          <p:cNvGrpSpPr/>
          <p:nvPr/>
        </p:nvGrpSpPr>
        <p:grpSpPr>
          <a:xfrm>
            <a:off x="3429791" y="3276600"/>
            <a:ext cx="2132013" cy="889000"/>
            <a:chOff x="3267075" y="3017838"/>
            <a:chExt cx="2132013" cy="889000"/>
          </a:xfrm>
        </p:grpSpPr>
        <p:sp>
          <p:nvSpPr>
            <p:cNvPr id="37892" name="Line 4"/>
            <p:cNvSpPr>
              <a:spLocks noChangeShapeType="1"/>
            </p:cNvSpPr>
            <p:nvPr/>
          </p:nvSpPr>
          <p:spPr bwMode="auto">
            <a:xfrm>
              <a:off x="3495675" y="35052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3" name="Text Box 5"/>
            <p:cNvSpPr txBox="1">
              <a:spLocks noChangeArrowheads="1"/>
            </p:cNvSpPr>
            <p:nvPr/>
          </p:nvSpPr>
          <p:spPr bwMode="auto">
            <a:xfrm>
              <a:off x="3267075" y="3017838"/>
              <a:ext cx="213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Phospholipases</a:t>
              </a:r>
            </a:p>
          </p:txBody>
        </p:sp>
        <p:sp>
          <p:nvSpPr>
            <p:cNvPr id="37894" name="Text Box 6"/>
            <p:cNvSpPr txBox="1">
              <a:spLocks noChangeArrowheads="1"/>
            </p:cNvSpPr>
            <p:nvPr/>
          </p:nvSpPr>
          <p:spPr bwMode="auto">
            <a:xfrm>
              <a:off x="3473450" y="3449638"/>
              <a:ext cx="153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Pancreatic</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8" y="838200"/>
            <a:ext cx="7772401" cy="5203163"/>
          </a:xfrm>
        </p:spPr>
        <p:txBody>
          <a:bodyPr/>
          <a:lstStyle/>
          <a:p>
            <a:r>
              <a:rPr lang="en-CA" dirty="0"/>
              <a:t>LPC and FA produced become part of the mixed micelles</a:t>
            </a:r>
          </a:p>
          <a:p>
            <a:endParaRPr lang="en-CA" dirty="0"/>
          </a:p>
          <a:p>
            <a:r>
              <a:rPr lang="en-CA" dirty="0"/>
              <a:t>They are absorbed and then resynthesized into phospholipids in the mucosal cells by the glycerol 3-PO</a:t>
            </a:r>
            <a:r>
              <a:rPr lang="en-CA" baseline="-25000" dirty="0"/>
              <a:t>4</a:t>
            </a:r>
            <a:r>
              <a:rPr lang="en-CA" dirty="0"/>
              <a:t> pathway</a:t>
            </a:r>
          </a:p>
          <a:p>
            <a:endParaRPr lang="en-CA" dirty="0"/>
          </a:p>
          <a:p>
            <a:r>
              <a:rPr lang="en-CA" dirty="0"/>
              <a:t>Phospholipids are then utilized to form the chylomicrons or VLDL</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609600"/>
            <a:ext cx="7772400" cy="1143000"/>
          </a:xfrm>
        </p:spPr>
        <p:txBody>
          <a:bodyPr/>
          <a:lstStyle/>
          <a:p>
            <a:pPr algn="l" eaLnBrk="1" hangingPunct="1"/>
            <a:r>
              <a:rPr lang="en-US" altLang="en-US" sz="4000" b="1" dirty="0">
                <a:solidFill>
                  <a:schemeClr val="tx1"/>
                </a:solidFill>
              </a:rPr>
              <a:t>III.  Cholesterol</a:t>
            </a:r>
          </a:p>
        </p:txBody>
      </p:sp>
      <p:sp>
        <p:nvSpPr>
          <p:cNvPr id="40963" name="Rectangle 3"/>
          <p:cNvSpPr>
            <a:spLocks noGrp="1" noChangeArrowheads="1"/>
          </p:cNvSpPr>
          <p:nvPr>
            <p:ph idx="1"/>
          </p:nvPr>
        </p:nvSpPr>
        <p:spPr>
          <a:xfrm>
            <a:off x="533400" y="1981200"/>
            <a:ext cx="8610600" cy="4114800"/>
          </a:xfrm>
        </p:spPr>
        <p:txBody>
          <a:bodyPr/>
          <a:lstStyle/>
          <a:p>
            <a:pPr eaLnBrk="1" hangingPunct="1">
              <a:buFontTx/>
              <a:buNone/>
            </a:pPr>
            <a:r>
              <a:rPr lang="en-US" altLang="en-US" b="1" dirty="0"/>
              <a:t>Human diet      400-700 mg/d</a:t>
            </a:r>
          </a:p>
          <a:p>
            <a:pPr eaLnBrk="1" hangingPunct="1">
              <a:buFontTx/>
              <a:buNone/>
            </a:pPr>
            <a:r>
              <a:rPr lang="en-US" altLang="en-US" b="1" dirty="0"/>
              <a:t>     combination of free and esterified</a:t>
            </a:r>
          </a:p>
          <a:p>
            <a:pPr eaLnBrk="1" hangingPunct="1">
              <a:buFontTx/>
              <a:buNone/>
            </a:pPr>
            <a:endParaRPr lang="en-US" altLang="en-US" b="1" dirty="0"/>
          </a:p>
          <a:p>
            <a:pPr eaLnBrk="1" hangingPunct="1">
              <a:buFontTx/>
              <a:buNone/>
            </a:pPr>
            <a:r>
              <a:rPr lang="en-US" altLang="en-US" b="1" dirty="0"/>
              <a:t>Bile secretion   750-1250 mg/d free cholesterol</a:t>
            </a:r>
          </a:p>
          <a:p>
            <a:pPr eaLnBrk="1" hangingPunct="1">
              <a:buFontTx/>
              <a:buNone/>
            </a:pPr>
            <a:endParaRPr lang="en-US" altLang="en-US" b="1" dirty="0"/>
          </a:p>
          <a:p>
            <a:pPr eaLnBrk="1" hangingPunct="1">
              <a:buFontTx/>
              <a:buNone/>
            </a:pPr>
            <a:r>
              <a:rPr lang="en-US" altLang="en-US" b="1" dirty="0"/>
              <a:t>Cholesterol esters       </a:t>
            </a:r>
            <a:r>
              <a:rPr lang="en-US" altLang="en-US" dirty="0"/>
              <a:t> </a:t>
            </a:r>
            <a:r>
              <a:rPr lang="en-US" altLang="en-US" b="1" dirty="0"/>
              <a:t>            cholesterol + FA</a:t>
            </a:r>
          </a:p>
        </p:txBody>
      </p:sp>
      <p:sp>
        <p:nvSpPr>
          <p:cNvPr id="40964" name="Line 4"/>
          <p:cNvSpPr>
            <a:spLocks noChangeShapeType="1"/>
          </p:cNvSpPr>
          <p:nvPr/>
        </p:nvSpPr>
        <p:spPr bwMode="auto">
          <a:xfrm>
            <a:off x="3786981" y="5063699"/>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5" name="Text Box 5"/>
          <p:cNvSpPr txBox="1">
            <a:spLocks noChangeArrowheads="1"/>
          </p:cNvSpPr>
          <p:nvPr/>
        </p:nvSpPr>
        <p:spPr bwMode="auto">
          <a:xfrm>
            <a:off x="3886200" y="4648200"/>
            <a:ext cx="17065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Cholesterol esterase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5800" y="304800"/>
            <a:ext cx="1847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Pct val="110000"/>
              <a:buFont typeface="Wingdings" panose="05000000000000000000" pitchFamily="2" charset="2"/>
              <a:buNone/>
            </a:pPr>
            <a:endParaRPr lang="en-US" altLang="en-US" b="1" dirty="0"/>
          </a:p>
          <a:p>
            <a:pPr eaLnBrk="1" hangingPunct="1">
              <a:spcBef>
                <a:spcPct val="0"/>
              </a:spcBef>
              <a:buClr>
                <a:srgbClr val="FFFF00"/>
              </a:buClr>
              <a:buSzPct val="110000"/>
              <a:buFont typeface="Wingdings" panose="05000000000000000000" pitchFamily="2" charset="2"/>
              <a:buNone/>
            </a:pPr>
            <a:endParaRPr lang="en-US" altLang="en-US" b="1" dirty="0"/>
          </a:p>
        </p:txBody>
      </p:sp>
      <p:sp>
        <p:nvSpPr>
          <p:cNvPr id="3" name="Tijdelijke aanduiding voor inhoud 2"/>
          <p:cNvSpPr>
            <a:spLocks noGrp="1"/>
          </p:cNvSpPr>
          <p:nvPr>
            <p:ph idx="1"/>
          </p:nvPr>
        </p:nvSpPr>
        <p:spPr>
          <a:xfrm>
            <a:off x="609599" y="838200"/>
            <a:ext cx="6347714" cy="3880773"/>
          </a:xfrm>
        </p:spPr>
        <p:txBody>
          <a:bodyPr/>
          <a:lstStyle/>
          <a:p>
            <a:r>
              <a:rPr lang="en-CA" dirty="0"/>
              <a:t>Free cholesterol must be solubilized (mixed micelles) prior to absorption</a:t>
            </a:r>
          </a:p>
          <a:p>
            <a:endParaRPr lang="en-CA" dirty="0"/>
          </a:p>
          <a:p>
            <a:r>
              <a:rPr lang="en-CA" dirty="0"/>
              <a:t>More cholesterol is taken up by micelles when micelles are enlarged due to the presence of high fat</a:t>
            </a:r>
          </a:p>
          <a:p>
            <a:endParaRPr lang="en-CA" dirty="0"/>
          </a:p>
          <a:p>
            <a:r>
              <a:rPr lang="en-CA" dirty="0"/>
              <a:t>Cholesterol is taken up by the intestinal mucosa by passive diffusion then </a:t>
            </a:r>
            <a:r>
              <a:rPr lang="en-CA" dirty="0" err="1"/>
              <a:t>reesterified</a:t>
            </a:r>
            <a:r>
              <a:rPr lang="en-CA" dirty="0"/>
              <a:t> and incorporated in chylomicrons and VLDL</a:t>
            </a:r>
          </a:p>
          <a:p>
            <a:endParaRPr lang="en-CA" dirty="0"/>
          </a:p>
          <a:p>
            <a:r>
              <a:rPr lang="en-CA" dirty="0"/>
              <a:t>Cholesterol absorption is much lower than triglyceride absorption</a:t>
            </a:r>
          </a:p>
          <a:p>
            <a:endParaRPr lang="en-CA" dirty="0"/>
          </a:p>
          <a:p>
            <a:r>
              <a:rPr lang="en-CA" dirty="0"/>
              <a:t>30-60% absorption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Lipid Transport</a:t>
            </a:r>
          </a:p>
        </p:txBody>
      </p:sp>
      <p:sp>
        <p:nvSpPr>
          <p:cNvPr id="3" name="Tijdelijke aanduiding voor tekst 2"/>
          <p:cNvSpPr>
            <a:spLocks noGrp="1"/>
          </p:cNvSpPr>
          <p:nvPr>
            <p:ph type="body" idx="1"/>
          </p:nvPr>
        </p:nvSpPr>
        <p:spPr/>
        <p:txBody>
          <a:bodyPr/>
          <a:lstStyle/>
          <a:p>
            <a:endParaRPr lang="en-US"/>
          </a:p>
        </p:txBody>
      </p:sp>
    </p:spTree>
    <p:extLst>
      <p:ext uri="{BB962C8B-B14F-4D97-AF65-F5344CB8AC3E}">
        <p14:creationId xmlns:p14="http://schemas.microsoft.com/office/powerpoint/2010/main" val="2338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3600" b="1" dirty="0">
                <a:solidFill>
                  <a:schemeClr val="tx1"/>
                </a:solidFill>
              </a:rPr>
              <a:t>Lipids in the body</a:t>
            </a:r>
          </a:p>
        </p:txBody>
      </p:sp>
      <p:sp>
        <p:nvSpPr>
          <p:cNvPr id="2" name="Tijdelijke aanduiding voor inhoud 1"/>
          <p:cNvSpPr>
            <a:spLocks noGrp="1"/>
          </p:cNvSpPr>
          <p:nvPr>
            <p:ph idx="1"/>
          </p:nvPr>
        </p:nvSpPr>
        <p:spPr/>
        <p:txBody>
          <a:bodyPr/>
          <a:lstStyle/>
          <a:p>
            <a:r>
              <a:rPr lang="en-CA" dirty="0"/>
              <a:t>Functions</a:t>
            </a:r>
          </a:p>
          <a:p>
            <a:pPr lvl="1">
              <a:buFont typeface="+mj-lt"/>
              <a:buAutoNum type="arabicPeriod"/>
            </a:pPr>
            <a:r>
              <a:rPr lang="en-CA" dirty="0"/>
              <a:t>Membrane component</a:t>
            </a:r>
          </a:p>
          <a:p>
            <a:pPr lvl="1">
              <a:buFont typeface="+mj-lt"/>
              <a:buAutoNum type="arabicPeriod"/>
            </a:pPr>
            <a:r>
              <a:rPr lang="en-CA" dirty="0"/>
              <a:t>Thermal insulation and mechanical protection</a:t>
            </a:r>
          </a:p>
          <a:p>
            <a:pPr lvl="1">
              <a:buFont typeface="+mj-lt"/>
              <a:buAutoNum type="arabicPeriod"/>
            </a:pPr>
            <a:r>
              <a:rPr lang="en-CA" dirty="0"/>
              <a:t>Metabolic regulator</a:t>
            </a:r>
          </a:p>
          <a:p>
            <a:pPr lvl="1">
              <a:buFont typeface="+mj-lt"/>
              <a:buAutoNum type="arabicPeriod"/>
            </a:pPr>
            <a:r>
              <a:rPr lang="en-CA" dirty="0"/>
              <a:t>Energy store</a:t>
            </a:r>
          </a:p>
          <a:p>
            <a:pPr lvl="2"/>
            <a:r>
              <a:rPr lang="en-CA" dirty="0"/>
              <a:t>-	90% of an adipocyte is lipid</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4000" b="1" dirty="0">
                <a:solidFill>
                  <a:schemeClr val="tx1"/>
                </a:solidFill>
              </a:rPr>
              <a:t>Lipid Transport</a:t>
            </a:r>
          </a:p>
        </p:txBody>
      </p:sp>
      <p:sp>
        <p:nvSpPr>
          <p:cNvPr id="2" name="Tijdelijke aanduiding voor inhoud 1"/>
          <p:cNvSpPr>
            <a:spLocks noGrp="1"/>
          </p:cNvSpPr>
          <p:nvPr>
            <p:ph idx="1"/>
          </p:nvPr>
        </p:nvSpPr>
        <p:spPr/>
        <p:txBody>
          <a:bodyPr/>
          <a:lstStyle/>
          <a:p>
            <a:r>
              <a:rPr lang="en-CA" dirty="0"/>
              <a:t>Lipids appear in the blood in 3 forms</a:t>
            </a:r>
          </a:p>
          <a:p>
            <a:endParaRPr lang="en-CA" dirty="0"/>
          </a:p>
          <a:p>
            <a:pPr lvl="1">
              <a:buFont typeface="+mj-lt"/>
              <a:buAutoNum type="arabicPeriod"/>
            </a:pPr>
            <a:r>
              <a:rPr lang="en-CA" dirty="0"/>
              <a:t>Lipoproteins</a:t>
            </a:r>
          </a:p>
          <a:p>
            <a:pPr lvl="1">
              <a:buFont typeface="+mj-lt"/>
              <a:buAutoNum type="arabicPeriod"/>
            </a:pPr>
            <a:r>
              <a:rPr lang="en-CA" dirty="0"/>
              <a:t>Free fatty acids – mostly bound to albumin</a:t>
            </a:r>
          </a:p>
          <a:p>
            <a:pPr lvl="1">
              <a:buFont typeface="+mj-lt"/>
              <a:buAutoNum type="arabicPeriod"/>
            </a:pPr>
            <a:r>
              <a:rPr lang="en-CA" dirty="0"/>
              <a:t>Ketone bodies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marL="1117600" indent="-1117600" algn="l" eaLnBrk="1" hangingPunct="1">
              <a:buClr>
                <a:srgbClr val="FFFF00"/>
              </a:buClr>
              <a:buSzPct val="110000"/>
            </a:pPr>
            <a:r>
              <a:rPr lang="en-US" altLang="en-US" sz="4000" b="1" dirty="0">
                <a:solidFill>
                  <a:schemeClr val="tx1"/>
                </a:solidFill>
              </a:rPr>
              <a:t>I.</a:t>
            </a:r>
            <a:r>
              <a:rPr lang="en-US" altLang="en-US" sz="3600" b="1" dirty="0">
                <a:solidFill>
                  <a:schemeClr val="tx1"/>
                </a:solidFill>
              </a:rPr>
              <a:t>  </a:t>
            </a:r>
            <a:r>
              <a:rPr lang="en-US" altLang="en-US" sz="4000" b="1" dirty="0">
                <a:solidFill>
                  <a:schemeClr val="tx1"/>
                </a:solidFill>
              </a:rPr>
              <a:t>Lipoproteins</a:t>
            </a:r>
          </a:p>
        </p:txBody>
      </p:sp>
      <p:sp>
        <p:nvSpPr>
          <p:cNvPr id="2" name="Tijdelijke aanduiding voor inhoud 1"/>
          <p:cNvSpPr>
            <a:spLocks noGrp="1"/>
          </p:cNvSpPr>
          <p:nvPr>
            <p:ph idx="1"/>
          </p:nvPr>
        </p:nvSpPr>
        <p:spPr>
          <a:xfrm>
            <a:off x="609599" y="1398590"/>
            <a:ext cx="6347714" cy="4697410"/>
          </a:xfrm>
        </p:spPr>
        <p:txBody>
          <a:bodyPr/>
          <a:lstStyle/>
          <a:p>
            <a:r>
              <a:rPr lang="en-CA" dirty="0"/>
              <a:t>Transport form of lipid (TG, phospholipid, cholesterol) in blood</a:t>
            </a:r>
          </a:p>
          <a:p>
            <a:pPr lvl="1"/>
            <a:r>
              <a:rPr lang="en-CA" dirty="0" err="1"/>
              <a:t>Micromolecules</a:t>
            </a:r>
            <a:r>
              <a:rPr lang="en-CA" dirty="0"/>
              <a:t> of lipid and protein</a:t>
            </a:r>
          </a:p>
          <a:p>
            <a:r>
              <a:rPr lang="en-CA" dirty="0"/>
              <a:t>Differ in terms of: </a:t>
            </a:r>
          </a:p>
          <a:p>
            <a:pPr lvl="1">
              <a:buFont typeface="+mj-lt"/>
              <a:buAutoNum type="arabicPeriod"/>
            </a:pPr>
            <a:r>
              <a:rPr lang="en-CA" dirty="0"/>
              <a:t>Density	</a:t>
            </a:r>
          </a:p>
          <a:p>
            <a:pPr lvl="1">
              <a:buFont typeface="+mj-lt"/>
              <a:buAutoNum type="arabicPeriod"/>
            </a:pPr>
            <a:r>
              <a:rPr lang="en-CA" dirty="0"/>
              <a:t>Amount of TG</a:t>
            </a:r>
          </a:p>
          <a:p>
            <a:pPr lvl="1">
              <a:buFont typeface="+mj-lt"/>
              <a:buAutoNum type="arabicPeriod"/>
            </a:pPr>
            <a:r>
              <a:rPr lang="en-CA" dirty="0"/>
              <a:t>Phospholipid</a:t>
            </a:r>
          </a:p>
          <a:p>
            <a:pPr lvl="1">
              <a:buFont typeface="+mj-lt"/>
              <a:buAutoNum type="arabicPeriod"/>
            </a:pPr>
            <a:r>
              <a:rPr lang="en-CA" dirty="0"/>
              <a:t>Cholesterol</a:t>
            </a:r>
          </a:p>
          <a:p>
            <a:pPr lvl="1">
              <a:buFont typeface="+mj-lt"/>
              <a:buAutoNum type="arabicPeriod"/>
            </a:pPr>
            <a:r>
              <a:rPr lang="en-CA" dirty="0"/>
              <a:t>Type &amp; amount of protein</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a:p>
        </p:txBody>
      </p:sp>
      <p:sp>
        <p:nvSpPr>
          <p:cNvPr id="46083" name="Content Placeholder 2"/>
          <p:cNvSpPr>
            <a:spLocks noGrp="1"/>
          </p:cNvSpPr>
          <p:nvPr>
            <p:ph idx="1"/>
          </p:nvPr>
        </p:nvSpPr>
        <p:spPr/>
        <p:txBody>
          <a:bodyPr/>
          <a:lstStyle/>
          <a:p>
            <a:endParaRPr lang="en-US" altLang="en-US"/>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58200"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474788" y="12954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VLDL</a:t>
            </a:r>
          </a:p>
        </p:txBody>
      </p:sp>
      <p:sp>
        <p:nvSpPr>
          <p:cNvPr id="48131" name="Text Box 3"/>
          <p:cNvSpPr txBox="1">
            <a:spLocks noChangeArrowheads="1"/>
          </p:cNvSpPr>
          <p:nvPr/>
        </p:nvSpPr>
        <p:spPr bwMode="auto">
          <a:xfrm>
            <a:off x="2465388" y="685800"/>
            <a:ext cx="17414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Lipoprotein</a:t>
            </a:r>
          </a:p>
          <a:p>
            <a:pPr eaLnBrk="1" hangingPunct="1">
              <a:spcBef>
                <a:spcPct val="0"/>
              </a:spcBef>
              <a:buFontTx/>
              <a:buNone/>
            </a:pPr>
            <a:r>
              <a:rPr lang="en-US" altLang="en-US" sz="2400" b="1"/>
              <a:t>Lipase</a:t>
            </a:r>
          </a:p>
        </p:txBody>
      </p:sp>
      <p:sp>
        <p:nvSpPr>
          <p:cNvPr id="48132" name="Text Box 5"/>
          <p:cNvSpPr txBox="1">
            <a:spLocks noChangeArrowheads="1"/>
          </p:cNvSpPr>
          <p:nvPr/>
        </p:nvSpPr>
        <p:spPr bwMode="auto">
          <a:xfrm>
            <a:off x="4141788" y="4572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FA</a:t>
            </a:r>
          </a:p>
        </p:txBody>
      </p:sp>
      <p:sp>
        <p:nvSpPr>
          <p:cNvPr id="48133" name="Text Box 6"/>
          <p:cNvSpPr txBox="1">
            <a:spLocks noChangeArrowheads="1"/>
          </p:cNvSpPr>
          <p:nvPr/>
        </p:nvSpPr>
        <p:spPr bwMode="auto">
          <a:xfrm>
            <a:off x="4217988" y="1295400"/>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IDL</a:t>
            </a:r>
          </a:p>
        </p:txBody>
      </p:sp>
      <p:sp>
        <p:nvSpPr>
          <p:cNvPr id="48134" name="Text Box 7"/>
          <p:cNvSpPr txBox="1">
            <a:spLocks noChangeArrowheads="1"/>
          </p:cNvSpPr>
          <p:nvPr/>
        </p:nvSpPr>
        <p:spPr bwMode="auto">
          <a:xfrm>
            <a:off x="6656388" y="1295400"/>
            <a:ext cx="811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LDL</a:t>
            </a:r>
          </a:p>
        </p:txBody>
      </p:sp>
      <p:sp>
        <p:nvSpPr>
          <p:cNvPr id="48135" name="Text Box 8"/>
          <p:cNvSpPr txBox="1">
            <a:spLocks noChangeArrowheads="1"/>
          </p:cNvSpPr>
          <p:nvPr/>
        </p:nvSpPr>
        <p:spPr bwMode="auto">
          <a:xfrm>
            <a:off x="4021138" y="1752600"/>
            <a:ext cx="18764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Intermediate</a:t>
            </a:r>
          </a:p>
          <a:p>
            <a:pPr eaLnBrk="1" hangingPunct="1">
              <a:spcBef>
                <a:spcPct val="0"/>
              </a:spcBef>
              <a:buFontTx/>
              <a:buNone/>
            </a:pPr>
            <a:r>
              <a:rPr lang="en-US" altLang="en-US" sz="2400" b="1"/>
              <a:t>density</a:t>
            </a:r>
          </a:p>
          <a:p>
            <a:pPr eaLnBrk="1" hangingPunct="1">
              <a:spcBef>
                <a:spcPct val="0"/>
              </a:spcBef>
              <a:buFontTx/>
              <a:buNone/>
            </a:pPr>
            <a:r>
              <a:rPr lang="en-US" altLang="en-US" sz="2400" b="1"/>
              <a:t>lipoproteins</a:t>
            </a:r>
          </a:p>
        </p:txBody>
      </p:sp>
      <p:sp>
        <p:nvSpPr>
          <p:cNvPr id="48136" name="Text Box 9"/>
          <p:cNvSpPr txBox="1">
            <a:spLocks noChangeArrowheads="1"/>
          </p:cNvSpPr>
          <p:nvPr/>
        </p:nvSpPr>
        <p:spPr bwMode="auto">
          <a:xfrm>
            <a:off x="1858963" y="3962400"/>
            <a:ext cx="2081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Excess PL and</a:t>
            </a:r>
          </a:p>
          <a:p>
            <a:pPr eaLnBrk="1" hangingPunct="1">
              <a:spcBef>
                <a:spcPct val="0"/>
              </a:spcBef>
              <a:buFontTx/>
              <a:buNone/>
            </a:pPr>
            <a:r>
              <a:rPr lang="en-US" altLang="en-US" sz="2400" b="1"/>
              <a:t>cholesterol</a:t>
            </a:r>
          </a:p>
        </p:txBody>
      </p:sp>
      <p:sp>
        <p:nvSpPr>
          <p:cNvPr id="48137" name="Text Box 10"/>
          <p:cNvSpPr txBox="1">
            <a:spLocks noChangeArrowheads="1"/>
          </p:cNvSpPr>
          <p:nvPr/>
        </p:nvSpPr>
        <p:spPr bwMode="auto">
          <a:xfrm>
            <a:off x="4217988" y="3810000"/>
            <a:ext cx="2493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Cholesterol esters</a:t>
            </a:r>
          </a:p>
        </p:txBody>
      </p:sp>
      <p:sp>
        <p:nvSpPr>
          <p:cNvPr id="48138" name="Text Box 11"/>
          <p:cNvSpPr txBox="1">
            <a:spLocks noChangeArrowheads="1"/>
          </p:cNvSpPr>
          <p:nvPr/>
        </p:nvSpPr>
        <p:spPr bwMode="auto">
          <a:xfrm>
            <a:off x="2617788" y="5943600"/>
            <a:ext cx="232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HDL cholesterol</a:t>
            </a:r>
          </a:p>
        </p:txBody>
      </p:sp>
      <p:sp>
        <p:nvSpPr>
          <p:cNvPr id="48139" name="Text Box 12"/>
          <p:cNvSpPr txBox="1">
            <a:spLocks noChangeArrowheads="1"/>
          </p:cNvSpPr>
          <p:nvPr/>
        </p:nvSpPr>
        <p:spPr bwMode="auto">
          <a:xfrm rot="-3113177">
            <a:off x="4111625" y="4810126"/>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LCAT</a:t>
            </a:r>
          </a:p>
        </p:txBody>
      </p:sp>
      <p:sp>
        <p:nvSpPr>
          <p:cNvPr id="48140" name="Line 13"/>
          <p:cNvSpPr>
            <a:spLocks noChangeShapeType="1"/>
          </p:cNvSpPr>
          <p:nvPr/>
        </p:nvSpPr>
        <p:spPr bwMode="auto">
          <a:xfrm>
            <a:off x="2465388" y="1524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1" name="Line 15"/>
          <p:cNvSpPr>
            <a:spLocks noChangeShapeType="1"/>
          </p:cNvSpPr>
          <p:nvPr/>
        </p:nvSpPr>
        <p:spPr bwMode="auto">
          <a:xfrm>
            <a:off x="4903788" y="1524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2" name="Line 16"/>
          <p:cNvSpPr>
            <a:spLocks noChangeShapeType="1"/>
          </p:cNvSpPr>
          <p:nvPr/>
        </p:nvSpPr>
        <p:spPr bwMode="auto">
          <a:xfrm>
            <a:off x="2770188" y="1752600"/>
            <a:ext cx="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3" name="Line 18"/>
          <p:cNvSpPr>
            <a:spLocks noChangeShapeType="1"/>
          </p:cNvSpPr>
          <p:nvPr/>
        </p:nvSpPr>
        <p:spPr bwMode="auto">
          <a:xfrm rot="-404699" flipH="1" flipV="1">
            <a:off x="3379788" y="1752600"/>
            <a:ext cx="8382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4" name="Line 19"/>
          <p:cNvSpPr>
            <a:spLocks noChangeShapeType="1"/>
          </p:cNvSpPr>
          <p:nvPr/>
        </p:nvSpPr>
        <p:spPr bwMode="auto">
          <a:xfrm>
            <a:off x="2770188" y="48768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5" name="Line 20"/>
          <p:cNvSpPr>
            <a:spLocks noChangeShapeType="1"/>
          </p:cNvSpPr>
          <p:nvPr/>
        </p:nvSpPr>
        <p:spPr bwMode="auto">
          <a:xfrm flipV="1">
            <a:off x="4217988" y="4419600"/>
            <a:ext cx="11430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Line 21"/>
          <p:cNvSpPr>
            <a:spLocks noChangeShapeType="1"/>
          </p:cNvSpPr>
          <p:nvPr/>
        </p:nvSpPr>
        <p:spPr bwMode="auto">
          <a:xfrm flipV="1">
            <a:off x="3684588" y="9144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22"/>
          <p:cNvSpPr>
            <a:spLocks noChangeShapeType="1"/>
          </p:cNvSpPr>
          <p:nvPr/>
        </p:nvSpPr>
        <p:spPr bwMode="auto">
          <a:xfrm flipV="1">
            <a:off x="6122988" y="16764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chylomicrons ldl vldl ldl and hd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1292055"/>
            <a:ext cx="6334125" cy="4273891"/>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4572000" y="6627168"/>
            <a:ext cx="4572000" cy="230832"/>
          </a:xfrm>
          <a:prstGeom prst="rect">
            <a:avLst/>
          </a:prstGeom>
        </p:spPr>
        <p:txBody>
          <a:bodyPr>
            <a:spAutoFit/>
          </a:bodyPr>
          <a:lstStyle/>
          <a:p>
            <a:pPr algn="r"/>
            <a:r>
              <a:rPr lang="en-CA" sz="900" dirty="0"/>
              <a:t>https://courses.washington.edu/conj/bess/cholesterol/liver-lipoproteins-color2.png</a:t>
            </a:r>
          </a:p>
        </p:txBody>
      </p:sp>
    </p:spTree>
    <p:extLst>
      <p:ext uri="{BB962C8B-B14F-4D97-AF65-F5344CB8AC3E}">
        <p14:creationId xmlns:p14="http://schemas.microsoft.com/office/powerpoint/2010/main" val="3857322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altLang="en-US"/>
          </a:p>
        </p:txBody>
      </p:sp>
      <p:sp>
        <p:nvSpPr>
          <p:cNvPr id="49155" name="Content Placeholder 2"/>
          <p:cNvSpPr>
            <a:spLocks noGrp="1"/>
          </p:cNvSpPr>
          <p:nvPr>
            <p:ph idx="1"/>
          </p:nvPr>
        </p:nvSpPr>
        <p:spPr/>
        <p:txBody>
          <a:bodyPr/>
          <a:lstStyle/>
          <a:p>
            <a:endParaRPr lang="en-US" altLang="en-US"/>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6908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r>
              <a:rPr lang="en-US" altLang="en-US" sz="3600" b="1" dirty="0">
                <a:solidFill>
                  <a:schemeClr val="tx1"/>
                </a:solidFill>
              </a:rPr>
              <a:t> A.  Chylomicrons</a:t>
            </a:r>
          </a:p>
        </p:txBody>
      </p:sp>
      <p:sp>
        <p:nvSpPr>
          <p:cNvPr id="2" name="Tijdelijke aanduiding voor inhoud 1"/>
          <p:cNvSpPr>
            <a:spLocks noGrp="1"/>
          </p:cNvSpPr>
          <p:nvPr>
            <p:ph idx="1"/>
          </p:nvPr>
        </p:nvSpPr>
        <p:spPr/>
        <p:txBody>
          <a:bodyPr/>
          <a:lstStyle/>
          <a:p>
            <a:r>
              <a:rPr lang="en-CA" dirty="0"/>
              <a:t>TG are primarily transported in chylomicrons and VLDL because TG are not soluble in H2O</a:t>
            </a:r>
          </a:p>
          <a:p>
            <a:endParaRPr lang="en-CA" dirty="0"/>
          </a:p>
          <a:p>
            <a:r>
              <a:rPr lang="en-CA" dirty="0"/>
              <a:t>Chylomicrons are produced only in the small intestine and they contain TG of dietary origin</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7" y="1007461"/>
            <a:ext cx="8077202" cy="3429000"/>
          </a:xfrm>
        </p:spPr>
        <p:txBody>
          <a:bodyPr/>
          <a:lstStyle/>
          <a:p>
            <a:r>
              <a:rPr lang="en-CA" dirty="0"/>
              <a:t>Digestion and absorption of lipid and the formation and secretion of chylomicrons into the blood takes several hours</a:t>
            </a:r>
          </a:p>
          <a:p>
            <a:endParaRPr lang="en-CA" dirty="0"/>
          </a:p>
          <a:p>
            <a:r>
              <a:rPr lang="en-CA" dirty="0"/>
              <a:t>Turnover of chylomicrons are very rapid once they enter the blood (t ½ 4-5 min)</a:t>
            </a:r>
          </a:p>
          <a:p>
            <a:endParaRPr lang="en-CA" dirty="0"/>
          </a:p>
          <a:p>
            <a:r>
              <a:rPr lang="en-CA" dirty="0"/>
              <a:t>Triglyceride                    			fatty acids + 													glycerol</a:t>
            </a:r>
          </a:p>
        </p:txBody>
      </p:sp>
      <p:sp>
        <p:nvSpPr>
          <p:cNvPr id="51202" name="Text Box 2"/>
          <p:cNvSpPr txBox="1">
            <a:spLocks noChangeArrowheads="1"/>
          </p:cNvSpPr>
          <p:nvPr/>
        </p:nvSpPr>
        <p:spPr bwMode="auto">
          <a:xfrm>
            <a:off x="685800" y="7413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1"/>
          </a:p>
        </p:txBody>
      </p:sp>
      <p:grpSp>
        <p:nvGrpSpPr>
          <p:cNvPr id="4" name="Groep 3"/>
          <p:cNvGrpSpPr/>
          <p:nvPr/>
        </p:nvGrpSpPr>
        <p:grpSpPr>
          <a:xfrm>
            <a:off x="3228179" y="4434402"/>
            <a:ext cx="2840037" cy="1023937"/>
            <a:chOff x="2357438" y="4738688"/>
            <a:chExt cx="2840037" cy="1023937"/>
          </a:xfrm>
        </p:grpSpPr>
        <p:sp>
          <p:nvSpPr>
            <p:cNvPr id="51204" name="Line 4"/>
            <p:cNvSpPr>
              <a:spLocks noChangeShapeType="1"/>
            </p:cNvSpPr>
            <p:nvPr/>
          </p:nvSpPr>
          <p:spPr bwMode="auto">
            <a:xfrm>
              <a:off x="2911475" y="5272088"/>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Text Box 5"/>
            <p:cNvSpPr txBox="1">
              <a:spLocks noChangeArrowheads="1"/>
            </p:cNvSpPr>
            <p:nvPr/>
          </p:nvSpPr>
          <p:spPr bwMode="auto">
            <a:xfrm>
              <a:off x="2563813" y="4738688"/>
              <a:ext cx="2459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Lipoprotein lipase</a:t>
              </a:r>
            </a:p>
          </p:txBody>
        </p:sp>
        <p:sp>
          <p:nvSpPr>
            <p:cNvPr id="51206" name="Text Box 6"/>
            <p:cNvSpPr txBox="1">
              <a:spLocks noChangeArrowheads="1"/>
            </p:cNvSpPr>
            <p:nvPr/>
          </p:nvSpPr>
          <p:spPr bwMode="auto">
            <a:xfrm>
              <a:off x="2357438" y="5305425"/>
              <a:ext cx="2840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clearing factor lipase</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8" y="609600"/>
            <a:ext cx="7772401" cy="5431763"/>
          </a:xfrm>
        </p:spPr>
        <p:txBody>
          <a:bodyPr/>
          <a:lstStyle/>
          <a:p>
            <a:r>
              <a:rPr lang="en-CA" dirty="0"/>
              <a:t>Lipoprotein lipase is found on the outer surface of the endothelial cells lining the capillaries (adipose, heart, skeletal </a:t>
            </a:r>
            <a:r>
              <a:rPr lang="en-CA" dirty="0" err="1"/>
              <a:t>muscle,lung</a:t>
            </a:r>
            <a:r>
              <a:rPr lang="en-CA" dirty="0"/>
              <a:t>, mammary gland)</a:t>
            </a:r>
          </a:p>
          <a:p>
            <a:endParaRPr lang="en-CA" dirty="0"/>
          </a:p>
          <a:p>
            <a:r>
              <a:rPr lang="en-CA" dirty="0"/>
              <a:t>In liver lipoprotein lipase is attached to the outer surface of the hepatocytes</a:t>
            </a:r>
          </a:p>
          <a:p>
            <a:endParaRPr lang="en-CA" dirty="0"/>
          </a:p>
          <a:p>
            <a:r>
              <a:rPr lang="en-CA" dirty="0"/>
              <a:t>Following hydrolysis of TG the FAs diffuse into the tissue or they could remain in the blood and be transported to another tissue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09600" y="2057400"/>
            <a:ext cx="793717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FFFF00"/>
              </a:buClr>
              <a:buSzPct val="110000"/>
              <a:buFont typeface="Wingdings" panose="05000000000000000000" pitchFamily="2" charset="2"/>
              <a:buNone/>
            </a:pPr>
            <a:endParaRPr lang="en-US" altLang="en-US" b="1" dirty="0"/>
          </a:p>
          <a:p>
            <a:pPr eaLnBrk="1" hangingPunct="1">
              <a:spcBef>
                <a:spcPct val="0"/>
              </a:spcBef>
              <a:buClr>
                <a:srgbClr val="FFFF00"/>
              </a:buClr>
              <a:buSzPct val="110000"/>
              <a:buFont typeface="Wingdings" panose="05000000000000000000" pitchFamily="2" charset="2"/>
              <a:buNone/>
            </a:pPr>
            <a:r>
              <a:rPr lang="en-US" altLang="en-US" b="1" dirty="0"/>
              <a:t>Glycerol + ATP                Glycerol 3-P + ADP</a:t>
            </a:r>
          </a:p>
          <a:p>
            <a:pPr eaLnBrk="1" hangingPunct="1">
              <a:spcBef>
                <a:spcPct val="0"/>
              </a:spcBef>
              <a:buClr>
                <a:srgbClr val="FFFF00"/>
              </a:buClr>
              <a:buSzPct val="110000"/>
              <a:buFont typeface="Wingdings" panose="05000000000000000000" pitchFamily="2" charset="2"/>
              <a:buNone/>
            </a:pPr>
            <a:endParaRPr lang="en-US" altLang="en-US" b="1" dirty="0"/>
          </a:p>
          <a:p>
            <a:pPr eaLnBrk="1" hangingPunct="1">
              <a:spcBef>
                <a:spcPct val="0"/>
              </a:spcBef>
              <a:buClr>
                <a:srgbClr val="FFFF00"/>
              </a:buClr>
              <a:buSzPct val="110000"/>
              <a:buFont typeface="Wingdings" panose="05000000000000000000" pitchFamily="2" charset="2"/>
              <a:buNone/>
            </a:pPr>
            <a:r>
              <a:rPr lang="en-US" altLang="en-US" b="1" dirty="0"/>
              <a:t>                            Oxidized</a:t>
            </a:r>
          </a:p>
          <a:p>
            <a:pPr eaLnBrk="1" hangingPunct="1">
              <a:spcBef>
                <a:spcPct val="0"/>
              </a:spcBef>
              <a:buClr>
                <a:srgbClr val="FFFF00"/>
              </a:buClr>
              <a:buSzPct val="110000"/>
              <a:buFont typeface="Wingdings" panose="05000000000000000000" pitchFamily="2" charset="2"/>
              <a:buNone/>
            </a:pPr>
            <a:r>
              <a:rPr lang="en-US" altLang="en-US" b="1" dirty="0"/>
              <a:t>Fatty Acids        Esterified         TG</a:t>
            </a:r>
          </a:p>
        </p:txBody>
      </p:sp>
      <p:sp>
        <p:nvSpPr>
          <p:cNvPr id="53251" name="Text Box 3"/>
          <p:cNvSpPr txBox="1">
            <a:spLocks noChangeArrowheads="1"/>
          </p:cNvSpPr>
          <p:nvPr/>
        </p:nvSpPr>
        <p:spPr bwMode="auto">
          <a:xfrm>
            <a:off x="3140075" y="2322513"/>
            <a:ext cx="2138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a:t>Glycerol kinase</a:t>
            </a:r>
          </a:p>
        </p:txBody>
      </p:sp>
      <p:sp>
        <p:nvSpPr>
          <p:cNvPr id="53252" name="Line 4"/>
          <p:cNvSpPr>
            <a:spLocks noChangeShapeType="1"/>
          </p:cNvSpPr>
          <p:nvPr/>
        </p:nvSpPr>
        <p:spPr bwMode="auto">
          <a:xfrm>
            <a:off x="3402013" y="2878138"/>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3" name="Line 5"/>
          <p:cNvSpPr>
            <a:spLocks noChangeShapeType="1"/>
          </p:cNvSpPr>
          <p:nvPr/>
        </p:nvSpPr>
        <p:spPr bwMode="auto">
          <a:xfrm>
            <a:off x="2835275" y="4325938"/>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Line 8"/>
          <p:cNvSpPr>
            <a:spLocks noChangeShapeType="1"/>
          </p:cNvSpPr>
          <p:nvPr/>
        </p:nvSpPr>
        <p:spPr bwMode="auto">
          <a:xfrm>
            <a:off x="5349875" y="4325938"/>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Line 10"/>
          <p:cNvSpPr>
            <a:spLocks noChangeShapeType="1"/>
          </p:cNvSpPr>
          <p:nvPr/>
        </p:nvSpPr>
        <p:spPr bwMode="auto">
          <a:xfrm flipV="1">
            <a:off x="2835275" y="3868738"/>
            <a:ext cx="685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ijdelijke aanduiding voor inhoud 2"/>
          <p:cNvSpPr>
            <a:spLocks noGrp="1"/>
          </p:cNvSpPr>
          <p:nvPr>
            <p:ph idx="1"/>
          </p:nvPr>
        </p:nvSpPr>
        <p:spPr>
          <a:xfrm>
            <a:off x="609598" y="609600"/>
            <a:ext cx="7772401" cy="5431763"/>
          </a:xfrm>
        </p:spPr>
        <p:txBody>
          <a:bodyPr/>
          <a:lstStyle/>
          <a:p>
            <a:r>
              <a:rPr lang="en-CA" dirty="0"/>
              <a:t>Glycerol is transported in the </a:t>
            </a:r>
            <a:r>
              <a:rPr lang="en-CA"/>
              <a:t>blood to liver </a:t>
            </a:r>
            <a:r>
              <a:rPr lang="en-CA" dirty="0"/>
              <a:t>or kidney</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Types of Lipids</a:t>
            </a:r>
          </a:p>
        </p:txBody>
      </p:sp>
      <p:pic>
        <p:nvPicPr>
          <p:cNvPr id="81926" name="Picture 6" descr="Common lipi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70000"/>
            <a:ext cx="7032625" cy="5336543"/>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300416" y="6600365"/>
            <a:ext cx="6858000" cy="230832"/>
          </a:xfrm>
          <a:prstGeom prst="rect">
            <a:avLst/>
          </a:prstGeom>
        </p:spPr>
        <p:txBody>
          <a:bodyPr wrap="square">
            <a:spAutoFit/>
          </a:bodyPr>
          <a:lstStyle/>
          <a:p>
            <a:pPr algn="r"/>
            <a:r>
              <a:rPr lang="en-US" sz="900" dirty="0"/>
              <a:t>https://upload.wikimedia.org/wikipedia/commons/thumb/5/5c/Common_lipids.png/1024px-Common_lipids.png</a:t>
            </a:r>
          </a:p>
        </p:txBody>
      </p:sp>
    </p:spTree>
    <p:extLst>
      <p:ext uri="{BB962C8B-B14F-4D97-AF65-F5344CB8AC3E}">
        <p14:creationId xmlns:p14="http://schemas.microsoft.com/office/powerpoint/2010/main" val="1314514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17525" y="195263"/>
            <a:ext cx="8272463"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                                                        </a:t>
            </a:r>
            <a:r>
              <a:rPr lang="en-US" altLang="en-US" sz="3000" b="1" dirty="0"/>
              <a:t>FA</a:t>
            </a:r>
          </a:p>
          <a:p>
            <a:pPr eaLnBrk="1" hangingPunct="1">
              <a:spcBef>
                <a:spcPct val="0"/>
              </a:spcBef>
              <a:buFontTx/>
              <a:buNone/>
            </a:pPr>
            <a:r>
              <a:rPr lang="en-US" altLang="en-US" sz="3000" b="1" dirty="0"/>
              <a:t>                     Lipoprotein</a:t>
            </a:r>
          </a:p>
          <a:p>
            <a:pPr eaLnBrk="1" hangingPunct="1">
              <a:spcBef>
                <a:spcPct val="0"/>
              </a:spcBef>
              <a:buFontTx/>
              <a:buNone/>
            </a:pPr>
            <a:r>
              <a:rPr lang="en-US" altLang="en-US" sz="3000" dirty="0"/>
              <a:t>                     </a:t>
            </a:r>
            <a:r>
              <a:rPr lang="en-US" altLang="en-US" sz="3000" b="1" dirty="0"/>
              <a:t>Lipase</a:t>
            </a:r>
          </a:p>
          <a:p>
            <a:pPr eaLnBrk="1" hangingPunct="1">
              <a:spcBef>
                <a:spcPct val="0"/>
              </a:spcBef>
              <a:buFontTx/>
              <a:buNone/>
            </a:pPr>
            <a:r>
              <a:rPr lang="en-US" altLang="en-US" sz="3000" b="1" dirty="0"/>
              <a:t>Chylomicron          </a:t>
            </a:r>
            <a:r>
              <a:rPr lang="en-US" altLang="en-US" sz="3000" b="1" dirty="0" err="1"/>
              <a:t>Chylomicron</a:t>
            </a:r>
            <a:r>
              <a:rPr lang="en-US" altLang="en-US" sz="3000" b="1" dirty="0"/>
              <a:t> remnant     Liver</a:t>
            </a:r>
          </a:p>
          <a:p>
            <a:pPr eaLnBrk="1" hangingPunct="1">
              <a:spcBef>
                <a:spcPct val="0"/>
              </a:spcBef>
              <a:buFontTx/>
              <a:buNone/>
            </a:pPr>
            <a:r>
              <a:rPr lang="en-US" altLang="en-US" sz="3000" b="1" dirty="0"/>
              <a:t>                                 (Cholesterol ester &amp; protein)</a:t>
            </a:r>
          </a:p>
          <a:p>
            <a:pPr eaLnBrk="1" hangingPunct="1">
              <a:spcBef>
                <a:spcPct val="0"/>
              </a:spcBef>
              <a:buFontTx/>
              <a:buNone/>
            </a:pPr>
            <a:r>
              <a:rPr lang="en-US" altLang="en-US" sz="3000" b="1" dirty="0"/>
              <a:t>                        PL</a:t>
            </a:r>
          </a:p>
          <a:p>
            <a:pPr eaLnBrk="1" hangingPunct="1">
              <a:spcBef>
                <a:spcPct val="0"/>
              </a:spcBef>
              <a:buFontTx/>
              <a:buNone/>
            </a:pPr>
            <a:r>
              <a:rPr lang="en-US" altLang="en-US" sz="3000" b="1" dirty="0"/>
              <a:t>                    Free cholesterol</a:t>
            </a:r>
          </a:p>
          <a:p>
            <a:pPr eaLnBrk="1" hangingPunct="1">
              <a:spcBef>
                <a:spcPct val="0"/>
              </a:spcBef>
              <a:buFontTx/>
              <a:buNone/>
            </a:pPr>
            <a:endParaRPr lang="en-US" altLang="en-US" sz="3000" b="1" dirty="0"/>
          </a:p>
          <a:p>
            <a:pPr eaLnBrk="1" hangingPunct="1">
              <a:spcBef>
                <a:spcPct val="0"/>
              </a:spcBef>
              <a:buFontTx/>
              <a:buNone/>
            </a:pPr>
            <a:r>
              <a:rPr lang="en-US" altLang="en-US" sz="3000" b="1" dirty="0"/>
              <a:t>                             HDL</a:t>
            </a:r>
          </a:p>
          <a:p>
            <a:pPr eaLnBrk="1" hangingPunct="1">
              <a:spcBef>
                <a:spcPct val="0"/>
              </a:spcBef>
              <a:buFontTx/>
              <a:buNone/>
            </a:pPr>
            <a:endParaRPr lang="en-US" altLang="en-US" sz="3000" b="1" dirty="0"/>
          </a:p>
          <a:p>
            <a:pPr eaLnBrk="1" hangingPunct="1">
              <a:spcBef>
                <a:spcPct val="0"/>
              </a:spcBef>
              <a:buSzPct val="110000"/>
              <a:buFont typeface="Wingdings" panose="05000000000000000000" pitchFamily="2" charset="2"/>
              <a:buChar char="v"/>
            </a:pPr>
            <a:r>
              <a:rPr lang="en-US" altLang="en-US" sz="3000" b="1" dirty="0"/>
              <a:t>Cholesterol esters from chylomicron remnants</a:t>
            </a:r>
          </a:p>
          <a:p>
            <a:pPr eaLnBrk="1" hangingPunct="1">
              <a:spcBef>
                <a:spcPct val="0"/>
              </a:spcBef>
              <a:buSzPct val="110000"/>
              <a:buFont typeface="Wingdings" panose="05000000000000000000" pitchFamily="2" charset="2"/>
              <a:buNone/>
            </a:pPr>
            <a:r>
              <a:rPr lang="en-US" altLang="en-US" sz="3000" b="1" dirty="0"/>
              <a:t>    are secreted into the bile or used in synthesis</a:t>
            </a:r>
          </a:p>
          <a:p>
            <a:pPr eaLnBrk="1" hangingPunct="1">
              <a:spcBef>
                <a:spcPct val="0"/>
              </a:spcBef>
              <a:buSzPct val="110000"/>
              <a:buFont typeface="Wingdings" panose="05000000000000000000" pitchFamily="2" charset="2"/>
              <a:buNone/>
            </a:pPr>
            <a:r>
              <a:rPr lang="en-US" altLang="en-US" sz="3000" b="1" dirty="0"/>
              <a:t>    of VLDL</a:t>
            </a:r>
          </a:p>
        </p:txBody>
      </p:sp>
      <p:sp>
        <p:nvSpPr>
          <p:cNvPr id="54275" name="Line 3"/>
          <p:cNvSpPr>
            <a:spLocks noChangeShapeType="1"/>
          </p:cNvSpPr>
          <p:nvPr/>
        </p:nvSpPr>
        <p:spPr bwMode="auto">
          <a:xfrm>
            <a:off x="2819400" y="1828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6" name="Line 4"/>
          <p:cNvSpPr>
            <a:spLocks noChangeShapeType="1"/>
          </p:cNvSpPr>
          <p:nvPr/>
        </p:nvSpPr>
        <p:spPr bwMode="auto">
          <a:xfrm flipV="1">
            <a:off x="3276600" y="762000"/>
            <a:ext cx="1981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7" name="Line 5"/>
          <p:cNvSpPr>
            <a:spLocks noChangeShapeType="1"/>
          </p:cNvSpPr>
          <p:nvPr/>
        </p:nvSpPr>
        <p:spPr bwMode="auto">
          <a:xfrm>
            <a:off x="7467600" y="1871663"/>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8" name="Line 6"/>
          <p:cNvSpPr>
            <a:spLocks noChangeShapeType="1"/>
          </p:cNvSpPr>
          <p:nvPr/>
        </p:nvSpPr>
        <p:spPr bwMode="auto">
          <a:xfrm>
            <a:off x="2971800" y="19050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9" name="Line 7"/>
          <p:cNvSpPr>
            <a:spLocks noChangeShapeType="1"/>
          </p:cNvSpPr>
          <p:nvPr/>
        </p:nvSpPr>
        <p:spPr bwMode="auto">
          <a:xfrm>
            <a:off x="3733800" y="34290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hat-when-how.com/wp-content/uploads/2011/05/tmp46172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
            <a:ext cx="6096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1"/>
          <p:cNvSpPr txBox="1">
            <a:spLocks noChangeArrowheads="1"/>
          </p:cNvSpPr>
          <p:nvPr/>
        </p:nvSpPr>
        <p:spPr bwMode="auto">
          <a:xfrm>
            <a:off x="352425" y="5105400"/>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The intestine secretes chylomicron particles into the lymphatics. They gain entrance into the general circulation through the thoracic duct. Lipoprotein lipase, on the luminal surface of adipose and muscle capillary endothelial cells, hydrolyzes the triglyceride core to free fatty acids and glycerol. The free fatty acids are re-esterified and stored as triglycerides in adipose tissue or undergo b-oxidation in muscle. The lipid-depleted chylomicrons, chylomicron remnants, are cleared by the liver through a pathway that depends on apolipoprotein-E as a ligand for cellular receptors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838200" indent="-838200" algn="l" eaLnBrk="1" hangingPunct="1">
              <a:buClr>
                <a:srgbClr val="FFFF00"/>
              </a:buClr>
              <a:buSzPct val="105000"/>
            </a:pPr>
            <a:r>
              <a:rPr lang="en-US" altLang="en-US" sz="3600" b="1" dirty="0">
                <a:solidFill>
                  <a:schemeClr val="tx1"/>
                </a:solidFill>
              </a:rPr>
              <a:t>B.  Very low density lipoproteins (VLDL)</a:t>
            </a:r>
          </a:p>
        </p:txBody>
      </p:sp>
      <p:sp>
        <p:nvSpPr>
          <p:cNvPr id="2" name="Tijdelijke aanduiding voor inhoud 1"/>
          <p:cNvSpPr>
            <a:spLocks noGrp="1"/>
          </p:cNvSpPr>
          <p:nvPr>
            <p:ph idx="1"/>
          </p:nvPr>
        </p:nvSpPr>
        <p:spPr/>
        <p:txBody>
          <a:bodyPr/>
          <a:lstStyle/>
          <a:p>
            <a:r>
              <a:rPr lang="en-CA" dirty="0"/>
              <a:t>Lipoprotein that contains TG secreted from the liver</a:t>
            </a:r>
          </a:p>
          <a:p>
            <a:endParaRPr lang="en-CA" dirty="0"/>
          </a:p>
          <a:p>
            <a:r>
              <a:rPr lang="en-CA" dirty="0"/>
              <a:t>TG in liver are synthesized from either acetyl CoA or FAs derived from blood or chylomicrons</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8" y="1219200"/>
            <a:ext cx="7772401" cy="4822163"/>
          </a:xfrm>
        </p:spPr>
        <p:txBody>
          <a:bodyPr/>
          <a:lstStyle/>
          <a:p>
            <a:r>
              <a:rPr lang="en-US" dirty="0"/>
              <a:t>When dietary cholesterol from chylomicron remnants is not available in adequate amounts for synthesis of VLDL, the liver synthesizes cholesterol</a:t>
            </a:r>
          </a:p>
          <a:p>
            <a:endParaRPr lang="en-US" dirty="0"/>
          </a:p>
          <a:p>
            <a:r>
              <a:rPr lang="en-US" dirty="0"/>
              <a:t>Liver does this by increasing the activity of 3-hydroxy-3-methyl </a:t>
            </a:r>
            <a:r>
              <a:rPr lang="en-US" dirty="0" err="1"/>
              <a:t>glutaryl</a:t>
            </a:r>
            <a:r>
              <a:rPr lang="en-US" dirty="0"/>
              <a:t> coenzyme A reductase (HMG CoA reductase)</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l" eaLnBrk="1" hangingPunct="1"/>
            <a:r>
              <a:rPr lang="en-US" altLang="en-US" sz="3600" b="1" dirty="0">
                <a:solidFill>
                  <a:schemeClr val="tx1"/>
                </a:solidFill>
              </a:rPr>
              <a:t>LCAT – Lecithin – cholesterol acyltransferase</a:t>
            </a:r>
          </a:p>
        </p:txBody>
      </p:sp>
      <p:sp>
        <p:nvSpPr>
          <p:cNvPr id="2" name="Tijdelijke aanduiding voor inhoud 1"/>
          <p:cNvSpPr>
            <a:spLocks noGrp="1"/>
          </p:cNvSpPr>
          <p:nvPr>
            <p:ph idx="1"/>
          </p:nvPr>
        </p:nvSpPr>
        <p:spPr/>
        <p:txBody>
          <a:bodyPr/>
          <a:lstStyle/>
          <a:p>
            <a:r>
              <a:rPr lang="en-CA" dirty="0"/>
              <a:t>LCAT esterifies excess cholesterol in  HDL with FAs derived from the 2- position of lecithin (PL)</a:t>
            </a:r>
          </a:p>
          <a:p>
            <a:endParaRPr lang="en-CA" dirty="0"/>
          </a:p>
          <a:p>
            <a:r>
              <a:rPr lang="en-CA" dirty="0"/>
              <a:t>Half life of VLDL 1-3 hours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CA" dirty="0"/>
              <a:t>Activity determines which tissues take up FA</a:t>
            </a:r>
          </a:p>
          <a:p>
            <a:r>
              <a:rPr lang="en-CA" dirty="0"/>
              <a:t>Fed state – high in adipose</a:t>
            </a:r>
          </a:p>
          <a:p>
            <a:r>
              <a:rPr lang="en-CA" dirty="0"/>
              <a:t>Fasted state-low in adipose, high in other tissues</a:t>
            </a:r>
          </a:p>
          <a:p>
            <a:r>
              <a:rPr lang="en-CA" dirty="0"/>
              <a:t>Insulin and glucose    lipoprotein lipase in adipose and also formation of α glycerol-P which stimulates esterification of FAs</a:t>
            </a:r>
          </a:p>
          <a:p>
            <a:r>
              <a:rPr lang="en-CA" dirty="0"/>
              <a:t>Parturition -    LPL in mammary gland</a:t>
            </a:r>
          </a:p>
          <a:p>
            <a:endParaRPr lang="en-US" dirty="0"/>
          </a:p>
        </p:txBody>
      </p:sp>
      <p:sp>
        <p:nvSpPr>
          <p:cNvPr id="60418" name="Rectangle 2"/>
          <p:cNvSpPr>
            <a:spLocks noGrp="1" noChangeArrowheads="1"/>
          </p:cNvSpPr>
          <p:nvPr>
            <p:ph type="title"/>
          </p:nvPr>
        </p:nvSpPr>
        <p:spPr/>
        <p:txBody>
          <a:bodyPr/>
          <a:lstStyle/>
          <a:p>
            <a:pPr algn="l" eaLnBrk="1" hangingPunct="1"/>
            <a:r>
              <a:rPr lang="en-US" altLang="en-US" sz="3600" b="1">
                <a:solidFill>
                  <a:schemeClr val="tx1"/>
                </a:solidFill>
              </a:rPr>
              <a:t> Lipoprotein lipase</a:t>
            </a:r>
          </a:p>
        </p:txBody>
      </p:sp>
      <p:sp>
        <p:nvSpPr>
          <p:cNvPr id="60420" name="Line 5"/>
          <p:cNvSpPr>
            <a:spLocks noChangeShapeType="1"/>
          </p:cNvSpPr>
          <p:nvPr/>
        </p:nvSpPr>
        <p:spPr bwMode="auto">
          <a:xfrm flipV="1">
            <a:off x="4191000" y="4267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1" name="Line 6"/>
          <p:cNvSpPr>
            <a:spLocks noChangeShapeType="1"/>
          </p:cNvSpPr>
          <p:nvPr/>
        </p:nvSpPr>
        <p:spPr bwMode="auto">
          <a:xfrm flipV="1">
            <a:off x="3200400" y="567066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1371600"/>
            <a:ext cx="7772400" cy="1143000"/>
          </a:xfrm>
        </p:spPr>
        <p:txBody>
          <a:bodyPr/>
          <a:lstStyle/>
          <a:p>
            <a:pPr algn="l" eaLnBrk="1" hangingPunct="1"/>
            <a:r>
              <a:rPr lang="en-US" altLang="en-US" sz="2800" b="1">
                <a:solidFill>
                  <a:schemeClr val="tx1"/>
                </a:solidFill>
              </a:rPr>
              <a:t>Nutritional State      Lipoprotein Lipase Activity</a:t>
            </a:r>
          </a:p>
        </p:txBody>
      </p:sp>
      <p:graphicFrame>
        <p:nvGraphicFramePr>
          <p:cNvPr id="37975" name="Group 87"/>
          <p:cNvGraphicFramePr>
            <a:graphicFrameLocks noGrp="1"/>
          </p:cNvGraphicFramePr>
          <p:nvPr>
            <p:ph type="tbl" idx="1"/>
          </p:nvPr>
        </p:nvGraphicFramePr>
        <p:xfrm>
          <a:off x="685800" y="2324100"/>
          <a:ext cx="7772400" cy="2781300"/>
        </p:xfrm>
        <a:graphic>
          <a:graphicData uri="http://schemas.openxmlformats.org/drawingml/2006/table">
            <a:tbl>
              <a:tblPr/>
              <a:tblGrid>
                <a:gridCol w="2667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Adipose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Heart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Skeletal M</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3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Fasted</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574675" algn="dec"/>
                        </a:tabLst>
                      </a:pPr>
                      <a:r>
                        <a:rPr kumimoji="0" lang="en-US" sz="2800" b="0" i="0" u="none" strike="noStrike" cap="none" normalizeH="0" baseline="0">
                          <a:ln>
                            <a:noFill/>
                          </a:ln>
                          <a:solidFill>
                            <a:schemeClr val="tx1"/>
                          </a:solidFill>
                          <a:effectLst/>
                          <a:latin typeface="Times New Roman" charset="0"/>
                        </a:rPr>
                        <a:t>	3.3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33413" algn="dec"/>
                        </a:tabLst>
                      </a:pPr>
                      <a:r>
                        <a:rPr kumimoji="0" lang="en-US" sz="2800" b="0" i="0" u="none" strike="noStrike" cap="none" normalizeH="0" baseline="0">
                          <a:ln>
                            <a:noFill/>
                          </a:ln>
                          <a:solidFill>
                            <a:schemeClr val="tx1"/>
                          </a:solidFill>
                          <a:effectLst/>
                          <a:latin typeface="Times New Roman" charset="0"/>
                        </a:rPr>
                        <a:t>	19.0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796925" algn="dec"/>
                        </a:tabLst>
                      </a:pPr>
                      <a:r>
                        <a:rPr kumimoji="0" lang="en-US" sz="2800" b="0" i="0" u="none" strike="noStrike" cap="none" normalizeH="0" baseline="0">
                          <a:ln>
                            <a:noFill/>
                          </a:ln>
                          <a:solidFill>
                            <a:schemeClr val="tx1"/>
                          </a:solidFill>
                          <a:effectLst/>
                          <a:latin typeface="Times New Roman" charset="0"/>
                        </a:rPr>
                        <a:t>	15.4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CHO fed</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33413" algn="dec"/>
                        </a:tabLst>
                      </a:pPr>
                      <a:r>
                        <a:rPr kumimoji="0" lang="en-US" sz="2800" b="0" i="0" u="none" strike="noStrike" cap="none" normalizeH="0" baseline="0">
                          <a:ln>
                            <a:noFill/>
                          </a:ln>
                          <a:solidFill>
                            <a:schemeClr val="tx1"/>
                          </a:solidFill>
                          <a:effectLst/>
                          <a:latin typeface="Times New Roman" charset="0"/>
                        </a:rPr>
                        <a:t>	14.8</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33413" algn="dec"/>
                        </a:tabLst>
                      </a:pPr>
                      <a:r>
                        <a:rPr kumimoji="0" lang="en-US" sz="2800" b="0" i="0" u="none" strike="noStrike" cap="none" normalizeH="0" baseline="0">
                          <a:ln>
                            <a:noFill/>
                          </a:ln>
                          <a:solidFill>
                            <a:schemeClr val="tx1"/>
                          </a:solidFill>
                          <a:effectLst/>
                          <a:latin typeface="Times New Roman" charset="0"/>
                        </a:rPr>
                        <a:t>	9.7</a:t>
                      </a:r>
                    </a:p>
                  </a:txBody>
                  <a:tcPr horzOverflow="overflow">
                    <a:lnL>
                      <a:noFill/>
                    </a:lnL>
                    <a:lnR>
                      <a:noFill/>
                    </a:lnR>
                    <a:lnT>
                      <a:noFill/>
                    </a:lnT>
                    <a:lnB>
                      <a:noFill/>
                    </a:lnB>
                    <a:lnTlToBr>
                      <a:noFill/>
                    </a:lnTlToBr>
                    <a:lnBlToTr>
                      <a:noFill/>
                    </a:lnBlToTr>
                    <a:noFill/>
                  </a:tcPr>
                </a:tc>
                <a:tc>
                  <a:txBody>
                    <a:bodyPr/>
                    <a:lstStyle/>
                    <a:p>
                      <a:pPr marL="0" marR="0" lvl="0" indent="0" algn="l" defTabSz="796925" rtl="0" eaLnBrk="1" fontAlgn="base" latinLnBrk="0" hangingPunct="1">
                        <a:lnSpc>
                          <a:spcPct val="100000"/>
                        </a:lnSpc>
                        <a:spcBef>
                          <a:spcPct val="20000"/>
                        </a:spcBef>
                        <a:spcAft>
                          <a:spcPct val="0"/>
                        </a:spcAft>
                        <a:buClrTx/>
                        <a:buSzTx/>
                        <a:buFontTx/>
                        <a:buNone/>
                        <a:tabLst>
                          <a:tab pos="796925" algn="dec"/>
                        </a:tabLst>
                      </a:pPr>
                      <a:r>
                        <a:rPr kumimoji="0" lang="en-US" sz="2800" b="0" i="0" u="none" strike="noStrike" cap="none" normalizeH="0" baseline="0">
                          <a:ln>
                            <a:noFill/>
                          </a:ln>
                          <a:solidFill>
                            <a:schemeClr val="tx1"/>
                          </a:solidFill>
                          <a:effectLst/>
                          <a:latin typeface="Times New Roman" charset="0"/>
                        </a:rPr>
                        <a:t>	8.5</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Fat fed</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33413" algn="dec"/>
                        </a:tabLst>
                      </a:pPr>
                      <a:r>
                        <a:rPr kumimoji="0" lang="en-US" sz="2800" b="0" i="0" u="none" strike="noStrike" cap="none" normalizeH="0" baseline="0">
                          <a:ln>
                            <a:noFill/>
                          </a:ln>
                          <a:solidFill>
                            <a:schemeClr val="tx1"/>
                          </a:solidFill>
                          <a:effectLst/>
                          <a:latin typeface="Times New Roman" charset="0"/>
                        </a:rPr>
                        <a:t>	7.9</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33413" algn="dec"/>
                        </a:tabLst>
                      </a:pPr>
                      <a:r>
                        <a:rPr kumimoji="0" lang="en-US" sz="2800" b="0" i="0" u="none" strike="noStrike" cap="none" normalizeH="0" baseline="0">
                          <a:ln>
                            <a:noFill/>
                          </a:ln>
                          <a:solidFill>
                            <a:schemeClr val="tx1"/>
                          </a:solidFill>
                          <a:effectLst/>
                          <a:latin typeface="Times New Roman" charset="0"/>
                        </a:rPr>
                        <a:t>	15.1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96925" rtl="0" eaLnBrk="1" fontAlgn="base" latinLnBrk="0" hangingPunct="1">
                        <a:lnSpc>
                          <a:spcPct val="100000"/>
                        </a:lnSpc>
                        <a:spcBef>
                          <a:spcPct val="20000"/>
                        </a:spcBef>
                        <a:spcAft>
                          <a:spcPct val="0"/>
                        </a:spcAft>
                        <a:buClrTx/>
                        <a:buSzTx/>
                        <a:buFontTx/>
                        <a:buNone/>
                        <a:tabLst>
                          <a:tab pos="796925" algn="dec"/>
                        </a:tabLst>
                      </a:pPr>
                      <a:r>
                        <a:rPr kumimoji="0" lang="en-US" sz="2800" b="0" i="0" u="none" strike="noStrike" cap="none" normalizeH="0" baseline="0">
                          <a:ln>
                            <a:noFill/>
                          </a:ln>
                          <a:solidFill>
                            <a:schemeClr val="tx1"/>
                          </a:solidFill>
                          <a:effectLst/>
                          <a:latin typeface="Times New Roman" charset="0"/>
                        </a:rPr>
                        <a:t>	14.4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1463" name="Text Box 39"/>
          <p:cNvSpPr txBox="1">
            <a:spLocks noChangeArrowheads="1"/>
          </p:cNvSpPr>
          <p:nvPr/>
        </p:nvSpPr>
        <p:spPr bwMode="auto">
          <a:xfrm>
            <a:off x="4708525" y="5476875"/>
            <a:ext cx="3524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t>J. Nutr. 105:447, 1975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marL="838200" indent="-838200" algn="l" eaLnBrk="1" hangingPunct="1">
              <a:buClr>
                <a:srgbClr val="FFFF00"/>
              </a:buClr>
              <a:buSzPct val="105000"/>
            </a:pPr>
            <a:r>
              <a:rPr lang="en-US" altLang="en-US" sz="3600" b="1" dirty="0">
                <a:solidFill>
                  <a:schemeClr val="tx1"/>
                </a:solidFill>
              </a:rPr>
              <a:t>C.  Low Density Lipoproteins (LDL)</a:t>
            </a:r>
            <a:r>
              <a:rPr lang="en-US" altLang="en-US" sz="3600" dirty="0"/>
              <a:t>  </a:t>
            </a:r>
          </a:p>
        </p:txBody>
      </p:sp>
      <p:sp>
        <p:nvSpPr>
          <p:cNvPr id="2" name="Tijdelijke aanduiding voor inhoud 1"/>
          <p:cNvSpPr>
            <a:spLocks noGrp="1"/>
          </p:cNvSpPr>
          <p:nvPr>
            <p:ph idx="1"/>
          </p:nvPr>
        </p:nvSpPr>
        <p:spPr>
          <a:xfrm>
            <a:off x="609598" y="1828800"/>
            <a:ext cx="8229602" cy="4212563"/>
          </a:xfrm>
        </p:spPr>
        <p:txBody>
          <a:bodyPr/>
          <a:lstStyle/>
          <a:p>
            <a:r>
              <a:rPr lang="en-CA" dirty="0"/>
              <a:t>Involved in cholesterol transport</a:t>
            </a:r>
          </a:p>
          <a:p>
            <a:r>
              <a:rPr lang="en-CA" dirty="0"/>
              <a:t>LDL is taken up by tissues metabolized and the cholesterol is released and used for cellular functions</a:t>
            </a:r>
          </a:p>
          <a:p>
            <a:pPr lvl="1"/>
            <a:r>
              <a:rPr lang="en-CA" dirty="0"/>
              <a:t>Specific receptor on the surface of the cell that binds LDL</a:t>
            </a:r>
          </a:p>
          <a:p>
            <a:r>
              <a:rPr lang="en-CA" dirty="0"/>
              <a:t>Most tissues except liver depend on LDL for their cholesterol supply</a:t>
            </a:r>
          </a:p>
          <a:p>
            <a:pPr lvl="1"/>
            <a:r>
              <a:rPr lang="en-CA" dirty="0"/>
              <a:t>~45% of plasma LDL pool turns over per day</a:t>
            </a:r>
          </a:p>
          <a:p>
            <a:endParaRPr lang="en-CA" dirty="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marL="838200" indent="-838200" algn="l" eaLnBrk="1" hangingPunct="1">
              <a:buClr>
                <a:srgbClr val="FFFF00"/>
              </a:buClr>
              <a:buSzPct val="110000"/>
            </a:pPr>
            <a:r>
              <a:rPr lang="en-US" altLang="en-US" sz="3600" b="1" dirty="0">
                <a:solidFill>
                  <a:schemeClr val="tx1"/>
                </a:solidFill>
              </a:rPr>
              <a:t>D.  High density Lipoproteins (HDL)</a:t>
            </a:r>
            <a:endParaRPr lang="en-US" altLang="en-US" sz="3600" b="1" dirty="0">
              <a:solidFill>
                <a:srgbClr val="FFFF00"/>
              </a:solidFill>
            </a:endParaRPr>
          </a:p>
        </p:txBody>
      </p:sp>
      <p:sp>
        <p:nvSpPr>
          <p:cNvPr id="2" name="Tijdelijke aanduiding voor inhoud 1"/>
          <p:cNvSpPr>
            <a:spLocks noGrp="1"/>
          </p:cNvSpPr>
          <p:nvPr>
            <p:ph idx="1"/>
          </p:nvPr>
        </p:nvSpPr>
        <p:spPr/>
        <p:txBody>
          <a:bodyPr/>
          <a:lstStyle/>
          <a:p>
            <a:r>
              <a:rPr lang="en-CA" dirty="0"/>
              <a:t>Functions in cholesterol and phospholipid exchange and cholesterol esterification reactions in plasma</a:t>
            </a:r>
          </a:p>
          <a:p>
            <a:endParaRPr lang="en-CA" dirty="0"/>
          </a:p>
          <a:p>
            <a:r>
              <a:rPr lang="en-CA" dirty="0"/>
              <a:t>Accepts cholesterol from tissues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8" y="1066800"/>
            <a:ext cx="7772401" cy="4974563"/>
          </a:xfrm>
        </p:spPr>
        <p:txBody>
          <a:bodyPr/>
          <a:lstStyle/>
          <a:p>
            <a:r>
              <a:rPr lang="en-CA" dirty="0"/>
              <a:t>Cholesterol bound to HDL can be esterified in plasma by LCAT and transferred to VLDL and IDL to form LDL</a:t>
            </a:r>
          </a:p>
          <a:p>
            <a:endParaRPr lang="en-CA" dirty="0"/>
          </a:p>
          <a:p>
            <a:r>
              <a:rPr lang="en-CA" dirty="0"/>
              <a:t>HDLs are synthesized in liver and small intestine</a:t>
            </a:r>
          </a:p>
          <a:p>
            <a:endParaRPr lang="en-CA" dirty="0"/>
          </a:p>
          <a:p>
            <a:r>
              <a:rPr lang="en-CA" dirty="0"/>
              <a:t>Half life of 5-6 days</a:t>
            </a:r>
          </a:p>
          <a:p>
            <a:endParaRPr lang="en-US" dirty="0"/>
          </a:p>
        </p:txBody>
      </p:sp>
    </p:spTree>
    <p:extLst>
      <p:ext uri="{BB962C8B-B14F-4D97-AF65-F5344CB8AC3E}">
        <p14:creationId xmlns:p14="http://schemas.microsoft.com/office/powerpoint/2010/main" val="73867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Types of Lipids</a:t>
            </a:r>
          </a:p>
        </p:txBody>
      </p:sp>
      <p:pic>
        <p:nvPicPr>
          <p:cNvPr id="83970" name="Picture 2" descr="https://upload.wikimedia.org/wikipedia/commons/thumb/b/b5/Sphingolipids_general_structures.png/1920px-Sphingolipids_general_structures.png"/>
          <p:cNvPicPr>
            <a:picLocks noChangeAspect="1" noChangeArrowheads="1"/>
          </p:cNvPicPr>
          <p:nvPr/>
        </p:nvPicPr>
        <p:blipFill rotWithShape="1">
          <a:blip r:embed="rId2">
            <a:extLst>
              <a:ext uri="{28A0092B-C50C-407E-A947-70E740481C1C}">
                <a14:useLocalDpi xmlns:a14="http://schemas.microsoft.com/office/drawing/2010/main" val="0"/>
              </a:ext>
            </a:extLst>
          </a:blip>
          <a:srcRect r="63333"/>
          <a:stretch/>
        </p:blipFill>
        <p:spPr bwMode="auto">
          <a:xfrm>
            <a:off x="1676400" y="381653"/>
            <a:ext cx="5410200" cy="647840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6944497" y="6211669"/>
            <a:ext cx="2199503" cy="646331"/>
          </a:xfrm>
          <a:prstGeom prst="rect">
            <a:avLst/>
          </a:prstGeom>
        </p:spPr>
        <p:txBody>
          <a:bodyPr wrap="square">
            <a:spAutoFit/>
          </a:bodyPr>
          <a:lstStyle/>
          <a:p>
            <a:pPr algn="r"/>
            <a:r>
              <a:rPr lang="en-US" sz="900" dirty="0"/>
              <a:t>https://upload.wikimedia.org/wikipedia/commons/thumb/b/b5/Sphingolipids_general_structures.png/1920px-Sphingolipids_general_structures.png</a:t>
            </a:r>
          </a:p>
        </p:txBody>
      </p:sp>
    </p:spTree>
    <p:extLst>
      <p:ext uri="{BB962C8B-B14F-4D97-AF65-F5344CB8AC3E}">
        <p14:creationId xmlns:p14="http://schemas.microsoft.com/office/powerpoint/2010/main" val="2857451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http://jn.nutrition.org/content/128/2/439S/F4.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696200"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4000" b="1" dirty="0">
                <a:solidFill>
                  <a:schemeClr val="tx1"/>
                </a:solidFill>
              </a:rPr>
              <a:t>Lipid Transport</a:t>
            </a:r>
          </a:p>
        </p:txBody>
      </p:sp>
      <p:sp>
        <p:nvSpPr>
          <p:cNvPr id="2" name="Tijdelijke aanduiding voor inhoud 1"/>
          <p:cNvSpPr>
            <a:spLocks noGrp="1"/>
          </p:cNvSpPr>
          <p:nvPr>
            <p:ph idx="1"/>
          </p:nvPr>
        </p:nvSpPr>
        <p:spPr/>
        <p:txBody>
          <a:bodyPr/>
          <a:lstStyle/>
          <a:p>
            <a:r>
              <a:rPr lang="en-CA" dirty="0"/>
              <a:t>Lipids appear in the blood in 3 forms</a:t>
            </a:r>
          </a:p>
          <a:p>
            <a:endParaRPr lang="en-CA" dirty="0"/>
          </a:p>
          <a:p>
            <a:pPr lvl="1">
              <a:buFont typeface="+mj-lt"/>
              <a:buAutoNum type="arabicPeriod"/>
            </a:pPr>
            <a:r>
              <a:rPr lang="en-CA" dirty="0"/>
              <a:t>Lipoproteins</a:t>
            </a:r>
          </a:p>
          <a:p>
            <a:pPr lvl="1">
              <a:buFont typeface="+mj-lt"/>
              <a:buAutoNum type="arabicPeriod"/>
            </a:pPr>
            <a:r>
              <a:rPr lang="en-CA" dirty="0"/>
              <a:t>Free fatty acids – mostly bound to albumin</a:t>
            </a:r>
          </a:p>
          <a:p>
            <a:pPr lvl="1">
              <a:buFont typeface="+mj-lt"/>
              <a:buAutoNum type="arabicPeriod"/>
            </a:pPr>
            <a:r>
              <a:rPr lang="en-CA" dirty="0"/>
              <a:t>Ketone bodies</a:t>
            </a:r>
          </a:p>
          <a:p>
            <a:endParaRPr lang="en-US" dirty="0"/>
          </a:p>
        </p:txBody>
      </p:sp>
    </p:spTree>
    <p:extLst>
      <p:ext uri="{BB962C8B-B14F-4D97-AF65-F5344CB8AC3E}">
        <p14:creationId xmlns:p14="http://schemas.microsoft.com/office/powerpoint/2010/main" val="3433818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eaLnBrk="1" hangingPunct="1"/>
            <a:r>
              <a:rPr lang="en-US" altLang="en-US" sz="4000" b="1" dirty="0">
                <a:solidFill>
                  <a:schemeClr val="tx1"/>
                </a:solidFill>
              </a:rPr>
              <a:t>II.  Free Fatty Acids</a:t>
            </a:r>
          </a:p>
        </p:txBody>
      </p:sp>
      <p:sp>
        <p:nvSpPr>
          <p:cNvPr id="2" name="Tijdelijke aanduiding voor inhoud 1"/>
          <p:cNvSpPr>
            <a:spLocks noGrp="1"/>
          </p:cNvSpPr>
          <p:nvPr>
            <p:ph idx="1"/>
          </p:nvPr>
        </p:nvSpPr>
        <p:spPr/>
        <p:txBody>
          <a:bodyPr/>
          <a:lstStyle/>
          <a:p>
            <a:r>
              <a:rPr lang="en-CA" dirty="0"/>
              <a:t>Some from intestinal absorption</a:t>
            </a:r>
          </a:p>
          <a:p>
            <a:endParaRPr lang="en-CA" dirty="0"/>
          </a:p>
          <a:p>
            <a:r>
              <a:rPr lang="en-CA" dirty="0"/>
              <a:t>Most FFA arise from TG breakdown in adipose tissue</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eaLnBrk="1" hangingPunct="1"/>
            <a:r>
              <a:rPr lang="en-US" altLang="en-US" sz="4000" b="1" dirty="0">
                <a:solidFill>
                  <a:schemeClr val="tx1"/>
                </a:solidFill>
              </a:rPr>
              <a:t>III.  Ketone Bodies</a:t>
            </a:r>
          </a:p>
        </p:txBody>
      </p:sp>
      <p:sp>
        <p:nvSpPr>
          <p:cNvPr id="2" name="Tijdelijke aanduiding voor inhoud 1"/>
          <p:cNvSpPr>
            <a:spLocks noGrp="1"/>
          </p:cNvSpPr>
          <p:nvPr>
            <p:ph idx="1"/>
          </p:nvPr>
        </p:nvSpPr>
        <p:spPr/>
        <p:txBody>
          <a:bodyPr/>
          <a:lstStyle/>
          <a:p>
            <a:r>
              <a:rPr lang="en-CA" dirty="0"/>
              <a:t>Synthesis</a:t>
            </a:r>
          </a:p>
          <a:p>
            <a:pPr lvl="1"/>
            <a:r>
              <a:rPr lang="en-CA" dirty="0"/>
              <a:t>Gut epithelium (esp. ruminants)</a:t>
            </a:r>
          </a:p>
          <a:p>
            <a:pPr lvl="1"/>
            <a:r>
              <a:rPr lang="en-CA" dirty="0"/>
              <a:t>Liver</a:t>
            </a:r>
          </a:p>
          <a:p>
            <a:r>
              <a:rPr lang="en-US" dirty="0"/>
              <a:t>Uses (requires </a:t>
            </a:r>
            <a:r>
              <a:rPr lang="en-US" dirty="0" err="1"/>
              <a:t>thioporase</a:t>
            </a:r>
            <a:r>
              <a:rPr lang="en-US" dirty="0"/>
              <a:t>)</a:t>
            </a:r>
          </a:p>
          <a:p>
            <a:pPr lvl="1"/>
            <a:r>
              <a:rPr lang="en-US" dirty="0"/>
              <a:t>Heart</a:t>
            </a:r>
          </a:p>
          <a:p>
            <a:pPr lvl="1"/>
            <a:r>
              <a:rPr lang="en-US" dirty="0"/>
              <a:t>Brain</a:t>
            </a:r>
          </a:p>
          <a:p>
            <a:pPr lvl="1"/>
            <a:r>
              <a:rPr lang="en-US" dirty="0"/>
              <a:t>Muscle</a:t>
            </a:r>
          </a:p>
        </p:txBody>
      </p:sp>
    </p:spTree>
    <p:extLst>
      <p:ext uri="{BB962C8B-B14F-4D97-AF65-F5344CB8AC3E}">
        <p14:creationId xmlns:p14="http://schemas.microsoft.com/office/powerpoint/2010/main" val="4201034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err="1"/>
              <a:t>Lipid</a:t>
            </a:r>
            <a:r>
              <a:rPr lang="nl-NL" dirty="0"/>
              <a:t> </a:t>
            </a:r>
            <a:r>
              <a:rPr lang="nl-NL" dirty="0" err="1"/>
              <a:t>Metabolism</a:t>
            </a:r>
            <a:endParaRPr lang="en-CA" dirty="0"/>
          </a:p>
        </p:txBody>
      </p:sp>
      <p:sp>
        <p:nvSpPr>
          <p:cNvPr id="5" name="Tijdelijke aanduiding voor tekst 4"/>
          <p:cNvSpPr>
            <a:spLocks noGrp="1"/>
          </p:cNvSpPr>
          <p:nvPr>
            <p:ph type="body" idx="1"/>
          </p:nvPr>
        </p:nvSpPr>
        <p:spPr/>
        <p:txBody>
          <a:bodyPr/>
          <a:lstStyle/>
          <a:p>
            <a:endParaRPr lang="en-CA"/>
          </a:p>
        </p:txBody>
      </p:sp>
    </p:spTree>
    <p:extLst>
      <p:ext uri="{BB962C8B-B14F-4D97-AF65-F5344CB8AC3E}">
        <p14:creationId xmlns:p14="http://schemas.microsoft.com/office/powerpoint/2010/main" val="1702424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vert="horz" lIns="91440" tIns="45720" rIns="91440" bIns="45720" rtlCol="0" anchor="t">
            <a:normAutofit/>
          </a:bodyPr>
          <a:lstStyle/>
          <a:p>
            <a:r>
              <a:rPr lang="en-US" altLang="en-US" b="1" dirty="0"/>
              <a:t>Lipid metabolism</a:t>
            </a:r>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445125"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681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b="1" dirty="0"/>
              <a:t>Overview</a:t>
            </a:r>
            <a:br>
              <a:rPr lang="en-CA" b="1" dirty="0"/>
            </a:br>
            <a:endParaRPr lang="en-US" b="1" dirty="0"/>
          </a:p>
        </p:txBody>
      </p:sp>
      <p:sp>
        <p:nvSpPr>
          <p:cNvPr id="3" name="Tijdelijke aanduiding voor tekst 2"/>
          <p:cNvSpPr>
            <a:spLocks noGrp="1"/>
          </p:cNvSpPr>
          <p:nvPr>
            <p:ph idx="1"/>
          </p:nvPr>
        </p:nvSpPr>
        <p:spPr>
          <a:xfrm>
            <a:off x="982133" y="1600200"/>
            <a:ext cx="7704667" cy="4399616"/>
          </a:xfrm>
        </p:spPr>
        <p:txBody>
          <a:bodyPr>
            <a:normAutofit/>
          </a:bodyPr>
          <a:lstStyle/>
          <a:p>
            <a:r>
              <a:rPr lang="en-CA" sz="3200" dirty="0"/>
              <a:t>Fatty acid oxidation</a:t>
            </a:r>
          </a:p>
          <a:p>
            <a:endParaRPr lang="en-CA" sz="3200" dirty="0"/>
          </a:p>
          <a:p>
            <a:r>
              <a:rPr lang="en-CA" sz="3200" dirty="0"/>
              <a:t>Fatty acid synthesis</a:t>
            </a:r>
          </a:p>
          <a:p>
            <a:pPr marL="0" indent="0">
              <a:buNone/>
            </a:pPr>
            <a:endParaRPr lang="en-CA" sz="3200" dirty="0"/>
          </a:p>
          <a:p>
            <a:r>
              <a:rPr lang="en-CA" sz="3200" dirty="0"/>
              <a:t>Regulation of lipid metabolism</a:t>
            </a:r>
          </a:p>
        </p:txBody>
      </p:sp>
    </p:spTree>
    <p:extLst>
      <p:ext uri="{BB962C8B-B14F-4D97-AF65-F5344CB8AC3E}">
        <p14:creationId xmlns:p14="http://schemas.microsoft.com/office/powerpoint/2010/main" val="3654433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CA" dirty="0"/>
              <a:t>Free Fatty Acids</a:t>
            </a:r>
          </a:p>
        </p:txBody>
      </p:sp>
      <p:sp>
        <p:nvSpPr>
          <p:cNvPr id="2" name="Tijdelijke aanduiding voor inhoud 1"/>
          <p:cNvSpPr>
            <a:spLocks noGrp="1"/>
          </p:cNvSpPr>
          <p:nvPr>
            <p:ph idx="1"/>
          </p:nvPr>
        </p:nvSpPr>
        <p:spPr/>
        <p:txBody>
          <a:bodyPr/>
          <a:lstStyle/>
          <a:p>
            <a:r>
              <a:rPr lang="en-CA" dirty="0"/>
              <a:t>Most FFA arise from TG breakdown in adipose tissue</a:t>
            </a:r>
          </a:p>
          <a:p>
            <a:endParaRPr lang="en-CA" dirty="0"/>
          </a:p>
          <a:p>
            <a:r>
              <a:rPr lang="en-CA" dirty="0"/>
              <a:t>Some from intestinal absorption</a:t>
            </a:r>
          </a:p>
          <a:p>
            <a:pPr lvl="1"/>
            <a:r>
              <a:rPr lang="en-CA" dirty="0"/>
              <a:t>Short and some medium chain FA</a:t>
            </a:r>
          </a:p>
          <a:p>
            <a:pPr lvl="1"/>
            <a:r>
              <a:rPr lang="en-CA" dirty="0"/>
              <a:t>Long chain will be TG</a:t>
            </a:r>
          </a:p>
          <a:p>
            <a:endParaRPr lang="en-US" dirty="0"/>
          </a:p>
        </p:txBody>
      </p:sp>
    </p:spTree>
    <p:extLst>
      <p:ext uri="{BB962C8B-B14F-4D97-AF65-F5344CB8AC3E}">
        <p14:creationId xmlns:p14="http://schemas.microsoft.com/office/powerpoint/2010/main" val="4149007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Lipid Mobilization</a:t>
            </a:r>
          </a:p>
        </p:txBody>
      </p:sp>
      <p:sp>
        <p:nvSpPr>
          <p:cNvPr id="6147" name="Content Placeholder 2"/>
          <p:cNvSpPr>
            <a:spLocks noGrp="1"/>
          </p:cNvSpPr>
          <p:nvPr>
            <p:ph idx="1"/>
          </p:nvPr>
        </p:nvSpPr>
        <p:spPr/>
        <p:txBody>
          <a:bodyPr/>
          <a:lstStyle/>
          <a:p>
            <a:r>
              <a:rPr lang="en-US" altLang="en-US" dirty="0"/>
              <a:t>Three major steps</a:t>
            </a:r>
          </a:p>
          <a:p>
            <a:pPr marL="914407" lvl="1" indent="-457200">
              <a:buFont typeface="+mj-lt"/>
              <a:buAutoNum type="arabicPeriod"/>
            </a:pPr>
            <a:r>
              <a:rPr lang="en-US" altLang="en-US" dirty="0"/>
              <a:t>Lipolysis and release from adipose tissue</a:t>
            </a:r>
          </a:p>
          <a:p>
            <a:pPr marL="914407" lvl="1" indent="-457200">
              <a:buFont typeface="+mj-lt"/>
              <a:buAutoNum type="arabicPeriod"/>
            </a:pPr>
            <a:r>
              <a:rPr lang="en-US" altLang="en-US" dirty="0"/>
              <a:t>Activation and transport into mitochondria</a:t>
            </a:r>
          </a:p>
          <a:p>
            <a:pPr marL="914407" lvl="1" indent="-457200">
              <a:buFont typeface="+mj-lt"/>
              <a:buAutoNum type="arabicPeriod"/>
            </a:pPr>
            <a:r>
              <a:rPr lang="en-US" altLang="en-US" dirty="0"/>
              <a:t>β-oxidation</a:t>
            </a:r>
          </a:p>
          <a:p>
            <a:endParaRPr lang="en-US" altLang="en-US" dirty="0"/>
          </a:p>
        </p:txBody>
      </p:sp>
    </p:spTree>
    <p:extLst>
      <p:ext uri="{BB962C8B-B14F-4D97-AF65-F5344CB8AC3E}">
        <p14:creationId xmlns:p14="http://schemas.microsoft.com/office/powerpoint/2010/main" val="3767981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marL="742950" indent="-742950">
              <a:buFont typeface="+mj-lt"/>
              <a:buAutoNum type="arabicPeriod"/>
            </a:pPr>
            <a:r>
              <a:rPr lang="en-CA" dirty="0"/>
              <a:t>Lipid mobilization</a:t>
            </a:r>
          </a:p>
        </p:txBody>
      </p:sp>
      <p:sp>
        <p:nvSpPr>
          <p:cNvPr id="2" name="Tijdelijke aanduiding voor inhoud 1"/>
          <p:cNvSpPr>
            <a:spLocks noGrp="1"/>
          </p:cNvSpPr>
          <p:nvPr>
            <p:ph idx="1"/>
          </p:nvPr>
        </p:nvSpPr>
        <p:spPr>
          <a:xfrm>
            <a:off x="827700" y="2971799"/>
            <a:ext cx="6711654" cy="3276607"/>
          </a:xfrm>
        </p:spPr>
        <p:txBody>
          <a:bodyPr/>
          <a:lstStyle/>
          <a:p>
            <a:r>
              <a:rPr lang="en-CA" dirty="0"/>
              <a:t>Adipose is major tissue that releases FAs into blood stream</a:t>
            </a:r>
          </a:p>
          <a:p>
            <a:pPr lvl="1"/>
            <a:r>
              <a:rPr lang="en-CA" dirty="0"/>
              <a:t>Other tissues (liver, kidney, muscle) contain TG but they do not release FAs</a:t>
            </a:r>
          </a:p>
          <a:p>
            <a:endParaRPr lang="en-CA" dirty="0"/>
          </a:p>
          <a:p>
            <a:r>
              <a:rPr lang="en-CA" dirty="0"/>
              <a:t>In adipose TG are continuously being hydrolyzed to FAs and glycerol</a:t>
            </a:r>
          </a:p>
          <a:p>
            <a:pPr lvl="1"/>
            <a:r>
              <a:rPr lang="en-CA" dirty="0"/>
              <a:t>A net release of FAs from adipose occurs when lipolysis exceeds re-synthesis of TG</a:t>
            </a:r>
          </a:p>
          <a:p>
            <a:endParaRPr lang="en-CA" dirty="0"/>
          </a:p>
          <a:p>
            <a:endParaRPr lang="en-US" dirty="0"/>
          </a:p>
        </p:txBody>
      </p:sp>
    </p:spTree>
    <p:extLst>
      <p:ext uri="{BB962C8B-B14F-4D97-AF65-F5344CB8AC3E}">
        <p14:creationId xmlns:p14="http://schemas.microsoft.com/office/powerpoint/2010/main" val="131615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90600" y="1509713"/>
            <a:ext cx="7024688"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u="sng"/>
              <a:t>In 70 kg man</a:t>
            </a:r>
          </a:p>
          <a:p>
            <a:pPr eaLnBrk="1" hangingPunct="1">
              <a:spcBef>
                <a:spcPct val="0"/>
              </a:spcBef>
              <a:buFontTx/>
              <a:buNone/>
            </a:pPr>
            <a:endParaRPr lang="en-US" altLang="en-US" b="1" u="sng"/>
          </a:p>
          <a:p>
            <a:pPr eaLnBrk="1" hangingPunct="1">
              <a:spcBef>
                <a:spcPct val="0"/>
              </a:spcBef>
              <a:buFontTx/>
              <a:buNone/>
            </a:pPr>
            <a:r>
              <a:rPr lang="en-US" altLang="en-US" b="1"/>
              <a:t>	10 kg fat			93,000 Kcal</a:t>
            </a:r>
          </a:p>
          <a:p>
            <a:pPr eaLnBrk="1" hangingPunct="1">
              <a:spcBef>
                <a:spcPct val="0"/>
              </a:spcBef>
              <a:buFontTx/>
              <a:buNone/>
            </a:pPr>
            <a:r>
              <a:rPr lang="en-US" altLang="en-US" b="1"/>
              <a:t>	glycogen			500-800 Kcal</a:t>
            </a:r>
          </a:p>
          <a:p>
            <a:pPr eaLnBrk="1" hangingPunct="1">
              <a:spcBef>
                <a:spcPct val="0"/>
              </a:spcBef>
              <a:buFontTx/>
              <a:buNone/>
            </a:pPr>
            <a:r>
              <a:rPr lang="en-US" altLang="en-US" b="1"/>
              <a:t>	protein		      ~ 18,000 Kcal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Fate of FFA</a:t>
            </a:r>
          </a:p>
        </p:txBody>
      </p:sp>
      <p:grpSp>
        <p:nvGrpSpPr>
          <p:cNvPr id="3" name="Groep 2"/>
          <p:cNvGrpSpPr/>
          <p:nvPr/>
        </p:nvGrpSpPr>
        <p:grpSpPr>
          <a:xfrm>
            <a:off x="2743200" y="2438401"/>
            <a:ext cx="4724400" cy="3775075"/>
            <a:chOff x="3276600" y="1716088"/>
            <a:chExt cx="4724400" cy="3775075"/>
          </a:xfrm>
        </p:grpSpPr>
        <p:sp>
          <p:nvSpPr>
            <p:cNvPr id="17411" name="TextBox 3"/>
            <p:cNvSpPr txBox="1">
              <a:spLocks noChangeArrowheads="1"/>
            </p:cNvSpPr>
            <p:nvPr/>
          </p:nvSpPr>
          <p:spPr bwMode="auto">
            <a:xfrm>
              <a:off x="3276600" y="2971800"/>
              <a:ext cx="16764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dirty="0"/>
                <a:t>Liver produces Acetyl CoA</a:t>
              </a:r>
            </a:p>
          </p:txBody>
        </p:sp>
        <p:cxnSp>
          <p:nvCxnSpPr>
            <p:cNvPr id="6" name="Straight Arrow Connector 5"/>
            <p:cNvCxnSpPr/>
            <p:nvPr/>
          </p:nvCxnSpPr>
          <p:spPr>
            <a:xfrm>
              <a:off x="4114800" y="4343400"/>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13" name="TextBox 6"/>
            <p:cNvSpPr txBox="1">
              <a:spLocks noChangeArrowheads="1"/>
            </p:cNvSpPr>
            <p:nvPr/>
          </p:nvSpPr>
          <p:spPr bwMode="auto">
            <a:xfrm>
              <a:off x="3276600" y="5029200"/>
              <a:ext cx="16764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dirty="0"/>
                <a:t>TCA cycle</a:t>
              </a:r>
            </a:p>
          </p:txBody>
        </p:sp>
        <p:cxnSp>
          <p:nvCxnSpPr>
            <p:cNvPr id="11" name="Straight Arrow Connector 10"/>
            <p:cNvCxnSpPr/>
            <p:nvPr/>
          </p:nvCxnSpPr>
          <p:spPr>
            <a:xfrm>
              <a:off x="4038600" y="2222500"/>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15" name="TextBox 11"/>
            <p:cNvSpPr txBox="1">
              <a:spLocks noChangeArrowheads="1"/>
            </p:cNvSpPr>
            <p:nvPr/>
          </p:nvSpPr>
          <p:spPr bwMode="auto">
            <a:xfrm>
              <a:off x="3276600" y="1716088"/>
              <a:ext cx="167640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t>FFA</a:t>
              </a:r>
            </a:p>
          </p:txBody>
        </p:sp>
        <p:sp>
          <p:nvSpPr>
            <p:cNvPr id="17416" name="TextBox 13"/>
            <p:cNvSpPr txBox="1">
              <a:spLocks noChangeArrowheads="1"/>
            </p:cNvSpPr>
            <p:nvPr/>
          </p:nvSpPr>
          <p:spPr bwMode="auto">
            <a:xfrm>
              <a:off x="6324600" y="2543175"/>
              <a:ext cx="16764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dirty="0"/>
                <a:t>If too much Acetyl CoA then ketone bodies are produced by liver</a:t>
              </a:r>
            </a:p>
          </p:txBody>
        </p:sp>
        <p:cxnSp>
          <p:nvCxnSpPr>
            <p:cNvPr id="15" name="Straight Arrow Connector 14"/>
            <p:cNvCxnSpPr/>
            <p:nvPr/>
          </p:nvCxnSpPr>
          <p:spPr>
            <a:xfrm>
              <a:off x="5105400" y="3549650"/>
              <a:ext cx="1066800" cy="222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7615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FA entry into the cell</a:t>
            </a:r>
          </a:p>
        </p:txBody>
      </p:sp>
      <p:sp>
        <p:nvSpPr>
          <p:cNvPr id="18435" name="Content Placeholder 2"/>
          <p:cNvSpPr>
            <a:spLocks noGrp="1"/>
          </p:cNvSpPr>
          <p:nvPr>
            <p:ph idx="1"/>
          </p:nvPr>
        </p:nvSpPr>
        <p:spPr>
          <a:xfrm>
            <a:off x="982133" y="1066800"/>
            <a:ext cx="7704667" cy="4933016"/>
          </a:xfrm>
        </p:spPr>
        <p:txBody>
          <a:bodyPr/>
          <a:lstStyle/>
          <a:p>
            <a:r>
              <a:rPr lang="en-US" altLang="en-US" dirty="0"/>
              <a:t>FA primarily enter a cell via fatty acid protein transporters on the cell surface </a:t>
            </a:r>
          </a:p>
          <a:p>
            <a:pPr lvl="1"/>
            <a:r>
              <a:rPr lang="en-US" altLang="en-US" sz="2000" dirty="0"/>
              <a:t>Fatty acid translocase (FAT/CD36), </a:t>
            </a:r>
          </a:p>
          <a:p>
            <a:pPr lvl="1"/>
            <a:r>
              <a:rPr lang="en-US" altLang="en-US" sz="2000" dirty="0"/>
              <a:t>Tissue-specific fatty acid transport proteins (FATP), </a:t>
            </a:r>
          </a:p>
          <a:p>
            <a:pPr lvl="1"/>
            <a:r>
              <a:rPr lang="en-US" altLang="en-US" sz="2000" dirty="0"/>
              <a:t>Plasma membrane bound fatty acid binding protein (</a:t>
            </a:r>
            <a:r>
              <a:rPr lang="en-US" altLang="en-US" sz="2000" dirty="0" err="1"/>
              <a:t>FABPpm</a:t>
            </a:r>
            <a:r>
              <a:rPr lang="en-US" altLang="en-US" sz="2000" dirty="0"/>
              <a:t>) </a:t>
            </a:r>
          </a:p>
        </p:txBody>
      </p:sp>
    </p:spTree>
    <p:extLst>
      <p:ext uri="{BB962C8B-B14F-4D97-AF65-F5344CB8AC3E}">
        <p14:creationId xmlns:p14="http://schemas.microsoft.com/office/powerpoint/2010/main" val="2646913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verview of fatty acid oxi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65" y="846138"/>
            <a:ext cx="6726271"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952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Fatty Acid Oxidation</a:t>
            </a:r>
          </a:p>
        </p:txBody>
      </p:sp>
      <p:sp>
        <p:nvSpPr>
          <p:cNvPr id="6147" name="Content Placeholder 2"/>
          <p:cNvSpPr>
            <a:spLocks noGrp="1"/>
          </p:cNvSpPr>
          <p:nvPr>
            <p:ph idx="1"/>
          </p:nvPr>
        </p:nvSpPr>
        <p:spPr/>
        <p:txBody>
          <a:bodyPr/>
          <a:lstStyle/>
          <a:p>
            <a:r>
              <a:rPr lang="en-US" altLang="en-US" dirty="0"/>
              <a:t>Three major steps</a:t>
            </a:r>
          </a:p>
          <a:p>
            <a:pPr marL="914407" lvl="1" indent="-457200">
              <a:buFont typeface="+mj-lt"/>
              <a:buAutoNum type="arabicPeriod"/>
            </a:pPr>
            <a:r>
              <a:rPr lang="en-US" altLang="en-US" dirty="0"/>
              <a:t>Lipolysis and release from adipose tissue</a:t>
            </a:r>
          </a:p>
          <a:p>
            <a:pPr marL="914407" lvl="1" indent="-457200">
              <a:buFont typeface="+mj-lt"/>
              <a:buAutoNum type="arabicPeriod"/>
            </a:pPr>
            <a:r>
              <a:rPr lang="en-US" altLang="en-US" dirty="0"/>
              <a:t>Activation and transport into mitochondria</a:t>
            </a:r>
          </a:p>
          <a:p>
            <a:pPr marL="914407" lvl="1" indent="-457200">
              <a:buFont typeface="+mj-lt"/>
              <a:buAutoNum type="arabicPeriod"/>
            </a:pPr>
            <a:r>
              <a:rPr lang="en-US" altLang="en-US" dirty="0"/>
              <a:t>β-oxidation</a:t>
            </a:r>
          </a:p>
          <a:p>
            <a:endParaRPr lang="en-US" altLang="en-US" dirty="0"/>
          </a:p>
        </p:txBody>
      </p:sp>
    </p:spTree>
    <p:extLst>
      <p:ext uri="{BB962C8B-B14F-4D97-AF65-F5344CB8AC3E}">
        <p14:creationId xmlns:p14="http://schemas.microsoft.com/office/powerpoint/2010/main" val="3459827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4000" b="1" dirty="0">
              <a:solidFill>
                <a:srgbClr val="FFFF00"/>
              </a:solidFill>
            </a:endParaRPr>
          </a:p>
        </p:txBody>
      </p:sp>
      <p:sp>
        <p:nvSpPr>
          <p:cNvPr id="2" name="Titel 1"/>
          <p:cNvSpPr>
            <a:spLocks noGrp="1"/>
          </p:cNvSpPr>
          <p:nvPr>
            <p:ph type="title"/>
          </p:nvPr>
        </p:nvSpPr>
        <p:spPr/>
        <p:txBody>
          <a:bodyPr/>
          <a:lstStyle/>
          <a:p>
            <a:r>
              <a:rPr lang="en-CA" dirty="0"/>
              <a:t>II. Activation</a:t>
            </a:r>
          </a:p>
        </p:txBody>
      </p:sp>
      <p:sp>
        <p:nvSpPr>
          <p:cNvPr id="4" name="Rechthoek 3"/>
          <p:cNvSpPr/>
          <p:nvPr/>
        </p:nvSpPr>
        <p:spPr>
          <a:xfrm>
            <a:off x="1755913" y="6627168"/>
            <a:ext cx="7391400" cy="230832"/>
          </a:xfrm>
          <a:prstGeom prst="rect">
            <a:avLst/>
          </a:prstGeom>
        </p:spPr>
        <p:txBody>
          <a:bodyPr wrap="square">
            <a:spAutoFit/>
          </a:bodyPr>
          <a:lstStyle/>
          <a:p>
            <a:pPr algn="r"/>
            <a:r>
              <a:rPr lang="en-US" sz="900" dirty="0"/>
              <a:t>Modified from: https://upload.wikimedia.org/wikipedia/commons/thumb/d/d8/Metabolism2.jpg/1024px-Metabolism2.jpg</a:t>
            </a:r>
          </a:p>
        </p:txBody>
      </p:sp>
      <p:grpSp>
        <p:nvGrpSpPr>
          <p:cNvPr id="7" name="Groep 6"/>
          <p:cNvGrpSpPr/>
          <p:nvPr/>
        </p:nvGrpSpPr>
        <p:grpSpPr>
          <a:xfrm>
            <a:off x="1755913" y="2209800"/>
            <a:ext cx="5803100" cy="3981424"/>
            <a:chOff x="1752600" y="1438288"/>
            <a:chExt cx="5803100" cy="3981424"/>
          </a:xfrm>
        </p:grpSpPr>
        <p:pic>
          <p:nvPicPr>
            <p:cNvPr id="1028" name="Picture 4" descr="https://upload.wikimedia.org/wikipedia/commons/thumb/d/d8/Metabolism2.jpg/1024px-Metabolis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38288"/>
              <a:ext cx="5638800" cy="398142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677743" y="3136612"/>
              <a:ext cx="877957" cy="584775"/>
            </a:xfrm>
            <a:prstGeom prst="rect">
              <a:avLst/>
            </a:prstGeom>
            <a:noFill/>
          </p:spPr>
          <p:txBody>
            <a:bodyPr wrap="square" rtlCol="0">
              <a:spAutoFit/>
            </a:bodyPr>
            <a:lstStyle/>
            <a:p>
              <a:r>
                <a:rPr lang="en-US" sz="1600" b="1" dirty="0">
                  <a:solidFill>
                    <a:schemeClr val="bg1"/>
                  </a:solidFill>
                </a:rPr>
                <a:t>+ AMP + </a:t>
              </a:r>
              <a:r>
                <a:rPr lang="en-US" sz="1600" b="1" dirty="0" err="1">
                  <a:solidFill>
                    <a:schemeClr val="bg1"/>
                  </a:solidFill>
                </a:rPr>
                <a:t>PP</a:t>
              </a:r>
              <a:r>
                <a:rPr lang="en-US" sz="1600" b="1" baseline="-25000" dirty="0" err="1">
                  <a:solidFill>
                    <a:schemeClr val="bg1"/>
                  </a:solidFill>
                </a:rPr>
                <a:t>i</a:t>
              </a:r>
              <a:endParaRPr lang="en-US" sz="1600" b="1" baseline="-25000" dirty="0">
                <a:solidFill>
                  <a:schemeClr val="bg1"/>
                </a:solidFill>
              </a:endParaRPr>
            </a:p>
          </p:txBody>
        </p:sp>
        <p:sp>
          <p:nvSpPr>
            <p:cNvPr id="14" name="Tekstvak 13"/>
            <p:cNvSpPr txBox="1"/>
            <p:nvPr/>
          </p:nvSpPr>
          <p:spPr>
            <a:xfrm>
              <a:off x="3563482" y="3136612"/>
              <a:ext cx="1303379" cy="584775"/>
            </a:xfrm>
            <a:prstGeom prst="rect">
              <a:avLst/>
            </a:prstGeom>
            <a:noFill/>
          </p:spPr>
          <p:txBody>
            <a:bodyPr wrap="square" rtlCol="0">
              <a:spAutoFit/>
            </a:bodyPr>
            <a:lstStyle/>
            <a:p>
              <a:r>
                <a:rPr lang="en-US" sz="1600" b="1" dirty="0">
                  <a:solidFill>
                    <a:schemeClr val="bg1"/>
                  </a:solidFill>
                </a:rPr>
                <a:t>+ ATP </a:t>
              </a:r>
              <a:br>
                <a:rPr lang="en-US" sz="1600" b="1" dirty="0">
                  <a:solidFill>
                    <a:schemeClr val="bg1"/>
                  </a:solidFill>
                </a:rPr>
              </a:br>
              <a:r>
                <a:rPr lang="en-US" sz="1600" b="1" dirty="0">
                  <a:solidFill>
                    <a:schemeClr val="bg1"/>
                  </a:solidFill>
                </a:rPr>
                <a:t>+ CoA-SH</a:t>
              </a:r>
              <a:endParaRPr lang="en-US" sz="1600" b="1" baseline="-25000" dirty="0">
                <a:solidFill>
                  <a:schemeClr val="bg1"/>
                </a:solidFill>
              </a:endParaRPr>
            </a:p>
          </p:txBody>
        </p:sp>
        <p:sp>
          <p:nvSpPr>
            <p:cNvPr id="6" name="Rechthoek 5"/>
            <p:cNvSpPr/>
            <p:nvPr/>
          </p:nvSpPr>
          <p:spPr>
            <a:xfrm>
              <a:off x="5400261" y="3481169"/>
              <a:ext cx="381000" cy="2161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0257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II. Activation</a:t>
            </a:r>
          </a:p>
        </p:txBody>
      </p:sp>
      <p:sp>
        <p:nvSpPr>
          <p:cNvPr id="3" name="Tijdelijke aanduiding voor inhoud 2"/>
          <p:cNvSpPr>
            <a:spLocks noGrp="1"/>
          </p:cNvSpPr>
          <p:nvPr>
            <p:ph idx="1"/>
          </p:nvPr>
        </p:nvSpPr>
        <p:spPr>
          <a:xfrm>
            <a:off x="827700" y="1828800"/>
            <a:ext cx="8316300" cy="4419607"/>
          </a:xfrm>
        </p:spPr>
        <p:txBody>
          <a:bodyPr/>
          <a:lstStyle/>
          <a:p>
            <a:r>
              <a:rPr lang="en-US" dirty="0"/>
              <a:t>Acetyl-CoA </a:t>
            </a:r>
            <a:r>
              <a:rPr lang="en-US" dirty="0" err="1"/>
              <a:t>Synthetase</a:t>
            </a:r>
            <a:endParaRPr lang="en-US" dirty="0"/>
          </a:p>
          <a:p>
            <a:pPr lvl="1"/>
            <a:r>
              <a:rPr lang="en-US" dirty="0"/>
              <a:t>&lt;4 C FA activation</a:t>
            </a:r>
          </a:p>
          <a:p>
            <a:pPr lvl="1"/>
            <a:r>
              <a:rPr lang="en-US" dirty="0"/>
              <a:t>Located in mitochondrial matrix</a:t>
            </a:r>
          </a:p>
          <a:p>
            <a:r>
              <a:rPr lang="en-US" dirty="0"/>
              <a:t>Butyryl-CoA </a:t>
            </a:r>
            <a:r>
              <a:rPr lang="en-US" dirty="0" err="1"/>
              <a:t>Synthetase</a:t>
            </a:r>
            <a:r>
              <a:rPr lang="en-US" dirty="0"/>
              <a:t>/Ligase</a:t>
            </a:r>
          </a:p>
          <a:p>
            <a:pPr lvl="1"/>
            <a:r>
              <a:rPr lang="en-US" dirty="0"/>
              <a:t>4-11 C FA activation</a:t>
            </a:r>
          </a:p>
          <a:p>
            <a:pPr lvl="1"/>
            <a:r>
              <a:rPr lang="en-US" dirty="0"/>
              <a:t>Liver mitochondria</a:t>
            </a:r>
          </a:p>
          <a:p>
            <a:r>
              <a:rPr lang="en-US" dirty="0"/>
              <a:t>Acyl-CoA </a:t>
            </a:r>
            <a:r>
              <a:rPr lang="en-US" dirty="0" err="1"/>
              <a:t>Synthetase</a:t>
            </a:r>
            <a:endParaRPr lang="en-US" dirty="0"/>
          </a:p>
          <a:p>
            <a:pPr lvl="1"/>
            <a:r>
              <a:rPr lang="en-US" dirty="0"/>
              <a:t>6-20 C FA activation</a:t>
            </a:r>
          </a:p>
          <a:p>
            <a:pPr lvl="1"/>
            <a:r>
              <a:rPr lang="en-US" dirty="0"/>
              <a:t>Located in </a:t>
            </a:r>
            <a:r>
              <a:rPr lang="en-US" dirty="0" err="1"/>
              <a:t>microsomes</a:t>
            </a:r>
            <a:r>
              <a:rPr lang="en-US" dirty="0"/>
              <a:t>, outer mitochondrial membrane</a:t>
            </a:r>
          </a:p>
        </p:txBody>
      </p:sp>
    </p:spTree>
    <p:extLst>
      <p:ext uri="{BB962C8B-B14F-4D97-AF65-F5344CB8AC3E}">
        <p14:creationId xmlns:p14="http://schemas.microsoft.com/office/powerpoint/2010/main" val="3201543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CA" dirty="0"/>
              <a:t>Transport to Mitochondria</a:t>
            </a:r>
          </a:p>
        </p:txBody>
      </p:sp>
      <p:pic>
        <p:nvPicPr>
          <p:cNvPr id="19460" name="Picture 5" descr="Full-size image (91 K)">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7038" y="-26008013"/>
            <a:ext cx="53816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Full-size image (91 K)">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9438" y="-25855613"/>
            <a:ext cx="53816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Afbeeldingsresultaat voor FAB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403" y="1831975"/>
            <a:ext cx="4810125"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82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FABP’s</a:t>
            </a:r>
          </a:p>
        </p:txBody>
      </p:sp>
      <p:sp>
        <p:nvSpPr>
          <p:cNvPr id="20483" name="Content Placeholder 2"/>
          <p:cNvSpPr>
            <a:spLocks noGrp="1"/>
          </p:cNvSpPr>
          <p:nvPr>
            <p:ph idx="1"/>
          </p:nvPr>
        </p:nvSpPr>
        <p:spPr>
          <a:xfrm>
            <a:off x="827700" y="2052925"/>
            <a:ext cx="8240100" cy="4195481"/>
          </a:xfrm>
        </p:spPr>
        <p:txBody>
          <a:bodyPr/>
          <a:lstStyle/>
          <a:p>
            <a:r>
              <a:rPr lang="en-US" altLang="en-US" dirty="0"/>
              <a:t>Roles of FABPs</a:t>
            </a:r>
          </a:p>
          <a:p>
            <a:pPr lvl="1"/>
            <a:r>
              <a:rPr lang="en-US" altLang="en-US" dirty="0"/>
              <a:t>Promote cellular uptake of FA</a:t>
            </a:r>
          </a:p>
          <a:p>
            <a:pPr lvl="1"/>
            <a:r>
              <a:rPr lang="en-US" altLang="en-US" dirty="0"/>
              <a:t>Facilitate targeted transport of FA to specific metabolic pathways</a:t>
            </a:r>
          </a:p>
          <a:p>
            <a:pPr lvl="1"/>
            <a:r>
              <a:rPr lang="en-US" altLang="en-US" dirty="0"/>
              <a:t>Pool for solubilized FA</a:t>
            </a:r>
          </a:p>
          <a:p>
            <a:pPr lvl="1"/>
            <a:r>
              <a:rPr lang="en-US" altLang="en-US" dirty="0"/>
              <a:t>Protect enzymes against detergent effects of FA</a:t>
            </a:r>
          </a:p>
        </p:txBody>
      </p:sp>
    </p:spTree>
    <p:extLst>
      <p:ext uri="{BB962C8B-B14F-4D97-AF65-F5344CB8AC3E}">
        <p14:creationId xmlns:p14="http://schemas.microsoft.com/office/powerpoint/2010/main" val="1231979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overview of fatty acid oxi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1216"/>
            <a:ext cx="521151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en-CA" dirty="0"/>
              <a:t>Carnitine Shuttle Pathway</a:t>
            </a:r>
            <a:endParaRPr lang="en-US" dirty="0"/>
          </a:p>
        </p:txBody>
      </p:sp>
      <p:sp>
        <p:nvSpPr>
          <p:cNvPr id="3" name="Tijdelijke aanduiding voor inhoud 2"/>
          <p:cNvSpPr>
            <a:spLocks noGrp="1"/>
          </p:cNvSpPr>
          <p:nvPr>
            <p:ph idx="1"/>
          </p:nvPr>
        </p:nvSpPr>
        <p:spPr>
          <a:xfrm>
            <a:off x="5211510" y="2667000"/>
            <a:ext cx="3932490" cy="3332816"/>
          </a:xfrm>
        </p:spPr>
        <p:txBody>
          <a:bodyPr/>
          <a:lstStyle/>
          <a:p>
            <a:r>
              <a:rPr lang="en-CA" dirty="0"/>
              <a:t>FA Acyl CoA </a:t>
            </a:r>
            <a:r>
              <a:rPr lang="en-CA" dirty="0" err="1"/>
              <a:t>synthetase</a:t>
            </a:r>
            <a:r>
              <a:rPr lang="en-CA" dirty="0"/>
              <a:t> (FACS)</a:t>
            </a:r>
          </a:p>
          <a:p>
            <a:r>
              <a:rPr lang="en-CA" dirty="0"/>
              <a:t>Carnitine translocase (CAT)</a:t>
            </a:r>
          </a:p>
          <a:p>
            <a:r>
              <a:rPr lang="en-CA" dirty="0"/>
              <a:t>Carnitine </a:t>
            </a:r>
            <a:r>
              <a:rPr lang="en-CA" dirty="0" err="1"/>
              <a:t>palmitoyltransferase</a:t>
            </a:r>
            <a:r>
              <a:rPr lang="en-CA" dirty="0"/>
              <a:t> (CPT)</a:t>
            </a:r>
          </a:p>
          <a:p>
            <a:r>
              <a:rPr lang="en-CA" dirty="0"/>
              <a:t>Fatty acyl-CoA synthase (FACS)</a:t>
            </a:r>
          </a:p>
          <a:p>
            <a:endParaRPr lang="en-US" dirty="0"/>
          </a:p>
        </p:txBody>
      </p:sp>
    </p:spTree>
    <p:extLst>
      <p:ext uri="{BB962C8B-B14F-4D97-AF65-F5344CB8AC3E}">
        <p14:creationId xmlns:p14="http://schemas.microsoft.com/office/powerpoint/2010/main" val="248351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Carnitine Shuttle Pathway</a:t>
            </a:r>
          </a:p>
        </p:txBody>
      </p:sp>
      <p:sp>
        <p:nvSpPr>
          <p:cNvPr id="3" name="Tijdelijke aanduiding voor inhoud 2"/>
          <p:cNvSpPr>
            <a:spLocks noGrp="1"/>
          </p:cNvSpPr>
          <p:nvPr>
            <p:ph idx="1"/>
          </p:nvPr>
        </p:nvSpPr>
        <p:spPr>
          <a:xfrm>
            <a:off x="827700" y="2052925"/>
            <a:ext cx="8087700" cy="4195481"/>
          </a:xfrm>
        </p:spPr>
        <p:txBody>
          <a:bodyPr/>
          <a:lstStyle/>
          <a:p>
            <a:pPr marL="514350" indent="-514350">
              <a:buFont typeface="+mj-lt"/>
              <a:buAutoNum type="arabicPeriod"/>
            </a:pPr>
            <a:r>
              <a:rPr lang="en-US" dirty="0"/>
              <a:t>Activation via Acyl CoA </a:t>
            </a:r>
            <a:r>
              <a:rPr lang="en-US" dirty="0" err="1"/>
              <a:t>synthetase</a:t>
            </a:r>
            <a:endParaRPr lang="en-US" dirty="0"/>
          </a:p>
          <a:p>
            <a:pPr marL="514350" indent="-514350">
              <a:buFont typeface="+mj-lt"/>
              <a:buAutoNum type="arabicPeriod"/>
            </a:pPr>
            <a:r>
              <a:rPr lang="en-US" dirty="0"/>
              <a:t>Carnitine Fatty acyl transfer (CAT I/CPT I)</a:t>
            </a:r>
          </a:p>
          <a:p>
            <a:pPr marL="514350" indent="-514350">
              <a:buFont typeface="+mj-lt"/>
              <a:buAutoNum type="arabicPeriod"/>
            </a:pPr>
            <a:r>
              <a:rPr lang="en-US" dirty="0"/>
              <a:t>Acyl carnitine crosses membrane</a:t>
            </a:r>
          </a:p>
          <a:p>
            <a:pPr marL="514350" indent="-514350">
              <a:buFont typeface="+mj-lt"/>
              <a:buAutoNum type="arabicPeriod"/>
            </a:pPr>
            <a:r>
              <a:rPr lang="en-US" dirty="0"/>
              <a:t>Acyl carnitine is converted to Acyl CoA + carnitine by CATII/CPTII</a:t>
            </a:r>
          </a:p>
          <a:p>
            <a:endParaRPr lang="en-US" dirty="0"/>
          </a:p>
        </p:txBody>
      </p:sp>
    </p:spTree>
    <p:extLst>
      <p:ext uri="{BB962C8B-B14F-4D97-AF65-F5344CB8AC3E}">
        <p14:creationId xmlns:p14="http://schemas.microsoft.com/office/powerpoint/2010/main" val="84148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altLang="en-US" sz="3600" b="1" dirty="0">
                <a:solidFill>
                  <a:schemeClr val="tx1"/>
                </a:solidFill>
              </a:rPr>
              <a:t>Adipose tissue is located:</a:t>
            </a:r>
          </a:p>
        </p:txBody>
      </p:sp>
      <p:sp>
        <p:nvSpPr>
          <p:cNvPr id="2" name="Tijdelijke aanduiding voor inhoud 1"/>
          <p:cNvSpPr>
            <a:spLocks noGrp="1"/>
          </p:cNvSpPr>
          <p:nvPr>
            <p:ph idx="1"/>
          </p:nvPr>
        </p:nvSpPr>
        <p:spPr/>
        <p:txBody>
          <a:bodyPr/>
          <a:lstStyle/>
          <a:p>
            <a:r>
              <a:rPr lang="en-CA" dirty="0"/>
              <a:t>In the abdominal cavity around kidneys and between the mesentery</a:t>
            </a:r>
          </a:p>
          <a:p>
            <a:r>
              <a:rPr lang="en-CA" dirty="0"/>
              <a:t>Beneath the skin</a:t>
            </a:r>
          </a:p>
          <a:p>
            <a:r>
              <a:rPr lang="en-CA" dirty="0"/>
              <a:t>Between skeletal muscle fibers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Fatty Acid Oxidation</a:t>
            </a:r>
          </a:p>
        </p:txBody>
      </p:sp>
      <p:sp>
        <p:nvSpPr>
          <p:cNvPr id="6147" name="Content Placeholder 2"/>
          <p:cNvSpPr>
            <a:spLocks noGrp="1"/>
          </p:cNvSpPr>
          <p:nvPr>
            <p:ph idx="1"/>
          </p:nvPr>
        </p:nvSpPr>
        <p:spPr/>
        <p:txBody>
          <a:bodyPr/>
          <a:lstStyle/>
          <a:p>
            <a:r>
              <a:rPr lang="en-US" altLang="en-US" dirty="0"/>
              <a:t>Three major steps</a:t>
            </a:r>
          </a:p>
          <a:p>
            <a:pPr marL="914407" lvl="1" indent="-457200">
              <a:buFont typeface="+mj-lt"/>
              <a:buAutoNum type="arabicPeriod"/>
            </a:pPr>
            <a:r>
              <a:rPr lang="en-US" altLang="en-US" dirty="0"/>
              <a:t>Lipolysis and release from adipose tissue</a:t>
            </a:r>
          </a:p>
          <a:p>
            <a:pPr marL="914407" lvl="1" indent="-457200">
              <a:buFont typeface="+mj-lt"/>
              <a:buAutoNum type="arabicPeriod"/>
            </a:pPr>
            <a:r>
              <a:rPr lang="en-US" altLang="en-US" dirty="0"/>
              <a:t>Activation and transport into mitochondria</a:t>
            </a:r>
          </a:p>
          <a:p>
            <a:pPr marL="914407" lvl="1" indent="-457200">
              <a:buFont typeface="+mj-lt"/>
              <a:buAutoNum type="arabicPeriod"/>
            </a:pPr>
            <a:r>
              <a:rPr lang="en-US" altLang="en-US" dirty="0"/>
              <a:t>β-oxidation</a:t>
            </a:r>
          </a:p>
          <a:p>
            <a:endParaRPr lang="en-US" altLang="en-US" dirty="0"/>
          </a:p>
        </p:txBody>
      </p:sp>
    </p:spTree>
    <p:extLst>
      <p:ext uri="{BB962C8B-B14F-4D97-AF65-F5344CB8AC3E}">
        <p14:creationId xmlns:p14="http://schemas.microsoft.com/office/powerpoint/2010/main" val="3032613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IV.  </a:t>
            </a:r>
            <a:r>
              <a:rPr lang="el-GR" dirty="0"/>
              <a:t>β</a:t>
            </a:r>
            <a:r>
              <a:rPr lang="en-CA" dirty="0"/>
              <a:t> - oxidation</a:t>
            </a:r>
            <a:endParaRPr lang="en-US" dirty="0"/>
          </a:p>
        </p:txBody>
      </p:sp>
      <p:pic>
        <p:nvPicPr>
          <p:cNvPr id="2050" name="Picture 2" descr="Afbeeldingsresultaat voor butyryl coa lig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191250" cy="424815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2362200" y="6627168"/>
            <a:ext cx="6781800" cy="230832"/>
          </a:xfrm>
          <a:prstGeom prst="rect">
            <a:avLst/>
          </a:prstGeom>
        </p:spPr>
        <p:txBody>
          <a:bodyPr wrap="square">
            <a:spAutoFit/>
          </a:bodyPr>
          <a:lstStyle/>
          <a:p>
            <a:pPr algn="r"/>
            <a:r>
              <a:rPr lang="en-US" sz="900" dirty="0"/>
              <a:t>https://www.diapedia.org/img_cache/markdown_lightbox_5f310d22d1067b22e86bf31cd32c0c4a3d2d7b87-fe286.png</a:t>
            </a:r>
          </a:p>
        </p:txBody>
      </p:sp>
    </p:spTree>
    <p:extLst>
      <p:ext uri="{BB962C8B-B14F-4D97-AF65-F5344CB8AC3E}">
        <p14:creationId xmlns:p14="http://schemas.microsoft.com/office/powerpoint/2010/main" val="40638149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β</a:t>
            </a:r>
            <a:r>
              <a:rPr lang="en-CA" dirty="0"/>
              <a:t>-oxidation - Saturated FA</a:t>
            </a:r>
          </a:p>
        </p:txBody>
      </p:sp>
      <p:sp>
        <p:nvSpPr>
          <p:cNvPr id="3" name="Tijdelijke aanduiding voor inhoud 2"/>
          <p:cNvSpPr>
            <a:spLocks noGrp="1"/>
          </p:cNvSpPr>
          <p:nvPr>
            <p:ph idx="1"/>
          </p:nvPr>
        </p:nvSpPr>
        <p:spPr>
          <a:xfrm>
            <a:off x="827700" y="5983287"/>
            <a:ext cx="8087700" cy="723455"/>
          </a:xfrm>
        </p:spPr>
        <p:txBody>
          <a:bodyPr/>
          <a:lstStyle/>
          <a:p>
            <a:r>
              <a:rPr lang="en-CA" dirty="0"/>
              <a:t>Products: acetyl-CoA + FADH</a:t>
            </a:r>
            <a:r>
              <a:rPr lang="en-CA" baseline="-25000" dirty="0"/>
              <a:t>2 </a:t>
            </a:r>
            <a:r>
              <a:rPr lang="en-CA" dirty="0"/>
              <a:t>+ NADH + H</a:t>
            </a:r>
            <a:r>
              <a:rPr lang="en-CA" baseline="30000" dirty="0"/>
              <a:t>+</a:t>
            </a:r>
          </a:p>
          <a:p>
            <a:endParaRPr lang="en-CA" dirty="0"/>
          </a:p>
        </p:txBody>
      </p:sp>
      <p:grpSp>
        <p:nvGrpSpPr>
          <p:cNvPr id="4" name="Groep 3"/>
          <p:cNvGrpSpPr/>
          <p:nvPr/>
        </p:nvGrpSpPr>
        <p:grpSpPr>
          <a:xfrm>
            <a:off x="1181100" y="1176174"/>
            <a:ext cx="6553200" cy="4630737"/>
            <a:chOff x="1143000" y="2005013"/>
            <a:chExt cx="6553200" cy="4630737"/>
          </a:xfrm>
        </p:grpSpPr>
        <p:pic>
          <p:nvPicPr>
            <p:cNvPr id="30723" name="Picture 2" descr="Key regulation s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05013"/>
              <a:ext cx="65532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2"/>
            <p:cNvSpPr txBox="1">
              <a:spLocks noChangeArrowheads="1"/>
            </p:cNvSpPr>
            <p:nvPr/>
          </p:nvSpPr>
          <p:spPr bwMode="auto">
            <a:xfrm>
              <a:off x="4724400" y="3353599"/>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chemeClr val="accent1">
                      <a:lumMod val="75000"/>
                    </a:schemeClr>
                  </a:solidFill>
                </a:rPr>
                <a:t>1. oxidation</a:t>
              </a:r>
            </a:p>
          </p:txBody>
        </p:sp>
        <p:sp>
          <p:nvSpPr>
            <p:cNvPr id="30725" name="TextBox 4"/>
            <p:cNvSpPr txBox="1">
              <a:spLocks noChangeArrowheads="1"/>
            </p:cNvSpPr>
            <p:nvPr/>
          </p:nvSpPr>
          <p:spPr bwMode="auto">
            <a:xfrm>
              <a:off x="4724400" y="494982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chemeClr val="accent1">
                      <a:lumMod val="75000"/>
                    </a:schemeClr>
                  </a:solidFill>
                </a:rPr>
                <a:t>2. hydration</a:t>
              </a:r>
            </a:p>
          </p:txBody>
        </p:sp>
        <p:sp>
          <p:nvSpPr>
            <p:cNvPr id="30726" name="TextBox 5"/>
            <p:cNvSpPr txBox="1">
              <a:spLocks noChangeArrowheads="1"/>
            </p:cNvSpPr>
            <p:nvPr/>
          </p:nvSpPr>
          <p:spPr bwMode="auto">
            <a:xfrm>
              <a:off x="2781300" y="4949825"/>
              <a:ext cx="1828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chemeClr val="accent1">
                      <a:lumMod val="75000"/>
                    </a:schemeClr>
                  </a:solidFill>
                </a:rPr>
                <a:t>3. oxidation</a:t>
              </a:r>
            </a:p>
          </p:txBody>
        </p:sp>
        <p:sp>
          <p:nvSpPr>
            <p:cNvPr id="30727" name="TextBox 6"/>
            <p:cNvSpPr txBox="1">
              <a:spLocks noChangeArrowheads="1"/>
            </p:cNvSpPr>
            <p:nvPr/>
          </p:nvSpPr>
          <p:spPr bwMode="auto">
            <a:xfrm>
              <a:off x="2781300" y="3353599"/>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chemeClr val="accent1">
                      <a:lumMod val="75000"/>
                    </a:schemeClr>
                  </a:solidFill>
                </a:rPr>
                <a:t>4. </a:t>
              </a:r>
              <a:r>
                <a:rPr lang="en-US" altLang="en-US" dirty="0" err="1">
                  <a:solidFill>
                    <a:schemeClr val="accent1">
                      <a:lumMod val="75000"/>
                    </a:schemeClr>
                  </a:solidFill>
                </a:rPr>
                <a:t>thiolysis</a:t>
              </a:r>
              <a:endParaRPr lang="en-US" altLang="en-US" dirty="0">
                <a:solidFill>
                  <a:schemeClr val="accent1">
                    <a:lumMod val="75000"/>
                  </a:schemeClr>
                </a:solidFill>
              </a:endParaRPr>
            </a:p>
          </p:txBody>
        </p:sp>
      </p:grpSp>
    </p:spTree>
    <p:extLst>
      <p:ext uri="{BB962C8B-B14F-4D97-AF65-F5344CB8AC3E}">
        <p14:creationId xmlns:p14="http://schemas.microsoft.com/office/powerpoint/2010/main" val="4101791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β-</a:t>
            </a:r>
            <a:r>
              <a:rPr lang="en-CA" dirty="0"/>
              <a:t>oxidation - PUFA</a:t>
            </a:r>
          </a:p>
        </p:txBody>
      </p:sp>
      <p:sp>
        <p:nvSpPr>
          <p:cNvPr id="3" name="Tijdelijke aanduiding voor inhoud 2"/>
          <p:cNvSpPr>
            <a:spLocks noGrp="1"/>
          </p:cNvSpPr>
          <p:nvPr>
            <p:ph idx="1"/>
          </p:nvPr>
        </p:nvSpPr>
        <p:spPr>
          <a:xfrm>
            <a:off x="3810000" y="1905000"/>
            <a:ext cx="5257800" cy="4343406"/>
          </a:xfrm>
        </p:spPr>
        <p:txBody>
          <a:bodyPr/>
          <a:lstStyle/>
          <a:p>
            <a:r>
              <a:rPr lang="el-GR" dirty="0"/>
              <a:t>β</a:t>
            </a:r>
            <a:r>
              <a:rPr lang="nl-NL" dirty="0"/>
              <a:t>-</a:t>
            </a:r>
            <a:r>
              <a:rPr lang="en-CA" dirty="0"/>
              <a:t>oxidation until cis- double bond is reached</a:t>
            </a:r>
          </a:p>
          <a:p>
            <a:endParaRPr lang="en-CA" dirty="0"/>
          </a:p>
          <a:p>
            <a:r>
              <a:rPr lang="en-CA" b="1" i="1" dirty="0" err="1"/>
              <a:t>Enoyl</a:t>
            </a:r>
            <a:r>
              <a:rPr lang="en-CA" b="1" i="1" dirty="0"/>
              <a:t>-CoA isomerase</a:t>
            </a:r>
          </a:p>
          <a:p>
            <a:pPr lvl="1"/>
            <a:r>
              <a:rPr lang="en-CA" i="1" dirty="0"/>
              <a:t>Moves double bond</a:t>
            </a:r>
          </a:p>
          <a:p>
            <a:r>
              <a:rPr lang="en-CA" b="1" i="1" dirty="0"/>
              <a:t>2,4-dienoyl-CoA reductase</a:t>
            </a:r>
          </a:p>
          <a:p>
            <a:pPr lvl="1"/>
            <a:r>
              <a:rPr lang="en-CA" i="1" dirty="0"/>
              <a:t>Converts from cis to trans</a:t>
            </a:r>
          </a:p>
          <a:p>
            <a:endParaRPr lang="en-CA" dirty="0"/>
          </a:p>
          <a:p>
            <a:r>
              <a:rPr lang="en-CA" dirty="0"/>
              <a:t>β-oxidation continues</a:t>
            </a:r>
          </a:p>
        </p:txBody>
      </p:sp>
      <p:pic>
        <p:nvPicPr>
          <p:cNvPr id="32771" name="Picture 2" descr="http://www.bioinfo.org.cn/book/biochemistry/chapt16/4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350520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2"/>
          <p:cNvSpPr txBox="1">
            <a:spLocks noChangeArrowheads="1"/>
          </p:cNvSpPr>
          <p:nvPr/>
        </p:nvSpPr>
        <p:spPr bwMode="auto">
          <a:xfrm>
            <a:off x="0" y="6514208"/>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dirty="0"/>
              <a:t>18-carbon linoleate (has a cis-Δ9,cis-Δ12 configuration). </a:t>
            </a:r>
          </a:p>
        </p:txBody>
      </p:sp>
    </p:spTree>
    <p:extLst>
      <p:ext uri="{BB962C8B-B14F-4D97-AF65-F5344CB8AC3E}">
        <p14:creationId xmlns:p14="http://schemas.microsoft.com/office/powerpoint/2010/main" val="1689923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IV. </a:t>
            </a:r>
            <a:r>
              <a:rPr lang="el-GR" dirty="0"/>
              <a:t>β</a:t>
            </a:r>
            <a:r>
              <a:rPr lang="en-CA" dirty="0"/>
              <a:t>-oxidation – CAC &amp; ETC</a:t>
            </a:r>
          </a:p>
        </p:txBody>
      </p:sp>
      <p:sp>
        <p:nvSpPr>
          <p:cNvPr id="6" name="Tijdelijke aanduiding voor inhoud 5"/>
          <p:cNvSpPr>
            <a:spLocks noGrp="1"/>
          </p:cNvSpPr>
          <p:nvPr>
            <p:ph idx="1"/>
          </p:nvPr>
        </p:nvSpPr>
        <p:spPr>
          <a:xfrm>
            <a:off x="827700" y="5943600"/>
            <a:ext cx="8316300" cy="533399"/>
          </a:xfrm>
        </p:spPr>
        <p:txBody>
          <a:bodyPr/>
          <a:lstStyle/>
          <a:p>
            <a:r>
              <a:rPr lang="en-US" dirty="0"/>
              <a:t>CAC needs oxaloacetate to accept acetyl-CoA</a:t>
            </a:r>
          </a:p>
        </p:txBody>
      </p:sp>
      <p:pic>
        <p:nvPicPr>
          <p:cNvPr id="4100" name="Picture 4" descr="Afbeeldingsresultaat voor electron transport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852987" cy="4396080"/>
          </a:xfrm>
          <a:prstGeom prst="rect">
            <a:avLst/>
          </a:prstGeom>
          <a:solidFill>
            <a:schemeClr val="bg1"/>
          </a:solidFill>
        </p:spPr>
      </p:pic>
      <p:sp>
        <p:nvSpPr>
          <p:cNvPr id="5" name="Rechthoek 4"/>
          <p:cNvSpPr/>
          <p:nvPr/>
        </p:nvSpPr>
        <p:spPr>
          <a:xfrm>
            <a:off x="1752600" y="6623855"/>
            <a:ext cx="7391400" cy="230832"/>
          </a:xfrm>
          <a:prstGeom prst="rect">
            <a:avLst/>
          </a:prstGeom>
        </p:spPr>
        <p:txBody>
          <a:bodyPr wrap="square">
            <a:spAutoFit/>
          </a:bodyPr>
          <a:lstStyle/>
          <a:p>
            <a:pPr algn="r"/>
            <a:r>
              <a:rPr lang="en-US" sz="900" dirty="0"/>
              <a:t>https://upload.wikimedia.org/wikipedia/commons/thumb/8/89/Mitochondrial_electron_transport_chain%E2%80%94Etc4.spng</a:t>
            </a:r>
          </a:p>
        </p:txBody>
      </p:sp>
    </p:spTree>
    <p:extLst>
      <p:ext uri="{BB962C8B-B14F-4D97-AF65-F5344CB8AC3E}">
        <p14:creationId xmlns:p14="http://schemas.microsoft.com/office/powerpoint/2010/main" val="26917479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76800" cy="689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5181600" y="1066800"/>
            <a:ext cx="3505200" cy="786448"/>
          </a:xfrm>
        </p:spPr>
        <p:txBody>
          <a:bodyPr/>
          <a:lstStyle/>
          <a:p>
            <a:r>
              <a:rPr lang="en-CA" dirty="0" err="1"/>
              <a:t>Ketogenesis</a:t>
            </a:r>
            <a:endParaRPr lang="en-CA" dirty="0"/>
          </a:p>
        </p:txBody>
      </p:sp>
    </p:spTree>
    <p:extLst>
      <p:ext uri="{BB962C8B-B14F-4D97-AF65-F5344CB8AC3E}">
        <p14:creationId xmlns:p14="http://schemas.microsoft.com/office/powerpoint/2010/main" val="6962370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Ketone oxidation</a:t>
            </a:r>
          </a:p>
        </p:txBody>
      </p:sp>
      <p:sp>
        <p:nvSpPr>
          <p:cNvPr id="37891" name="Content Placeholder 2"/>
          <p:cNvSpPr>
            <a:spLocks noGrp="1"/>
          </p:cNvSpPr>
          <p:nvPr>
            <p:ph idx="1"/>
          </p:nvPr>
        </p:nvSpPr>
        <p:spPr>
          <a:xfrm>
            <a:off x="827700" y="1219201"/>
            <a:ext cx="8087700" cy="5029206"/>
          </a:xfrm>
        </p:spPr>
        <p:txBody>
          <a:bodyPr/>
          <a:lstStyle/>
          <a:p>
            <a:r>
              <a:rPr lang="en-US" altLang="en-US" sz="2800" dirty="0"/>
              <a:t>The utilization of ketone bodies requires</a:t>
            </a:r>
          </a:p>
          <a:p>
            <a:pPr lvl="1"/>
            <a:r>
              <a:rPr lang="en-US" altLang="en-US" sz="2400" dirty="0"/>
              <a:t> b-ketoacyl-CoA transferase</a:t>
            </a:r>
          </a:p>
          <a:p>
            <a:endParaRPr lang="en-US" altLang="en-US" sz="1600" dirty="0"/>
          </a:p>
          <a:p>
            <a:r>
              <a:rPr lang="en-US" altLang="en-US" sz="2800" dirty="0"/>
              <a:t>Lack of this enzyme in the liver prevents the futile cycle of synthesis and breakdown of acetoacetate.</a:t>
            </a:r>
          </a:p>
          <a:p>
            <a:endParaRPr lang="en-US" altLang="en-US" sz="1800" dirty="0"/>
          </a:p>
          <a:p>
            <a:r>
              <a:rPr lang="en-US" altLang="en-US" sz="2800" dirty="0"/>
              <a:t>Starvation causes the brain and some other tissues to increase the synthesis of b ketoacyl-CoA transferase, and therefore to increase their ability to use these compounds for energy.</a:t>
            </a:r>
          </a:p>
        </p:txBody>
      </p:sp>
    </p:spTree>
    <p:extLst>
      <p:ext uri="{BB962C8B-B14F-4D97-AF65-F5344CB8AC3E}">
        <p14:creationId xmlns:p14="http://schemas.microsoft.com/office/powerpoint/2010/main" val="933683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Ketone oxidation</a:t>
            </a:r>
            <a:br>
              <a:rPr lang="en-CA" dirty="0"/>
            </a:br>
            <a:endParaRPr lang="en-CA" dirty="0"/>
          </a:p>
        </p:txBody>
      </p:sp>
      <p:pic>
        <p:nvPicPr>
          <p:cNvPr id="2050" name="Picture 2" descr="Afbeeldingsresultaat voor ketone body oxidation"/>
          <p:cNvPicPr>
            <a:picLocks noChangeAspect="1" noChangeArrowheads="1"/>
          </p:cNvPicPr>
          <p:nvPr/>
        </p:nvPicPr>
        <p:blipFill rotWithShape="1">
          <a:blip r:embed="rId2">
            <a:extLst>
              <a:ext uri="{28A0092B-C50C-407E-A947-70E740481C1C}">
                <a14:useLocalDpi xmlns:a14="http://schemas.microsoft.com/office/drawing/2010/main" val="0"/>
              </a:ext>
            </a:extLst>
          </a:blip>
          <a:srcRect r="34166"/>
          <a:stretch/>
        </p:blipFill>
        <p:spPr bwMode="auto">
          <a:xfrm>
            <a:off x="1562100" y="1484226"/>
            <a:ext cx="6019800" cy="5380037"/>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4572000" y="6627168"/>
            <a:ext cx="4572000" cy="230832"/>
          </a:xfrm>
          <a:prstGeom prst="rect">
            <a:avLst/>
          </a:prstGeom>
        </p:spPr>
        <p:txBody>
          <a:bodyPr>
            <a:spAutoFit/>
          </a:bodyPr>
          <a:lstStyle/>
          <a:p>
            <a:pPr algn="r"/>
            <a:r>
              <a:rPr lang="en-US" sz="900" dirty="0"/>
              <a:t>http://ajpheart.physiology.org/content/ajpheart/304/8/H1060/F1.large.jpg</a:t>
            </a:r>
          </a:p>
        </p:txBody>
      </p:sp>
    </p:spTree>
    <p:extLst>
      <p:ext uri="{BB962C8B-B14F-4D97-AF65-F5344CB8AC3E}">
        <p14:creationId xmlns:p14="http://schemas.microsoft.com/office/powerpoint/2010/main" val="24445754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Ketone oxidation</a:t>
            </a:r>
          </a:p>
        </p:txBody>
      </p:sp>
      <p:pic>
        <p:nvPicPr>
          <p:cNvPr id="5122" name="Picture 2" descr="Afbeeldingsresultaat voor ketone body oxid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5463"/>
          <a:stretch/>
        </p:blipFill>
        <p:spPr bwMode="auto">
          <a:xfrm>
            <a:off x="1262063" y="1905000"/>
            <a:ext cx="6619875" cy="4201580"/>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33130" y="6627168"/>
            <a:ext cx="9157252" cy="230832"/>
          </a:xfrm>
          <a:prstGeom prst="rect">
            <a:avLst/>
          </a:prstGeom>
        </p:spPr>
        <p:txBody>
          <a:bodyPr wrap="square">
            <a:spAutoFit/>
          </a:bodyPr>
          <a:lstStyle/>
          <a:p>
            <a:pPr algn="r"/>
            <a:r>
              <a:rPr lang="en-US" sz="900" dirty="0"/>
              <a:t>https://image.slidesharecdn.com/betaoxidationproteincatabolism-140414150305-phpapp01/95/beta-oxidation-protein-catabolism-14-638.jpg?cb=1397487839</a:t>
            </a:r>
          </a:p>
        </p:txBody>
      </p:sp>
    </p:spTree>
    <p:extLst>
      <p:ext uri="{BB962C8B-B14F-4D97-AF65-F5344CB8AC3E}">
        <p14:creationId xmlns:p14="http://schemas.microsoft.com/office/powerpoint/2010/main" val="41617811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b="1" dirty="0"/>
              <a:t>Overview</a:t>
            </a:r>
            <a:br>
              <a:rPr lang="en-CA" b="1" dirty="0"/>
            </a:br>
            <a:endParaRPr lang="en-US" b="1" dirty="0"/>
          </a:p>
        </p:txBody>
      </p:sp>
      <p:sp>
        <p:nvSpPr>
          <p:cNvPr id="3" name="Tijdelijke aanduiding voor tekst 2"/>
          <p:cNvSpPr>
            <a:spLocks noGrp="1"/>
          </p:cNvSpPr>
          <p:nvPr>
            <p:ph idx="1"/>
          </p:nvPr>
        </p:nvSpPr>
        <p:spPr/>
        <p:txBody>
          <a:bodyPr>
            <a:normAutofit/>
          </a:bodyPr>
          <a:lstStyle/>
          <a:p>
            <a:r>
              <a:rPr lang="en-CA" sz="3200" dirty="0"/>
              <a:t>Fatty acid oxidation</a:t>
            </a:r>
          </a:p>
          <a:p>
            <a:endParaRPr lang="en-CA" sz="3200" dirty="0"/>
          </a:p>
          <a:p>
            <a:r>
              <a:rPr lang="en-CA" sz="3200" dirty="0"/>
              <a:t>Fatty acid synthesis</a:t>
            </a:r>
          </a:p>
          <a:p>
            <a:pPr marL="0" indent="0">
              <a:buNone/>
            </a:pPr>
            <a:endParaRPr lang="en-CA" sz="3200" dirty="0"/>
          </a:p>
          <a:p>
            <a:r>
              <a:rPr lang="en-CA" sz="3200" dirty="0"/>
              <a:t>Regulation of lipid metabolism</a:t>
            </a:r>
          </a:p>
        </p:txBody>
      </p:sp>
    </p:spTree>
    <p:extLst>
      <p:ext uri="{BB962C8B-B14F-4D97-AF65-F5344CB8AC3E}">
        <p14:creationId xmlns:p14="http://schemas.microsoft.com/office/powerpoint/2010/main" val="392460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Lipid Digestion and Absorption</a:t>
            </a:r>
          </a:p>
        </p:txBody>
      </p:sp>
      <p:sp>
        <p:nvSpPr>
          <p:cNvPr id="3" name="Tijdelijke aanduiding voor tekst 2"/>
          <p:cNvSpPr>
            <a:spLocks noGrp="1"/>
          </p:cNvSpPr>
          <p:nvPr>
            <p:ph type="body" idx="1"/>
          </p:nvPr>
        </p:nvSpPr>
        <p:spPr/>
        <p:txBody>
          <a:bodyPr/>
          <a:lstStyle/>
          <a:p>
            <a:endParaRPr lang="en-US"/>
          </a:p>
        </p:txBody>
      </p:sp>
    </p:spTree>
    <p:extLst>
      <p:ext uri="{BB962C8B-B14F-4D97-AF65-F5344CB8AC3E}">
        <p14:creationId xmlns:p14="http://schemas.microsoft.com/office/powerpoint/2010/main" val="7037033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0287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139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Location</a:t>
            </a:r>
          </a:p>
        </p:txBody>
      </p:sp>
      <p:sp>
        <p:nvSpPr>
          <p:cNvPr id="3" name="Tijdelijke aanduiding voor inhoud 2"/>
          <p:cNvSpPr>
            <a:spLocks noGrp="1"/>
          </p:cNvSpPr>
          <p:nvPr>
            <p:ph idx="1"/>
          </p:nvPr>
        </p:nvSpPr>
        <p:spPr>
          <a:xfrm>
            <a:off x="827700" y="1295401"/>
            <a:ext cx="8011500" cy="4953006"/>
          </a:xfrm>
        </p:spPr>
        <p:txBody>
          <a:bodyPr/>
          <a:lstStyle/>
          <a:p>
            <a:r>
              <a:rPr lang="en-CA" dirty="0"/>
              <a:t>Synthesised primarily in liver or adipose</a:t>
            </a:r>
          </a:p>
          <a:p>
            <a:pPr lvl="1"/>
            <a:r>
              <a:rPr lang="en-CA" dirty="0"/>
              <a:t>Some in intestinal mucosa and mammary gland</a:t>
            </a:r>
          </a:p>
          <a:p>
            <a:endParaRPr lang="en-CA" dirty="0"/>
          </a:p>
          <a:p>
            <a:r>
              <a:rPr lang="en-CA" dirty="0"/>
              <a:t>Tissue site of FA synthesis varies because of need for gluconeogenesis</a:t>
            </a:r>
          </a:p>
          <a:p>
            <a:pPr lvl="1"/>
            <a:r>
              <a:rPr lang="en-CA" dirty="0"/>
              <a:t>Fatty acid synthesis and gluconeogenesis compete for carbon, ATP and reducing equivalents</a:t>
            </a:r>
          </a:p>
          <a:p>
            <a:endParaRPr lang="en-CA" dirty="0"/>
          </a:p>
        </p:txBody>
      </p:sp>
    </p:spTree>
    <p:extLst>
      <p:ext uri="{BB962C8B-B14F-4D97-AF65-F5344CB8AC3E}">
        <p14:creationId xmlns:p14="http://schemas.microsoft.com/office/powerpoint/2010/main" val="7650249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Fatty Acid Synthesis</a:t>
            </a:r>
          </a:p>
        </p:txBody>
      </p:sp>
      <p:sp>
        <p:nvSpPr>
          <p:cNvPr id="3" name="Tijdelijke aanduiding voor inhoud 2"/>
          <p:cNvSpPr>
            <a:spLocks noGrp="1"/>
          </p:cNvSpPr>
          <p:nvPr>
            <p:ph idx="1"/>
          </p:nvPr>
        </p:nvSpPr>
        <p:spPr>
          <a:xfrm>
            <a:off x="827700" y="1752600"/>
            <a:ext cx="8163900" cy="2362207"/>
          </a:xfrm>
        </p:spPr>
        <p:txBody>
          <a:bodyPr anchor="t"/>
          <a:lstStyle/>
          <a:p>
            <a:r>
              <a:rPr lang="en-CA" dirty="0"/>
              <a:t>Occurs in cytosol</a:t>
            </a:r>
          </a:p>
          <a:p>
            <a:r>
              <a:rPr lang="en-CA" dirty="0"/>
              <a:t>Most acetyl CoA produced in mitochondria</a:t>
            </a:r>
          </a:p>
          <a:p>
            <a:pPr lvl="1"/>
            <a:r>
              <a:rPr lang="en-CA" dirty="0"/>
              <a:t>Mitochondria membrane is impermeable to acetyl CoA</a:t>
            </a:r>
          </a:p>
        </p:txBody>
      </p:sp>
      <p:pic>
        <p:nvPicPr>
          <p:cNvPr id="43012" name="Picture 4" descr="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3657600"/>
            <a:ext cx="4216903"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70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CA" dirty="0"/>
              <a:t>I.  Citrate Shuttle – </a:t>
            </a:r>
            <a:br>
              <a:rPr lang="en-CA" dirty="0"/>
            </a:br>
            <a:r>
              <a:rPr lang="en-CA" dirty="0"/>
              <a:t>Acetyl CoA Translocation</a:t>
            </a:r>
          </a:p>
        </p:txBody>
      </p:sp>
      <p:pic>
        <p:nvPicPr>
          <p:cNvPr id="15" name="Picture 2" descr="Afbeeldingsresultaat voor citrate shuttle"/>
          <p:cNvPicPr>
            <a:picLocks noChangeAspect="1" noChangeArrowheads="1"/>
          </p:cNvPicPr>
          <p:nvPr/>
        </p:nvPicPr>
        <p:blipFill rotWithShape="1">
          <a:blip r:embed="rId3">
            <a:extLst>
              <a:ext uri="{28A0092B-C50C-407E-A947-70E740481C1C}">
                <a14:useLocalDpi xmlns:a14="http://schemas.microsoft.com/office/drawing/2010/main" val="0"/>
              </a:ext>
            </a:extLst>
          </a:blip>
          <a:srcRect b="18158"/>
          <a:stretch/>
        </p:blipFill>
        <p:spPr bwMode="auto">
          <a:xfrm>
            <a:off x="1636058" y="2022324"/>
            <a:ext cx="6396815" cy="4835676"/>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4601817" y="6627168"/>
            <a:ext cx="4572000" cy="230832"/>
          </a:xfrm>
          <a:prstGeom prst="rect">
            <a:avLst/>
          </a:prstGeom>
        </p:spPr>
        <p:txBody>
          <a:bodyPr>
            <a:spAutoFit/>
          </a:bodyPr>
          <a:lstStyle/>
          <a:p>
            <a:pPr algn="r"/>
            <a:r>
              <a:rPr lang="en-US" sz="900" dirty="0"/>
              <a:t>http://i18.servimg.com/u/f18/17/30/76/23/-09-0-10.png</a:t>
            </a:r>
          </a:p>
        </p:txBody>
      </p:sp>
    </p:spTree>
    <p:extLst>
      <p:ext uri="{BB962C8B-B14F-4D97-AF65-F5344CB8AC3E}">
        <p14:creationId xmlns:p14="http://schemas.microsoft.com/office/powerpoint/2010/main" val="4863152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Sources of Carbon for Fatty</a:t>
            </a:r>
            <a:br>
              <a:rPr lang="en-CA" dirty="0"/>
            </a:br>
            <a:r>
              <a:rPr lang="en-CA" dirty="0"/>
              <a:t>Acid Synthesis</a:t>
            </a:r>
          </a:p>
        </p:txBody>
      </p:sp>
      <p:graphicFrame>
        <p:nvGraphicFramePr>
          <p:cNvPr id="30774" name="Group 54"/>
          <p:cNvGraphicFramePr>
            <a:graphicFrameLocks noGrp="1"/>
          </p:cNvGraphicFramePr>
          <p:nvPr>
            <p:ph type="tbl" idx="4294967295"/>
            <p:extLst/>
          </p:nvPr>
        </p:nvGraphicFramePr>
        <p:xfrm>
          <a:off x="1333500" y="1981200"/>
          <a:ext cx="6477000" cy="4114800"/>
        </p:xfrm>
        <a:graphic>
          <a:graphicData uri="http://schemas.openxmlformats.org/drawingml/2006/table">
            <a:tbl>
              <a:tblPr/>
              <a:tblGrid>
                <a:gridCol w="2286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charset="0"/>
                        </a:rPr>
                        <a:t>Major Carbon Source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charset="0"/>
                        </a:rPr>
                        <a:t>Chick</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charset="0"/>
                        </a:rPr>
                        <a:t>Glucose</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charset="0"/>
                        </a:rPr>
                        <a:t>Human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charset="0"/>
                        </a:rPr>
                        <a:t>Glucose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charset="0"/>
                        </a:rPr>
                        <a:t>Rat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charset="0"/>
                        </a:rPr>
                        <a:t>Glucose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charset="0"/>
                        </a:rPr>
                        <a:t>Pig</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charset="0"/>
                        </a:rPr>
                        <a:t>Glucose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charset="0"/>
                        </a:rPr>
                        <a:t>Ruminant</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charset="0"/>
                        </a:rPr>
                        <a:t>Acetate</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04268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82133" y="1219200"/>
            <a:ext cx="7704667" cy="4780616"/>
          </a:xfrm>
        </p:spPr>
        <p:txBody>
          <a:bodyPr/>
          <a:lstStyle/>
          <a:p>
            <a:r>
              <a:rPr lang="en-CA" dirty="0"/>
              <a:t>All carbon for FA synthesis  originates from malonyl CoA except for primer carbon unit</a:t>
            </a:r>
          </a:p>
          <a:p>
            <a:endParaRPr lang="en-CA" dirty="0"/>
          </a:p>
          <a:p>
            <a:r>
              <a:rPr lang="en-CA" dirty="0"/>
              <a:t>Primer unit is either </a:t>
            </a:r>
          </a:p>
          <a:p>
            <a:pPr lvl="1"/>
            <a:r>
              <a:rPr lang="en-CA" dirty="0"/>
              <a:t>acetyl CoA (even chain)</a:t>
            </a:r>
          </a:p>
          <a:p>
            <a:pPr lvl="1"/>
            <a:r>
              <a:rPr lang="en-CA" dirty="0"/>
              <a:t>propionyl-CoA (odd chain)</a:t>
            </a:r>
          </a:p>
          <a:p>
            <a:endParaRPr lang="en-CA" dirty="0"/>
          </a:p>
        </p:txBody>
      </p:sp>
    </p:spTree>
    <p:extLst>
      <p:ext uri="{BB962C8B-B14F-4D97-AF65-F5344CB8AC3E}">
        <p14:creationId xmlns:p14="http://schemas.microsoft.com/office/powerpoint/2010/main" val="2607722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4710" y="452718"/>
            <a:ext cx="8354490" cy="1400530"/>
          </a:xfrm>
        </p:spPr>
        <p:txBody>
          <a:bodyPr/>
          <a:lstStyle/>
          <a:p>
            <a:r>
              <a:rPr lang="en-CA" dirty="0"/>
              <a:t>II.  Carboxylation of Acetyl CoA</a:t>
            </a:r>
          </a:p>
        </p:txBody>
      </p:sp>
      <p:sp>
        <p:nvSpPr>
          <p:cNvPr id="48137" name="Text Box 10"/>
          <p:cNvSpPr txBox="1">
            <a:spLocks noChangeArrowheads="1"/>
          </p:cNvSpPr>
          <p:nvPr/>
        </p:nvSpPr>
        <p:spPr bwMode="auto">
          <a:xfrm>
            <a:off x="746125" y="6213475"/>
            <a:ext cx="161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8138" name="Text Box 12"/>
          <p:cNvSpPr txBox="1">
            <a:spLocks noChangeArrowheads="1"/>
          </p:cNvSpPr>
          <p:nvPr/>
        </p:nvSpPr>
        <p:spPr bwMode="auto">
          <a:xfrm>
            <a:off x="746125" y="62896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026" name="Picture 2" descr="Afbeeldingsresultaat voor carboxylation acetyl c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574" y="2143125"/>
            <a:ext cx="6958853"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4572000" y="6631459"/>
            <a:ext cx="4572000" cy="230832"/>
          </a:xfrm>
          <a:prstGeom prst="rect">
            <a:avLst/>
          </a:prstGeom>
        </p:spPr>
        <p:txBody>
          <a:bodyPr>
            <a:spAutoFit/>
          </a:bodyPr>
          <a:lstStyle/>
          <a:p>
            <a:pPr algn="r"/>
            <a:r>
              <a:rPr lang="en-US" sz="900" dirty="0"/>
              <a:t>http://library.med.utah.edu/NetBiochem/mml/fa_carbase.gif</a:t>
            </a:r>
          </a:p>
        </p:txBody>
      </p:sp>
    </p:spTree>
    <p:extLst>
      <p:ext uri="{BB962C8B-B14F-4D97-AF65-F5344CB8AC3E}">
        <p14:creationId xmlns:p14="http://schemas.microsoft.com/office/powerpoint/2010/main" val="40483989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III.  Fatty Acid </a:t>
            </a:r>
            <a:r>
              <a:rPr lang="en-CA" dirty="0" err="1"/>
              <a:t>Synthetase</a:t>
            </a:r>
            <a:endParaRPr lang="en-CA" dirty="0"/>
          </a:p>
        </p:txBody>
      </p:sp>
      <p:sp>
        <p:nvSpPr>
          <p:cNvPr id="3" name="Tijdelijke aanduiding voor inhoud 2"/>
          <p:cNvSpPr>
            <a:spLocks noGrp="1"/>
          </p:cNvSpPr>
          <p:nvPr>
            <p:ph idx="1"/>
          </p:nvPr>
        </p:nvSpPr>
        <p:spPr>
          <a:xfrm>
            <a:off x="5479774" y="1981200"/>
            <a:ext cx="3664226" cy="4267206"/>
          </a:xfrm>
        </p:spPr>
        <p:txBody>
          <a:bodyPr/>
          <a:lstStyle/>
          <a:p>
            <a:r>
              <a:rPr lang="en-CA" dirty="0"/>
              <a:t>As #C </a:t>
            </a:r>
            <a:r>
              <a:rPr lang="en-CA" dirty="0">
                <a:solidFill>
                  <a:srgbClr val="92D050"/>
                </a:solidFill>
              </a:rPr>
              <a:t>↑</a:t>
            </a:r>
            <a:r>
              <a:rPr lang="en-CA" dirty="0"/>
              <a:t>, solubility </a:t>
            </a:r>
            <a:r>
              <a:rPr lang="en-CA" dirty="0">
                <a:solidFill>
                  <a:srgbClr val="FF0066"/>
                </a:solidFill>
              </a:rPr>
              <a:t>↓</a:t>
            </a:r>
          </a:p>
          <a:p>
            <a:r>
              <a:rPr lang="en-CA" dirty="0"/>
              <a:t>Fatty acid synthase limits</a:t>
            </a:r>
          </a:p>
          <a:p>
            <a:pPr lvl="1"/>
            <a:r>
              <a:rPr lang="en-CA" dirty="0"/>
              <a:t>Max.16 C chain length</a:t>
            </a:r>
          </a:p>
          <a:p>
            <a:pPr lvl="1"/>
            <a:r>
              <a:rPr lang="en-CA" dirty="0"/>
              <a:t>Saturated fatty acids only</a:t>
            </a:r>
          </a:p>
          <a:p>
            <a:endParaRPr lang="en-CA" dirty="0"/>
          </a:p>
        </p:txBody>
      </p:sp>
      <p:pic>
        <p:nvPicPr>
          <p:cNvPr id="8194" name="Picture 2" descr="Afbeeldingsresultaat voor fatty acid synt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4826"/>
            <a:ext cx="5479774" cy="378381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479774" y="6455538"/>
            <a:ext cx="3664226" cy="369332"/>
          </a:xfrm>
          <a:prstGeom prst="rect">
            <a:avLst/>
          </a:prstGeom>
        </p:spPr>
        <p:txBody>
          <a:bodyPr wrap="square">
            <a:spAutoFit/>
          </a:bodyPr>
          <a:lstStyle/>
          <a:p>
            <a:pPr algn="r"/>
            <a:r>
              <a:rPr lang="en-US" sz="900" dirty="0"/>
              <a:t>http://www.namrata.co/wp-content/uploads/2013/12/Fatty-acid-synthase-complex.jpg</a:t>
            </a:r>
          </a:p>
        </p:txBody>
      </p:sp>
    </p:spTree>
    <p:extLst>
      <p:ext uri="{BB962C8B-B14F-4D97-AF65-F5344CB8AC3E}">
        <p14:creationId xmlns:p14="http://schemas.microsoft.com/office/powerpoint/2010/main" val="2159930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2133" y="-228600"/>
            <a:ext cx="7704667" cy="2667001"/>
          </a:xfrm>
        </p:spPr>
        <p:txBody>
          <a:bodyPr/>
          <a:lstStyle/>
          <a:p>
            <a:r>
              <a:rPr lang="en-CA" dirty="0"/>
              <a:t>FA synthesis</a:t>
            </a:r>
          </a:p>
        </p:txBody>
      </p:sp>
      <p:sp>
        <p:nvSpPr>
          <p:cNvPr id="3" name="Tijdelijke aanduiding voor inhoud 2"/>
          <p:cNvSpPr>
            <a:spLocks noGrp="1"/>
          </p:cNvSpPr>
          <p:nvPr>
            <p:ph idx="1"/>
          </p:nvPr>
        </p:nvSpPr>
        <p:spPr>
          <a:xfrm>
            <a:off x="4724400" y="2057401"/>
            <a:ext cx="4495800" cy="4800600"/>
          </a:xfrm>
        </p:spPr>
        <p:txBody>
          <a:bodyPr/>
          <a:lstStyle/>
          <a:p>
            <a:pPr marL="514350" indent="-514350">
              <a:buFont typeface="+mj-lt"/>
              <a:buAutoNum type="arabicPeriod"/>
            </a:pPr>
            <a:r>
              <a:rPr lang="en-US" dirty="0"/>
              <a:t>Priming reaction</a:t>
            </a:r>
          </a:p>
          <a:p>
            <a:pPr marL="914407" lvl="1" indent="-457200">
              <a:buFont typeface="+mj-lt"/>
              <a:buAutoNum type="alphaLcPeriod"/>
            </a:pPr>
            <a:r>
              <a:rPr lang="en-US" dirty="0"/>
              <a:t>acetyl-</a:t>
            </a:r>
            <a:r>
              <a:rPr lang="en-US" dirty="0" err="1"/>
              <a:t>transacylase</a:t>
            </a:r>
            <a:r>
              <a:rPr lang="en-US" dirty="0"/>
              <a:t> </a:t>
            </a:r>
          </a:p>
          <a:p>
            <a:pPr marL="914407" lvl="1" indent="-457200">
              <a:buFont typeface="+mj-lt"/>
              <a:buAutoNum type="alphaLcPeriod"/>
            </a:pPr>
            <a:r>
              <a:rPr lang="en-US" dirty="0"/>
              <a:t>malonyl-</a:t>
            </a:r>
            <a:r>
              <a:rPr lang="en-US" dirty="0" err="1"/>
              <a:t>transacylase</a:t>
            </a:r>
            <a:endParaRPr lang="en-US" dirty="0"/>
          </a:p>
          <a:p>
            <a:pPr marL="514350" indent="-514350">
              <a:buFont typeface="+mj-lt"/>
              <a:buAutoNum type="arabicPeriod"/>
            </a:pPr>
            <a:r>
              <a:rPr lang="en-US" dirty="0"/>
              <a:t>Condensation</a:t>
            </a:r>
          </a:p>
          <a:p>
            <a:pPr marL="914407" lvl="1" indent="-457200">
              <a:buFont typeface="+mj-lt"/>
              <a:buAutoNum type="alphaLcPeriod"/>
            </a:pPr>
            <a:r>
              <a:rPr lang="en-US" dirty="0"/>
              <a:t>3-ketoacyl synthase</a:t>
            </a:r>
          </a:p>
          <a:p>
            <a:pPr marL="514350" indent="-514350">
              <a:buFont typeface="+mj-lt"/>
              <a:buAutoNum type="arabicPeriod"/>
            </a:pPr>
            <a:r>
              <a:rPr lang="en-US" dirty="0"/>
              <a:t>Reduction 1</a:t>
            </a:r>
          </a:p>
          <a:p>
            <a:pPr marL="914407" lvl="1" indent="-457200">
              <a:buFont typeface="+mj-lt"/>
              <a:buAutoNum type="alphaLcPeriod"/>
            </a:pPr>
            <a:r>
              <a:rPr lang="en-US" dirty="0"/>
              <a:t>3-ketoacyl reductase</a:t>
            </a:r>
          </a:p>
          <a:p>
            <a:pPr marL="514350" indent="-514350">
              <a:buFont typeface="+mj-lt"/>
              <a:buAutoNum type="arabicPeriod"/>
            </a:pPr>
            <a:r>
              <a:rPr lang="en-US" dirty="0"/>
              <a:t>Dehydration</a:t>
            </a:r>
          </a:p>
          <a:p>
            <a:pPr marL="914407" lvl="1" indent="-457200">
              <a:buFont typeface="+mj-lt"/>
              <a:buAutoNum type="alphaLcPeriod"/>
            </a:pPr>
            <a:r>
              <a:rPr lang="en-US" dirty="0"/>
              <a:t>3-Hydroxyacyl </a:t>
            </a:r>
            <a:r>
              <a:rPr lang="en-US" dirty="0" err="1"/>
              <a:t>dehydrase</a:t>
            </a:r>
            <a:r>
              <a:rPr lang="en-US" dirty="0"/>
              <a:t> </a:t>
            </a:r>
          </a:p>
          <a:p>
            <a:pPr marL="514350" indent="-514350">
              <a:buFont typeface="+mj-lt"/>
              <a:buAutoNum type="arabicPeriod"/>
            </a:pPr>
            <a:r>
              <a:rPr lang="en-US" dirty="0"/>
              <a:t>Reduction 2</a:t>
            </a:r>
          </a:p>
          <a:p>
            <a:pPr marL="914407" lvl="1" indent="-457200">
              <a:buFont typeface="+mj-lt"/>
              <a:buAutoNum type="alphaLcPeriod"/>
            </a:pPr>
            <a:r>
              <a:rPr lang="en-US" dirty="0" err="1"/>
              <a:t>Enoyl</a:t>
            </a:r>
            <a:r>
              <a:rPr lang="en-US" dirty="0"/>
              <a:t> reductase  </a:t>
            </a:r>
          </a:p>
          <a:p>
            <a:endParaRPr lang="en-US" dirty="0"/>
          </a:p>
        </p:txBody>
      </p:sp>
      <p:pic>
        <p:nvPicPr>
          <p:cNvPr id="54276" name="Picture 5" descr="http://upload.wikimedia.org/wikipedia/commons/9/9b/Saturated_Fatty_Acid_Synthe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 y="1741057"/>
            <a:ext cx="4531362" cy="374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9153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CA" dirty="0"/>
              <a:t>Cycle then repeats with 2 additional carbons being added from malonyl CoA</a:t>
            </a:r>
          </a:p>
          <a:p>
            <a:endParaRPr lang="en-CA" dirty="0"/>
          </a:p>
          <a:p>
            <a:r>
              <a:rPr lang="en-CA" dirty="0"/>
              <a:t>Sequence is terminated by </a:t>
            </a:r>
            <a:r>
              <a:rPr lang="en-CA" dirty="0" err="1"/>
              <a:t>thioesterase</a:t>
            </a:r>
            <a:r>
              <a:rPr lang="en-CA" dirty="0"/>
              <a:t> and the enzyme is relatively specific for FAs longer than 14 carbons</a:t>
            </a:r>
          </a:p>
          <a:p>
            <a:endParaRPr lang="en-CA" dirty="0"/>
          </a:p>
          <a:p>
            <a:r>
              <a:rPr lang="en-CA" dirty="0"/>
              <a:t>Most FAs released by FA </a:t>
            </a:r>
            <a:r>
              <a:rPr lang="en-CA" dirty="0" err="1"/>
              <a:t>synthetase</a:t>
            </a:r>
            <a:r>
              <a:rPr lang="en-CA" dirty="0"/>
              <a:t> contain 16 carbons (Palmitate)</a:t>
            </a:r>
          </a:p>
          <a:p>
            <a:endParaRPr lang="en-CA" dirty="0"/>
          </a:p>
        </p:txBody>
      </p:sp>
    </p:spTree>
    <p:extLst>
      <p:ext uri="{BB962C8B-B14F-4D97-AF65-F5344CB8AC3E}">
        <p14:creationId xmlns:p14="http://schemas.microsoft.com/office/powerpoint/2010/main" val="59763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b="1" dirty="0">
                <a:solidFill>
                  <a:schemeClr val="tx1"/>
                </a:solidFill>
              </a:rPr>
              <a:t>Lipid Digestion and Absorption</a:t>
            </a:r>
          </a:p>
        </p:txBody>
      </p:sp>
      <p:sp>
        <p:nvSpPr>
          <p:cNvPr id="2" name="Tijdelijke aanduiding voor inhoud 1"/>
          <p:cNvSpPr>
            <a:spLocks noGrp="1"/>
          </p:cNvSpPr>
          <p:nvPr>
            <p:ph idx="1"/>
          </p:nvPr>
        </p:nvSpPr>
        <p:spPr/>
        <p:txBody>
          <a:bodyPr/>
          <a:lstStyle/>
          <a:p>
            <a:r>
              <a:rPr lang="en-CA" dirty="0"/>
              <a:t>Triglycerides</a:t>
            </a:r>
          </a:p>
          <a:p>
            <a:r>
              <a:rPr lang="en-CA" dirty="0"/>
              <a:t>Stomach</a:t>
            </a:r>
          </a:p>
          <a:p>
            <a:pPr lvl="1"/>
            <a:r>
              <a:rPr lang="en-CA" dirty="0"/>
              <a:t>Little digestion</a:t>
            </a:r>
          </a:p>
          <a:p>
            <a:pPr lvl="1"/>
            <a:r>
              <a:rPr lang="en-CA" dirty="0"/>
              <a:t>Gastric lipase is secreted in the stomach that hydrolyze long chain triglycerides</a:t>
            </a:r>
          </a:p>
          <a:p>
            <a:r>
              <a:rPr lang="en-CA" dirty="0"/>
              <a:t>Small intestine</a:t>
            </a:r>
          </a:p>
          <a:p>
            <a:pPr lvl="1"/>
            <a:r>
              <a:rPr lang="en-CA" dirty="0"/>
              <a:t>Fat digestion and absorption occurs primarily in the duodenum and jejunum</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FA Synthesis – Beyond Palmitate</a:t>
            </a:r>
          </a:p>
        </p:txBody>
      </p:sp>
      <p:pic>
        <p:nvPicPr>
          <p:cNvPr id="10242" name="Picture 2" descr="Afbeeldingsresultaat voor synthesize stea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889039"/>
            <a:ext cx="6019800" cy="3079922"/>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4585252" y="6627168"/>
            <a:ext cx="4572000" cy="230832"/>
          </a:xfrm>
          <a:prstGeom prst="rect">
            <a:avLst/>
          </a:prstGeom>
        </p:spPr>
        <p:txBody>
          <a:bodyPr>
            <a:spAutoFit/>
          </a:bodyPr>
          <a:lstStyle/>
          <a:p>
            <a:pPr algn="r"/>
            <a:r>
              <a:rPr lang="en-US" sz="900" dirty="0"/>
              <a:t>http://ajpendo.physiology.org/content/ajpendo/282/3/E507/F1.large.jpg</a:t>
            </a:r>
          </a:p>
        </p:txBody>
      </p:sp>
    </p:spTree>
    <p:extLst>
      <p:ext uri="{BB962C8B-B14F-4D97-AF65-F5344CB8AC3E}">
        <p14:creationId xmlns:p14="http://schemas.microsoft.com/office/powerpoint/2010/main" val="28773075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fbeeldingsresultaat voor elong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6667500" cy="44672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a:t>FA Synthesis - PUFA</a:t>
            </a:r>
          </a:p>
        </p:txBody>
      </p:sp>
      <p:sp>
        <p:nvSpPr>
          <p:cNvPr id="3" name="Rechthoek 2"/>
          <p:cNvSpPr/>
          <p:nvPr/>
        </p:nvSpPr>
        <p:spPr>
          <a:xfrm>
            <a:off x="1295400" y="6627168"/>
            <a:ext cx="7848600" cy="230832"/>
          </a:xfrm>
          <a:prstGeom prst="rect">
            <a:avLst/>
          </a:prstGeom>
        </p:spPr>
        <p:txBody>
          <a:bodyPr wrap="square">
            <a:spAutoFit/>
          </a:bodyPr>
          <a:lstStyle/>
          <a:p>
            <a:pPr algn="r"/>
            <a:r>
              <a:rPr lang="en-US" sz="900" dirty="0"/>
              <a:t>https://www.researchgate.net/figure/224283775_fig4_Synthesis-of-unsaturated-fatty-acids-in-mammals-by-Desaturase-and-Elongase</a:t>
            </a:r>
          </a:p>
        </p:txBody>
      </p:sp>
    </p:spTree>
    <p:extLst>
      <p:ext uri="{BB962C8B-B14F-4D97-AF65-F5344CB8AC3E}">
        <p14:creationId xmlns:p14="http://schemas.microsoft.com/office/powerpoint/2010/main" val="32929018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Sources of NADPH</a:t>
            </a:r>
          </a:p>
        </p:txBody>
      </p:sp>
      <p:sp>
        <p:nvSpPr>
          <p:cNvPr id="4" name="Tijdelijke aanduiding voor inhoud 3"/>
          <p:cNvSpPr>
            <a:spLocks noGrp="1"/>
          </p:cNvSpPr>
          <p:nvPr>
            <p:ph idx="1"/>
          </p:nvPr>
        </p:nvSpPr>
        <p:spPr>
          <a:xfrm>
            <a:off x="827699" y="3962400"/>
            <a:ext cx="8319613" cy="2286006"/>
          </a:xfrm>
        </p:spPr>
        <p:txBody>
          <a:bodyPr/>
          <a:lstStyle/>
          <a:p>
            <a:pPr marL="514350" indent="-514350">
              <a:buFont typeface="+mj-lt"/>
              <a:buAutoNum type="arabicPeriod"/>
            </a:pPr>
            <a:r>
              <a:rPr lang="en-US" dirty="0"/>
              <a:t>Glucose-6-phosphate</a:t>
            </a:r>
          </a:p>
          <a:p>
            <a:pPr marL="514350" indent="-514350">
              <a:buFont typeface="+mj-lt"/>
              <a:buAutoNum type="arabicPeriod"/>
            </a:pPr>
            <a:r>
              <a:rPr lang="en-US" dirty="0"/>
              <a:t>6-phosphoglucono-</a:t>
            </a:r>
            <a:r>
              <a:rPr lang="el-GR" dirty="0"/>
              <a:t>δ-</a:t>
            </a:r>
            <a:r>
              <a:rPr lang="en-US" dirty="0"/>
              <a:t>lactone</a:t>
            </a:r>
          </a:p>
          <a:p>
            <a:pPr marL="514350" indent="-514350">
              <a:buFont typeface="+mj-lt"/>
              <a:buAutoNum type="arabicPeriod"/>
            </a:pPr>
            <a:r>
              <a:rPr lang="en-US" dirty="0"/>
              <a:t>6-phosphogluconate </a:t>
            </a:r>
          </a:p>
          <a:p>
            <a:pPr marL="514350" indent="-514350">
              <a:buFont typeface="+mj-lt"/>
              <a:buAutoNum type="arabicPeriod"/>
            </a:pPr>
            <a:r>
              <a:rPr lang="en-US" dirty="0"/>
              <a:t>Ribulose 5-phosphate (used for DNA synth.)</a:t>
            </a:r>
          </a:p>
        </p:txBody>
      </p:sp>
      <p:pic>
        <p:nvPicPr>
          <p:cNvPr id="11266" name="Picture 2" descr="https://upload.wikimedia.org/wikipedia/commons/thumb/8/8e/Ox_Pentose_phosphate_pathway.svg/820px-Ox_Pentose_phosphate_pathwa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63" y="1853248"/>
            <a:ext cx="7810500" cy="1704975"/>
          </a:xfrm>
          <a:prstGeom prst="rect">
            <a:avLst/>
          </a:prstGeom>
          <a:solidFill>
            <a:schemeClr val="bg1"/>
          </a:solidFill>
        </p:spPr>
      </p:pic>
      <p:sp>
        <p:nvSpPr>
          <p:cNvPr id="5" name="Rechthoek 4"/>
          <p:cNvSpPr/>
          <p:nvPr/>
        </p:nvSpPr>
        <p:spPr>
          <a:xfrm>
            <a:off x="4575313" y="6494038"/>
            <a:ext cx="4572000" cy="369332"/>
          </a:xfrm>
          <a:prstGeom prst="rect">
            <a:avLst/>
          </a:prstGeom>
        </p:spPr>
        <p:txBody>
          <a:bodyPr>
            <a:spAutoFit/>
          </a:bodyPr>
          <a:lstStyle/>
          <a:p>
            <a:pPr algn="r"/>
            <a:r>
              <a:rPr lang="en-US" sz="900" dirty="0"/>
              <a:t>https://upload.wikimedia.org/wikipedia/commons/thumb/8/8e/Ox_Pentose_phosphate_pathway.svg/820px-Ox_Pentose_phosphate_pathway.svg.png</a:t>
            </a:r>
          </a:p>
        </p:txBody>
      </p:sp>
    </p:spTree>
    <p:extLst>
      <p:ext uri="{BB962C8B-B14F-4D97-AF65-F5344CB8AC3E}">
        <p14:creationId xmlns:p14="http://schemas.microsoft.com/office/powerpoint/2010/main" val="3897301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Line 3"/>
          <p:cNvSpPr>
            <a:spLocks noChangeShapeType="1"/>
          </p:cNvSpPr>
          <p:nvPr/>
        </p:nvSpPr>
        <p:spPr bwMode="auto">
          <a:xfrm>
            <a:off x="3690938" y="2168525"/>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ijdelijke aanduiding voor inhoud 2"/>
          <p:cNvSpPr>
            <a:spLocks noGrp="1"/>
          </p:cNvSpPr>
          <p:nvPr>
            <p:ph idx="1"/>
          </p:nvPr>
        </p:nvSpPr>
        <p:spPr>
          <a:xfrm>
            <a:off x="792310" y="5372757"/>
            <a:ext cx="7818289" cy="457200"/>
          </a:xfrm>
        </p:spPr>
        <p:txBody>
          <a:bodyPr/>
          <a:lstStyle/>
          <a:p>
            <a:r>
              <a:rPr lang="it-IT" dirty="0"/>
              <a:t>c. NADP Isocitrate Dehydrogenase (cytosol)</a:t>
            </a:r>
          </a:p>
        </p:txBody>
      </p:sp>
      <p:pic>
        <p:nvPicPr>
          <p:cNvPr id="12290" name="Picture 2" descr="Afbeeldingsresultaat voor nadp isocitrate dehydrogen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8224"/>
            <a:ext cx="6338887" cy="477545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4572000" y="6588124"/>
            <a:ext cx="4572000" cy="230832"/>
          </a:xfrm>
          <a:prstGeom prst="rect">
            <a:avLst/>
          </a:prstGeom>
        </p:spPr>
        <p:txBody>
          <a:bodyPr>
            <a:spAutoFit/>
          </a:bodyPr>
          <a:lstStyle/>
          <a:p>
            <a:pPr algn="r"/>
            <a:r>
              <a:rPr lang="en-US" sz="900" dirty="0"/>
              <a:t>https://www.dovepress.com/cr_data/article_fulltext/s79000/79760/img/fig5.jpg</a:t>
            </a:r>
          </a:p>
        </p:txBody>
      </p:sp>
    </p:spTree>
    <p:extLst>
      <p:ext uri="{BB962C8B-B14F-4D97-AF65-F5344CB8AC3E}">
        <p14:creationId xmlns:p14="http://schemas.microsoft.com/office/powerpoint/2010/main" val="34863714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Fatty Acid Metabolism - Cells</a:t>
            </a:r>
          </a:p>
        </p:txBody>
      </p:sp>
      <p:pic>
        <p:nvPicPr>
          <p:cNvPr id="2050" name="Picture 2" descr="Export of Acetyl co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591" y="2202115"/>
            <a:ext cx="5704826" cy="305226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4572000" y="6673334"/>
            <a:ext cx="4572000" cy="184666"/>
          </a:xfrm>
          <a:prstGeom prst="rect">
            <a:avLst/>
          </a:prstGeom>
        </p:spPr>
        <p:txBody>
          <a:bodyPr>
            <a:spAutoFit/>
          </a:bodyPr>
          <a:lstStyle/>
          <a:p>
            <a:pPr algn="r"/>
            <a:r>
              <a:rPr lang="en-CA" sz="600" dirty="0"/>
              <a:t>http://www.namrata.co/de-novo-fatty-acid-synthesis-a-quick-revision-part-1/</a:t>
            </a:r>
          </a:p>
        </p:txBody>
      </p:sp>
    </p:spTree>
    <p:extLst>
      <p:ext uri="{BB962C8B-B14F-4D97-AF65-F5344CB8AC3E}">
        <p14:creationId xmlns:p14="http://schemas.microsoft.com/office/powerpoint/2010/main" val="20982856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a:latin typeface="Arial" charset="0"/>
              </a:rPr>
              <a:t>Fat Synthesis in Ruminants</a:t>
            </a:r>
          </a:p>
        </p:txBody>
      </p:sp>
      <p:sp>
        <p:nvSpPr>
          <p:cNvPr id="2" name="Tijdelijke aanduiding voor inhoud 1"/>
          <p:cNvSpPr>
            <a:spLocks noGrp="1"/>
          </p:cNvSpPr>
          <p:nvPr>
            <p:ph idx="1"/>
          </p:nvPr>
        </p:nvSpPr>
        <p:spPr>
          <a:xfrm>
            <a:off x="4559086" y="1883065"/>
            <a:ext cx="4584914" cy="4365341"/>
          </a:xfrm>
        </p:spPr>
        <p:txBody>
          <a:bodyPr/>
          <a:lstStyle/>
          <a:p>
            <a:pPr marL="514350" indent="-514350">
              <a:buFont typeface="+mj-lt"/>
              <a:buAutoNum type="arabicPeriod"/>
            </a:pPr>
            <a:r>
              <a:rPr lang="en-US" dirty="0"/>
              <a:t>NADP </a:t>
            </a:r>
            <a:r>
              <a:rPr lang="en-US" dirty="0" err="1"/>
              <a:t>isocitrate</a:t>
            </a:r>
            <a:r>
              <a:rPr lang="en-US" dirty="0"/>
              <a:t> dehydrogenase</a:t>
            </a:r>
          </a:p>
          <a:p>
            <a:pPr marL="514350" indent="-514350">
              <a:buFont typeface="+mj-lt"/>
              <a:buAutoNum type="arabicPeriod"/>
            </a:pPr>
            <a:r>
              <a:rPr lang="en-US" dirty="0"/>
              <a:t>Acetyl-CoA synthase</a:t>
            </a:r>
          </a:p>
          <a:p>
            <a:pPr marL="514350" indent="-514350">
              <a:buFont typeface="+mj-lt"/>
              <a:buAutoNum type="arabicPeriod"/>
            </a:pPr>
            <a:r>
              <a:rPr lang="en-US" dirty="0"/>
              <a:t>Butyryl-CoA synthase</a:t>
            </a:r>
          </a:p>
          <a:p>
            <a:pPr marL="514350" indent="-514350">
              <a:buFont typeface="+mj-lt"/>
              <a:buAutoNum type="arabicPeriod"/>
            </a:pPr>
            <a:r>
              <a:rPr lang="en-US" dirty="0"/>
              <a:t>Acetyl-CoA carboxylase</a:t>
            </a:r>
          </a:p>
          <a:p>
            <a:pPr marL="514350" indent="-514350">
              <a:buFont typeface="+mj-lt"/>
              <a:buAutoNum type="arabicPeriod"/>
            </a:pPr>
            <a:r>
              <a:rPr lang="en-US" dirty="0"/>
              <a:t>Fatty acid synthase</a:t>
            </a:r>
          </a:p>
          <a:p>
            <a:pPr marL="514350" indent="-514350">
              <a:buFont typeface="+mj-lt"/>
              <a:buAutoNum type="arabicPeriod"/>
            </a:pPr>
            <a:endParaRPr lang="en-US" dirty="0"/>
          </a:p>
        </p:txBody>
      </p:sp>
      <p:grpSp>
        <p:nvGrpSpPr>
          <p:cNvPr id="3" name="Groep 2"/>
          <p:cNvGrpSpPr/>
          <p:nvPr/>
        </p:nvGrpSpPr>
        <p:grpSpPr>
          <a:xfrm>
            <a:off x="484710" y="1883065"/>
            <a:ext cx="4057650" cy="4012406"/>
            <a:chOff x="1143000" y="1828801"/>
            <a:chExt cx="4057650" cy="4012406"/>
          </a:xfrm>
        </p:grpSpPr>
        <p:pic>
          <p:nvPicPr>
            <p:cNvPr id="28674" name="Picture 2" descr="Fatty acid synthesis in ruminants"/>
            <p:cNvPicPr>
              <a:picLocks noChangeAspect="1" noChangeArrowheads="1"/>
            </p:cNvPicPr>
            <p:nvPr/>
          </p:nvPicPr>
          <p:blipFill>
            <a:blip r:embed="rId3" cstate="print"/>
            <a:srcRect/>
            <a:stretch>
              <a:fillRect/>
            </a:stretch>
          </p:blipFill>
          <p:spPr bwMode="auto">
            <a:xfrm>
              <a:off x="1143000" y="1828801"/>
              <a:ext cx="4057650" cy="4012406"/>
            </a:xfrm>
            <a:prstGeom prst="rect">
              <a:avLst/>
            </a:prstGeom>
            <a:noFill/>
          </p:spPr>
        </p:pic>
        <p:sp>
          <p:nvSpPr>
            <p:cNvPr id="28676" name="Text Box 4"/>
            <p:cNvSpPr txBox="1">
              <a:spLocks noChangeArrowheads="1"/>
            </p:cNvSpPr>
            <p:nvPr/>
          </p:nvSpPr>
          <p:spPr bwMode="auto">
            <a:xfrm>
              <a:off x="3028951" y="4743451"/>
              <a:ext cx="248786" cy="230832"/>
            </a:xfrm>
            <a:prstGeom prst="rect">
              <a:avLst/>
            </a:prstGeom>
            <a:solidFill>
              <a:schemeClr val="bg1"/>
            </a:solidFill>
            <a:ln w="9525">
              <a:solidFill>
                <a:srgbClr val="FF0000"/>
              </a:solidFill>
              <a:miter lim="800000"/>
              <a:headEnd/>
              <a:tailEnd/>
            </a:ln>
            <a:effectLst/>
          </p:spPr>
          <p:txBody>
            <a:bodyPr wrap="none">
              <a:spAutoFit/>
            </a:bodyPr>
            <a:lstStyle/>
            <a:p>
              <a:r>
                <a:rPr lang="en-US" sz="900">
                  <a:solidFill>
                    <a:srgbClr val="FF3300"/>
                  </a:solidFill>
                  <a:latin typeface="Arial" charset="0"/>
                </a:rPr>
                <a:t>1</a:t>
              </a:r>
            </a:p>
          </p:txBody>
        </p:sp>
        <p:sp>
          <p:nvSpPr>
            <p:cNvPr id="28677" name="Rectangle 5"/>
            <p:cNvSpPr>
              <a:spLocks noChangeArrowheads="1"/>
            </p:cNvSpPr>
            <p:nvPr/>
          </p:nvSpPr>
          <p:spPr bwMode="auto">
            <a:xfrm>
              <a:off x="4514851" y="4000500"/>
              <a:ext cx="208360" cy="207749"/>
            </a:xfrm>
            <a:prstGeom prst="rect">
              <a:avLst/>
            </a:prstGeom>
            <a:solidFill>
              <a:schemeClr val="bg1"/>
            </a:solidFill>
            <a:ln w="9525">
              <a:solidFill>
                <a:srgbClr val="FF0000"/>
              </a:solidFill>
              <a:miter lim="800000"/>
              <a:headEnd/>
              <a:tailEnd/>
            </a:ln>
            <a:effectLst/>
          </p:spPr>
          <p:txBody>
            <a:bodyPr>
              <a:spAutoFit/>
            </a:bodyPr>
            <a:lstStyle/>
            <a:p>
              <a:r>
                <a:rPr lang="en-US" sz="750">
                  <a:solidFill>
                    <a:srgbClr val="FF3300"/>
                  </a:solidFill>
                  <a:latin typeface="Arial" charset="0"/>
                </a:rPr>
                <a:t>2</a:t>
              </a:r>
            </a:p>
          </p:txBody>
        </p:sp>
        <p:sp>
          <p:nvSpPr>
            <p:cNvPr id="28678" name="Rectangle 6"/>
            <p:cNvSpPr>
              <a:spLocks noChangeArrowheads="1"/>
            </p:cNvSpPr>
            <p:nvPr/>
          </p:nvSpPr>
          <p:spPr bwMode="auto">
            <a:xfrm>
              <a:off x="4857751" y="3657600"/>
              <a:ext cx="237566" cy="207749"/>
            </a:xfrm>
            <a:prstGeom prst="rect">
              <a:avLst/>
            </a:prstGeom>
            <a:solidFill>
              <a:schemeClr val="bg1"/>
            </a:solidFill>
            <a:ln w="9525">
              <a:solidFill>
                <a:srgbClr val="FF0000"/>
              </a:solidFill>
              <a:miter lim="800000"/>
              <a:headEnd/>
              <a:tailEnd/>
            </a:ln>
            <a:effectLst/>
          </p:spPr>
          <p:txBody>
            <a:bodyPr wrap="none">
              <a:spAutoFit/>
            </a:bodyPr>
            <a:lstStyle/>
            <a:p>
              <a:r>
                <a:rPr lang="en-US" sz="750">
                  <a:solidFill>
                    <a:srgbClr val="FF3300"/>
                  </a:solidFill>
                  <a:latin typeface="Arial" charset="0"/>
                </a:rPr>
                <a:t>3</a:t>
              </a:r>
            </a:p>
          </p:txBody>
        </p:sp>
        <p:sp>
          <p:nvSpPr>
            <p:cNvPr id="28679" name="Rectangle 7"/>
            <p:cNvSpPr>
              <a:spLocks noChangeArrowheads="1"/>
            </p:cNvSpPr>
            <p:nvPr/>
          </p:nvSpPr>
          <p:spPr bwMode="auto">
            <a:xfrm>
              <a:off x="4114801" y="3714751"/>
              <a:ext cx="248786" cy="230832"/>
            </a:xfrm>
            <a:prstGeom prst="rect">
              <a:avLst/>
            </a:prstGeom>
            <a:solidFill>
              <a:schemeClr val="bg1"/>
            </a:solidFill>
            <a:ln w="9525">
              <a:solidFill>
                <a:srgbClr val="FF0000"/>
              </a:solidFill>
              <a:miter lim="800000"/>
              <a:headEnd/>
              <a:tailEnd/>
            </a:ln>
            <a:effectLst/>
          </p:spPr>
          <p:txBody>
            <a:bodyPr wrap="none">
              <a:spAutoFit/>
            </a:bodyPr>
            <a:lstStyle/>
            <a:p>
              <a:r>
                <a:rPr lang="en-US" sz="900">
                  <a:solidFill>
                    <a:srgbClr val="FF3300"/>
                  </a:solidFill>
                  <a:latin typeface="Arial" charset="0"/>
                </a:rPr>
                <a:t>4</a:t>
              </a:r>
            </a:p>
          </p:txBody>
        </p:sp>
        <p:sp>
          <p:nvSpPr>
            <p:cNvPr id="28681" name="Rectangle 9"/>
            <p:cNvSpPr>
              <a:spLocks noChangeArrowheads="1"/>
            </p:cNvSpPr>
            <p:nvPr/>
          </p:nvSpPr>
          <p:spPr bwMode="auto">
            <a:xfrm>
              <a:off x="4763691" y="2914651"/>
              <a:ext cx="248786" cy="230832"/>
            </a:xfrm>
            <a:prstGeom prst="rect">
              <a:avLst/>
            </a:prstGeom>
            <a:solidFill>
              <a:schemeClr val="bg1"/>
            </a:solidFill>
            <a:ln w="9525">
              <a:solidFill>
                <a:srgbClr val="FF0000"/>
              </a:solidFill>
              <a:miter lim="800000"/>
              <a:headEnd/>
              <a:tailEnd/>
            </a:ln>
            <a:effectLst/>
          </p:spPr>
          <p:txBody>
            <a:bodyPr wrap="none">
              <a:spAutoFit/>
            </a:bodyPr>
            <a:lstStyle/>
            <a:p>
              <a:r>
                <a:rPr lang="en-US" sz="900">
                  <a:solidFill>
                    <a:srgbClr val="FF3300"/>
                  </a:solidFill>
                  <a:latin typeface="Arial" charset="0"/>
                </a:rPr>
                <a:t>5</a:t>
              </a:r>
            </a:p>
          </p:txBody>
        </p:sp>
      </p:grpSp>
    </p:spTree>
    <p:extLst>
      <p:ext uri="{BB962C8B-B14F-4D97-AF65-F5344CB8AC3E}">
        <p14:creationId xmlns:p14="http://schemas.microsoft.com/office/powerpoint/2010/main" val="449006870"/>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827700" y="762001"/>
            <a:ext cx="6711654" cy="5486406"/>
          </a:xfrm>
        </p:spPr>
        <p:txBody>
          <a:bodyPr/>
          <a:lstStyle/>
          <a:p>
            <a:r>
              <a:rPr lang="en-CA" dirty="0"/>
              <a:t>What is the significance of adult ruminants having:</a:t>
            </a:r>
          </a:p>
          <a:p>
            <a:pPr marL="514350" indent="-514350">
              <a:buFont typeface="+mj-lt"/>
              <a:buAutoNum type="arabicPeriod"/>
            </a:pPr>
            <a:r>
              <a:rPr lang="en-CA" dirty="0"/>
              <a:t>Little ATP citrate </a:t>
            </a:r>
            <a:r>
              <a:rPr lang="en-CA" dirty="0" err="1"/>
              <a:t>lyase</a:t>
            </a:r>
            <a:endParaRPr lang="en-CA" dirty="0"/>
          </a:p>
          <a:p>
            <a:pPr marL="514350" indent="-514350">
              <a:buFont typeface="+mj-lt"/>
              <a:buAutoNum type="arabicPeriod"/>
            </a:pPr>
            <a:r>
              <a:rPr lang="en-CA" dirty="0"/>
              <a:t>Low amounts of NADP Malic Enzyme</a:t>
            </a:r>
          </a:p>
          <a:p>
            <a:endParaRPr lang="en-CA" dirty="0"/>
          </a:p>
        </p:txBody>
      </p:sp>
    </p:spTree>
    <p:extLst>
      <p:ext uri="{BB962C8B-B14F-4D97-AF65-F5344CB8AC3E}">
        <p14:creationId xmlns:p14="http://schemas.microsoft.com/office/powerpoint/2010/main" val="19146277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Triglyceride synth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613" y="374650"/>
            <a:ext cx="2554287"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1"/>
          <p:cNvSpPr txBox="1">
            <a:spLocks noChangeArrowheads="1"/>
          </p:cNvSpPr>
          <p:nvPr/>
        </p:nvSpPr>
        <p:spPr bwMode="auto">
          <a:xfrm>
            <a:off x="561975" y="62484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t>Phosphatidic acid Synthesis</a:t>
            </a:r>
          </a:p>
        </p:txBody>
      </p:sp>
      <p:sp>
        <p:nvSpPr>
          <p:cNvPr id="64516" name="TextBox 2"/>
          <p:cNvSpPr txBox="1">
            <a:spLocks noChangeArrowheads="1"/>
          </p:cNvSpPr>
          <p:nvPr/>
        </p:nvSpPr>
        <p:spPr bwMode="auto">
          <a:xfrm>
            <a:off x="5257800" y="6251575"/>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t>Triglyceride Synthesis</a:t>
            </a:r>
          </a:p>
        </p:txBody>
      </p:sp>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511175"/>
            <a:ext cx="3589337" cy="573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3660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Metabo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67945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6816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b="1" dirty="0"/>
              <a:t>Overview</a:t>
            </a:r>
            <a:br>
              <a:rPr lang="en-CA" b="1" dirty="0"/>
            </a:br>
            <a:endParaRPr lang="en-US" b="1" dirty="0"/>
          </a:p>
        </p:txBody>
      </p:sp>
      <p:sp>
        <p:nvSpPr>
          <p:cNvPr id="3" name="Tijdelijke aanduiding voor tekst 2"/>
          <p:cNvSpPr>
            <a:spLocks noGrp="1"/>
          </p:cNvSpPr>
          <p:nvPr>
            <p:ph idx="1"/>
          </p:nvPr>
        </p:nvSpPr>
        <p:spPr/>
        <p:txBody>
          <a:bodyPr>
            <a:normAutofit/>
          </a:bodyPr>
          <a:lstStyle/>
          <a:p>
            <a:r>
              <a:rPr lang="en-CA" sz="3200" dirty="0"/>
              <a:t>Fatty acid synthesis</a:t>
            </a:r>
          </a:p>
          <a:p>
            <a:pPr algn="ctr"/>
            <a:endParaRPr lang="en-CA" sz="3200" dirty="0"/>
          </a:p>
          <a:p>
            <a:r>
              <a:rPr lang="en-CA" sz="3200" dirty="0"/>
              <a:t>Fatty acid oxidation</a:t>
            </a:r>
          </a:p>
          <a:p>
            <a:pPr marL="0" indent="0">
              <a:buNone/>
            </a:pPr>
            <a:endParaRPr lang="en-CA" sz="3200" dirty="0"/>
          </a:p>
          <a:p>
            <a:r>
              <a:rPr lang="en-CA" sz="3200" dirty="0"/>
              <a:t>Regulation of lipid metabolism</a:t>
            </a:r>
          </a:p>
        </p:txBody>
      </p:sp>
    </p:spTree>
    <p:extLst>
      <p:ext uri="{BB962C8B-B14F-4D97-AF65-F5344CB8AC3E}">
        <p14:creationId xmlns:p14="http://schemas.microsoft.com/office/powerpoint/2010/main" val="28858291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1525</TotalTime>
  <Words>5217</Words>
  <Application>Microsoft Office PowerPoint</Application>
  <PresentationFormat>Diavoorstelling (4:3)</PresentationFormat>
  <Paragraphs>660</Paragraphs>
  <Slides>107</Slides>
  <Notes>44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107</vt:i4>
      </vt:variant>
    </vt:vector>
  </HeadingPairs>
  <TitlesOfParts>
    <vt:vector size="114" baseType="lpstr">
      <vt:lpstr>Arial</vt:lpstr>
      <vt:lpstr>Calibri</vt:lpstr>
      <vt:lpstr>Times New Roman</vt:lpstr>
      <vt:lpstr>Trebuchet MS</vt:lpstr>
      <vt:lpstr>Wingdings</vt:lpstr>
      <vt:lpstr>Wingdings 3</vt:lpstr>
      <vt:lpstr>Facet</vt:lpstr>
      <vt:lpstr>Lipids</vt:lpstr>
      <vt:lpstr>Lipid Digestion, Absorption, and Transport</vt:lpstr>
      <vt:lpstr>Lipids in the body</vt:lpstr>
      <vt:lpstr>Types of Lipids</vt:lpstr>
      <vt:lpstr>Types of Lipids</vt:lpstr>
      <vt:lpstr>PowerPoint-presentatie</vt:lpstr>
      <vt:lpstr>Adipose tissue is located:</vt:lpstr>
      <vt:lpstr>Lipid Digestion and Absorption</vt:lpstr>
      <vt:lpstr>Lipid Digestion and Absorption</vt:lpstr>
      <vt:lpstr>Lipid Digestion</vt:lpstr>
      <vt:lpstr>A.  Luminal Phase</vt:lpstr>
      <vt:lpstr>1.  Emulsification</vt:lpstr>
      <vt:lpstr>2. Partial Hydrolysis</vt:lpstr>
      <vt:lpstr>PowerPoint-presentatie</vt:lpstr>
      <vt:lpstr>3.  Mixed micelle formation</vt:lpstr>
      <vt:lpstr>Long chain FAs and monoglycerides</vt:lpstr>
      <vt:lpstr>PowerPoint-presentatie</vt:lpstr>
      <vt:lpstr>C.  Intracellular Phase</vt:lpstr>
      <vt:lpstr>Lipid Synthesis</vt:lpstr>
      <vt:lpstr>Triglyceride Synthesis</vt:lpstr>
      <vt:lpstr>Monoglyceride Pathway</vt:lpstr>
      <vt:lpstr>Glycerol 3-Phosphate Pathway</vt:lpstr>
      <vt:lpstr>PowerPoint-presentatie</vt:lpstr>
      <vt:lpstr>PowerPoint-presentatie</vt:lpstr>
      <vt:lpstr>II.  Phospholipid</vt:lpstr>
      <vt:lpstr>PowerPoint-presentatie</vt:lpstr>
      <vt:lpstr>III.  Cholesterol</vt:lpstr>
      <vt:lpstr>PowerPoint-presentatie</vt:lpstr>
      <vt:lpstr>Lipid Transport</vt:lpstr>
      <vt:lpstr>Lipid Transport</vt:lpstr>
      <vt:lpstr>I.  Lipoproteins</vt:lpstr>
      <vt:lpstr>PowerPoint-presentatie</vt:lpstr>
      <vt:lpstr>PowerPoint-presentatie</vt:lpstr>
      <vt:lpstr>PowerPoint-presentatie</vt:lpstr>
      <vt:lpstr>PowerPoint-presentatie</vt:lpstr>
      <vt:lpstr> A.  Chylomicrons</vt:lpstr>
      <vt:lpstr>PowerPoint-presentatie</vt:lpstr>
      <vt:lpstr>PowerPoint-presentatie</vt:lpstr>
      <vt:lpstr>PowerPoint-presentatie</vt:lpstr>
      <vt:lpstr>PowerPoint-presentatie</vt:lpstr>
      <vt:lpstr>PowerPoint-presentatie</vt:lpstr>
      <vt:lpstr>B.  Very low density lipoproteins (VLDL)</vt:lpstr>
      <vt:lpstr>PowerPoint-presentatie</vt:lpstr>
      <vt:lpstr>LCAT – Lecithin – cholesterol acyltransferase</vt:lpstr>
      <vt:lpstr> Lipoprotein lipase</vt:lpstr>
      <vt:lpstr>Nutritional State      Lipoprotein Lipase Activity</vt:lpstr>
      <vt:lpstr>C.  Low Density Lipoproteins (LDL)  </vt:lpstr>
      <vt:lpstr>D.  High density Lipoproteins (HDL)</vt:lpstr>
      <vt:lpstr>PowerPoint-presentatie</vt:lpstr>
      <vt:lpstr>PowerPoint-presentatie</vt:lpstr>
      <vt:lpstr>Lipid Transport</vt:lpstr>
      <vt:lpstr>II.  Free Fatty Acids</vt:lpstr>
      <vt:lpstr>III.  Ketone Bodies</vt:lpstr>
      <vt:lpstr>Lipid Metabolism</vt:lpstr>
      <vt:lpstr>Lipid metabolism</vt:lpstr>
      <vt:lpstr>Overview </vt:lpstr>
      <vt:lpstr>Free Fatty Acids</vt:lpstr>
      <vt:lpstr>Lipid Mobilization</vt:lpstr>
      <vt:lpstr>Lipid mobilization</vt:lpstr>
      <vt:lpstr>Fate of FFA</vt:lpstr>
      <vt:lpstr>FA entry into the cell</vt:lpstr>
      <vt:lpstr>PowerPoint-presentatie</vt:lpstr>
      <vt:lpstr>Fatty Acid Oxidation</vt:lpstr>
      <vt:lpstr>II. Activation</vt:lpstr>
      <vt:lpstr>II. Activation</vt:lpstr>
      <vt:lpstr>Transport to Mitochondria</vt:lpstr>
      <vt:lpstr>FABP’s</vt:lpstr>
      <vt:lpstr>Carnitine Shuttle Pathway</vt:lpstr>
      <vt:lpstr>Carnitine Shuttle Pathway</vt:lpstr>
      <vt:lpstr>Fatty Acid Oxidation</vt:lpstr>
      <vt:lpstr>IV.  β - oxidation</vt:lpstr>
      <vt:lpstr>β-oxidation - Saturated FA</vt:lpstr>
      <vt:lpstr>β-oxidation - PUFA</vt:lpstr>
      <vt:lpstr>IV. β-oxidation – CAC &amp; ETC</vt:lpstr>
      <vt:lpstr>Ketogenesis</vt:lpstr>
      <vt:lpstr>Ketone oxidation</vt:lpstr>
      <vt:lpstr>Ketone oxidation </vt:lpstr>
      <vt:lpstr>Ketone oxidation</vt:lpstr>
      <vt:lpstr>Overview </vt:lpstr>
      <vt:lpstr>PowerPoint-presentatie</vt:lpstr>
      <vt:lpstr>Location</vt:lpstr>
      <vt:lpstr>Fatty Acid Synthesis</vt:lpstr>
      <vt:lpstr>I.  Citrate Shuttle –  Acetyl CoA Translocation</vt:lpstr>
      <vt:lpstr>Sources of Carbon for Fatty Acid Synthesis</vt:lpstr>
      <vt:lpstr>PowerPoint-presentatie</vt:lpstr>
      <vt:lpstr>II.  Carboxylation of Acetyl CoA</vt:lpstr>
      <vt:lpstr>III.  Fatty Acid Synthetase</vt:lpstr>
      <vt:lpstr>FA synthesis</vt:lpstr>
      <vt:lpstr>PowerPoint-presentatie</vt:lpstr>
      <vt:lpstr>FA Synthesis – Beyond Palmitate</vt:lpstr>
      <vt:lpstr>FA Synthesis - PUFA</vt:lpstr>
      <vt:lpstr>Sources of NADPH</vt:lpstr>
      <vt:lpstr>PowerPoint-presentatie</vt:lpstr>
      <vt:lpstr>Fatty Acid Metabolism - Cells</vt:lpstr>
      <vt:lpstr>Fat Synthesis in Ruminants</vt:lpstr>
      <vt:lpstr>PowerPoint-presentatie</vt:lpstr>
      <vt:lpstr>PowerPoint-presentatie</vt:lpstr>
      <vt:lpstr>PowerPoint-presentatie</vt:lpstr>
      <vt:lpstr>Overview </vt:lpstr>
      <vt:lpstr>Regulation of FA synthesis:  Acetyl CoA Carboxylase</vt:lpstr>
      <vt:lpstr>Regulation of Lipolysis –  Sympathetic Nervous System</vt:lpstr>
      <vt:lpstr>Regulation of Lipolysis –  Lipolytic Hormones</vt:lpstr>
      <vt:lpstr>PowerPoint-presentatie</vt:lpstr>
      <vt:lpstr>Regulation of Lipolysis –  Lipolytic Hormones</vt:lpstr>
      <vt:lpstr>Regulation of Lipolysis –  Dietary Effects</vt:lpstr>
      <vt:lpstr>Regulation of Lipid Metabolism</vt:lpstr>
      <vt:lpstr>PowerPoint-presentatie</vt:lpstr>
    </vt:vector>
  </TitlesOfParts>
  <Company>NCSU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dc:title>
  <dc:creator>mmg</dc:creator>
  <cp:lastModifiedBy>Laarman, Anne (annelaarman@uidaho.edu)</cp:lastModifiedBy>
  <cp:revision>53</cp:revision>
  <dcterms:created xsi:type="dcterms:W3CDTF">2004-10-06T17:38:50Z</dcterms:created>
  <dcterms:modified xsi:type="dcterms:W3CDTF">2017-08-24T22:02:20Z</dcterms:modified>
</cp:coreProperties>
</file>