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333" r:id="rId7"/>
    <p:sldId id="300" r:id="rId8"/>
    <p:sldId id="322" r:id="rId9"/>
    <p:sldId id="323" r:id="rId10"/>
    <p:sldId id="324" r:id="rId11"/>
    <p:sldId id="325" r:id="rId12"/>
    <p:sldId id="326" r:id="rId13"/>
    <p:sldId id="269" r:id="rId14"/>
    <p:sldId id="327" r:id="rId15"/>
    <p:sldId id="328" r:id="rId16"/>
    <p:sldId id="329" r:id="rId17"/>
    <p:sldId id="330" r:id="rId18"/>
    <p:sldId id="270" r:id="rId19"/>
    <p:sldId id="296" r:id="rId20"/>
    <p:sldId id="272" r:id="rId21"/>
    <p:sldId id="332" r:id="rId22"/>
    <p:sldId id="331" r:id="rId23"/>
    <p:sldId id="301" r:id="rId24"/>
    <p:sldId id="32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25" d="100"/>
          <a:sy n="125" d="100"/>
        </p:scale>
        <p:origin x="14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3F6C1-A700-48D8-B88A-0FDA4831C5B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E3A11DF-EF03-4F2B-B12A-394274169D13}">
      <dgm:prSet/>
      <dgm:spPr/>
      <dgm:t>
        <a:bodyPr/>
        <a:lstStyle/>
        <a:p>
          <a:pPr>
            <a:lnSpc>
              <a:spcPct val="100000"/>
            </a:lnSpc>
          </a:pPr>
          <a:r>
            <a:rPr lang="en-US"/>
            <a:t>Virtue –can it be taught, is it acquired by practice, or is it a natural trait?</a:t>
          </a:r>
        </a:p>
      </dgm:t>
    </dgm:pt>
    <dgm:pt modelId="{733158DE-D121-4772-9F71-D4D991217439}" type="parTrans" cxnId="{912E0D57-F1EE-471E-92BC-FD3D9AA30438}">
      <dgm:prSet/>
      <dgm:spPr/>
      <dgm:t>
        <a:bodyPr/>
        <a:lstStyle/>
        <a:p>
          <a:endParaRPr lang="en-US"/>
        </a:p>
      </dgm:t>
    </dgm:pt>
    <dgm:pt modelId="{D62A9E67-9E57-4B4D-A33F-204226C37D31}" type="sibTrans" cxnId="{912E0D57-F1EE-471E-92BC-FD3D9AA30438}">
      <dgm:prSet/>
      <dgm:spPr/>
      <dgm:t>
        <a:bodyPr/>
        <a:lstStyle/>
        <a:p>
          <a:endParaRPr lang="en-US"/>
        </a:p>
      </dgm:t>
    </dgm:pt>
    <dgm:pt modelId="{CA3E795F-26CB-48A6-ACFC-E40BD8D66BFC}">
      <dgm:prSet/>
      <dgm:spPr/>
      <dgm:t>
        <a:bodyPr/>
        <a:lstStyle/>
        <a:p>
          <a:pPr>
            <a:lnSpc>
              <a:spcPct val="100000"/>
            </a:lnSpc>
          </a:pPr>
          <a:r>
            <a:rPr lang="en-US"/>
            <a:t>Geometry –the foundation of “the Socratic Method”: it can be taught, and it can be learned. </a:t>
          </a:r>
          <a:r>
            <a:rPr lang="en-US" i="1"/>
            <a:t>We can facilitate the learning</a:t>
          </a:r>
          <a:r>
            <a:rPr lang="en-US"/>
            <a:t>.</a:t>
          </a:r>
        </a:p>
      </dgm:t>
    </dgm:pt>
    <dgm:pt modelId="{275515D7-DB2C-4FB2-906A-A276B27ADE42}" type="parTrans" cxnId="{4949C346-C3B5-4257-9E34-2074DDCE9755}">
      <dgm:prSet/>
      <dgm:spPr/>
      <dgm:t>
        <a:bodyPr/>
        <a:lstStyle/>
        <a:p>
          <a:endParaRPr lang="en-US"/>
        </a:p>
      </dgm:t>
    </dgm:pt>
    <dgm:pt modelId="{B4AB4D3B-102E-4685-94F2-1FD695A7A1AF}" type="sibTrans" cxnId="{4949C346-C3B5-4257-9E34-2074DDCE9755}">
      <dgm:prSet/>
      <dgm:spPr/>
      <dgm:t>
        <a:bodyPr/>
        <a:lstStyle/>
        <a:p>
          <a:endParaRPr lang="en-US"/>
        </a:p>
      </dgm:t>
    </dgm:pt>
    <dgm:pt modelId="{64603526-D99B-49DA-855F-938AC173AFCA}">
      <dgm:prSet/>
      <dgm:spPr/>
      <dgm:t>
        <a:bodyPr/>
        <a:lstStyle/>
        <a:p>
          <a:pPr>
            <a:lnSpc>
              <a:spcPct val="100000"/>
            </a:lnSpc>
          </a:pPr>
          <a:r>
            <a:rPr lang="en-US"/>
            <a:t>This requires good questions, consistent engagement,  persistence, quality feedback, validation…and patience.</a:t>
          </a:r>
        </a:p>
      </dgm:t>
    </dgm:pt>
    <dgm:pt modelId="{B3222843-FF60-4DCF-91F9-798C9B41FBBF}" type="parTrans" cxnId="{A21612E3-C72B-4DF7-870A-94E5DB64A4C9}">
      <dgm:prSet/>
      <dgm:spPr/>
      <dgm:t>
        <a:bodyPr/>
        <a:lstStyle/>
        <a:p>
          <a:endParaRPr lang="en-US"/>
        </a:p>
      </dgm:t>
    </dgm:pt>
    <dgm:pt modelId="{5FF16C01-825E-43E1-9979-302FC39566CA}" type="sibTrans" cxnId="{A21612E3-C72B-4DF7-870A-94E5DB64A4C9}">
      <dgm:prSet/>
      <dgm:spPr/>
      <dgm:t>
        <a:bodyPr/>
        <a:lstStyle/>
        <a:p>
          <a:endParaRPr lang="en-US"/>
        </a:p>
      </dgm:t>
    </dgm:pt>
    <dgm:pt modelId="{343C9E28-8A1F-4381-8D9A-95BBEDE8FB78}">
      <dgm:prSet/>
      <dgm:spPr/>
      <dgm:t>
        <a:bodyPr/>
        <a:lstStyle/>
        <a:p>
          <a:pPr>
            <a:lnSpc>
              <a:spcPct val="100000"/>
            </a:lnSpc>
          </a:pPr>
          <a:r>
            <a:rPr lang="en-US"/>
            <a:t>How/do you do this?</a:t>
          </a:r>
        </a:p>
      </dgm:t>
    </dgm:pt>
    <dgm:pt modelId="{17E34745-5498-4AF2-9113-AD3629B63052}" type="parTrans" cxnId="{5982A2E3-7DC3-45EE-98D4-21AFA18A234E}">
      <dgm:prSet/>
      <dgm:spPr/>
      <dgm:t>
        <a:bodyPr/>
        <a:lstStyle/>
        <a:p>
          <a:endParaRPr lang="en-US"/>
        </a:p>
      </dgm:t>
    </dgm:pt>
    <dgm:pt modelId="{284A667A-B3AF-4BA0-AB06-45EFAC48488A}" type="sibTrans" cxnId="{5982A2E3-7DC3-45EE-98D4-21AFA18A234E}">
      <dgm:prSet/>
      <dgm:spPr/>
      <dgm:t>
        <a:bodyPr/>
        <a:lstStyle/>
        <a:p>
          <a:endParaRPr lang="en-US"/>
        </a:p>
      </dgm:t>
    </dgm:pt>
    <dgm:pt modelId="{33449351-2497-491C-AA73-57666BEEF7DB}" type="pres">
      <dgm:prSet presAssocID="{5AE3F6C1-A700-48D8-B88A-0FDA4831C5BA}" presName="root" presStyleCnt="0">
        <dgm:presLayoutVars>
          <dgm:dir/>
          <dgm:resizeHandles val="exact"/>
        </dgm:presLayoutVars>
      </dgm:prSet>
      <dgm:spPr/>
    </dgm:pt>
    <dgm:pt modelId="{42CEC43E-051D-4E40-A27F-18DBEE288DF2}" type="pres">
      <dgm:prSet presAssocID="{4E3A11DF-EF03-4F2B-B12A-394274169D13}" presName="compNode" presStyleCnt="0"/>
      <dgm:spPr/>
    </dgm:pt>
    <dgm:pt modelId="{EF72A187-E277-4D60-AD08-D379DDDB3B6D}" type="pres">
      <dgm:prSet presAssocID="{4E3A11DF-EF03-4F2B-B12A-394274169D13}" presName="bgRect" presStyleLbl="bgShp" presStyleIdx="0" presStyleCnt="4"/>
      <dgm:spPr/>
    </dgm:pt>
    <dgm:pt modelId="{ADB60FCA-E453-4838-9D28-EE218C10DE3A}" type="pres">
      <dgm:prSet presAssocID="{4E3A11DF-EF03-4F2B-B12A-394274169D1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D62B92CA-C94E-4A8B-8430-3FCADA80815C}" type="pres">
      <dgm:prSet presAssocID="{4E3A11DF-EF03-4F2B-B12A-394274169D13}" presName="spaceRect" presStyleCnt="0"/>
      <dgm:spPr/>
    </dgm:pt>
    <dgm:pt modelId="{FD721D7F-6A04-4D21-8234-49C00A4AEF5A}" type="pres">
      <dgm:prSet presAssocID="{4E3A11DF-EF03-4F2B-B12A-394274169D13}" presName="parTx" presStyleLbl="revTx" presStyleIdx="0" presStyleCnt="4">
        <dgm:presLayoutVars>
          <dgm:chMax val="0"/>
          <dgm:chPref val="0"/>
        </dgm:presLayoutVars>
      </dgm:prSet>
      <dgm:spPr/>
    </dgm:pt>
    <dgm:pt modelId="{D793CC39-D312-4920-B927-FC37E76FF76F}" type="pres">
      <dgm:prSet presAssocID="{D62A9E67-9E57-4B4D-A33F-204226C37D31}" presName="sibTrans" presStyleCnt="0"/>
      <dgm:spPr/>
    </dgm:pt>
    <dgm:pt modelId="{F8D1B9C6-139E-4ACD-A3E0-1905C648DE02}" type="pres">
      <dgm:prSet presAssocID="{CA3E795F-26CB-48A6-ACFC-E40BD8D66BFC}" presName="compNode" presStyleCnt="0"/>
      <dgm:spPr/>
    </dgm:pt>
    <dgm:pt modelId="{C17080DB-3A4A-4F6F-8A39-FC779CCFFE93}" type="pres">
      <dgm:prSet presAssocID="{CA3E795F-26CB-48A6-ACFC-E40BD8D66BFC}" presName="bgRect" presStyleLbl="bgShp" presStyleIdx="1" presStyleCnt="4"/>
      <dgm:spPr/>
    </dgm:pt>
    <dgm:pt modelId="{2C6F9058-57AD-4892-8633-37C7FAD43619}" type="pres">
      <dgm:prSet presAssocID="{CA3E795F-26CB-48A6-ACFC-E40BD8D66B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awing Compass"/>
        </a:ext>
      </dgm:extLst>
    </dgm:pt>
    <dgm:pt modelId="{13B9DAB2-AADD-45C8-86CA-BAFC6217D658}" type="pres">
      <dgm:prSet presAssocID="{CA3E795F-26CB-48A6-ACFC-E40BD8D66BFC}" presName="spaceRect" presStyleCnt="0"/>
      <dgm:spPr/>
    </dgm:pt>
    <dgm:pt modelId="{2AB4C836-B964-4603-98F5-AE42E32F8EBE}" type="pres">
      <dgm:prSet presAssocID="{CA3E795F-26CB-48A6-ACFC-E40BD8D66BFC}" presName="parTx" presStyleLbl="revTx" presStyleIdx="1" presStyleCnt="4">
        <dgm:presLayoutVars>
          <dgm:chMax val="0"/>
          <dgm:chPref val="0"/>
        </dgm:presLayoutVars>
      </dgm:prSet>
      <dgm:spPr/>
    </dgm:pt>
    <dgm:pt modelId="{963CDA54-2A4C-441F-B7FA-D1BECA3479BD}" type="pres">
      <dgm:prSet presAssocID="{B4AB4D3B-102E-4685-94F2-1FD695A7A1AF}" presName="sibTrans" presStyleCnt="0"/>
      <dgm:spPr/>
    </dgm:pt>
    <dgm:pt modelId="{EEC70C7B-DED3-4C30-9373-98B8FD3037B9}" type="pres">
      <dgm:prSet presAssocID="{64603526-D99B-49DA-855F-938AC173AFCA}" presName="compNode" presStyleCnt="0"/>
      <dgm:spPr/>
    </dgm:pt>
    <dgm:pt modelId="{FD77A6E0-7E17-414E-9F1E-0DADA088E45E}" type="pres">
      <dgm:prSet presAssocID="{64603526-D99B-49DA-855F-938AC173AFCA}" presName="bgRect" presStyleLbl="bgShp" presStyleIdx="2" presStyleCnt="4"/>
      <dgm:spPr/>
    </dgm:pt>
    <dgm:pt modelId="{0C3BD345-30F6-4375-823D-38A158D1AE91}" type="pres">
      <dgm:prSet presAssocID="{64603526-D99B-49DA-855F-938AC173AFC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vron Arrows"/>
        </a:ext>
      </dgm:extLst>
    </dgm:pt>
    <dgm:pt modelId="{9DA816DF-2B38-4538-86B1-1C14DA82783A}" type="pres">
      <dgm:prSet presAssocID="{64603526-D99B-49DA-855F-938AC173AFCA}" presName="spaceRect" presStyleCnt="0"/>
      <dgm:spPr/>
    </dgm:pt>
    <dgm:pt modelId="{73266A45-4D11-4B92-912A-5BB16DA1F33B}" type="pres">
      <dgm:prSet presAssocID="{64603526-D99B-49DA-855F-938AC173AFCA}" presName="parTx" presStyleLbl="revTx" presStyleIdx="2" presStyleCnt="4">
        <dgm:presLayoutVars>
          <dgm:chMax val="0"/>
          <dgm:chPref val="0"/>
        </dgm:presLayoutVars>
      </dgm:prSet>
      <dgm:spPr/>
    </dgm:pt>
    <dgm:pt modelId="{172474A8-6B36-4CC2-B65A-314944BDFAE8}" type="pres">
      <dgm:prSet presAssocID="{5FF16C01-825E-43E1-9979-302FC39566CA}" presName="sibTrans" presStyleCnt="0"/>
      <dgm:spPr/>
    </dgm:pt>
    <dgm:pt modelId="{6E0F5A56-77EC-4885-8B79-9478F0C692FF}" type="pres">
      <dgm:prSet presAssocID="{343C9E28-8A1F-4381-8D9A-95BBEDE8FB78}" presName="compNode" presStyleCnt="0"/>
      <dgm:spPr/>
    </dgm:pt>
    <dgm:pt modelId="{D379B0B4-7E8A-48CD-852B-9382C00825C2}" type="pres">
      <dgm:prSet presAssocID="{343C9E28-8A1F-4381-8D9A-95BBEDE8FB78}" presName="bgRect" presStyleLbl="bgShp" presStyleIdx="3" presStyleCnt="4"/>
      <dgm:spPr/>
    </dgm:pt>
    <dgm:pt modelId="{C8F4A7F0-1B01-4F87-9A33-ECB8D762BBD8}" type="pres">
      <dgm:prSet presAssocID="{343C9E28-8A1F-4381-8D9A-95BBEDE8FB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ation with Checklist"/>
        </a:ext>
      </dgm:extLst>
    </dgm:pt>
    <dgm:pt modelId="{74A110E3-182B-4297-B0CE-AA144BDF6E7C}" type="pres">
      <dgm:prSet presAssocID="{343C9E28-8A1F-4381-8D9A-95BBEDE8FB78}" presName="spaceRect" presStyleCnt="0"/>
      <dgm:spPr/>
    </dgm:pt>
    <dgm:pt modelId="{A69FCACA-B368-422B-9725-501FDD03070D}" type="pres">
      <dgm:prSet presAssocID="{343C9E28-8A1F-4381-8D9A-95BBEDE8FB78}" presName="parTx" presStyleLbl="revTx" presStyleIdx="3" presStyleCnt="4">
        <dgm:presLayoutVars>
          <dgm:chMax val="0"/>
          <dgm:chPref val="0"/>
        </dgm:presLayoutVars>
      </dgm:prSet>
      <dgm:spPr/>
    </dgm:pt>
  </dgm:ptLst>
  <dgm:cxnLst>
    <dgm:cxn modelId="{EFD29007-6BAA-42EB-A6CF-03962B0170C5}" type="presOf" srcId="{343C9E28-8A1F-4381-8D9A-95BBEDE8FB78}" destId="{A69FCACA-B368-422B-9725-501FDD03070D}" srcOrd="0" destOrd="0" presId="urn:microsoft.com/office/officeart/2018/2/layout/IconVerticalSolidList"/>
    <dgm:cxn modelId="{4949C346-C3B5-4257-9E34-2074DDCE9755}" srcId="{5AE3F6C1-A700-48D8-B88A-0FDA4831C5BA}" destId="{CA3E795F-26CB-48A6-ACFC-E40BD8D66BFC}" srcOrd="1" destOrd="0" parTransId="{275515D7-DB2C-4FB2-906A-A276B27ADE42}" sibTransId="{B4AB4D3B-102E-4685-94F2-1FD695A7A1AF}"/>
    <dgm:cxn modelId="{11D95F50-11AE-4708-8DF0-C47CDA9B6DB3}" type="presOf" srcId="{4E3A11DF-EF03-4F2B-B12A-394274169D13}" destId="{FD721D7F-6A04-4D21-8234-49C00A4AEF5A}" srcOrd="0" destOrd="0" presId="urn:microsoft.com/office/officeart/2018/2/layout/IconVerticalSolidList"/>
    <dgm:cxn modelId="{912E0D57-F1EE-471E-92BC-FD3D9AA30438}" srcId="{5AE3F6C1-A700-48D8-B88A-0FDA4831C5BA}" destId="{4E3A11DF-EF03-4F2B-B12A-394274169D13}" srcOrd="0" destOrd="0" parTransId="{733158DE-D121-4772-9F71-D4D991217439}" sibTransId="{D62A9E67-9E57-4B4D-A33F-204226C37D31}"/>
    <dgm:cxn modelId="{34AFEBD6-E759-4AA0-B37F-6043AE37F121}" type="presOf" srcId="{64603526-D99B-49DA-855F-938AC173AFCA}" destId="{73266A45-4D11-4B92-912A-5BB16DA1F33B}" srcOrd="0" destOrd="0" presId="urn:microsoft.com/office/officeart/2018/2/layout/IconVerticalSolidList"/>
    <dgm:cxn modelId="{A21612E3-C72B-4DF7-870A-94E5DB64A4C9}" srcId="{5AE3F6C1-A700-48D8-B88A-0FDA4831C5BA}" destId="{64603526-D99B-49DA-855F-938AC173AFCA}" srcOrd="2" destOrd="0" parTransId="{B3222843-FF60-4DCF-91F9-798C9B41FBBF}" sibTransId="{5FF16C01-825E-43E1-9979-302FC39566CA}"/>
    <dgm:cxn modelId="{5982A2E3-7DC3-45EE-98D4-21AFA18A234E}" srcId="{5AE3F6C1-A700-48D8-B88A-0FDA4831C5BA}" destId="{343C9E28-8A1F-4381-8D9A-95BBEDE8FB78}" srcOrd="3" destOrd="0" parTransId="{17E34745-5498-4AF2-9113-AD3629B63052}" sibTransId="{284A667A-B3AF-4BA0-AB06-45EFAC48488A}"/>
    <dgm:cxn modelId="{1AF3EEE6-1874-4E7B-ACAF-F6BD60EAC618}" type="presOf" srcId="{5AE3F6C1-A700-48D8-B88A-0FDA4831C5BA}" destId="{33449351-2497-491C-AA73-57666BEEF7DB}" srcOrd="0" destOrd="0" presId="urn:microsoft.com/office/officeart/2018/2/layout/IconVerticalSolidList"/>
    <dgm:cxn modelId="{6D4692F6-60E3-4ED6-B91C-A06C0D088814}" type="presOf" srcId="{CA3E795F-26CB-48A6-ACFC-E40BD8D66BFC}" destId="{2AB4C836-B964-4603-98F5-AE42E32F8EBE}" srcOrd="0" destOrd="0" presId="urn:microsoft.com/office/officeart/2018/2/layout/IconVerticalSolidList"/>
    <dgm:cxn modelId="{6E9D9D31-5396-421C-9C0C-76A46AFEA3B7}" type="presParOf" srcId="{33449351-2497-491C-AA73-57666BEEF7DB}" destId="{42CEC43E-051D-4E40-A27F-18DBEE288DF2}" srcOrd="0" destOrd="0" presId="urn:microsoft.com/office/officeart/2018/2/layout/IconVerticalSolidList"/>
    <dgm:cxn modelId="{3B6136C2-27DB-4BF4-94B3-5EA83C79CEBB}" type="presParOf" srcId="{42CEC43E-051D-4E40-A27F-18DBEE288DF2}" destId="{EF72A187-E277-4D60-AD08-D379DDDB3B6D}" srcOrd="0" destOrd="0" presId="urn:microsoft.com/office/officeart/2018/2/layout/IconVerticalSolidList"/>
    <dgm:cxn modelId="{250A00E2-116D-42C6-9EE5-BD600D535FE9}" type="presParOf" srcId="{42CEC43E-051D-4E40-A27F-18DBEE288DF2}" destId="{ADB60FCA-E453-4838-9D28-EE218C10DE3A}" srcOrd="1" destOrd="0" presId="urn:microsoft.com/office/officeart/2018/2/layout/IconVerticalSolidList"/>
    <dgm:cxn modelId="{45697A43-B9ED-47AF-81DC-42470301F42E}" type="presParOf" srcId="{42CEC43E-051D-4E40-A27F-18DBEE288DF2}" destId="{D62B92CA-C94E-4A8B-8430-3FCADA80815C}" srcOrd="2" destOrd="0" presId="urn:microsoft.com/office/officeart/2018/2/layout/IconVerticalSolidList"/>
    <dgm:cxn modelId="{B2548B66-702B-4252-ABC1-32AF10C5C15E}" type="presParOf" srcId="{42CEC43E-051D-4E40-A27F-18DBEE288DF2}" destId="{FD721D7F-6A04-4D21-8234-49C00A4AEF5A}" srcOrd="3" destOrd="0" presId="urn:microsoft.com/office/officeart/2018/2/layout/IconVerticalSolidList"/>
    <dgm:cxn modelId="{571219E5-0D26-478F-8CCA-0FD6A7BAB5EE}" type="presParOf" srcId="{33449351-2497-491C-AA73-57666BEEF7DB}" destId="{D793CC39-D312-4920-B927-FC37E76FF76F}" srcOrd="1" destOrd="0" presId="urn:microsoft.com/office/officeart/2018/2/layout/IconVerticalSolidList"/>
    <dgm:cxn modelId="{8193DAB8-5826-4574-8403-3CE0CB051CD7}" type="presParOf" srcId="{33449351-2497-491C-AA73-57666BEEF7DB}" destId="{F8D1B9C6-139E-4ACD-A3E0-1905C648DE02}" srcOrd="2" destOrd="0" presId="urn:microsoft.com/office/officeart/2018/2/layout/IconVerticalSolidList"/>
    <dgm:cxn modelId="{A8C36545-3D16-48FB-B591-7444A11A7CF5}" type="presParOf" srcId="{F8D1B9C6-139E-4ACD-A3E0-1905C648DE02}" destId="{C17080DB-3A4A-4F6F-8A39-FC779CCFFE93}" srcOrd="0" destOrd="0" presId="urn:microsoft.com/office/officeart/2018/2/layout/IconVerticalSolidList"/>
    <dgm:cxn modelId="{738670D5-CBBE-4089-8AE1-C1FDAB241404}" type="presParOf" srcId="{F8D1B9C6-139E-4ACD-A3E0-1905C648DE02}" destId="{2C6F9058-57AD-4892-8633-37C7FAD43619}" srcOrd="1" destOrd="0" presId="urn:microsoft.com/office/officeart/2018/2/layout/IconVerticalSolidList"/>
    <dgm:cxn modelId="{262CDAD1-D278-4B09-BA08-529BD197FF88}" type="presParOf" srcId="{F8D1B9C6-139E-4ACD-A3E0-1905C648DE02}" destId="{13B9DAB2-AADD-45C8-86CA-BAFC6217D658}" srcOrd="2" destOrd="0" presId="urn:microsoft.com/office/officeart/2018/2/layout/IconVerticalSolidList"/>
    <dgm:cxn modelId="{28C24CAE-3FA7-4CB7-B5A6-DD2D2F6AEBEF}" type="presParOf" srcId="{F8D1B9C6-139E-4ACD-A3E0-1905C648DE02}" destId="{2AB4C836-B964-4603-98F5-AE42E32F8EBE}" srcOrd="3" destOrd="0" presId="urn:microsoft.com/office/officeart/2018/2/layout/IconVerticalSolidList"/>
    <dgm:cxn modelId="{2F91225B-653C-471B-882A-742AC1BA1EF8}" type="presParOf" srcId="{33449351-2497-491C-AA73-57666BEEF7DB}" destId="{963CDA54-2A4C-441F-B7FA-D1BECA3479BD}" srcOrd="3" destOrd="0" presId="urn:microsoft.com/office/officeart/2018/2/layout/IconVerticalSolidList"/>
    <dgm:cxn modelId="{E7F813F2-53FD-490C-8132-65B7C9F02B7C}" type="presParOf" srcId="{33449351-2497-491C-AA73-57666BEEF7DB}" destId="{EEC70C7B-DED3-4C30-9373-98B8FD3037B9}" srcOrd="4" destOrd="0" presId="urn:microsoft.com/office/officeart/2018/2/layout/IconVerticalSolidList"/>
    <dgm:cxn modelId="{AE7D1D8D-9885-4F22-A558-DA317C0B5333}" type="presParOf" srcId="{EEC70C7B-DED3-4C30-9373-98B8FD3037B9}" destId="{FD77A6E0-7E17-414E-9F1E-0DADA088E45E}" srcOrd="0" destOrd="0" presId="urn:microsoft.com/office/officeart/2018/2/layout/IconVerticalSolidList"/>
    <dgm:cxn modelId="{6D574002-5E28-49C5-8A00-5D6AEA457B23}" type="presParOf" srcId="{EEC70C7B-DED3-4C30-9373-98B8FD3037B9}" destId="{0C3BD345-30F6-4375-823D-38A158D1AE91}" srcOrd="1" destOrd="0" presId="urn:microsoft.com/office/officeart/2018/2/layout/IconVerticalSolidList"/>
    <dgm:cxn modelId="{9F03BF64-CF37-4B40-9BCA-C837B4C7EDA5}" type="presParOf" srcId="{EEC70C7B-DED3-4C30-9373-98B8FD3037B9}" destId="{9DA816DF-2B38-4538-86B1-1C14DA82783A}" srcOrd="2" destOrd="0" presId="urn:microsoft.com/office/officeart/2018/2/layout/IconVerticalSolidList"/>
    <dgm:cxn modelId="{4F39B943-5A6C-41CF-9E85-05B96B8C47D0}" type="presParOf" srcId="{EEC70C7B-DED3-4C30-9373-98B8FD3037B9}" destId="{73266A45-4D11-4B92-912A-5BB16DA1F33B}" srcOrd="3" destOrd="0" presId="urn:microsoft.com/office/officeart/2018/2/layout/IconVerticalSolidList"/>
    <dgm:cxn modelId="{DF78A352-F5D2-4B90-A995-020C7D03530F}" type="presParOf" srcId="{33449351-2497-491C-AA73-57666BEEF7DB}" destId="{172474A8-6B36-4CC2-B65A-314944BDFAE8}" srcOrd="5" destOrd="0" presId="urn:microsoft.com/office/officeart/2018/2/layout/IconVerticalSolidList"/>
    <dgm:cxn modelId="{68F7DCF4-0199-40CA-AB14-7FF4D8DF72B4}" type="presParOf" srcId="{33449351-2497-491C-AA73-57666BEEF7DB}" destId="{6E0F5A56-77EC-4885-8B79-9478F0C692FF}" srcOrd="6" destOrd="0" presId="urn:microsoft.com/office/officeart/2018/2/layout/IconVerticalSolidList"/>
    <dgm:cxn modelId="{F3A26F86-0233-46B0-826F-B724DFC7CC0D}" type="presParOf" srcId="{6E0F5A56-77EC-4885-8B79-9478F0C692FF}" destId="{D379B0B4-7E8A-48CD-852B-9382C00825C2}" srcOrd="0" destOrd="0" presId="urn:microsoft.com/office/officeart/2018/2/layout/IconVerticalSolidList"/>
    <dgm:cxn modelId="{4379AD5D-C108-4FA3-AAA9-F215FA0007AC}" type="presParOf" srcId="{6E0F5A56-77EC-4885-8B79-9478F0C692FF}" destId="{C8F4A7F0-1B01-4F87-9A33-ECB8D762BBD8}" srcOrd="1" destOrd="0" presId="urn:microsoft.com/office/officeart/2018/2/layout/IconVerticalSolidList"/>
    <dgm:cxn modelId="{917503B0-52C2-424A-AEA6-C6E0F43E35E6}" type="presParOf" srcId="{6E0F5A56-77EC-4885-8B79-9478F0C692FF}" destId="{74A110E3-182B-4297-B0CE-AA144BDF6E7C}" srcOrd="2" destOrd="0" presId="urn:microsoft.com/office/officeart/2018/2/layout/IconVerticalSolidList"/>
    <dgm:cxn modelId="{ECCF63B1-9F27-41FB-A957-E3A3941CE0B7}" type="presParOf" srcId="{6E0F5A56-77EC-4885-8B79-9478F0C692FF}" destId="{A69FCACA-B368-422B-9725-501FDD0307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0D0FD-410B-4AB7-8619-9F3E69311C8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8434507-9F4D-4014-B969-0F5B9780BE5B}">
      <dgm:prSet/>
      <dgm:spPr/>
      <dgm:t>
        <a:bodyPr/>
        <a:lstStyle/>
        <a:p>
          <a:pPr>
            <a:defRPr b="1"/>
          </a:pPr>
          <a:r>
            <a:rPr lang="en-US" dirty="0"/>
            <a:t>Set</a:t>
          </a:r>
        </a:p>
      </dgm:t>
    </dgm:pt>
    <dgm:pt modelId="{E73A3693-27AE-4EA4-A33D-5A9F1AAE7618}" type="parTrans" cxnId="{A1167258-8BAF-4953-BAC1-1F75933E834D}">
      <dgm:prSet/>
      <dgm:spPr/>
      <dgm:t>
        <a:bodyPr/>
        <a:lstStyle/>
        <a:p>
          <a:endParaRPr lang="en-US"/>
        </a:p>
      </dgm:t>
    </dgm:pt>
    <dgm:pt modelId="{78138D82-3687-491E-BD0E-040E45DDFD0B}" type="sibTrans" cxnId="{A1167258-8BAF-4953-BAC1-1F75933E834D}">
      <dgm:prSet/>
      <dgm:spPr/>
      <dgm:t>
        <a:bodyPr/>
        <a:lstStyle/>
        <a:p>
          <a:endParaRPr lang="en-US"/>
        </a:p>
      </dgm:t>
    </dgm:pt>
    <dgm:pt modelId="{FF64EF6E-EB69-4D8D-A250-0ED0AE84103C}">
      <dgm:prSet/>
      <dgm:spPr/>
      <dgm:t>
        <a:bodyPr/>
        <a:lstStyle/>
        <a:p>
          <a:r>
            <a:rPr lang="en-US" b="1" dirty="0"/>
            <a:t>How </a:t>
          </a:r>
          <a:r>
            <a:rPr lang="en-US" dirty="0"/>
            <a:t>do we set high yet appropriate expectations?</a:t>
          </a:r>
        </a:p>
      </dgm:t>
    </dgm:pt>
    <dgm:pt modelId="{0E1E450D-96CE-4AB1-A16C-5E49542E13EB}" type="parTrans" cxnId="{BF09B5C7-2E9C-41DA-AD0C-105287E67221}">
      <dgm:prSet/>
      <dgm:spPr/>
      <dgm:t>
        <a:bodyPr/>
        <a:lstStyle/>
        <a:p>
          <a:endParaRPr lang="en-US"/>
        </a:p>
      </dgm:t>
    </dgm:pt>
    <dgm:pt modelId="{06658010-7A6E-47AA-8213-6F5F4404CFCA}" type="sibTrans" cxnId="{BF09B5C7-2E9C-41DA-AD0C-105287E67221}">
      <dgm:prSet/>
      <dgm:spPr/>
      <dgm:t>
        <a:bodyPr/>
        <a:lstStyle/>
        <a:p>
          <a:endParaRPr lang="en-US"/>
        </a:p>
      </dgm:t>
    </dgm:pt>
    <dgm:pt modelId="{CDEF666B-7B26-4748-9BEC-7E4BB458B16C}">
      <dgm:prSet/>
      <dgm:spPr/>
      <dgm:t>
        <a:bodyPr/>
        <a:lstStyle/>
        <a:p>
          <a:r>
            <a:rPr lang="en-US" b="1" dirty="0"/>
            <a:t>Where </a:t>
          </a:r>
          <a:r>
            <a:rPr lang="en-US" dirty="0"/>
            <a:t>do we communicate them?</a:t>
          </a:r>
        </a:p>
      </dgm:t>
    </dgm:pt>
    <dgm:pt modelId="{A780379D-AB5B-47AC-8D87-12370C935298}" type="parTrans" cxnId="{CE9621AC-01F0-4843-82D4-74FF96CC89F5}">
      <dgm:prSet/>
      <dgm:spPr/>
      <dgm:t>
        <a:bodyPr/>
        <a:lstStyle/>
        <a:p>
          <a:endParaRPr lang="en-US"/>
        </a:p>
      </dgm:t>
    </dgm:pt>
    <dgm:pt modelId="{288F6475-F87C-4500-8440-0E10A4029D73}" type="sibTrans" cxnId="{CE9621AC-01F0-4843-82D4-74FF96CC89F5}">
      <dgm:prSet/>
      <dgm:spPr/>
      <dgm:t>
        <a:bodyPr/>
        <a:lstStyle/>
        <a:p>
          <a:endParaRPr lang="en-US"/>
        </a:p>
      </dgm:t>
    </dgm:pt>
    <dgm:pt modelId="{7AF3F345-0C32-4766-8CDE-5ED0DC53CEED}">
      <dgm:prSet/>
      <dgm:spPr/>
      <dgm:t>
        <a:bodyPr/>
        <a:lstStyle/>
        <a:p>
          <a:r>
            <a:rPr lang="en-US" b="1" dirty="0"/>
            <a:t>When</a:t>
          </a:r>
          <a:r>
            <a:rPr lang="en-US" dirty="0"/>
            <a:t> do we communicate them?</a:t>
          </a:r>
        </a:p>
      </dgm:t>
    </dgm:pt>
    <dgm:pt modelId="{9A814666-CDFD-4078-9794-ABFAB1674E5B}" type="parTrans" cxnId="{321CFDEF-BB71-46DD-83D4-4613ABD8C852}">
      <dgm:prSet/>
      <dgm:spPr/>
      <dgm:t>
        <a:bodyPr/>
        <a:lstStyle/>
        <a:p>
          <a:endParaRPr lang="en-US"/>
        </a:p>
      </dgm:t>
    </dgm:pt>
    <dgm:pt modelId="{312C8442-264B-42B8-B3BA-9E5370671E10}" type="sibTrans" cxnId="{321CFDEF-BB71-46DD-83D4-4613ABD8C852}">
      <dgm:prSet/>
      <dgm:spPr/>
      <dgm:t>
        <a:bodyPr/>
        <a:lstStyle/>
        <a:p>
          <a:endParaRPr lang="en-US"/>
        </a:p>
      </dgm:t>
    </dgm:pt>
    <dgm:pt modelId="{FF4BE530-93F8-4AAA-9F30-094C72914CE0}">
      <dgm:prSet/>
      <dgm:spPr/>
      <dgm:t>
        <a:bodyPr/>
        <a:lstStyle/>
        <a:p>
          <a:pPr>
            <a:defRPr b="1"/>
          </a:pPr>
          <a:r>
            <a:rPr lang="en-US" dirty="0"/>
            <a:t>Maintain</a:t>
          </a:r>
        </a:p>
      </dgm:t>
    </dgm:pt>
    <dgm:pt modelId="{ABBCCDA4-20DD-4398-B57E-9A16C0E74B61}" type="parTrans" cxnId="{F01EC46E-9380-4875-A386-BB83FCD7423B}">
      <dgm:prSet/>
      <dgm:spPr/>
      <dgm:t>
        <a:bodyPr/>
        <a:lstStyle/>
        <a:p>
          <a:endParaRPr lang="en-US"/>
        </a:p>
      </dgm:t>
    </dgm:pt>
    <dgm:pt modelId="{548C3334-9BFC-4B4F-A51E-2731E367175B}" type="sibTrans" cxnId="{F01EC46E-9380-4875-A386-BB83FCD7423B}">
      <dgm:prSet/>
      <dgm:spPr/>
      <dgm:t>
        <a:bodyPr/>
        <a:lstStyle/>
        <a:p>
          <a:endParaRPr lang="en-US"/>
        </a:p>
      </dgm:t>
    </dgm:pt>
    <dgm:pt modelId="{68DCAC52-3167-4694-95FF-65FD88F2A410}">
      <dgm:prSet/>
      <dgm:spPr/>
      <dgm:t>
        <a:bodyPr/>
        <a:lstStyle/>
        <a:p>
          <a:r>
            <a:rPr lang="en-US" b="1" dirty="0"/>
            <a:t>How</a:t>
          </a:r>
          <a:r>
            <a:rPr lang="en-US" dirty="0"/>
            <a:t> do we demonstrate consistency of application?</a:t>
          </a:r>
        </a:p>
      </dgm:t>
    </dgm:pt>
    <dgm:pt modelId="{08DEF980-7D5E-4B72-B67C-FE072B310AC7}" type="parTrans" cxnId="{2E3E476E-28BA-4C58-84C2-31A1EE1D3EF4}">
      <dgm:prSet/>
      <dgm:spPr/>
      <dgm:t>
        <a:bodyPr/>
        <a:lstStyle/>
        <a:p>
          <a:endParaRPr lang="en-US"/>
        </a:p>
      </dgm:t>
    </dgm:pt>
    <dgm:pt modelId="{01F38671-CE07-4627-AEEE-2A7FE00C89F3}" type="sibTrans" cxnId="{2E3E476E-28BA-4C58-84C2-31A1EE1D3EF4}">
      <dgm:prSet/>
      <dgm:spPr/>
      <dgm:t>
        <a:bodyPr/>
        <a:lstStyle/>
        <a:p>
          <a:endParaRPr lang="en-US"/>
        </a:p>
      </dgm:t>
    </dgm:pt>
    <dgm:pt modelId="{799EC784-DFFC-4CF0-B3A7-FFE5578DA57D}">
      <dgm:prSet/>
      <dgm:spPr/>
      <dgm:t>
        <a:bodyPr/>
        <a:lstStyle/>
        <a:p>
          <a:r>
            <a:rPr lang="en-US" b="1" dirty="0"/>
            <a:t>Where</a:t>
          </a:r>
          <a:r>
            <a:rPr lang="en-US" dirty="0"/>
            <a:t> in our courses (documents and discussions) do we show this?</a:t>
          </a:r>
        </a:p>
      </dgm:t>
    </dgm:pt>
    <dgm:pt modelId="{92FD7D83-D0A0-4521-9B49-715FC08C75AB}" type="parTrans" cxnId="{AB02C9C2-18D6-483B-BAFF-A0099630A826}">
      <dgm:prSet/>
      <dgm:spPr/>
      <dgm:t>
        <a:bodyPr/>
        <a:lstStyle/>
        <a:p>
          <a:endParaRPr lang="en-US"/>
        </a:p>
      </dgm:t>
    </dgm:pt>
    <dgm:pt modelId="{DB6DD1AB-296E-4914-9025-60A53A4E3821}" type="sibTrans" cxnId="{AB02C9C2-18D6-483B-BAFF-A0099630A826}">
      <dgm:prSet/>
      <dgm:spPr/>
      <dgm:t>
        <a:bodyPr/>
        <a:lstStyle/>
        <a:p>
          <a:endParaRPr lang="en-US"/>
        </a:p>
      </dgm:t>
    </dgm:pt>
    <dgm:pt modelId="{4FA1B901-EBC1-40B7-893B-8B623DB2641E}">
      <dgm:prSet/>
      <dgm:spPr/>
      <dgm:t>
        <a:bodyPr/>
        <a:lstStyle/>
        <a:p>
          <a:r>
            <a:rPr lang="en-US" b="1" dirty="0"/>
            <a:t>When</a:t>
          </a:r>
          <a:r>
            <a:rPr lang="en-US" dirty="0"/>
            <a:t>, in the narrative arc of the class, are we tempted to yield or stay true?</a:t>
          </a:r>
        </a:p>
      </dgm:t>
    </dgm:pt>
    <dgm:pt modelId="{907AABF0-DFDE-4E55-8817-EA442F6D8A73}" type="parTrans" cxnId="{CDECDF7A-5D97-47A6-8614-20E77403614A}">
      <dgm:prSet/>
      <dgm:spPr/>
      <dgm:t>
        <a:bodyPr/>
        <a:lstStyle/>
        <a:p>
          <a:endParaRPr lang="en-US"/>
        </a:p>
      </dgm:t>
    </dgm:pt>
    <dgm:pt modelId="{27AF2C9F-BF06-49FB-83C3-81A554A9E7B5}" type="sibTrans" cxnId="{CDECDF7A-5D97-47A6-8614-20E77403614A}">
      <dgm:prSet/>
      <dgm:spPr/>
      <dgm:t>
        <a:bodyPr/>
        <a:lstStyle/>
        <a:p>
          <a:endParaRPr lang="en-US"/>
        </a:p>
      </dgm:t>
    </dgm:pt>
    <dgm:pt modelId="{522289E5-C42F-469D-B0C6-A31EEE9AD705}">
      <dgm:prSet/>
      <dgm:spPr/>
      <dgm:t>
        <a:bodyPr/>
        <a:lstStyle/>
        <a:p>
          <a:pPr>
            <a:defRPr b="1"/>
          </a:pPr>
          <a:r>
            <a:rPr lang="en-US" dirty="0"/>
            <a:t>Attain</a:t>
          </a:r>
        </a:p>
      </dgm:t>
    </dgm:pt>
    <dgm:pt modelId="{3BE8F311-B43D-4572-93E7-AF8AA420A581}" type="parTrans" cxnId="{13E04CCB-A0FC-4BFA-8C26-44F27D5FA25F}">
      <dgm:prSet/>
      <dgm:spPr/>
      <dgm:t>
        <a:bodyPr/>
        <a:lstStyle/>
        <a:p>
          <a:endParaRPr lang="en-US"/>
        </a:p>
      </dgm:t>
    </dgm:pt>
    <dgm:pt modelId="{436110DB-8383-4B72-90DE-FD39C4DC2FF3}" type="sibTrans" cxnId="{13E04CCB-A0FC-4BFA-8C26-44F27D5FA25F}">
      <dgm:prSet/>
      <dgm:spPr/>
      <dgm:t>
        <a:bodyPr/>
        <a:lstStyle/>
        <a:p>
          <a:endParaRPr lang="en-US"/>
        </a:p>
      </dgm:t>
    </dgm:pt>
    <dgm:pt modelId="{2FCE746E-3385-4D4E-BBAD-46887AD19691}">
      <dgm:prSet/>
      <dgm:spPr/>
      <dgm:t>
        <a:bodyPr/>
        <a:lstStyle/>
        <a:p>
          <a:r>
            <a:rPr lang="en-US" b="1" dirty="0"/>
            <a:t>How </a:t>
          </a:r>
          <a:r>
            <a:rPr lang="en-US" dirty="0"/>
            <a:t>do we help students attain these goals?</a:t>
          </a:r>
        </a:p>
      </dgm:t>
    </dgm:pt>
    <dgm:pt modelId="{D33027AC-8240-4777-9233-6C65534AFCED}" type="parTrans" cxnId="{A9166589-6F4D-4BBE-9E11-C179FCB4186F}">
      <dgm:prSet/>
      <dgm:spPr/>
      <dgm:t>
        <a:bodyPr/>
        <a:lstStyle/>
        <a:p>
          <a:endParaRPr lang="en-US"/>
        </a:p>
      </dgm:t>
    </dgm:pt>
    <dgm:pt modelId="{A225FA10-7DD0-4D7C-888F-C2FD479DC6B7}" type="sibTrans" cxnId="{A9166589-6F4D-4BBE-9E11-C179FCB4186F}">
      <dgm:prSet/>
      <dgm:spPr/>
      <dgm:t>
        <a:bodyPr/>
        <a:lstStyle/>
        <a:p>
          <a:endParaRPr lang="en-US"/>
        </a:p>
      </dgm:t>
    </dgm:pt>
    <dgm:pt modelId="{D990325B-BB03-483B-B6DB-E1B05B32823F}">
      <dgm:prSet/>
      <dgm:spPr/>
      <dgm:t>
        <a:bodyPr/>
        <a:lstStyle/>
        <a:p>
          <a:r>
            <a:rPr lang="en-US" b="1" dirty="0"/>
            <a:t>Where</a:t>
          </a:r>
          <a:r>
            <a:rPr lang="en-US" dirty="0"/>
            <a:t> do we express and share support?</a:t>
          </a:r>
        </a:p>
      </dgm:t>
    </dgm:pt>
    <dgm:pt modelId="{5BB8A6D5-0395-4B28-8C7C-0A2B7ABCB1DD}" type="parTrans" cxnId="{BB02B699-5727-4565-B2A4-473B4785DA7C}">
      <dgm:prSet/>
      <dgm:spPr/>
      <dgm:t>
        <a:bodyPr/>
        <a:lstStyle/>
        <a:p>
          <a:endParaRPr lang="en-US"/>
        </a:p>
      </dgm:t>
    </dgm:pt>
    <dgm:pt modelId="{AA8EAAD4-9D9B-4F31-A905-7F43EEBDB963}" type="sibTrans" cxnId="{BB02B699-5727-4565-B2A4-473B4785DA7C}">
      <dgm:prSet/>
      <dgm:spPr/>
      <dgm:t>
        <a:bodyPr/>
        <a:lstStyle/>
        <a:p>
          <a:endParaRPr lang="en-US"/>
        </a:p>
      </dgm:t>
    </dgm:pt>
    <dgm:pt modelId="{C621EDD2-9489-4FD0-AEC1-95D8472D3651}">
      <dgm:prSet/>
      <dgm:spPr/>
      <dgm:t>
        <a:bodyPr/>
        <a:lstStyle/>
        <a:p>
          <a:r>
            <a:rPr lang="en-US" b="1" dirty="0"/>
            <a:t>When </a:t>
          </a:r>
          <a:r>
            <a:rPr lang="en-US" dirty="0"/>
            <a:t>do we take and relinquish the lead?</a:t>
          </a:r>
        </a:p>
      </dgm:t>
    </dgm:pt>
    <dgm:pt modelId="{705CBFFD-9712-4618-A392-E997CB649E66}" type="parTrans" cxnId="{0701E0B7-863B-49A7-B5A4-8E129E4E83BF}">
      <dgm:prSet/>
      <dgm:spPr/>
      <dgm:t>
        <a:bodyPr/>
        <a:lstStyle/>
        <a:p>
          <a:endParaRPr lang="en-US"/>
        </a:p>
      </dgm:t>
    </dgm:pt>
    <dgm:pt modelId="{49CF98F8-9C44-48C4-B0B2-B5CF55F71A10}" type="sibTrans" cxnId="{0701E0B7-863B-49A7-B5A4-8E129E4E83BF}">
      <dgm:prSet/>
      <dgm:spPr/>
      <dgm:t>
        <a:bodyPr/>
        <a:lstStyle/>
        <a:p>
          <a:endParaRPr lang="en-US"/>
        </a:p>
      </dgm:t>
    </dgm:pt>
    <dgm:pt modelId="{7CC30FED-B64F-44EF-B12D-E2182FBBF7EC}" type="pres">
      <dgm:prSet presAssocID="{31E0D0FD-410B-4AB7-8619-9F3E69311C85}" presName="root" presStyleCnt="0">
        <dgm:presLayoutVars>
          <dgm:dir/>
          <dgm:resizeHandles val="exact"/>
        </dgm:presLayoutVars>
      </dgm:prSet>
      <dgm:spPr/>
    </dgm:pt>
    <dgm:pt modelId="{57F892E7-6652-4C89-B270-C7B1617C4D4D}" type="pres">
      <dgm:prSet presAssocID="{58434507-9F4D-4014-B969-0F5B9780BE5B}" presName="compNode" presStyleCnt="0"/>
      <dgm:spPr/>
    </dgm:pt>
    <dgm:pt modelId="{CA40E9B0-A83B-4878-B624-69E0A32FB53D}" type="pres">
      <dgm:prSet presAssocID="{58434507-9F4D-4014-B969-0F5B9780BE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FE0E779-A794-435C-8088-BCC3F6F5B534}" type="pres">
      <dgm:prSet presAssocID="{58434507-9F4D-4014-B969-0F5B9780BE5B}" presName="iconSpace" presStyleCnt="0"/>
      <dgm:spPr/>
    </dgm:pt>
    <dgm:pt modelId="{4A12929D-20EB-4FFC-9A8E-F248DD52FFE0}" type="pres">
      <dgm:prSet presAssocID="{58434507-9F4D-4014-B969-0F5B9780BE5B}" presName="parTx" presStyleLbl="revTx" presStyleIdx="0" presStyleCnt="6">
        <dgm:presLayoutVars>
          <dgm:chMax val="0"/>
          <dgm:chPref val="0"/>
        </dgm:presLayoutVars>
      </dgm:prSet>
      <dgm:spPr/>
    </dgm:pt>
    <dgm:pt modelId="{A89E0A80-3B61-4F5A-BC87-F421DB38B542}" type="pres">
      <dgm:prSet presAssocID="{58434507-9F4D-4014-B969-0F5B9780BE5B}" presName="txSpace" presStyleCnt="0"/>
      <dgm:spPr/>
    </dgm:pt>
    <dgm:pt modelId="{1DDAEC85-6CAB-45E4-B116-3490F3D4AF98}" type="pres">
      <dgm:prSet presAssocID="{58434507-9F4D-4014-B969-0F5B9780BE5B}" presName="desTx" presStyleLbl="revTx" presStyleIdx="1" presStyleCnt="6">
        <dgm:presLayoutVars/>
      </dgm:prSet>
      <dgm:spPr/>
    </dgm:pt>
    <dgm:pt modelId="{F3C8FF47-C4D0-4546-A1BD-9C6BB334B384}" type="pres">
      <dgm:prSet presAssocID="{78138D82-3687-491E-BD0E-040E45DDFD0B}" presName="sibTrans" presStyleCnt="0"/>
      <dgm:spPr/>
    </dgm:pt>
    <dgm:pt modelId="{9425E94F-FFE9-40BF-90A6-56FFB7D6FC35}" type="pres">
      <dgm:prSet presAssocID="{FF4BE530-93F8-4AAA-9F30-094C72914CE0}" presName="compNode" presStyleCnt="0"/>
      <dgm:spPr/>
    </dgm:pt>
    <dgm:pt modelId="{9A03D2AB-67A9-4DDB-806E-27A38C6998CB}" type="pres">
      <dgm:prSet presAssocID="{FF4BE530-93F8-4AAA-9F30-094C72914CE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1764A1A4-776F-4CA9-B6A4-41B7287226D1}" type="pres">
      <dgm:prSet presAssocID="{FF4BE530-93F8-4AAA-9F30-094C72914CE0}" presName="iconSpace" presStyleCnt="0"/>
      <dgm:spPr/>
    </dgm:pt>
    <dgm:pt modelId="{441F866B-464B-4442-825C-C24DD812434E}" type="pres">
      <dgm:prSet presAssocID="{FF4BE530-93F8-4AAA-9F30-094C72914CE0}" presName="parTx" presStyleLbl="revTx" presStyleIdx="2" presStyleCnt="6">
        <dgm:presLayoutVars>
          <dgm:chMax val="0"/>
          <dgm:chPref val="0"/>
        </dgm:presLayoutVars>
      </dgm:prSet>
      <dgm:spPr/>
    </dgm:pt>
    <dgm:pt modelId="{6AE8ACBF-4A6D-4D36-8AD3-CE4E4D406773}" type="pres">
      <dgm:prSet presAssocID="{FF4BE530-93F8-4AAA-9F30-094C72914CE0}" presName="txSpace" presStyleCnt="0"/>
      <dgm:spPr/>
    </dgm:pt>
    <dgm:pt modelId="{48616965-AEE4-4AFA-9D33-4403F40E8047}" type="pres">
      <dgm:prSet presAssocID="{FF4BE530-93F8-4AAA-9F30-094C72914CE0}" presName="desTx" presStyleLbl="revTx" presStyleIdx="3" presStyleCnt="6">
        <dgm:presLayoutVars/>
      </dgm:prSet>
      <dgm:spPr/>
    </dgm:pt>
    <dgm:pt modelId="{2B5B2C24-84A8-442F-BEAF-3FE59E8C80B2}" type="pres">
      <dgm:prSet presAssocID="{548C3334-9BFC-4B4F-A51E-2731E367175B}" presName="sibTrans" presStyleCnt="0"/>
      <dgm:spPr/>
    </dgm:pt>
    <dgm:pt modelId="{E32B8BBE-089B-4D37-AAF4-FB44AAD6A0ED}" type="pres">
      <dgm:prSet presAssocID="{522289E5-C42F-469D-B0C6-A31EEE9AD705}" presName="compNode" presStyleCnt="0"/>
      <dgm:spPr/>
    </dgm:pt>
    <dgm:pt modelId="{08049273-D71F-48CC-84DF-B98E3EC01DDF}" type="pres">
      <dgm:prSet presAssocID="{522289E5-C42F-469D-B0C6-A31EEE9AD7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C2FFC50C-CBA9-4816-8CC7-AF291BD399A2}" type="pres">
      <dgm:prSet presAssocID="{522289E5-C42F-469D-B0C6-A31EEE9AD705}" presName="iconSpace" presStyleCnt="0"/>
      <dgm:spPr/>
    </dgm:pt>
    <dgm:pt modelId="{2F3A208D-67CA-4509-9F53-404E06616EAC}" type="pres">
      <dgm:prSet presAssocID="{522289E5-C42F-469D-B0C6-A31EEE9AD705}" presName="parTx" presStyleLbl="revTx" presStyleIdx="4" presStyleCnt="6">
        <dgm:presLayoutVars>
          <dgm:chMax val="0"/>
          <dgm:chPref val="0"/>
        </dgm:presLayoutVars>
      </dgm:prSet>
      <dgm:spPr/>
    </dgm:pt>
    <dgm:pt modelId="{3AE566F1-4CB6-46D8-8FB8-543AC8D7CC56}" type="pres">
      <dgm:prSet presAssocID="{522289E5-C42F-469D-B0C6-A31EEE9AD705}" presName="txSpace" presStyleCnt="0"/>
      <dgm:spPr/>
    </dgm:pt>
    <dgm:pt modelId="{2B7D6AD0-2FF8-4130-AE3F-79A4D562576F}" type="pres">
      <dgm:prSet presAssocID="{522289E5-C42F-469D-B0C6-A31EEE9AD705}" presName="desTx" presStyleLbl="revTx" presStyleIdx="5" presStyleCnt="6">
        <dgm:presLayoutVars/>
      </dgm:prSet>
      <dgm:spPr/>
    </dgm:pt>
  </dgm:ptLst>
  <dgm:cxnLst>
    <dgm:cxn modelId="{C068C537-1E24-40E2-8713-CAFBE168BAC6}" type="presOf" srcId="{FF4BE530-93F8-4AAA-9F30-094C72914CE0}" destId="{441F866B-464B-4442-825C-C24DD812434E}" srcOrd="0" destOrd="0" presId="urn:microsoft.com/office/officeart/2018/5/layout/CenteredIconLabelDescriptionList"/>
    <dgm:cxn modelId="{6C281A3D-88C4-46B2-B7CA-26CECB77E528}" type="presOf" srcId="{CDEF666B-7B26-4748-9BEC-7E4BB458B16C}" destId="{1DDAEC85-6CAB-45E4-B116-3490F3D4AF98}" srcOrd="0" destOrd="1" presId="urn:microsoft.com/office/officeart/2018/5/layout/CenteredIconLabelDescriptionList"/>
    <dgm:cxn modelId="{89E60F66-9CD1-462B-8BDE-EF740D994705}" type="presOf" srcId="{4FA1B901-EBC1-40B7-893B-8B623DB2641E}" destId="{48616965-AEE4-4AFA-9D33-4403F40E8047}" srcOrd="0" destOrd="2" presId="urn:microsoft.com/office/officeart/2018/5/layout/CenteredIconLabelDescriptionList"/>
    <dgm:cxn modelId="{D6B23047-CDBD-4432-AAE1-4D8E58A2CF02}" type="presOf" srcId="{FF64EF6E-EB69-4D8D-A250-0ED0AE84103C}" destId="{1DDAEC85-6CAB-45E4-B116-3490F3D4AF98}" srcOrd="0" destOrd="0" presId="urn:microsoft.com/office/officeart/2018/5/layout/CenteredIconLabelDescriptionList"/>
    <dgm:cxn modelId="{DFDFF548-C2D5-43E2-97D9-0F3AB63FC344}" type="presOf" srcId="{58434507-9F4D-4014-B969-0F5B9780BE5B}" destId="{4A12929D-20EB-4FFC-9A8E-F248DD52FFE0}" srcOrd="0" destOrd="0" presId="urn:microsoft.com/office/officeart/2018/5/layout/CenteredIconLabelDescriptionList"/>
    <dgm:cxn modelId="{51A67769-62E6-47FF-A07E-6CE707CB558C}" type="presOf" srcId="{C621EDD2-9489-4FD0-AEC1-95D8472D3651}" destId="{2B7D6AD0-2FF8-4130-AE3F-79A4D562576F}" srcOrd="0" destOrd="2" presId="urn:microsoft.com/office/officeart/2018/5/layout/CenteredIconLabelDescriptionList"/>
    <dgm:cxn modelId="{2E3E476E-28BA-4C58-84C2-31A1EE1D3EF4}" srcId="{FF4BE530-93F8-4AAA-9F30-094C72914CE0}" destId="{68DCAC52-3167-4694-95FF-65FD88F2A410}" srcOrd="0" destOrd="0" parTransId="{08DEF980-7D5E-4B72-B67C-FE072B310AC7}" sibTransId="{01F38671-CE07-4627-AEEE-2A7FE00C89F3}"/>
    <dgm:cxn modelId="{F01EC46E-9380-4875-A386-BB83FCD7423B}" srcId="{31E0D0FD-410B-4AB7-8619-9F3E69311C85}" destId="{FF4BE530-93F8-4AAA-9F30-094C72914CE0}" srcOrd="1" destOrd="0" parTransId="{ABBCCDA4-20DD-4398-B57E-9A16C0E74B61}" sibTransId="{548C3334-9BFC-4B4F-A51E-2731E367175B}"/>
    <dgm:cxn modelId="{A1167258-8BAF-4953-BAC1-1F75933E834D}" srcId="{31E0D0FD-410B-4AB7-8619-9F3E69311C85}" destId="{58434507-9F4D-4014-B969-0F5B9780BE5B}" srcOrd="0" destOrd="0" parTransId="{E73A3693-27AE-4EA4-A33D-5A9F1AAE7618}" sibTransId="{78138D82-3687-491E-BD0E-040E45DDFD0B}"/>
    <dgm:cxn modelId="{CDECDF7A-5D97-47A6-8614-20E77403614A}" srcId="{FF4BE530-93F8-4AAA-9F30-094C72914CE0}" destId="{4FA1B901-EBC1-40B7-893B-8B623DB2641E}" srcOrd="2" destOrd="0" parTransId="{907AABF0-DFDE-4E55-8817-EA442F6D8A73}" sibTransId="{27AF2C9F-BF06-49FB-83C3-81A554A9E7B5}"/>
    <dgm:cxn modelId="{A9166589-6F4D-4BBE-9E11-C179FCB4186F}" srcId="{522289E5-C42F-469D-B0C6-A31EEE9AD705}" destId="{2FCE746E-3385-4D4E-BBAD-46887AD19691}" srcOrd="0" destOrd="0" parTransId="{D33027AC-8240-4777-9233-6C65534AFCED}" sibTransId="{A225FA10-7DD0-4D7C-888F-C2FD479DC6B7}"/>
    <dgm:cxn modelId="{BB02B699-5727-4565-B2A4-473B4785DA7C}" srcId="{522289E5-C42F-469D-B0C6-A31EEE9AD705}" destId="{D990325B-BB03-483B-B6DB-E1B05B32823F}" srcOrd="1" destOrd="0" parTransId="{5BB8A6D5-0395-4B28-8C7C-0A2B7ABCB1DD}" sibTransId="{AA8EAAD4-9D9B-4F31-A905-7F43EEBDB963}"/>
    <dgm:cxn modelId="{CE9621AC-01F0-4843-82D4-74FF96CC89F5}" srcId="{58434507-9F4D-4014-B969-0F5B9780BE5B}" destId="{CDEF666B-7B26-4748-9BEC-7E4BB458B16C}" srcOrd="1" destOrd="0" parTransId="{A780379D-AB5B-47AC-8D87-12370C935298}" sibTransId="{288F6475-F87C-4500-8440-0E10A4029D73}"/>
    <dgm:cxn modelId="{0701E0B7-863B-49A7-B5A4-8E129E4E83BF}" srcId="{522289E5-C42F-469D-B0C6-A31EEE9AD705}" destId="{C621EDD2-9489-4FD0-AEC1-95D8472D3651}" srcOrd="2" destOrd="0" parTransId="{705CBFFD-9712-4618-A392-E997CB649E66}" sibTransId="{49CF98F8-9C44-48C4-B0B2-B5CF55F71A10}"/>
    <dgm:cxn modelId="{004F8CBD-BC2E-4982-BB5B-B8B016DBEDC2}" type="presOf" srcId="{7AF3F345-0C32-4766-8CDE-5ED0DC53CEED}" destId="{1DDAEC85-6CAB-45E4-B116-3490F3D4AF98}" srcOrd="0" destOrd="2" presId="urn:microsoft.com/office/officeart/2018/5/layout/CenteredIconLabelDescriptionList"/>
    <dgm:cxn modelId="{AB02C9C2-18D6-483B-BAFF-A0099630A826}" srcId="{FF4BE530-93F8-4AAA-9F30-094C72914CE0}" destId="{799EC784-DFFC-4CF0-B3A7-FFE5578DA57D}" srcOrd="1" destOrd="0" parTransId="{92FD7D83-D0A0-4521-9B49-715FC08C75AB}" sibTransId="{DB6DD1AB-296E-4914-9025-60A53A4E3821}"/>
    <dgm:cxn modelId="{BF09B5C7-2E9C-41DA-AD0C-105287E67221}" srcId="{58434507-9F4D-4014-B969-0F5B9780BE5B}" destId="{FF64EF6E-EB69-4D8D-A250-0ED0AE84103C}" srcOrd="0" destOrd="0" parTransId="{0E1E450D-96CE-4AB1-A16C-5E49542E13EB}" sibTransId="{06658010-7A6E-47AA-8213-6F5F4404CFCA}"/>
    <dgm:cxn modelId="{13E04CCB-A0FC-4BFA-8C26-44F27D5FA25F}" srcId="{31E0D0FD-410B-4AB7-8619-9F3E69311C85}" destId="{522289E5-C42F-469D-B0C6-A31EEE9AD705}" srcOrd="2" destOrd="0" parTransId="{3BE8F311-B43D-4572-93E7-AF8AA420A581}" sibTransId="{436110DB-8383-4B72-90DE-FD39C4DC2FF3}"/>
    <dgm:cxn modelId="{04AD0ACC-CE1D-4961-A871-90CAD0C3879B}" type="presOf" srcId="{799EC784-DFFC-4CF0-B3A7-FFE5578DA57D}" destId="{48616965-AEE4-4AFA-9D33-4403F40E8047}" srcOrd="0" destOrd="1" presId="urn:microsoft.com/office/officeart/2018/5/layout/CenteredIconLabelDescriptionList"/>
    <dgm:cxn modelId="{825787D0-B58C-4C4A-9BA2-5748877068AE}" type="presOf" srcId="{31E0D0FD-410B-4AB7-8619-9F3E69311C85}" destId="{7CC30FED-B64F-44EF-B12D-E2182FBBF7EC}" srcOrd="0" destOrd="0" presId="urn:microsoft.com/office/officeart/2018/5/layout/CenteredIconLabelDescriptionList"/>
    <dgm:cxn modelId="{1CDA10DA-CD57-4807-ADC4-9D0E147339CA}" type="presOf" srcId="{D990325B-BB03-483B-B6DB-E1B05B32823F}" destId="{2B7D6AD0-2FF8-4130-AE3F-79A4D562576F}" srcOrd="0" destOrd="1" presId="urn:microsoft.com/office/officeart/2018/5/layout/CenteredIconLabelDescriptionList"/>
    <dgm:cxn modelId="{5442C7DA-CDE2-4C29-8B67-4577764AEFBF}" type="presOf" srcId="{522289E5-C42F-469D-B0C6-A31EEE9AD705}" destId="{2F3A208D-67CA-4509-9F53-404E06616EAC}" srcOrd="0" destOrd="0" presId="urn:microsoft.com/office/officeart/2018/5/layout/CenteredIconLabelDescriptionList"/>
    <dgm:cxn modelId="{DE9E3FDD-A7F3-47A6-9839-A3F7B7FE7F47}" type="presOf" srcId="{68DCAC52-3167-4694-95FF-65FD88F2A410}" destId="{48616965-AEE4-4AFA-9D33-4403F40E8047}" srcOrd="0" destOrd="0" presId="urn:microsoft.com/office/officeart/2018/5/layout/CenteredIconLabelDescriptionList"/>
    <dgm:cxn modelId="{800607E3-0D7F-4559-8ED5-99204C71189B}" type="presOf" srcId="{2FCE746E-3385-4D4E-BBAD-46887AD19691}" destId="{2B7D6AD0-2FF8-4130-AE3F-79A4D562576F}" srcOrd="0" destOrd="0" presId="urn:microsoft.com/office/officeart/2018/5/layout/CenteredIconLabelDescriptionList"/>
    <dgm:cxn modelId="{321CFDEF-BB71-46DD-83D4-4613ABD8C852}" srcId="{58434507-9F4D-4014-B969-0F5B9780BE5B}" destId="{7AF3F345-0C32-4766-8CDE-5ED0DC53CEED}" srcOrd="2" destOrd="0" parTransId="{9A814666-CDFD-4078-9794-ABFAB1674E5B}" sibTransId="{312C8442-264B-42B8-B3BA-9E5370671E10}"/>
    <dgm:cxn modelId="{88C56F57-6E6F-4CF9-8D15-D24F4FE7AF8F}" type="presParOf" srcId="{7CC30FED-B64F-44EF-B12D-E2182FBBF7EC}" destId="{57F892E7-6652-4C89-B270-C7B1617C4D4D}" srcOrd="0" destOrd="0" presId="urn:microsoft.com/office/officeart/2018/5/layout/CenteredIconLabelDescriptionList"/>
    <dgm:cxn modelId="{8E6E650A-8976-4249-9EE5-DA8781725A65}" type="presParOf" srcId="{57F892E7-6652-4C89-B270-C7B1617C4D4D}" destId="{CA40E9B0-A83B-4878-B624-69E0A32FB53D}" srcOrd="0" destOrd="0" presId="urn:microsoft.com/office/officeart/2018/5/layout/CenteredIconLabelDescriptionList"/>
    <dgm:cxn modelId="{B5CEF731-2072-459D-8CD1-15DDEC44C552}" type="presParOf" srcId="{57F892E7-6652-4C89-B270-C7B1617C4D4D}" destId="{0FE0E779-A794-435C-8088-BCC3F6F5B534}" srcOrd="1" destOrd="0" presId="urn:microsoft.com/office/officeart/2018/5/layout/CenteredIconLabelDescriptionList"/>
    <dgm:cxn modelId="{D6C4C41B-9851-48E4-8D3F-91D1DDA47A50}" type="presParOf" srcId="{57F892E7-6652-4C89-B270-C7B1617C4D4D}" destId="{4A12929D-20EB-4FFC-9A8E-F248DD52FFE0}" srcOrd="2" destOrd="0" presId="urn:microsoft.com/office/officeart/2018/5/layout/CenteredIconLabelDescriptionList"/>
    <dgm:cxn modelId="{1FDFD5A4-94CB-4C3C-BF8D-C8030B4425AC}" type="presParOf" srcId="{57F892E7-6652-4C89-B270-C7B1617C4D4D}" destId="{A89E0A80-3B61-4F5A-BC87-F421DB38B542}" srcOrd="3" destOrd="0" presId="urn:microsoft.com/office/officeart/2018/5/layout/CenteredIconLabelDescriptionList"/>
    <dgm:cxn modelId="{FA026B69-134D-4EC6-9E8A-43A019C54BA3}" type="presParOf" srcId="{57F892E7-6652-4C89-B270-C7B1617C4D4D}" destId="{1DDAEC85-6CAB-45E4-B116-3490F3D4AF98}" srcOrd="4" destOrd="0" presId="urn:microsoft.com/office/officeart/2018/5/layout/CenteredIconLabelDescriptionList"/>
    <dgm:cxn modelId="{0B31B342-E5CD-4897-8CD3-5AA7AB5D8ED4}" type="presParOf" srcId="{7CC30FED-B64F-44EF-B12D-E2182FBBF7EC}" destId="{F3C8FF47-C4D0-4546-A1BD-9C6BB334B384}" srcOrd="1" destOrd="0" presId="urn:microsoft.com/office/officeart/2018/5/layout/CenteredIconLabelDescriptionList"/>
    <dgm:cxn modelId="{F49822CE-1481-442E-8897-BCA2B216C10E}" type="presParOf" srcId="{7CC30FED-B64F-44EF-B12D-E2182FBBF7EC}" destId="{9425E94F-FFE9-40BF-90A6-56FFB7D6FC35}" srcOrd="2" destOrd="0" presId="urn:microsoft.com/office/officeart/2018/5/layout/CenteredIconLabelDescriptionList"/>
    <dgm:cxn modelId="{E14ACB09-51CB-4F2D-B7C0-371E56B50440}" type="presParOf" srcId="{9425E94F-FFE9-40BF-90A6-56FFB7D6FC35}" destId="{9A03D2AB-67A9-4DDB-806E-27A38C6998CB}" srcOrd="0" destOrd="0" presId="urn:microsoft.com/office/officeart/2018/5/layout/CenteredIconLabelDescriptionList"/>
    <dgm:cxn modelId="{9B1562C1-389A-4785-A476-A92BF22EC6FD}" type="presParOf" srcId="{9425E94F-FFE9-40BF-90A6-56FFB7D6FC35}" destId="{1764A1A4-776F-4CA9-B6A4-41B7287226D1}" srcOrd="1" destOrd="0" presId="urn:microsoft.com/office/officeart/2018/5/layout/CenteredIconLabelDescriptionList"/>
    <dgm:cxn modelId="{7D5D2AB9-37F7-4C33-97FE-A9D6851D616B}" type="presParOf" srcId="{9425E94F-FFE9-40BF-90A6-56FFB7D6FC35}" destId="{441F866B-464B-4442-825C-C24DD812434E}" srcOrd="2" destOrd="0" presId="urn:microsoft.com/office/officeart/2018/5/layout/CenteredIconLabelDescriptionList"/>
    <dgm:cxn modelId="{811186A3-D867-4DF1-9692-6710E096A7D8}" type="presParOf" srcId="{9425E94F-FFE9-40BF-90A6-56FFB7D6FC35}" destId="{6AE8ACBF-4A6D-4D36-8AD3-CE4E4D406773}" srcOrd="3" destOrd="0" presId="urn:microsoft.com/office/officeart/2018/5/layout/CenteredIconLabelDescriptionList"/>
    <dgm:cxn modelId="{5AA682CB-3A7C-4F50-97C1-80CAE34EF34D}" type="presParOf" srcId="{9425E94F-FFE9-40BF-90A6-56FFB7D6FC35}" destId="{48616965-AEE4-4AFA-9D33-4403F40E8047}" srcOrd="4" destOrd="0" presId="urn:microsoft.com/office/officeart/2018/5/layout/CenteredIconLabelDescriptionList"/>
    <dgm:cxn modelId="{1A1817D6-D437-416C-B283-E3A140C603B9}" type="presParOf" srcId="{7CC30FED-B64F-44EF-B12D-E2182FBBF7EC}" destId="{2B5B2C24-84A8-442F-BEAF-3FE59E8C80B2}" srcOrd="3" destOrd="0" presId="urn:microsoft.com/office/officeart/2018/5/layout/CenteredIconLabelDescriptionList"/>
    <dgm:cxn modelId="{0EDA5E22-2B6B-451D-8334-E40328F6182B}" type="presParOf" srcId="{7CC30FED-B64F-44EF-B12D-E2182FBBF7EC}" destId="{E32B8BBE-089B-4D37-AAF4-FB44AAD6A0ED}" srcOrd="4" destOrd="0" presId="urn:microsoft.com/office/officeart/2018/5/layout/CenteredIconLabelDescriptionList"/>
    <dgm:cxn modelId="{70A6D18E-73FF-45EA-BA8A-9C3B94E31920}" type="presParOf" srcId="{E32B8BBE-089B-4D37-AAF4-FB44AAD6A0ED}" destId="{08049273-D71F-48CC-84DF-B98E3EC01DDF}" srcOrd="0" destOrd="0" presId="urn:microsoft.com/office/officeart/2018/5/layout/CenteredIconLabelDescriptionList"/>
    <dgm:cxn modelId="{5A4E5052-FF76-4B16-BA91-D6B1C8B5CBD6}" type="presParOf" srcId="{E32B8BBE-089B-4D37-AAF4-FB44AAD6A0ED}" destId="{C2FFC50C-CBA9-4816-8CC7-AF291BD399A2}" srcOrd="1" destOrd="0" presId="urn:microsoft.com/office/officeart/2018/5/layout/CenteredIconLabelDescriptionList"/>
    <dgm:cxn modelId="{E850C590-92CC-4C7C-A276-E5421E53C4BF}" type="presParOf" srcId="{E32B8BBE-089B-4D37-AAF4-FB44AAD6A0ED}" destId="{2F3A208D-67CA-4509-9F53-404E06616EAC}" srcOrd="2" destOrd="0" presId="urn:microsoft.com/office/officeart/2018/5/layout/CenteredIconLabelDescriptionList"/>
    <dgm:cxn modelId="{5E96541D-4ACC-4A01-8BC6-AE1E62CBA216}" type="presParOf" srcId="{E32B8BBE-089B-4D37-AAF4-FB44AAD6A0ED}" destId="{3AE566F1-4CB6-46D8-8FB8-543AC8D7CC56}" srcOrd="3" destOrd="0" presId="urn:microsoft.com/office/officeart/2018/5/layout/CenteredIconLabelDescriptionList"/>
    <dgm:cxn modelId="{87C04DCC-8591-4D4C-921F-432785C114EA}" type="presParOf" srcId="{E32B8BBE-089B-4D37-AAF4-FB44AAD6A0ED}" destId="{2B7D6AD0-2FF8-4130-AE3F-79A4D562576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2A187-E277-4D60-AD08-D379DDDB3B6D}">
      <dsp:nvSpPr>
        <dsp:cNvPr id="0" name=""/>
        <dsp:cNvSpPr/>
      </dsp:nvSpPr>
      <dsp:spPr>
        <a:xfrm>
          <a:off x="0" y="3326"/>
          <a:ext cx="5157787" cy="707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B60FCA-E453-4838-9D28-EE218C10DE3A}">
      <dsp:nvSpPr>
        <dsp:cNvPr id="0" name=""/>
        <dsp:cNvSpPr/>
      </dsp:nvSpPr>
      <dsp:spPr>
        <a:xfrm>
          <a:off x="214149" y="162611"/>
          <a:ext cx="389743" cy="389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721D7F-6A04-4D21-8234-49C00A4AEF5A}">
      <dsp:nvSpPr>
        <dsp:cNvPr id="0" name=""/>
        <dsp:cNvSpPr/>
      </dsp:nvSpPr>
      <dsp:spPr>
        <a:xfrm>
          <a:off x="818043" y="3326"/>
          <a:ext cx="4302786" cy="77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47" tIns="81947" rIns="81947" bIns="81947" numCol="1" spcCol="1270" anchor="ctr" anchorCtr="0">
          <a:noAutofit/>
        </a:bodyPr>
        <a:lstStyle/>
        <a:p>
          <a:pPr marL="0" lvl="0" indent="0" algn="l" defTabSz="622300">
            <a:lnSpc>
              <a:spcPct val="100000"/>
            </a:lnSpc>
            <a:spcBef>
              <a:spcPct val="0"/>
            </a:spcBef>
            <a:spcAft>
              <a:spcPct val="35000"/>
            </a:spcAft>
            <a:buNone/>
          </a:pPr>
          <a:r>
            <a:rPr lang="en-US" sz="1400" kern="1200"/>
            <a:t>Virtue –can it be taught, is it acquired by practice, or is it a natural trait?</a:t>
          </a:r>
        </a:p>
      </dsp:txBody>
      <dsp:txXfrm>
        <a:off x="818043" y="3326"/>
        <a:ext cx="4302786" cy="774301"/>
      </dsp:txXfrm>
    </dsp:sp>
    <dsp:sp modelId="{C17080DB-3A4A-4F6F-8A39-FC779CCFFE93}">
      <dsp:nvSpPr>
        <dsp:cNvPr id="0" name=""/>
        <dsp:cNvSpPr/>
      </dsp:nvSpPr>
      <dsp:spPr>
        <a:xfrm>
          <a:off x="0" y="971204"/>
          <a:ext cx="5157787" cy="707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6F9058-57AD-4892-8633-37C7FAD43619}">
      <dsp:nvSpPr>
        <dsp:cNvPr id="0" name=""/>
        <dsp:cNvSpPr/>
      </dsp:nvSpPr>
      <dsp:spPr>
        <a:xfrm>
          <a:off x="214149" y="1130489"/>
          <a:ext cx="389743" cy="389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B4C836-B964-4603-98F5-AE42E32F8EBE}">
      <dsp:nvSpPr>
        <dsp:cNvPr id="0" name=""/>
        <dsp:cNvSpPr/>
      </dsp:nvSpPr>
      <dsp:spPr>
        <a:xfrm>
          <a:off x="818043" y="971204"/>
          <a:ext cx="4302786" cy="77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47" tIns="81947" rIns="81947" bIns="81947" numCol="1" spcCol="1270" anchor="ctr" anchorCtr="0">
          <a:noAutofit/>
        </a:bodyPr>
        <a:lstStyle/>
        <a:p>
          <a:pPr marL="0" lvl="0" indent="0" algn="l" defTabSz="622300">
            <a:lnSpc>
              <a:spcPct val="100000"/>
            </a:lnSpc>
            <a:spcBef>
              <a:spcPct val="0"/>
            </a:spcBef>
            <a:spcAft>
              <a:spcPct val="35000"/>
            </a:spcAft>
            <a:buNone/>
          </a:pPr>
          <a:r>
            <a:rPr lang="en-US" sz="1400" kern="1200"/>
            <a:t>Geometry –the foundation of “the Socratic Method”: it can be taught, and it can be learned. </a:t>
          </a:r>
          <a:r>
            <a:rPr lang="en-US" sz="1400" i="1" kern="1200"/>
            <a:t>We can facilitate the learning</a:t>
          </a:r>
          <a:r>
            <a:rPr lang="en-US" sz="1400" kern="1200"/>
            <a:t>.</a:t>
          </a:r>
        </a:p>
      </dsp:txBody>
      <dsp:txXfrm>
        <a:off x="818043" y="971204"/>
        <a:ext cx="4302786" cy="774301"/>
      </dsp:txXfrm>
    </dsp:sp>
    <dsp:sp modelId="{FD77A6E0-7E17-414E-9F1E-0DADA088E45E}">
      <dsp:nvSpPr>
        <dsp:cNvPr id="0" name=""/>
        <dsp:cNvSpPr/>
      </dsp:nvSpPr>
      <dsp:spPr>
        <a:xfrm>
          <a:off x="0" y="1939081"/>
          <a:ext cx="5157787" cy="707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BD345-30F6-4375-823D-38A158D1AE91}">
      <dsp:nvSpPr>
        <dsp:cNvPr id="0" name=""/>
        <dsp:cNvSpPr/>
      </dsp:nvSpPr>
      <dsp:spPr>
        <a:xfrm>
          <a:off x="214149" y="2098366"/>
          <a:ext cx="389743" cy="389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66A45-4D11-4B92-912A-5BB16DA1F33B}">
      <dsp:nvSpPr>
        <dsp:cNvPr id="0" name=""/>
        <dsp:cNvSpPr/>
      </dsp:nvSpPr>
      <dsp:spPr>
        <a:xfrm>
          <a:off x="818043" y="1939081"/>
          <a:ext cx="4302786" cy="77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47" tIns="81947" rIns="81947" bIns="81947" numCol="1" spcCol="1270" anchor="ctr" anchorCtr="0">
          <a:noAutofit/>
        </a:bodyPr>
        <a:lstStyle/>
        <a:p>
          <a:pPr marL="0" lvl="0" indent="0" algn="l" defTabSz="622300">
            <a:lnSpc>
              <a:spcPct val="100000"/>
            </a:lnSpc>
            <a:spcBef>
              <a:spcPct val="0"/>
            </a:spcBef>
            <a:spcAft>
              <a:spcPct val="35000"/>
            </a:spcAft>
            <a:buNone/>
          </a:pPr>
          <a:r>
            <a:rPr lang="en-US" sz="1400" kern="1200"/>
            <a:t>This requires good questions, consistent engagement,  persistence, quality feedback, validation…and patience.</a:t>
          </a:r>
        </a:p>
      </dsp:txBody>
      <dsp:txXfrm>
        <a:off x="818043" y="1939081"/>
        <a:ext cx="4302786" cy="774301"/>
      </dsp:txXfrm>
    </dsp:sp>
    <dsp:sp modelId="{D379B0B4-7E8A-48CD-852B-9382C00825C2}">
      <dsp:nvSpPr>
        <dsp:cNvPr id="0" name=""/>
        <dsp:cNvSpPr/>
      </dsp:nvSpPr>
      <dsp:spPr>
        <a:xfrm>
          <a:off x="0" y="2906959"/>
          <a:ext cx="5157787" cy="707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F4A7F0-1B01-4F87-9A33-ECB8D762BBD8}">
      <dsp:nvSpPr>
        <dsp:cNvPr id="0" name=""/>
        <dsp:cNvSpPr/>
      </dsp:nvSpPr>
      <dsp:spPr>
        <a:xfrm>
          <a:off x="214149" y="3066244"/>
          <a:ext cx="389743" cy="3893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FCACA-B368-422B-9725-501FDD03070D}">
      <dsp:nvSpPr>
        <dsp:cNvPr id="0" name=""/>
        <dsp:cNvSpPr/>
      </dsp:nvSpPr>
      <dsp:spPr>
        <a:xfrm>
          <a:off x="818043" y="2906959"/>
          <a:ext cx="4302786" cy="77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47" tIns="81947" rIns="81947" bIns="81947" numCol="1" spcCol="1270" anchor="ctr" anchorCtr="0">
          <a:noAutofit/>
        </a:bodyPr>
        <a:lstStyle/>
        <a:p>
          <a:pPr marL="0" lvl="0" indent="0" algn="l" defTabSz="622300">
            <a:lnSpc>
              <a:spcPct val="100000"/>
            </a:lnSpc>
            <a:spcBef>
              <a:spcPct val="0"/>
            </a:spcBef>
            <a:spcAft>
              <a:spcPct val="35000"/>
            </a:spcAft>
            <a:buNone/>
          </a:pPr>
          <a:r>
            <a:rPr lang="en-US" sz="1400" kern="1200"/>
            <a:t>How/do you do this?</a:t>
          </a:r>
        </a:p>
      </dsp:txBody>
      <dsp:txXfrm>
        <a:off x="818043" y="2906959"/>
        <a:ext cx="4302786" cy="774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0E9B0-A83B-4878-B624-69E0A32FB53D}">
      <dsp:nvSpPr>
        <dsp:cNvPr id="0" name=""/>
        <dsp:cNvSpPr/>
      </dsp:nvSpPr>
      <dsp:spPr>
        <a:xfrm>
          <a:off x="1061437" y="225766"/>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12929D-20EB-4FFC-9A8E-F248DD52FFE0}">
      <dsp:nvSpPr>
        <dsp:cNvPr id="0" name=""/>
        <dsp:cNvSpPr/>
      </dsp:nvSpPr>
      <dsp:spPr>
        <a:xfrm>
          <a:off x="1582" y="1528023"/>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en-US" sz="3500" kern="1200" dirty="0"/>
            <a:t>Set</a:t>
          </a:r>
        </a:p>
      </dsp:txBody>
      <dsp:txXfrm>
        <a:off x="1582" y="1528023"/>
        <a:ext cx="3261093" cy="489164"/>
      </dsp:txXfrm>
    </dsp:sp>
    <dsp:sp modelId="{1DDAEC85-6CAB-45E4-B116-3490F3D4AF98}">
      <dsp:nvSpPr>
        <dsp:cNvPr id="0" name=""/>
        <dsp:cNvSpPr/>
      </dsp:nvSpPr>
      <dsp:spPr>
        <a:xfrm>
          <a:off x="1582" y="2092013"/>
          <a:ext cx="3261093" cy="1875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How </a:t>
          </a:r>
          <a:r>
            <a:rPr lang="en-US" sz="1700" kern="1200" dirty="0"/>
            <a:t>do we set high yet appropriate expectations?</a:t>
          </a:r>
        </a:p>
        <a:p>
          <a:pPr marL="0" lvl="0" indent="0" algn="ctr" defTabSz="755650">
            <a:lnSpc>
              <a:spcPct val="90000"/>
            </a:lnSpc>
            <a:spcBef>
              <a:spcPct val="0"/>
            </a:spcBef>
            <a:spcAft>
              <a:spcPct val="35000"/>
            </a:spcAft>
            <a:buNone/>
          </a:pPr>
          <a:r>
            <a:rPr lang="en-US" sz="1700" b="1" kern="1200" dirty="0"/>
            <a:t>Where </a:t>
          </a:r>
          <a:r>
            <a:rPr lang="en-US" sz="1700" kern="1200" dirty="0"/>
            <a:t>do we communicate them?</a:t>
          </a:r>
        </a:p>
        <a:p>
          <a:pPr marL="0" lvl="0" indent="0" algn="ctr" defTabSz="755650">
            <a:lnSpc>
              <a:spcPct val="90000"/>
            </a:lnSpc>
            <a:spcBef>
              <a:spcPct val="0"/>
            </a:spcBef>
            <a:spcAft>
              <a:spcPct val="35000"/>
            </a:spcAft>
            <a:buNone/>
          </a:pPr>
          <a:r>
            <a:rPr lang="en-US" sz="1700" b="1" kern="1200" dirty="0"/>
            <a:t>When</a:t>
          </a:r>
          <a:r>
            <a:rPr lang="en-US" sz="1700" kern="1200" dirty="0"/>
            <a:t> do we communicate them?</a:t>
          </a:r>
        </a:p>
      </dsp:txBody>
      <dsp:txXfrm>
        <a:off x="1582" y="2092013"/>
        <a:ext cx="3261093" cy="1875025"/>
      </dsp:txXfrm>
    </dsp:sp>
    <dsp:sp modelId="{9A03D2AB-67A9-4DDB-806E-27A38C6998CB}">
      <dsp:nvSpPr>
        <dsp:cNvPr id="0" name=""/>
        <dsp:cNvSpPr/>
      </dsp:nvSpPr>
      <dsp:spPr>
        <a:xfrm>
          <a:off x="4893223" y="225766"/>
          <a:ext cx="1141382" cy="114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1F866B-464B-4442-825C-C24DD812434E}">
      <dsp:nvSpPr>
        <dsp:cNvPr id="0" name=""/>
        <dsp:cNvSpPr/>
      </dsp:nvSpPr>
      <dsp:spPr>
        <a:xfrm>
          <a:off x="3833367" y="1528023"/>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en-US" sz="3500" kern="1200" dirty="0"/>
            <a:t>Maintain</a:t>
          </a:r>
        </a:p>
      </dsp:txBody>
      <dsp:txXfrm>
        <a:off x="3833367" y="1528023"/>
        <a:ext cx="3261093" cy="489164"/>
      </dsp:txXfrm>
    </dsp:sp>
    <dsp:sp modelId="{48616965-AEE4-4AFA-9D33-4403F40E8047}">
      <dsp:nvSpPr>
        <dsp:cNvPr id="0" name=""/>
        <dsp:cNvSpPr/>
      </dsp:nvSpPr>
      <dsp:spPr>
        <a:xfrm>
          <a:off x="3833367" y="2092013"/>
          <a:ext cx="3261093" cy="1875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How</a:t>
          </a:r>
          <a:r>
            <a:rPr lang="en-US" sz="1700" kern="1200" dirty="0"/>
            <a:t> do we demonstrate consistency of application?</a:t>
          </a:r>
        </a:p>
        <a:p>
          <a:pPr marL="0" lvl="0" indent="0" algn="ctr" defTabSz="755650">
            <a:lnSpc>
              <a:spcPct val="90000"/>
            </a:lnSpc>
            <a:spcBef>
              <a:spcPct val="0"/>
            </a:spcBef>
            <a:spcAft>
              <a:spcPct val="35000"/>
            </a:spcAft>
            <a:buNone/>
          </a:pPr>
          <a:r>
            <a:rPr lang="en-US" sz="1700" b="1" kern="1200" dirty="0"/>
            <a:t>Where</a:t>
          </a:r>
          <a:r>
            <a:rPr lang="en-US" sz="1700" kern="1200" dirty="0"/>
            <a:t> in our courses (documents and discussions) do we show this?</a:t>
          </a:r>
        </a:p>
        <a:p>
          <a:pPr marL="0" lvl="0" indent="0" algn="ctr" defTabSz="755650">
            <a:lnSpc>
              <a:spcPct val="90000"/>
            </a:lnSpc>
            <a:spcBef>
              <a:spcPct val="0"/>
            </a:spcBef>
            <a:spcAft>
              <a:spcPct val="35000"/>
            </a:spcAft>
            <a:buNone/>
          </a:pPr>
          <a:r>
            <a:rPr lang="en-US" sz="1700" b="1" kern="1200" dirty="0"/>
            <a:t>When</a:t>
          </a:r>
          <a:r>
            <a:rPr lang="en-US" sz="1700" kern="1200" dirty="0"/>
            <a:t>, in the narrative arc of the class, are we tempted to yield or stay true?</a:t>
          </a:r>
        </a:p>
      </dsp:txBody>
      <dsp:txXfrm>
        <a:off x="3833367" y="2092013"/>
        <a:ext cx="3261093" cy="1875025"/>
      </dsp:txXfrm>
    </dsp:sp>
    <dsp:sp modelId="{08049273-D71F-48CC-84DF-B98E3EC01DDF}">
      <dsp:nvSpPr>
        <dsp:cNvPr id="0" name=""/>
        <dsp:cNvSpPr/>
      </dsp:nvSpPr>
      <dsp:spPr>
        <a:xfrm>
          <a:off x="8725008" y="225766"/>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3A208D-67CA-4509-9F53-404E06616EAC}">
      <dsp:nvSpPr>
        <dsp:cNvPr id="0" name=""/>
        <dsp:cNvSpPr/>
      </dsp:nvSpPr>
      <dsp:spPr>
        <a:xfrm>
          <a:off x="7665152" y="1528023"/>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en-US" sz="3500" kern="1200" dirty="0"/>
            <a:t>Attain</a:t>
          </a:r>
        </a:p>
      </dsp:txBody>
      <dsp:txXfrm>
        <a:off x="7665152" y="1528023"/>
        <a:ext cx="3261093" cy="489164"/>
      </dsp:txXfrm>
    </dsp:sp>
    <dsp:sp modelId="{2B7D6AD0-2FF8-4130-AE3F-79A4D562576F}">
      <dsp:nvSpPr>
        <dsp:cNvPr id="0" name=""/>
        <dsp:cNvSpPr/>
      </dsp:nvSpPr>
      <dsp:spPr>
        <a:xfrm>
          <a:off x="7665152" y="2092013"/>
          <a:ext cx="3261093" cy="1875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How </a:t>
          </a:r>
          <a:r>
            <a:rPr lang="en-US" sz="1700" kern="1200" dirty="0"/>
            <a:t>do we help students attain these goals?</a:t>
          </a:r>
        </a:p>
        <a:p>
          <a:pPr marL="0" lvl="0" indent="0" algn="ctr" defTabSz="755650">
            <a:lnSpc>
              <a:spcPct val="90000"/>
            </a:lnSpc>
            <a:spcBef>
              <a:spcPct val="0"/>
            </a:spcBef>
            <a:spcAft>
              <a:spcPct val="35000"/>
            </a:spcAft>
            <a:buNone/>
          </a:pPr>
          <a:r>
            <a:rPr lang="en-US" sz="1700" b="1" kern="1200" dirty="0"/>
            <a:t>Where</a:t>
          </a:r>
          <a:r>
            <a:rPr lang="en-US" sz="1700" kern="1200" dirty="0"/>
            <a:t> do we express and share support?</a:t>
          </a:r>
        </a:p>
        <a:p>
          <a:pPr marL="0" lvl="0" indent="0" algn="ctr" defTabSz="755650">
            <a:lnSpc>
              <a:spcPct val="90000"/>
            </a:lnSpc>
            <a:spcBef>
              <a:spcPct val="0"/>
            </a:spcBef>
            <a:spcAft>
              <a:spcPct val="35000"/>
            </a:spcAft>
            <a:buNone/>
          </a:pPr>
          <a:r>
            <a:rPr lang="en-US" sz="1700" b="1" kern="1200" dirty="0"/>
            <a:t>When </a:t>
          </a:r>
          <a:r>
            <a:rPr lang="en-US" sz="1700" kern="1200" dirty="0"/>
            <a:t>do we take and relinquish the lead?</a:t>
          </a:r>
        </a:p>
      </dsp:txBody>
      <dsp:txXfrm>
        <a:off x="7665152" y="2092013"/>
        <a:ext cx="3261093" cy="18750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9A4B-C471-5D88-4D6B-F499C9952B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04DAC-2D7D-FAEB-577F-8F8F1AFE2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E4C357-FD1F-4CD8-7677-F4608C4A2FD2}"/>
              </a:ext>
            </a:extLst>
          </p:cNvPr>
          <p:cNvSpPr>
            <a:spLocks noGrp="1"/>
          </p:cNvSpPr>
          <p:nvPr>
            <p:ph type="dt" sz="half" idx="10"/>
          </p:nvPr>
        </p:nvSpPr>
        <p:spPr/>
        <p:txBody>
          <a:bodyPr/>
          <a:lstStyle/>
          <a:p>
            <a:fld id="{86BB5B56-8C0F-4340-8518-D46049BD16AD}" type="datetimeFigureOut">
              <a:rPr lang="en-US" smtClean="0"/>
              <a:t>9/7/2023</a:t>
            </a:fld>
            <a:endParaRPr lang="en-US"/>
          </a:p>
        </p:txBody>
      </p:sp>
      <p:sp>
        <p:nvSpPr>
          <p:cNvPr id="5" name="Footer Placeholder 4">
            <a:extLst>
              <a:ext uri="{FF2B5EF4-FFF2-40B4-BE49-F238E27FC236}">
                <a16:creationId xmlns:a16="http://schemas.microsoft.com/office/drawing/2014/main" id="{A9334C31-390A-D226-2A99-700885963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25C7F-6E43-ECF1-2278-6865CAE0B1B5}"/>
              </a:ext>
            </a:extLst>
          </p:cNvPr>
          <p:cNvSpPr>
            <a:spLocks noGrp="1"/>
          </p:cNvSpPr>
          <p:nvPr>
            <p:ph type="sldNum" sz="quarter" idx="12"/>
          </p:nvPr>
        </p:nvSpPr>
        <p:spPr/>
        <p:txBody>
          <a:bodyPr/>
          <a:lstStyle/>
          <a:p>
            <a:fld id="{6E5E3DC4-EC4A-4223-9885-24D3883DD67B}" type="slidenum">
              <a:rPr lang="en-US" smtClean="0"/>
              <a:t>‹#›</a:t>
            </a:fld>
            <a:endParaRPr lang="en-US"/>
          </a:p>
        </p:txBody>
      </p:sp>
    </p:spTree>
    <p:extLst>
      <p:ext uri="{BB962C8B-B14F-4D97-AF65-F5344CB8AC3E}">
        <p14:creationId xmlns:p14="http://schemas.microsoft.com/office/powerpoint/2010/main" val="94665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CE24-9F23-6221-803D-B85AD74D05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459585-1D0A-66CE-FA8A-C1ECEEE18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535AC-DC3D-A2A7-CED4-E6092B2141AB}"/>
              </a:ext>
            </a:extLst>
          </p:cNvPr>
          <p:cNvSpPr>
            <a:spLocks noGrp="1"/>
          </p:cNvSpPr>
          <p:nvPr>
            <p:ph type="dt" sz="half" idx="10"/>
          </p:nvPr>
        </p:nvSpPr>
        <p:spPr/>
        <p:txBody>
          <a:bodyPr/>
          <a:lstStyle/>
          <a:p>
            <a:fld id="{86BB5B56-8C0F-4340-8518-D46049BD16AD}" type="datetimeFigureOut">
              <a:rPr lang="en-US" smtClean="0"/>
              <a:t>9/7/2023</a:t>
            </a:fld>
            <a:endParaRPr lang="en-US"/>
          </a:p>
        </p:txBody>
      </p:sp>
      <p:sp>
        <p:nvSpPr>
          <p:cNvPr id="5" name="Footer Placeholder 4">
            <a:extLst>
              <a:ext uri="{FF2B5EF4-FFF2-40B4-BE49-F238E27FC236}">
                <a16:creationId xmlns:a16="http://schemas.microsoft.com/office/drawing/2014/main" id="{63BACCB8-A94A-743A-94DF-48921BAE2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3131F-D0DB-B8DD-91DD-B82B002AA3FB}"/>
              </a:ext>
            </a:extLst>
          </p:cNvPr>
          <p:cNvSpPr>
            <a:spLocks noGrp="1"/>
          </p:cNvSpPr>
          <p:nvPr>
            <p:ph type="sldNum" sz="quarter" idx="12"/>
          </p:nvPr>
        </p:nvSpPr>
        <p:spPr/>
        <p:txBody>
          <a:bodyPr/>
          <a:lstStyle/>
          <a:p>
            <a:fld id="{6E5E3DC4-EC4A-4223-9885-24D3883DD67B}" type="slidenum">
              <a:rPr lang="en-US" smtClean="0"/>
              <a:t>‹#›</a:t>
            </a:fld>
            <a:endParaRPr lang="en-US"/>
          </a:p>
        </p:txBody>
      </p:sp>
    </p:spTree>
    <p:extLst>
      <p:ext uri="{BB962C8B-B14F-4D97-AF65-F5344CB8AC3E}">
        <p14:creationId xmlns:p14="http://schemas.microsoft.com/office/powerpoint/2010/main" val="59956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9F3F13-464C-D150-9DC2-B8C30F6906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1F212C-AA85-BE5F-E4D4-827D04D650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07DC0-36CA-D02C-C421-3792CE050888}"/>
              </a:ext>
            </a:extLst>
          </p:cNvPr>
          <p:cNvSpPr>
            <a:spLocks noGrp="1"/>
          </p:cNvSpPr>
          <p:nvPr>
            <p:ph type="dt" sz="half" idx="10"/>
          </p:nvPr>
        </p:nvSpPr>
        <p:spPr/>
        <p:txBody>
          <a:bodyPr/>
          <a:lstStyle/>
          <a:p>
            <a:fld id="{86BB5B56-8C0F-4340-8518-D46049BD16AD}" type="datetimeFigureOut">
              <a:rPr lang="en-US" smtClean="0"/>
              <a:t>9/7/2023</a:t>
            </a:fld>
            <a:endParaRPr lang="en-US"/>
          </a:p>
        </p:txBody>
      </p:sp>
      <p:sp>
        <p:nvSpPr>
          <p:cNvPr id="5" name="Footer Placeholder 4">
            <a:extLst>
              <a:ext uri="{FF2B5EF4-FFF2-40B4-BE49-F238E27FC236}">
                <a16:creationId xmlns:a16="http://schemas.microsoft.com/office/drawing/2014/main" id="{2E63D06D-76D1-1511-7F7F-EC2E7101C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342DC-E3A2-728D-D73D-B8343386D3E8}"/>
              </a:ext>
            </a:extLst>
          </p:cNvPr>
          <p:cNvSpPr>
            <a:spLocks noGrp="1"/>
          </p:cNvSpPr>
          <p:nvPr>
            <p:ph type="sldNum" sz="quarter" idx="12"/>
          </p:nvPr>
        </p:nvSpPr>
        <p:spPr/>
        <p:txBody>
          <a:bodyPr/>
          <a:lstStyle/>
          <a:p>
            <a:fld id="{6E5E3DC4-EC4A-4223-9885-24D3883DD67B}" type="slidenum">
              <a:rPr lang="en-US" smtClean="0"/>
              <a:t>‹#›</a:t>
            </a:fld>
            <a:endParaRPr lang="en-US"/>
          </a:p>
        </p:txBody>
      </p:sp>
    </p:spTree>
    <p:extLst>
      <p:ext uri="{BB962C8B-B14F-4D97-AF65-F5344CB8AC3E}">
        <p14:creationId xmlns:p14="http://schemas.microsoft.com/office/powerpoint/2010/main" val="1858115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72A25D-5387-4C06-9996-29F0B6DF8B4C}" type="datetime1">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226060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B1E0F1-7AF2-4CA7-AC34-EFEB18252376}" type="datetime1">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823824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F0E19D-6A30-44A0-AB6A-E42A501776CF}" type="datetime1">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3481840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72387A-AAF1-4F45-8BC3-32FF71D80664}" type="datetime1">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227658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9099E-137B-4A48-85F2-8856D398C651}" type="datetime1">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3684171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3D2DCB-72CB-4D23-A204-7889CF74BDE1}" type="datetime1">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1621026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4A7A8-DDD7-4833-A7C9-82D6679505C8}" type="datetime1">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3243160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0B6680-B693-414B-8910-3D91B5C40C24}" type="datetime1">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75937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BEC9-E1F8-8AAB-202E-7F642BFB1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4F15B-13ED-0F9D-2C4A-F2C54E05DE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6B54C-6EE5-DDF3-F31C-036BD3221ADD}"/>
              </a:ext>
            </a:extLst>
          </p:cNvPr>
          <p:cNvSpPr>
            <a:spLocks noGrp="1"/>
          </p:cNvSpPr>
          <p:nvPr>
            <p:ph type="dt" sz="half" idx="10"/>
          </p:nvPr>
        </p:nvSpPr>
        <p:spPr/>
        <p:txBody>
          <a:bodyPr/>
          <a:lstStyle/>
          <a:p>
            <a:fld id="{86BB5B56-8C0F-4340-8518-D46049BD16AD}" type="datetimeFigureOut">
              <a:rPr lang="en-US" smtClean="0"/>
              <a:t>9/7/2023</a:t>
            </a:fld>
            <a:endParaRPr lang="en-US"/>
          </a:p>
        </p:txBody>
      </p:sp>
      <p:sp>
        <p:nvSpPr>
          <p:cNvPr id="5" name="Footer Placeholder 4">
            <a:extLst>
              <a:ext uri="{FF2B5EF4-FFF2-40B4-BE49-F238E27FC236}">
                <a16:creationId xmlns:a16="http://schemas.microsoft.com/office/drawing/2014/main" id="{1B41BAD2-6C79-E9CF-A521-34713D4C6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2E988-12B8-C744-1FD2-EF22B3886B13}"/>
              </a:ext>
            </a:extLst>
          </p:cNvPr>
          <p:cNvSpPr>
            <a:spLocks noGrp="1"/>
          </p:cNvSpPr>
          <p:nvPr>
            <p:ph type="sldNum" sz="quarter" idx="12"/>
          </p:nvPr>
        </p:nvSpPr>
        <p:spPr/>
        <p:txBody>
          <a:bodyPr/>
          <a:lstStyle/>
          <a:p>
            <a:fld id="{6E5E3DC4-EC4A-4223-9885-24D3883DD67B}" type="slidenum">
              <a:rPr lang="en-US" smtClean="0"/>
              <a:t>‹#›</a:t>
            </a:fld>
            <a:endParaRPr lang="en-US"/>
          </a:p>
        </p:txBody>
      </p:sp>
    </p:spTree>
    <p:extLst>
      <p:ext uri="{BB962C8B-B14F-4D97-AF65-F5344CB8AC3E}">
        <p14:creationId xmlns:p14="http://schemas.microsoft.com/office/powerpoint/2010/main" val="339310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327E06-0307-4502-AC22-432AA96D19F9}" type="datetime1">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2856332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16FA7E-0CFE-42E4-B12A-C2CBAE7E2971}" type="datetime1">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4294035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F1E33-CBDC-4017-B8A8-86C5FF6DC9D5}" type="datetime1">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239308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EB73-0AEE-24D9-077A-31C39D2337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0B493A-8B6C-D526-3259-F7693947C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209180-A677-1B91-EC28-60BFD99F0715}"/>
              </a:ext>
            </a:extLst>
          </p:cNvPr>
          <p:cNvSpPr>
            <a:spLocks noGrp="1"/>
          </p:cNvSpPr>
          <p:nvPr>
            <p:ph type="dt" sz="half" idx="10"/>
          </p:nvPr>
        </p:nvSpPr>
        <p:spPr/>
        <p:txBody>
          <a:bodyPr/>
          <a:lstStyle/>
          <a:p>
            <a:fld id="{86BB5B56-8C0F-4340-8518-D46049BD16AD}" type="datetimeFigureOut">
              <a:rPr lang="en-US" smtClean="0"/>
              <a:t>9/7/2023</a:t>
            </a:fld>
            <a:endParaRPr lang="en-US"/>
          </a:p>
        </p:txBody>
      </p:sp>
      <p:sp>
        <p:nvSpPr>
          <p:cNvPr id="5" name="Footer Placeholder 4">
            <a:extLst>
              <a:ext uri="{FF2B5EF4-FFF2-40B4-BE49-F238E27FC236}">
                <a16:creationId xmlns:a16="http://schemas.microsoft.com/office/drawing/2014/main" id="{B2FD5F71-B142-5B9E-42B5-6EC796770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D7AF1-D057-6452-B223-DEF2E9B4A949}"/>
              </a:ext>
            </a:extLst>
          </p:cNvPr>
          <p:cNvSpPr>
            <a:spLocks noGrp="1"/>
          </p:cNvSpPr>
          <p:nvPr>
            <p:ph type="sldNum" sz="quarter" idx="12"/>
          </p:nvPr>
        </p:nvSpPr>
        <p:spPr/>
        <p:txBody>
          <a:bodyPr/>
          <a:lstStyle/>
          <a:p>
            <a:fld id="{6E5E3DC4-EC4A-4223-9885-24D3883DD67B}" type="slidenum">
              <a:rPr lang="en-US" smtClean="0"/>
              <a:t>‹#›</a:t>
            </a:fld>
            <a:endParaRPr lang="en-US"/>
          </a:p>
        </p:txBody>
      </p:sp>
    </p:spTree>
    <p:extLst>
      <p:ext uri="{BB962C8B-B14F-4D97-AF65-F5344CB8AC3E}">
        <p14:creationId xmlns:p14="http://schemas.microsoft.com/office/powerpoint/2010/main" val="173500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B7C-D4DC-125F-892B-FB25E54195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AC84F-015D-ED5B-CE43-7EC8524D84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C44120-C791-3F7D-710F-F248C8151A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BD5941-2125-E9BE-36F3-A1C7009C981C}"/>
              </a:ext>
            </a:extLst>
          </p:cNvPr>
          <p:cNvSpPr>
            <a:spLocks noGrp="1"/>
          </p:cNvSpPr>
          <p:nvPr>
            <p:ph type="dt" sz="half" idx="10"/>
          </p:nvPr>
        </p:nvSpPr>
        <p:spPr/>
        <p:txBody>
          <a:bodyPr/>
          <a:lstStyle/>
          <a:p>
            <a:fld id="{86BB5B56-8C0F-4340-8518-D46049BD16AD}" type="datetimeFigureOut">
              <a:rPr lang="en-US" smtClean="0"/>
              <a:t>9/7/2023</a:t>
            </a:fld>
            <a:endParaRPr lang="en-US"/>
          </a:p>
        </p:txBody>
      </p:sp>
      <p:sp>
        <p:nvSpPr>
          <p:cNvPr id="6" name="Footer Placeholder 5">
            <a:extLst>
              <a:ext uri="{FF2B5EF4-FFF2-40B4-BE49-F238E27FC236}">
                <a16:creationId xmlns:a16="http://schemas.microsoft.com/office/drawing/2014/main" id="{BE46CE84-F471-2B83-49C8-9B15BA7E22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8993B-9F91-74F6-EDA3-1E4949751E7E}"/>
              </a:ext>
            </a:extLst>
          </p:cNvPr>
          <p:cNvSpPr>
            <a:spLocks noGrp="1"/>
          </p:cNvSpPr>
          <p:nvPr>
            <p:ph type="sldNum" sz="quarter" idx="12"/>
          </p:nvPr>
        </p:nvSpPr>
        <p:spPr/>
        <p:txBody>
          <a:bodyPr/>
          <a:lstStyle/>
          <a:p>
            <a:fld id="{6E5E3DC4-EC4A-4223-9885-24D3883DD67B}" type="slidenum">
              <a:rPr lang="en-US" smtClean="0"/>
              <a:t>‹#›</a:t>
            </a:fld>
            <a:endParaRPr lang="en-US"/>
          </a:p>
        </p:txBody>
      </p:sp>
    </p:spTree>
    <p:extLst>
      <p:ext uri="{BB962C8B-B14F-4D97-AF65-F5344CB8AC3E}">
        <p14:creationId xmlns:p14="http://schemas.microsoft.com/office/powerpoint/2010/main" val="252060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C7B1-D50D-1171-F92F-43CF75D9CA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9D2974-EB07-6515-44CF-3CB785AD8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C78181-F6FF-DFB2-C718-478A9746D9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F385D8-2CCD-8CFA-4535-E82D7EC274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18AA59-C73D-BB35-3F2B-16C87D34D8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4CE4F6-2876-DE26-D4DB-A026CF9DA355}"/>
              </a:ext>
            </a:extLst>
          </p:cNvPr>
          <p:cNvSpPr>
            <a:spLocks noGrp="1"/>
          </p:cNvSpPr>
          <p:nvPr>
            <p:ph type="dt" sz="half" idx="10"/>
          </p:nvPr>
        </p:nvSpPr>
        <p:spPr/>
        <p:txBody>
          <a:bodyPr/>
          <a:lstStyle/>
          <a:p>
            <a:fld id="{86BB5B56-8C0F-4340-8518-D46049BD16AD}" type="datetimeFigureOut">
              <a:rPr lang="en-US" smtClean="0"/>
              <a:t>9/7/2023</a:t>
            </a:fld>
            <a:endParaRPr lang="en-US"/>
          </a:p>
        </p:txBody>
      </p:sp>
      <p:sp>
        <p:nvSpPr>
          <p:cNvPr id="8" name="Footer Placeholder 7">
            <a:extLst>
              <a:ext uri="{FF2B5EF4-FFF2-40B4-BE49-F238E27FC236}">
                <a16:creationId xmlns:a16="http://schemas.microsoft.com/office/drawing/2014/main" id="{0FA5E93B-BA19-2B28-A25D-58CA6B0F0F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80C1BB-B481-585D-262C-34D87BD6CC4A}"/>
              </a:ext>
            </a:extLst>
          </p:cNvPr>
          <p:cNvSpPr>
            <a:spLocks noGrp="1"/>
          </p:cNvSpPr>
          <p:nvPr>
            <p:ph type="sldNum" sz="quarter" idx="12"/>
          </p:nvPr>
        </p:nvSpPr>
        <p:spPr/>
        <p:txBody>
          <a:bodyPr/>
          <a:lstStyle/>
          <a:p>
            <a:fld id="{6E5E3DC4-EC4A-4223-9885-24D3883DD67B}" type="slidenum">
              <a:rPr lang="en-US" smtClean="0"/>
              <a:t>‹#›</a:t>
            </a:fld>
            <a:endParaRPr lang="en-US"/>
          </a:p>
        </p:txBody>
      </p:sp>
    </p:spTree>
    <p:extLst>
      <p:ext uri="{BB962C8B-B14F-4D97-AF65-F5344CB8AC3E}">
        <p14:creationId xmlns:p14="http://schemas.microsoft.com/office/powerpoint/2010/main" val="312612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74FD-6C9C-614B-F170-D39A0EDB5C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39FF77-41F5-8BCC-7E60-D2172B08394E}"/>
              </a:ext>
            </a:extLst>
          </p:cNvPr>
          <p:cNvSpPr>
            <a:spLocks noGrp="1"/>
          </p:cNvSpPr>
          <p:nvPr>
            <p:ph type="dt" sz="half" idx="10"/>
          </p:nvPr>
        </p:nvSpPr>
        <p:spPr/>
        <p:txBody>
          <a:bodyPr/>
          <a:lstStyle/>
          <a:p>
            <a:fld id="{86BB5B56-8C0F-4340-8518-D46049BD16AD}" type="datetimeFigureOut">
              <a:rPr lang="en-US" smtClean="0"/>
              <a:t>9/7/2023</a:t>
            </a:fld>
            <a:endParaRPr lang="en-US"/>
          </a:p>
        </p:txBody>
      </p:sp>
      <p:sp>
        <p:nvSpPr>
          <p:cNvPr id="4" name="Footer Placeholder 3">
            <a:extLst>
              <a:ext uri="{FF2B5EF4-FFF2-40B4-BE49-F238E27FC236}">
                <a16:creationId xmlns:a16="http://schemas.microsoft.com/office/drawing/2014/main" id="{EA3225F6-78FD-5A00-2C0B-D38229481A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A6CAF5-9BBB-0AE6-78D3-A6EFC6C335E3}"/>
              </a:ext>
            </a:extLst>
          </p:cNvPr>
          <p:cNvSpPr>
            <a:spLocks noGrp="1"/>
          </p:cNvSpPr>
          <p:nvPr>
            <p:ph type="sldNum" sz="quarter" idx="12"/>
          </p:nvPr>
        </p:nvSpPr>
        <p:spPr/>
        <p:txBody>
          <a:bodyPr/>
          <a:lstStyle/>
          <a:p>
            <a:fld id="{6E5E3DC4-EC4A-4223-9885-24D3883DD67B}" type="slidenum">
              <a:rPr lang="en-US" smtClean="0"/>
              <a:t>‹#›</a:t>
            </a:fld>
            <a:endParaRPr lang="en-US"/>
          </a:p>
        </p:txBody>
      </p:sp>
    </p:spTree>
    <p:extLst>
      <p:ext uri="{BB962C8B-B14F-4D97-AF65-F5344CB8AC3E}">
        <p14:creationId xmlns:p14="http://schemas.microsoft.com/office/powerpoint/2010/main" val="63097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1F80D9-F83A-5364-3A17-39183D6D63B6}"/>
              </a:ext>
            </a:extLst>
          </p:cNvPr>
          <p:cNvSpPr>
            <a:spLocks noGrp="1"/>
          </p:cNvSpPr>
          <p:nvPr>
            <p:ph type="dt" sz="half" idx="10"/>
          </p:nvPr>
        </p:nvSpPr>
        <p:spPr/>
        <p:txBody>
          <a:bodyPr/>
          <a:lstStyle/>
          <a:p>
            <a:fld id="{86BB5B56-8C0F-4340-8518-D46049BD16AD}" type="datetimeFigureOut">
              <a:rPr lang="en-US" smtClean="0"/>
              <a:t>9/7/2023</a:t>
            </a:fld>
            <a:endParaRPr lang="en-US"/>
          </a:p>
        </p:txBody>
      </p:sp>
      <p:sp>
        <p:nvSpPr>
          <p:cNvPr id="3" name="Footer Placeholder 2">
            <a:extLst>
              <a:ext uri="{FF2B5EF4-FFF2-40B4-BE49-F238E27FC236}">
                <a16:creationId xmlns:a16="http://schemas.microsoft.com/office/drawing/2014/main" id="{ACE8F4F3-7043-89F8-7A00-20D3981E74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1C54D5-C1F2-F425-FC5A-FFA9D0549F14}"/>
              </a:ext>
            </a:extLst>
          </p:cNvPr>
          <p:cNvSpPr>
            <a:spLocks noGrp="1"/>
          </p:cNvSpPr>
          <p:nvPr>
            <p:ph type="sldNum" sz="quarter" idx="12"/>
          </p:nvPr>
        </p:nvSpPr>
        <p:spPr/>
        <p:txBody>
          <a:bodyPr/>
          <a:lstStyle/>
          <a:p>
            <a:fld id="{6E5E3DC4-EC4A-4223-9885-24D3883DD67B}" type="slidenum">
              <a:rPr lang="en-US" smtClean="0"/>
              <a:t>‹#›</a:t>
            </a:fld>
            <a:endParaRPr lang="en-US"/>
          </a:p>
        </p:txBody>
      </p:sp>
    </p:spTree>
    <p:extLst>
      <p:ext uri="{BB962C8B-B14F-4D97-AF65-F5344CB8AC3E}">
        <p14:creationId xmlns:p14="http://schemas.microsoft.com/office/powerpoint/2010/main" val="393804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4551-E4EE-430D-A2FD-0338E95562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52B8D6-9494-24DF-B323-5FFC6628F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7B8C4F-F35F-DB56-12C2-7B1BEB500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DF2FF5-A2F9-3927-D1C0-813EB286E119}"/>
              </a:ext>
            </a:extLst>
          </p:cNvPr>
          <p:cNvSpPr>
            <a:spLocks noGrp="1"/>
          </p:cNvSpPr>
          <p:nvPr>
            <p:ph type="dt" sz="half" idx="10"/>
          </p:nvPr>
        </p:nvSpPr>
        <p:spPr/>
        <p:txBody>
          <a:bodyPr/>
          <a:lstStyle/>
          <a:p>
            <a:fld id="{86BB5B56-8C0F-4340-8518-D46049BD16AD}" type="datetimeFigureOut">
              <a:rPr lang="en-US" smtClean="0"/>
              <a:t>9/7/2023</a:t>
            </a:fld>
            <a:endParaRPr lang="en-US"/>
          </a:p>
        </p:txBody>
      </p:sp>
      <p:sp>
        <p:nvSpPr>
          <p:cNvPr id="6" name="Footer Placeholder 5">
            <a:extLst>
              <a:ext uri="{FF2B5EF4-FFF2-40B4-BE49-F238E27FC236}">
                <a16:creationId xmlns:a16="http://schemas.microsoft.com/office/drawing/2014/main" id="{80B1A142-7CC0-3FB2-2F51-893D12240B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4E859-1A27-3EAF-B176-07AE8C66C520}"/>
              </a:ext>
            </a:extLst>
          </p:cNvPr>
          <p:cNvSpPr>
            <a:spLocks noGrp="1"/>
          </p:cNvSpPr>
          <p:nvPr>
            <p:ph type="sldNum" sz="quarter" idx="12"/>
          </p:nvPr>
        </p:nvSpPr>
        <p:spPr/>
        <p:txBody>
          <a:bodyPr/>
          <a:lstStyle/>
          <a:p>
            <a:fld id="{6E5E3DC4-EC4A-4223-9885-24D3883DD67B}" type="slidenum">
              <a:rPr lang="en-US" smtClean="0"/>
              <a:t>‹#›</a:t>
            </a:fld>
            <a:endParaRPr lang="en-US"/>
          </a:p>
        </p:txBody>
      </p:sp>
    </p:spTree>
    <p:extLst>
      <p:ext uri="{BB962C8B-B14F-4D97-AF65-F5344CB8AC3E}">
        <p14:creationId xmlns:p14="http://schemas.microsoft.com/office/powerpoint/2010/main" val="363510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8C844-F32B-3951-3201-FC948CB114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E28B4-D36A-1AF5-B347-772FE7B962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5EE58E-B3A0-21FF-F878-DBD97D29D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B34C7-E883-C7C1-1538-9B95DCF6FA8F}"/>
              </a:ext>
            </a:extLst>
          </p:cNvPr>
          <p:cNvSpPr>
            <a:spLocks noGrp="1"/>
          </p:cNvSpPr>
          <p:nvPr>
            <p:ph type="dt" sz="half" idx="10"/>
          </p:nvPr>
        </p:nvSpPr>
        <p:spPr/>
        <p:txBody>
          <a:bodyPr/>
          <a:lstStyle/>
          <a:p>
            <a:fld id="{86BB5B56-8C0F-4340-8518-D46049BD16AD}" type="datetimeFigureOut">
              <a:rPr lang="en-US" smtClean="0"/>
              <a:t>9/7/2023</a:t>
            </a:fld>
            <a:endParaRPr lang="en-US"/>
          </a:p>
        </p:txBody>
      </p:sp>
      <p:sp>
        <p:nvSpPr>
          <p:cNvPr id="6" name="Footer Placeholder 5">
            <a:extLst>
              <a:ext uri="{FF2B5EF4-FFF2-40B4-BE49-F238E27FC236}">
                <a16:creationId xmlns:a16="http://schemas.microsoft.com/office/drawing/2014/main" id="{A83C3372-4A29-0176-3B8D-42BD5B84B1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0291C-446B-83AE-914A-C5FC81275A7F}"/>
              </a:ext>
            </a:extLst>
          </p:cNvPr>
          <p:cNvSpPr>
            <a:spLocks noGrp="1"/>
          </p:cNvSpPr>
          <p:nvPr>
            <p:ph type="sldNum" sz="quarter" idx="12"/>
          </p:nvPr>
        </p:nvSpPr>
        <p:spPr/>
        <p:txBody>
          <a:bodyPr/>
          <a:lstStyle/>
          <a:p>
            <a:fld id="{6E5E3DC4-EC4A-4223-9885-24D3883DD67B}" type="slidenum">
              <a:rPr lang="en-US" smtClean="0"/>
              <a:t>‹#›</a:t>
            </a:fld>
            <a:endParaRPr lang="en-US"/>
          </a:p>
        </p:txBody>
      </p:sp>
    </p:spTree>
    <p:extLst>
      <p:ext uri="{BB962C8B-B14F-4D97-AF65-F5344CB8AC3E}">
        <p14:creationId xmlns:p14="http://schemas.microsoft.com/office/powerpoint/2010/main" val="375663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831F3-2E6C-0BC7-B38C-1ABE9B37A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142D8A-980F-CF4A-C41C-04F1DC931F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A6191-F79C-FF3F-E622-C9202953D9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B5B56-8C0F-4340-8518-D46049BD16AD}" type="datetimeFigureOut">
              <a:rPr lang="en-US" smtClean="0"/>
              <a:t>9/7/2023</a:t>
            </a:fld>
            <a:endParaRPr lang="en-US"/>
          </a:p>
        </p:txBody>
      </p:sp>
      <p:sp>
        <p:nvSpPr>
          <p:cNvPr id="5" name="Footer Placeholder 4">
            <a:extLst>
              <a:ext uri="{FF2B5EF4-FFF2-40B4-BE49-F238E27FC236}">
                <a16:creationId xmlns:a16="http://schemas.microsoft.com/office/drawing/2014/main" id="{66D37764-B37A-3771-DA60-9D86F8F205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1E1690-B4CA-8724-B21A-4483F528CE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E3DC4-EC4A-4223-9885-24D3883DD67B}" type="slidenum">
              <a:rPr lang="en-US" smtClean="0"/>
              <a:t>‹#›</a:t>
            </a:fld>
            <a:endParaRPr lang="en-US"/>
          </a:p>
        </p:txBody>
      </p:sp>
    </p:spTree>
    <p:extLst>
      <p:ext uri="{BB962C8B-B14F-4D97-AF65-F5344CB8AC3E}">
        <p14:creationId xmlns:p14="http://schemas.microsoft.com/office/powerpoint/2010/main" val="3529930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7FD7A-5340-4C02-B57D-9272DD28AB65}" type="datetime1">
              <a:rPr lang="en-US" smtClean="0"/>
              <a:t>8/31/2023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6E2A7-4982-4FF5-BE64-E700AAA939B4}" type="slidenum">
              <a:rPr lang="en-US" smtClean="0"/>
              <a:t>‹#›</a:t>
            </a:fld>
            <a:endParaRPr lang="en-US"/>
          </a:p>
        </p:txBody>
      </p:sp>
    </p:spTree>
    <p:extLst>
      <p:ext uri="{BB962C8B-B14F-4D97-AF65-F5344CB8AC3E}">
        <p14:creationId xmlns:p14="http://schemas.microsoft.com/office/powerpoint/2010/main" val="902963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aacu.org/trending-topics/high-impact"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all painted with an arrow and a dartboard">
            <a:extLst>
              <a:ext uri="{FF2B5EF4-FFF2-40B4-BE49-F238E27FC236}">
                <a16:creationId xmlns:a16="http://schemas.microsoft.com/office/drawing/2014/main" id="{F7FCE81C-DDF5-D4A2-F2AD-46AAC8A727AE}"/>
              </a:ext>
            </a:extLst>
          </p:cNvPr>
          <p:cNvPicPr>
            <a:picLocks noChangeAspect="1"/>
          </p:cNvPicPr>
          <p:nvPr/>
        </p:nvPicPr>
        <p:blipFill rotWithShape="1">
          <a:blip r:embed="rId2">
            <a:alphaModFix amt="50000"/>
          </a:blip>
          <a:srcRect t="10273" b="11055"/>
          <a:stretch/>
        </p:blipFill>
        <p:spPr>
          <a:xfrm>
            <a:off x="20" y="1"/>
            <a:ext cx="12191980" cy="6857999"/>
          </a:xfrm>
          <a:prstGeom prst="rect">
            <a:avLst/>
          </a:prstGeom>
        </p:spPr>
      </p:pic>
      <p:sp>
        <p:nvSpPr>
          <p:cNvPr id="2" name="Title 1">
            <a:extLst>
              <a:ext uri="{FF2B5EF4-FFF2-40B4-BE49-F238E27FC236}">
                <a16:creationId xmlns:a16="http://schemas.microsoft.com/office/drawing/2014/main" id="{79638D92-AC56-CDDA-6A95-B87B76E7C132}"/>
              </a:ext>
            </a:extLst>
          </p:cNvPr>
          <p:cNvSpPr>
            <a:spLocks noGrp="1"/>
          </p:cNvSpPr>
          <p:nvPr>
            <p:ph type="ctrTitle"/>
          </p:nvPr>
        </p:nvSpPr>
        <p:spPr>
          <a:xfrm>
            <a:off x="1524000" y="1122362"/>
            <a:ext cx="9144000" cy="2900518"/>
          </a:xfrm>
        </p:spPr>
        <p:txBody>
          <a:bodyPr>
            <a:normAutofit/>
          </a:bodyPr>
          <a:lstStyle/>
          <a:p>
            <a:r>
              <a:rPr lang="en-US">
                <a:solidFill>
                  <a:srgbClr val="FFFFFF"/>
                </a:solidFill>
              </a:rPr>
              <a:t>Aiming High: Setting and Achieving High Standards</a:t>
            </a:r>
          </a:p>
        </p:txBody>
      </p:sp>
      <p:sp>
        <p:nvSpPr>
          <p:cNvPr id="3" name="Subtitle 2">
            <a:extLst>
              <a:ext uri="{FF2B5EF4-FFF2-40B4-BE49-F238E27FC236}">
                <a16:creationId xmlns:a16="http://schemas.microsoft.com/office/drawing/2014/main" id="{1ABF4E4B-7CCA-2D32-9BA4-554FD5CEC564}"/>
              </a:ext>
            </a:extLst>
          </p:cNvPr>
          <p:cNvSpPr>
            <a:spLocks noGrp="1"/>
          </p:cNvSpPr>
          <p:nvPr>
            <p:ph type="subTitle" idx="1"/>
          </p:nvPr>
        </p:nvSpPr>
        <p:spPr>
          <a:xfrm>
            <a:off x="1524000" y="4159404"/>
            <a:ext cx="9144000" cy="1098395"/>
          </a:xfrm>
        </p:spPr>
        <p:txBody>
          <a:bodyPr>
            <a:normAutofit/>
          </a:bodyPr>
          <a:lstStyle/>
          <a:p>
            <a:r>
              <a:rPr lang="en-US" sz="1700">
                <a:solidFill>
                  <a:srgbClr val="FFFFFF"/>
                </a:solidFill>
              </a:rPr>
              <a:t>CETL High Impact Practices Workshop Series</a:t>
            </a:r>
          </a:p>
          <a:p>
            <a:r>
              <a:rPr lang="en-US" sz="1700">
                <a:solidFill>
                  <a:srgbClr val="FFFFFF"/>
                </a:solidFill>
              </a:rPr>
              <a:t>Session 1</a:t>
            </a:r>
          </a:p>
          <a:p>
            <a:r>
              <a:rPr lang="en-US" sz="1700">
                <a:solidFill>
                  <a:srgbClr val="FFFFFF"/>
                </a:solidFill>
              </a:rPr>
              <a:t>September 7, 2023</a:t>
            </a:r>
          </a:p>
        </p:txBody>
      </p:sp>
    </p:spTree>
    <p:extLst>
      <p:ext uri="{BB962C8B-B14F-4D97-AF65-F5344CB8AC3E}">
        <p14:creationId xmlns:p14="http://schemas.microsoft.com/office/powerpoint/2010/main" val="32423420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pen book">
            <a:extLst>
              <a:ext uri="{FF2B5EF4-FFF2-40B4-BE49-F238E27FC236}">
                <a16:creationId xmlns:a16="http://schemas.microsoft.com/office/drawing/2014/main" id="{86FAB582-1F44-9791-2A12-23612EDB3FFF}"/>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5" name="Title 4">
            <a:extLst>
              <a:ext uri="{FF2B5EF4-FFF2-40B4-BE49-F238E27FC236}">
                <a16:creationId xmlns:a16="http://schemas.microsoft.com/office/drawing/2014/main" id="{57AB08C6-070B-15E6-B34F-91AD6620CCD3}"/>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Pulling it all Together</a:t>
            </a:r>
          </a:p>
        </p:txBody>
      </p:sp>
      <p:sp>
        <p:nvSpPr>
          <p:cNvPr id="6" name="Text Placeholder 5">
            <a:extLst>
              <a:ext uri="{FF2B5EF4-FFF2-40B4-BE49-F238E27FC236}">
                <a16:creationId xmlns:a16="http://schemas.microsoft.com/office/drawing/2014/main" id="{08A2EF84-4E44-2383-ED77-222B07152868}"/>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dirty="0">
                <a:solidFill>
                  <a:srgbClr val="FFFFFF"/>
                </a:solidFill>
              </a:rPr>
              <a:t>Exploring the Intersections and </a:t>
            </a:r>
          </a:p>
          <a:p>
            <a:pPr algn="ctr"/>
            <a:r>
              <a:rPr lang="en-US" dirty="0">
                <a:solidFill>
                  <a:srgbClr val="FFFFFF"/>
                </a:solidFill>
              </a:rPr>
              <a:t>Strategies to Set, Maintain, and Attain High Standards</a:t>
            </a:r>
          </a:p>
        </p:txBody>
      </p:sp>
      <p:sp>
        <p:nvSpPr>
          <p:cNvPr id="4" name="Slide Number Placeholder 3">
            <a:extLst>
              <a:ext uri="{FF2B5EF4-FFF2-40B4-BE49-F238E27FC236}">
                <a16:creationId xmlns:a16="http://schemas.microsoft.com/office/drawing/2014/main" id="{D677A311-0E26-CB91-4BCD-D1378DE2366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466E2A7-4982-4FF5-BE64-E700AAA939B4}" type="slidenum">
              <a:rPr lang="en-US">
                <a:solidFill>
                  <a:srgbClr val="FFFFFF"/>
                </a:solidFill>
                <a:latin typeface="Calibri" panose="020F0502020204030204"/>
              </a:rPr>
              <a:pPr>
                <a:spcAft>
                  <a:spcPts val="600"/>
                </a:spcAft>
                <a:defRPr/>
              </a:pPr>
              <a:t>10</a:t>
            </a:fld>
            <a:endParaRPr lang="en-US">
              <a:solidFill>
                <a:srgbClr val="FFFFFF"/>
              </a:solidFill>
              <a:latin typeface="Calibri" panose="020F0502020204030204"/>
            </a:endParaRPr>
          </a:p>
        </p:txBody>
      </p:sp>
    </p:spTree>
    <p:extLst>
      <p:ext uri="{BB962C8B-B14F-4D97-AF65-F5344CB8AC3E}">
        <p14:creationId xmlns:p14="http://schemas.microsoft.com/office/powerpoint/2010/main" val="249532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101739-CB87-CB96-1303-51305E86AC94}"/>
              </a:ext>
            </a:extLst>
          </p:cNvPr>
          <p:cNvSpPr>
            <a:spLocks noGrp="1"/>
          </p:cNvSpPr>
          <p:nvPr>
            <p:ph type="title"/>
          </p:nvPr>
        </p:nvSpPr>
        <p:spPr>
          <a:xfrm>
            <a:off x="1371597" y="348865"/>
            <a:ext cx="10044023" cy="877729"/>
          </a:xfrm>
        </p:spPr>
        <p:txBody>
          <a:bodyPr anchor="ctr">
            <a:normAutofit fontScale="90000"/>
          </a:bodyPr>
          <a:lstStyle/>
          <a:p>
            <a:r>
              <a:rPr lang="en-US" sz="4000" dirty="0">
                <a:solidFill>
                  <a:srgbClr val="FFFFFF"/>
                </a:solidFill>
              </a:rPr>
              <a:t>Setting, Maintaining, and Attaining High Standards</a:t>
            </a:r>
          </a:p>
        </p:txBody>
      </p:sp>
      <p:sp>
        <p:nvSpPr>
          <p:cNvPr id="4" name="Slide Number Placeholder 3">
            <a:extLst>
              <a:ext uri="{FF2B5EF4-FFF2-40B4-BE49-F238E27FC236}">
                <a16:creationId xmlns:a16="http://schemas.microsoft.com/office/drawing/2014/main" id="{486935CC-0165-C9FF-3237-49B10176C570}"/>
              </a:ext>
            </a:extLst>
          </p:cNvPr>
          <p:cNvSpPr>
            <a:spLocks noGrp="1"/>
          </p:cNvSpPr>
          <p:nvPr>
            <p:ph type="sldNum" sz="quarter" idx="12"/>
          </p:nvPr>
        </p:nvSpPr>
        <p:spPr>
          <a:xfrm>
            <a:off x="11704320" y="6455664"/>
            <a:ext cx="448056" cy="365125"/>
          </a:xfrm>
        </p:spPr>
        <p:txBody>
          <a:bodyPr>
            <a:normAutofit/>
          </a:bodyPr>
          <a:lstStyle/>
          <a:p>
            <a:pPr>
              <a:spcAft>
                <a:spcPts val="600"/>
              </a:spcAft>
            </a:pPr>
            <a:fld id="{4466E2A7-4982-4FF5-BE64-E700AAA939B4}" type="slidenum">
              <a:rPr lang="en-US" sz="1100">
                <a:solidFill>
                  <a:schemeClr val="tx1">
                    <a:lumMod val="50000"/>
                    <a:lumOff val="50000"/>
                  </a:schemeClr>
                </a:solidFill>
              </a:rPr>
              <a:pPr>
                <a:spcAft>
                  <a:spcPts val="600"/>
                </a:spcAft>
              </a:pPr>
              <a:t>11</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A0703FFF-2AB6-48E1-5B3C-F38C87F92286}"/>
              </a:ext>
            </a:extLst>
          </p:cNvPr>
          <p:cNvGraphicFramePr>
            <a:graphicFrameLocks noGrp="1"/>
          </p:cNvGraphicFramePr>
          <p:nvPr>
            <p:ph idx="1"/>
            <p:extLst>
              <p:ext uri="{D42A27DB-BD31-4B8C-83A1-F6EECF244321}">
                <p14:modId xmlns:p14="http://schemas.microsoft.com/office/powerpoint/2010/main" val="207658384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CD59936E-F75D-AE67-45FC-3A0FF6B80E8D}"/>
              </a:ext>
            </a:extLst>
          </p:cNvPr>
          <p:cNvSpPr/>
          <p:nvPr/>
        </p:nvSpPr>
        <p:spPr>
          <a:xfrm>
            <a:off x="2712720" y="3675888"/>
            <a:ext cx="2389632" cy="420624"/>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9D8777E-5E64-F6B1-286C-7DD65EA2E605}"/>
              </a:ext>
            </a:extLst>
          </p:cNvPr>
          <p:cNvSpPr/>
          <p:nvPr/>
        </p:nvSpPr>
        <p:spPr>
          <a:xfrm>
            <a:off x="7089649" y="3675888"/>
            <a:ext cx="2182367" cy="420624"/>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58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AE59-6F84-6E7B-79B6-6A84C0ACDD48}"/>
              </a:ext>
            </a:extLst>
          </p:cNvPr>
          <p:cNvSpPr>
            <a:spLocks noGrp="1"/>
          </p:cNvSpPr>
          <p:nvPr>
            <p:ph type="title"/>
          </p:nvPr>
        </p:nvSpPr>
        <p:spPr/>
        <p:txBody>
          <a:bodyPr/>
          <a:lstStyle/>
          <a:p>
            <a:r>
              <a:rPr lang="en-US" dirty="0"/>
              <a:t>Exercise 1: Set, Maintain, Attain</a:t>
            </a:r>
          </a:p>
        </p:txBody>
      </p:sp>
      <p:sp>
        <p:nvSpPr>
          <p:cNvPr id="3" name="Text Placeholder 2">
            <a:extLst>
              <a:ext uri="{FF2B5EF4-FFF2-40B4-BE49-F238E27FC236}">
                <a16:creationId xmlns:a16="http://schemas.microsoft.com/office/drawing/2014/main" id="{927EE41A-569B-96CF-D408-63A7EB20DB53}"/>
              </a:ext>
            </a:extLst>
          </p:cNvPr>
          <p:cNvSpPr>
            <a:spLocks noGrp="1"/>
          </p:cNvSpPr>
          <p:nvPr>
            <p:ph type="body" idx="1"/>
          </p:nvPr>
        </p:nvSpPr>
        <p:spPr/>
        <p:txBody>
          <a:bodyPr>
            <a:normAutofit/>
          </a:bodyPr>
          <a:lstStyle/>
          <a:p>
            <a:r>
              <a:rPr lang="en-US" dirty="0"/>
              <a:t>How do you set, maintain, and attain standards in your professional work? </a:t>
            </a:r>
          </a:p>
        </p:txBody>
      </p:sp>
      <p:sp>
        <p:nvSpPr>
          <p:cNvPr id="4" name="Content Placeholder 3">
            <a:extLst>
              <a:ext uri="{FF2B5EF4-FFF2-40B4-BE49-F238E27FC236}">
                <a16:creationId xmlns:a16="http://schemas.microsoft.com/office/drawing/2014/main" id="{9F8BD0BB-1B06-C07D-F0DE-CEDA09B2BCAF}"/>
              </a:ext>
            </a:extLst>
          </p:cNvPr>
          <p:cNvSpPr>
            <a:spLocks noGrp="1"/>
          </p:cNvSpPr>
          <p:nvPr>
            <p:ph sz="half" idx="2"/>
          </p:nvPr>
        </p:nvSpPr>
        <p:spPr/>
        <p:txBody>
          <a:bodyPr/>
          <a:lstStyle/>
          <a:p>
            <a:r>
              <a:rPr lang="en-US" dirty="0"/>
              <a:t>Are they high? </a:t>
            </a:r>
          </a:p>
          <a:p>
            <a:r>
              <a:rPr lang="en-US" dirty="0"/>
              <a:t>Are there intervals by which you measure your success? </a:t>
            </a:r>
          </a:p>
          <a:p>
            <a:r>
              <a:rPr lang="en-US" dirty="0"/>
              <a:t>Is there accountability?</a:t>
            </a:r>
          </a:p>
          <a:p>
            <a:r>
              <a:rPr lang="en-US" dirty="0"/>
              <a:t>What are your motivations?</a:t>
            </a:r>
          </a:p>
          <a:p>
            <a:r>
              <a:rPr lang="en-US" dirty="0"/>
              <a:t>Intrinsic and extrinsic forces?</a:t>
            </a:r>
          </a:p>
        </p:txBody>
      </p:sp>
      <p:sp>
        <p:nvSpPr>
          <p:cNvPr id="5" name="Text Placeholder 4">
            <a:extLst>
              <a:ext uri="{FF2B5EF4-FFF2-40B4-BE49-F238E27FC236}">
                <a16:creationId xmlns:a16="http://schemas.microsoft.com/office/drawing/2014/main" id="{F4BD3404-0C8D-20DC-FFAD-BB9A40EE2067}"/>
              </a:ext>
            </a:extLst>
          </p:cNvPr>
          <p:cNvSpPr>
            <a:spLocks noGrp="1"/>
          </p:cNvSpPr>
          <p:nvPr>
            <p:ph type="body" sz="quarter" idx="3"/>
          </p:nvPr>
        </p:nvSpPr>
        <p:spPr/>
        <p:txBody>
          <a:bodyPr>
            <a:normAutofit/>
          </a:bodyPr>
          <a:lstStyle/>
          <a:p>
            <a:r>
              <a:rPr lang="en-US" dirty="0"/>
              <a:t>How do you set, maintain, and attain standards for your students?</a:t>
            </a:r>
          </a:p>
        </p:txBody>
      </p:sp>
      <p:sp>
        <p:nvSpPr>
          <p:cNvPr id="6" name="Content Placeholder 5">
            <a:extLst>
              <a:ext uri="{FF2B5EF4-FFF2-40B4-BE49-F238E27FC236}">
                <a16:creationId xmlns:a16="http://schemas.microsoft.com/office/drawing/2014/main" id="{0C963833-7A7D-5BE2-F243-B924A17B27D7}"/>
              </a:ext>
            </a:extLst>
          </p:cNvPr>
          <p:cNvSpPr>
            <a:spLocks noGrp="1"/>
          </p:cNvSpPr>
          <p:nvPr>
            <p:ph sz="quarter" idx="4"/>
          </p:nvPr>
        </p:nvSpPr>
        <p:spPr/>
        <p:txBody>
          <a:bodyPr/>
          <a:lstStyle/>
          <a:p>
            <a:r>
              <a:rPr lang="en-US" dirty="0"/>
              <a:t>Go back to the how, when, and where prompts for setting, maintaining, and attaining high standards and further consider this: how do you know if your standards are high or low? What pathways to success are you providing?</a:t>
            </a:r>
          </a:p>
        </p:txBody>
      </p:sp>
      <p:sp>
        <p:nvSpPr>
          <p:cNvPr id="7" name="Slide Number Placeholder 6">
            <a:extLst>
              <a:ext uri="{FF2B5EF4-FFF2-40B4-BE49-F238E27FC236}">
                <a16:creationId xmlns:a16="http://schemas.microsoft.com/office/drawing/2014/main" id="{76F964BC-4560-CC0E-758B-8F0D994DFAEB}"/>
              </a:ext>
            </a:extLst>
          </p:cNvPr>
          <p:cNvSpPr>
            <a:spLocks noGrp="1"/>
          </p:cNvSpPr>
          <p:nvPr>
            <p:ph type="sldNum" sz="quarter" idx="12"/>
          </p:nvPr>
        </p:nvSpPr>
        <p:spPr/>
        <p:txBody>
          <a:bodyPr/>
          <a:lstStyle/>
          <a:p>
            <a:fld id="{4466E2A7-4982-4FF5-BE64-E700AAA939B4}" type="slidenum">
              <a:rPr lang="en-US" smtClean="0"/>
              <a:t>12</a:t>
            </a:fld>
            <a:endParaRPr lang="en-US"/>
          </a:p>
        </p:txBody>
      </p:sp>
    </p:spTree>
    <p:extLst>
      <p:ext uri="{BB962C8B-B14F-4D97-AF65-F5344CB8AC3E}">
        <p14:creationId xmlns:p14="http://schemas.microsoft.com/office/powerpoint/2010/main" val="346706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6C2FD-D8C9-B13B-414E-F277A05FB194}"/>
              </a:ext>
            </a:extLst>
          </p:cNvPr>
          <p:cNvSpPr>
            <a:spLocks noGrp="1"/>
          </p:cNvSpPr>
          <p:nvPr>
            <p:ph type="title"/>
          </p:nvPr>
        </p:nvSpPr>
        <p:spPr>
          <a:xfrm>
            <a:off x="838201" y="365125"/>
            <a:ext cx="5251316" cy="1807305"/>
          </a:xfrm>
        </p:spPr>
        <p:txBody>
          <a:bodyPr>
            <a:normAutofit/>
          </a:bodyPr>
          <a:lstStyle/>
          <a:p>
            <a:r>
              <a:rPr lang="en-US"/>
              <a:t>The Easy Stuff and the Hard Stuff	</a:t>
            </a:r>
          </a:p>
        </p:txBody>
      </p:sp>
      <p:sp>
        <p:nvSpPr>
          <p:cNvPr id="3" name="Content Placeholder 2">
            <a:extLst>
              <a:ext uri="{FF2B5EF4-FFF2-40B4-BE49-F238E27FC236}">
                <a16:creationId xmlns:a16="http://schemas.microsoft.com/office/drawing/2014/main" id="{35382D29-8B91-7DA0-2110-FCA1F7C0E987}"/>
              </a:ext>
            </a:extLst>
          </p:cNvPr>
          <p:cNvSpPr>
            <a:spLocks noGrp="1"/>
          </p:cNvSpPr>
          <p:nvPr>
            <p:ph idx="1"/>
          </p:nvPr>
        </p:nvSpPr>
        <p:spPr>
          <a:xfrm>
            <a:off x="838200" y="2333297"/>
            <a:ext cx="4619621" cy="3843666"/>
          </a:xfrm>
        </p:spPr>
        <p:txBody>
          <a:bodyPr>
            <a:normAutofit/>
          </a:bodyPr>
          <a:lstStyle/>
          <a:p>
            <a:r>
              <a:rPr lang="en-US" sz="1600"/>
              <a:t>It’s fairly easy to develop, articulate, and communicate high course-appropriate standards.</a:t>
            </a:r>
          </a:p>
          <a:p>
            <a:r>
              <a:rPr lang="en-US" sz="1600"/>
              <a:t>It’s a little more difficult to stick to them, but we should --with a positive and supportive tone.</a:t>
            </a:r>
          </a:p>
          <a:p>
            <a:r>
              <a:rPr lang="en-US" sz="1600"/>
              <a:t>It’s a lot more difficult to help students to attain them.</a:t>
            </a:r>
          </a:p>
          <a:p>
            <a:pPr lvl="1"/>
            <a:r>
              <a:rPr lang="en-US" sz="1600"/>
              <a:t>Why?</a:t>
            </a:r>
          </a:p>
          <a:p>
            <a:pPr lvl="2"/>
            <a:r>
              <a:rPr lang="en-US" sz="1600"/>
              <a:t>Students have aversions</a:t>
            </a:r>
          </a:p>
          <a:p>
            <a:pPr lvl="2"/>
            <a:r>
              <a:rPr lang="en-US" sz="1600"/>
              <a:t>Students may not want to succeed at the level we desire or expect</a:t>
            </a:r>
          </a:p>
          <a:p>
            <a:pPr lvl="2"/>
            <a:r>
              <a:rPr lang="en-US" sz="1600"/>
              <a:t>Students can become demoralized</a:t>
            </a:r>
          </a:p>
          <a:p>
            <a:pPr lvl="2"/>
            <a:r>
              <a:rPr lang="en-US" sz="1600"/>
              <a:t>So can we</a:t>
            </a:r>
          </a:p>
          <a:p>
            <a:pPr lvl="3"/>
            <a:r>
              <a:rPr lang="en-US" sz="1600"/>
              <a:t>So, what do we do? </a:t>
            </a:r>
          </a:p>
          <a:p>
            <a:pPr lvl="1"/>
            <a:endParaRPr lang="en-US" sz="1600"/>
          </a:p>
        </p:txBody>
      </p:sp>
      <p:pic>
        <p:nvPicPr>
          <p:cNvPr id="18" name="Picture 5" descr="Arrows pointing towards light">
            <a:extLst>
              <a:ext uri="{FF2B5EF4-FFF2-40B4-BE49-F238E27FC236}">
                <a16:creationId xmlns:a16="http://schemas.microsoft.com/office/drawing/2014/main" id="{033C3621-9F22-D539-AFDC-BE1B92DD37FF}"/>
              </a:ext>
            </a:extLst>
          </p:cNvPr>
          <p:cNvPicPr>
            <a:picLocks noChangeAspect="1"/>
          </p:cNvPicPr>
          <p:nvPr/>
        </p:nvPicPr>
        <p:blipFill rotWithShape="1">
          <a:blip r:embed="rId2"/>
          <a:srcRect l="1039" r="4092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id="{9CAC1AC9-AFE9-3E01-F2F2-601A407D6237}"/>
              </a:ext>
            </a:extLst>
          </p:cNvPr>
          <p:cNvSpPr>
            <a:spLocks noGrp="1"/>
          </p:cNvSpPr>
          <p:nvPr>
            <p:ph type="sldNum" sz="quarter" idx="12"/>
          </p:nvPr>
        </p:nvSpPr>
        <p:spPr>
          <a:xfrm>
            <a:off x="8610600" y="6356350"/>
            <a:ext cx="2743200" cy="365125"/>
          </a:xfrm>
        </p:spPr>
        <p:txBody>
          <a:bodyPr>
            <a:normAutofit/>
          </a:bodyPr>
          <a:lstStyle/>
          <a:p>
            <a:pPr>
              <a:spcAft>
                <a:spcPts val="600"/>
              </a:spcAft>
            </a:pPr>
            <a:fld id="{4466E2A7-4982-4FF5-BE64-E700AAA939B4}"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310555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19439"/>
          </a:xfrm>
        </p:spPr>
        <p:txBody>
          <a:bodyPr>
            <a:normAutofit/>
          </a:bodyPr>
          <a:lstStyle/>
          <a:p>
            <a:r>
              <a:rPr lang="en-US" sz="3200" dirty="0"/>
              <a:t>Positive Framing –and Exercises-- to Support a </a:t>
            </a:r>
            <a:r>
              <a:rPr lang="en-US" sz="3200" b="1" dirty="0"/>
              <a:t>Growth Mindset</a:t>
            </a:r>
          </a:p>
        </p:txBody>
      </p:sp>
      <p:sp>
        <p:nvSpPr>
          <p:cNvPr id="2" name="Slide Number Placeholder 1"/>
          <p:cNvSpPr>
            <a:spLocks noGrp="1"/>
          </p:cNvSpPr>
          <p:nvPr>
            <p:ph type="sldNum" sz="quarter" idx="12"/>
          </p:nvPr>
        </p:nvSpPr>
        <p:spPr/>
        <p:txBody>
          <a:bodyPr/>
          <a:lstStyle/>
          <a:p>
            <a:fld id="{4466E2A7-4982-4FF5-BE64-E700AAA939B4}" type="slidenum">
              <a:rPr lang="en-US" smtClean="0"/>
              <a:t>14</a:t>
            </a:fld>
            <a:endParaRPr lang="en-US"/>
          </a:p>
        </p:txBody>
      </p:sp>
      <p:pic>
        <p:nvPicPr>
          <p:cNvPr id="10" name="Content Placeholder 9">
            <a:extLst>
              <a:ext uri="{FF2B5EF4-FFF2-40B4-BE49-F238E27FC236}">
                <a16:creationId xmlns:a16="http://schemas.microsoft.com/office/drawing/2014/main" id="{36660FBE-FCF6-DE16-C416-5AA455FFB9BD}"/>
              </a:ext>
            </a:extLst>
          </p:cNvPr>
          <p:cNvPicPr>
            <a:picLocks noGrp="1" noChangeAspect="1"/>
          </p:cNvPicPr>
          <p:nvPr>
            <p:ph sz="half" idx="1"/>
          </p:nvPr>
        </p:nvPicPr>
        <p:blipFill>
          <a:blip r:embed="rId2"/>
          <a:stretch>
            <a:fillRect/>
          </a:stretch>
        </p:blipFill>
        <p:spPr>
          <a:xfrm>
            <a:off x="1152827" y="1333731"/>
            <a:ext cx="4387898" cy="5394960"/>
          </a:xfrm>
          <a:prstGeom prst="rect">
            <a:avLst/>
          </a:prstGeom>
        </p:spPr>
      </p:pic>
      <p:pic>
        <p:nvPicPr>
          <p:cNvPr id="11" name="Content Placeholder 10">
            <a:extLst>
              <a:ext uri="{FF2B5EF4-FFF2-40B4-BE49-F238E27FC236}">
                <a16:creationId xmlns:a16="http://schemas.microsoft.com/office/drawing/2014/main" id="{7B33BB90-681B-7250-5FA3-3EDBF15875E8}"/>
              </a:ext>
            </a:extLst>
          </p:cNvPr>
          <p:cNvPicPr>
            <a:picLocks noGrp="1" noChangeAspect="1"/>
          </p:cNvPicPr>
          <p:nvPr>
            <p:ph sz="half" idx="2"/>
          </p:nvPr>
        </p:nvPicPr>
        <p:blipFill>
          <a:blip r:embed="rId3"/>
          <a:stretch>
            <a:fillRect/>
          </a:stretch>
        </p:blipFill>
        <p:spPr>
          <a:xfrm>
            <a:off x="7167042" y="1333731"/>
            <a:ext cx="3814464" cy="5394960"/>
          </a:xfrm>
          <a:prstGeom prst="rect">
            <a:avLst/>
          </a:prstGeom>
        </p:spPr>
      </p:pic>
      <p:cxnSp>
        <p:nvCxnSpPr>
          <p:cNvPr id="13" name="Straight Connector 12">
            <a:extLst>
              <a:ext uri="{FF2B5EF4-FFF2-40B4-BE49-F238E27FC236}">
                <a16:creationId xmlns:a16="http://schemas.microsoft.com/office/drawing/2014/main" id="{AD16E713-D6D8-E14C-262C-078371E55DE5}"/>
              </a:ext>
            </a:extLst>
          </p:cNvPr>
          <p:cNvCxnSpPr>
            <a:cxnSpLocks/>
          </p:cNvCxnSpPr>
          <p:nvPr/>
        </p:nvCxnSpPr>
        <p:spPr>
          <a:xfrm>
            <a:off x="2542233" y="1974273"/>
            <a:ext cx="286378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Rectangle: Rounded Corners 4">
            <a:extLst>
              <a:ext uri="{FF2B5EF4-FFF2-40B4-BE49-F238E27FC236}">
                <a16:creationId xmlns:a16="http://schemas.microsoft.com/office/drawing/2014/main" id="{3A360555-72B4-7774-1300-0FDE4EA6416E}"/>
              </a:ext>
            </a:extLst>
          </p:cNvPr>
          <p:cNvSpPr/>
          <p:nvPr/>
        </p:nvSpPr>
        <p:spPr>
          <a:xfrm>
            <a:off x="2359152" y="4334256"/>
            <a:ext cx="2999232" cy="914400"/>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D278D677-5316-D992-CA25-0102433A45D8}"/>
              </a:ext>
            </a:extLst>
          </p:cNvPr>
          <p:cNvSpPr/>
          <p:nvPr/>
        </p:nvSpPr>
        <p:spPr>
          <a:xfrm>
            <a:off x="6946062" y="3429000"/>
            <a:ext cx="441960" cy="242316"/>
          </a:xfrm>
          <a:prstGeom prst="chevron">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70D0DDA1-C45C-189C-5884-17DF8D6EBAB0}"/>
              </a:ext>
            </a:extLst>
          </p:cNvPr>
          <p:cNvSpPr/>
          <p:nvPr/>
        </p:nvSpPr>
        <p:spPr>
          <a:xfrm>
            <a:off x="6946062" y="4059174"/>
            <a:ext cx="441960" cy="242316"/>
          </a:xfrm>
          <a:prstGeom prst="chevron">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A1C9CB75-7223-30A0-12AE-8B110192BFB2}"/>
              </a:ext>
            </a:extLst>
          </p:cNvPr>
          <p:cNvSpPr/>
          <p:nvPr/>
        </p:nvSpPr>
        <p:spPr>
          <a:xfrm>
            <a:off x="6946062" y="4719943"/>
            <a:ext cx="441960" cy="242316"/>
          </a:xfrm>
          <a:prstGeom prst="chevron">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937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Help Students DEAL with Learning</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8631" y="1825625"/>
            <a:ext cx="4100737" cy="4351338"/>
          </a:xfrm>
        </p:spPr>
      </p:pic>
      <p:graphicFrame>
        <p:nvGraphicFramePr>
          <p:cNvPr id="8" name="Content Placeholder 7"/>
          <p:cNvGraphicFramePr>
            <a:graphicFrameLocks noGrp="1"/>
          </p:cNvGraphicFramePr>
          <p:nvPr>
            <p:ph sz="half" idx="2"/>
          </p:nvPr>
        </p:nvGraphicFramePr>
        <p:xfrm>
          <a:off x="6172200" y="1825625"/>
          <a:ext cx="5181600" cy="4851400"/>
        </p:xfrm>
        <a:graphic>
          <a:graphicData uri="http://schemas.openxmlformats.org/drawingml/2006/table">
            <a:tbl>
              <a:tblPr firstRow="1" bandRow="1">
                <a:tableStyleId>{073A0DAA-6AF3-43AB-8588-CEC1D06C72B9}</a:tableStyleId>
              </a:tblPr>
              <a:tblGrid>
                <a:gridCol w="1727200">
                  <a:extLst>
                    <a:ext uri="{9D8B030D-6E8A-4147-A177-3AD203B41FA5}">
                      <a16:colId xmlns:a16="http://schemas.microsoft.com/office/drawing/2014/main" val="872900131"/>
                    </a:ext>
                  </a:extLst>
                </a:gridCol>
                <a:gridCol w="1727200">
                  <a:extLst>
                    <a:ext uri="{9D8B030D-6E8A-4147-A177-3AD203B41FA5}">
                      <a16:colId xmlns:a16="http://schemas.microsoft.com/office/drawing/2014/main" val="158431287"/>
                    </a:ext>
                  </a:extLst>
                </a:gridCol>
                <a:gridCol w="1727200">
                  <a:extLst>
                    <a:ext uri="{9D8B030D-6E8A-4147-A177-3AD203B41FA5}">
                      <a16:colId xmlns:a16="http://schemas.microsoft.com/office/drawing/2014/main" val="725823902"/>
                    </a:ext>
                  </a:extLst>
                </a:gridCol>
              </a:tblGrid>
              <a:tr h="370840">
                <a:tc>
                  <a:txBody>
                    <a:bodyPr/>
                    <a:lstStyle/>
                    <a:p>
                      <a:r>
                        <a:rPr lang="en-US" dirty="0"/>
                        <a:t>D</a:t>
                      </a:r>
                    </a:p>
                  </a:txBody>
                  <a:tcPr/>
                </a:tc>
                <a:tc>
                  <a:txBody>
                    <a:bodyPr/>
                    <a:lstStyle/>
                    <a:p>
                      <a:r>
                        <a:rPr lang="en-US" dirty="0"/>
                        <a:t>E</a:t>
                      </a:r>
                    </a:p>
                  </a:txBody>
                  <a:tcPr/>
                </a:tc>
                <a:tc>
                  <a:txBody>
                    <a:bodyPr/>
                    <a:lstStyle/>
                    <a:p>
                      <a:r>
                        <a:rPr lang="en-US" dirty="0"/>
                        <a:t>AL</a:t>
                      </a:r>
                    </a:p>
                  </a:txBody>
                  <a:tcPr/>
                </a:tc>
                <a:extLst>
                  <a:ext uri="{0D108BD9-81ED-4DB2-BD59-A6C34878D82A}">
                    <a16:rowId xmlns:a16="http://schemas.microsoft.com/office/drawing/2014/main" val="2595486370"/>
                  </a:ext>
                </a:extLst>
              </a:tr>
              <a:tr h="370840">
                <a:tc>
                  <a:txBody>
                    <a:bodyPr/>
                    <a:lstStyle/>
                    <a:p>
                      <a:r>
                        <a:rPr lang="en-US" dirty="0"/>
                        <a:t>DESCRIBE the learning experience.</a:t>
                      </a:r>
                    </a:p>
                    <a:p>
                      <a:r>
                        <a:rPr lang="en-US" dirty="0"/>
                        <a:t>Think: </a:t>
                      </a:r>
                    </a:p>
                    <a:p>
                      <a:pPr marL="285750" indent="-285750">
                        <a:buFont typeface="Arial" panose="020B0604020202020204" pitchFamily="34" charset="0"/>
                        <a:buChar char="•"/>
                      </a:pPr>
                      <a:r>
                        <a:rPr lang="en-US" dirty="0"/>
                        <a:t>What?</a:t>
                      </a:r>
                    </a:p>
                    <a:p>
                      <a:pPr marL="285750" indent="-285750">
                        <a:buFont typeface="Arial" panose="020B0604020202020204" pitchFamily="34" charset="0"/>
                        <a:buChar char="•"/>
                      </a:pPr>
                      <a:r>
                        <a:rPr lang="en-US" dirty="0"/>
                        <a:t>Where?</a:t>
                      </a:r>
                    </a:p>
                    <a:p>
                      <a:pPr marL="285750" indent="-285750">
                        <a:buFont typeface="Arial" panose="020B0604020202020204" pitchFamily="34" charset="0"/>
                        <a:buChar char="•"/>
                      </a:pPr>
                      <a:r>
                        <a:rPr lang="en-US" dirty="0"/>
                        <a:t>Who?</a:t>
                      </a:r>
                    </a:p>
                    <a:p>
                      <a:pPr marL="285750" indent="-285750">
                        <a:buFont typeface="Arial" panose="020B0604020202020204" pitchFamily="34" charset="0"/>
                        <a:buChar char="•"/>
                      </a:pPr>
                      <a:r>
                        <a:rPr lang="en-US" dirty="0"/>
                        <a:t>When?</a:t>
                      </a:r>
                    </a:p>
                    <a:p>
                      <a:pPr marL="285750" indent="-285750">
                        <a:buFont typeface="Arial" panose="020B0604020202020204" pitchFamily="34" charset="0"/>
                        <a:buChar char="•"/>
                      </a:pPr>
                      <a:r>
                        <a:rPr lang="en-US" dirty="0"/>
                        <a:t>Why</a:t>
                      </a:r>
                    </a:p>
                  </a:txBody>
                  <a:tcPr/>
                </a:tc>
                <a:tc>
                  <a:txBody>
                    <a:bodyPr/>
                    <a:lstStyle/>
                    <a:p>
                      <a:r>
                        <a:rPr lang="en-US" dirty="0"/>
                        <a:t>EXAMINE the experience</a:t>
                      </a:r>
                      <a:r>
                        <a:rPr lang="en-US" baseline="0" dirty="0"/>
                        <a:t> through the lens of academic concepts, theories, or strategies</a:t>
                      </a:r>
                    </a:p>
                    <a:p>
                      <a:r>
                        <a:rPr lang="en-US" baseline="0" dirty="0"/>
                        <a:t>EG: Culturally Responsive Pedagogy, UDL, Course Learning  Goals</a:t>
                      </a:r>
                      <a:endParaRPr lang="en-US" dirty="0"/>
                    </a:p>
                  </a:txBody>
                  <a:tcPr/>
                </a:tc>
                <a:tc>
                  <a:txBody>
                    <a:bodyPr/>
                    <a:lstStyle/>
                    <a:p>
                      <a:r>
                        <a:rPr lang="en-US" dirty="0"/>
                        <a:t>ARTICULATE</a:t>
                      </a:r>
                      <a:r>
                        <a:rPr lang="en-US" baseline="0" dirty="0"/>
                        <a:t> LEARNING by discussing and explaining what you learned, when you learned it, how you learned it and why it is important –to you and the field!-- and what you can/will do differently because of it.</a:t>
                      </a:r>
                      <a:endParaRPr lang="en-US" dirty="0"/>
                    </a:p>
                  </a:txBody>
                  <a:tcPr/>
                </a:tc>
                <a:extLst>
                  <a:ext uri="{0D108BD9-81ED-4DB2-BD59-A6C34878D82A}">
                    <a16:rowId xmlns:a16="http://schemas.microsoft.com/office/drawing/2014/main" val="3499789977"/>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66E2A7-4982-4FF5-BE64-E700AAA939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73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Deploy Simple Engagement Strategies to Discover what Students Know, Don’t Know, &amp; Need to Know</a:t>
            </a:r>
            <a:endParaRPr lang="en-US" sz="40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0328863"/>
              </p:ext>
            </p:extLst>
          </p:nvPr>
        </p:nvGraphicFramePr>
        <p:xfrm>
          <a:off x="838200" y="1825625"/>
          <a:ext cx="10515603" cy="4998720"/>
        </p:xfrm>
        <a:graphic>
          <a:graphicData uri="http://schemas.openxmlformats.org/drawingml/2006/table">
            <a:tbl>
              <a:tblPr firstRow="1" bandRow="1">
                <a:tableStyleId>{00A15C55-8517-42AA-B614-E9B94910E393}</a:tableStyleId>
              </a:tblPr>
              <a:tblGrid>
                <a:gridCol w="2033016">
                  <a:extLst>
                    <a:ext uri="{9D8B030D-6E8A-4147-A177-3AD203B41FA5}">
                      <a16:colId xmlns:a16="http://schemas.microsoft.com/office/drawing/2014/main" val="2505372604"/>
                    </a:ext>
                  </a:extLst>
                </a:gridCol>
                <a:gridCol w="8482587">
                  <a:extLst>
                    <a:ext uri="{9D8B030D-6E8A-4147-A177-3AD203B41FA5}">
                      <a16:colId xmlns:a16="http://schemas.microsoft.com/office/drawing/2014/main" val="975098536"/>
                    </a:ext>
                  </a:extLst>
                </a:gridCol>
              </a:tblGrid>
              <a:tr h="341571">
                <a:tc>
                  <a:txBody>
                    <a:bodyPr/>
                    <a:lstStyle/>
                    <a:p>
                      <a:r>
                        <a:rPr lang="en-US" dirty="0"/>
                        <a:t>Strategy</a:t>
                      </a:r>
                    </a:p>
                  </a:txBody>
                  <a:tcPr/>
                </a:tc>
                <a:tc>
                  <a:txBody>
                    <a:bodyPr/>
                    <a:lstStyle/>
                    <a:p>
                      <a:r>
                        <a:rPr lang="en-US" dirty="0"/>
                        <a:t>Description</a:t>
                      </a:r>
                    </a:p>
                  </a:txBody>
                  <a:tcPr/>
                </a:tc>
                <a:extLst>
                  <a:ext uri="{0D108BD9-81ED-4DB2-BD59-A6C34878D82A}">
                    <a16:rowId xmlns:a16="http://schemas.microsoft.com/office/drawing/2014/main" val="1770957152"/>
                  </a:ext>
                </a:extLst>
              </a:tr>
              <a:tr h="569285">
                <a:tc>
                  <a:txBody>
                    <a:bodyPr/>
                    <a:lstStyle/>
                    <a:p>
                      <a:r>
                        <a:rPr lang="en-US" sz="1600" dirty="0"/>
                        <a:t>CATs</a:t>
                      </a:r>
                      <a:r>
                        <a:rPr lang="en-US" sz="1600" baseline="0" dirty="0"/>
                        <a:t> and LATS, like “quick quizzes”</a:t>
                      </a:r>
                      <a:endParaRPr lang="en-US" sz="1600" dirty="0"/>
                    </a:p>
                  </a:txBody>
                  <a:tcPr/>
                </a:tc>
                <a:tc>
                  <a:txBody>
                    <a:bodyPr/>
                    <a:lstStyle/>
                    <a:p>
                      <a:r>
                        <a:rPr lang="en-US" sz="1600" dirty="0"/>
                        <a:t>Set aside a few </a:t>
                      </a:r>
                      <a:r>
                        <a:rPr lang="en-US" sz="1600" baseline="0" dirty="0"/>
                        <a:t>minutes of class time for low-stakes quizzes and exercises to help students practice retrieving and processing newly learned information.</a:t>
                      </a:r>
                      <a:endParaRPr lang="en-US" sz="1600" dirty="0"/>
                    </a:p>
                  </a:txBody>
                  <a:tcPr/>
                </a:tc>
                <a:extLst>
                  <a:ext uri="{0D108BD9-81ED-4DB2-BD59-A6C34878D82A}">
                    <a16:rowId xmlns:a16="http://schemas.microsoft.com/office/drawing/2014/main" val="2986736901"/>
                  </a:ext>
                </a:extLst>
              </a:tr>
              <a:tr h="327339">
                <a:tc>
                  <a:txBody>
                    <a:bodyPr/>
                    <a:lstStyle/>
                    <a:p>
                      <a:r>
                        <a:rPr lang="en-US" sz="1600" dirty="0"/>
                        <a:t>Distributed Practice</a:t>
                      </a:r>
                    </a:p>
                  </a:txBody>
                  <a:tcPr/>
                </a:tc>
                <a:tc>
                  <a:txBody>
                    <a:bodyPr/>
                    <a:lstStyle/>
                    <a:p>
                      <a:r>
                        <a:rPr lang="en-US" sz="1600" dirty="0"/>
                        <a:t>Allow students to work on skills</a:t>
                      </a:r>
                      <a:r>
                        <a:rPr lang="en-US" sz="1600" baseline="0" dirty="0"/>
                        <a:t> and knowledge acquisition over time. Scaffold learning!</a:t>
                      </a:r>
                      <a:endParaRPr lang="en-US" sz="1600" dirty="0"/>
                    </a:p>
                  </a:txBody>
                  <a:tcPr/>
                </a:tc>
                <a:extLst>
                  <a:ext uri="{0D108BD9-81ED-4DB2-BD59-A6C34878D82A}">
                    <a16:rowId xmlns:a16="http://schemas.microsoft.com/office/drawing/2014/main" val="2849331146"/>
                  </a:ext>
                </a:extLst>
              </a:tr>
              <a:tr h="569285">
                <a:tc>
                  <a:txBody>
                    <a:bodyPr/>
                    <a:lstStyle/>
                    <a:p>
                      <a:r>
                        <a:rPr lang="en-US" sz="1600" dirty="0"/>
                        <a:t>The Productive Struggle</a:t>
                      </a:r>
                    </a:p>
                  </a:txBody>
                  <a:tcPr/>
                </a:tc>
                <a:tc>
                  <a:txBody>
                    <a:bodyPr/>
                    <a:lstStyle/>
                    <a:p>
                      <a:r>
                        <a:rPr lang="en-US" sz="1600" dirty="0"/>
                        <a:t>The one who does the work does the learning, so offer challenging tasks that require creative and/or critical thinking.</a:t>
                      </a:r>
                    </a:p>
                  </a:txBody>
                  <a:tcPr/>
                </a:tc>
                <a:extLst>
                  <a:ext uri="{0D108BD9-81ED-4DB2-BD59-A6C34878D82A}">
                    <a16:rowId xmlns:a16="http://schemas.microsoft.com/office/drawing/2014/main" val="1451623822"/>
                  </a:ext>
                </a:extLst>
              </a:tr>
              <a:tr h="569285">
                <a:tc>
                  <a:txBody>
                    <a:bodyPr/>
                    <a:lstStyle/>
                    <a:p>
                      <a:r>
                        <a:rPr lang="en-US" sz="1600" dirty="0"/>
                        <a:t>3-2-1</a:t>
                      </a:r>
                    </a:p>
                  </a:txBody>
                  <a:tcPr/>
                </a:tc>
                <a:tc>
                  <a:txBody>
                    <a:bodyPr/>
                    <a:lstStyle/>
                    <a:p>
                      <a:r>
                        <a:rPr lang="en-US" sz="1600" dirty="0"/>
                        <a:t>Let students write down 3 things they learned (potentially</a:t>
                      </a:r>
                      <a:r>
                        <a:rPr lang="en-US" sz="1600" baseline="0" dirty="0"/>
                        <a:t> from the previous class session), 2 things they found interesting, and 1 thing they have questions about. </a:t>
                      </a:r>
                      <a:endParaRPr lang="en-US" sz="1600" dirty="0"/>
                    </a:p>
                  </a:txBody>
                  <a:tcPr/>
                </a:tc>
                <a:extLst>
                  <a:ext uri="{0D108BD9-81ED-4DB2-BD59-A6C34878D82A}">
                    <a16:rowId xmlns:a16="http://schemas.microsoft.com/office/drawing/2014/main" val="3803846035"/>
                  </a:ext>
                </a:extLst>
              </a:tr>
              <a:tr h="569285">
                <a:tc>
                  <a:txBody>
                    <a:bodyPr/>
                    <a:lstStyle/>
                    <a:p>
                      <a:r>
                        <a:rPr lang="en-US" sz="1600" dirty="0"/>
                        <a:t>Ticket In-and-Out the Door</a:t>
                      </a:r>
                    </a:p>
                  </a:txBody>
                  <a:tcPr/>
                </a:tc>
                <a:tc>
                  <a:txBody>
                    <a:bodyPr/>
                    <a:lstStyle/>
                    <a:p>
                      <a:r>
                        <a:rPr lang="en-US" sz="1600" baseline="0" dirty="0"/>
                        <a:t>Have students present a question or finding from previous session to current session, and at the end, share one thing they learned or didn’t quite grasp today.</a:t>
                      </a:r>
                      <a:endParaRPr lang="en-US" sz="1600" dirty="0"/>
                    </a:p>
                  </a:txBody>
                  <a:tcPr/>
                </a:tc>
                <a:extLst>
                  <a:ext uri="{0D108BD9-81ED-4DB2-BD59-A6C34878D82A}">
                    <a16:rowId xmlns:a16="http://schemas.microsoft.com/office/drawing/2014/main" val="902283546"/>
                  </a:ext>
                </a:extLst>
              </a:tr>
              <a:tr h="569285">
                <a:tc>
                  <a:txBody>
                    <a:bodyPr/>
                    <a:lstStyle/>
                    <a:p>
                      <a:r>
                        <a:rPr lang="en-US" sz="1600" dirty="0"/>
                        <a:t>Learning Journals</a:t>
                      </a:r>
                    </a:p>
                  </a:txBody>
                  <a:tcPr/>
                </a:tc>
                <a:tc>
                  <a:txBody>
                    <a:bodyPr/>
                    <a:lstStyle/>
                    <a:p>
                      <a:r>
                        <a:rPr lang="en-US" sz="1600" dirty="0"/>
                        <a:t>Parallel to assignments, learning journals provide a place for students to write, share, and reflect on their progress. They can note, and you can discuss, problem areas and solutions.</a:t>
                      </a:r>
                    </a:p>
                  </a:txBody>
                  <a:tcPr/>
                </a:tc>
                <a:extLst>
                  <a:ext uri="{0D108BD9-81ED-4DB2-BD59-A6C34878D82A}">
                    <a16:rowId xmlns:a16="http://schemas.microsoft.com/office/drawing/2014/main" val="436205287"/>
                  </a:ext>
                </a:extLst>
              </a:tr>
              <a:tr h="569285">
                <a:tc>
                  <a:txBody>
                    <a:bodyPr/>
                    <a:lstStyle/>
                    <a:p>
                      <a:r>
                        <a:rPr lang="en-US" sz="1600" dirty="0"/>
                        <a:t>Problem/Project-Based Learning</a:t>
                      </a:r>
                    </a:p>
                  </a:txBody>
                  <a:tcPr/>
                </a:tc>
                <a:tc>
                  <a:txBody>
                    <a:bodyPr/>
                    <a:lstStyle/>
                    <a:p>
                      <a:r>
                        <a:rPr lang="en-US" sz="1600" dirty="0"/>
                        <a:t>Teamwork is often better than groupwork, and this reinforces accountability, problem-solving, and mutual growth and development.</a:t>
                      </a:r>
                    </a:p>
                  </a:txBody>
                  <a:tcPr/>
                </a:tc>
                <a:extLst>
                  <a:ext uri="{0D108BD9-81ED-4DB2-BD59-A6C34878D82A}">
                    <a16:rowId xmlns:a16="http://schemas.microsoft.com/office/drawing/2014/main" val="1393403563"/>
                  </a:ext>
                </a:extLst>
              </a:tr>
              <a:tr h="811231">
                <a:tc>
                  <a:txBody>
                    <a:bodyPr/>
                    <a:lstStyle/>
                    <a:p>
                      <a:r>
                        <a:rPr lang="en-US" sz="1600" dirty="0"/>
                        <a:t>How I Learned, not What</a:t>
                      </a:r>
                      <a:r>
                        <a:rPr lang="en-US" sz="1600" baseline="0" dirty="0"/>
                        <a:t> I Learned</a:t>
                      </a:r>
                      <a:endParaRPr lang="en-US" sz="1600" dirty="0"/>
                    </a:p>
                  </a:txBody>
                  <a:tcPr/>
                </a:tc>
                <a:tc>
                  <a:txBody>
                    <a:bodyPr/>
                    <a:lstStyle/>
                    <a:p>
                      <a:r>
                        <a:rPr lang="en-US" sz="1600" dirty="0"/>
                        <a:t>Retrieval</a:t>
                      </a:r>
                      <a:r>
                        <a:rPr lang="en-US" sz="1600" baseline="0" dirty="0"/>
                        <a:t> is critical to new learning, but don’t let the students rely on you as the source of all knowledge and information! Learning is about discovery. Get them to think about how they learn, not just what they learn.</a:t>
                      </a:r>
                      <a:endParaRPr lang="en-US" sz="1600" dirty="0"/>
                    </a:p>
                  </a:txBody>
                  <a:tcPr/>
                </a:tc>
                <a:extLst>
                  <a:ext uri="{0D108BD9-81ED-4DB2-BD59-A6C34878D82A}">
                    <a16:rowId xmlns:a16="http://schemas.microsoft.com/office/drawing/2014/main" val="2051765838"/>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66E2A7-4982-4FF5-BE64-E700AAA939B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tack of books on a table&#10;&#10;Description automatically generated">
            <a:extLst>
              <a:ext uri="{FF2B5EF4-FFF2-40B4-BE49-F238E27FC236}">
                <a16:creationId xmlns:a16="http://schemas.microsoft.com/office/drawing/2014/main" id="{079E50E1-3592-0F77-B554-AB987EAC2E3B}"/>
              </a:ext>
            </a:extLst>
          </p:cNvPr>
          <p:cNvPicPr>
            <a:picLocks noChangeAspect="1"/>
          </p:cNvPicPr>
          <p:nvPr/>
        </p:nvPicPr>
        <p:blipFill rotWithShape="1">
          <a:blip r:embed="rId2">
            <a:extLst>
              <a:ext uri="{28A0092B-C50C-407E-A947-70E740481C1C}">
                <a14:useLocalDpi xmlns:a14="http://schemas.microsoft.com/office/drawing/2010/main" val="0"/>
              </a:ext>
            </a:extLst>
          </a:blip>
          <a:srcRect t="5176" r="-1" b="19824"/>
          <a:stretch/>
        </p:blipFill>
        <p:spPr>
          <a:xfrm>
            <a:off x="838200" y="233807"/>
            <a:ext cx="10468866" cy="5888737"/>
          </a:xfrm>
          <a:prstGeom prst="rect">
            <a:avLst/>
          </a:prstGeom>
          <a:ln w="28575">
            <a:solidFill>
              <a:schemeClr val="bg1"/>
            </a:solidFill>
          </a:ln>
        </p:spPr>
      </p:pic>
      <p:sp>
        <p:nvSpPr>
          <p:cNvPr id="2" name="Slide Number Placeholder 1">
            <a:extLst>
              <a:ext uri="{FF2B5EF4-FFF2-40B4-BE49-F238E27FC236}">
                <a16:creationId xmlns:a16="http://schemas.microsoft.com/office/drawing/2014/main" id="{A5274607-44C4-3F74-0AD8-C1A2E4A74447}"/>
              </a:ext>
            </a:extLst>
          </p:cNvPr>
          <p:cNvSpPr>
            <a:spLocks noGrp="1"/>
          </p:cNvSpPr>
          <p:nvPr>
            <p:ph type="sldNum" sz="quarter" idx="12"/>
          </p:nvPr>
        </p:nvSpPr>
        <p:spPr>
          <a:xfrm>
            <a:off x="8610600" y="6356350"/>
            <a:ext cx="2743200" cy="365125"/>
          </a:xfrm>
        </p:spPr>
        <p:txBody>
          <a:bodyPr>
            <a:normAutofit/>
          </a:bodyPr>
          <a:lstStyle/>
          <a:p>
            <a:pPr>
              <a:spcAft>
                <a:spcPts val="600"/>
              </a:spcAft>
            </a:pPr>
            <a:fld id="{4466E2A7-4982-4FF5-BE64-E700AAA939B4}" type="slidenum">
              <a:rPr lang="en-US">
                <a:solidFill>
                  <a:schemeClr val="bg1"/>
                </a:solidFill>
              </a:rPr>
              <a:pPr>
                <a:spcAft>
                  <a:spcPts val="600"/>
                </a:spcAft>
              </a:pPr>
              <a:t>17</a:t>
            </a:fld>
            <a:endParaRPr lang="en-US">
              <a:solidFill>
                <a:schemeClr val="bg1"/>
              </a:solidFill>
            </a:endParaRPr>
          </a:p>
        </p:txBody>
      </p:sp>
    </p:spTree>
    <p:extLst>
      <p:ext uri="{BB962C8B-B14F-4D97-AF65-F5344CB8AC3E}">
        <p14:creationId xmlns:p14="http://schemas.microsoft.com/office/powerpoint/2010/main" val="153969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CE47E94-252D-90D0-5B83-9ECFF73544F2}"/>
              </a:ext>
            </a:extLst>
          </p:cNvPr>
          <p:cNvSpPr>
            <a:spLocks noGrp="1"/>
          </p:cNvSpPr>
          <p:nvPr>
            <p:ph type="title"/>
          </p:nvPr>
        </p:nvSpPr>
        <p:spPr>
          <a:xfrm>
            <a:off x="838200" y="448721"/>
            <a:ext cx="4707671" cy="1225650"/>
          </a:xfrm>
        </p:spPr>
        <p:txBody>
          <a:bodyPr anchor="b">
            <a:normAutofit/>
          </a:bodyPr>
          <a:lstStyle/>
          <a:p>
            <a:r>
              <a:rPr lang="en-US" sz="3500">
                <a:solidFill>
                  <a:schemeClr val="bg1"/>
                </a:solidFill>
              </a:rPr>
              <a:t>Additional Ideas, Resources, and Supports</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AE70D8-29D4-A605-0FB1-C680ACDF790B}"/>
              </a:ext>
            </a:extLst>
          </p:cNvPr>
          <p:cNvSpPr>
            <a:spLocks noGrp="1"/>
          </p:cNvSpPr>
          <p:nvPr>
            <p:ph idx="1"/>
          </p:nvPr>
        </p:nvSpPr>
        <p:spPr>
          <a:xfrm>
            <a:off x="897769" y="1909192"/>
            <a:ext cx="4586513" cy="3647710"/>
          </a:xfrm>
        </p:spPr>
        <p:txBody>
          <a:bodyPr>
            <a:normAutofit/>
          </a:bodyPr>
          <a:lstStyle/>
          <a:p>
            <a:r>
              <a:rPr lang="en-US" sz="1300">
                <a:solidFill>
                  <a:schemeClr val="bg1"/>
                </a:solidFill>
              </a:rPr>
              <a:t>Your investment in their learning is critical. Be available. Be supportive.</a:t>
            </a:r>
          </a:p>
          <a:p>
            <a:r>
              <a:rPr lang="en-US" sz="1300">
                <a:solidFill>
                  <a:schemeClr val="bg1"/>
                </a:solidFill>
              </a:rPr>
              <a:t>Be mindful of diversity and consider Universal Design for Learning.</a:t>
            </a:r>
          </a:p>
          <a:p>
            <a:r>
              <a:rPr lang="en-US" sz="1300">
                <a:solidFill>
                  <a:schemeClr val="bg1"/>
                </a:solidFill>
              </a:rPr>
              <a:t>Keep your assignments and activities central to the class, not busy work they do on the side or in isolation until a high-stakes due-date arrives.</a:t>
            </a:r>
          </a:p>
          <a:p>
            <a:r>
              <a:rPr lang="en-US" sz="1300">
                <a:solidFill>
                  <a:schemeClr val="bg1"/>
                </a:solidFill>
              </a:rPr>
              <a:t>Focus on the process, not just the product.</a:t>
            </a:r>
          </a:p>
          <a:p>
            <a:r>
              <a:rPr lang="en-US" sz="1300">
                <a:solidFill>
                  <a:schemeClr val="bg1"/>
                </a:solidFill>
              </a:rPr>
              <a:t>Consider segmented writing, mixed media formats, and a revise and resubmit policy –it works for us, why not for them?</a:t>
            </a:r>
          </a:p>
          <a:p>
            <a:r>
              <a:rPr lang="en-US" sz="1300">
                <a:solidFill>
                  <a:schemeClr val="bg1"/>
                </a:solidFill>
              </a:rPr>
              <a:t>Stimulate and sustain curiosity and value to the students, not just from your perspective, but their own.</a:t>
            </a:r>
          </a:p>
          <a:p>
            <a:r>
              <a:rPr lang="en-US" sz="1300">
                <a:solidFill>
                  <a:schemeClr val="bg1"/>
                </a:solidFill>
              </a:rPr>
              <a:t>Consider tutors, peer mentors, the writing center, the counseling center… </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descr="Glasses on top of a book">
            <a:extLst>
              <a:ext uri="{FF2B5EF4-FFF2-40B4-BE49-F238E27FC236}">
                <a16:creationId xmlns:a16="http://schemas.microsoft.com/office/drawing/2014/main" id="{93FC3878-1979-58AC-5C62-A148F9F22C70}"/>
              </a:ext>
            </a:extLst>
          </p:cNvPr>
          <p:cNvPicPr>
            <a:picLocks noChangeAspect="1"/>
          </p:cNvPicPr>
          <p:nvPr/>
        </p:nvPicPr>
        <p:blipFill rotWithShape="1">
          <a:blip r:embed="rId2"/>
          <a:srcRect l="9964" r="35296" b="-1"/>
          <a:stretch/>
        </p:blipFill>
        <p:spPr>
          <a:xfrm>
            <a:off x="6525453" y="10"/>
            <a:ext cx="5666547" cy="6857990"/>
          </a:xfrm>
          <a:prstGeom prst="rect">
            <a:avLst/>
          </a:prstGeom>
        </p:spPr>
      </p:pic>
      <p:sp>
        <p:nvSpPr>
          <p:cNvPr id="4" name="Slide Number Placeholder 3">
            <a:extLst>
              <a:ext uri="{FF2B5EF4-FFF2-40B4-BE49-F238E27FC236}">
                <a16:creationId xmlns:a16="http://schemas.microsoft.com/office/drawing/2014/main" id="{94307645-4D45-7DF7-74F5-24E0E892AA13}"/>
              </a:ext>
            </a:extLst>
          </p:cNvPr>
          <p:cNvSpPr>
            <a:spLocks noGrp="1"/>
          </p:cNvSpPr>
          <p:nvPr>
            <p:ph type="sldNum" sz="quarter" idx="12"/>
          </p:nvPr>
        </p:nvSpPr>
        <p:spPr>
          <a:xfrm>
            <a:off x="9303026" y="6356350"/>
            <a:ext cx="2050774" cy="365125"/>
          </a:xfrm>
        </p:spPr>
        <p:txBody>
          <a:bodyPr>
            <a:normAutofit/>
          </a:bodyPr>
          <a:lstStyle/>
          <a:p>
            <a:pPr>
              <a:spcAft>
                <a:spcPts val="600"/>
              </a:spcAft>
            </a:pPr>
            <a:fld id="{4466E2A7-4982-4FF5-BE64-E700AAA939B4}" type="slidenum">
              <a:rPr lang="en-US">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200110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838200" y="448721"/>
            <a:ext cx="4707671" cy="1225650"/>
          </a:xfrm>
        </p:spPr>
        <p:txBody>
          <a:bodyPr anchor="b">
            <a:normAutofit/>
          </a:bodyPr>
          <a:lstStyle/>
          <a:p>
            <a:r>
              <a:rPr lang="en-US" sz="3800">
                <a:solidFill>
                  <a:schemeClr val="bg1"/>
                </a:solidFill>
              </a:rPr>
              <a:t>Top Ten Tips for HIPs	</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97769" y="1909192"/>
            <a:ext cx="4586513" cy="3647710"/>
          </a:xfrm>
        </p:spPr>
        <p:txBody>
          <a:bodyPr>
            <a:normAutofit/>
          </a:bodyPr>
          <a:lstStyle/>
          <a:p>
            <a:pPr marL="0" indent="0">
              <a:buNone/>
            </a:pPr>
            <a:r>
              <a:rPr lang="en-US" sz="1000">
                <a:solidFill>
                  <a:schemeClr val="bg1"/>
                </a:solidFill>
              </a:rPr>
              <a:t>At the core of HIP programs are </a:t>
            </a:r>
            <a:r>
              <a:rPr lang="en-US" sz="1000" b="1">
                <a:solidFill>
                  <a:schemeClr val="bg1"/>
                </a:solidFill>
              </a:rPr>
              <a:t>HIP pedagogies and practices </a:t>
            </a:r>
            <a:r>
              <a:rPr lang="en-US" sz="1000">
                <a:solidFill>
                  <a:schemeClr val="bg1"/>
                </a:solidFill>
              </a:rPr>
              <a:t>that make the learning experience valuable. You can become a High Impact Professor. Just…</a:t>
            </a:r>
          </a:p>
          <a:p>
            <a:pPr marL="514350" indent="-514350">
              <a:buFont typeface="+mj-lt"/>
              <a:buAutoNum type="arabicPeriod"/>
            </a:pPr>
            <a:r>
              <a:rPr lang="en-US" sz="1000" i="1">
                <a:solidFill>
                  <a:schemeClr val="bg1"/>
                </a:solidFill>
              </a:rPr>
              <a:t>Engage students in the learning experience and their awareness of it.</a:t>
            </a:r>
          </a:p>
          <a:p>
            <a:pPr marL="514350" indent="-514350">
              <a:buFont typeface="+mj-lt"/>
              <a:buAutoNum type="arabicPeriod"/>
            </a:pPr>
            <a:r>
              <a:rPr lang="en-US" sz="1000" i="1">
                <a:solidFill>
                  <a:schemeClr val="bg1"/>
                </a:solidFill>
              </a:rPr>
              <a:t>Use a variety of active and collaborative learning techniques in your classes.</a:t>
            </a:r>
          </a:p>
          <a:p>
            <a:pPr marL="514350" indent="-514350">
              <a:buFont typeface="+mj-lt"/>
              <a:buAutoNum type="arabicPeriod"/>
            </a:pPr>
            <a:r>
              <a:rPr lang="en-US" sz="1000" i="1">
                <a:solidFill>
                  <a:schemeClr val="bg1"/>
                </a:solidFill>
              </a:rPr>
              <a:t>Set and maintain high expectations of student performance.</a:t>
            </a:r>
          </a:p>
          <a:p>
            <a:pPr marL="514350" indent="-514350">
              <a:buFont typeface="+mj-lt"/>
              <a:buAutoNum type="arabicPeriod"/>
            </a:pPr>
            <a:r>
              <a:rPr lang="en-US" sz="1000" i="1">
                <a:solidFill>
                  <a:schemeClr val="bg1"/>
                </a:solidFill>
              </a:rPr>
              <a:t>Clarify what students need to do to succeed in class, in college, and potentially beyond.</a:t>
            </a:r>
          </a:p>
          <a:p>
            <a:pPr marL="514350" indent="-514350">
              <a:buFont typeface="+mj-lt"/>
              <a:buAutoNum type="arabicPeriod"/>
            </a:pPr>
            <a:r>
              <a:rPr lang="en-US" sz="1000" i="1">
                <a:solidFill>
                  <a:schemeClr val="bg1"/>
                </a:solidFill>
              </a:rPr>
              <a:t>Employ pedagogies appropriate for course objectives and students’ abilities (inclusion, UDL).</a:t>
            </a:r>
          </a:p>
          <a:p>
            <a:pPr marL="514350" indent="-514350">
              <a:buFont typeface="+mj-lt"/>
              <a:buAutoNum type="arabicPeriod"/>
            </a:pPr>
            <a:r>
              <a:rPr lang="en-US" sz="1000" i="1">
                <a:solidFill>
                  <a:schemeClr val="bg1"/>
                </a:solidFill>
              </a:rPr>
              <a:t>Build on/tie into students’ knowledge, experience, interests, and abilities.</a:t>
            </a:r>
          </a:p>
          <a:p>
            <a:pPr marL="514350" indent="-514350">
              <a:buFont typeface="+mj-lt"/>
              <a:buAutoNum type="arabicPeriod"/>
            </a:pPr>
            <a:r>
              <a:rPr lang="en-US" sz="1000" i="1">
                <a:solidFill>
                  <a:schemeClr val="bg1"/>
                </a:solidFill>
              </a:rPr>
              <a:t>Provide meaningful feedback.</a:t>
            </a:r>
          </a:p>
          <a:p>
            <a:pPr marL="514350" indent="-514350">
              <a:buFont typeface="+mj-lt"/>
              <a:buAutoNum type="arabicPeriod"/>
            </a:pPr>
            <a:r>
              <a:rPr lang="en-US" sz="1000" i="1">
                <a:solidFill>
                  <a:schemeClr val="bg1"/>
                </a:solidFill>
              </a:rPr>
              <a:t>Weave diversity into the curriculum.</a:t>
            </a:r>
          </a:p>
          <a:p>
            <a:pPr marL="514350" indent="-514350">
              <a:buFont typeface="+mj-lt"/>
              <a:buAutoNum type="arabicPeriod"/>
            </a:pPr>
            <a:r>
              <a:rPr lang="en-US" sz="1000" i="1">
                <a:solidFill>
                  <a:schemeClr val="bg1"/>
                </a:solidFill>
              </a:rPr>
              <a:t>Make time for students.</a:t>
            </a:r>
          </a:p>
          <a:p>
            <a:pPr marL="514350" indent="-514350">
              <a:buFont typeface="+mj-lt"/>
              <a:buAutoNum type="arabicPeriod"/>
            </a:pPr>
            <a:r>
              <a:rPr lang="en-US" sz="1000" i="1">
                <a:solidFill>
                  <a:schemeClr val="bg1"/>
                </a:solidFill>
              </a:rPr>
              <a:t>Help them become accountable for their own learning.</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Glasses on top of a book">
            <a:extLst>
              <a:ext uri="{FF2B5EF4-FFF2-40B4-BE49-F238E27FC236}">
                <a16:creationId xmlns:a16="http://schemas.microsoft.com/office/drawing/2014/main" id="{82EF6710-69C7-4E9F-A29A-70687EA2D0EE}"/>
              </a:ext>
            </a:extLst>
          </p:cNvPr>
          <p:cNvPicPr>
            <a:picLocks noChangeAspect="1"/>
          </p:cNvPicPr>
          <p:nvPr/>
        </p:nvPicPr>
        <p:blipFill rotWithShape="1">
          <a:blip r:embed="rId2"/>
          <a:srcRect l="10310" r="34950" b="-1"/>
          <a:stretch/>
        </p:blipFill>
        <p:spPr>
          <a:xfrm>
            <a:off x="6525453" y="10"/>
            <a:ext cx="5666547" cy="6857990"/>
          </a:xfrm>
          <a:prstGeom prst="rect">
            <a:avLst/>
          </a:prstGeom>
        </p:spPr>
      </p:pic>
    </p:spTree>
    <p:extLst>
      <p:ext uri="{BB962C8B-B14F-4D97-AF65-F5344CB8AC3E}">
        <p14:creationId xmlns:p14="http://schemas.microsoft.com/office/powerpoint/2010/main" val="18335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pen book">
            <a:extLst>
              <a:ext uri="{FF2B5EF4-FFF2-40B4-BE49-F238E27FC236}">
                <a16:creationId xmlns:a16="http://schemas.microsoft.com/office/drawing/2014/main" id="{86FAB582-1F44-9791-2A12-23612EDB3FFF}"/>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5" name="Title 4">
            <a:extLst>
              <a:ext uri="{FF2B5EF4-FFF2-40B4-BE49-F238E27FC236}">
                <a16:creationId xmlns:a16="http://schemas.microsoft.com/office/drawing/2014/main" id="{57AB08C6-070B-15E6-B34F-91AD6620CCD3}"/>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Context</a:t>
            </a:r>
          </a:p>
        </p:txBody>
      </p:sp>
      <p:sp>
        <p:nvSpPr>
          <p:cNvPr id="4" name="Slide Number Placeholder 3">
            <a:extLst>
              <a:ext uri="{FF2B5EF4-FFF2-40B4-BE49-F238E27FC236}">
                <a16:creationId xmlns:a16="http://schemas.microsoft.com/office/drawing/2014/main" id="{D677A311-0E26-CB91-4BCD-D1378DE2366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466E2A7-4982-4FF5-BE64-E700AAA939B4}" type="slidenum">
              <a:rPr lang="en-US">
                <a:solidFill>
                  <a:srgbClr val="FFFFFF"/>
                </a:solidFill>
                <a:latin typeface="Calibri" panose="020F0502020204030204"/>
              </a:rPr>
              <a:pPr>
                <a:spcAft>
                  <a:spcPts val="600"/>
                </a:spcAft>
                <a:defRPr/>
              </a:pPr>
              <a:t>2</a:t>
            </a:fld>
            <a:endParaRPr lang="en-US">
              <a:solidFill>
                <a:srgbClr val="FFFFFF"/>
              </a:solidFill>
              <a:latin typeface="Calibri" panose="020F0502020204030204"/>
            </a:endParaRPr>
          </a:p>
        </p:txBody>
      </p:sp>
    </p:spTree>
    <p:extLst>
      <p:ext uri="{BB962C8B-B14F-4D97-AF65-F5344CB8AC3E}">
        <p14:creationId xmlns:p14="http://schemas.microsoft.com/office/powerpoint/2010/main" val="1721517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text on a white background&#10;&#10;Description automatically generated">
            <a:extLst>
              <a:ext uri="{FF2B5EF4-FFF2-40B4-BE49-F238E27FC236}">
                <a16:creationId xmlns:a16="http://schemas.microsoft.com/office/drawing/2014/main" id="{837E8372-EF60-0A6C-B4D2-0990C020E903}"/>
              </a:ext>
            </a:extLst>
          </p:cNvPr>
          <p:cNvPicPr>
            <a:picLocks noChangeAspect="1"/>
          </p:cNvPicPr>
          <p:nvPr/>
        </p:nvPicPr>
        <p:blipFill>
          <a:blip r:embed="rId2"/>
          <a:stretch>
            <a:fillRect/>
          </a:stretch>
        </p:blipFill>
        <p:spPr>
          <a:xfrm>
            <a:off x="1120477" y="1260112"/>
            <a:ext cx="9951041" cy="4331629"/>
          </a:xfrm>
          <a:prstGeom prst="rect">
            <a:avLst/>
          </a:prstGeom>
        </p:spPr>
      </p:pic>
    </p:spTree>
    <p:extLst>
      <p:ext uri="{BB962C8B-B14F-4D97-AF65-F5344CB8AC3E}">
        <p14:creationId xmlns:p14="http://schemas.microsoft.com/office/powerpoint/2010/main" val="57301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6445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Learning can be HIP!	</a:t>
            </a:r>
          </a:p>
        </p:txBody>
      </p:sp>
      <p:pic>
        <p:nvPicPr>
          <p:cNvPr id="5" name="Picture 4">
            <a:extLst>
              <a:ext uri="{FF2B5EF4-FFF2-40B4-BE49-F238E27FC236}">
                <a16:creationId xmlns:a16="http://schemas.microsoft.com/office/drawing/2014/main" id="{F67C5B9A-54B9-9FD6-D81C-8013BB73EF69}"/>
              </a:ext>
            </a:extLst>
          </p:cNvPr>
          <p:cNvPicPr>
            <a:picLocks noChangeAspect="1"/>
          </p:cNvPicPr>
          <p:nvPr/>
        </p:nvPicPr>
        <p:blipFill rotWithShape="1">
          <a:blip r:embed="rId2"/>
          <a:srcRect l="4223" r="20096" b="1"/>
          <a:stretch/>
        </p:blipFill>
        <p:spPr>
          <a:xfrm>
            <a:off x="327547" y="2454903"/>
            <a:ext cx="7058306" cy="4080254"/>
          </a:xfrm>
          <a:prstGeom prst="rect">
            <a:avLst/>
          </a:prstGeom>
        </p:spPr>
      </p:pic>
      <p:sp>
        <p:nvSpPr>
          <p:cNvPr id="37" name="Rectangle 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491260"/>
            <a:ext cx="3424739" cy="5818099"/>
          </a:xfrm>
        </p:spPr>
        <p:txBody>
          <a:bodyPr anchor="ctr">
            <a:normAutofit/>
          </a:bodyPr>
          <a:lstStyle/>
          <a:p>
            <a:pPr marL="0" indent="0">
              <a:buNone/>
            </a:pPr>
            <a:r>
              <a:rPr lang="en-US" sz="1400" b="1" dirty="0">
                <a:solidFill>
                  <a:srgbClr val="FFFFFF"/>
                </a:solidFill>
              </a:rPr>
              <a:t>High Impact Practices </a:t>
            </a:r>
            <a:r>
              <a:rPr lang="en-US" sz="1400" dirty="0">
                <a:solidFill>
                  <a:srgbClr val="FFFFFF"/>
                </a:solidFill>
              </a:rPr>
              <a:t>enhance the academic success, persistence, and retention of students. </a:t>
            </a:r>
          </a:p>
          <a:p>
            <a:pPr marL="0" indent="0">
              <a:buNone/>
            </a:pPr>
            <a:r>
              <a:rPr lang="en-US" sz="1400" dirty="0">
                <a:solidFill>
                  <a:srgbClr val="FFFFFF"/>
                </a:solidFill>
                <a:hlinkClick r:id="rId3"/>
              </a:rPr>
              <a:t>Research </a:t>
            </a:r>
            <a:r>
              <a:rPr lang="en-US" sz="1400" dirty="0">
                <a:solidFill>
                  <a:srgbClr val="FFFFFF"/>
                </a:solidFill>
              </a:rPr>
              <a:t>supports their positive effect, most notably among historically underserved populations.</a:t>
            </a:r>
          </a:p>
          <a:p>
            <a:pPr marL="0" indent="0">
              <a:buNone/>
            </a:pPr>
            <a:r>
              <a:rPr lang="en-US" sz="1400" dirty="0">
                <a:solidFill>
                  <a:srgbClr val="FFFFFF"/>
                </a:solidFill>
              </a:rPr>
              <a:t>They’re typically fun but can also take students out of their comfort zones.</a:t>
            </a:r>
          </a:p>
          <a:p>
            <a:pPr marL="0" indent="0">
              <a:buNone/>
            </a:pPr>
            <a:r>
              <a:rPr lang="en-US" sz="1400" u="sng" dirty="0">
                <a:solidFill>
                  <a:srgbClr val="FFFFFF"/>
                </a:solidFill>
              </a:rPr>
              <a:t>Some Examples: </a:t>
            </a:r>
          </a:p>
          <a:p>
            <a:r>
              <a:rPr lang="en-US" sz="1400" dirty="0">
                <a:solidFill>
                  <a:srgbClr val="FFFFFF"/>
                </a:solidFill>
              </a:rPr>
              <a:t>Learning through diversity</a:t>
            </a:r>
          </a:p>
          <a:p>
            <a:r>
              <a:rPr lang="en-US" sz="1400" dirty="0">
                <a:solidFill>
                  <a:srgbClr val="FFFFFF"/>
                </a:solidFill>
              </a:rPr>
              <a:t>Real-world experiences</a:t>
            </a:r>
          </a:p>
          <a:p>
            <a:r>
              <a:rPr lang="en-US" sz="1400" dirty="0">
                <a:solidFill>
                  <a:srgbClr val="FFFFFF"/>
                </a:solidFill>
              </a:rPr>
              <a:t>Culminating experiences</a:t>
            </a:r>
          </a:p>
          <a:p>
            <a:r>
              <a:rPr lang="en-US" sz="1400" dirty="0">
                <a:solidFill>
                  <a:srgbClr val="FFFFFF"/>
                </a:solidFill>
              </a:rPr>
              <a:t>Undergraduate research</a:t>
            </a:r>
          </a:p>
          <a:p>
            <a:r>
              <a:rPr lang="en-US" sz="1400" dirty="0">
                <a:solidFill>
                  <a:srgbClr val="FFFFFF"/>
                </a:solidFill>
              </a:rPr>
              <a:t>Collaborative assignments</a:t>
            </a:r>
          </a:p>
          <a:p>
            <a:r>
              <a:rPr lang="en-US" sz="1400" dirty="0">
                <a:solidFill>
                  <a:srgbClr val="FFFFFF"/>
                </a:solidFill>
              </a:rPr>
              <a:t>Community-engaged learning</a:t>
            </a:r>
          </a:p>
          <a:p>
            <a:r>
              <a:rPr lang="en-US" sz="1400" dirty="0">
                <a:solidFill>
                  <a:srgbClr val="FFFFFF"/>
                </a:solidFill>
              </a:rPr>
              <a:t>Simulations</a:t>
            </a:r>
          </a:p>
          <a:p>
            <a:r>
              <a:rPr lang="en-US" sz="1400" dirty="0">
                <a:solidFill>
                  <a:srgbClr val="FFFFFF"/>
                </a:solidFill>
              </a:rPr>
              <a:t>Writing-intensive classes</a:t>
            </a:r>
          </a:p>
        </p:txBody>
      </p:sp>
    </p:spTree>
    <p:extLst>
      <p:ext uri="{BB962C8B-B14F-4D97-AF65-F5344CB8AC3E}">
        <p14:creationId xmlns:p14="http://schemas.microsoft.com/office/powerpoint/2010/main" val="370814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D33A0-1E58-FCC5-8608-EBC64C33BC45}"/>
              </a:ext>
            </a:extLst>
          </p:cNvPr>
          <p:cNvSpPr>
            <a:spLocks noGrp="1"/>
          </p:cNvSpPr>
          <p:nvPr>
            <p:ph type="title"/>
          </p:nvPr>
        </p:nvSpPr>
        <p:spPr>
          <a:xfrm>
            <a:off x="466722" y="586855"/>
            <a:ext cx="3201366" cy="3387497"/>
          </a:xfrm>
        </p:spPr>
        <p:txBody>
          <a:bodyPr anchor="b">
            <a:normAutofit/>
          </a:bodyPr>
          <a:lstStyle/>
          <a:p>
            <a:pPr algn="r"/>
            <a:r>
              <a:rPr lang="en-US" sz="3400" dirty="0">
                <a:solidFill>
                  <a:srgbClr val="FFFFFF"/>
                </a:solidFill>
              </a:rPr>
              <a:t>This Year’s Series Focuses on the Teaching and Learning Experiences that Make HIPS Work</a:t>
            </a:r>
          </a:p>
        </p:txBody>
      </p:sp>
      <p:sp>
        <p:nvSpPr>
          <p:cNvPr id="3" name="Content Placeholder 2">
            <a:extLst>
              <a:ext uri="{FF2B5EF4-FFF2-40B4-BE49-F238E27FC236}">
                <a16:creationId xmlns:a16="http://schemas.microsoft.com/office/drawing/2014/main" id="{663F9D37-FFFA-041F-F2B4-21A8A009B1BF}"/>
              </a:ext>
            </a:extLst>
          </p:cNvPr>
          <p:cNvSpPr>
            <a:spLocks noGrp="1"/>
          </p:cNvSpPr>
          <p:nvPr>
            <p:ph idx="1"/>
          </p:nvPr>
        </p:nvSpPr>
        <p:spPr>
          <a:xfrm>
            <a:off x="4581727" y="649480"/>
            <a:ext cx="3615776" cy="5546047"/>
          </a:xfrm>
        </p:spPr>
        <p:txBody>
          <a:bodyPr anchor="ctr">
            <a:normAutofit/>
          </a:bodyPr>
          <a:lstStyle/>
          <a:p>
            <a:r>
              <a:rPr lang="en-US" sz="1100" b="1" dirty="0"/>
              <a:t>Aiming High: Setting and Achieving High Standards</a:t>
            </a:r>
          </a:p>
          <a:p>
            <a:pPr lvl="1"/>
            <a:r>
              <a:rPr lang="en-US" sz="1100" dirty="0"/>
              <a:t>9/7/23</a:t>
            </a:r>
          </a:p>
          <a:p>
            <a:r>
              <a:rPr lang="en-US" sz="1100" b="1" dirty="0"/>
              <a:t>Scaffolding the Learning Process</a:t>
            </a:r>
          </a:p>
          <a:p>
            <a:pPr lvl="1"/>
            <a:r>
              <a:rPr lang="en-US" sz="1100" dirty="0"/>
              <a:t>10/4/23</a:t>
            </a:r>
          </a:p>
          <a:p>
            <a:r>
              <a:rPr lang="en-US" sz="1100" b="1" dirty="0"/>
              <a:t>Meaningful Interactions: The Key to Engaged Learning</a:t>
            </a:r>
          </a:p>
          <a:p>
            <a:pPr lvl="1"/>
            <a:r>
              <a:rPr lang="en-US" sz="1100" dirty="0"/>
              <a:t>11/2/23</a:t>
            </a:r>
          </a:p>
          <a:p>
            <a:r>
              <a:rPr lang="en-US" sz="1100" b="1" dirty="0"/>
              <a:t>Challenging Students’ Ways of Thinking and Knowing</a:t>
            </a:r>
          </a:p>
          <a:p>
            <a:pPr lvl="1"/>
            <a:r>
              <a:rPr lang="en-US" sz="1100" dirty="0"/>
              <a:t>12/7/23</a:t>
            </a:r>
          </a:p>
          <a:p>
            <a:r>
              <a:rPr lang="en-US" sz="1100" b="1" dirty="0"/>
              <a:t>Timely and Meaningful Feedback: Simple yet Essential Steps to Student Success</a:t>
            </a:r>
          </a:p>
          <a:p>
            <a:pPr lvl="1"/>
            <a:r>
              <a:rPr lang="en-US" sz="1100" dirty="0"/>
              <a:t>1/18/24</a:t>
            </a:r>
          </a:p>
          <a:p>
            <a:r>
              <a:rPr lang="en-US" sz="1100" b="1" dirty="0"/>
              <a:t>Making Time for the Learning to Happen: Opportunities and Strategies for Reflection and Integrated Learning</a:t>
            </a:r>
          </a:p>
          <a:p>
            <a:pPr lvl="1"/>
            <a:r>
              <a:rPr lang="en-US" sz="1100" dirty="0"/>
              <a:t>2/1/24</a:t>
            </a:r>
          </a:p>
          <a:p>
            <a:r>
              <a:rPr lang="en-US" sz="1100" b="1" dirty="0"/>
              <a:t>Make it Matter: Real World Scenarios, Applications, and Experiences</a:t>
            </a:r>
          </a:p>
          <a:p>
            <a:pPr lvl="1"/>
            <a:r>
              <a:rPr lang="en-US" sz="1100" dirty="0"/>
              <a:t>3/7/24</a:t>
            </a:r>
          </a:p>
          <a:p>
            <a:r>
              <a:rPr lang="en-US" sz="1100" b="1" dirty="0"/>
              <a:t>Show What you Know: The Value and Practice of “Going Public” with Learning</a:t>
            </a:r>
          </a:p>
          <a:p>
            <a:pPr lvl="1"/>
            <a:r>
              <a:rPr lang="en-US" sz="1100" dirty="0"/>
              <a:t>4/4/14</a:t>
            </a:r>
          </a:p>
          <a:p>
            <a:pPr marL="0" indent="0" algn="ctr">
              <a:buNone/>
            </a:pPr>
            <a:r>
              <a:rPr lang="en-US" sz="1100" b="1" i="1" dirty="0"/>
              <a:t>STUDENT SUCCESS CONFERENCE: SEPTEMBER 21, 2023!</a:t>
            </a:r>
          </a:p>
          <a:p>
            <a:endParaRPr lang="en-US" sz="1100" dirty="0"/>
          </a:p>
        </p:txBody>
      </p:sp>
      <p:pic>
        <p:nvPicPr>
          <p:cNvPr id="38" name="Graphic 7" descr="Education">
            <a:extLst>
              <a:ext uri="{FF2B5EF4-FFF2-40B4-BE49-F238E27FC236}">
                <a16:creationId xmlns:a16="http://schemas.microsoft.com/office/drawing/2014/main" id="{38A67541-5DDC-D3AB-0D47-7723EEF7BE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9502" y="1627051"/>
            <a:ext cx="3615776" cy="3615776"/>
          </a:xfrm>
          <a:prstGeom prst="rect">
            <a:avLst/>
          </a:prstGeom>
        </p:spPr>
      </p:pic>
      <p:sp>
        <p:nvSpPr>
          <p:cNvPr id="4" name="Slide Number Placeholder 3">
            <a:extLst>
              <a:ext uri="{FF2B5EF4-FFF2-40B4-BE49-F238E27FC236}">
                <a16:creationId xmlns:a16="http://schemas.microsoft.com/office/drawing/2014/main" id="{CCB09316-96DE-0E1F-2DF1-54568C0431D3}"/>
              </a:ext>
            </a:extLst>
          </p:cNvPr>
          <p:cNvSpPr>
            <a:spLocks noGrp="1"/>
          </p:cNvSpPr>
          <p:nvPr>
            <p:ph type="sldNum" sz="quarter" idx="12"/>
          </p:nvPr>
        </p:nvSpPr>
        <p:spPr>
          <a:xfrm>
            <a:off x="11704320" y="6455664"/>
            <a:ext cx="448056" cy="365125"/>
          </a:xfrm>
        </p:spPr>
        <p:txBody>
          <a:bodyPr>
            <a:normAutofit/>
          </a:bodyPr>
          <a:lstStyle/>
          <a:p>
            <a:pPr>
              <a:spcAft>
                <a:spcPts val="600"/>
              </a:spcAft>
            </a:pPr>
            <a:fld id="{4466E2A7-4982-4FF5-BE64-E700AAA939B4}" type="slidenum">
              <a:rPr lang="en-US" sz="110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spTree>
    <p:extLst>
      <p:ext uri="{BB962C8B-B14F-4D97-AF65-F5344CB8AC3E}">
        <p14:creationId xmlns:p14="http://schemas.microsoft.com/office/powerpoint/2010/main" val="352699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pen book">
            <a:extLst>
              <a:ext uri="{FF2B5EF4-FFF2-40B4-BE49-F238E27FC236}">
                <a16:creationId xmlns:a16="http://schemas.microsoft.com/office/drawing/2014/main" id="{86FAB582-1F44-9791-2A12-23612EDB3FFF}"/>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14"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7AB08C6-070B-15E6-B34F-91AD6620CCD3}"/>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A Framework</a:t>
            </a:r>
          </a:p>
        </p:txBody>
      </p:sp>
      <p:sp>
        <p:nvSpPr>
          <p:cNvPr id="6" name="Text Placeholder 5">
            <a:extLst>
              <a:ext uri="{FF2B5EF4-FFF2-40B4-BE49-F238E27FC236}">
                <a16:creationId xmlns:a16="http://schemas.microsoft.com/office/drawing/2014/main" id="{08A2EF84-4E44-2383-ED77-222B07152868}"/>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dirty="0">
                <a:solidFill>
                  <a:srgbClr val="FFFFFF"/>
                </a:solidFill>
              </a:rPr>
              <a:t>The Ophelia Syndrome, The Pygmalion Effect, Plato’s Meno, and Mindset </a:t>
            </a:r>
          </a:p>
        </p:txBody>
      </p:sp>
      <p:sp>
        <p:nvSpPr>
          <p:cNvPr id="4" name="Slide Number Placeholder 3">
            <a:extLst>
              <a:ext uri="{FF2B5EF4-FFF2-40B4-BE49-F238E27FC236}">
                <a16:creationId xmlns:a16="http://schemas.microsoft.com/office/drawing/2014/main" id="{D677A311-0E26-CB91-4BCD-D1378DE2366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466E2A7-4982-4FF5-BE64-E700AAA939B4}" type="slidenum">
              <a:rPr lang="en-US">
                <a:solidFill>
                  <a:srgbClr val="FFFFFF"/>
                </a:solidFill>
                <a:latin typeface="Calibri" panose="020F0502020204030204"/>
              </a:rPr>
              <a:pPr>
                <a:spcAft>
                  <a:spcPts val="600"/>
                </a:spcAft>
                <a:defRPr/>
              </a:pPr>
              <a:t>5</a:t>
            </a:fld>
            <a:endParaRPr lang="en-US">
              <a:solidFill>
                <a:srgbClr val="FFFFFF"/>
              </a:solidFill>
              <a:latin typeface="Calibri" panose="020F0502020204030204"/>
            </a:endParaRPr>
          </a:p>
        </p:txBody>
      </p:sp>
    </p:spTree>
    <p:extLst>
      <p:ext uri="{BB962C8B-B14F-4D97-AF65-F5344CB8AC3E}">
        <p14:creationId xmlns:p14="http://schemas.microsoft.com/office/powerpoint/2010/main" val="34634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olonius and Ophelia | Victorian Illustrated Shakespeare Archive">
            <a:extLst>
              <a:ext uri="{FF2B5EF4-FFF2-40B4-BE49-F238E27FC236}">
                <a16:creationId xmlns:a16="http://schemas.microsoft.com/office/drawing/2014/main" id="{F26C897B-B866-9AE8-D9DB-04FBBCBAF6A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2965" b="12964"/>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2" name="Rectangle 104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D7D21-F88F-1951-B130-F1EA5410BCA0}"/>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The Ophelia Syndrome</a:t>
            </a:r>
          </a:p>
        </p:txBody>
      </p:sp>
      <p:sp>
        <p:nvSpPr>
          <p:cNvPr id="4" name="Content Placeholder 3">
            <a:extLst>
              <a:ext uri="{FF2B5EF4-FFF2-40B4-BE49-F238E27FC236}">
                <a16:creationId xmlns:a16="http://schemas.microsoft.com/office/drawing/2014/main" id="{2C1C5FC5-F04B-6A62-7DFB-9C8AC69E53DA}"/>
              </a:ext>
            </a:extLst>
          </p:cNvPr>
          <p:cNvSpPr>
            <a:spLocks noGrp="1"/>
          </p:cNvSpPr>
          <p:nvPr>
            <p:ph sz="half" idx="2"/>
          </p:nvPr>
        </p:nvSpPr>
        <p:spPr>
          <a:xfrm>
            <a:off x="7531610" y="2099622"/>
            <a:ext cx="3822189" cy="4256723"/>
          </a:xfrm>
        </p:spPr>
        <p:txBody>
          <a:bodyPr vert="horz" lIns="91440" tIns="45720" rIns="91440" bIns="45720" rtlCol="0">
            <a:noAutofit/>
          </a:bodyPr>
          <a:lstStyle/>
          <a:p>
            <a:pPr marL="0" indent="0">
              <a:buNone/>
            </a:pPr>
            <a:r>
              <a:rPr lang="en-US" sz="1800" b="1" dirty="0"/>
              <a:t>Hamlet</a:t>
            </a:r>
            <a:r>
              <a:rPr lang="en-US" sz="1800" dirty="0"/>
              <a:t>, Act 1, Scene 3</a:t>
            </a:r>
          </a:p>
          <a:p>
            <a:r>
              <a:rPr lang="en-US" sz="1800" dirty="0"/>
              <a:t>Laertes to Ophelia: “the best safety lies in fear”</a:t>
            </a:r>
          </a:p>
          <a:p>
            <a:r>
              <a:rPr lang="en-US" sz="1800" dirty="0"/>
              <a:t>Confused –she “does not understand [herself] so clearly”—she turns to Polonius and says: “I do not know, my lord, what I should think”.</a:t>
            </a:r>
          </a:p>
          <a:p>
            <a:r>
              <a:rPr lang="en-US" sz="1800" dirty="0"/>
              <a:t>Polonius: “I’ll teach you. Think yourself a baby…”</a:t>
            </a:r>
          </a:p>
          <a:p>
            <a:pPr lvl="1"/>
            <a:r>
              <a:rPr lang="en-US" sz="1800" dirty="0"/>
              <a:t>Things do not end well for Ophelia </a:t>
            </a:r>
          </a:p>
          <a:p>
            <a:pPr lvl="1"/>
            <a:r>
              <a:rPr lang="en-US" sz="1800" dirty="0"/>
              <a:t>What’s the problem and application to teaching and learning, here?</a:t>
            </a:r>
          </a:p>
        </p:txBody>
      </p:sp>
      <p:sp>
        <p:nvSpPr>
          <p:cNvPr id="5" name="Slide Number Placeholder 4">
            <a:extLst>
              <a:ext uri="{FF2B5EF4-FFF2-40B4-BE49-F238E27FC236}">
                <a16:creationId xmlns:a16="http://schemas.microsoft.com/office/drawing/2014/main" id="{0DA520BE-C5B1-A192-7402-B750B519D92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466E2A7-4982-4FF5-BE64-E700AAA939B4}" type="slidenum">
              <a:rPr lang="en-US" smtClean="0">
                <a:solidFill>
                  <a:prstClr val="black">
                    <a:tint val="75000"/>
                  </a:prstClr>
                </a:solidFill>
                <a:latin typeface="Calibri" panose="020F0502020204030204"/>
              </a:rPr>
              <a:pPr>
                <a:spcAft>
                  <a:spcPts val="600"/>
                </a:spcAft>
                <a:defRPr/>
              </a:pPr>
              <a:t>6</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28316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6A8291-1305-6909-6D54-E04412A3D0BC}"/>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a:t>The Pygmalion Effect</a:t>
            </a:r>
          </a:p>
        </p:txBody>
      </p:sp>
      <p:sp>
        <p:nvSpPr>
          <p:cNvPr id="13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6FD6E459-CC5F-F27B-8A97-7CA1BF11EED8}"/>
              </a:ext>
            </a:extLst>
          </p:cNvPr>
          <p:cNvSpPr>
            <a:spLocks noGrp="1"/>
          </p:cNvSpPr>
          <p:nvPr>
            <p:ph sz="half" idx="1"/>
          </p:nvPr>
        </p:nvSpPr>
        <p:spPr>
          <a:xfrm>
            <a:off x="640080" y="2706624"/>
            <a:ext cx="6894576" cy="3483864"/>
          </a:xfrm>
        </p:spPr>
        <p:txBody>
          <a:bodyPr vert="horz" lIns="91440" tIns="45720" rIns="91440" bIns="45720" rtlCol="0">
            <a:normAutofit/>
          </a:bodyPr>
          <a:lstStyle/>
          <a:p>
            <a:pPr lvl="1"/>
            <a:r>
              <a:rPr lang="en-US" sz="1400" dirty="0"/>
              <a:t>Higher expectations result in increased performance: </a:t>
            </a:r>
          </a:p>
          <a:p>
            <a:pPr lvl="2"/>
            <a:r>
              <a:rPr lang="en-US" sz="1400" dirty="0"/>
              <a:t>Students do better when more is expected of them!</a:t>
            </a:r>
          </a:p>
          <a:p>
            <a:pPr lvl="2"/>
            <a:r>
              <a:rPr lang="en-US" sz="1400" dirty="0"/>
              <a:t>When we aim high, they aim high. When we aim low, they aim low. </a:t>
            </a:r>
          </a:p>
          <a:p>
            <a:pPr lvl="1"/>
            <a:r>
              <a:rPr lang="en-US" sz="1400" b="1" dirty="0"/>
              <a:t>Clearly articulated </a:t>
            </a:r>
            <a:r>
              <a:rPr lang="en-US" sz="1400" dirty="0"/>
              <a:t>and </a:t>
            </a:r>
            <a:r>
              <a:rPr lang="en-US" sz="1400" b="1" dirty="0"/>
              <a:t>consistently applied</a:t>
            </a:r>
            <a:r>
              <a:rPr lang="en-US" sz="1400" dirty="0"/>
              <a:t> expectations create an atmosphere conducive to learning.</a:t>
            </a:r>
          </a:p>
          <a:p>
            <a:pPr lvl="1"/>
            <a:r>
              <a:rPr lang="en-US" sz="1400" dirty="0"/>
              <a:t>It’s all about the effects of expectations and this requires:</a:t>
            </a:r>
          </a:p>
          <a:p>
            <a:pPr lvl="2"/>
            <a:r>
              <a:rPr lang="en-US" sz="1400" dirty="0"/>
              <a:t>A positive climate and tone –we need to set it!</a:t>
            </a:r>
          </a:p>
          <a:p>
            <a:pPr lvl="2"/>
            <a:r>
              <a:rPr lang="en-US" sz="1400" dirty="0"/>
              <a:t>Appropriate and equitable learning opportunities</a:t>
            </a:r>
          </a:p>
          <a:p>
            <a:pPr lvl="2"/>
            <a:r>
              <a:rPr lang="en-US" sz="1400" dirty="0"/>
              <a:t>Consistent engagement </a:t>
            </a:r>
          </a:p>
          <a:p>
            <a:pPr lvl="2"/>
            <a:r>
              <a:rPr lang="en-US" sz="1400" dirty="0"/>
              <a:t>Meaningful feedback </a:t>
            </a:r>
          </a:p>
          <a:p>
            <a:pPr lvl="2"/>
            <a:r>
              <a:rPr lang="en-US" sz="1400" dirty="0"/>
              <a:t>An awareness of the learning process, not just the product</a:t>
            </a:r>
          </a:p>
          <a:p>
            <a:pPr lvl="1"/>
            <a:r>
              <a:rPr lang="en-US" sz="1400" dirty="0"/>
              <a:t>The standards must be both high and appropriate</a:t>
            </a:r>
          </a:p>
          <a:p>
            <a:pPr lvl="1"/>
            <a:r>
              <a:rPr lang="en-US" sz="1400" dirty="0"/>
              <a:t>Do we make time for this and consider how our behaviors and expectations influence student engagement and performance? Examples?</a:t>
            </a:r>
          </a:p>
        </p:txBody>
      </p:sp>
      <p:pic>
        <p:nvPicPr>
          <p:cNvPr id="10" name="Picture 9" descr="A diagram of a diagram&#10;&#10;Description automatically generated">
            <a:extLst>
              <a:ext uri="{FF2B5EF4-FFF2-40B4-BE49-F238E27FC236}">
                <a16:creationId xmlns:a16="http://schemas.microsoft.com/office/drawing/2014/main" id="{F34DEE68-8D69-C448-E4E0-26C76A24C989}"/>
              </a:ext>
            </a:extLst>
          </p:cNvPr>
          <p:cNvPicPr>
            <a:picLocks noChangeAspect="1"/>
          </p:cNvPicPr>
          <p:nvPr/>
        </p:nvPicPr>
        <p:blipFill>
          <a:blip r:embed="rId2"/>
          <a:stretch>
            <a:fillRect/>
          </a:stretch>
        </p:blipFill>
        <p:spPr>
          <a:xfrm>
            <a:off x="7863840" y="679334"/>
            <a:ext cx="4014216" cy="2729667"/>
          </a:xfrm>
          <a:prstGeom prst="rect">
            <a:avLst/>
          </a:prstGeom>
        </p:spPr>
      </p:pic>
      <p:pic>
        <p:nvPicPr>
          <p:cNvPr id="8" name="Content Placeholder 7" descr="A diagram of a circle with arrows&#10;&#10;Description automatically generated">
            <a:extLst>
              <a:ext uri="{FF2B5EF4-FFF2-40B4-BE49-F238E27FC236}">
                <a16:creationId xmlns:a16="http://schemas.microsoft.com/office/drawing/2014/main" id="{05E30E2A-8ED4-3A29-6C69-44C4EFE6845C}"/>
              </a:ext>
            </a:extLst>
          </p:cNvPr>
          <p:cNvPicPr>
            <a:picLocks noGrp="1" noChangeAspect="1"/>
          </p:cNvPicPr>
          <p:nvPr>
            <p:ph sz="half" idx="2"/>
          </p:nvPr>
        </p:nvPicPr>
        <p:blipFill rotWithShape="1">
          <a:blip r:embed="rId3"/>
          <a:srcRect l="12214" r="10723" b="3"/>
          <a:stretch/>
        </p:blipFill>
        <p:spPr>
          <a:xfrm>
            <a:off x="8028851" y="4079193"/>
            <a:ext cx="3665905" cy="2176272"/>
          </a:xfrm>
          <a:prstGeom prst="rect">
            <a:avLst/>
          </a:prstGeom>
        </p:spPr>
      </p:pic>
      <p:sp>
        <p:nvSpPr>
          <p:cNvPr id="4" name="Slide Number Placeholder 3">
            <a:extLst>
              <a:ext uri="{FF2B5EF4-FFF2-40B4-BE49-F238E27FC236}">
                <a16:creationId xmlns:a16="http://schemas.microsoft.com/office/drawing/2014/main" id="{C3B2679E-7BDB-9184-AF16-9926036DDE2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466E2A7-4982-4FF5-BE64-E700AAA939B4}" type="slidenum">
              <a:rPr lang="en-US"/>
              <a:pPr>
                <a:spcAft>
                  <a:spcPts val="600"/>
                </a:spcAft>
              </a:pPr>
              <a:t>7</a:t>
            </a:fld>
            <a:endParaRPr lang="en-US"/>
          </a:p>
        </p:txBody>
      </p:sp>
    </p:spTree>
    <p:extLst>
      <p:ext uri="{BB962C8B-B14F-4D97-AF65-F5344CB8AC3E}">
        <p14:creationId xmlns:p14="http://schemas.microsoft.com/office/powerpoint/2010/main" val="277322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941FE-8377-D342-E670-C151E24A6642}"/>
              </a:ext>
            </a:extLst>
          </p:cNvPr>
          <p:cNvSpPr>
            <a:spLocks noGrp="1"/>
          </p:cNvSpPr>
          <p:nvPr>
            <p:ph type="title"/>
          </p:nvPr>
        </p:nvSpPr>
        <p:spPr/>
        <p:txBody>
          <a:bodyPr/>
          <a:lstStyle/>
          <a:p>
            <a:r>
              <a:rPr lang="en-US" dirty="0"/>
              <a:t>From Meno to Mindset</a:t>
            </a:r>
          </a:p>
        </p:txBody>
      </p:sp>
      <p:sp>
        <p:nvSpPr>
          <p:cNvPr id="3" name="Text Placeholder 2">
            <a:extLst>
              <a:ext uri="{FF2B5EF4-FFF2-40B4-BE49-F238E27FC236}">
                <a16:creationId xmlns:a16="http://schemas.microsoft.com/office/drawing/2014/main" id="{3525F1A7-4294-AC3F-1250-616C03D02924}"/>
              </a:ext>
            </a:extLst>
          </p:cNvPr>
          <p:cNvSpPr>
            <a:spLocks noGrp="1"/>
          </p:cNvSpPr>
          <p:nvPr>
            <p:ph type="body" idx="1"/>
          </p:nvPr>
        </p:nvSpPr>
        <p:spPr/>
        <p:txBody>
          <a:bodyPr/>
          <a:lstStyle/>
          <a:p>
            <a:r>
              <a:rPr lang="en-US" dirty="0"/>
              <a:t>Plato, Socrates, and Meno</a:t>
            </a:r>
          </a:p>
        </p:txBody>
      </p:sp>
      <p:graphicFrame>
        <p:nvGraphicFramePr>
          <p:cNvPr id="20" name="Content Placeholder 3">
            <a:extLst>
              <a:ext uri="{FF2B5EF4-FFF2-40B4-BE49-F238E27FC236}">
                <a16:creationId xmlns:a16="http://schemas.microsoft.com/office/drawing/2014/main" id="{C97EE8E0-83D7-A06B-B6BE-3AD78A0BA1A5}"/>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B52359D2-614A-B13B-DD31-D3479D2EEA97}"/>
              </a:ext>
            </a:extLst>
          </p:cNvPr>
          <p:cNvSpPr>
            <a:spLocks noGrp="1"/>
          </p:cNvSpPr>
          <p:nvPr>
            <p:ph type="body" sz="quarter" idx="3"/>
          </p:nvPr>
        </p:nvSpPr>
        <p:spPr/>
        <p:txBody>
          <a:bodyPr/>
          <a:lstStyle/>
          <a:p>
            <a:r>
              <a:rPr lang="en-US" dirty="0"/>
              <a:t>Mindset</a:t>
            </a:r>
          </a:p>
        </p:txBody>
      </p:sp>
      <p:pic>
        <p:nvPicPr>
          <p:cNvPr id="8" name="Content Placeholder 7">
            <a:extLst>
              <a:ext uri="{FF2B5EF4-FFF2-40B4-BE49-F238E27FC236}">
                <a16:creationId xmlns:a16="http://schemas.microsoft.com/office/drawing/2014/main" id="{BD6ACA3D-8663-76DC-A271-674C4E4EEE6E}"/>
              </a:ext>
            </a:extLst>
          </p:cNvPr>
          <p:cNvPicPr>
            <a:picLocks noGrp="1" noChangeAspect="1"/>
          </p:cNvPicPr>
          <p:nvPr>
            <p:ph sz="quarter" idx="4"/>
          </p:nvPr>
        </p:nvPicPr>
        <p:blipFill>
          <a:blip r:embed="rId7"/>
          <a:stretch>
            <a:fillRect/>
          </a:stretch>
        </p:blipFill>
        <p:spPr>
          <a:xfrm>
            <a:off x="6194427" y="3163358"/>
            <a:ext cx="5260084" cy="3291840"/>
          </a:xfrm>
          <a:prstGeom prst="rect">
            <a:avLst/>
          </a:prstGeom>
        </p:spPr>
      </p:pic>
      <p:sp>
        <p:nvSpPr>
          <p:cNvPr id="7" name="Slide Number Placeholder 6">
            <a:extLst>
              <a:ext uri="{FF2B5EF4-FFF2-40B4-BE49-F238E27FC236}">
                <a16:creationId xmlns:a16="http://schemas.microsoft.com/office/drawing/2014/main" id="{4820EAEF-BD70-5FA0-E8D6-428BB6CBF3FC}"/>
              </a:ext>
            </a:extLst>
          </p:cNvPr>
          <p:cNvSpPr>
            <a:spLocks noGrp="1"/>
          </p:cNvSpPr>
          <p:nvPr>
            <p:ph type="sldNum" sz="quarter" idx="12"/>
          </p:nvPr>
        </p:nvSpPr>
        <p:spPr/>
        <p:txBody>
          <a:bodyPr/>
          <a:lstStyle/>
          <a:p>
            <a:fld id="{4466E2A7-4982-4FF5-BE64-E700AAA939B4}" type="slidenum">
              <a:rPr lang="en-US" smtClean="0"/>
              <a:t>8</a:t>
            </a:fld>
            <a:endParaRPr lang="en-US"/>
          </a:p>
        </p:txBody>
      </p:sp>
      <p:sp>
        <p:nvSpPr>
          <p:cNvPr id="10" name="TextBox 9">
            <a:extLst>
              <a:ext uri="{FF2B5EF4-FFF2-40B4-BE49-F238E27FC236}">
                <a16:creationId xmlns:a16="http://schemas.microsoft.com/office/drawing/2014/main" id="{0B423DBD-70BA-4EDE-5555-232590CDE5C5}"/>
              </a:ext>
            </a:extLst>
          </p:cNvPr>
          <p:cNvSpPr txBox="1"/>
          <p:nvPr/>
        </p:nvSpPr>
        <p:spPr>
          <a:xfrm>
            <a:off x="5997575" y="2505075"/>
            <a:ext cx="6096000" cy="7571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view you adopt of yourself profoundly affects the way you lead your life”</a:t>
            </a:r>
          </a:p>
        </p:txBody>
      </p:sp>
    </p:spTree>
    <p:extLst>
      <p:ext uri="{BB962C8B-B14F-4D97-AF65-F5344CB8AC3E}">
        <p14:creationId xmlns:p14="http://schemas.microsoft.com/office/powerpoint/2010/main" val="4145583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White bulbs with a yellow one standing out">
            <a:extLst>
              <a:ext uri="{FF2B5EF4-FFF2-40B4-BE49-F238E27FC236}">
                <a16:creationId xmlns:a16="http://schemas.microsoft.com/office/drawing/2014/main" id="{4F75D2B4-093A-CFEB-60EE-5D7E47792AC1}"/>
              </a:ext>
            </a:extLst>
          </p:cNvPr>
          <p:cNvPicPr>
            <a:picLocks noChangeAspect="1"/>
          </p:cNvPicPr>
          <p:nvPr/>
        </p:nvPicPr>
        <p:blipFill rotWithShape="1">
          <a:blip r:embed="rId2"/>
          <a:srcRect r="5882" b="-1"/>
          <a:stretch/>
        </p:blipFill>
        <p:spPr>
          <a:xfrm>
            <a:off x="2522356" y="10"/>
            <a:ext cx="9669642" cy="6857990"/>
          </a:xfrm>
          <a:prstGeom prst="rect">
            <a:avLst/>
          </a:prstGeom>
        </p:spPr>
      </p:pic>
      <p:sp>
        <p:nvSpPr>
          <p:cNvPr id="34" name="Rectangle 3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838200" y="365125"/>
            <a:ext cx="3822189" cy="1899912"/>
          </a:xfrm>
        </p:spPr>
        <p:txBody>
          <a:bodyPr>
            <a:normAutofit/>
          </a:bodyPr>
          <a:lstStyle/>
          <a:p>
            <a:r>
              <a:rPr lang="en-US" sz="4000"/>
              <a:t>Why Mindset Matters</a:t>
            </a:r>
          </a:p>
        </p:txBody>
      </p:sp>
      <p:sp>
        <p:nvSpPr>
          <p:cNvPr id="6" name="Content Placeholder 5"/>
          <p:cNvSpPr>
            <a:spLocks noGrp="1"/>
          </p:cNvSpPr>
          <p:nvPr>
            <p:ph idx="1"/>
          </p:nvPr>
        </p:nvSpPr>
        <p:spPr>
          <a:xfrm>
            <a:off x="838200" y="2434201"/>
            <a:ext cx="5629656" cy="3742762"/>
          </a:xfrm>
        </p:spPr>
        <p:txBody>
          <a:bodyPr>
            <a:normAutofit/>
          </a:bodyPr>
          <a:lstStyle/>
          <a:p>
            <a:r>
              <a:rPr lang="en-US" sz="1800" dirty="0"/>
              <a:t>At this stage of their development, many students haven’t (yet) had the opportunity to think about their thinking and learn about their learning.</a:t>
            </a:r>
          </a:p>
          <a:p>
            <a:r>
              <a:rPr lang="en-US" sz="1800" b="1" dirty="0"/>
              <a:t>Further: </a:t>
            </a:r>
            <a:r>
              <a:rPr lang="en-US" sz="1800" i="1" dirty="0"/>
              <a:t>“…research on younger undergraduate students reveals [that] students take little or no responsibility for their own learning, blaming their shortcomings in achievement on their ‘ineffective’ instruction and the ‘too advanced’ or irrelevant course… Reinforcing their avoidance of responsibility for their learning is their widespread belief that learning should not require effort</a:t>
            </a:r>
            <a:r>
              <a:rPr lang="en-US" sz="1800" dirty="0"/>
              <a:t>”  --Linda Nilson, </a:t>
            </a:r>
            <a:r>
              <a:rPr lang="en-US" sz="1800" i="1" dirty="0"/>
              <a:t>Creating Self-Regulated Learners</a:t>
            </a:r>
            <a:r>
              <a:rPr lang="en-US" sz="1800" dirty="0"/>
              <a:t>.</a:t>
            </a:r>
          </a:p>
          <a:p>
            <a:r>
              <a:rPr lang="en-US" sz="1800" dirty="0"/>
              <a:t>What are the implications of/solutions to this?</a:t>
            </a:r>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4466E2A7-4982-4FF5-BE64-E700AAA939B4}" type="slidenum">
              <a:rPr kumimoji="0" lang="en-US"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9</a:t>
            </a:fld>
            <a:endParaRPr kumimoji="0" lang="en-US"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875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DD9ACCBB99548BED6D84AA45DCDB2" ma:contentTypeVersion="15" ma:contentTypeDescription="Create a new document." ma:contentTypeScope="" ma:versionID="3d2233507366e5f9413c876e2d33b237">
  <xsd:schema xmlns:xsd="http://www.w3.org/2001/XMLSchema" xmlns:xs="http://www.w3.org/2001/XMLSchema" xmlns:p="http://schemas.microsoft.com/office/2006/metadata/properties" xmlns:ns3="7e367da9-47b3-4215-8b2a-e06bfe4880a8" xmlns:ns4="ff72588a-9f9b-4e2a-b02a-564b69cb8fe8" targetNamespace="http://schemas.microsoft.com/office/2006/metadata/properties" ma:root="true" ma:fieldsID="d29b5f07faa8cbd098d1165be60f12f8" ns3:_="" ns4:_="">
    <xsd:import namespace="7e367da9-47b3-4215-8b2a-e06bfe4880a8"/>
    <xsd:import namespace="ff72588a-9f9b-4e2a-b02a-564b69cb8fe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67da9-47b3-4215-8b2a-e06bfe488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72588a-9f9b-4e2a-b02a-564b69cb8fe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e367da9-47b3-4215-8b2a-e06bfe4880a8" xsi:nil="true"/>
  </documentManagement>
</p:properties>
</file>

<file path=customXml/itemProps1.xml><?xml version="1.0" encoding="utf-8"?>
<ds:datastoreItem xmlns:ds="http://schemas.openxmlformats.org/officeDocument/2006/customXml" ds:itemID="{7B16BF58-B949-43AF-BF02-A50EBF9F76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67da9-47b3-4215-8b2a-e06bfe4880a8"/>
    <ds:schemaRef ds:uri="ff72588a-9f9b-4e2a-b02a-564b69cb8f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58FE0E-6575-4327-9B1D-E5CC0578859F}">
  <ds:schemaRefs>
    <ds:schemaRef ds:uri="http://schemas.microsoft.com/sharepoint/v3/contenttype/forms"/>
  </ds:schemaRefs>
</ds:datastoreItem>
</file>

<file path=customXml/itemProps3.xml><?xml version="1.0" encoding="utf-8"?>
<ds:datastoreItem xmlns:ds="http://schemas.openxmlformats.org/officeDocument/2006/customXml" ds:itemID="{E7642659-8B74-44AF-9CBB-7A24D7A62C68}">
  <ds:schemaRefs>
    <ds:schemaRef ds:uri="http://www.w3.org/XML/1998/namespace"/>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http://purl.org/dc/dcmitype/"/>
    <ds:schemaRef ds:uri="http://schemas.openxmlformats.org/package/2006/metadata/core-properties"/>
    <ds:schemaRef ds:uri="ff72588a-9f9b-4e2a-b02a-564b69cb8fe8"/>
    <ds:schemaRef ds:uri="7e367da9-47b3-4215-8b2a-e06bfe4880a8"/>
  </ds:schemaRefs>
</ds:datastoreItem>
</file>

<file path=docProps/app.xml><?xml version="1.0" encoding="utf-8"?>
<Properties xmlns="http://schemas.openxmlformats.org/officeDocument/2006/extended-properties" xmlns:vt="http://schemas.openxmlformats.org/officeDocument/2006/docPropsVTypes">
  <TotalTime>219</TotalTime>
  <Words>1614</Words>
  <Application>Microsoft Office PowerPoint</Application>
  <PresentationFormat>Widescreen</PresentationFormat>
  <Paragraphs>175</Paragraphs>
  <Slides>20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Office Theme</vt:lpstr>
      <vt:lpstr>1_Office Theme</vt:lpstr>
      <vt:lpstr>Aiming High: Setting and Achieving High Standards</vt:lpstr>
      <vt:lpstr>Context</vt:lpstr>
      <vt:lpstr>Learning can be HIP! </vt:lpstr>
      <vt:lpstr>This Year’s Series Focuses on the Teaching and Learning Experiences that Make HIPS Work</vt:lpstr>
      <vt:lpstr>A Framework</vt:lpstr>
      <vt:lpstr>The Ophelia Syndrome</vt:lpstr>
      <vt:lpstr>The Pygmalion Effect</vt:lpstr>
      <vt:lpstr>From Meno to Mindset</vt:lpstr>
      <vt:lpstr>Why Mindset Matters</vt:lpstr>
      <vt:lpstr>Pulling it all Together</vt:lpstr>
      <vt:lpstr>Setting, Maintaining, and Attaining High Standards</vt:lpstr>
      <vt:lpstr>Exercise 1: Set, Maintain, Attain</vt:lpstr>
      <vt:lpstr>The Easy Stuff and the Hard Stuff </vt:lpstr>
      <vt:lpstr>Positive Framing –and Exercises-- to Support a Growth Mindset</vt:lpstr>
      <vt:lpstr>Help Students DEAL with Learning</vt:lpstr>
      <vt:lpstr>Deploy Simple Engagement Strategies to Discover what Students Know, Don’t Know, &amp; Need to Know</vt:lpstr>
      <vt:lpstr>PowerPoint Presentation</vt:lpstr>
      <vt:lpstr>Additional Ideas, Resources, and Supports</vt:lpstr>
      <vt:lpstr>Top Ten Tips for HIPs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Smentkowski, Brian (bsmentkowski@uidaho.edu)</dc:creator>
  <cp:lastModifiedBy>Smentkowski, Brian (bsmentkowski@uidaho.edu)</cp:lastModifiedBy>
  <cp:revision>2</cp:revision>
  <dcterms:created xsi:type="dcterms:W3CDTF">2023-09-07T14:55:57Z</dcterms:created>
  <dcterms:modified xsi:type="dcterms:W3CDTF">2023-09-07T18:35:26Z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0x010100D68DD9ACCBB99548BED6D84AA45DCDB2</vt:lpwstr>
  </property>
</Properties>
</file>