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0"/>
  </p:notesMasterIdLst>
  <p:sldIdLst>
    <p:sldId id="323" r:id="rId6"/>
    <p:sldId id="324" r:id="rId7"/>
    <p:sldId id="325" r:id="rId8"/>
    <p:sldId id="326" r:id="rId9"/>
    <p:sldId id="327" r:id="rId10"/>
    <p:sldId id="314" r:id="rId11"/>
    <p:sldId id="277" r:id="rId12"/>
    <p:sldId id="263" r:id="rId13"/>
    <p:sldId id="313" r:id="rId14"/>
    <p:sldId id="264" r:id="rId15"/>
    <p:sldId id="258" r:id="rId16"/>
    <p:sldId id="261" r:id="rId17"/>
    <p:sldId id="299" r:id="rId18"/>
    <p:sldId id="328" r:id="rId19"/>
    <p:sldId id="315" r:id="rId20"/>
    <p:sldId id="265" r:id="rId21"/>
    <p:sldId id="266" r:id="rId22"/>
    <p:sldId id="267" r:id="rId23"/>
    <p:sldId id="273" r:id="rId24"/>
    <p:sldId id="274" r:id="rId25"/>
    <p:sldId id="291" r:id="rId26"/>
    <p:sldId id="317" r:id="rId27"/>
    <p:sldId id="300" r:id="rId28"/>
    <p:sldId id="301" r:id="rId29"/>
    <p:sldId id="268" r:id="rId30"/>
    <p:sldId id="269" r:id="rId31"/>
    <p:sldId id="270" r:id="rId32"/>
    <p:sldId id="296" r:id="rId33"/>
    <p:sldId id="318" r:id="rId34"/>
    <p:sldId id="319" r:id="rId35"/>
    <p:sldId id="330" r:id="rId36"/>
    <p:sldId id="329" r:id="rId37"/>
    <p:sldId id="284" r:id="rId38"/>
    <p:sldId id="304" r:id="rId39"/>
    <p:sldId id="292" r:id="rId40"/>
    <p:sldId id="310" r:id="rId41"/>
    <p:sldId id="322" r:id="rId42"/>
    <p:sldId id="281" r:id="rId43"/>
    <p:sldId id="290" r:id="rId44"/>
    <p:sldId id="320" r:id="rId45"/>
    <p:sldId id="321" r:id="rId46"/>
    <p:sldId id="272" r:id="rId47"/>
    <p:sldId id="306" r:id="rId48"/>
    <p:sldId id="305"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17" autoAdjust="0"/>
    <p:restoredTop sz="94660"/>
  </p:normalViewPr>
  <p:slideViewPr>
    <p:cSldViewPr snapToGrid="0">
      <p:cViewPr varScale="1">
        <p:scale>
          <a:sx n="125" d="100"/>
          <a:sy n="125" d="100"/>
        </p:scale>
        <p:origin x="17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43951-B936-422E-8F34-2E9A6BACA20D}"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8635B9A9-8F18-41E1-B410-E94FB9F607A3}">
      <dgm:prSet/>
      <dgm:spPr/>
      <dgm:t>
        <a:bodyPr/>
        <a:lstStyle/>
        <a:p>
          <a:r>
            <a:rPr lang="en-US" i="1"/>
            <a:t>Interactive Lecture </a:t>
          </a:r>
          <a:endParaRPr lang="en-US"/>
        </a:p>
      </dgm:t>
    </dgm:pt>
    <dgm:pt modelId="{CAAF3363-CE69-4993-AB84-C90DAC129411}" type="parTrans" cxnId="{C865AB4F-7FB7-47C3-A335-2C2D04D2A087}">
      <dgm:prSet/>
      <dgm:spPr/>
      <dgm:t>
        <a:bodyPr/>
        <a:lstStyle/>
        <a:p>
          <a:endParaRPr lang="en-US"/>
        </a:p>
      </dgm:t>
    </dgm:pt>
    <dgm:pt modelId="{376E0CCB-E5B7-41DE-B211-BF39D5CCF201}" type="sibTrans" cxnId="{C865AB4F-7FB7-47C3-A335-2C2D04D2A087}">
      <dgm:prSet/>
      <dgm:spPr/>
      <dgm:t>
        <a:bodyPr/>
        <a:lstStyle/>
        <a:p>
          <a:endParaRPr lang="en-US"/>
        </a:p>
      </dgm:t>
    </dgm:pt>
    <dgm:pt modelId="{C4F1DDC2-CD2F-4442-AECB-83D4B7908508}">
      <dgm:prSet/>
      <dgm:spPr/>
      <dgm:t>
        <a:bodyPr/>
        <a:lstStyle/>
        <a:p>
          <a:r>
            <a:rPr lang="en-US" i="1"/>
            <a:t>Think-Pair-Share </a:t>
          </a:r>
          <a:endParaRPr lang="en-US"/>
        </a:p>
      </dgm:t>
    </dgm:pt>
    <dgm:pt modelId="{863AE754-79CD-4048-B719-8498C43A56C7}" type="parTrans" cxnId="{237207D8-3AE3-4781-A789-D0F7F692F49B}">
      <dgm:prSet/>
      <dgm:spPr/>
      <dgm:t>
        <a:bodyPr/>
        <a:lstStyle/>
        <a:p>
          <a:endParaRPr lang="en-US"/>
        </a:p>
      </dgm:t>
    </dgm:pt>
    <dgm:pt modelId="{D3C77D8C-E130-45D5-8A98-FB2CF53F640F}" type="sibTrans" cxnId="{237207D8-3AE3-4781-A789-D0F7F692F49B}">
      <dgm:prSet/>
      <dgm:spPr/>
      <dgm:t>
        <a:bodyPr/>
        <a:lstStyle/>
        <a:p>
          <a:endParaRPr lang="en-US"/>
        </a:p>
      </dgm:t>
    </dgm:pt>
    <dgm:pt modelId="{AAAA174F-E137-4FC2-B5C5-C7AA50D837C0}">
      <dgm:prSet/>
      <dgm:spPr/>
      <dgm:t>
        <a:bodyPr/>
        <a:lstStyle/>
        <a:p>
          <a:r>
            <a:rPr lang="en-US" i="1"/>
            <a:t>One Minute Papers </a:t>
          </a:r>
          <a:endParaRPr lang="en-US"/>
        </a:p>
      </dgm:t>
    </dgm:pt>
    <dgm:pt modelId="{7B40D665-384A-4B7C-97A4-82A950692330}" type="parTrans" cxnId="{41D1059C-F70F-4A76-8C2E-3029B73A516E}">
      <dgm:prSet/>
      <dgm:spPr/>
      <dgm:t>
        <a:bodyPr/>
        <a:lstStyle/>
        <a:p>
          <a:endParaRPr lang="en-US"/>
        </a:p>
      </dgm:t>
    </dgm:pt>
    <dgm:pt modelId="{A36211D1-5017-45AB-9381-51E0ECF7AE0D}" type="sibTrans" cxnId="{41D1059C-F70F-4A76-8C2E-3029B73A516E}">
      <dgm:prSet/>
      <dgm:spPr/>
      <dgm:t>
        <a:bodyPr/>
        <a:lstStyle/>
        <a:p>
          <a:endParaRPr lang="en-US"/>
        </a:p>
      </dgm:t>
    </dgm:pt>
    <dgm:pt modelId="{671D4F64-E79D-48E8-B2F1-F67F16A1E31A}">
      <dgm:prSet/>
      <dgm:spPr/>
      <dgm:t>
        <a:bodyPr/>
        <a:lstStyle/>
        <a:p>
          <a:r>
            <a:rPr lang="en-US" i="1"/>
            <a:t>Discussions –large &amp; small </a:t>
          </a:r>
          <a:endParaRPr lang="en-US"/>
        </a:p>
      </dgm:t>
    </dgm:pt>
    <dgm:pt modelId="{E99B31E8-514E-417C-A3E5-72E56D6E7D26}" type="parTrans" cxnId="{F8D70938-F1DD-4D15-A2B8-0299E631CCF9}">
      <dgm:prSet/>
      <dgm:spPr/>
      <dgm:t>
        <a:bodyPr/>
        <a:lstStyle/>
        <a:p>
          <a:endParaRPr lang="en-US"/>
        </a:p>
      </dgm:t>
    </dgm:pt>
    <dgm:pt modelId="{70CC670A-C6D3-45A8-B822-4FEE686FB421}" type="sibTrans" cxnId="{F8D70938-F1DD-4D15-A2B8-0299E631CCF9}">
      <dgm:prSet/>
      <dgm:spPr/>
      <dgm:t>
        <a:bodyPr/>
        <a:lstStyle/>
        <a:p>
          <a:endParaRPr lang="en-US"/>
        </a:p>
      </dgm:t>
    </dgm:pt>
    <dgm:pt modelId="{22DEFCFD-06EF-4847-872E-86A3422A9F51}">
      <dgm:prSet/>
      <dgm:spPr/>
      <dgm:t>
        <a:bodyPr/>
        <a:lstStyle/>
        <a:p>
          <a:r>
            <a:rPr lang="en-US" i="1"/>
            <a:t>Muddiest/Clearest Points </a:t>
          </a:r>
          <a:endParaRPr lang="en-US"/>
        </a:p>
      </dgm:t>
    </dgm:pt>
    <dgm:pt modelId="{A0862E80-29EA-4F35-B9C7-04121A213606}" type="parTrans" cxnId="{65E43B21-B9B2-44B5-8E5D-8C58181CF62F}">
      <dgm:prSet/>
      <dgm:spPr/>
      <dgm:t>
        <a:bodyPr/>
        <a:lstStyle/>
        <a:p>
          <a:endParaRPr lang="en-US"/>
        </a:p>
      </dgm:t>
    </dgm:pt>
    <dgm:pt modelId="{9CDA9A34-DBC2-49B2-9808-BCA803C57F20}" type="sibTrans" cxnId="{65E43B21-B9B2-44B5-8E5D-8C58181CF62F}">
      <dgm:prSet/>
      <dgm:spPr/>
      <dgm:t>
        <a:bodyPr/>
        <a:lstStyle/>
        <a:p>
          <a:endParaRPr lang="en-US"/>
        </a:p>
      </dgm:t>
    </dgm:pt>
    <dgm:pt modelId="{19842B2C-F132-4D75-8D67-D11C0D494FAE}">
      <dgm:prSet/>
      <dgm:spPr/>
      <dgm:t>
        <a:bodyPr/>
        <a:lstStyle/>
        <a:p>
          <a:r>
            <a:rPr lang="en-US" i="1"/>
            <a:t>Concept Tests </a:t>
          </a:r>
          <a:endParaRPr lang="en-US"/>
        </a:p>
      </dgm:t>
    </dgm:pt>
    <dgm:pt modelId="{BE339E96-F143-4BCC-A417-B707BE2D6A11}" type="parTrans" cxnId="{FD93D4C2-BCE8-4E40-A715-918C2527704D}">
      <dgm:prSet/>
      <dgm:spPr/>
      <dgm:t>
        <a:bodyPr/>
        <a:lstStyle/>
        <a:p>
          <a:endParaRPr lang="en-US"/>
        </a:p>
      </dgm:t>
    </dgm:pt>
    <dgm:pt modelId="{29E1F91C-F62C-4C94-84F0-4D49AE745D64}" type="sibTrans" cxnId="{FD93D4C2-BCE8-4E40-A715-918C2527704D}">
      <dgm:prSet/>
      <dgm:spPr/>
      <dgm:t>
        <a:bodyPr/>
        <a:lstStyle/>
        <a:p>
          <a:endParaRPr lang="en-US"/>
        </a:p>
      </dgm:t>
    </dgm:pt>
    <dgm:pt modelId="{D848EF80-93CA-4376-BD76-4D1C76F3BD44}">
      <dgm:prSet/>
      <dgm:spPr/>
      <dgm:t>
        <a:bodyPr/>
        <a:lstStyle/>
        <a:p>
          <a:r>
            <a:rPr lang="en-US" i="1"/>
            <a:t>Debates and Simulations </a:t>
          </a:r>
          <a:endParaRPr lang="en-US"/>
        </a:p>
      </dgm:t>
    </dgm:pt>
    <dgm:pt modelId="{B1914254-A82C-4CA1-A944-5C283F34E525}" type="parTrans" cxnId="{1C04074F-5564-4D9F-889E-133BA35674B8}">
      <dgm:prSet/>
      <dgm:spPr/>
      <dgm:t>
        <a:bodyPr/>
        <a:lstStyle/>
        <a:p>
          <a:endParaRPr lang="en-US"/>
        </a:p>
      </dgm:t>
    </dgm:pt>
    <dgm:pt modelId="{7C48E67B-6987-4A43-AB73-EFB22BF3FFDC}" type="sibTrans" cxnId="{1C04074F-5564-4D9F-889E-133BA35674B8}">
      <dgm:prSet/>
      <dgm:spPr/>
      <dgm:t>
        <a:bodyPr/>
        <a:lstStyle/>
        <a:p>
          <a:endParaRPr lang="en-US"/>
        </a:p>
      </dgm:t>
    </dgm:pt>
    <dgm:pt modelId="{2AFA6723-9736-4B8F-82CA-F73541D4B795}">
      <dgm:prSet/>
      <dgm:spPr/>
      <dgm:t>
        <a:bodyPr/>
        <a:lstStyle/>
        <a:p>
          <a:r>
            <a:rPr lang="en-US" i="1"/>
            <a:t>Peer Review </a:t>
          </a:r>
          <a:endParaRPr lang="en-US"/>
        </a:p>
      </dgm:t>
    </dgm:pt>
    <dgm:pt modelId="{15CD5C36-3E4C-46EA-8F08-EB4A19A19296}" type="parTrans" cxnId="{18B7FDA7-DDBE-468B-8268-7B93A6EDDC21}">
      <dgm:prSet/>
      <dgm:spPr/>
      <dgm:t>
        <a:bodyPr/>
        <a:lstStyle/>
        <a:p>
          <a:endParaRPr lang="en-US"/>
        </a:p>
      </dgm:t>
    </dgm:pt>
    <dgm:pt modelId="{A6706DAF-D62E-47FB-BE34-877A48855A11}" type="sibTrans" cxnId="{18B7FDA7-DDBE-468B-8268-7B93A6EDDC21}">
      <dgm:prSet/>
      <dgm:spPr/>
      <dgm:t>
        <a:bodyPr/>
        <a:lstStyle/>
        <a:p>
          <a:endParaRPr lang="en-US"/>
        </a:p>
      </dgm:t>
    </dgm:pt>
    <dgm:pt modelId="{2B28ECDC-D653-4CCE-B5A5-B7474B676E99}">
      <dgm:prSet/>
      <dgm:spPr/>
      <dgm:t>
        <a:bodyPr/>
        <a:lstStyle/>
        <a:p>
          <a:r>
            <a:rPr lang="en-US" i="1"/>
            <a:t>Info Lit Races </a:t>
          </a:r>
          <a:endParaRPr lang="en-US"/>
        </a:p>
      </dgm:t>
    </dgm:pt>
    <dgm:pt modelId="{B2CD7487-14EE-4D25-AE81-FEF1AF57F472}" type="parTrans" cxnId="{9D690038-43D8-4E3C-99DA-61CE71058907}">
      <dgm:prSet/>
      <dgm:spPr/>
      <dgm:t>
        <a:bodyPr/>
        <a:lstStyle/>
        <a:p>
          <a:endParaRPr lang="en-US"/>
        </a:p>
      </dgm:t>
    </dgm:pt>
    <dgm:pt modelId="{27F696C1-8C08-4749-912C-C1DE74E7A1BA}" type="sibTrans" cxnId="{9D690038-43D8-4E3C-99DA-61CE71058907}">
      <dgm:prSet/>
      <dgm:spPr/>
      <dgm:t>
        <a:bodyPr/>
        <a:lstStyle/>
        <a:p>
          <a:endParaRPr lang="en-US"/>
        </a:p>
      </dgm:t>
    </dgm:pt>
    <dgm:pt modelId="{42F74F91-C298-456E-847B-9A0088B7A6CC}">
      <dgm:prSet/>
      <dgm:spPr/>
      <dgm:t>
        <a:bodyPr/>
        <a:lstStyle/>
        <a:p>
          <a:r>
            <a:rPr lang="en-US" i="1"/>
            <a:t>Case Studies, CBL, PBL</a:t>
          </a:r>
          <a:endParaRPr lang="en-US"/>
        </a:p>
      </dgm:t>
    </dgm:pt>
    <dgm:pt modelId="{2D195C2C-8233-4F17-A88A-BFB19F397964}" type="parTrans" cxnId="{388D3FAA-5FB4-46C0-85BA-60E3D7F74188}">
      <dgm:prSet/>
      <dgm:spPr/>
      <dgm:t>
        <a:bodyPr/>
        <a:lstStyle/>
        <a:p>
          <a:endParaRPr lang="en-US"/>
        </a:p>
      </dgm:t>
    </dgm:pt>
    <dgm:pt modelId="{FB2EDF3F-1422-46B9-BF50-A0A0BA345F44}" type="sibTrans" cxnId="{388D3FAA-5FB4-46C0-85BA-60E3D7F74188}">
      <dgm:prSet/>
      <dgm:spPr/>
      <dgm:t>
        <a:bodyPr/>
        <a:lstStyle/>
        <a:p>
          <a:endParaRPr lang="en-US"/>
        </a:p>
      </dgm:t>
    </dgm:pt>
    <dgm:pt modelId="{DEB4BA43-2B16-4DB3-B407-E0374390882B}" type="pres">
      <dgm:prSet presAssocID="{77743951-B936-422E-8F34-2E9A6BACA20D}" presName="diagram" presStyleCnt="0">
        <dgm:presLayoutVars>
          <dgm:dir/>
          <dgm:resizeHandles val="exact"/>
        </dgm:presLayoutVars>
      </dgm:prSet>
      <dgm:spPr/>
    </dgm:pt>
    <dgm:pt modelId="{FAB00E24-670B-4D5D-9463-FA5A3CF5150B}" type="pres">
      <dgm:prSet presAssocID="{8635B9A9-8F18-41E1-B410-E94FB9F607A3}" presName="node" presStyleLbl="node1" presStyleIdx="0" presStyleCnt="10">
        <dgm:presLayoutVars>
          <dgm:bulletEnabled val="1"/>
        </dgm:presLayoutVars>
      </dgm:prSet>
      <dgm:spPr/>
    </dgm:pt>
    <dgm:pt modelId="{FA16A2C6-0829-46F3-979E-DFF59F29ED98}" type="pres">
      <dgm:prSet presAssocID="{376E0CCB-E5B7-41DE-B211-BF39D5CCF201}" presName="sibTrans" presStyleCnt="0"/>
      <dgm:spPr/>
    </dgm:pt>
    <dgm:pt modelId="{02975E9D-9C20-4699-B460-5E17081308B1}" type="pres">
      <dgm:prSet presAssocID="{C4F1DDC2-CD2F-4442-AECB-83D4B7908508}" presName="node" presStyleLbl="node1" presStyleIdx="1" presStyleCnt="10">
        <dgm:presLayoutVars>
          <dgm:bulletEnabled val="1"/>
        </dgm:presLayoutVars>
      </dgm:prSet>
      <dgm:spPr/>
    </dgm:pt>
    <dgm:pt modelId="{BD647E62-2DBA-422A-8FA3-BEA13AB5F7F2}" type="pres">
      <dgm:prSet presAssocID="{D3C77D8C-E130-45D5-8A98-FB2CF53F640F}" presName="sibTrans" presStyleCnt="0"/>
      <dgm:spPr/>
    </dgm:pt>
    <dgm:pt modelId="{D194BA7D-A741-4410-AA92-059B26909038}" type="pres">
      <dgm:prSet presAssocID="{AAAA174F-E137-4FC2-B5C5-C7AA50D837C0}" presName="node" presStyleLbl="node1" presStyleIdx="2" presStyleCnt="10">
        <dgm:presLayoutVars>
          <dgm:bulletEnabled val="1"/>
        </dgm:presLayoutVars>
      </dgm:prSet>
      <dgm:spPr/>
    </dgm:pt>
    <dgm:pt modelId="{8E46735F-00A1-45C0-8F2A-D703DA1A5401}" type="pres">
      <dgm:prSet presAssocID="{A36211D1-5017-45AB-9381-51E0ECF7AE0D}" presName="sibTrans" presStyleCnt="0"/>
      <dgm:spPr/>
    </dgm:pt>
    <dgm:pt modelId="{0E03F4D4-8E31-40EE-A418-50CA05F91A0E}" type="pres">
      <dgm:prSet presAssocID="{671D4F64-E79D-48E8-B2F1-F67F16A1E31A}" presName="node" presStyleLbl="node1" presStyleIdx="3" presStyleCnt="10">
        <dgm:presLayoutVars>
          <dgm:bulletEnabled val="1"/>
        </dgm:presLayoutVars>
      </dgm:prSet>
      <dgm:spPr/>
    </dgm:pt>
    <dgm:pt modelId="{9BD59E09-DFFE-4273-8218-4A7D3188FB12}" type="pres">
      <dgm:prSet presAssocID="{70CC670A-C6D3-45A8-B822-4FEE686FB421}" presName="sibTrans" presStyleCnt="0"/>
      <dgm:spPr/>
    </dgm:pt>
    <dgm:pt modelId="{F36AD121-0CAD-4DFA-B179-B55FCED5CD81}" type="pres">
      <dgm:prSet presAssocID="{22DEFCFD-06EF-4847-872E-86A3422A9F51}" presName="node" presStyleLbl="node1" presStyleIdx="4" presStyleCnt="10">
        <dgm:presLayoutVars>
          <dgm:bulletEnabled val="1"/>
        </dgm:presLayoutVars>
      </dgm:prSet>
      <dgm:spPr/>
    </dgm:pt>
    <dgm:pt modelId="{D62FC4D8-5D1F-49A9-A0CE-FA5CA7F732FF}" type="pres">
      <dgm:prSet presAssocID="{9CDA9A34-DBC2-49B2-9808-BCA803C57F20}" presName="sibTrans" presStyleCnt="0"/>
      <dgm:spPr/>
    </dgm:pt>
    <dgm:pt modelId="{EEBF71EE-E211-4759-9259-53C528E3381E}" type="pres">
      <dgm:prSet presAssocID="{19842B2C-F132-4D75-8D67-D11C0D494FAE}" presName="node" presStyleLbl="node1" presStyleIdx="5" presStyleCnt="10">
        <dgm:presLayoutVars>
          <dgm:bulletEnabled val="1"/>
        </dgm:presLayoutVars>
      </dgm:prSet>
      <dgm:spPr/>
    </dgm:pt>
    <dgm:pt modelId="{51BAF650-ABFA-4F43-82F4-CF820FD945ED}" type="pres">
      <dgm:prSet presAssocID="{29E1F91C-F62C-4C94-84F0-4D49AE745D64}" presName="sibTrans" presStyleCnt="0"/>
      <dgm:spPr/>
    </dgm:pt>
    <dgm:pt modelId="{027CC9C8-F7AE-4862-8D73-16457E1C6242}" type="pres">
      <dgm:prSet presAssocID="{D848EF80-93CA-4376-BD76-4D1C76F3BD44}" presName="node" presStyleLbl="node1" presStyleIdx="6" presStyleCnt="10">
        <dgm:presLayoutVars>
          <dgm:bulletEnabled val="1"/>
        </dgm:presLayoutVars>
      </dgm:prSet>
      <dgm:spPr/>
    </dgm:pt>
    <dgm:pt modelId="{9ACAFE05-33CF-4DC5-8A11-3777C7C15FD3}" type="pres">
      <dgm:prSet presAssocID="{7C48E67B-6987-4A43-AB73-EFB22BF3FFDC}" presName="sibTrans" presStyleCnt="0"/>
      <dgm:spPr/>
    </dgm:pt>
    <dgm:pt modelId="{0583CA86-CEBD-4EFD-8B50-C4ED8C556AC0}" type="pres">
      <dgm:prSet presAssocID="{2AFA6723-9736-4B8F-82CA-F73541D4B795}" presName="node" presStyleLbl="node1" presStyleIdx="7" presStyleCnt="10">
        <dgm:presLayoutVars>
          <dgm:bulletEnabled val="1"/>
        </dgm:presLayoutVars>
      </dgm:prSet>
      <dgm:spPr/>
    </dgm:pt>
    <dgm:pt modelId="{BC7B992F-AA10-4B7E-8B7A-5E42F851183D}" type="pres">
      <dgm:prSet presAssocID="{A6706DAF-D62E-47FB-BE34-877A48855A11}" presName="sibTrans" presStyleCnt="0"/>
      <dgm:spPr/>
    </dgm:pt>
    <dgm:pt modelId="{32A3E494-6F8D-455B-8204-8B13EB86CE67}" type="pres">
      <dgm:prSet presAssocID="{2B28ECDC-D653-4CCE-B5A5-B7474B676E99}" presName="node" presStyleLbl="node1" presStyleIdx="8" presStyleCnt="10">
        <dgm:presLayoutVars>
          <dgm:bulletEnabled val="1"/>
        </dgm:presLayoutVars>
      </dgm:prSet>
      <dgm:spPr/>
    </dgm:pt>
    <dgm:pt modelId="{B53F33BC-1D0C-40FF-849A-FBF2A003D20C}" type="pres">
      <dgm:prSet presAssocID="{27F696C1-8C08-4749-912C-C1DE74E7A1BA}" presName="sibTrans" presStyleCnt="0"/>
      <dgm:spPr/>
    </dgm:pt>
    <dgm:pt modelId="{AAB711BB-03A2-4DE8-8A25-D4F350638485}" type="pres">
      <dgm:prSet presAssocID="{42F74F91-C298-456E-847B-9A0088B7A6CC}" presName="node" presStyleLbl="node1" presStyleIdx="9" presStyleCnt="10">
        <dgm:presLayoutVars>
          <dgm:bulletEnabled val="1"/>
        </dgm:presLayoutVars>
      </dgm:prSet>
      <dgm:spPr/>
    </dgm:pt>
  </dgm:ptLst>
  <dgm:cxnLst>
    <dgm:cxn modelId="{980BCD12-68B1-4C28-AD33-10B1AB302BA5}" type="presOf" srcId="{AAAA174F-E137-4FC2-B5C5-C7AA50D837C0}" destId="{D194BA7D-A741-4410-AA92-059B26909038}" srcOrd="0" destOrd="0" presId="urn:microsoft.com/office/officeart/2005/8/layout/default"/>
    <dgm:cxn modelId="{65E43B21-B9B2-44B5-8E5D-8C58181CF62F}" srcId="{77743951-B936-422E-8F34-2E9A6BACA20D}" destId="{22DEFCFD-06EF-4847-872E-86A3422A9F51}" srcOrd="4" destOrd="0" parTransId="{A0862E80-29EA-4F35-B9C7-04121A213606}" sibTransId="{9CDA9A34-DBC2-49B2-9808-BCA803C57F20}"/>
    <dgm:cxn modelId="{9D690038-43D8-4E3C-99DA-61CE71058907}" srcId="{77743951-B936-422E-8F34-2E9A6BACA20D}" destId="{2B28ECDC-D653-4CCE-B5A5-B7474B676E99}" srcOrd="8" destOrd="0" parTransId="{B2CD7487-14EE-4D25-AE81-FEF1AF57F472}" sibTransId="{27F696C1-8C08-4749-912C-C1DE74E7A1BA}"/>
    <dgm:cxn modelId="{F8D70938-F1DD-4D15-A2B8-0299E631CCF9}" srcId="{77743951-B936-422E-8F34-2E9A6BACA20D}" destId="{671D4F64-E79D-48E8-B2F1-F67F16A1E31A}" srcOrd="3" destOrd="0" parTransId="{E99B31E8-514E-417C-A3E5-72E56D6E7D26}" sibTransId="{70CC670A-C6D3-45A8-B822-4FEE686FB421}"/>
    <dgm:cxn modelId="{F763B35E-1B0D-45F4-B740-B5A3FAE8EC98}" type="presOf" srcId="{D848EF80-93CA-4376-BD76-4D1C76F3BD44}" destId="{027CC9C8-F7AE-4862-8D73-16457E1C6242}" srcOrd="0" destOrd="0" presId="urn:microsoft.com/office/officeart/2005/8/layout/default"/>
    <dgm:cxn modelId="{1C04074F-5564-4D9F-889E-133BA35674B8}" srcId="{77743951-B936-422E-8F34-2E9A6BACA20D}" destId="{D848EF80-93CA-4376-BD76-4D1C76F3BD44}" srcOrd="6" destOrd="0" parTransId="{B1914254-A82C-4CA1-A944-5C283F34E525}" sibTransId="{7C48E67B-6987-4A43-AB73-EFB22BF3FFDC}"/>
    <dgm:cxn modelId="{C865AB4F-7FB7-47C3-A335-2C2D04D2A087}" srcId="{77743951-B936-422E-8F34-2E9A6BACA20D}" destId="{8635B9A9-8F18-41E1-B410-E94FB9F607A3}" srcOrd="0" destOrd="0" parTransId="{CAAF3363-CE69-4993-AB84-C90DAC129411}" sibTransId="{376E0CCB-E5B7-41DE-B211-BF39D5CCF201}"/>
    <dgm:cxn modelId="{88323B58-96D9-41AC-9BAD-651E450E192B}" type="presOf" srcId="{2B28ECDC-D653-4CCE-B5A5-B7474B676E99}" destId="{32A3E494-6F8D-455B-8204-8B13EB86CE67}" srcOrd="0" destOrd="0" presId="urn:microsoft.com/office/officeart/2005/8/layout/default"/>
    <dgm:cxn modelId="{75176F7C-6980-4943-BFAA-6016BDCDF755}" type="presOf" srcId="{2AFA6723-9736-4B8F-82CA-F73541D4B795}" destId="{0583CA86-CEBD-4EFD-8B50-C4ED8C556AC0}" srcOrd="0" destOrd="0" presId="urn:microsoft.com/office/officeart/2005/8/layout/default"/>
    <dgm:cxn modelId="{C33AFD82-A068-4295-BE69-9609B0DFBB8A}" type="presOf" srcId="{22DEFCFD-06EF-4847-872E-86A3422A9F51}" destId="{F36AD121-0CAD-4DFA-B179-B55FCED5CD81}" srcOrd="0" destOrd="0" presId="urn:microsoft.com/office/officeart/2005/8/layout/default"/>
    <dgm:cxn modelId="{48151587-B736-4024-946D-14FA44286B5C}" type="presOf" srcId="{671D4F64-E79D-48E8-B2F1-F67F16A1E31A}" destId="{0E03F4D4-8E31-40EE-A418-50CA05F91A0E}" srcOrd="0" destOrd="0" presId="urn:microsoft.com/office/officeart/2005/8/layout/default"/>
    <dgm:cxn modelId="{41D1059C-F70F-4A76-8C2E-3029B73A516E}" srcId="{77743951-B936-422E-8F34-2E9A6BACA20D}" destId="{AAAA174F-E137-4FC2-B5C5-C7AA50D837C0}" srcOrd="2" destOrd="0" parTransId="{7B40D665-384A-4B7C-97A4-82A950692330}" sibTransId="{A36211D1-5017-45AB-9381-51E0ECF7AE0D}"/>
    <dgm:cxn modelId="{93A4D19D-D923-400F-8633-97A6362457FC}" type="presOf" srcId="{C4F1DDC2-CD2F-4442-AECB-83D4B7908508}" destId="{02975E9D-9C20-4699-B460-5E17081308B1}" srcOrd="0" destOrd="0" presId="urn:microsoft.com/office/officeart/2005/8/layout/default"/>
    <dgm:cxn modelId="{18B7FDA7-DDBE-468B-8268-7B93A6EDDC21}" srcId="{77743951-B936-422E-8F34-2E9A6BACA20D}" destId="{2AFA6723-9736-4B8F-82CA-F73541D4B795}" srcOrd="7" destOrd="0" parTransId="{15CD5C36-3E4C-46EA-8F08-EB4A19A19296}" sibTransId="{A6706DAF-D62E-47FB-BE34-877A48855A11}"/>
    <dgm:cxn modelId="{388D3FAA-5FB4-46C0-85BA-60E3D7F74188}" srcId="{77743951-B936-422E-8F34-2E9A6BACA20D}" destId="{42F74F91-C298-456E-847B-9A0088B7A6CC}" srcOrd="9" destOrd="0" parTransId="{2D195C2C-8233-4F17-A88A-BFB19F397964}" sibTransId="{FB2EDF3F-1422-46B9-BF50-A0A0BA345F44}"/>
    <dgm:cxn modelId="{FD93D4C2-BCE8-4E40-A715-918C2527704D}" srcId="{77743951-B936-422E-8F34-2E9A6BACA20D}" destId="{19842B2C-F132-4D75-8D67-D11C0D494FAE}" srcOrd="5" destOrd="0" parTransId="{BE339E96-F143-4BCC-A417-B707BE2D6A11}" sibTransId="{29E1F91C-F62C-4C94-84F0-4D49AE745D64}"/>
    <dgm:cxn modelId="{237207D8-3AE3-4781-A789-D0F7F692F49B}" srcId="{77743951-B936-422E-8F34-2E9A6BACA20D}" destId="{C4F1DDC2-CD2F-4442-AECB-83D4B7908508}" srcOrd="1" destOrd="0" parTransId="{863AE754-79CD-4048-B719-8498C43A56C7}" sibTransId="{D3C77D8C-E130-45D5-8A98-FB2CF53F640F}"/>
    <dgm:cxn modelId="{2FCF9AE9-3787-4E61-8EF6-755C64ECFC4A}" type="presOf" srcId="{77743951-B936-422E-8F34-2E9A6BACA20D}" destId="{DEB4BA43-2B16-4DB3-B407-E0374390882B}" srcOrd="0" destOrd="0" presId="urn:microsoft.com/office/officeart/2005/8/layout/default"/>
    <dgm:cxn modelId="{50552DEC-A052-458B-ADB0-DF823305D043}" type="presOf" srcId="{42F74F91-C298-456E-847B-9A0088B7A6CC}" destId="{AAB711BB-03A2-4DE8-8A25-D4F350638485}" srcOrd="0" destOrd="0" presId="urn:microsoft.com/office/officeart/2005/8/layout/default"/>
    <dgm:cxn modelId="{D8FCB4F5-CA8D-4BCC-B72F-0F60D4969915}" type="presOf" srcId="{19842B2C-F132-4D75-8D67-D11C0D494FAE}" destId="{EEBF71EE-E211-4759-9259-53C528E3381E}" srcOrd="0" destOrd="0" presId="urn:microsoft.com/office/officeart/2005/8/layout/default"/>
    <dgm:cxn modelId="{E746EBF7-07C9-46BE-8FFA-66452EC4C8A7}" type="presOf" srcId="{8635B9A9-8F18-41E1-B410-E94FB9F607A3}" destId="{FAB00E24-670B-4D5D-9463-FA5A3CF5150B}" srcOrd="0" destOrd="0" presId="urn:microsoft.com/office/officeart/2005/8/layout/default"/>
    <dgm:cxn modelId="{C090B2E6-5B26-4FC8-A09A-8E9E3AD748B0}" type="presParOf" srcId="{DEB4BA43-2B16-4DB3-B407-E0374390882B}" destId="{FAB00E24-670B-4D5D-9463-FA5A3CF5150B}" srcOrd="0" destOrd="0" presId="urn:microsoft.com/office/officeart/2005/8/layout/default"/>
    <dgm:cxn modelId="{6E684DF2-AC60-4708-871E-A6581694899C}" type="presParOf" srcId="{DEB4BA43-2B16-4DB3-B407-E0374390882B}" destId="{FA16A2C6-0829-46F3-979E-DFF59F29ED98}" srcOrd="1" destOrd="0" presId="urn:microsoft.com/office/officeart/2005/8/layout/default"/>
    <dgm:cxn modelId="{733204D4-7353-452B-8074-55AEAE84BE43}" type="presParOf" srcId="{DEB4BA43-2B16-4DB3-B407-E0374390882B}" destId="{02975E9D-9C20-4699-B460-5E17081308B1}" srcOrd="2" destOrd="0" presId="urn:microsoft.com/office/officeart/2005/8/layout/default"/>
    <dgm:cxn modelId="{85A700FB-D8A4-4693-BDE7-852E92B71E4E}" type="presParOf" srcId="{DEB4BA43-2B16-4DB3-B407-E0374390882B}" destId="{BD647E62-2DBA-422A-8FA3-BEA13AB5F7F2}" srcOrd="3" destOrd="0" presId="urn:microsoft.com/office/officeart/2005/8/layout/default"/>
    <dgm:cxn modelId="{49E0DAD4-DBF2-49BE-9D0A-4C6434707F5B}" type="presParOf" srcId="{DEB4BA43-2B16-4DB3-B407-E0374390882B}" destId="{D194BA7D-A741-4410-AA92-059B26909038}" srcOrd="4" destOrd="0" presId="urn:microsoft.com/office/officeart/2005/8/layout/default"/>
    <dgm:cxn modelId="{F64CBBC0-8DC3-4A4E-959D-A3FFDB2D7271}" type="presParOf" srcId="{DEB4BA43-2B16-4DB3-B407-E0374390882B}" destId="{8E46735F-00A1-45C0-8F2A-D703DA1A5401}" srcOrd="5" destOrd="0" presId="urn:microsoft.com/office/officeart/2005/8/layout/default"/>
    <dgm:cxn modelId="{2D4A0960-4A15-4A47-B719-C24362AB6231}" type="presParOf" srcId="{DEB4BA43-2B16-4DB3-B407-E0374390882B}" destId="{0E03F4D4-8E31-40EE-A418-50CA05F91A0E}" srcOrd="6" destOrd="0" presId="urn:microsoft.com/office/officeart/2005/8/layout/default"/>
    <dgm:cxn modelId="{52AB5CAD-4683-41C5-9748-A27E17E48628}" type="presParOf" srcId="{DEB4BA43-2B16-4DB3-B407-E0374390882B}" destId="{9BD59E09-DFFE-4273-8218-4A7D3188FB12}" srcOrd="7" destOrd="0" presId="urn:microsoft.com/office/officeart/2005/8/layout/default"/>
    <dgm:cxn modelId="{02A70A41-E58C-4167-B3A3-13F0CA00F5D6}" type="presParOf" srcId="{DEB4BA43-2B16-4DB3-B407-E0374390882B}" destId="{F36AD121-0CAD-4DFA-B179-B55FCED5CD81}" srcOrd="8" destOrd="0" presId="urn:microsoft.com/office/officeart/2005/8/layout/default"/>
    <dgm:cxn modelId="{D61ED391-5ABE-46C5-A170-8D81FFC75457}" type="presParOf" srcId="{DEB4BA43-2B16-4DB3-B407-E0374390882B}" destId="{D62FC4D8-5D1F-49A9-A0CE-FA5CA7F732FF}" srcOrd="9" destOrd="0" presId="urn:microsoft.com/office/officeart/2005/8/layout/default"/>
    <dgm:cxn modelId="{0C13D04B-2346-4C77-A408-385BFAF7BCE9}" type="presParOf" srcId="{DEB4BA43-2B16-4DB3-B407-E0374390882B}" destId="{EEBF71EE-E211-4759-9259-53C528E3381E}" srcOrd="10" destOrd="0" presId="urn:microsoft.com/office/officeart/2005/8/layout/default"/>
    <dgm:cxn modelId="{828B8DA7-58F9-4D65-8FF9-F21AF7385B89}" type="presParOf" srcId="{DEB4BA43-2B16-4DB3-B407-E0374390882B}" destId="{51BAF650-ABFA-4F43-82F4-CF820FD945ED}" srcOrd="11" destOrd="0" presId="urn:microsoft.com/office/officeart/2005/8/layout/default"/>
    <dgm:cxn modelId="{556855D4-4E38-49D8-9117-989B09B8A745}" type="presParOf" srcId="{DEB4BA43-2B16-4DB3-B407-E0374390882B}" destId="{027CC9C8-F7AE-4862-8D73-16457E1C6242}" srcOrd="12" destOrd="0" presId="urn:microsoft.com/office/officeart/2005/8/layout/default"/>
    <dgm:cxn modelId="{F06820EB-D184-4A27-B94B-FADAC29EF275}" type="presParOf" srcId="{DEB4BA43-2B16-4DB3-B407-E0374390882B}" destId="{9ACAFE05-33CF-4DC5-8A11-3777C7C15FD3}" srcOrd="13" destOrd="0" presId="urn:microsoft.com/office/officeart/2005/8/layout/default"/>
    <dgm:cxn modelId="{1B7CAD7E-9995-4430-928D-71C9E4AAB226}" type="presParOf" srcId="{DEB4BA43-2B16-4DB3-B407-E0374390882B}" destId="{0583CA86-CEBD-4EFD-8B50-C4ED8C556AC0}" srcOrd="14" destOrd="0" presId="urn:microsoft.com/office/officeart/2005/8/layout/default"/>
    <dgm:cxn modelId="{0F8407BE-F718-4924-8014-9E35B58CDC38}" type="presParOf" srcId="{DEB4BA43-2B16-4DB3-B407-E0374390882B}" destId="{BC7B992F-AA10-4B7E-8B7A-5E42F851183D}" srcOrd="15" destOrd="0" presId="urn:microsoft.com/office/officeart/2005/8/layout/default"/>
    <dgm:cxn modelId="{3C3FB9CC-DC80-426B-BEBE-FA8CF0CB16EC}" type="presParOf" srcId="{DEB4BA43-2B16-4DB3-B407-E0374390882B}" destId="{32A3E494-6F8D-455B-8204-8B13EB86CE67}" srcOrd="16" destOrd="0" presId="urn:microsoft.com/office/officeart/2005/8/layout/default"/>
    <dgm:cxn modelId="{8380DB60-F80E-49F3-8C7D-E1EEE8652A5A}" type="presParOf" srcId="{DEB4BA43-2B16-4DB3-B407-E0374390882B}" destId="{B53F33BC-1D0C-40FF-849A-FBF2A003D20C}" srcOrd="17" destOrd="0" presId="urn:microsoft.com/office/officeart/2005/8/layout/default"/>
    <dgm:cxn modelId="{C14BDF66-596F-443C-83D2-906CF2C2EEF4}" type="presParOf" srcId="{DEB4BA43-2B16-4DB3-B407-E0374390882B}" destId="{AAB711BB-03A2-4DE8-8A25-D4F35063848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00E24-670B-4D5D-9463-FA5A3CF5150B}">
      <dsp:nvSpPr>
        <dsp:cNvPr id="0" name=""/>
        <dsp:cNvSpPr/>
      </dsp:nvSpPr>
      <dsp:spPr>
        <a:xfrm>
          <a:off x="1929" y="361865"/>
          <a:ext cx="1530844" cy="918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Interactive Lecture </a:t>
          </a:r>
          <a:endParaRPr lang="en-US" sz="1400" kern="1200"/>
        </a:p>
      </dsp:txBody>
      <dsp:txXfrm>
        <a:off x="1929" y="361865"/>
        <a:ext cx="1530844" cy="918506"/>
      </dsp:txXfrm>
    </dsp:sp>
    <dsp:sp modelId="{02975E9D-9C20-4699-B460-5E17081308B1}">
      <dsp:nvSpPr>
        <dsp:cNvPr id="0" name=""/>
        <dsp:cNvSpPr/>
      </dsp:nvSpPr>
      <dsp:spPr>
        <a:xfrm>
          <a:off x="1685858" y="361865"/>
          <a:ext cx="1530844" cy="918506"/>
        </a:xfrm>
        <a:prstGeom prst="rect">
          <a:avLst/>
        </a:prstGeom>
        <a:gradFill rotWithShape="0">
          <a:gsLst>
            <a:gs pos="0">
              <a:schemeClr val="accent2">
                <a:hueOff val="-161707"/>
                <a:satOff val="-9325"/>
                <a:lumOff val="959"/>
                <a:alphaOff val="0"/>
                <a:satMod val="103000"/>
                <a:lumMod val="102000"/>
                <a:tint val="94000"/>
              </a:schemeClr>
            </a:gs>
            <a:gs pos="50000">
              <a:schemeClr val="accent2">
                <a:hueOff val="-161707"/>
                <a:satOff val="-9325"/>
                <a:lumOff val="959"/>
                <a:alphaOff val="0"/>
                <a:satMod val="110000"/>
                <a:lumMod val="100000"/>
                <a:shade val="100000"/>
              </a:schemeClr>
            </a:gs>
            <a:gs pos="100000">
              <a:schemeClr val="accent2">
                <a:hueOff val="-161707"/>
                <a:satOff val="-9325"/>
                <a:lumOff val="9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Think-Pair-Share </a:t>
          </a:r>
          <a:endParaRPr lang="en-US" sz="1400" kern="1200"/>
        </a:p>
      </dsp:txBody>
      <dsp:txXfrm>
        <a:off x="1685858" y="361865"/>
        <a:ext cx="1530844" cy="918506"/>
      </dsp:txXfrm>
    </dsp:sp>
    <dsp:sp modelId="{D194BA7D-A741-4410-AA92-059B26909038}">
      <dsp:nvSpPr>
        <dsp:cNvPr id="0" name=""/>
        <dsp:cNvSpPr/>
      </dsp:nvSpPr>
      <dsp:spPr>
        <a:xfrm>
          <a:off x="3369786" y="361865"/>
          <a:ext cx="1530844" cy="918506"/>
        </a:xfrm>
        <a:prstGeom prst="rect">
          <a:avLst/>
        </a:prstGeom>
        <a:gradFill rotWithShape="0">
          <a:gsLst>
            <a:gs pos="0">
              <a:schemeClr val="accent2">
                <a:hueOff val="-323414"/>
                <a:satOff val="-18651"/>
                <a:lumOff val="1917"/>
                <a:alphaOff val="0"/>
                <a:satMod val="103000"/>
                <a:lumMod val="102000"/>
                <a:tint val="94000"/>
              </a:schemeClr>
            </a:gs>
            <a:gs pos="50000">
              <a:schemeClr val="accent2">
                <a:hueOff val="-323414"/>
                <a:satOff val="-18651"/>
                <a:lumOff val="1917"/>
                <a:alphaOff val="0"/>
                <a:satMod val="110000"/>
                <a:lumMod val="100000"/>
                <a:shade val="100000"/>
              </a:schemeClr>
            </a:gs>
            <a:gs pos="100000">
              <a:schemeClr val="accent2">
                <a:hueOff val="-323414"/>
                <a:satOff val="-18651"/>
                <a:lumOff val="19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One Minute Papers </a:t>
          </a:r>
          <a:endParaRPr lang="en-US" sz="1400" kern="1200"/>
        </a:p>
      </dsp:txBody>
      <dsp:txXfrm>
        <a:off x="3369786" y="361865"/>
        <a:ext cx="1530844" cy="918506"/>
      </dsp:txXfrm>
    </dsp:sp>
    <dsp:sp modelId="{0E03F4D4-8E31-40EE-A418-50CA05F91A0E}">
      <dsp:nvSpPr>
        <dsp:cNvPr id="0" name=""/>
        <dsp:cNvSpPr/>
      </dsp:nvSpPr>
      <dsp:spPr>
        <a:xfrm>
          <a:off x="5053715" y="361865"/>
          <a:ext cx="1530844" cy="918506"/>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Discussions –large &amp; small </a:t>
          </a:r>
          <a:endParaRPr lang="en-US" sz="1400" kern="1200"/>
        </a:p>
      </dsp:txBody>
      <dsp:txXfrm>
        <a:off x="5053715" y="361865"/>
        <a:ext cx="1530844" cy="918506"/>
      </dsp:txXfrm>
    </dsp:sp>
    <dsp:sp modelId="{F36AD121-0CAD-4DFA-B179-B55FCED5CD81}">
      <dsp:nvSpPr>
        <dsp:cNvPr id="0" name=""/>
        <dsp:cNvSpPr/>
      </dsp:nvSpPr>
      <dsp:spPr>
        <a:xfrm>
          <a:off x="1929" y="1433456"/>
          <a:ext cx="1530844" cy="918506"/>
        </a:xfrm>
        <a:prstGeom prst="rect">
          <a:avLst/>
        </a:prstGeom>
        <a:gradFill rotWithShape="0">
          <a:gsLst>
            <a:gs pos="0">
              <a:schemeClr val="accent2">
                <a:hueOff val="-646828"/>
                <a:satOff val="-37301"/>
                <a:lumOff val="3835"/>
                <a:alphaOff val="0"/>
                <a:satMod val="103000"/>
                <a:lumMod val="102000"/>
                <a:tint val="94000"/>
              </a:schemeClr>
            </a:gs>
            <a:gs pos="50000">
              <a:schemeClr val="accent2">
                <a:hueOff val="-646828"/>
                <a:satOff val="-37301"/>
                <a:lumOff val="3835"/>
                <a:alphaOff val="0"/>
                <a:satMod val="110000"/>
                <a:lumMod val="100000"/>
                <a:shade val="100000"/>
              </a:schemeClr>
            </a:gs>
            <a:gs pos="100000">
              <a:schemeClr val="accent2">
                <a:hueOff val="-646828"/>
                <a:satOff val="-37301"/>
                <a:lumOff val="38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Muddiest/Clearest Points </a:t>
          </a:r>
          <a:endParaRPr lang="en-US" sz="1400" kern="1200"/>
        </a:p>
      </dsp:txBody>
      <dsp:txXfrm>
        <a:off x="1929" y="1433456"/>
        <a:ext cx="1530844" cy="918506"/>
      </dsp:txXfrm>
    </dsp:sp>
    <dsp:sp modelId="{EEBF71EE-E211-4759-9259-53C528E3381E}">
      <dsp:nvSpPr>
        <dsp:cNvPr id="0" name=""/>
        <dsp:cNvSpPr/>
      </dsp:nvSpPr>
      <dsp:spPr>
        <a:xfrm>
          <a:off x="1685858" y="1433456"/>
          <a:ext cx="1530844" cy="918506"/>
        </a:xfrm>
        <a:prstGeom prst="rect">
          <a:avLst/>
        </a:prstGeom>
        <a:gradFill rotWithShape="0">
          <a:gsLst>
            <a:gs pos="0">
              <a:schemeClr val="accent2">
                <a:hueOff val="-808535"/>
                <a:satOff val="-46627"/>
                <a:lumOff val="4793"/>
                <a:alphaOff val="0"/>
                <a:satMod val="103000"/>
                <a:lumMod val="102000"/>
                <a:tint val="94000"/>
              </a:schemeClr>
            </a:gs>
            <a:gs pos="50000">
              <a:schemeClr val="accent2">
                <a:hueOff val="-808535"/>
                <a:satOff val="-46627"/>
                <a:lumOff val="4793"/>
                <a:alphaOff val="0"/>
                <a:satMod val="110000"/>
                <a:lumMod val="100000"/>
                <a:shade val="100000"/>
              </a:schemeClr>
            </a:gs>
            <a:gs pos="100000">
              <a:schemeClr val="accent2">
                <a:hueOff val="-808535"/>
                <a:satOff val="-46627"/>
                <a:lumOff val="479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Concept Tests </a:t>
          </a:r>
          <a:endParaRPr lang="en-US" sz="1400" kern="1200"/>
        </a:p>
      </dsp:txBody>
      <dsp:txXfrm>
        <a:off x="1685858" y="1433456"/>
        <a:ext cx="1530844" cy="918506"/>
      </dsp:txXfrm>
    </dsp:sp>
    <dsp:sp modelId="{027CC9C8-F7AE-4862-8D73-16457E1C6242}">
      <dsp:nvSpPr>
        <dsp:cNvPr id="0" name=""/>
        <dsp:cNvSpPr/>
      </dsp:nvSpPr>
      <dsp:spPr>
        <a:xfrm>
          <a:off x="3369786" y="1433456"/>
          <a:ext cx="1530844" cy="918506"/>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Debates and Simulations </a:t>
          </a:r>
          <a:endParaRPr lang="en-US" sz="1400" kern="1200"/>
        </a:p>
      </dsp:txBody>
      <dsp:txXfrm>
        <a:off x="3369786" y="1433456"/>
        <a:ext cx="1530844" cy="918506"/>
      </dsp:txXfrm>
    </dsp:sp>
    <dsp:sp modelId="{0583CA86-CEBD-4EFD-8B50-C4ED8C556AC0}">
      <dsp:nvSpPr>
        <dsp:cNvPr id="0" name=""/>
        <dsp:cNvSpPr/>
      </dsp:nvSpPr>
      <dsp:spPr>
        <a:xfrm>
          <a:off x="5053715" y="1433456"/>
          <a:ext cx="1530844" cy="918506"/>
        </a:xfrm>
        <a:prstGeom prst="rect">
          <a:avLst/>
        </a:prstGeom>
        <a:gradFill rotWithShape="0">
          <a:gsLst>
            <a:gs pos="0">
              <a:schemeClr val="accent2">
                <a:hueOff val="-1131949"/>
                <a:satOff val="-65277"/>
                <a:lumOff val="6711"/>
                <a:alphaOff val="0"/>
                <a:satMod val="103000"/>
                <a:lumMod val="102000"/>
                <a:tint val="94000"/>
              </a:schemeClr>
            </a:gs>
            <a:gs pos="50000">
              <a:schemeClr val="accent2">
                <a:hueOff val="-1131949"/>
                <a:satOff val="-65277"/>
                <a:lumOff val="6711"/>
                <a:alphaOff val="0"/>
                <a:satMod val="110000"/>
                <a:lumMod val="100000"/>
                <a:shade val="100000"/>
              </a:schemeClr>
            </a:gs>
            <a:gs pos="100000">
              <a:schemeClr val="accent2">
                <a:hueOff val="-1131949"/>
                <a:satOff val="-65277"/>
                <a:lumOff val="671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Peer Review </a:t>
          </a:r>
          <a:endParaRPr lang="en-US" sz="1400" kern="1200"/>
        </a:p>
      </dsp:txBody>
      <dsp:txXfrm>
        <a:off x="5053715" y="1433456"/>
        <a:ext cx="1530844" cy="918506"/>
      </dsp:txXfrm>
    </dsp:sp>
    <dsp:sp modelId="{32A3E494-6F8D-455B-8204-8B13EB86CE67}">
      <dsp:nvSpPr>
        <dsp:cNvPr id="0" name=""/>
        <dsp:cNvSpPr/>
      </dsp:nvSpPr>
      <dsp:spPr>
        <a:xfrm>
          <a:off x="1685858" y="2505047"/>
          <a:ext cx="1530844" cy="918506"/>
        </a:xfrm>
        <a:prstGeom prst="rect">
          <a:avLst/>
        </a:prstGeom>
        <a:gradFill rotWithShape="0">
          <a:gsLst>
            <a:gs pos="0">
              <a:schemeClr val="accent2">
                <a:hueOff val="-1293656"/>
                <a:satOff val="-74603"/>
                <a:lumOff val="7669"/>
                <a:alphaOff val="0"/>
                <a:satMod val="103000"/>
                <a:lumMod val="102000"/>
                <a:tint val="94000"/>
              </a:schemeClr>
            </a:gs>
            <a:gs pos="50000">
              <a:schemeClr val="accent2">
                <a:hueOff val="-1293656"/>
                <a:satOff val="-74603"/>
                <a:lumOff val="7669"/>
                <a:alphaOff val="0"/>
                <a:satMod val="110000"/>
                <a:lumMod val="100000"/>
                <a:shade val="100000"/>
              </a:schemeClr>
            </a:gs>
            <a:gs pos="100000">
              <a:schemeClr val="accent2">
                <a:hueOff val="-1293656"/>
                <a:satOff val="-74603"/>
                <a:lumOff val="76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Info Lit Races </a:t>
          </a:r>
          <a:endParaRPr lang="en-US" sz="1400" kern="1200"/>
        </a:p>
      </dsp:txBody>
      <dsp:txXfrm>
        <a:off x="1685858" y="2505047"/>
        <a:ext cx="1530844" cy="918506"/>
      </dsp:txXfrm>
    </dsp:sp>
    <dsp:sp modelId="{AAB711BB-03A2-4DE8-8A25-D4F350638485}">
      <dsp:nvSpPr>
        <dsp:cNvPr id="0" name=""/>
        <dsp:cNvSpPr/>
      </dsp:nvSpPr>
      <dsp:spPr>
        <a:xfrm>
          <a:off x="3369786" y="2505047"/>
          <a:ext cx="1530844" cy="91850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Case Studies, CBL, PBL</a:t>
          </a:r>
          <a:endParaRPr lang="en-US" sz="1400" kern="1200"/>
        </a:p>
      </dsp:txBody>
      <dsp:txXfrm>
        <a:off x="3369786" y="2505047"/>
        <a:ext cx="1530844" cy="9185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BFEA8FC-4729-403F-B40F-DC69ED62437B}" type="datetimeFigureOut">
              <a:rPr lang="en-US" smtClean="0"/>
              <a:t>8/7/2023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1931868-C949-4D63-8574-A33B6DCC324F}" type="slidenum">
              <a:rPr lang="en-US" smtClean="0"/>
              <a:t>‹#›</a:t>
            </a:fld>
            <a:endParaRPr lang="en-US"/>
          </a:p>
        </p:txBody>
      </p:sp>
    </p:spTree>
    <p:extLst>
      <p:ext uri="{BB962C8B-B14F-4D97-AF65-F5344CB8AC3E}">
        <p14:creationId xmlns:p14="http://schemas.microsoft.com/office/powerpoint/2010/main" val="2003347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72A25D-5387-4C06-9996-29F0B6DF8B4C}" type="datetime1">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400611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6FA7E-0CFE-42E4-B12A-C2CBAE7E2971}" type="datetime1">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3538629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2F1E33-CBDC-4017-B8A8-86C5FF6DC9D5}" type="datetime1">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304615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0006-855E-4782-A8F5-4D628B34C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94328-E7D1-4536-95E1-C9171D132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6089A2-3CEE-434A-A8A1-51DD2F25673A}"/>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5" name="Footer Placeholder 4">
            <a:extLst>
              <a:ext uri="{FF2B5EF4-FFF2-40B4-BE49-F238E27FC236}">
                <a16:creationId xmlns:a16="http://schemas.microsoft.com/office/drawing/2014/main" id="{6FE1A285-DB7A-442E-B17C-E93D84D9A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66B7D-7633-4112-9568-5F63E450A4A3}"/>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217654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6468-EE18-49F6-A8CE-3FACD7937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B299F9-1200-489A-B872-508CE87EBC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F57F3-EC28-42CC-AE35-9AE6879C4484}"/>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5" name="Footer Placeholder 4">
            <a:extLst>
              <a:ext uri="{FF2B5EF4-FFF2-40B4-BE49-F238E27FC236}">
                <a16:creationId xmlns:a16="http://schemas.microsoft.com/office/drawing/2014/main" id="{462C6B91-55D4-4FBB-9E92-7CFB478DB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807C7-E45D-494D-B30B-12FC2079441A}"/>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287159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49E8-42BA-4DA0-BDCD-110CA56FD3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6A27A2-DB74-400F-88E4-0BF7BF734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0265D-13CC-49D4-915B-0C2CF212286E}"/>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5" name="Footer Placeholder 4">
            <a:extLst>
              <a:ext uri="{FF2B5EF4-FFF2-40B4-BE49-F238E27FC236}">
                <a16:creationId xmlns:a16="http://schemas.microsoft.com/office/drawing/2014/main" id="{90E07044-CB8E-4314-9CAA-ABDA53089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5A0FC-B3ED-4366-8B90-8F213101B486}"/>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15973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99DB7-DC21-4701-A3CE-0AC1184E2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1CBD8-77CB-47C0-AA27-481DFA9FF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3E71ED-E93D-479A-85A5-E99FB2376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82340-281C-434C-ADF8-8CEDC6285803}"/>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6" name="Footer Placeholder 5">
            <a:extLst>
              <a:ext uri="{FF2B5EF4-FFF2-40B4-BE49-F238E27FC236}">
                <a16:creationId xmlns:a16="http://schemas.microsoft.com/office/drawing/2014/main" id="{FB2AF96A-0A7D-4E6D-923D-70462040E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2DDEB2-F22B-4E09-AC07-71C7634E2D5E}"/>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555674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B2F05-9BB3-4D99-BBA8-01E7310E0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7C56F-41E1-40F9-A7D7-4BE2249AB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0F6DA-E06E-4918-89AD-5825D93A61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EAA01-077A-46A8-8529-09F3FB3C41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A3A89-B0C1-4E6E-ABDC-FA60A1BF97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54206B-86F1-4AE0-85E8-A5586FC03FC8}"/>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8" name="Footer Placeholder 7">
            <a:extLst>
              <a:ext uri="{FF2B5EF4-FFF2-40B4-BE49-F238E27FC236}">
                <a16:creationId xmlns:a16="http://schemas.microsoft.com/office/drawing/2014/main" id="{06AEEEB0-1902-42B2-B1B2-023670DCC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B33EC-B08A-4D04-8D5F-960A1F50C275}"/>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032091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76AD-6FC2-49D8-9A71-879F98231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15053-1AD2-404B-9E11-AEE86FB33364}"/>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4" name="Footer Placeholder 3">
            <a:extLst>
              <a:ext uri="{FF2B5EF4-FFF2-40B4-BE49-F238E27FC236}">
                <a16:creationId xmlns:a16="http://schemas.microsoft.com/office/drawing/2014/main" id="{ED16B9C1-0742-415D-848A-6E8BF617FF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3C34EC-2999-47BA-90AD-E2E126FBABC5}"/>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4217229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6FDBD-7DBD-4EBB-A7DB-26024F834DB0}"/>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3" name="Footer Placeholder 2">
            <a:extLst>
              <a:ext uri="{FF2B5EF4-FFF2-40B4-BE49-F238E27FC236}">
                <a16:creationId xmlns:a16="http://schemas.microsoft.com/office/drawing/2014/main" id="{0CC8C353-D143-427D-A6E6-E689A37B80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BCC770-3EEE-4DEB-A8A8-50618D27026C}"/>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191307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7E64-EEC6-4568-AD71-87BCB6700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059D87-04AE-4E1A-9DB9-2CCE50C2F7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E42EE8-2217-41AC-9E9D-33DC4EB31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223121-09D1-482C-9558-83B617B00693}"/>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6" name="Footer Placeholder 5">
            <a:extLst>
              <a:ext uri="{FF2B5EF4-FFF2-40B4-BE49-F238E27FC236}">
                <a16:creationId xmlns:a16="http://schemas.microsoft.com/office/drawing/2014/main" id="{076E1B4E-05B8-4444-BD89-0FEFEB888E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D4B91-1506-45E3-B798-6FE6EEEDBFB3}"/>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285405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B1E0F1-7AF2-4CA7-AC34-EFEB18252376}" type="datetime1">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580506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6236-ECC1-403B-A371-879053324C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8E79D5-83E3-4BF1-A1BA-3E2146C6C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3A913D-752C-4F87-9876-54E472BF7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B51A0-A915-48CE-8632-DD120268F168}"/>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6" name="Footer Placeholder 5">
            <a:extLst>
              <a:ext uri="{FF2B5EF4-FFF2-40B4-BE49-F238E27FC236}">
                <a16:creationId xmlns:a16="http://schemas.microsoft.com/office/drawing/2014/main" id="{5F77DCEC-38DE-47EB-876F-6A368B16F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39B84-1463-45E4-B45F-1107896288D9}"/>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244362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21C06-67A9-4097-97F9-A24E97703A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E214D-95B9-458C-BCEB-2129A82B67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9B20A-2E3A-4955-87E0-33CFB8A4116B}"/>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5" name="Footer Placeholder 4">
            <a:extLst>
              <a:ext uri="{FF2B5EF4-FFF2-40B4-BE49-F238E27FC236}">
                <a16:creationId xmlns:a16="http://schemas.microsoft.com/office/drawing/2014/main" id="{F9615A6D-A7BD-41F8-BC59-659864DA5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455EF-8A25-4DAD-9AA1-96412B0B162D}"/>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3259355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591DFF-7DAE-46DB-ADA1-2DB17D6206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F8CD3F-420E-460B-8A12-47AD7D05E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A8E36-1183-454B-8C11-7906685267FF}"/>
              </a:ext>
            </a:extLst>
          </p:cNvPr>
          <p:cNvSpPr>
            <a:spLocks noGrp="1"/>
          </p:cNvSpPr>
          <p:nvPr>
            <p:ph type="dt" sz="half" idx="10"/>
          </p:nvPr>
        </p:nvSpPr>
        <p:spPr/>
        <p:txBody>
          <a:bodyPr/>
          <a:lstStyle/>
          <a:p>
            <a:fld id="{26D81D4D-37C6-4FCA-9A96-B3882A1ED101}" type="datetimeFigureOut">
              <a:rPr lang="en-US" smtClean="0"/>
              <a:t>8/7/2023</a:t>
            </a:fld>
            <a:endParaRPr lang="en-US"/>
          </a:p>
        </p:txBody>
      </p:sp>
      <p:sp>
        <p:nvSpPr>
          <p:cNvPr id="5" name="Footer Placeholder 4">
            <a:extLst>
              <a:ext uri="{FF2B5EF4-FFF2-40B4-BE49-F238E27FC236}">
                <a16:creationId xmlns:a16="http://schemas.microsoft.com/office/drawing/2014/main" id="{0C1ADFF8-4854-4702-8D84-371D2D15F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D83DA-C264-4FE2-B8E6-63948B3BBE9A}"/>
              </a:ext>
            </a:extLst>
          </p:cNvPr>
          <p:cNvSpPr>
            <a:spLocks noGrp="1"/>
          </p:cNvSpPr>
          <p:nvPr>
            <p:ph type="sldNum" sz="quarter" idx="12"/>
          </p:nvPr>
        </p:nvSpPr>
        <p:spPr/>
        <p:txBody>
          <a:bodyPr/>
          <a:lstStyle/>
          <a:p>
            <a:fld id="{70A6325B-1AE1-4A48-B174-AFD4505D5CC3}" type="slidenum">
              <a:rPr lang="en-US" smtClean="0"/>
              <a:t>‹#›</a:t>
            </a:fld>
            <a:endParaRPr lang="en-US"/>
          </a:p>
        </p:txBody>
      </p:sp>
    </p:spTree>
    <p:extLst>
      <p:ext uri="{BB962C8B-B14F-4D97-AF65-F5344CB8AC3E}">
        <p14:creationId xmlns:p14="http://schemas.microsoft.com/office/powerpoint/2010/main" val="2316568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F0E19D-6A30-44A0-AB6A-E42A501776CF}" type="datetime1">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982971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72387A-AAF1-4F45-8BC3-32FF71D80664}" type="datetime1">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4257844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39099E-137B-4A48-85F2-8856D398C651}" type="datetime1">
              <a:rPr lang="en-US" smtClean="0"/>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25669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3D2DCB-72CB-4D23-A204-7889CF74BDE1}" type="datetime1">
              <a:rPr lang="en-US" smtClean="0"/>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84733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A7A8-DDD7-4833-A7C9-82D6679505C8}" type="datetime1">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408137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0B6680-B693-414B-8910-3D91B5C40C24}" type="datetime1">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362462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327E06-0307-4502-AC22-432AA96D19F9}" type="datetime1">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6E2A7-4982-4FF5-BE64-E700AAA939B4}" type="slidenum">
              <a:rPr lang="en-US" smtClean="0"/>
              <a:t>‹#›</a:t>
            </a:fld>
            <a:endParaRPr lang="en-US"/>
          </a:p>
        </p:txBody>
      </p:sp>
    </p:spTree>
    <p:extLst>
      <p:ext uri="{BB962C8B-B14F-4D97-AF65-F5344CB8AC3E}">
        <p14:creationId xmlns:p14="http://schemas.microsoft.com/office/powerpoint/2010/main" val="14296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27FD7A-5340-4C02-B57D-9272DD28AB65}" type="datetime1">
              <a:rPr lang="en-US" smtClean="0"/>
              <a:t>8/7/2023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6E2A7-4982-4FF5-BE64-E700AAA939B4}" type="slidenum">
              <a:rPr lang="en-US" smtClean="0"/>
              <a:t>‹#›</a:t>
            </a:fld>
            <a:endParaRPr lang="en-US"/>
          </a:p>
        </p:txBody>
      </p:sp>
    </p:spTree>
    <p:extLst>
      <p:ext uri="{BB962C8B-B14F-4D97-AF65-F5344CB8AC3E}">
        <p14:creationId xmlns:p14="http://schemas.microsoft.com/office/powerpoint/2010/main" val="1755514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B7747-AFF9-4B0C-B730-E32B25E9AF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BAC70-74B5-43D6-A5AC-6D8DB1874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3B60B-A1CA-4E77-9246-7D3387B8ED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81D4D-37C6-4FCA-9A96-B3882A1ED101}" type="datetimeFigureOut">
              <a:rPr lang="en-US" smtClean="0"/>
              <a:t>8/7/2023</a:t>
            </a:fld>
            <a:endParaRPr lang="en-US"/>
          </a:p>
        </p:txBody>
      </p:sp>
      <p:sp>
        <p:nvSpPr>
          <p:cNvPr id="5" name="Footer Placeholder 4">
            <a:extLst>
              <a:ext uri="{FF2B5EF4-FFF2-40B4-BE49-F238E27FC236}">
                <a16:creationId xmlns:a16="http://schemas.microsoft.com/office/drawing/2014/main" id="{EAAAFB19-08FB-4DE8-9CED-099CF0DB2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F9B905-2C0C-40EF-A7CC-54289792A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6325B-1AE1-4A48-B174-AFD4505D5CC3}" type="slidenum">
              <a:rPr lang="en-US" smtClean="0"/>
              <a:t>‹#›</a:t>
            </a:fld>
            <a:endParaRPr lang="en-US"/>
          </a:p>
        </p:txBody>
      </p:sp>
    </p:spTree>
    <p:extLst>
      <p:ext uri="{BB962C8B-B14F-4D97-AF65-F5344CB8AC3E}">
        <p14:creationId xmlns:p14="http://schemas.microsoft.com/office/powerpoint/2010/main" val="2634011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aacu.org/liberaleducation/2014/spring/bowe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udloncampus.cast.org/page/udl_about" TargetMode="External"/><Relationship Id="rId3" Type="http://schemas.openxmlformats.org/officeDocument/2006/relationships/image" Target="../media/image46.png"/><Relationship Id="rId7" Type="http://schemas.openxmlformats.org/officeDocument/2006/relationships/hyperlink" Target="https://www.learningdesigned.org/resources"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www.uidaho.edu/current-students/cdar" TargetMode="External"/><Relationship Id="rId5" Type="http://schemas.openxmlformats.org/officeDocument/2006/relationships/hyperlink" Target="https://podnetwork.org/resources/diversity-equity-and-inclusion" TargetMode="External"/><Relationship Id="rId4" Type="http://schemas.openxmlformats.org/officeDocument/2006/relationships/hyperlink" Target="https://www.webpages.uidaho.edu/cetl/repository.asp#inclusion" TargetMode="External"/><Relationship Id="rId9" Type="http://schemas.openxmlformats.org/officeDocument/2006/relationships/hyperlink" Target="https://www.webpages.uidaho.edu/cetl/deia.asp"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webpages.uidaho.edu/cetl/"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hyperlink" Target="https://www.edutopia.org/article/teaching-strategies-award-winning-online-instructors?fbclid=IwAR1mYYSoNLJ52rYBZxjZQJcZeAUv2ZsSH7RsnW9TqLykpgkuOJoMof55i0I" TargetMode="External"/><Relationship Id="rId7"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mailto:squallen@uidaho.edu" TargetMode="External"/><Relationship Id="rId5" Type="http://schemas.openxmlformats.org/officeDocument/2006/relationships/hyperlink" Target="mailto:Elbek,%20Jendra%20(jenelbek@uidaho.edu)" TargetMode="External"/><Relationship Id="rId4" Type="http://schemas.openxmlformats.org/officeDocument/2006/relationships/hyperlink" Target="https://www.edutopia.org/article/distance-learning-strategies-bring-back-classroom?fbclid=IwAR3eM1VpcNWBRUuxxgh8f3_vv0MDkkH9LACvYZuOxbFOccapj328GAqwXQ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coursedesign.uidaho.edu/best-practices/course-introduction/syllabus-checklist/" TargetMode="External"/><Relationship Id="rId3" Type="http://schemas.openxmlformats.org/officeDocument/2006/relationships/hyperlink" Target="https://www.webpages.uidaho.edu/cetl/workshops/" TargetMode="External"/><Relationship Id="rId7" Type="http://schemas.openxmlformats.org/officeDocument/2006/relationships/hyperlink" Target="mailto:squallen@uidaho.edu" TargetMode="External"/><Relationship Id="rId2" Type="http://schemas.openxmlformats.org/officeDocument/2006/relationships/hyperlink" Target="https://www.facultyfocus.com/articles/teaching-professor-blog/the-first-day-of-class-a-once-a-semester-opportunity/" TargetMode="External"/><Relationship Id="rId1" Type="http://schemas.openxmlformats.org/officeDocument/2006/relationships/slideLayout" Target="../slideLayouts/slideLayout4.xml"/><Relationship Id="rId6" Type="http://schemas.openxmlformats.org/officeDocument/2006/relationships/hyperlink" Target="mailto:jelbeck@uidaho.edu" TargetMode="External"/><Relationship Id="rId5" Type="http://schemas.openxmlformats.org/officeDocument/2006/relationships/hyperlink" Target="mailto:dhabib@uidaho.edu" TargetMode="External"/><Relationship Id="rId4" Type="http://schemas.openxmlformats.org/officeDocument/2006/relationships/hyperlink" Target="https://www.facebook.com/Center-for-Excellence-in-Teaching-and-Learning-UI-1444677492333130/" TargetMode="External"/><Relationship Id="rId9" Type="http://schemas.openxmlformats.org/officeDocument/2006/relationships/image" Target="../media/image57.jf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webpages.uidaho.edu/cetl/learning-assessments.asp" TargetMode="Externa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07926BAE-A591-919C-E870-57F292D101C3}"/>
              </a:ext>
            </a:extLst>
          </p:cNvPr>
          <p:cNvSpPr>
            <a:spLocks noGrp="1"/>
          </p:cNvSpPr>
          <p:nvPr>
            <p:ph type="ctrTitle"/>
          </p:nvPr>
        </p:nvSpPr>
        <p:spPr>
          <a:xfrm>
            <a:off x="1932903" y="949325"/>
            <a:ext cx="8071706" cy="2387600"/>
          </a:xfrm>
        </p:spPr>
        <p:txBody>
          <a:bodyPr>
            <a:normAutofit/>
          </a:bodyPr>
          <a:lstStyle/>
          <a:p>
            <a:pPr algn="l"/>
            <a:r>
              <a:rPr lang="en-US" sz="6600">
                <a:solidFill>
                  <a:schemeClr val="bg1"/>
                </a:solidFill>
              </a:rPr>
              <a:t>Welcome New Faculty!</a:t>
            </a:r>
          </a:p>
        </p:txBody>
      </p:sp>
      <p:sp>
        <p:nvSpPr>
          <p:cNvPr id="3" name="Subtitle 2">
            <a:extLst>
              <a:ext uri="{FF2B5EF4-FFF2-40B4-BE49-F238E27FC236}">
                <a16:creationId xmlns:a16="http://schemas.microsoft.com/office/drawing/2014/main" id="{A3F657BB-5571-E3DB-A6A8-8A277E5E29D6}"/>
              </a:ext>
            </a:extLst>
          </p:cNvPr>
          <p:cNvSpPr>
            <a:spLocks noGrp="1"/>
          </p:cNvSpPr>
          <p:nvPr>
            <p:ph type="subTitle" idx="1"/>
          </p:nvPr>
        </p:nvSpPr>
        <p:spPr>
          <a:xfrm>
            <a:off x="1932902" y="3566160"/>
            <a:ext cx="8071697" cy="1518602"/>
          </a:xfrm>
        </p:spPr>
        <p:txBody>
          <a:bodyPr>
            <a:normAutofit fontScale="92500" lnSpcReduction="10000"/>
          </a:bodyPr>
          <a:lstStyle/>
          <a:p>
            <a:pPr algn="l"/>
            <a:r>
              <a:rPr lang="en-US" sz="3200" dirty="0">
                <a:solidFill>
                  <a:schemeClr val="bg1"/>
                </a:solidFill>
              </a:rPr>
              <a:t>University of Idaho</a:t>
            </a:r>
          </a:p>
          <a:p>
            <a:pPr algn="l"/>
            <a:r>
              <a:rPr lang="en-US" sz="3200" dirty="0">
                <a:solidFill>
                  <a:schemeClr val="bg1"/>
                </a:solidFill>
              </a:rPr>
              <a:t>New Faculty Orientation</a:t>
            </a:r>
          </a:p>
          <a:p>
            <a:pPr algn="l"/>
            <a:r>
              <a:rPr lang="en-US" sz="3200" dirty="0">
                <a:solidFill>
                  <a:schemeClr val="bg1"/>
                </a:solidFill>
              </a:rPr>
              <a:t>August 14-16, 2023</a:t>
            </a:r>
          </a:p>
        </p:txBody>
      </p:sp>
      <p:cxnSp>
        <p:nvCxnSpPr>
          <p:cNvPr id="11" name="Straight Connector 10">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DE46BAD-27E6-0765-0DFB-6D5AAB2F3CBC}"/>
              </a:ext>
            </a:extLst>
          </p:cNvPr>
          <p:cNvSpPr>
            <a:spLocks noGrp="1"/>
          </p:cNvSpPr>
          <p:nvPr>
            <p:ph type="sldNum" sz="quarter" idx="12"/>
          </p:nvPr>
        </p:nvSpPr>
        <p:spPr>
          <a:xfrm>
            <a:off x="9224794" y="6356350"/>
            <a:ext cx="1779493" cy="365125"/>
          </a:xfrm>
        </p:spPr>
        <p:txBody>
          <a:bodyPr>
            <a:normAutofit/>
          </a:bodyPr>
          <a:lstStyle/>
          <a:p>
            <a:pPr>
              <a:spcAft>
                <a:spcPts val="600"/>
              </a:spcAft>
            </a:pPr>
            <a:fld id="{4466E2A7-4982-4FF5-BE64-E700AAA939B4}" type="slidenum">
              <a:rPr lang="en-US">
                <a:solidFill>
                  <a:schemeClr val="bg1">
                    <a:lumMod val="50000"/>
                  </a:schemeClr>
                </a:solidFill>
              </a:rPr>
              <a:pPr>
                <a:spcAft>
                  <a:spcPts val="600"/>
                </a:spcAft>
              </a:pPr>
              <a:t>1</a:t>
            </a:fld>
            <a:endParaRPr lang="en-US">
              <a:solidFill>
                <a:schemeClr val="bg1">
                  <a:lumMod val="50000"/>
                </a:schemeClr>
              </a:solidFill>
            </a:endParaRPr>
          </a:p>
        </p:txBody>
      </p:sp>
    </p:spTree>
    <p:extLst>
      <p:ext uri="{BB962C8B-B14F-4D97-AF65-F5344CB8AC3E}">
        <p14:creationId xmlns:p14="http://schemas.microsoft.com/office/powerpoint/2010/main" val="50027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 name="Rectangle 2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b="1"/>
              <a:t>Teaching &amp; Learning:</a:t>
            </a:r>
            <a:br>
              <a:rPr lang="en-US" sz="3700"/>
            </a:br>
            <a:r>
              <a:rPr lang="en-US" sz="3700" i="1"/>
              <a:t>A Shared Responsibility </a:t>
            </a:r>
          </a:p>
        </p:txBody>
      </p:sp>
      <p:sp>
        <p:nvSpPr>
          <p:cNvPr id="6" name="Content Placeholder 5"/>
          <p:cNvSpPr>
            <a:spLocks noGrp="1"/>
          </p:cNvSpPr>
          <p:nvPr>
            <p:ph sz="half" idx="2"/>
          </p:nvPr>
        </p:nvSpPr>
        <p:spPr>
          <a:xfrm>
            <a:off x="761802" y="2743200"/>
            <a:ext cx="4646905" cy="3613149"/>
          </a:xfrm>
        </p:spPr>
        <p:txBody>
          <a:bodyPr vert="horz" lIns="91440" tIns="45720" rIns="91440" bIns="45720" rtlCol="0" anchor="ctr">
            <a:normAutofit/>
          </a:bodyPr>
          <a:lstStyle/>
          <a:p>
            <a:r>
              <a:rPr lang="en-US" sz="1700" b="1" dirty="0"/>
              <a:t>Successful students </a:t>
            </a:r>
            <a:r>
              <a:rPr lang="en-US" sz="1700" dirty="0"/>
              <a:t>grasp content, reveal knowledge, work through difficult challenges, and are aware of their own learning </a:t>
            </a:r>
            <a:r>
              <a:rPr lang="en-US" sz="1700" i="1" dirty="0"/>
              <a:t>and how to enhance it</a:t>
            </a:r>
            <a:r>
              <a:rPr lang="en-US" sz="1700" dirty="0"/>
              <a:t>.</a:t>
            </a:r>
          </a:p>
          <a:p>
            <a:r>
              <a:rPr lang="en-US" sz="1700" b="1" dirty="0"/>
              <a:t>Impactful faculty </a:t>
            </a:r>
            <a:r>
              <a:rPr lang="en-US" sz="1700" dirty="0"/>
              <a:t>guide, challenge, and inspire students. They know their stuff and foster curiosity, creativity, and even risk to get at the learning. </a:t>
            </a:r>
          </a:p>
          <a:p>
            <a:r>
              <a:rPr lang="en-US" sz="1700" dirty="0"/>
              <a:t>Success happens when we move beyond assumptions that because we teach, they learn. We need to connect the two. </a:t>
            </a:r>
            <a:r>
              <a:rPr lang="en-US" sz="1700" b="1" dirty="0"/>
              <a:t>We need to teach for learning</a:t>
            </a:r>
            <a:r>
              <a:rPr lang="en-US" sz="1700" dirty="0"/>
              <a:t>. </a:t>
            </a:r>
          </a:p>
          <a:p>
            <a:r>
              <a:rPr lang="en-US" sz="1700" b="1" i="1" dirty="0"/>
              <a:t>But how?</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7595" r="15664"/>
          <a:stretch/>
        </p:blipFill>
        <p:spPr>
          <a:xfrm>
            <a:off x="6096000" y="1"/>
            <a:ext cx="6102825" cy="6858000"/>
          </a:xfrm>
          <a:prstGeom prst="rect">
            <a:avLst/>
          </a:prstGeom>
        </p:spPr>
      </p:pic>
      <p:sp>
        <p:nvSpPr>
          <p:cNvPr id="2" name="Slide Number Placeholder 1"/>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4466E2A7-4982-4FF5-BE64-E700AAA939B4}" type="slidenum">
              <a:rPr lang="en-US">
                <a:solidFill>
                  <a:srgbClr val="FFFFFF"/>
                </a:solidFill>
                <a:latin typeface="Calibri" panose="020F0502020204030204"/>
              </a:rPr>
              <a:pPr>
                <a:spcAft>
                  <a:spcPts val="600"/>
                </a:spcAft>
                <a:defRPr/>
              </a:pPr>
              <a:t>10</a:t>
            </a:fld>
            <a:endParaRPr lang="en-US">
              <a:solidFill>
                <a:srgbClr val="FFFFFF"/>
              </a:solidFill>
              <a:latin typeface="Calibri" panose="020F0502020204030204"/>
            </a:endParaRPr>
          </a:p>
        </p:txBody>
      </p:sp>
    </p:spTree>
    <p:extLst>
      <p:ext uri="{BB962C8B-B14F-4D97-AF65-F5344CB8AC3E}">
        <p14:creationId xmlns:p14="http://schemas.microsoft.com/office/powerpoint/2010/main" val="167157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Defining What Matters &amp; Defining our Roles</a:t>
            </a:r>
            <a:endParaRPr lang="en-US" b="1" dirty="0"/>
          </a:p>
        </p:txBody>
      </p:sp>
      <p:sp>
        <p:nvSpPr>
          <p:cNvPr id="6" name="Content Placeholder 5">
            <a:extLst>
              <a:ext uri="{FF2B5EF4-FFF2-40B4-BE49-F238E27FC236}">
                <a16:creationId xmlns:a16="http://schemas.microsoft.com/office/drawing/2014/main" id="{B4DE565F-9D67-4D89-9473-8502F6BAB898}"/>
              </a:ext>
            </a:extLst>
          </p:cNvPr>
          <p:cNvSpPr>
            <a:spLocks noGrp="1"/>
          </p:cNvSpPr>
          <p:nvPr>
            <p:ph idx="1"/>
          </p:nvPr>
        </p:nvSpPr>
        <p:spPr/>
        <p:txBody>
          <a:bodyPr>
            <a:normAutofit lnSpcReduction="10000"/>
          </a:bodyPr>
          <a:lstStyle/>
          <a:p>
            <a:r>
              <a:rPr lang="en-US" dirty="0"/>
              <a:t> </a:t>
            </a:r>
            <a:r>
              <a:rPr lang="en-US" i="1" dirty="0"/>
              <a:t>As faculty, if we are primarily concerned with transmitting content, then our value will only decrease. The Internet contains a much broader selection of lectures, demonstrations, animations, and examples on more subjects, in more languages, and with a greater variety of approaches, methods, and pedagogies than any professor, department, or even entire university can provide. </a:t>
            </a:r>
            <a:r>
              <a:rPr lang="en-US" b="1" i="1" dirty="0"/>
              <a:t>If, however, we are more concerned with faculty-student interaction; the design and sequence of learning experiences; the application, analysis, and synthesis of information; the motivation of students; and, especially, the increasing complexity of students’ mental models, then the value of what we do will increase.</a:t>
            </a:r>
          </a:p>
          <a:p>
            <a:r>
              <a:rPr lang="en-US" sz="2200" dirty="0">
                <a:hlinkClick r:id="rId2"/>
              </a:rPr>
              <a:t>https://www.aacu.org/liberaleducation/2014/spring/bowen</a:t>
            </a:r>
            <a:endParaRPr lang="en-US" sz="2200" dirty="0"/>
          </a:p>
          <a:p>
            <a:pPr marL="0" indent="0">
              <a:buNone/>
            </a:pPr>
            <a:endParaRPr lang="en-US" dirty="0"/>
          </a:p>
        </p:txBody>
      </p:sp>
    </p:spTree>
    <p:extLst>
      <p:ext uri="{BB962C8B-B14F-4D97-AF65-F5344CB8AC3E}">
        <p14:creationId xmlns:p14="http://schemas.microsoft.com/office/powerpoint/2010/main" val="257594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So, let’s think about engaging our students while still keeping it simple</a:t>
            </a:r>
          </a:p>
        </p:txBody>
      </p:sp>
      <p:sp>
        <p:nvSpPr>
          <p:cNvPr id="6" name="Text Placeholder 5"/>
          <p:cNvSpPr>
            <a:spLocks noGrp="1"/>
          </p:cNvSpPr>
          <p:nvPr>
            <p:ph type="body" idx="1"/>
          </p:nvPr>
        </p:nvSpPr>
        <p:spPr>
          <a:ln>
            <a:noFill/>
          </a:ln>
        </p:spPr>
        <p:txBody>
          <a:bodyPr/>
          <a:lstStyle/>
          <a:p>
            <a:r>
              <a:rPr lang="en-US" dirty="0"/>
              <a:t>A quick glimpse at learning &amp; memory</a:t>
            </a:r>
          </a:p>
        </p:txBody>
      </p:sp>
      <p:pic>
        <p:nvPicPr>
          <p:cNvPr id="4"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6517" y="2686050"/>
            <a:ext cx="4844327" cy="3684588"/>
          </a:xfrm>
          <a:noFill/>
          <a:ln>
            <a:noFill/>
          </a:ln>
        </p:spPr>
      </p:pic>
      <p:sp>
        <p:nvSpPr>
          <p:cNvPr id="7" name="Text Placeholder 6"/>
          <p:cNvSpPr>
            <a:spLocks noGrp="1"/>
          </p:cNvSpPr>
          <p:nvPr>
            <p:ph type="body" sz="quarter" idx="3"/>
          </p:nvPr>
        </p:nvSpPr>
        <p:spPr>
          <a:ln>
            <a:noFill/>
          </a:ln>
        </p:spPr>
        <p:txBody>
          <a:bodyPr/>
          <a:lstStyle/>
          <a:p>
            <a:r>
              <a:rPr lang="en-US" dirty="0"/>
              <a:t>Some simple &amp; effective strategies</a:t>
            </a:r>
          </a:p>
        </p:txBody>
      </p:sp>
      <p:pic>
        <p:nvPicPr>
          <p:cNvPr id="9" name="pasted-image.pdf"/>
          <p:cNvPicPr>
            <a:picLocks noGrp="1" noChangeAspect="1"/>
          </p:cNvPicPr>
          <p:nvPr>
            <p:ph sz="quarter" idx="4"/>
          </p:nvPr>
        </p:nvPicPr>
        <p:blipFill>
          <a:blip r:embed="rId3"/>
          <a:stretch>
            <a:fillRect/>
          </a:stretch>
        </p:blipFill>
        <p:spPr>
          <a:xfrm>
            <a:off x="6373149" y="2505075"/>
            <a:ext cx="5220892" cy="4023360"/>
          </a:xfrm>
          <a:prstGeom prst="rect">
            <a:avLst/>
          </a:prstGeom>
          <a:ln w="12700">
            <a:noFill/>
            <a:miter lim="400000"/>
          </a:ln>
        </p:spPr>
      </p:pic>
      <p:sp>
        <p:nvSpPr>
          <p:cNvPr id="2" name="Oval 1"/>
          <p:cNvSpPr/>
          <p:nvPr/>
        </p:nvSpPr>
        <p:spPr>
          <a:xfrm>
            <a:off x="996517" y="3441033"/>
            <a:ext cx="4844327" cy="1748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320CCD-E0F6-464A-9265-F7587189A62D}"/>
              </a:ext>
            </a:extLst>
          </p:cNvPr>
          <p:cNvSpPr/>
          <p:nvPr/>
        </p:nvSpPr>
        <p:spPr>
          <a:xfrm>
            <a:off x="6882166" y="5648771"/>
            <a:ext cx="1016950" cy="2827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2DA04A-4191-2E49-ACB4-1279D7929AA4}"/>
              </a:ext>
            </a:extLst>
          </p:cNvPr>
          <p:cNvSpPr/>
          <p:nvPr/>
        </p:nvSpPr>
        <p:spPr>
          <a:xfrm>
            <a:off x="7899116" y="4972915"/>
            <a:ext cx="927425" cy="2656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3298D08-33FA-4C4F-8D1D-659ADCDEC4A2}"/>
              </a:ext>
            </a:extLst>
          </p:cNvPr>
          <p:cNvSpPr/>
          <p:nvPr/>
        </p:nvSpPr>
        <p:spPr>
          <a:xfrm>
            <a:off x="8648344" y="4579810"/>
            <a:ext cx="709302" cy="1972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02A59E9-C5E2-334B-95B6-EF5422E7F86F}"/>
              </a:ext>
            </a:extLst>
          </p:cNvPr>
          <p:cNvSpPr/>
          <p:nvPr/>
        </p:nvSpPr>
        <p:spPr>
          <a:xfrm>
            <a:off x="8293693" y="4220635"/>
            <a:ext cx="709302" cy="226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533784-50E8-C54A-97D9-1750234CEDA1}"/>
              </a:ext>
            </a:extLst>
          </p:cNvPr>
          <p:cNvSpPr/>
          <p:nvPr/>
        </p:nvSpPr>
        <p:spPr>
          <a:xfrm>
            <a:off x="8520157" y="3994540"/>
            <a:ext cx="858412" cy="2563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BA7EAFF-8CF7-504A-9D94-BC6F941F624E}"/>
              </a:ext>
            </a:extLst>
          </p:cNvPr>
          <p:cNvSpPr/>
          <p:nvPr/>
        </p:nvSpPr>
        <p:spPr>
          <a:xfrm>
            <a:off x="6427042" y="5238575"/>
            <a:ext cx="871066" cy="3247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94BA17-BD0B-5940-BE18-97302AEF13E8}"/>
              </a:ext>
            </a:extLst>
          </p:cNvPr>
          <p:cNvSpPr txBox="1"/>
          <p:nvPr/>
        </p:nvSpPr>
        <p:spPr>
          <a:xfrm>
            <a:off x="8369236" y="5627922"/>
            <a:ext cx="3334614" cy="338554"/>
          </a:xfrm>
          <a:prstGeom prst="rect">
            <a:avLst/>
          </a:prstGeom>
          <a:noFill/>
        </p:spPr>
        <p:txBody>
          <a:bodyPr wrap="square" rtlCol="0">
            <a:spAutoFit/>
          </a:bodyPr>
          <a:lstStyle/>
          <a:p>
            <a:r>
              <a:rPr lang="en-US" sz="1600" i="1" dirty="0"/>
              <a:t>This is when the learning happens!</a:t>
            </a:r>
          </a:p>
        </p:txBody>
      </p:sp>
      <p:sp>
        <p:nvSpPr>
          <p:cNvPr id="19" name="Left Arrow 18">
            <a:extLst>
              <a:ext uri="{FF2B5EF4-FFF2-40B4-BE49-F238E27FC236}">
                <a16:creationId xmlns:a16="http://schemas.microsoft.com/office/drawing/2014/main" id="{94062B75-1EB9-8B44-91B9-A85D95A66128}"/>
              </a:ext>
            </a:extLst>
          </p:cNvPr>
          <p:cNvSpPr/>
          <p:nvPr/>
        </p:nvSpPr>
        <p:spPr>
          <a:xfrm>
            <a:off x="7901477" y="5747334"/>
            <a:ext cx="506655" cy="9804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9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965430" y="629266"/>
            <a:ext cx="6586491" cy="1676603"/>
          </a:xfrm>
        </p:spPr>
        <p:txBody>
          <a:bodyPr>
            <a:normAutofit/>
          </a:bodyPr>
          <a:lstStyle/>
          <a:p>
            <a:r>
              <a:rPr lang="en-US" sz="3800" dirty="0"/>
              <a:t>A Closer Look at Low-Risk/High-Yield Active Learning Strategies </a:t>
            </a:r>
          </a:p>
        </p:txBody>
      </p:sp>
      <p:pic>
        <p:nvPicPr>
          <p:cNvPr id="11" name="Picture 10" descr="A screenshot of a computer&#10;&#10;Description automatically generated with low confidence">
            <a:extLst>
              <a:ext uri="{FF2B5EF4-FFF2-40B4-BE49-F238E27FC236}">
                <a16:creationId xmlns:a16="http://schemas.microsoft.com/office/drawing/2014/main" id="{C960E232-8E8A-428E-A6C2-ECFD5B83A7FE}"/>
              </a:ext>
            </a:extLst>
          </p:cNvPr>
          <p:cNvPicPr>
            <a:picLocks noChangeAspect="1"/>
          </p:cNvPicPr>
          <p:nvPr/>
        </p:nvPicPr>
        <p:blipFill rotWithShape="1">
          <a:blip r:embed="rId2"/>
          <a:srcRect l="51838" r="6592"/>
          <a:stretch/>
        </p:blipFill>
        <p:spPr>
          <a:xfrm>
            <a:off x="20" y="10"/>
            <a:ext cx="4635571" cy="6857990"/>
          </a:xfrm>
          <a:prstGeom prst="rect">
            <a:avLst/>
          </a:prstGeom>
          <a:effectLst/>
        </p:spPr>
      </p:pic>
      <p:graphicFrame>
        <p:nvGraphicFramePr>
          <p:cNvPr id="10" name="Content Placeholder 7">
            <a:extLst>
              <a:ext uri="{FF2B5EF4-FFF2-40B4-BE49-F238E27FC236}">
                <a16:creationId xmlns:a16="http://schemas.microsoft.com/office/drawing/2014/main" id="{BC21597D-7873-45A6-BC2C-59EFD00F6A11}"/>
              </a:ext>
            </a:extLst>
          </p:cNvPr>
          <p:cNvGraphicFramePr>
            <a:graphicFrameLocks noGrp="1"/>
          </p:cNvGraphicFramePr>
          <p:nvPr>
            <p:ph idx="1"/>
            <p:extLst>
              <p:ext uri="{D42A27DB-BD31-4B8C-83A1-F6EECF244321}">
                <p14:modId xmlns:p14="http://schemas.microsoft.com/office/powerpoint/2010/main" val="293453269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212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mpty speech bubbles">
            <a:extLst>
              <a:ext uri="{FF2B5EF4-FFF2-40B4-BE49-F238E27FC236}">
                <a16:creationId xmlns:a16="http://schemas.microsoft.com/office/drawing/2014/main" id="{FF646018-37AF-3B7B-5099-0BE3CA46E41D}"/>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104B0B-E87C-ABFD-5B5C-1D727C4BE270}"/>
              </a:ext>
            </a:extLst>
          </p:cNvPr>
          <p:cNvSpPr>
            <a:spLocks noGrp="1"/>
          </p:cNvSpPr>
          <p:nvPr>
            <p:ph type="title"/>
          </p:nvPr>
        </p:nvSpPr>
        <p:spPr>
          <a:xfrm>
            <a:off x="838200" y="365125"/>
            <a:ext cx="3822189" cy="1899912"/>
          </a:xfrm>
        </p:spPr>
        <p:txBody>
          <a:bodyPr>
            <a:normAutofit/>
          </a:bodyPr>
          <a:lstStyle/>
          <a:p>
            <a:r>
              <a:rPr lang="en-US" sz="2400" b="1" dirty="0"/>
              <a:t>Exercise 2</a:t>
            </a:r>
            <a:r>
              <a:rPr lang="en-US" sz="2400" dirty="0"/>
              <a:t>: </a:t>
            </a:r>
            <a:br>
              <a:rPr lang="en-US" sz="2400" b="1" dirty="0"/>
            </a:br>
            <a:r>
              <a:rPr lang="en-US" sz="2400" b="1" dirty="0"/>
              <a:t>Skills and Strategies </a:t>
            </a:r>
          </a:p>
        </p:txBody>
      </p:sp>
      <p:sp>
        <p:nvSpPr>
          <p:cNvPr id="3" name="Content Placeholder 2">
            <a:extLst>
              <a:ext uri="{FF2B5EF4-FFF2-40B4-BE49-F238E27FC236}">
                <a16:creationId xmlns:a16="http://schemas.microsoft.com/office/drawing/2014/main" id="{DD17D4C1-9DD5-AEFC-474E-7B20D141953D}"/>
              </a:ext>
            </a:extLst>
          </p:cNvPr>
          <p:cNvSpPr>
            <a:spLocks noGrp="1"/>
          </p:cNvSpPr>
          <p:nvPr>
            <p:ph idx="1"/>
          </p:nvPr>
        </p:nvSpPr>
        <p:spPr>
          <a:xfrm>
            <a:off x="838200" y="2160396"/>
            <a:ext cx="3822189" cy="4016567"/>
          </a:xfrm>
        </p:spPr>
        <p:txBody>
          <a:bodyPr>
            <a:noAutofit/>
          </a:bodyPr>
          <a:lstStyle/>
          <a:p>
            <a:r>
              <a:rPr lang="en-US" sz="2400" dirty="0"/>
              <a:t>Returning to our first exercise, please jot down, discuss, and further develop together… </a:t>
            </a:r>
          </a:p>
          <a:p>
            <a:pPr lvl="1"/>
            <a:r>
              <a:rPr lang="en-US" b="1" dirty="0"/>
              <a:t>A skill you have </a:t>
            </a:r>
            <a:r>
              <a:rPr lang="en-US" dirty="0"/>
              <a:t>or </a:t>
            </a:r>
          </a:p>
          <a:p>
            <a:pPr lvl="1"/>
            <a:r>
              <a:rPr lang="en-US" b="1" dirty="0"/>
              <a:t>A strategy you use </a:t>
            </a:r>
            <a:r>
              <a:rPr lang="en-US" dirty="0"/>
              <a:t>to</a:t>
            </a:r>
            <a:r>
              <a:rPr lang="en-US" b="1" dirty="0"/>
              <a:t> </a:t>
            </a:r>
          </a:p>
          <a:p>
            <a:pPr lvl="1"/>
            <a:r>
              <a:rPr lang="en-US" b="1" dirty="0"/>
              <a:t>Engage learning and learners, </a:t>
            </a:r>
            <a:r>
              <a:rPr lang="en-US" dirty="0"/>
              <a:t>and </a:t>
            </a:r>
          </a:p>
          <a:p>
            <a:pPr lvl="1"/>
            <a:r>
              <a:rPr lang="en-US" b="1" dirty="0"/>
              <a:t>What learning looks like in your classes. </a:t>
            </a:r>
          </a:p>
        </p:txBody>
      </p:sp>
      <p:sp>
        <p:nvSpPr>
          <p:cNvPr id="4" name="Slide Number Placeholder 3">
            <a:extLst>
              <a:ext uri="{FF2B5EF4-FFF2-40B4-BE49-F238E27FC236}">
                <a16:creationId xmlns:a16="http://schemas.microsoft.com/office/drawing/2014/main" id="{29A32A55-6249-176B-2469-F2549354DD6F}"/>
              </a:ext>
            </a:extLst>
          </p:cNvPr>
          <p:cNvSpPr>
            <a:spLocks noGrp="1"/>
          </p:cNvSpPr>
          <p:nvPr>
            <p:ph type="sldNum" sz="quarter" idx="12"/>
          </p:nvPr>
        </p:nvSpPr>
        <p:spPr>
          <a:xfrm>
            <a:off x="8610600" y="6356350"/>
            <a:ext cx="2743200" cy="365125"/>
          </a:xfrm>
        </p:spPr>
        <p:txBody>
          <a:bodyPr>
            <a:normAutofit/>
          </a:bodyPr>
          <a:lstStyle/>
          <a:p>
            <a:pPr>
              <a:spcAft>
                <a:spcPts val="600"/>
              </a:spcAft>
            </a:pPr>
            <a:fld id="{4466E2A7-4982-4FF5-BE64-E700AAA939B4}" type="slidenum">
              <a:rPr lang="en-US">
                <a:solidFill>
                  <a:srgbClr val="FFFFFF"/>
                </a:solidFill>
              </a:rPr>
              <a:pPr>
                <a:spcAft>
                  <a:spcPts val="600"/>
                </a:spcAft>
              </a:pPr>
              <a:t>14</a:t>
            </a:fld>
            <a:endParaRPr lang="en-US">
              <a:solidFill>
                <a:srgbClr val="FFFFFF"/>
              </a:solidFill>
            </a:endParaRPr>
          </a:p>
        </p:txBody>
      </p:sp>
    </p:spTree>
    <p:extLst>
      <p:ext uri="{BB962C8B-B14F-4D97-AF65-F5344CB8AC3E}">
        <p14:creationId xmlns:p14="http://schemas.microsoft.com/office/powerpoint/2010/main" val="417348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ears up close">
            <a:extLst>
              <a:ext uri="{FF2B5EF4-FFF2-40B4-BE49-F238E27FC236}">
                <a16:creationId xmlns:a16="http://schemas.microsoft.com/office/drawing/2014/main" id="{886F6639-9645-4935-15C1-D8E3917E9937}"/>
              </a:ext>
            </a:extLst>
          </p:cNvPr>
          <p:cNvPicPr>
            <a:picLocks noChangeAspect="1"/>
          </p:cNvPicPr>
          <p:nvPr/>
        </p:nvPicPr>
        <p:blipFill rotWithShape="1">
          <a:blip r:embed="rId2">
            <a:alphaModFix amt="50000"/>
          </a:blip>
          <a:srcRect t="3196" b="12535"/>
          <a:stretch/>
        </p:blipFill>
        <p:spPr>
          <a:xfrm>
            <a:off x="20" y="1"/>
            <a:ext cx="12191980" cy="6857999"/>
          </a:xfrm>
          <a:prstGeom prst="rect">
            <a:avLst/>
          </a:prstGeom>
        </p:spPr>
      </p:pic>
      <p:sp>
        <p:nvSpPr>
          <p:cNvPr id="2" name="Title 1">
            <a:extLst>
              <a:ext uri="{FF2B5EF4-FFF2-40B4-BE49-F238E27FC236}">
                <a16:creationId xmlns:a16="http://schemas.microsoft.com/office/drawing/2014/main" id="{71DADC3B-C304-E800-11C9-5AD4E9F8334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Shifting Gears</a:t>
            </a:r>
          </a:p>
        </p:txBody>
      </p:sp>
      <p:sp>
        <p:nvSpPr>
          <p:cNvPr id="3" name="Text Placeholder 2">
            <a:extLst>
              <a:ext uri="{FF2B5EF4-FFF2-40B4-BE49-F238E27FC236}">
                <a16:creationId xmlns:a16="http://schemas.microsoft.com/office/drawing/2014/main" id="{966DC788-1427-39FB-45E4-026B65D63B86}"/>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b="1" dirty="0">
                <a:solidFill>
                  <a:srgbClr val="FFFFFF"/>
                </a:solidFill>
              </a:rPr>
              <a:t>Getting at the Learning</a:t>
            </a:r>
          </a:p>
        </p:txBody>
      </p:sp>
      <p:sp>
        <p:nvSpPr>
          <p:cNvPr id="4" name="Slide Number Placeholder 3">
            <a:extLst>
              <a:ext uri="{FF2B5EF4-FFF2-40B4-BE49-F238E27FC236}">
                <a16:creationId xmlns:a16="http://schemas.microsoft.com/office/drawing/2014/main" id="{E702FFA6-A3E6-D839-6495-5F74B568EE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466E2A7-4982-4FF5-BE64-E700AAA939B4}" type="slidenum">
              <a:rPr lang="en-US">
                <a:solidFill>
                  <a:srgbClr val="FFFFFF"/>
                </a:solidFill>
                <a:latin typeface="Calibri" panose="020F0502020204030204"/>
              </a:rPr>
              <a:pPr>
                <a:spcAft>
                  <a:spcPts val="600"/>
                </a:spcAft>
                <a:defRPr/>
              </a:pPr>
              <a:t>15</a:t>
            </a:fld>
            <a:endParaRPr lang="en-US">
              <a:solidFill>
                <a:srgbClr val="FFFFFF"/>
              </a:solidFill>
              <a:latin typeface="Calibri" panose="020F0502020204030204"/>
            </a:endParaRPr>
          </a:p>
        </p:txBody>
      </p:sp>
    </p:spTree>
    <p:extLst>
      <p:ext uri="{BB962C8B-B14F-4D97-AF65-F5344CB8AC3E}">
        <p14:creationId xmlns:p14="http://schemas.microsoft.com/office/powerpoint/2010/main" val="82288548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dirty="0">
                <a:solidFill>
                  <a:srgbClr val="FFFFFF"/>
                </a:solidFill>
              </a:rPr>
              <a:t>We can help students </a:t>
            </a:r>
            <a:r>
              <a:rPr lang="en-US" sz="3000" b="1" dirty="0">
                <a:solidFill>
                  <a:srgbClr val="FFFFFF"/>
                </a:solidFill>
              </a:rPr>
              <a:t>learn</a:t>
            </a:r>
            <a:r>
              <a:rPr lang="en-US" sz="3000" dirty="0">
                <a:solidFill>
                  <a:srgbClr val="FFFFFF"/>
                </a:solidFill>
              </a:rPr>
              <a:t> and </a:t>
            </a:r>
            <a:r>
              <a:rPr lang="en-US" sz="3000" b="1" dirty="0">
                <a:solidFill>
                  <a:srgbClr val="FFFFFF"/>
                </a:solidFill>
              </a:rPr>
              <a:t>thrive</a:t>
            </a:r>
            <a:r>
              <a:rPr lang="en-US" sz="3000" dirty="0">
                <a:solidFill>
                  <a:srgbClr val="FFFFFF"/>
                </a:solidFill>
              </a:rPr>
              <a:t> by focusing on…</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0317" y="2439881"/>
            <a:ext cx="2678416"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5564" y="2426818"/>
            <a:ext cx="5174934" cy="3997637"/>
          </a:xfrm>
          <a:prstGeom prst="rect">
            <a:avLst/>
          </a:prstGeom>
        </p:spPr>
      </p:pic>
      <p:sp>
        <p:nvSpPr>
          <p:cNvPr id="3" name="Slide Number Placeholder 2"/>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4466E2A7-4982-4FF5-BE64-E700AAA939B4}" type="slidenum">
              <a:rPr lang="en-US">
                <a:solidFill>
                  <a:srgbClr val="898989"/>
                </a:solidFill>
              </a:rPr>
              <a:pPr>
                <a:spcAft>
                  <a:spcPts val="600"/>
                </a:spcAft>
              </a:pPr>
              <a:t>16</a:t>
            </a:fld>
            <a:endParaRPr lang="en-US">
              <a:solidFill>
                <a:srgbClr val="898989"/>
              </a:solidFill>
            </a:endParaRPr>
          </a:p>
        </p:txBody>
      </p:sp>
      <p:sp>
        <p:nvSpPr>
          <p:cNvPr id="4" name="Oval 3">
            <a:extLst>
              <a:ext uri="{FF2B5EF4-FFF2-40B4-BE49-F238E27FC236}">
                <a16:creationId xmlns:a16="http://schemas.microsoft.com/office/drawing/2014/main" id="{BEC942B8-A617-90CE-2CA3-380607470E43}"/>
              </a:ext>
            </a:extLst>
          </p:cNvPr>
          <p:cNvSpPr/>
          <p:nvPr/>
        </p:nvSpPr>
        <p:spPr>
          <a:xfrm>
            <a:off x="1371599" y="2964873"/>
            <a:ext cx="3338946" cy="192578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421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by…</a:t>
            </a:r>
          </a:p>
        </p:txBody>
      </p:sp>
      <p:pic>
        <p:nvPicPr>
          <p:cNvPr id="6" name="Content Placeholder 5"/>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003229" y="1989614"/>
            <a:ext cx="3182728" cy="4206240"/>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3351" y="1825625"/>
            <a:ext cx="4579297" cy="4351338"/>
          </a:xfrm>
        </p:spPr>
      </p:pic>
      <p:sp>
        <p:nvSpPr>
          <p:cNvPr id="7" name="Oval 6"/>
          <p:cNvSpPr/>
          <p:nvPr/>
        </p:nvSpPr>
        <p:spPr>
          <a:xfrm>
            <a:off x="7010400" y="2327564"/>
            <a:ext cx="1791855" cy="10529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583055" y="4775200"/>
            <a:ext cx="1089889" cy="10252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8610599" y="6313777"/>
            <a:ext cx="2743200" cy="365125"/>
          </a:xfrm>
        </p:spPr>
        <p:txBody>
          <a:bodyPr/>
          <a:lstStyle/>
          <a:p>
            <a:fld id="{4466E2A7-4982-4FF5-BE64-E700AAA939B4}" type="slidenum">
              <a:rPr lang="en-US" smtClean="0"/>
              <a:t>17</a:t>
            </a:fld>
            <a:endParaRPr lang="en-US"/>
          </a:p>
        </p:txBody>
      </p:sp>
      <p:sp>
        <p:nvSpPr>
          <p:cNvPr id="4" name="Explosion 2 3">
            <a:extLst>
              <a:ext uri="{FF2B5EF4-FFF2-40B4-BE49-F238E27FC236}">
                <a16:creationId xmlns:a16="http://schemas.microsoft.com/office/drawing/2014/main" id="{7CBE4DD7-CE9D-2744-AFE0-6FDCE0C111C7}"/>
              </a:ext>
            </a:extLst>
          </p:cNvPr>
          <p:cNvSpPr/>
          <p:nvPr/>
        </p:nvSpPr>
        <p:spPr>
          <a:xfrm rot="334651">
            <a:off x="1213398" y="3359619"/>
            <a:ext cx="5003727" cy="1165234"/>
          </a:xfrm>
          <a:prstGeom prst="irregularSeal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8CBA9C-6D0D-2E49-8B71-8F8D923DD60A}"/>
              </a:ext>
            </a:extLst>
          </p:cNvPr>
          <p:cNvSpPr txBox="1"/>
          <p:nvPr/>
        </p:nvSpPr>
        <p:spPr>
          <a:xfrm>
            <a:off x="9413420" y="834419"/>
            <a:ext cx="2070985" cy="369332"/>
          </a:xfrm>
          <a:prstGeom prst="rect">
            <a:avLst/>
          </a:prstGeom>
          <a:noFill/>
        </p:spPr>
        <p:txBody>
          <a:bodyPr wrap="square" rtlCol="0">
            <a:spAutoFit/>
          </a:bodyPr>
          <a:lstStyle/>
          <a:p>
            <a:r>
              <a:rPr lang="en-US" dirty="0"/>
              <a:t>Read: </a:t>
            </a:r>
            <a:r>
              <a:rPr lang="en-US" i="1" dirty="0"/>
              <a:t>Make it Stick</a:t>
            </a:r>
            <a:r>
              <a:rPr lang="en-US" dirty="0"/>
              <a:t>!</a:t>
            </a:r>
          </a:p>
        </p:txBody>
      </p:sp>
      <p:sp>
        <p:nvSpPr>
          <p:cNvPr id="15" name="Arc 14">
            <a:extLst>
              <a:ext uri="{FF2B5EF4-FFF2-40B4-BE49-F238E27FC236}">
                <a16:creationId xmlns:a16="http://schemas.microsoft.com/office/drawing/2014/main" id="{2BCD1B31-9219-784D-9CE4-2A03153A7ABC}"/>
              </a:ext>
            </a:extLst>
          </p:cNvPr>
          <p:cNvSpPr/>
          <p:nvPr/>
        </p:nvSpPr>
        <p:spPr>
          <a:xfrm>
            <a:off x="5955350" y="1341637"/>
            <a:ext cx="5615656" cy="6318683"/>
          </a:xfrm>
          <a:prstGeom prst="arc">
            <a:avLst>
              <a:gd name="adj1" fmla="val 16253956"/>
              <a:gd name="adj2" fmla="val 9282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4D3084C-F43D-E84B-AC79-672918E93F1D}"/>
              </a:ext>
            </a:extLst>
          </p:cNvPr>
          <p:cNvCxnSpPr>
            <a:cxnSpLocks/>
            <a:endCxn id="5" idx="0"/>
          </p:cNvCxnSpPr>
          <p:nvPr/>
        </p:nvCxnSpPr>
        <p:spPr>
          <a:xfrm>
            <a:off x="8763000" y="1341637"/>
            <a:ext cx="0" cy="483988"/>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CA6B18E2-2AC1-2D42-B965-F74B14A2031A}"/>
              </a:ext>
            </a:extLst>
          </p:cNvPr>
          <p:cNvCxnSpPr>
            <a:cxnSpLocks/>
          </p:cNvCxnSpPr>
          <p:nvPr/>
        </p:nvCxnSpPr>
        <p:spPr>
          <a:xfrm>
            <a:off x="10801884" y="5042019"/>
            <a:ext cx="649480" cy="282011"/>
          </a:xfrm>
          <a:prstGeom prst="line">
            <a:avLst/>
          </a:prstGeom>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17EBA230-E466-4248-ACC2-32A55559F596}"/>
              </a:ext>
            </a:extLst>
          </p:cNvPr>
          <p:cNvSpPr txBox="1"/>
          <p:nvPr/>
        </p:nvSpPr>
        <p:spPr>
          <a:xfrm>
            <a:off x="8538257" y="6070681"/>
            <a:ext cx="2588367" cy="338554"/>
          </a:xfrm>
          <a:prstGeom prst="rect">
            <a:avLst/>
          </a:prstGeom>
          <a:noFill/>
        </p:spPr>
        <p:txBody>
          <a:bodyPr wrap="square" rtlCol="0">
            <a:spAutoFit/>
          </a:bodyPr>
          <a:lstStyle/>
          <a:p>
            <a:r>
              <a:rPr lang="en-US" sz="1600" i="1" dirty="0"/>
              <a:t>Most teaching focuses here…</a:t>
            </a:r>
          </a:p>
        </p:txBody>
      </p:sp>
      <p:sp>
        <p:nvSpPr>
          <p:cNvPr id="27" name="Curved Up Arrow 26">
            <a:extLst>
              <a:ext uri="{FF2B5EF4-FFF2-40B4-BE49-F238E27FC236}">
                <a16:creationId xmlns:a16="http://schemas.microsoft.com/office/drawing/2014/main" id="{1BF5FE32-E5AA-7D42-863B-3DF1EC6692EC}"/>
              </a:ext>
            </a:extLst>
          </p:cNvPr>
          <p:cNvSpPr/>
          <p:nvPr/>
        </p:nvSpPr>
        <p:spPr>
          <a:xfrm rot="16200000">
            <a:off x="9496370" y="3884852"/>
            <a:ext cx="3976070" cy="966925"/>
          </a:xfrm>
          <a:prstGeom prst="curvedUpArrow">
            <a:avLst>
              <a:gd name="adj1" fmla="val 25000"/>
              <a:gd name="adj2" fmla="val 44927"/>
              <a:gd name="adj3" fmla="val 3552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8" name="Curved Left Arrow 27">
            <a:extLst>
              <a:ext uri="{FF2B5EF4-FFF2-40B4-BE49-F238E27FC236}">
                <a16:creationId xmlns:a16="http://schemas.microsoft.com/office/drawing/2014/main" id="{FD57CAE4-FE22-D348-8763-3376A1F11E7A}"/>
              </a:ext>
            </a:extLst>
          </p:cNvPr>
          <p:cNvSpPr/>
          <p:nvPr/>
        </p:nvSpPr>
        <p:spPr>
          <a:xfrm rot="10800000">
            <a:off x="5825953" y="3854152"/>
            <a:ext cx="704606" cy="2556425"/>
          </a:xfrm>
          <a:prstGeom prst="curvedLeftArrow">
            <a:avLst>
              <a:gd name="adj1" fmla="val 25000"/>
              <a:gd name="adj2" fmla="val 42625"/>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9C846421-D8E8-824B-BEFB-BD54F5E336DA}"/>
              </a:ext>
            </a:extLst>
          </p:cNvPr>
          <p:cNvSpPr txBox="1"/>
          <p:nvPr/>
        </p:nvSpPr>
        <p:spPr>
          <a:xfrm>
            <a:off x="6429801" y="6208838"/>
            <a:ext cx="2756007" cy="338554"/>
          </a:xfrm>
          <a:prstGeom prst="rect">
            <a:avLst/>
          </a:prstGeom>
          <a:noFill/>
        </p:spPr>
        <p:txBody>
          <a:bodyPr wrap="square" rtlCol="0">
            <a:spAutoFit/>
          </a:bodyPr>
          <a:lstStyle/>
          <a:p>
            <a:r>
              <a:rPr lang="en-US" sz="1600" dirty="0"/>
              <a:t>…</a:t>
            </a:r>
            <a:r>
              <a:rPr lang="en-US" sz="1600" i="1" dirty="0"/>
              <a:t>but consider the other side</a:t>
            </a:r>
          </a:p>
        </p:txBody>
      </p:sp>
      <p:sp>
        <p:nvSpPr>
          <p:cNvPr id="30" name="Cloud Callout 29">
            <a:extLst>
              <a:ext uri="{FF2B5EF4-FFF2-40B4-BE49-F238E27FC236}">
                <a16:creationId xmlns:a16="http://schemas.microsoft.com/office/drawing/2014/main" id="{A24FB5B2-9C88-A14C-AC65-8FCA2969FFA8}"/>
              </a:ext>
            </a:extLst>
          </p:cNvPr>
          <p:cNvSpPr/>
          <p:nvPr/>
        </p:nvSpPr>
        <p:spPr>
          <a:xfrm>
            <a:off x="9185808" y="501650"/>
            <a:ext cx="2514590" cy="1054308"/>
          </a:xfrm>
          <a:prstGeom prst="cloudCallout">
            <a:avLst>
              <a:gd name="adj1" fmla="val -22511"/>
              <a:gd name="adj2" fmla="val 1155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93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269" y="365125"/>
            <a:ext cx="10972800" cy="1325563"/>
          </a:xfrm>
        </p:spPr>
        <p:txBody>
          <a:bodyPr>
            <a:normAutofit/>
          </a:bodyPr>
          <a:lstStyle/>
          <a:p>
            <a:r>
              <a:rPr lang="en-US" sz="4000" dirty="0"/>
              <a:t>Exercise 3: What Do We Focus On?</a:t>
            </a:r>
          </a:p>
        </p:txBody>
      </p:sp>
      <p:sp>
        <p:nvSpPr>
          <p:cNvPr id="6" name="Text Placeholder 5"/>
          <p:cNvSpPr>
            <a:spLocks noGrp="1"/>
          </p:cNvSpPr>
          <p:nvPr>
            <p:ph type="body" idx="1"/>
          </p:nvPr>
        </p:nvSpPr>
        <p:spPr/>
        <p:txBody>
          <a:bodyPr>
            <a:normAutofit/>
          </a:bodyPr>
          <a:lstStyle/>
          <a:p>
            <a:r>
              <a:rPr lang="en-US" dirty="0"/>
              <a:t>	</a:t>
            </a:r>
          </a:p>
        </p:txBody>
      </p:sp>
      <p:sp>
        <p:nvSpPr>
          <p:cNvPr id="8" name="Text Placeholder 7"/>
          <p:cNvSpPr>
            <a:spLocks noGrp="1"/>
          </p:cNvSpPr>
          <p:nvPr>
            <p:ph type="body" sz="quarter" idx="3"/>
          </p:nvPr>
        </p:nvSpPr>
        <p:spPr/>
        <p:txBody>
          <a:bodyPr>
            <a:normAutofit/>
          </a:bodyPr>
          <a:lstStyle/>
          <a:p>
            <a:r>
              <a:rPr lang="en-US" dirty="0"/>
              <a:t>Think first day and every day</a:t>
            </a:r>
          </a:p>
        </p:txBody>
      </p:sp>
      <p:sp>
        <p:nvSpPr>
          <p:cNvPr id="9" name="Content Placeholder 8"/>
          <p:cNvSpPr>
            <a:spLocks noGrp="1"/>
          </p:cNvSpPr>
          <p:nvPr>
            <p:ph sz="quarter" idx="4"/>
          </p:nvPr>
        </p:nvSpPr>
        <p:spPr>
          <a:xfrm>
            <a:off x="6172200" y="2505074"/>
            <a:ext cx="5183188" cy="3909793"/>
          </a:xfrm>
        </p:spPr>
        <p:txBody>
          <a:bodyPr/>
          <a:lstStyle/>
          <a:p>
            <a:r>
              <a:rPr lang="en-US" i="1" dirty="0"/>
              <a:t>Where do you spend most of your time and energy as a teacher?</a:t>
            </a:r>
          </a:p>
          <a:p>
            <a:r>
              <a:rPr lang="en-US" i="1" dirty="0"/>
              <a:t>What do you do to help students gain and apply foundational knowledge?</a:t>
            </a:r>
          </a:p>
          <a:p>
            <a:r>
              <a:rPr lang="en-US" i="1" dirty="0"/>
              <a:t>Do you help students learn about their own learning?</a:t>
            </a:r>
          </a:p>
          <a:p>
            <a:pPr marL="0" indent="0">
              <a:buNone/>
            </a:pPr>
            <a:endParaRPr lang="en-US" i="1" dirty="0"/>
          </a:p>
          <a:p>
            <a:pPr marL="0" indent="0">
              <a:buNone/>
            </a:pPr>
            <a:endParaRPr lang="en-US" i="1" dirty="0"/>
          </a:p>
          <a:p>
            <a:pPr marL="0" indent="0">
              <a:buNone/>
            </a:pPr>
            <a:endParaRPr lang="en-US" i="1" dirty="0"/>
          </a:p>
        </p:txBody>
      </p:sp>
      <p:pic>
        <p:nvPicPr>
          <p:cNvPr id="10"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50597" y="2073043"/>
            <a:ext cx="4892795" cy="4206240"/>
          </a:xfrm>
        </p:spPr>
      </p:pic>
      <p:sp>
        <p:nvSpPr>
          <p:cNvPr id="2" name="Slide Number Placeholder 1"/>
          <p:cNvSpPr>
            <a:spLocks noGrp="1"/>
          </p:cNvSpPr>
          <p:nvPr>
            <p:ph type="sldNum" sz="quarter" idx="12"/>
          </p:nvPr>
        </p:nvSpPr>
        <p:spPr/>
        <p:txBody>
          <a:bodyPr/>
          <a:lstStyle/>
          <a:p>
            <a:fld id="{4466E2A7-4982-4FF5-BE64-E700AAA939B4}" type="slidenum">
              <a:rPr lang="en-US" smtClean="0"/>
              <a:t>18</a:t>
            </a:fld>
            <a:endParaRPr lang="en-US"/>
          </a:p>
        </p:txBody>
      </p:sp>
    </p:spTree>
    <p:extLst>
      <p:ext uri="{BB962C8B-B14F-4D97-AF65-F5344CB8AC3E}">
        <p14:creationId xmlns:p14="http://schemas.microsoft.com/office/powerpoint/2010/main" val="1620716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8" y="502021"/>
            <a:ext cx="5984838" cy="1443197"/>
          </a:xfrm>
        </p:spPr>
        <p:txBody>
          <a:bodyPr vert="horz" lIns="91440" tIns="45720" rIns="91440" bIns="45720" rtlCol="0" anchor="b">
            <a:normAutofit fontScale="90000"/>
          </a:bodyPr>
          <a:lstStyle/>
          <a:p>
            <a:r>
              <a:rPr lang="en-US" sz="3700" dirty="0"/>
              <a:t>The Relevance of Critical Thinking and Critical Reflection</a:t>
            </a:r>
          </a:p>
        </p:txBody>
      </p:sp>
      <p:sp>
        <p:nvSpPr>
          <p:cNvPr id="3" name="Content Placeholder 2"/>
          <p:cNvSpPr>
            <a:spLocks noGrp="1"/>
          </p:cNvSpPr>
          <p:nvPr>
            <p:ph sz="half" idx="1"/>
          </p:nvPr>
        </p:nvSpPr>
        <p:spPr>
          <a:xfrm>
            <a:off x="1136398" y="2405467"/>
            <a:ext cx="5427526" cy="3535083"/>
          </a:xfrm>
        </p:spPr>
        <p:txBody>
          <a:bodyPr vert="horz" lIns="91440" tIns="45720" rIns="91440" bIns="45720" rtlCol="0" anchor="t">
            <a:normAutofit/>
          </a:bodyPr>
          <a:lstStyle/>
          <a:p>
            <a:r>
              <a:rPr lang="en-US" sz="2400" dirty="0"/>
              <a:t>Critical Reflection is the “active, persistent and careful consideration of any belief or supposed form of knowledge in the light of the grounds that support it, and the further conclusions to which it tends.”</a:t>
            </a:r>
          </a:p>
          <a:p>
            <a:r>
              <a:rPr lang="en-US" sz="2400" dirty="0"/>
              <a:t> It involves “thinking about our thinking” (Dewey, </a:t>
            </a:r>
            <a:r>
              <a:rPr lang="en-US" sz="2400" i="1" dirty="0"/>
              <a:t>How we Think).</a:t>
            </a:r>
          </a:p>
          <a:p>
            <a:pPr lvl="1"/>
            <a:r>
              <a:rPr lang="en-US" sz="2000" i="1" dirty="0"/>
              <a:t>Getting students to do this can be tough!</a:t>
            </a:r>
          </a:p>
          <a:p>
            <a:pPr marL="0" indent="0">
              <a:buNone/>
            </a:pPr>
            <a:endParaRPr lang="en-US" sz="2000" i="1" dirty="0"/>
          </a:p>
        </p:txBody>
      </p:sp>
      <p:pic>
        <p:nvPicPr>
          <p:cNvPr id="8" name="Content Placeholder 7"/>
          <p:cNvPicPr>
            <a:picLocks noGrp="1" noChangeAspect="1"/>
          </p:cNvPicPr>
          <p:nvPr>
            <p:ph sz="half" idx="2"/>
          </p:nvPr>
        </p:nvPicPr>
        <p:blipFill rotWithShape="1">
          <a:blip r:embed="rId2"/>
          <a:srcRect r="-1"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defRPr/>
            </a:pPr>
            <a:fld id="{4466E2A7-4982-4FF5-BE64-E700AAA939B4}" type="slidenum">
              <a:rPr lang="en-US" sz="1100">
                <a:solidFill>
                  <a:srgbClr val="FFFFFF"/>
                </a:solidFill>
                <a:latin typeface="Calibri" panose="020F0502020204030204"/>
              </a:rPr>
              <a:pPr>
                <a:spcAft>
                  <a:spcPts val="600"/>
                </a:spcAft>
                <a:defRPr/>
              </a:pPr>
              <a:t>19</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318435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D6C1ED-B5B5-4D15-FFBB-9E6FD4BDFFBE}"/>
              </a:ext>
            </a:extLst>
          </p:cNvPr>
          <p:cNvPicPr>
            <a:picLocks noChangeAspect="1"/>
          </p:cNvPicPr>
          <p:nvPr/>
        </p:nvPicPr>
        <p:blipFill rotWithShape="1">
          <a:blip r:embed="rId2"/>
          <a:srcRect l="15950" t="22468" r="40600" b="28559"/>
          <a:stretch/>
        </p:blipFill>
        <p:spPr>
          <a:xfrm>
            <a:off x="1129115" y="803458"/>
            <a:ext cx="4724569" cy="2223234"/>
          </a:xfrm>
          <a:prstGeom prst="rect">
            <a:avLst/>
          </a:prstGeom>
        </p:spPr>
      </p:pic>
      <p:cxnSp>
        <p:nvCxnSpPr>
          <p:cNvPr id="15" name="Straight Connector 14">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F55D8584-66DC-CD82-FE29-247300F7E75D}"/>
              </a:ext>
            </a:extLst>
          </p:cNvPr>
          <p:cNvPicPr>
            <a:picLocks noGrp="1" noChangeAspect="1"/>
          </p:cNvPicPr>
          <p:nvPr>
            <p:ph idx="4294967295"/>
          </p:nvPr>
        </p:nvPicPr>
        <p:blipFill>
          <a:blip r:embed="rId3"/>
          <a:stretch>
            <a:fillRect/>
          </a:stretch>
        </p:blipFill>
        <p:spPr>
          <a:xfrm>
            <a:off x="6338316" y="1270212"/>
            <a:ext cx="4732940" cy="1289727"/>
          </a:xfrm>
          <a:prstGeom prst="rect">
            <a:avLst/>
          </a:prstGeom>
        </p:spPr>
      </p:pic>
      <p:cxnSp>
        <p:nvCxnSpPr>
          <p:cNvPr id="17" name="Straight Connector 16">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940DF3-514D-A4A2-1F01-B07D8AD49B67}"/>
              </a:ext>
            </a:extLst>
          </p:cNvPr>
          <p:cNvPicPr>
            <a:picLocks noChangeAspect="1"/>
          </p:cNvPicPr>
          <p:nvPr/>
        </p:nvPicPr>
        <p:blipFill rotWithShape="1">
          <a:blip r:embed="rId4"/>
          <a:srcRect l="29100" t="25573" r="33250" b="25454"/>
          <a:stretch/>
        </p:blipFill>
        <p:spPr>
          <a:xfrm>
            <a:off x="1147403" y="3671316"/>
            <a:ext cx="4687992" cy="2545862"/>
          </a:xfrm>
          <a:prstGeom prst="rect">
            <a:avLst/>
          </a:prstGeom>
        </p:spPr>
      </p:pic>
      <p:pic>
        <p:nvPicPr>
          <p:cNvPr id="6" name="Picture 5">
            <a:extLst>
              <a:ext uri="{FF2B5EF4-FFF2-40B4-BE49-F238E27FC236}">
                <a16:creationId xmlns:a16="http://schemas.microsoft.com/office/drawing/2014/main" id="{877CE6F4-7E74-9360-49FE-0EAB88B560AD}"/>
              </a:ext>
            </a:extLst>
          </p:cNvPr>
          <p:cNvPicPr>
            <a:picLocks noChangeAspect="1"/>
          </p:cNvPicPr>
          <p:nvPr/>
        </p:nvPicPr>
        <p:blipFill>
          <a:blip r:embed="rId5"/>
          <a:stretch>
            <a:fillRect/>
          </a:stretch>
        </p:blipFill>
        <p:spPr>
          <a:xfrm>
            <a:off x="7088667" y="3671316"/>
            <a:ext cx="3232238" cy="2553469"/>
          </a:xfrm>
          <a:prstGeom prst="rect">
            <a:avLst/>
          </a:prstGeom>
        </p:spPr>
      </p:pic>
      <p:sp>
        <p:nvSpPr>
          <p:cNvPr id="4" name="Slide Number Placeholder 3">
            <a:extLst>
              <a:ext uri="{FF2B5EF4-FFF2-40B4-BE49-F238E27FC236}">
                <a16:creationId xmlns:a16="http://schemas.microsoft.com/office/drawing/2014/main" id="{3B8B2387-E0B7-CD12-5D53-B627D8818C27}"/>
              </a:ext>
            </a:extLst>
          </p:cNvPr>
          <p:cNvSpPr>
            <a:spLocks noGrp="1"/>
          </p:cNvSpPr>
          <p:nvPr>
            <p:ph type="sldNum" sz="quarter" idx="12"/>
          </p:nvPr>
        </p:nvSpPr>
        <p:spPr>
          <a:xfrm>
            <a:off x="8610600" y="6356350"/>
            <a:ext cx="2743200" cy="365125"/>
          </a:xfrm>
        </p:spPr>
        <p:txBody>
          <a:bodyPr>
            <a:normAutofit/>
          </a:bodyPr>
          <a:lstStyle/>
          <a:p>
            <a:pPr>
              <a:spcAft>
                <a:spcPts val="600"/>
              </a:spcAft>
            </a:pPr>
            <a:fld id="{4466E2A7-4982-4FF5-BE64-E700AAA939B4}" type="slidenum">
              <a:rPr lang="en-US" smtClean="0"/>
              <a:pPr>
                <a:spcAft>
                  <a:spcPts val="600"/>
                </a:spcAft>
              </a:pPr>
              <a:t>2</a:t>
            </a:fld>
            <a:endParaRPr lang="en-US"/>
          </a:p>
        </p:txBody>
      </p:sp>
    </p:spTree>
    <p:extLst>
      <p:ext uri="{BB962C8B-B14F-4D97-AF65-F5344CB8AC3E}">
        <p14:creationId xmlns:p14="http://schemas.microsoft.com/office/powerpoint/2010/main" val="12819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4053-438E-4947-A05F-B23B1B355B00}"/>
              </a:ext>
            </a:extLst>
          </p:cNvPr>
          <p:cNvSpPr>
            <a:spLocks noGrp="1"/>
          </p:cNvSpPr>
          <p:nvPr>
            <p:ph type="title"/>
          </p:nvPr>
        </p:nvSpPr>
        <p:spPr/>
        <p:txBody>
          <a:bodyPr>
            <a:normAutofit/>
          </a:bodyPr>
          <a:lstStyle/>
          <a:p>
            <a:r>
              <a:rPr lang="en-US" sz="3200" dirty="0"/>
              <a:t>What We’re Ultimately Getting at is Linking </a:t>
            </a:r>
            <a:br>
              <a:rPr lang="en-US" sz="3200" dirty="0"/>
            </a:br>
            <a:r>
              <a:rPr lang="en-US" sz="3200" dirty="0"/>
              <a:t>Critical </a:t>
            </a:r>
            <a:r>
              <a:rPr lang="en-US" sz="3200" dirty="0" err="1"/>
              <a:t>Reflection</a:t>
            </a:r>
            <a:r>
              <a:rPr lang="en-US" sz="3200" dirty="0" err="1">
                <a:sym typeface="Wingdings" panose="05000000000000000000" pitchFamily="2" charset="2"/>
              </a:rPr>
              <a:t></a:t>
            </a:r>
            <a:r>
              <a:rPr lang="en-US" sz="3200" dirty="0" err="1"/>
              <a:t>Metacognition</a:t>
            </a:r>
            <a:r>
              <a:rPr lang="en-US" sz="3200" dirty="0" err="1">
                <a:sym typeface="Wingdings" panose="05000000000000000000" pitchFamily="2" charset="2"/>
              </a:rPr>
              <a:t></a:t>
            </a:r>
            <a:r>
              <a:rPr lang="en-US" sz="3200" dirty="0" err="1"/>
              <a:t>Self-Regulated</a:t>
            </a:r>
            <a:r>
              <a:rPr lang="en-US" sz="3200" dirty="0"/>
              <a:t> Learning</a:t>
            </a:r>
          </a:p>
        </p:txBody>
      </p:sp>
      <p:sp>
        <p:nvSpPr>
          <p:cNvPr id="3" name="Content Placeholder 2">
            <a:extLst>
              <a:ext uri="{FF2B5EF4-FFF2-40B4-BE49-F238E27FC236}">
                <a16:creationId xmlns:a16="http://schemas.microsoft.com/office/drawing/2014/main" id="{C1C1F8CC-ACE1-3F44-A319-A7E34BDAC280}"/>
              </a:ext>
            </a:extLst>
          </p:cNvPr>
          <p:cNvSpPr>
            <a:spLocks noGrp="1"/>
          </p:cNvSpPr>
          <p:nvPr>
            <p:ph sz="half" idx="1"/>
          </p:nvPr>
        </p:nvSpPr>
        <p:spPr/>
        <p:txBody>
          <a:bodyPr>
            <a:normAutofit/>
          </a:bodyPr>
          <a:lstStyle/>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sz="1800" dirty="0"/>
          </a:p>
          <a:p>
            <a:pPr marL="457200" lvl="1" indent="0">
              <a:buNone/>
            </a:pPr>
            <a:endParaRPr lang="en-US" sz="1800" dirty="0"/>
          </a:p>
        </p:txBody>
      </p:sp>
      <p:pic>
        <p:nvPicPr>
          <p:cNvPr id="6" name="Content Placeholder 5"/>
          <p:cNvPicPr>
            <a:picLocks noGrp="1" noChangeAspect="1"/>
          </p:cNvPicPr>
          <p:nvPr>
            <p:ph sz="half" idx="2"/>
          </p:nvPr>
        </p:nvPicPr>
        <p:blipFill>
          <a:blip r:embed="rId2"/>
          <a:stretch>
            <a:fillRect/>
          </a:stretch>
        </p:blipFill>
        <p:spPr>
          <a:xfrm>
            <a:off x="7166821" y="1825625"/>
            <a:ext cx="2903798" cy="4351338"/>
          </a:xfrm>
          <a:prstGeom prst="rect">
            <a:avLst/>
          </a:prstGeom>
        </p:spPr>
      </p:pic>
      <p:pic>
        <p:nvPicPr>
          <p:cNvPr id="5" name="Picture 4"/>
          <p:cNvPicPr>
            <a:picLocks noChangeAspect="1"/>
          </p:cNvPicPr>
          <p:nvPr/>
        </p:nvPicPr>
        <p:blipFill>
          <a:blip r:embed="rId3"/>
          <a:stretch>
            <a:fillRect/>
          </a:stretch>
        </p:blipFill>
        <p:spPr>
          <a:xfrm>
            <a:off x="945447" y="1952239"/>
            <a:ext cx="2149174" cy="3200400"/>
          </a:xfrm>
          <a:prstGeom prst="rect">
            <a:avLst/>
          </a:prstGeom>
        </p:spPr>
      </p:pic>
      <p:pic>
        <p:nvPicPr>
          <p:cNvPr id="8" name="Picture 7"/>
          <p:cNvPicPr>
            <a:picLocks noChangeAspect="1"/>
          </p:cNvPicPr>
          <p:nvPr/>
        </p:nvPicPr>
        <p:blipFill>
          <a:blip r:embed="rId4"/>
          <a:stretch>
            <a:fillRect/>
          </a:stretch>
        </p:blipFill>
        <p:spPr>
          <a:xfrm>
            <a:off x="3136139" y="1970784"/>
            <a:ext cx="3409950" cy="3209925"/>
          </a:xfrm>
          <a:prstGeom prst="rect">
            <a:avLst/>
          </a:prstGeom>
        </p:spPr>
      </p:pic>
      <p:sp>
        <p:nvSpPr>
          <p:cNvPr id="9" name="TextBox 8"/>
          <p:cNvSpPr txBox="1"/>
          <p:nvPr/>
        </p:nvSpPr>
        <p:spPr>
          <a:xfrm>
            <a:off x="971511" y="5819574"/>
            <a:ext cx="5341757" cy="400110"/>
          </a:xfrm>
          <a:prstGeom prst="rect">
            <a:avLst/>
          </a:prstGeom>
          <a:noFill/>
        </p:spPr>
        <p:txBody>
          <a:bodyPr wrap="square" rtlCol="0">
            <a:spAutoFit/>
          </a:bodyPr>
          <a:lstStyle/>
          <a:p>
            <a:r>
              <a:rPr lang="en-US" sz="2000" i="1" dirty="0"/>
              <a:t>Conscious control over one’s cognitive processes</a:t>
            </a:r>
          </a:p>
        </p:txBody>
      </p:sp>
      <p:sp>
        <p:nvSpPr>
          <p:cNvPr id="10" name="Rectangle 9"/>
          <p:cNvSpPr/>
          <p:nvPr/>
        </p:nvSpPr>
        <p:spPr>
          <a:xfrm>
            <a:off x="10070619" y="1825625"/>
            <a:ext cx="1614549" cy="4247317"/>
          </a:xfrm>
          <a:prstGeom prst="rect">
            <a:avLst/>
          </a:prstGeom>
        </p:spPr>
        <p:txBody>
          <a:bodyPr wrap="square">
            <a:spAutoFit/>
          </a:bodyPr>
          <a:lstStyle/>
          <a:p>
            <a:r>
              <a:rPr lang="en-US" i="1" dirty="0"/>
              <a:t>The monitoring and managing of one’s cognitive processes </a:t>
            </a:r>
            <a:r>
              <a:rPr lang="en-US" b="1" i="1" dirty="0"/>
              <a:t>as well as </a:t>
            </a:r>
            <a:r>
              <a:rPr lang="en-US" i="1" dirty="0"/>
              <a:t>the awareness of and control over one’s emotions, motivations, behaviors, and environment as related to learning</a:t>
            </a:r>
          </a:p>
        </p:txBody>
      </p:sp>
      <p:sp>
        <p:nvSpPr>
          <p:cNvPr id="11" name="Slide Number Placeholder 10"/>
          <p:cNvSpPr>
            <a:spLocks noGrp="1"/>
          </p:cNvSpPr>
          <p:nvPr>
            <p:ph type="sldNum" sz="quarter" idx="12"/>
          </p:nvPr>
        </p:nvSpPr>
        <p:spPr/>
        <p:txBody>
          <a:bodyPr/>
          <a:lstStyle/>
          <a:p>
            <a:fld id="{4466E2A7-4982-4FF5-BE64-E700AAA939B4}" type="slidenum">
              <a:rPr lang="en-US" smtClean="0"/>
              <a:t>20</a:t>
            </a:fld>
            <a:endParaRPr lang="en-US"/>
          </a:p>
        </p:txBody>
      </p:sp>
      <p:sp>
        <p:nvSpPr>
          <p:cNvPr id="4" name="Right Brace 3">
            <a:extLst>
              <a:ext uri="{FF2B5EF4-FFF2-40B4-BE49-F238E27FC236}">
                <a16:creationId xmlns:a16="http://schemas.microsoft.com/office/drawing/2014/main" id="{B063B0BE-6392-D93B-271C-671025624BA9}"/>
              </a:ext>
            </a:extLst>
          </p:cNvPr>
          <p:cNvSpPr/>
          <p:nvPr/>
        </p:nvSpPr>
        <p:spPr>
          <a:xfrm rot="16200000">
            <a:off x="3361896" y="3016287"/>
            <a:ext cx="534924" cy="53678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34846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161019"/>
            <a:ext cx="10515600" cy="565604"/>
          </a:xfrm>
        </p:spPr>
        <p:txBody>
          <a:bodyPr>
            <a:normAutofit fontScale="90000"/>
          </a:bodyPr>
          <a:lstStyle/>
          <a:p>
            <a:r>
              <a:rPr lang="en-US" dirty="0"/>
              <a:t>Consider the Cognitive Wrapper Template</a:t>
            </a:r>
          </a:p>
        </p:txBody>
      </p:sp>
      <p:pic>
        <p:nvPicPr>
          <p:cNvPr id="6" name="Content Placeholder 5"/>
          <p:cNvPicPr>
            <a:picLocks noGrp="1" noChangeAspect="1"/>
          </p:cNvPicPr>
          <p:nvPr>
            <p:ph sz="half" idx="1"/>
          </p:nvPr>
        </p:nvPicPr>
        <p:blipFill>
          <a:blip r:embed="rId2"/>
          <a:stretch>
            <a:fillRect/>
          </a:stretch>
        </p:blipFill>
        <p:spPr>
          <a:xfrm>
            <a:off x="1113409" y="930730"/>
            <a:ext cx="4601874" cy="5760466"/>
          </a:xfrm>
          <a:prstGeom prst="rect">
            <a:avLst/>
          </a:prstGeom>
        </p:spPr>
      </p:pic>
      <p:pic>
        <p:nvPicPr>
          <p:cNvPr id="7" name="Content Placeholder 6"/>
          <p:cNvPicPr>
            <a:picLocks noGrp="1" noChangeAspect="1"/>
          </p:cNvPicPr>
          <p:nvPr>
            <p:ph sz="half" idx="2"/>
          </p:nvPr>
        </p:nvPicPr>
        <p:blipFill>
          <a:blip r:embed="rId3"/>
          <a:stretch>
            <a:fillRect/>
          </a:stretch>
        </p:blipFill>
        <p:spPr>
          <a:xfrm>
            <a:off x="6469609" y="930730"/>
            <a:ext cx="5378794" cy="5760466"/>
          </a:xfrm>
          <a:prstGeom prst="rect">
            <a:avLst/>
          </a:prstGeom>
        </p:spPr>
      </p:pic>
    </p:spTree>
    <p:extLst>
      <p:ext uri="{BB962C8B-B14F-4D97-AF65-F5344CB8AC3E}">
        <p14:creationId xmlns:p14="http://schemas.microsoft.com/office/powerpoint/2010/main" val="4080070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ears up close">
            <a:extLst>
              <a:ext uri="{FF2B5EF4-FFF2-40B4-BE49-F238E27FC236}">
                <a16:creationId xmlns:a16="http://schemas.microsoft.com/office/drawing/2014/main" id="{886F6639-9645-4935-15C1-D8E3917E9937}"/>
              </a:ext>
            </a:extLst>
          </p:cNvPr>
          <p:cNvPicPr>
            <a:picLocks noChangeAspect="1"/>
          </p:cNvPicPr>
          <p:nvPr/>
        </p:nvPicPr>
        <p:blipFill rotWithShape="1">
          <a:blip r:embed="rId2">
            <a:alphaModFix amt="50000"/>
          </a:blip>
          <a:srcRect t="3196" b="12534"/>
          <a:stretch/>
        </p:blipFill>
        <p:spPr>
          <a:xfrm>
            <a:off x="20" y="1"/>
            <a:ext cx="12191980" cy="6857999"/>
          </a:xfrm>
          <a:prstGeom prst="rect">
            <a:avLst/>
          </a:prstGeom>
        </p:spPr>
      </p:pic>
      <p:sp>
        <p:nvSpPr>
          <p:cNvPr id="2" name="Title 1">
            <a:extLst>
              <a:ext uri="{FF2B5EF4-FFF2-40B4-BE49-F238E27FC236}">
                <a16:creationId xmlns:a16="http://schemas.microsoft.com/office/drawing/2014/main" id="{71DADC3B-C304-E800-11C9-5AD4E9F8334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Shifting Gears</a:t>
            </a:r>
          </a:p>
        </p:txBody>
      </p:sp>
      <p:sp>
        <p:nvSpPr>
          <p:cNvPr id="3" name="Text Placeholder 2">
            <a:extLst>
              <a:ext uri="{FF2B5EF4-FFF2-40B4-BE49-F238E27FC236}">
                <a16:creationId xmlns:a16="http://schemas.microsoft.com/office/drawing/2014/main" id="{966DC788-1427-39FB-45E4-026B65D63B86}"/>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b="1" dirty="0">
                <a:solidFill>
                  <a:srgbClr val="FFFFFF"/>
                </a:solidFill>
              </a:rPr>
              <a:t>HIPs, Mindset, and Inclusion by Design</a:t>
            </a:r>
          </a:p>
        </p:txBody>
      </p:sp>
      <p:sp>
        <p:nvSpPr>
          <p:cNvPr id="4" name="Slide Number Placeholder 3">
            <a:extLst>
              <a:ext uri="{FF2B5EF4-FFF2-40B4-BE49-F238E27FC236}">
                <a16:creationId xmlns:a16="http://schemas.microsoft.com/office/drawing/2014/main" id="{E702FFA6-A3E6-D839-6495-5F74B568EE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466E2A7-4982-4FF5-BE64-E700AAA939B4}" type="slidenum">
              <a:rPr lang="en-US">
                <a:solidFill>
                  <a:srgbClr val="FFFFFF"/>
                </a:solidFill>
                <a:latin typeface="Calibri" panose="020F0502020204030204"/>
              </a:rPr>
              <a:pPr>
                <a:spcAft>
                  <a:spcPts val="600"/>
                </a:spcAft>
                <a:defRPr/>
              </a:pPr>
              <a:t>22</a:t>
            </a:fld>
            <a:endParaRPr lang="en-US">
              <a:solidFill>
                <a:srgbClr val="FFFFFF"/>
              </a:solidFill>
              <a:latin typeface="Calibri" panose="020F0502020204030204"/>
            </a:endParaRPr>
          </a:p>
        </p:txBody>
      </p:sp>
    </p:spTree>
    <p:extLst>
      <p:ext uri="{BB962C8B-B14F-4D97-AF65-F5344CB8AC3E}">
        <p14:creationId xmlns:p14="http://schemas.microsoft.com/office/powerpoint/2010/main" val="367345018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6445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r>
              <a:rPr lang="en-US">
                <a:solidFill>
                  <a:srgbClr val="FFFFFF"/>
                </a:solidFill>
              </a:rPr>
              <a:t>Learning can be HIP!	</a:t>
            </a:r>
          </a:p>
        </p:txBody>
      </p:sp>
      <p:pic>
        <p:nvPicPr>
          <p:cNvPr id="5" name="Picture 4">
            <a:extLst>
              <a:ext uri="{FF2B5EF4-FFF2-40B4-BE49-F238E27FC236}">
                <a16:creationId xmlns:a16="http://schemas.microsoft.com/office/drawing/2014/main" id="{F67C5B9A-54B9-9FD6-D81C-8013BB73EF69}"/>
              </a:ext>
            </a:extLst>
          </p:cNvPr>
          <p:cNvPicPr>
            <a:picLocks noChangeAspect="1"/>
          </p:cNvPicPr>
          <p:nvPr/>
        </p:nvPicPr>
        <p:blipFill rotWithShape="1">
          <a:blip r:embed="rId2"/>
          <a:srcRect l="4223" r="20096" b="1"/>
          <a:stretch/>
        </p:blipFill>
        <p:spPr>
          <a:xfrm>
            <a:off x="327547" y="2454903"/>
            <a:ext cx="7058306" cy="4080254"/>
          </a:xfrm>
          <a:prstGeom prst="rect">
            <a:avLst/>
          </a:prstGeom>
        </p:spPr>
      </p:pic>
      <p:sp>
        <p:nvSpPr>
          <p:cNvPr id="37" name="Rectangle 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pPr marL="0" indent="0">
              <a:buNone/>
            </a:pPr>
            <a:r>
              <a:rPr lang="en-US" sz="1400" b="1" dirty="0">
                <a:solidFill>
                  <a:srgbClr val="FFFFFF"/>
                </a:solidFill>
              </a:rPr>
              <a:t>High Impact Practices (and Pedagogies) </a:t>
            </a:r>
            <a:r>
              <a:rPr lang="en-US" sz="1400" dirty="0">
                <a:solidFill>
                  <a:srgbClr val="FFFFFF"/>
                </a:solidFill>
              </a:rPr>
              <a:t>enhance the academic success, persistence, and retention of students. Research supports their positive effect among historically underserved populations.</a:t>
            </a:r>
          </a:p>
          <a:p>
            <a:pPr marL="0" indent="0">
              <a:buNone/>
            </a:pPr>
            <a:r>
              <a:rPr lang="en-US" sz="1400" dirty="0">
                <a:solidFill>
                  <a:srgbClr val="FFFFFF"/>
                </a:solidFill>
              </a:rPr>
              <a:t>They’re typically fun but can also take students out of their comfort zones.</a:t>
            </a:r>
          </a:p>
          <a:p>
            <a:pPr marL="0" indent="0">
              <a:buNone/>
            </a:pPr>
            <a:r>
              <a:rPr lang="en-US" sz="1400" u="sng" dirty="0">
                <a:solidFill>
                  <a:srgbClr val="FFFFFF"/>
                </a:solidFill>
              </a:rPr>
              <a:t>Some Examples: </a:t>
            </a:r>
          </a:p>
          <a:p>
            <a:r>
              <a:rPr lang="en-US" sz="1400" dirty="0">
                <a:solidFill>
                  <a:srgbClr val="FFFFFF"/>
                </a:solidFill>
              </a:rPr>
              <a:t>Learning through diversity</a:t>
            </a:r>
          </a:p>
          <a:p>
            <a:r>
              <a:rPr lang="en-US" sz="1400" dirty="0">
                <a:solidFill>
                  <a:srgbClr val="FFFFFF"/>
                </a:solidFill>
              </a:rPr>
              <a:t>Real-world experiences</a:t>
            </a:r>
          </a:p>
          <a:p>
            <a:r>
              <a:rPr lang="en-US" sz="1400" dirty="0">
                <a:solidFill>
                  <a:srgbClr val="FFFFFF"/>
                </a:solidFill>
              </a:rPr>
              <a:t>Culminating experiences</a:t>
            </a:r>
          </a:p>
          <a:p>
            <a:r>
              <a:rPr lang="en-US" sz="1400" dirty="0">
                <a:solidFill>
                  <a:srgbClr val="FFFFFF"/>
                </a:solidFill>
              </a:rPr>
              <a:t>Undergraduate research</a:t>
            </a:r>
          </a:p>
          <a:p>
            <a:r>
              <a:rPr lang="en-US" sz="1400" dirty="0">
                <a:solidFill>
                  <a:srgbClr val="FFFFFF"/>
                </a:solidFill>
              </a:rPr>
              <a:t>Collaborative assignments</a:t>
            </a:r>
          </a:p>
          <a:p>
            <a:r>
              <a:rPr lang="en-US" sz="1400" dirty="0">
                <a:solidFill>
                  <a:srgbClr val="FFFFFF"/>
                </a:solidFill>
              </a:rPr>
              <a:t>Community-engaged learning</a:t>
            </a:r>
          </a:p>
          <a:p>
            <a:r>
              <a:rPr lang="en-US" sz="1400" dirty="0">
                <a:solidFill>
                  <a:srgbClr val="FFFFFF"/>
                </a:solidFill>
              </a:rPr>
              <a:t>Simulations</a:t>
            </a:r>
          </a:p>
          <a:p>
            <a:r>
              <a:rPr lang="en-US" sz="1400" dirty="0">
                <a:solidFill>
                  <a:srgbClr val="FFFFFF"/>
                </a:solidFill>
              </a:rPr>
              <a:t>Writing-intensive classes</a:t>
            </a:r>
          </a:p>
        </p:txBody>
      </p:sp>
    </p:spTree>
    <p:extLst>
      <p:ext uri="{BB962C8B-B14F-4D97-AF65-F5344CB8AC3E}">
        <p14:creationId xmlns:p14="http://schemas.microsoft.com/office/powerpoint/2010/main" val="3708146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dirty="0"/>
              <a:t>Top Ten Tips for HIPs	</a:t>
            </a:r>
          </a:p>
        </p:txBody>
      </p:sp>
      <p:sp>
        <p:nvSpPr>
          <p:cNvPr id="3" name="Content Placeholder 2"/>
          <p:cNvSpPr>
            <a:spLocks noGrp="1"/>
          </p:cNvSpPr>
          <p:nvPr>
            <p:ph idx="1"/>
          </p:nvPr>
        </p:nvSpPr>
        <p:spPr>
          <a:xfrm>
            <a:off x="4965431" y="2438400"/>
            <a:ext cx="6586489" cy="4066902"/>
          </a:xfrm>
        </p:spPr>
        <p:txBody>
          <a:bodyPr>
            <a:noAutofit/>
          </a:bodyPr>
          <a:lstStyle/>
          <a:p>
            <a:pPr marL="0" indent="0">
              <a:buNone/>
            </a:pPr>
            <a:r>
              <a:rPr lang="en-US" sz="1400" dirty="0"/>
              <a:t>At the core of HIP programs are </a:t>
            </a:r>
            <a:r>
              <a:rPr lang="en-US" sz="1400" b="1" dirty="0"/>
              <a:t>HIP pedagogies and practices </a:t>
            </a:r>
            <a:r>
              <a:rPr lang="en-US" sz="1400" dirty="0"/>
              <a:t>that make the learning experience valuable. You can become a High Impact Professor. Just…</a:t>
            </a:r>
          </a:p>
          <a:p>
            <a:pPr marL="514350" indent="-514350">
              <a:buFont typeface="+mj-lt"/>
              <a:buAutoNum type="arabicPeriod"/>
            </a:pPr>
            <a:r>
              <a:rPr lang="en-US" sz="1400" i="1" dirty="0"/>
              <a:t>Engage students in the learning experience and their awareness of it.</a:t>
            </a:r>
          </a:p>
          <a:p>
            <a:pPr marL="514350" indent="-514350">
              <a:buFont typeface="+mj-lt"/>
              <a:buAutoNum type="arabicPeriod"/>
            </a:pPr>
            <a:r>
              <a:rPr lang="en-US" sz="1400" i="1" dirty="0"/>
              <a:t>Use a variety of active and collaborative learning techniques in your classes.</a:t>
            </a:r>
          </a:p>
          <a:p>
            <a:pPr marL="514350" indent="-514350">
              <a:buFont typeface="+mj-lt"/>
              <a:buAutoNum type="arabicPeriod"/>
            </a:pPr>
            <a:r>
              <a:rPr lang="en-US" sz="1400" i="1" dirty="0"/>
              <a:t>Set and maintain high expectations of student performance.</a:t>
            </a:r>
          </a:p>
          <a:p>
            <a:pPr marL="514350" indent="-514350">
              <a:buFont typeface="+mj-lt"/>
              <a:buAutoNum type="arabicPeriod"/>
            </a:pPr>
            <a:r>
              <a:rPr lang="en-US" sz="1400" i="1" dirty="0"/>
              <a:t>Clarify what students need to do to succeed in class, in college, and potentially beyond.</a:t>
            </a:r>
          </a:p>
          <a:p>
            <a:pPr marL="514350" indent="-514350">
              <a:buFont typeface="+mj-lt"/>
              <a:buAutoNum type="arabicPeriod"/>
            </a:pPr>
            <a:r>
              <a:rPr lang="en-US" sz="1400" i="1" dirty="0"/>
              <a:t>Employ pedagogies appropriate for course objectives and students’ abilities (inclusion, UDL).</a:t>
            </a:r>
          </a:p>
          <a:p>
            <a:pPr marL="514350" indent="-514350">
              <a:buFont typeface="+mj-lt"/>
              <a:buAutoNum type="arabicPeriod"/>
            </a:pPr>
            <a:r>
              <a:rPr lang="en-US" sz="1400" i="1" dirty="0"/>
              <a:t>Build on/tie into students’ knowledge, experience, interests, and abilities.</a:t>
            </a:r>
          </a:p>
          <a:p>
            <a:pPr marL="514350" indent="-514350">
              <a:buFont typeface="+mj-lt"/>
              <a:buAutoNum type="arabicPeriod"/>
            </a:pPr>
            <a:r>
              <a:rPr lang="en-US" sz="1400" i="1" dirty="0"/>
              <a:t>Provide meaningful feedback.</a:t>
            </a:r>
          </a:p>
          <a:p>
            <a:pPr marL="514350" indent="-514350">
              <a:buFont typeface="+mj-lt"/>
              <a:buAutoNum type="arabicPeriod"/>
            </a:pPr>
            <a:r>
              <a:rPr lang="en-US" sz="1400" i="1" dirty="0"/>
              <a:t>Weave diversity into the curriculum.</a:t>
            </a:r>
          </a:p>
          <a:p>
            <a:pPr marL="514350" indent="-514350">
              <a:buFont typeface="+mj-lt"/>
              <a:buAutoNum type="arabicPeriod"/>
            </a:pPr>
            <a:r>
              <a:rPr lang="en-US" sz="1400" i="1" dirty="0"/>
              <a:t>Make time for students.</a:t>
            </a:r>
          </a:p>
          <a:p>
            <a:pPr marL="514350" indent="-514350">
              <a:buFont typeface="+mj-lt"/>
              <a:buAutoNum type="arabicPeriod"/>
            </a:pPr>
            <a:r>
              <a:rPr lang="en-US" sz="1400" i="1" dirty="0"/>
              <a:t>Help them become accountable for their own learning.</a:t>
            </a:r>
          </a:p>
        </p:txBody>
      </p:sp>
      <p:pic>
        <p:nvPicPr>
          <p:cNvPr id="5" name="Picture 4" descr="Glasses on top of a book">
            <a:extLst>
              <a:ext uri="{FF2B5EF4-FFF2-40B4-BE49-F238E27FC236}">
                <a16:creationId xmlns:a16="http://schemas.microsoft.com/office/drawing/2014/main" id="{82EF6710-69C7-4E9F-A29A-70687EA2D0EE}"/>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5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p:cNvSpPr>
            <a:spLocks noGrp="1"/>
          </p:cNvSpPr>
          <p:nvPr>
            <p:ph type="title"/>
          </p:nvPr>
        </p:nvSpPr>
        <p:spPr>
          <a:xfrm>
            <a:off x="102618" y="591312"/>
            <a:ext cx="4981520" cy="1330839"/>
          </a:xfrm>
        </p:spPr>
        <p:txBody>
          <a:bodyPr vert="horz" lIns="91440" tIns="45720" rIns="91440" bIns="45720" rtlCol="0" anchor="ctr">
            <a:normAutofit/>
          </a:bodyPr>
          <a:lstStyle/>
          <a:p>
            <a:r>
              <a:rPr lang="en-US" sz="4200" kern="1200" dirty="0">
                <a:solidFill>
                  <a:schemeClr val="tx1"/>
                </a:solidFill>
                <a:latin typeface="+mj-lt"/>
                <a:ea typeface="+mj-ea"/>
                <a:cs typeface="+mj-cs"/>
              </a:rPr>
              <a:t>Mindset Also Matters</a:t>
            </a:r>
          </a:p>
        </p:txBody>
      </p:sp>
      <p:sp>
        <p:nvSpPr>
          <p:cNvPr id="3" name="Content Placeholder 2"/>
          <p:cNvSpPr>
            <a:spLocks noGrp="1"/>
          </p:cNvSpPr>
          <p:nvPr>
            <p:ph sz="half" idx="1"/>
          </p:nvPr>
        </p:nvSpPr>
        <p:spPr>
          <a:xfrm>
            <a:off x="102618" y="1831477"/>
            <a:ext cx="4474923" cy="3908586"/>
          </a:xfrm>
        </p:spPr>
        <p:txBody>
          <a:bodyPr vert="horz" lIns="91440" tIns="45720" rIns="91440" bIns="45720" rtlCol="0">
            <a:normAutofit/>
          </a:bodyPr>
          <a:lstStyle/>
          <a:p>
            <a:pPr marL="0" indent="0">
              <a:buNone/>
            </a:pPr>
            <a:r>
              <a:rPr lang="en-US" dirty="0"/>
              <a:t>“The view you adopt of yourself profoundly affects the way you lead your life”</a:t>
            </a:r>
          </a:p>
          <a:p>
            <a:pPr marL="228600" lvl="1"/>
            <a:endParaRPr lang="en-US" sz="2000" i="1"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95864" y="661916"/>
            <a:ext cx="3654327" cy="5557909"/>
          </a:xfrm>
          <a:prstGeom prst="rect">
            <a:avLst/>
          </a:prstGeom>
        </p:spPr>
      </p:pic>
      <p:sp>
        <p:nvSpPr>
          <p:cNvPr id="2" name="Slide Number Placehold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466E2A7-4982-4FF5-BE64-E700AAA939B4}" type="slidenum">
              <a:rPr lang="en-US" sz="1000">
                <a:solidFill>
                  <a:schemeClr val="tx1">
                    <a:lumMod val="50000"/>
                    <a:lumOff val="50000"/>
                  </a:schemeClr>
                </a:solidFill>
              </a:rPr>
              <a:pPr>
                <a:spcAft>
                  <a:spcPts val="600"/>
                </a:spcAft>
              </a:pPr>
              <a:t>25</a:t>
            </a:fld>
            <a:endParaRPr lang="en-US" sz="1000">
              <a:solidFill>
                <a:schemeClr val="tx1">
                  <a:lumMod val="50000"/>
                  <a:lumOff val="50000"/>
                </a:schemeClr>
              </a:solidFill>
            </a:endParaRPr>
          </a:p>
        </p:txBody>
      </p:sp>
      <p:pic>
        <p:nvPicPr>
          <p:cNvPr id="5" name="Picture 4">
            <a:extLst>
              <a:ext uri="{FF2B5EF4-FFF2-40B4-BE49-F238E27FC236}">
                <a16:creationId xmlns:a16="http://schemas.microsoft.com/office/drawing/2014/main" id="{ABEC5458-BF5D-FF21-6C23-D9802B1F02E6}"/>
              </a:ext>
            </a:extLst>
          </p:cNvPr>
          <p:cNvPicPr>
            <a:picLocks noChangeAspect="1"/>
          </p:cNvPicPr>
          <p:nvPr/>
        </p:nvPicPr>
        <p:blipFill>
          <a:blip r:embed="rId3"/>
          <a:stretch>
            <a:fillRect/>
          </a:stretch>
        </p:blipFill>
        <p:spPr>
          <a:xfrm>
            <a:off x="1782" y="3612832"/>
            <a:ext cx="4676593" cy="2926080"/>
          </a:xfrm>
          <a:prstGeom prst="rect">
            <a:avLst/>
          </a:prstGeom>
        </p:spPr>
      </p:pic>
    </p:spTree>
    <p:extLst>
      <p:ext uri="{BB962C8B-B14F-4D97-AF65-F5344CB8AC3E}">
        <p14:creationId xmlns:p14="http://schemas.microsoft.com/office/powerpoint/2010/main" val="819223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371599" y="294538"/>
            <a:ext cx="9895951" cy="1033669"/>
          </a:xfrm>
        </p:spPr>
        <p:txBody>
          <a:bodyPr>
            <a:normAutofit/>
          </a:bodyPr>
          <a:lstStyle/>
          <a:p>
            <a:r>
              <a:rPr lang="en-US" sz="4000" b="1">
                <a:solidFill>
                  <a:srgbClr val="FFFFFF"/>
                </a:solidFill>
              </a:rPr>
              <a:t>Why</a:t>
            </a:r>
            <a:r>
              <a:rPr lang="en-US" sz="4000">
                <a:solidFill>
                  <a:srgbClr val="FFFFFF"/>
                </a:solidFill>
              </a:rPr>
              <a:t> It Matters</a:t>
            </a:r>
          </a:p>
        </p:txBody>
      </p:sp>
      <p:sp>
        <p:nvSpPr>
          <p:cNvPr id="6" name="Content Placeholder 5"/>
          <p:cNvSpPr>
            <a:spLocks noGrp="1"/>
          </p:cNvSpPr>
          <p:nvPr>
            <p:ph idx="1"/>
          </p:nvPr>
        </p:nvSpPr>
        <p:spPr>
          <a:xfrm>
            <a:off x="1371599" y="2113246"/>
            <a:ext cx="9724031" cy="4116638"/>
          </a:xfrm>
        </p:spPr>
        <p:txBody>
          <a:bodyPr anchor="ctr">
            <a:normAutofit/>
          </a:bodyPr>
          <a:lstStyle/>
          <a:p>
            <a:r>
              <a:rPr lang="en-US" sz="2400" dirty="0"/>
              <a:t>At this stage of their development, many students haven’t (yet) had the opportunity to think about their thinking and learn about their learning.</a:t>
            </a:r>
          </a:p>
          <a:p>
            <a:r>
              <a:rPr lang="en-US" sz="2400" b="1" dirty="0"/>
              <a:t>Further: </a:t>
            </a:r>
            <a:r>
              <a:rPr lang="en-US" sz="2400" i="1" dirty="0"/>
              <a:t>“…research on younger undergraduate students reveals [that] students take little or no responsibility for their own learning, blaming their shortcomings in achievement on their ‘ineffective’ instruction and the ‘too advanced’ or irrelevant course… Reinforcing their avoidance of responsibility for their learning is their widespread belief that learning should not require effort</a:t>
            </a:r>
            <a:r>
              <a:rPr lang="en-US" sz="2400" dirty="0"/>
              <a:t>” </a:t>
            </a:r>
          </a:p>
          <a:p>
            <a:pPr lvl="1"/>
            <a:r>
              <a:rPr lang="en-US" dirty="0"/>
              <a:t>Linda Nilson, </a:t>
            </a:r>
            <a:r>
              <a:rPr lang="en-US" i="1" dirty="0"/>
              <a:t>Creating Self-Regulated Learners</a:t>
            </a:r>
            <a:r>
              <a:rPr lang="en-US" dirty="0"/>
              <a:t>.</a:t>
            </a:r>
          </a:p>
        </p:txBody>
      </p:sp>
      <p:sp>
        <p:nvSpPr>
          <p:cNvPr id="2" name="Slide Number Placeholder 1"/>
          <p:cNvSpPr>
            <a:spLocks noGrp="1"/>
          </p:cNvSpPr>
          <p:nvPr>
            <p:ph type="sldNum" sz="quarter" idx="12"/>
          </p:nvPr>
        </p:nvSpPr>
        <p:spPr>
          <a:xfrm>
            <a:off x="11704320" y="6455431"/>
            <a:ext cx="445913" cy="365125"/>
          </a:xfrm>
        </p:spPr>
        <p:txBody>
          <a:bodyPr>
            <a:normAutofit/>
          </a:bodyPr>
          <a:lstStyle/>
          <a:p>
            <a:pPr>
              <a:spcAft>
                <a:spcPts val="600"/>
              </a:spcAft>
            </a:pPr>
            <a:fld id="{4466E2A7-4982-4FF5-BE64-E700AAA939B4}" type="slidenum">
              <a:rPr lang="en-US" sz="1100">
                <a:solidFill>
                  <a:schemeClr val="tx1">
                    <a:lumMod val="50000"/>
                    <a:lumOff val="50000"/>
                  </a:schemeClr>
                </a:solidFill>
              </a:rPr>
              <a:pPr>
                <a:spcAft>
                  <a:spcPts val="600"/>
                </a:spcAft>
              </a:pPr>
              <a:t>26</a:t>
            </a:fld>
            <a:endParaRPr lang="en-US" sz="1100">
              <a:solidFill>
                <a:schemeClr val="tx1">
                  <a:lumMod val="50000"/>
                  <a:lumOff val="50000"/>
                </a:schemeClr>
              </a:solidFill>
            </a:endParaRPr>
          </a:p>
        </p:txBody>
      </p:sp>
    </p:spTree>
    <p:extLst>
      <p:ext uri="{BB962C8B-B14F-4D97-AF65-F5344CB8AC3E}">
        <p14:creationId xmlns:p14="http://schemas.microsoft.com/office/powerpoint/2010/main" val="2956875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19439"/>
          </a:xfrm>
        </p:spPr>
        <p:txBody>
          <a:bodyPr>
            <a:normAutofit/>
          </a:bodyPr>
          <a:lstStyle/>
          <a:p>
            <a:r>
              <a:rPr lang="en-US" sz="3200" dirty="0"/>
              <a:t>Helping Students Shift from a </a:t>
            </a:r>
            <a:r>
              <a:rPr lang="en-US" sz="3200" b="1" dirty="0"/>
              <a:t>Fixed Mindset </a:t>
            </a:r>
            <a:r>
              <a:rPr lang="en-US" sz="3200" dirty="0"/>
              <a:t>to </a:t>
            </a:r>
            <a:r>
              <a:rPr lang="en-US" sz="3200" b="1" dirty="0"/>
              <a:t>Growth Mindset</a:t>
            </a:r>
          </a:p>
        </p:txBody>
      </p:sp>
      <p:sp>
        <p:nvSpPr>
          <p:cNvPr id="2" name="Slide Number Placeholder 1"/>
          <p:cNvSpPr>
            <a:spLocks noGrp="1"/>
          </p:cNvSpPr>
          <p:nvPr>
            <p:ph type="sldNum" sz="quarter" idx="12"/>
          </p:nvPr>
        </p:nvSpPr>
        <p:spPr/>
        <p:txBody>
          <a:bodyPr/>
          <a:lstStyle/>
          <a:p>
            <a:fld id="{4466E2A7-4982-4FF5-BE64-E700AAA939B4}" type="slidenum">
              <a:rPr lang="en-US" smtClean="0"/>
              <a:t>27</a:t>
            </a:fld>
            <a:endParaRPr lang="en-US"/>
          </a:p>
        </p:txBody>
      </p:sp>
      <p:pic>
        <p:nvPicPr>
          <p:cNvPr id="10" name="Content Placeholder 9">
            <a:extLst>
              <a:ext uri="{FF2B5EF4-FFF2-40B4-BE49-F238E27FC236}">
                <a16:creationId xmlns:a16="http://schemas.microsoft.com/office/drawing/2014/main" id="{36660FBE-FCF6-DE16-C416-5AA455FFB9BD}"/>
              </a:ext>
            </a:extLst>
          </p:cNvPr>
          <p:cNvPicPr>
            <a:picLocks noGrp="1" noChangeAspect="1"/>
          </p:cNvPicPr>
          <p:nvPr>
            <p:ph sz="half" idx="1"/>
          </p:nvPr>
        </p:nvPicPr>
        <p:blipFill>
          <a:blip r:embed="rId2"/>
          <a:stretch>
            <a:fillRect/>
          </a:stretch>
        </p:blipFill>
        <p:spPr>
          <a:xfrm>
            <a:off x="1152827" y="1333731"/>
            <a:ext cx="4387898" cy="5394960"/>
          </a:xfrm>
          <a:prstGeom prst="rect">
            <a:avLst/>
          </a:prstGeom>
        </p:spPr>
      </p:pic>
      <p:pic>
        <p:nvPicPr>
          <p:cNvPr id="11" name="Content Placeholder 10">
            <a:extLst>
              <a:ext uri="{FF2B5EF4-FFF2-40B4-BE49-F238E27FC236}">
                <a16:creationId xmlns:a16="http://schemas.microsoft.com/office/drawing/2014/main" id="{7B33BB90-681B-7250-5FA3-3EDBF15875E8}"/>
              </a:ext>
            </a:extLst>
          </p:cNvPr>
          <p:cNvPicPr>
            <a:picLocks noGrp="1" noChangeAspect="1"/>
          </p:cNvPicPr>
          <p:nvPr>
            <p:ph sz="half" idx="2"/>
          </p:nvPr>
        </p:nvPicPr>
        <p:blipFill>
          <a:blip r:embed="rId3"/>
          <a:stretch>
            <a:fillRect/>
          </a:stretch>
        </p:blipFill>
        <p:spPr>
          <a:xfrm>
            <a:off x="7167042" y="1333731"/>
            <a:ext cx="3814464" cy="5394960"/>
          </a:xfrm>
          <a:prstGeom prst="rect">
            <a:avLst/>
          </a:prstGeom>
        </p:spPr>
      </p:pic>
      <p:cxnSp>
        <p:nvCxnSpPr>
          <p:cNvPr id="13" name="Straight Connector 12">
            <a:extLst>
              <a:ext uri="{FF2B5EF4-FFF2-40B4-BE49-F238E27FC236}">
                <a16:creationId xmlns:a16="http://schemas.microsoft.com/office/drawing/2014/main" id="{AD16E713-D6D8-E14C-262C-078371E55DE5}"/>
              </a:ext>
            </a:extLst>
          </p:cNvPr>
          <p:cNvCxnSpPr>
            <a:cxnSpLocks/>
          </p:cNvCxnSpPr>
          <p:nvPr/>
        </p:nvCxnSpPr>
        <p:spPr>
          <a:xfrm>
            <a:off x="2542233" y="1974273"/>
            <a:ext cx="286378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9375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DEAL with Learning</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78631" y="1825625"/>
            <a:ext cx="4100737" cy="4351338"/>
          </a:xfrm>
        </p:spPr>
      </p:pic>
      <p:graphicFrame>
        <p:nvGraphicFramePr>
          <p:cNvPr id="8" name="Content Placeholder 7"/>
          <p:cNvGraphicFramePr>
            <a:graphicFrameLocks noGrp="1"/>
          </p:cNvGraphicFramePr>
          <p:nvPr>
            <p:ph sz="half" idx="2"/>
            <p:extLst>
              <p:ext uri="{D42A27DB-BD31-4B8C-83A1-F6EECF244321}">
                <p14:modId xmlns:p14="http://schemas.microsoft.com/office/powerpoint/2010/main" val="800231566"/>
              </p:ext>
            </p:extLst>
          </p:nvPr>
        </p:nvGraphicFramePr>
        <p:xfrm>
          <a:off x="6172200" y="1825625"/>
          <a:ext cx="5181600" cy="4851400"/>
        </p:xfrm>
        <a:graphic>
          <a:graphicData uri="http://schemas.openxmlformats.org/drawingml/2006/table">
            <a:tbl>
              <a:tblPr firstRow="1" bandRow="1">
                <a:tableStyleId>{073A0DAA-6AF3-43AB-8588-CEC1D06C72B9}</a:tableStyleId>
              </a:tblPr>
              <a:tblGrid>
                <a:gridCol w="1727200">
                  <a:extLst>
                    <a:ext uri="{9D8B030D-6E8A-4147-A177-3AD203B41FA5}">
                      <a16:colId xmlns:a16="http://schemas.microsoft.com/office/drawing/2014/main" val="872900131"/>
                    </a:ext>
                  </a:extLst>
                </a:gridCol>
                <a:gridCol w="1727200">
                  <a:extLst>
                    <a:ext uri="{9D8B030D-6E8A-4147-A177-3AD203B41FA5}">
                      <a16:colId xmlns:a16="http://schemas.microsoft.com/office/drawing/2014/main" val="158431287"/>
                    </a:ext>
                  </a:extLst>
                </a:gridCol>
                <a:gridCol w="1727200">
                  <a:extLst>
                    <a:ext uri="{9D8B030D-6E8A-4147-A177-3AD203B41FA5}">
                      <a16:colId xmlns:a16="http://schemas.microsoft.com/office/drawing/2014/main" val="725823902"/>
                    </a:ext>
                  </a:extLst>
                </a:gridCol>
              </a:tblGrid>
              <a:tr h="370840">
                <a:tc>
                  <a:txBody>
                    <a:bodyPr/>
                    <a:lstStyle/>
                    <a:p>
                      <a:r>
                        <a:rPr lang="en-US" dirty="0"/>
                        <a:t>D</a:t>
                      </a:r>
                    </a:p>
                  </a:txBody>
                  <a:tcPr/>
                </a:tc>
                <a:tc>
                  <a:txBody>
                    <a:bodyPr/>
                    <a:lstStyle/>
                    <a:p>
                      <a:r>
                        <a:rPr lang="en-US" dirty="0"/>
                        <a:t>E</a:t>
                      </a:r>
                    </a:p>
                  </a:txBody>
                  <a:tcPr/>
                </a:tc>
                <a:tc>
                  <a:txBody>
                    <a:bodyPr/>
                    <a:lstStyle/>
                    <a:p>
                      <a:r>
                        <a:rPr lang="en-US" dirty="0"/>
                        <a:t>AL</a:t>
                      </a:r>
                    </a:p>
                  </a:txBody>
                  <a:tcPr/>
                </a:tc>
                <a:extLst>
                  <a:ext uri="{0D108BD9-81ED-4DB2-BD59-A6C34878D82A}">
                    <a16:rowId xmlns:a16="http://schemas.microsoft.com/office/drawing/2014/main" val="2595486370"/>
                  </a:ext>
                </a:extLst>
              </a:tr>
              <a:tr h="370840">
                <a:tc>
                  <a:txBody>
                    <a:bodyPr/>
                    <a:lstStyle/>
                    <a:p>
                      <a:r>
                        <a:rPr lang="en-US" dirty="0"/>
                        <a:t>DESCRIBE the learning experience.</a:t>
                      </a:r>
                    </a:p>
                    <a:p>
                      <a:r>
                        <a:rPr lang="en-US" dirty="0"/>
                        <a:t>Think: </a:t>
                      </a:r>
                    </a:p>
                    <a:p>
                      <a:pPr marL="285750" indent="-285750">
                        <a:buFont typeface="Arial" panose="020B0604020202020204" pitchFamily="34" charset="0"/>
                        <a:buChar char="•"/>
                      </a:pPr>
                      <a:r>
                        <a:rPr lang="en-US" dirty="0"/>
                        <a:t>What?</a:t>
                      </a:r>
                    </a:p>
                    <a:p>
                      <a:pPr marL="285750" indent="-285750">
                        <a:buFont typeface="Arial" panose="020B0604020202020204" pitchFamily="34" charset="0"/>
                        <a:buChar char="•"/>
                      </a:pPr>
                      <a:r>
                        <a:rPr lang="en-US" dirty="0"/>
                        <a:t>Where?</a:t>
                      </a:r>
                    </a:p>
                    <a:p>
                      <a:pPr marL="285750" indent="-285750">
                        <a:buFont typeface="Arial" panose="020B0604020202020204" pitchFamily="34" charset="0"/>
                        <a:buChar char="•"/>
                      </a:pPr>
                      <a:r>
                        <a:rPr lang="en-US" dirty="0"/>
                        <a:t>Who?</a:t>
                      </a:r>
                    </a:p>
                    <a:p>
                      <a:pPr marL="285750" indent="-285750">
                        <a:buFont typeface="Arial" panose="020B0604020202020204" pitchFamily="34" charset="0"/>
                        <a:buChar char="•"/>
                      </a:pPr>
                      <a:r>
                        <a:rPr lang="en-US" dirty="0"/>
                        <a:t>When?</a:t>
                      </a:r>
                    </a:p>
                    <a:p>
                      <a:pPr marL="285750" indent="-285750">
                        <a:buFont typeface="Arial" panose="020B0604020202020204" pitchFamily="34" charset="0"/>
                        <a:buChar char="•"/>
                      </a:pPr>
                      <a:r>
                        <a:rPr lang="en-US" dirty="0"/>
                        <a:t>Why</a:t>
                      </a:r>
                    </a:p>
                  </a:txBody>
                  <a:tcPr/>
                </a:tc>
                <a:tc>
                  <a:txBody>
                    <a:bodyPr/>
                    <a:lstStyle/>
                    <a:p>
                      <a:r>
                        <a:rPr lang="en-US" dirty="0"/>
                        <a:t>EXAMINE the experience</a:t>
                      </a:r>
                      <a:r>
                        <a:rPr lang="en-US" baseline="0" dirty="0"/>
                        <a:t> through the lens of academic concepts, theories, or strategies</a:t>
                      </a:r>
                    </a:p>
                    <a:p>
                      <a:r>
                        <a:rPr lang="en-US" baseline="0" dirty="0"/>
                        <a:t>EG: Culturally Responsive Pedagogy, UDL, Course Learning  Goals</a:t>
                      </a:r>
                      <a:endParaRPr lang="en-US" dirty="0"/>
                    </a:p>
                  </a:txBody>
                  <a:tcPr/>
                </a:tc>
                <a:tc>
                  <a:txBody>
                    <a:bodyPr/>
                    <a:lstStyle/>
                    <a:p>
                      <a:r>
                        <a:rPr lang="en-US" dirty="0"/>
                        <a:t>ARTICULATE</a:t>
                      </a:r>
                      <a:r>
                        <a:rPr lang="en-US" baseline="0" dirty="0"/>
                        <a:t> LEARNING by discussing and explaining what you learned, when you learned it, how you learned it and why it is important –to you and the field!-- and what you can/will do differently because of it.</a:t>
                      </a:r>
                      <a:endParaRPr lang="en-US" dirty="0"/>
                    </a:p>
                  </a:txBody>
                  <a:tcPr/>
                </a:tc>
                <a:extLst>
                  <a:ext uri="{0D108BD9-81ED-4DB2-BD59-A6C34878D82A}">
                    <a16:rowId xmlns:a16="http://schemas.microsoft.com/office/drawing/2014/main" val="3499789977"/>
                  </a:ext>
                </a:extLst>
              </a:tr>
            </a:tbl>
          </a:graphicData>
        </a:graphic>
      </p:graphicFrame>
      <p:sp>
        <p:nvSpPr>
          <p:cNvPr id="2" name="Slide Number Placeholder 1"/>
          <p:cNvSpPr>
            <a:spLocks noGrp="1"/>
          </p:cNvSpPr>
          <p:nvPr>
            <p:ph type="sldNum" sz="quarter" idx="12"/>
          </p:nvPr>
        </p:nvSpPr>
        <p:spPr/>
        <p:txBody>
          <a:bodyPr/>
          <a:lstStyle/>
          <a:p>
            <a:fld id="{4466E2A7-4982-4FF5-BE64-E700AAA939B4}" type="slidenum">
              <a:rPr lang="en-US" smtClean="0"/>
              <a:t>28</a:t>
            </a:fld>
            <a:endParaRPr lang="en-US"/>
          </a:p>
        </p:txBody>
      </p:sp>
    </p:spTree>
    <p:extLst>
      <p:ext uri="{BB962C8B-B14F-4D97-AF65-F5344CB8AC3E}">
        <p14:creationId xmlns:p14="http://schemas.microsoft.com/office/powerpoint/2010/main" val="3763731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99E9AC3-3854-556F-C440-F9E01DF81C36}"/>
              </a:ext>
            </a:extLst>
          </p:cNvPr>
          <p:cNvPicPr>
            <a:picLocks noChangeAspect="1"/>
          </p:cNvPicPr>
          <p:nvPr/>
        </p:nvPicPr>
        <p:blipFill rotWithShape="1">
          <a:blip r:embed="rId2"/>
          <a:srcRect l="15341" t="19495" r="66250" b="8182"/>
          <a:stretch/>
        </p:blipFill>
        <p:spPr>
          <a:xfrm>
            <a:off x="411063" y="321310"/>
            <a:ext cx="5437698" cy="6035040"/>
          </a:xfrm>
          <a:prstGeom prst="rect">
            <a:avLst/>
          </a:prstGeom>
        </p:spPr>
      </p:pic>
      <p:cxnSp>
        <p:nvCxnSpPr>
          <p:cNvPr id="30" name="Straight Connector 32">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FFA31B"/>
            </a:solidFill>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 application, PowerPoint&#10;&#10;Description automatically generated">
            <a:extLst>
              <a:ext uri="{FF2B5EF4-FFF2-40B4-BE49-F238E27FC236}">
                <a16:creationId xmlns:a16="http://schemas.microsoft.com/office/drawing/2014/main" id="{4EA8EFC1-AE25-4950-18F3-A92F47D1E0DC}"/>
              </a:ext>
            </a:extLst>
          </p:cNvPr>
          <p:cNvPicPr>
            <a:picLocks noChangeAspect="1"/>
          </p:cNvPicPr>
          <p:nvPr/>
        </p:nvPicPr>
        <p:blipFill rotWithShape="1">
          <a:blip r:embed="rId3"/>
          <a:srcRect l="20170" t="12828" r="65568" b="26161"/>
          <a:stretch/>
        </p:blipFill>
        <p:spPr>
          <a:xfrm>
            <a:off x="6604497" y="411480"/>
            <a:ext cx="4993832" cy="6035040"/>
          </a:xfrm>
          <a:prstGeom prst="rect">
            <a:avLst/>
          </a:prstGeom>
        </p:spPr>
      </p:pic>
      <p:sp>
        <p:nvSpPr>
          <p:cNvPr id="2" name="Slide Number Placeholder 1">
            <a:extLst>
              <a:ext uri="{FF2B5EF4-FFF2-40B4-BE49-F238E27FC236}">
                <a16:creationId xmlns:a16="http://schemas.microsoft.com/office/drawing/2014/main" id="{F4EFAC62-B730-F009-A30E-1D0654EF02A7}"/>
              </a:ext>
            </a:extLst>
          </p:cNvPr>
          <p:cNvSpPr>
            <a:spLocks noGrp="1"/>
          </p:cNvSpPr>
          <p:nvPr>
            <p:ph type="sldNum" sz="quarter" idx="12"/>
          </p:nvPr>
        </p:nvSpPr>
        <p:spPr>
          <a:xfrm>
            <a:off x="8610600" y="6356350"/>
            <a:ext cx="2743200" cy="365125"/>
          </a:xfrm>
        </p:spPr>
        <p:txBody>
          <a:bodyPr>
            <a:normAutofit/>
          </a:bodyPr>
          <a:lstStyle/>
          <a:p>
            <a:pPr>
              <a:spcAft>
                <a:spcPts val="600"/>
              </a:spcAft>
            </a:pPr>
            <a:fld id="{4466E2A7-4982-4FF5-BE64-E700AAA939B4}" type="slidenum">
              <a:rPr lang="en-US"/>
              <a:pPr>
                <a:spcAft>
                  <a:spcPts val="600"/>
                </a:spcAft>
              </a:pPr>
              <a:t>29</a:t>
            </a:fld>
            <a:endParaRPr lang="en-US"/>
          </a:p>
        </p:txBody>
      </p:sp>
    </p:spTree>
    <p:extLst>
      <p:ext uri="{BB962C8B-B14F-4D97-AF65-F5344CB8AC3E}">
        <p14:creationId xmlns:p14="http://schemas.microsoft.com/office/powerpoint/2010/main" val="362242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57B2735-66E0-DC52-6B55-63A74FB9847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DDF753CD-1AE1-313A-0E83-DC4A8FDD98F5}"/>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defTabSz="457200">
              <a:spcAft>
                <a:spcPts val="600"/>
              </a:spcAft>
            </a:pPr>
            <a:fld id="{4466E2A7-4982-4FF5-BE64-E700AAA939B4}" type="slidenum">
              <a:rPr lang="en-US">
                <a:solidFill>
                  <a:srgbClr val="FFFFFF"/>
                </a:solidFill>
              </a:rPr>
              <a:pPr defTabSz="457200">
                <a:spcAft>
                  <a:spcPts val="600"/>
                </a:spcAft>
              </a:pPr>
              <a:t>3</a:t>
            </a:fld>
            <a:endParaRPr lang="en-US">
              <a:solidFill>
                <a:srgbClr val="FFFFFF"/>
              </a:solidFill>
            </a:endParaRPr>
          </a:p>
        </p:txBody>
      </p:sp>
    </p:spTree>
    <p:extLst>
      <p:ext uri="{BB962C8B-B14F-4D97-AF65-F5344CB8AC3E}">
        <p14:creationId xmlns:p14="http://schemas.microsoft.com/office/powerpoint/2010/main" val="3792336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A422C-3EEF-91E2-02AF-0F713B3B7751}"/>
              </a:ext>
            </a:extLst>
          </p:cNvPr>
          <p:cNvSpPr>
            <a:spLocks noGrp="1"/>
          </p:cNvSpPr>
          <p:nvPr>
            <p:ph type="title"/>
          </p:nvPr>
        </p:nvSpPr>
        <p:spPr>
          <a:xfrm>
            <a:off x="648927" y="4675886"/>
            <a:ext cx="4601945" cy="1608328"/>
          </a:xfrm>
        </p:spPr>
        <p:txBody>
          <a:bodyPr>
            <a:normAutofit/>
          </a:bodyPr>
          <a:lstStyle/>
          <a:p>
            <a:r>
              <a:rPr lang="en-US" sz="3600" dirty="0"/>
              <a:t>Diversity	Equity</a:t>
            </a:r>
            <a:br>
              <a:rPr lang="en-US" sz="3600" dirty="0"/>
            </a:br>
            <a:r>
              <a:rPr lang="en-US" sz="3600" dirty="0"/>
              <a:t>Inclusion	Accessibility</a:t>
            </a:r>
          </a:p>
        </p:txBody>
      </p:sp>
      <p:sp>
        <p:nvSpPr>
          <p:cNvPr id="26" name="Rectangle 25">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040"/>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E1F754-E743-ED39-0B07-6E30766CA6E8}"/>
              </a:ext>
            </a:extLst>
          </p:cNvPr>
          <p:cNvPicPr>
            <a:picLocks noChangeAspect="1"/>
          </p:cNvPicPr>
          <p:nvPr/>
        </p:nvPicPr>
        <p:blipFill rotWithShape="1">
          <a:blip r:embed="rId2"/>
          <a:srcRect l="1959" t="9175" r="2113" b="12727"/>
          <a:stretch/>
        </p:blipFill>
        <p:spPr>
          <a:xfrm>
            <a:off x="640080" y="642999"/>
            <a:ext cx="5276088" cy="3286002"/>
          </a:xfrm>
          <a:prstGeom prst="rect">
            <a:avLst/>
          </a:prstGeom>
        </p:spPr>
      </p:pic>
      <p:pic>
        <p:nvPicPr>
          <p:cNvPr id="5" name="Picture 4">
            <a:extLst>
              <a:ext uri="{FF2B5EF4-FFF2-40B4-BE49-F238E27FC236}">
                <a16:creationId xmlns:a16="http://schemas.microsoft.com/office/drawing/2014/main" id="{F09649DD-58EE-7447-54B3-CD270DFCB8FE}"/>
              </a:ext>
            </a:extLst>
          </p:cNvPr>
          <p:cNvPicPr>
            <a:picLocks noChangeAspect="1"/>
          </p:cNvPicPr>
          <p:nvPr/>
        </p:nvPicPr>
        <p:blipFill>
          <a:blip r:embed="rId3"/>
          <a:stretch>
            <a:fillRect/>
          </a:stretch>
        </p:blipFill>
        <p:spPr>
          <a:xfrm>
            <a:off x="6378644" y="640080"/>
            <a:ext cx="5064368" cy="3291840"/>
          </a:xfrm>
          <a:prstGeom prst="rect">
            <a:avLst/>
          </a:prstGeom>
        </p:spPr>
      </p:pic>
      <p:sp>
        <p:nvSpPr>
          <p:cNvPr id="3" name="Content Placeholder 2">
            <a:extLst>
              <a:ext uri="{FF2B5EF4-FFF2-40B4-BE49-F238E27FC236}">
                <a16:creationId xmlns:a16="http://schemas.microsoft.com/office/drawing/2014/main" id="{1B4328C0-A1A5-1F2E-1893-C48294F271D9}"/>
              </a:ext>
            </a:extLst>
          </p:cNvPr>
          <p:cNvSpPr>
            <a:spLocks noGrp="1"/>
          </p:cNvSpPr>
          <p:nvPr>
            <p:ph idx="1"/>
          </p:nvPr>
        </p:nvSpPr>
        <p:spPr>
          <a:xfrm>
            <a:off x="5645727" y="4675886"/>
            <a:ext cx="5894000" cy="1745696"/>
          </a:xfrm>
        </p:spPr>
        <p:txBody>
          <a:bodyPr anchor="ctr">
            <a:noAutofit/>
          </a:bodyPr>
          <a:lstStyle/>
          <a:p>
            <a:pPr fontAlgn="base">
              <a:buFont typeface="Arial" panose="020B0604020202020204" pitchFamily="34" charset="0"/>
              <a:buChar char="•"/>
            </a:pPr>
            <a:r>
              <a:rPr lang="en-US" sz="1400" b="0" i="0" u="none" strike="noStrike" dirty="0">
                <a:effectLst/>
                <a:latin typeface="inherit"/>
                <a:hlinkClick r:id="rId4"/>
              </a:rPr>
              <a:t>CETL’s Repository for DEIA for Teaching and Learning</a:t>
            </a:r>
            <a:endParaRPr lang="en-US" sz="1400" b="0" i="0" dirty="0">
              <a:effectLst/>
              <a:latin typeface="inherit"/>
            </a:endParaRPr>
          </a:p>
          <a:p>
            <a:pPr fontAlgn="base">
              <a:buFont typeface="Arial" panose="020B0604020202020204" pitchFamily="34" charset="0"/>
              <a:buChar char="•"/>
            </a:pPr>
            <a:r>
              <a:rPr lang="en-US" sz="1400" b="0" i="0" u="none" strike="noStrike" dirty="0">
                <a:effectLst/>
                <a:latin typeface="inherit"/>
                <a:hlinkClick r:id="rId5"/>
              </a:rPr>
              <a:t>The Leading Faculty Development Network’s Key Resources</a:t>
            </a:r>
            <a:endParaRPr lang="en-US" sz="1400" b="0" i="0" dirty="0">
              <a:effectLst/>
              <a:latin typeface="inherit"/>
            </a:endParaRPr>
          </a:p>
          <a:p>
            <a:pPr fontAlgn="base">
              <a:buFont typeface="Arial" panose="020B0604020202020204" pitchFamily="34" charset="0"/>
              <a:buChar char="•"/>
            </a:pPr>
            <a:r>
              <a:rPr lang="en-US" sz="1400" b="0" i="0" u="none" strike="noStrike" dirty="0">
                <a:effectLst/>
                <a:latin typeface="inherit"/>
                <a:hlinkClick r:id="rId6"/>
              </a:rPr>
              <a:t>CDAR Resources</a:t>
            </a:r>
            <a:endParaRPr lang="en-US" sz="1400" b="0" i="0" dirty="0">
              <a:effectLst/>
              <a:latin typeface="inherit"/>
            </a:endParaRPr>
          </a:p>
          <a:p>
            <a:pPr fontAlgn="base">
              <a:buFont typeface="Arial" panose="020B0604020202020204" pitchFamily="34" charset="0"/>
              <a:buChar char="•"/>
            </a:pPr>
            <a:r>
              <a:rPr lang="en-US" sz="1400" b="0" i="0" u="none" strike="noStrike" dirty="0">
                <a:effectLst/>
                <a:latin typeface="inherit"/>
                <a:hlinkClick r:id="rId7"/>
              </a:rPr>
              <a:t>Tips on Designing Inclusive Learning Experiences</a:t>
            </a:r>
            <a:endParaRPr lang="en-US" sz="1400" b="0" i="0" dirty="0">
              <a:effectLst/>
              <a:latin typeface="inherit"/>
            </a:endParaRPr>
          </a:p>
          <a:p>
            <a:pPr fontAlgn="base">
              <a:buFont typeface="Arial" panose="020B0604020202020204" pitchFamily="34" charset="0"/>
              <a:buChar char="•"/>
            </a:pPr>
            <a:r>
              <a:rPr lang="en-US" sz="1400" b="0" i="0" u="none" strike="noStrike" dirty="0">
                <a:effectLst/>
                <a:latin typeface="inherit"/>
                <a:hlinkClick r:id="rId8"/>
              </a:rPr>
              <a:t>Universal Design for Learning (UDL) Resources</a:t>
            </a:r>
            <a:endParaRPr lang="en-US" sz="1400" b="0" i="0" dirty="0">
              <a:effectLst/>
              <a:latin typeface="inherit"/>
            </a:endParaRPr>
          </a:p>
          <a:p>
            <a:r>
              <a:rPr lang="en-US" sz="1400" dirty="0">
                <a:hlinkClick r:id="rId9"/>
              </a:rPr>
              <a:t>https://www.webpages.uidaho.edu/cetl/deia.asp</a:t>
            </a:r>
            <a:r>
              <a:rPr lang="en-US" sz="1400" dirty="0"/>
              <a:t> </a:t>
            </a:r>
          </a:p>
        </p:txBody>
      </p:sp>
      <p:sp>
        <p:nvSpPr>
          <p:cNvPr id="4" name="Slide Number Placeholder 3">
            <a:extLst>
              <a:ext uri="{FF2B5EF4-FFF2-40B4-BE49-F238E27FC236}">
                <a16:creationId xmlns:a16="http://schemas.microsoft.com/office/drawing/2014/main" id="{1DE5FC12-22FB-6CB5-2D0E-3E4834F5E101}"/>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4466E2A7-4982-4FF5-BE64-E700AAA939B4}" type="slidenum">
              <a:rPr lang="en-US">
                <a:solidFill>
                  <a:srgbClr val="898989"/>
                </a:solidFill>
              </a:rPr>
              <a:pPr algn="l">
                <a:spcAft>
                  <a:spcPts val="600"/>
                </a:spcAft>
              </a:pPr>
              <a:t>30</a:t>
            </a:fld>
            <a:endParaRPr lang="en-US">
              <a:solidFill>
                <a:srgbClr val="898989"/>
              </a:solidFill>
            </a:endParaRPr>
          </a:p>
        </p:txBody>
      </p:sp>
      <p:sp>
        <p:nvSpPr>
          <p:cNvPr id="7" name="Right Brace 6">
            <a:extLst>
              <a:ext uri="{FF2B5EF4-FFF2-40B4-BE49-F238E27FC236}">
                <a16:creationId xmlns:a16="http://schemas.microsoft.com/office/drawing/2014/main" id="{398F6572-6638-E969-6658-0783FD771013}"/>
              </a:ext>
            </a:extLst>
          </p:cNvPr>
          <p:cNvSpPr/>
          <p:nvPr/>
        </p:nvSpPr>
        <p:spPr>
          <a:xfrm>
            <a:off x="10310013" y="4675886"/>
            <a:ext cx="194780" cy="18620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F48C69E-F26E-59E1-E2E2-60611EF96111}"/>
              </a:ext>
            </a:extLst>
          </p:cNvPr>
          <p:cNvSpPr txBox="1"/>
          <p:nvPr/>
        </p:nvSpPr>
        <p:spPr>
          <a:xfrm>
            <a:off x="10577767" y="5429488"/>
            <a:ext cx="1209562" cy="369332"/>
          </a:xfrm>
          <a:prstGeom prst="rect">
            <a:avLst/>
          </a:prstGeom>
          <a:noFill/>
        </p:spPr>
        <p:txBody>
          <a:bodyPr wrap="none" rtlCol="0">
            <a:spAutoFit/>
          </a:bodyPr>
          <a:lstStyle/>
          <a:p>
            <a:r>
              <a:rPr lang="en-US" dirty="0"/>
              <a:t>Resources!</a:t>
            </a:r>
          </a:p>
        </p:txBody>
      </p:sp>
    </p:spTree>
    <p:extLst>
      <p:ext uri="{BB962C8B-B14F-4D97-AF65-F5344CB8AC3E}">
        <p14:creationId xmlns:p14="http://schemas.microsoft.com/office/powerpoint/2010/main" val="1627110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6BAB-4BE7-33C4-AC8C-952361D93177}"/>
              </a:ext>
            </a:extLst>
          </p:cNvPr>
          <p:cNvSpPr>
            <a:spLocks noGrp="1"/>
          </p:cNvSpPr>
          <p:nvPr>
            <p:ph type="title"/>
          </p:nvPr>
        </p:nvSpPr>
        <p:spPr/>
        <p:txBody>
          <a:bodyPr/>
          <a:lstStyle/>
          <a:p>
            <a:r>
              <a:rPr lang="en-US"/>
              <a:t>Concluding Thoughts and Tips</a:t>
            </a:r>
            <a:endParaRPr lang="en-US" dirty="0"/>
          </a:p>
        </p:txBody>
      </p:sp>
      <p:sp>
        <p:nvSpPr>
          <p:cNvPr id="3" name="Content Placeholder 2">
            <a:extLst>
              <a:ext uri="{FF2B5EF4-FFF2-40B4-BE49-F238E27FC236}">
                <a16:creationId xmlns:a16="http://schemas.microsoft.com/office/drawing/2014/main" id="{5476DAF1-658D-34FF-2C39-07D86D46DC49}"/>
              </a:ext>
            </a:extLst>
          </p:cNvPr>
          <p:cNvSpPr>
            <a:spLocks noGrp="1"/>
          </p:cNvSpPr>
          <p:nvPr>
            <p:ph idx="1"/>
          </p:nvPr>
        </p:nvSpPr>
        <p:spPr>
          <a:xfrm>
            <a:off x="838200" y="1787979"/>
            <a:ext cx="10515600" cy="4704895"/>
          </a:xfrm>
        </p:spPr>
        <p:txBody>
          <a:bodyPr>
            <a:normAutofit fontScale="55000" lnSpcReduction="20000"/>
          </a:bodyPr>
          <a:lstStyle/>
          <a:p>
            <a:r>
              <a:rPr lang="en-US" b="1" dirty="0"/>
              <a:t>Make a connection </a:t>
            </a:r>
            <a:r>
              <a:rPr lang="en-US" dirty="0"/>
              <a:t>–the first day and every day, including your syllabus.</a:t>
            </a:r>
          </a:p>
          <a:p>
            <a:r>
              <a:rPr lang="en-US" b="1" dirty="0"/>
              <a:t>Be present </a:t>
            </a:r>
            <a:r>
              <a:rPr lang="en-US" dirty="0"/>
              <a:t>–autopilot is an easy system default; try to avoid it.</a:t>
            </a:r>
          </a:p>
          <a:p>
            <a:r>
              <a:rPr lang="en-US" b="1" dirty="0"/>
              <a:t>Be engaged </a:t>
            </a:r>
            <a:r>
              <a:rPr lang="en-US" dirty="0"/>
              <a:t>–show you care and that you’re interested in the class and your students.</a:t>
            </a:r>
          </a:p>
          <a:p>
            <a:r>
              <a:rPr lang="en-US" b="1" dirty="0"/>
              <a:t>Be engaging </a:t>
            </a:r>
            <a:r>
              <a:rPr lang="en-US" dirty="0"/>
              <a:t>–mix it up! Think about ways to bring your content and classes to life. WE’RE HERE TO HELP!</a:t>
            </a:r>
          </a:p>
          <a:p>
            <a:r>
              <a:rPr lang="en-US" b="1" dirty="0"/>
              <a:t>Be there for your students </a:t>
            </a:r>
            <a:r>
              <a:rPr lang="en-US" dirty="0"/>
              <a:t>–believe it or not, you are probably the reason many of your students will chose to continue their education and go on to accomplish great things.</a:t>
            </a:r>
          </a:p>
          <a:p>
            <a:r>
              <a:rPr lang="en-US" b="1" dirty="0"/>
              <a:t>Build community </a:t>
            </a:r>
            <a:r>
              <a:rPr lang="en-US" dirty="0"/>
              <a:t>–look at each class as a learning community. What brings and holds you together? Provide that. Nurture it.</a:t>
            </a:r>
          </a:p>
          <a:p>
            <a:r>
              <a:rPr lang="en-US" b="1" dirty="0"/>
              <a:t>Set and communicate clear and relevant expectations </a:t>
            </a:r>
            <a:r>
              <a:rPr lang="en-US" dirty="0"/>
              <a:t>–ask me about the Pygmalion Effect! Students can achieve high standards!</a:t>
            </a:r>
          </a:p>
          <a:p>
            <a:r>
              <a:rPr lang="en-US" b="1" dirty="0"/>
              <a:t>Make learning –</a:t>
            </a:r>
            <a:r>
              <a:rPr lang="en-US" b="1" i="1" dirty="0"/>
              <a:t>and your class</a:t>
            </a:r>
            <a:r>
              <a:rPr lang="en-US" b="1" dirty="0"/>
              <a:t>– meaningful to your students </a:t>
            </a:r>
            <a:r>
              <a:rPr lang="en-US" dirty="0"/>
              <a:t>–from your syllabus to your activities to your assignments and feedback: make it matter.</a:t>
            </a:r>
          </a:p>
          <a:p>
            <a:r>
              <a:rPr lang="en-US" b="1" dirty="0"/>
              <a:t>Discuss, model, and engage in meaningful conversations </a:t>
            </a:r>
            <a:r>
              <a:rPr lang="en-US" dirty="0"/>
              <a:t>–RSI is a thing in online education, and its also foundational to a successful class.</a:t>
            </a:r>
          </a:p>
          <a:p>
            <a:r>
              <a:rPr lang="en-US" b="1" dirty="0"/>
              <a:t>Be inclusive </a:t>
            </a:r>
            <a:r>
              <a:rPr lang="en-US" dirty="0"/>
              <a:t>–you will encounter a wonderfully diverse array of students at the U of I and every one of them deserves an opportunity to thrive. We can help!</a:t>
            </a:r>
          </a:p>
          <a:p>
            <a:r>
              <a:rPr lang="en-US" b="1" dirty="0"/>
              <a:t>Talk to us about how to handle hot topics </a:t>
            </a:r>
            <a:r>
              <a:rPr lang="en-US" dirty="0"/>
              <a:t>–they will occur, and we can help. Stay tuned for more.</a:t>
            </a:r>
          </a:p>
          <a:p>
            <a:endParaRPr lang="en-US" dirty="0"/>
          </a:p>
          <a:p>
            <a:pPr marL="0" indent="0" algn="ctr">
              <a:buNone/>
            </a:pPr>
            <a:r>
              <a:rPr lang="en-US" b="1" i="1" dirty="0"/>
              <a:t>We’re here to help you every step of the way, every day! </a:t>
            </a:r>
          </a:p>
        </p:txBody>
      </p:sp>
      <p:sp>
        <p:nvSpPr>
          <p:cNvPr id="4" name="Slide Number Placeholder 3">
            <a:extLst>
              <a:ext uri="{FF2B5EF4-FFF2-40B4-BE49-F238E27FC236}">
                <a16:creationId xmlns:a16="http://schemas.microsoft.com/office/drawing/2014/main" id="{5FA5DB0F-D68C-7968-CCCD-FE4548B7CC61}"/>
              </a:ext>
            </a:extLst>
          </p:cNvPr>
          <p:cNvSpPr>
            <a:spLocks noGrp="1"/>
          </p:cNvSpPr>
          <p:nvPr>
            <p:ph type="sldNum" sz="quarter" idx="12"/>
          </p:nvPr>
        </p:nvSpPr>
        <p:spPr/>
        <p:txBody>
          <a:bodyPr/>
          <a:lstStyle/>
          <a:p>
            <a:fld id="{4466E2A7-4982-4FF5-BE64-E700AAA939B4}" type="slidenum">
              <a:rPr lang="en-US" smtClean="0"/>
              <a:t>31</a:t>
            </a:fld>
            <a:endParaRPr lang="en-US"/>
          </a:p>
        </p:txBody>
      </p:sp>
    </p:spTree>
    <p:extLst>
      <p:ext uri="{BB962C8B-B14F-4D97-AF65-F5344CB8AC3E}">
        <p14:creationId xmlns:p14="http://schemas.microsoft.com/office/powerpoint/2010/main" val="2194125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47667-1390-8839-F96B-3027C834DF0C}"/>
              </a:ext>
            </a:extLst>
          </p:cNvPr>
          <p:cNvSpPr>
            <a:spLocks noGrp="1"/>
          </p:cNvSpPr>
          <p:nvPr>
            <p:ph type="title"/>
          </p:nvPr>
        </p:nvSpPr>
        <p:spPr>
          <a:xfrm>
            <a:off x="231648" y="350196"/>
            <a:ext cx="5177059" cy="1624520"/>
          </a:xfrm>
        </p:spPr>
        <p:txBody>
          <a:bodyPr anchor="ctr">
            <a:normAutofit/>
          </a:bodyPr>
          <a:lstStyle/>
          <a:p>
            <a:r>
              <a:rPr lang="en-US" sz="4000" dirty="0"/>
              <a:t>Exercise 4: Your Ticket Out the Door</a:t>
            </a:r>
          </a:p>
        </p:txBody>
      </p:sp>
      <p:sp>
        <p:nvSpPr>
          <p:cNvPr id="3" name="Content Placeholder 2">
            <a:extLst>
              <a:ext uri="{FF2B5EF4-FFF2-40B4-BE49-F238E27FC236}">
                <a16:creationId xmlns:a16="http://schemas.microsoft.com/office/drawing/2014/main" id="{EE9A5730-6B8C-8A3C-7375-E816B37FF3E6}"/>
              </a:ext>
            </a:extLst>
          </p:cNvPr>
          <p:cNvSpPr>
            <a:spLocks noGrp="1"/>
          </p:cNvSpPr>
          <p:nvPr>
            <p:ph idx="1"/>
          </p:nvPr>
        </p:nvSpPr>
        <p:spPr>
          <a:xfrm>
            <a:off x="120580" y="2324912"/>
            <a:ext cx="5716342" cy="4396563"/>
          </a:xfrm>
        </p:spPr>
        <p:txBody>
          <a:bodyPr anchor="ctr">
            <a:normAutofit/>
          </a:bodyPr>
          <a:lstStyle/>
          <a:p>
            <a:r>
              <a:rPr lang="en-US" dirty="0"/>
              <a:t>When you think about helping</a:t>
            </a:r>
            <a:r>
              <a:rPr lang="en-US" i="1" dirty="0"/>
              <a:t> all  </a:t>
            </a:r>
            <a:r>
              <a:rPr lang="en-US" dirty="0"/>
              <a:t>students learn (inclusively), what’s:</a:t>
            </a:r>
          </a:p>
          <a:p>
            <a:pPr lvl="1"/>
            <a:r>
              <a:rPr lang="en-US" sz="2800" dirty="0"/>
              <a:t>One area where you really shine  </a:t>
            </a:r>
          </a:p>
          <a:p>
            <a:pPr lvl="1"/>
            <a:r>
              <a:rPr lang="en-US" sz="2800" dirty="0"/>
              <a:t>One thing you would like to learn more about</a:t>
            </a:r>
          </a:p>
          <a:p>
            <a:pPr lvl="1"/>
            <a:r>
              <a:rPr lang="en-US" sz="2800" dirty="0"/>
              <a:t>One thing –an idea, a teaching strategy, a hypothesis-- you’re going to try this year</a:t>
            </a:r>
          </a:p>
        </p:txBody>
      </p:sp>
      <p:pic>
        <p:nvPicPr>
          <p:cNvPr id="6" name="Picture 5" descr="Plant growing in a concrete crack">
            <a:extLst>
              <a:ext uri="{FF2B5EF4-FFF2-40B4-BE49-F238E27FC236}">
                <a16:creationId xmlns:a16="http://schemas.microsoft.com/office/drawing/2014/main" id="{9D2EFCCE-1200-7D8A-D462-6B482FDE5C04}"/>
              </a:ext>
            </a:extLst>
          </p:cNvPr>
          <p:cNvPicPr>
            <a:picLocks noChangeAspect="1"/>
          </p:cNvPicPr>
          <p:nvPr/>
        </p:nvPicPr>
        <p:blipFill rotWithShape="1">
          <a:blip r:embed="rId2"/>
          <a:srcRect l="10983" r="29616" b="-2"/>
          <a:stretch/>
        </p:blipFill>
        <p:spPr>
          <a:xfrm>
            <a:off x="6096000" y="1"/>
            <a:ext cx="6102825" cy="6858000"/>
          </a:xfrm>
          <a:prstGeom prst="rect">
            <a:avLst/>
          </a:prstGeom>
        </p:spPr>
      </p:pic>
      <p:sp>
        <p:nvSpPr>
          <p:cNvPr id="4" name="Slide Number Placeholder 3">
            <a:extLst>
              <a:ext uri="{FF2B5EF4-FFF2-40B4-BE49-F238E27FC236}">
                <a16:creationId xmlns:a16="http://schemas.microsoft.com/office/drawing/2014/main" id="{3D13714D-9DED-22DE-0234-BD41889DEA04}"/>
              </a:ext>
            </a:extLst>
          </p:cNvPr>
          <p:cNvSpPr>
            <a:spLocks noGrp="1"/>
          </p:cNvSpPr>
          <p:nvPr>
            <p:ph type="sldNum" sz="quarter" idx="12"/>
          </p:nvPr>
        </p:nvSpPr>
        <p:spPr>
          <a:xfrm>
            <a:off x="8732520" y="6356350"/>
            <a:ext cx="3200400" cy="365125"/>
          </a:xfrm>
        </p:spPr>
        <p:txBody>
          <a:bodyPr>
            <a:normAutofit/>
          </a:bodyPr>
          <a:lstStyle/>
          <a:p>
            <a:pPr>
              <a:spcAft>
                <a:spcPts val="600"/>
              </a:spcAft>
            </a:pPr>
            <a:fld id="{4466E2A7-4982-4FF5-BE64-E700AAA939B4}" type="slidenum">
              <a:rPr lang="en-US">
                <a:solidFill>
                  <a:srgbClr val="FFFFFF"/>
                </a:solidFill>
              </a:rPr>
              <a:pPr>
                <a:spcAft>
                  <a:spcPts val="600"/>
                </a:spcAft>
              </a:pPr>
              <a:t>32</a:t>
            </a:fld>
            <a:endParaRPr lang="en-US">
              <a:solidFill>
                <a:srgbClr val="FFFFFF"/>
              </a:solidFill>
            </a:endParaRPr>
          </a:p>
        </p:txBody>
      </p:sp>
    </p:spTree>
    <p:extLst>
      <p:ext uri="{BB962C8B-B14F-4D97-AF65-F5344CB8AC3E}">
        <p14:creationId xmlns:p14="http://schemas.microsoft.com/office/powerpoint/2010/main" val="2319804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Remember:</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We’re here to help!</a:t>
            </a:r>
          </a:p>
        </p:txBody>
      </p:sp>
      <p:sp>
        <p:nvSpPr>
          <p:cNvPr id="6" name="Text Placeholder 5"/>
          <p:cNvSpPr>
            <a:spLocks noGrp="1"/>
          </p:cNvSpPr>
          <p:nvPr>
            <p:ph type="body" idx="1"/>
          </p:nvPr>
        </p:nvSpPr>
        <p:spPr>
          <a:xfrm>
            <a:off x="795338" y="4092320"/>
            <a:ext cx="10601325" cy="1144884"/>
          </a:xfrm>
        </p:spPr>
        <p:txBody>
          <a:bodyPr vert="horz" lIns="91440" tIns="45720" rIns="91440" bIns="45720" rtlCol="0">
            <a:normAutofit/>
          </a:bodyPr>
          <a:lstStyle/>
          <a:p>
            <a:pPr algn="ctr"/>
            <a:r>
              <a:rPr lang="en-US" kern="1200" dirty="0">
                <a:solidFill>
                  <a:schemeClr val="tx1"/>
                </a:solidFill>
                <a:latin typeface="+mn-lt"/>
                <a:ea typeface="+mn-ea"/>
                <a:cs typeface="+mn-cs"/>
                <a:hlinkClick r:id="rId2"/>
              </a:rPr>
              <a:t>https://www.webpages.uidaho.edu/cetl/</a:t>
            </a:r>
            <a:r>
              <a:rPr lang="en-US" kern="1200" dirty="0">
                <a:solidFill>
                  <a:schemeClr val="tx1"/>
                </a:solidFill>
                <a:latin typeface="+mn-lt"/>
                <a:ea typeface="+mn-ea"/>
                <a:cs typeface="+mn-cs"/>
              </a:rPr>
              <a:t> </a:t>
            </a:r>
            <a:r>
              <a:rPr lang="en-US" kern="1200" dirty="0">
                <a:solidFill>
                  <a:schemeClr val="tx1"/>
                </a:solidFill>
                <a:latin typeface="+mn-lt"/>
                <a:ea typeface="+mn-ea"/>
                <a:cs typeface="+mn-cs"/>
                <a:sym typeface="Wingdings" pitchFamily="2" charset="2"/>
              </a:rPr>
              <a:t>The website the </a:t>
            </a:r>
            <a:r>
              <a:rPr lang="en-US" b="1" kern="1200" dirty="0">
                <a:solidFill>
                  <a:schemeClr val="tx1"/>
                </a:solidFill>
                <a:latin typeface="+mn-lt"/>
                <a:ea typeface="+mn-ea"/>
                <a:cs typeface="+mn-cs"/>
                <a:sym typeface="Wingdings" pitchFamily="2" charset="2"/>
              </a:rPr>
              <a:t>New York Times </a:t>
            </a:r>
            <a:r>
              <a:rPr lang="en-US" kern="1200" dirty="0">
                <a:solidFill>
                  <a:schemeClr val="tx1"/>
                </a:solidFill>
                <a:latin typeface="+mn-lt"/>
                <a:ea typeface="+mn-ea"/>
                <a:cs typeface="+mn-cs"/>
                <a:sym typeface="Wingdings" pitchFamily="2" charset="2"/>
              </a:rPr>
              <a:t>has (not yet) proclaimed to be the single greatest contribution to teaching and learning in higher education since the dawn of time. </a:t>
            </a:r>
            <a:endParaRPr lang="en-US" kern="1200" dirty="0">
              <a:solidFill>
                <a:schemeClr val="tx1"/>
              </a:solidFill>
              <a:latin typeface="+mn-lt"/>
              <a:ea typeface="+mn-ea"/>
              <a:cs typeface="+mn-cs"/>
            </a:endParaRPr>
          </a:p>
        </p:txBody>
      </p:sp>
      <p:cxnSp>
        <p:nvCxnSpPr>
          <p:cNvPr id="18" name="Straight Connector 17">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8610600" y="6159710"/>
            <a:ext cx="2743200" cy="365125"/>
          </a:xfrm>
        </p:spPr>
        <p:txBody>
          <a:bodyPr vert="horz" lIns="91440" tIns="45720" rIns="91440" bIns="45720" rtlCol="0" anchor="ctr">
            <a:normAutofit/>
          </a:bodyPr>
          <a:lstStyle/>
          <a:p>
            <a:pPr>
              <a:spcAft>
                <a:spcPts val="600"/>
              </a:spcAft>
            </a:pPr>
            <a:fld id="{4466E2A7-4982-4FF5-BE64-E700AAA939B4}" type="slidenum">
              <a:rPr lang="en-US">
                <a:solidFill>
                  <a:schemeClr val="bg1"/>
                </a:solidFill>
              </a:rPr>
              <a:pPr>
                <a:spcAft>
                  <a:spcPts val="600"/>
                </a:spcAft>
              </a:pPr>
              <a:t>33</a:t>
            </a:fld>
            <a:endParaRPr lang="en-US">
              <a:solidFill>
                <a:schemeClr val="bg1"/>
              </a:solidFill>
            </a:endParaRPr>
          </a:p>
        </p:txBody>
      </p:sp>
    </p:spTree>
    <p:extLst>
      <p:ext uri="{BB962C8B-B14F-4D97-AF65-F5344CB8AC3E}">
        <p14:creationId xmlns:p14="http://schemas.microsoft.com/office/powerpoint/2010/main" val="1901105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60A33DE-FC92-41CF-8FA0-71300BB56087}"/>
              </a:ext>
            </a:extLst>
          </p:cNvPr>
          <p:cNvPicPr>
            <a:picLocks noChangeAspect="1"/>
          </p:cNvPicPr>
          <p:nvPr/>
        </p:nvPicPr>
        <p:blipFill rotWithShape="1">
          <a:blip r:embed="rId2"/>
          <a:srcRect r="1" b="1308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a:extLst>
              <a:ext uri="{FF2B5EF4-FFF2-40B4-BE49-F238E27FC236}">
                <a16:creationId xmlns:a16="http://schemas.microsoft.com/office/drawing/2014/main" id="{64821EBA-502C-4C4C-B21F-4497EBD4B57F}"/>
              </a:ext>
            </a:extLst>
          </p:cNvPr>
          <p:cNvPicPr>
            <a:picLocks noChangeAspect="1"/>
          </p:cNvPicPr>
          <p:nvPr/>
        </p:nvPicPr>
        <p:blipFill rotWithShape="1">
          <a:blip r:embed="rId3"/>
          <a:srcRect r="1" b="11389"/>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2" name="Slide Number Placeholder 1">
            <a:extLst>
              <a:ext uri="{FF2B5EF4-FFF2-40B4-BE49-F238E27FC236}">
                <a16:creationId xmlns:a16="http://schemas.microsoft.com/office/drawing/2014/main" id="{C9487235-8ADE-490F-8BF9-05A587673A7C}"/>
              </a:ext>
            </a:extLst>
          </p:cNvPr>
          <p:cNvSpPr>
            <a:spLocks noGrp="1"/>
          </p:cNvSpPr>
          <p:nvPr>
            <p:ph type="sldNum" sz="quarter" idx="12"/>
          </p:nvPr>
        </p:nvSpPr>
        <p:spPr>
          <a:xfrm>
            <a:off x="8737600" y="466933"/>
            <a:ext cx="2635250" cy="707886"/>
          </a:xfrm>
        </p:spPr>
        <p:txBody>
          <a:bodyPr vert="horz" lIns="91440" tIns="45720" rIns="91440" bIns="45720" rtlCol="0" anchor="ctr">
            <a:normAutofit/>
          </a:bodyPr>
          <a:lstStyle/>
          <a:p>
            <a:pPr>
              <a:lnSpc>
                <a:spcPct val="90000"/>
              </a:lnSpc>
              <a:spcAft>
                <a:spcPts val="600"/>
              </a:spcAft>
            </a:pPr>
            <a:fld id="{4466E2A7-4982-4FF5-BE64-E700AAA939B4}" type="slidenum">
              <a:rPr lang="en-US" sz="4400">
                <a:solidFill>
                  <a:srgbClr val="FFFFFF"/>
                </a:solidFill>
              </a:rPr>
              <a:pPr>
                <a:lnSpc>
                  <a:spcPct val="90000"/>
                </a:lnSpc>
                <a:spcAft>
                  <a:spcPts val="600"/>
                </a:spcAft>
              </a:pPr>
              <a:t>34</a:t>
            </a:fld>
            <a:endParaRPr lang="en-US" sz="4400">
              <a:solidFill>
                <a:srgbClr val="FFFFFF"/>
              </a:solidFill>
            </a:endParaRPr>
          </a:p>
        </p:txBody>
      </p:sp>
      <p:grpSp>
        <p:nvGrpSpPr>
          <p:cNvPr id="13" name="Group 1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F79E0870-B555-434C-B82C-1E96B60C9BDA}"/>
              </a:ext>
            </a:extLst>
          </p:cNvPr>
          <p:cNvSpPr txBox="1"/>
          <p:nvPr/>
        </p:nvSpPr>
        <p:spPr>
          <a:xfrm>
            <a:off x="898744" y="4378760"/>
            <a:ext cx="10474106" cy="1077411"/>
          </a:xfrm>
          <a:prstGeom prst="rect">
            <a:avLst/>
          </a:prstGeom>
        </p:spPr>
        <p:txBody>
          <a:bodyPr vert="horz" lIns="91440" tIns="45720" rIns="91440" bIns="45720" rtlCol="0">
            <a:noAutofit/>
          </a:bodyPr>
          <a:lstStyle/>
          <a:p>
            <a:pPr>
              <a:lnSpc>
                <a:spcPct val="90000"/>
              </a:lnSpc>
              <a:spcAft>
                <a:spcPts val="600"/>
              </a:spcAft>
            </a:pPr>
            <a:r>
              <a:rPr lang="en-US" b="1" dirty="0">
                <a:solidFill>
                  <a:schemeClr val="bg1">
                    <a:alpha val="80000"/>
                  </a:schemeClr>
                </a:solidFill>
              </a:rPr>
              <a:t>OUR MISSION</a:t>
            </a:r>
          </a:p>
          <a:p>
            <a:pPr indent="-228600">
              <a:lnSpc>
                <a:spcPct val="90000"/>
              </a:lnSpc>
              <a:spcAft>
                <a:spcPts val="600"/>
              </a:spcAft>
              <a:buFont typeface="Arial" panose="020B0604020202020204" pitchFamily="34" charset="0"/>
              <a:buChar char="•"/>
            </a:pPr>
            <a:endParaRPr lang="en-US" b="1" dirty="0">
              <a:solidFill>
                <a:schemeClr val="bg1">
                  <a:alpha val="80000"/>
                </a:schemeClr>
              </a:solidFill>
            </a:endParaRPr>
          </a:p>
          <a:p>
            <a:pPr>
              <a:lnSpc>
                <a:spcPct val="90000"/>
              </a:lnSpc>
              <a:spcAft>
                <a:spcPts val="600"/>
              </a:spcAft>
            </a:pPr>
            <a:r>
              <a:rPr lang="en-US" dirty="0">
                <a:solidFill>
                  <a:schemeClr val="bg1">
                    <a:alpha val="80000"/>
                  </a:schemeClr>
                </a:solidFill>
              </a:rPr>
              <a:t>The Center for Excellence in Teaching and Learning is a comprehensive faculty and academic development center dedicated to the success of all faculty, graduate students, and academic programs. With expertise in higher education pedagogy, we provide course and instructional design support for all faculty, across all instructional modalities: in-class, online, and everything in-between. We are also active scholars and not only support and promote Teaching as Research and the Scholarship of Teaching and Learning; we help faculty at all levels develop strong and sustainable research programs while maintaining a healthy work-life balance.</a:t>
            </a:r>
          </a:p>
        </p:txBody>
      </p:sp>
    </p:spTree>
    <p:extLst>
      <p:ext uri="{BB962C8B-B14F-4D97-AF65-F5344CB8AC3E}">
        <p14:creationId xmlns:p14="http://schemas.microsoft.com/office/powerpoint/2010/main" val="3044632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We’re Here to Support Your Success…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40676" y="1879283"/>
            <a:ext cx="2897867" cy="4297680"/>
          </a:xfrm>
        </p:spPr>
      </p:pic>
      <p:sp>
        <p:nvSpPr>
          <p:cNvPr id="5" name="Content Placeholder 4"/>
          <p:cNvSpPr>
            <a:spLocks noGrp="1"/>
          </p:cNvSpPr>
          <p:nvPr>
            <p:ph sz="half" idx="2"/>
          </p:nvPr>
        </p:nvSpPr>
        <p:spPr/>
        <p:txBody>
          <a:bodyPr>
            <a:normAutofit/>
          </a:bodyPr>
          <a:lstStyle/>
          <a:p>
            <a:r>
              <a:rPr lang="en-US" dirty="0"/>
              <a:t>As scholars</a:t>
            </a:r>
          </a:p>
          <a:p>
            <a:r>
              <a:rPr lang="en-US" dirty="0"/>
              <a:t>As teachers</a:t>
            </a:r>
          </a:p>
          <a:p>
            <a:r>
              <a:rPr lang="en-US" dirty="0"/>
              <a:t>As scholarly teachers</a:t>
            </a:r>
          </a:p>
          <a:p>
            <a:r>
              <a:rPr lang="en-US" dirty="0"/>
              <a:t>As thriving colleagues</a:t>
            </a:r>
          </a:p>
          <a:p>
            <a:r>
              <a:rPr lang="en-US" dirty="0"/>
              <a:t>With balance and well-being in mind</a:t>
            </a:r>
          </a:p>
          <a:p>
            <a:endParaRPr lang="en-US" dirty="0"/>
          </a:p>
          <a:p>
            <a:pPr marL="0" indent="0">
              <a:buNone/>
            </a:pPr>
            <a:endParaRPr lang="en-US" dirty="0"/>
          </a:p>
        </p:txBody>
      </p:sp>
      <p:sp>
        <p:nvSpPr>
          <p:cNvPr id="2" name="Slide Number Placeholder 1"/>
          <p:cNvSpPr>
            <a:spLocks noGrp="1"/>
          </p:cNvSpPr>
          <p:nvPr>
            <p:ph type="sldNum" sz="quarter" idx="12"/>
          </p:nvPr>
        </p:nvSpPr>
        <p:spPr/>
        <p:txBody>
          <a:bodyPr/>
          <a:lstStyle/>
          <a:p>
            <a:fld id="{4466E2A7-4982-4FF5-BE64-E700AAA939B4}" type="slidenum">
              <a:rPr lang="en-US" smtClean="0"/>
              <a:t>35</a:t>
            </a:fld>
            <a:endParaRPr lang="en-US"/>
          </a:p>
        </p:txBody>
      </p:sp>
      <p:sp>
        <p:nvSpPr>
          <p:cNvPr id="7" name="TextBox 6"/>
          <p:cNvSpPr txBox="1"/>
          <p:nvPr/>
        </p:nvSpPr>
        <p:spPr>
          <a:xfrm rot="687998">
            <a:off x="1734047" y="3326220"/>
            <a:ext cx="366215" cy="2308324"/>
          </a:xfrm>
          <a:prstGeom prst="rect">
            <a:avLst/>
          </a:prstGeom>
          <a:noFill/>
        </p:spPr>
        <p:txBody>
          <a:bodyPr wrap="square" rtlCol="0">
            <a:spAutoFit/>
          </a:bodyPr>
          <a:lstStyle/>
          <a:p>
            <a:r>
              <a:rPr lang="en-US" dirty="0"/>
              <a:t>Teach</a:t>
            </a:r>
          </a:p>
          <a:p>
            <a:r>
              <a:rPr lang="en-US" dirty="0"/>
              <a:t>I</a:t>
            </a:r>
          </a:p>
          <a:p>
            <a:r>
              <a:rPr lang="en-US" dirty="0"/>
              <a:t>ng</a:t>
            </a:r>
          </a:p>
        </p:txBody>
      </p:sp>
      <p:sp>
        <p:nvSpPr>
          <p:cNvPr id="8" name="TextBox 7"/>
          <p:cNvSpPr txBox="1"/>
          <p:nvPr/>
        </p:nvSpPr>
        <p:spPr>
          <a:xfrm rot="190998">
            <a:off x="2677871" y="3321456"/>
            <a:ext cx="366215" cy="2031325"/>
          </a:xfrm>
          <a:prstGeom prst="rect">
            <a:avLst/>
          </a:prstGeom>
          <a:noFill/>
        </p:spPr>
        <p:txBody>
          <a:bodyPr wrap="square" rtlCol="0">
            <a:spAutoFit/>
          </a:bodyPr>
          <a:lstStyle/>
          <a:p>
            <a:r>
              <a:rPr lang="en-US" dirty="0" err="1"/>
              <a:t>Serv</a:t>
            </a:r>
            <a:endParaRPr lang="en-US" dirty="0"/>
          </a:p>
          <a:p>
            <a:r>
              <a:rPr lang="en-US" dirty="0"/>
              <a:t>I</a:t>
            </a:r>
          </a:p>
          <a:p>
            <a:r>
              <a:rPr lang="en-US" dirty="0" err="1"/>
              <a:t>ce</a:t>
            </a:r>
            <a:endParaRPr lang="en-US" dirty="0"/>
          </a:p>
        </p:txBody>
      </p:sp>
      <p:sp>
        <p:nvSpPr>
          <p:cNvPr id="9" name="TextBox 8"/>
          <p:cNvSpPr txBox="1"/>
          <p:nvPr/>
        </p:nvSpPr>
        <p:spPr>
          <a:xfrm rot="20908685">
            <a:off x="4158190" y="2696409"/>
            <a:ext cx="366215" cy="3139321"/>
          </a:xfrm>
          <a:prstGeom prst="rect">
            <a:avLst/>
          </a:prstGeom>
          <a:noFill/>
        </p:spPr>
        <p:txBody>
          <a:bodyPr wrap="square" rtlCol="0">
            <a:spAutoFit/>
          </a:bodyPr>
          <a:lstStyle/>
          <a:p>
            <a:r>
              <a:rPr lang="en-US" dirty="0" err="1"/>
              <a:t>Scho</a:t>
            </a:r>
            <a:endParaRPr lang="en-US" dirty="0"/>
          </a:p>
          <a:p>
            <a:r>
              <a:rPr lang="en-US" dirty="0"/>
              <a:t>l</a:t>
            </a:r>
          </a:p>
          <a:p>
            <a:r>
              <a:rPr lang="en-US" dirty="0" err="1"/>
              <a:t>ar</a:t>
            </a:r>
            <a:endParaRPr lang="en-US" dirty="0"/>
          </a:p>
          <a:p>
            <a:r>
              <a:rPr lang="en-US" dirty="0" err="1"/>
              <a:t>sh</a:t>
            </a:r>
            <a:endParaRPr lang="en-US" dirty="0"/>
          </a:p>
          <a:p>
            <a:r>
              <a:rPr lang="en-US" dirty="0"/>
              <a:t>I</a:t>
            </a:r>
          </a:p>
          <a:p>
            <a:r>
              <a:rPr lang="en-US" dirty="0"/>
              <a:t>p</a:t>
            </a:r>
          </a:p>
        </p:txBody>
      </p:sp>
      <p:sp>
        <p:nvSpPr>
          <p:cNvPr id="10" name="TextBox 9"/>
          <p:cNvSpPr txBox="1"/>
          <p:nvPr/>
        </p:nvSpPr>
        <p:spPr>
          <a:xfrm>
            <a:off x="2107406" y="1947773"/>
            <a:ext cx="2114549" cy="369332"/>
          </a:xfrm>
          <a:prstGeom prst="rect">
            <a:avLst/>
          </a:prstGeom>
          <a:noFill/>
        </p:spPr>
        <p:txBody>
          <a:bodyPr wrap="square" rtlCol="0">
            <a:spAutoFit/>
          </a:bodyPr>
          <a:lstStyle/>
          <a:p>
            <a:r>
              <a:rPr lang="en-US" dirty="0"/>
              <a:t>A Successful Career</a:t>
            </a:r>
          </a:p>
        </p:txBody>
      </p:sp>
    </p:spTree>
    <p:extLst>
      <p:ext uri="{BB962C8B-B14F-4D97-AF65-F5344CB8AC3E}">
        <p14:creationId xmlns:p14="http://schemas.microsoft.com/office/powerpoint/2010/main" val="36936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3082" name="Rectangle 3081">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85" name="Group 3084">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3086" name="Rectangle 3085">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67CF1719-D85E-31A5-5EA6-AB9A2C32C442}"/>
              </a:ext>
            </a:extLst>
          </p:cNvPr>
          <p:cNvPicPr>
            <a:picLocks noChangeAspect="1"/>
          </p:cNvPicPr>
          <p:nvPr/>
        </p:nvPicPr>
        <p:blipFill>
          <a:blip r:embed="rId2"/>
          <a:stretch>
            <a:fillRect/>
          </a:stretch>
        </p:blipFill>
        <p:spPr>
          <a:xfrm>
            <a:off x="699366" y="3750531"/>
            <a:ext cx="2322576" cy="2322576"/>
          </a:xfrm>
          <a:prstGeom prst="rect">
            <a:avLst/>
          </a:prstGeom>
        </p:spPr>
      </p:pic>
      <p:grpSp>
        <p:nvGrpSpPr>
          <p:cNvPr id="3089" name="Group 3088">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3090" name="Rectangle 3089">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93" name="Group 3092">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3094" name="Rectangle 3093">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5" name="Rectangle 3094">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D09143DD-29F9-2C9E-131B-95D5D11600C8}"/>
              </a:ext>
            </a:extLst>
          </p:cNvPr>
          <p:cNvPicPr>
            <a:picLocks noChangeAspect="1"/>
          </p:cNvPicPr>
          <p:nvPr/>
        </p:nvPicPr>
        <p:blipFill>
          <a:blip r:embed="rId3"/>
          <a:stretch>
            <a:fillRect/>
          </a:stretch>
        </p:blipFill>
        <p:spPr>
          <a:xfrm>
            <a:off x="3494549" y="3725676"/>
            <a:ext cx="2377440" cy="2377440"/>
          </a:xfrm>
          <a:prstGeom prst="rect">
            <a:avLst/>
          </a:prstGeom>
        </p:spPr>
      </p:pic>
      <p:sp>
        <p:nvSpPr>
          <p:cNvPr id="2" name="Slide Number Placeholder 1">
            <a:extLst>
              <a:ext uri="{FF2B5EF4-FFF2-40B4-BE49-F238E27FC236}">
                <a16:creationId xmlns:a16="http://schemas.microsoft.com/office/drawing/2014/main" id="{79941D73-F7B8-22DE-1E1F-5760FA324AC7}"/>
              </a:ext>
            </a:extLst>
          </p:cNvPr>
          <p:cNvSpPr>
            <a:spLocks noGrp="1"/>
          </p:cNvSpPr>
          <p:nvPr>
            <p:ph type="sldNum" sz="quarter" idx="12"/>
          </p:nvPr>
        </p:nvSpPr>
        <p:spPr>
          <a:xfrm>
            <a:off x="8610600" y="6356350"/>
            <a:ext cx="2743200" cy="365125"/>
          </a:xfrm>
        </p:spPr>
        <p:txBody>
          <a:bodyPr>
            <a:normAutofit/>
          </a:bodyPr>
          <a:lstStyle/>
          <a:p>
            <a:pPr>
              <a:spcAft>
                <a:spcPts val="600"/>
              </a:spcAft>
            </a:pPr>
            <a:fld id="{4466E2A7-4982-4FF5-BE64-E700AAA939B4}" type="slidenum">
              <a:rPr lang="en-US"/>
              <a:pPr>
                <a:spcAft>
                  <a:spcPts val="600"/>
                </a:spcAft>
              </a:pPr>
              <a:t>36</a:t>
            </a:fld>
            <a:endParaRPr lang="en-US"/>
          </a:p>
        </p:txBody>
      </p:sp>
      <p:sp>
        <p:nvSpPr>
          <p:cNvPr id="16" name="TextBox 15">
            <a:extLst>
              <a:ext uri="{FF2B5EF4-FFF2-40B4-BE49-F238E27FC236}">
                <a16:creationId xmlns:a16="http://schemas.microsoft.com/office/drawing/2014/main" id="{8D75B326-F622-6A92-2B2D-5323E79681CF}"/>
              </a:ext>
            </a:extLst>
          </p:cNvPr>
          <p:cNvSpPr txBox="1"/>
          <p:nvPr/>
        </p:nvSpPr>
        <p:spPr>
          <a:xfrm>
            <a:off x="1111090" y="3484951"/>
            <a:ext cx="1348446" cy="338554"/>
          </a:xfrm>
          <a:prstGeom prst="rect">
            <a:avLst/>
          </a:prstGeom>
          <a:noFill/>
        </p:spPr>
        <p:txBody>
          <a:bodyPr wrap="none" rtlCol="0">
            <a:spAutoFit/>
          </a:bodyPr>
          <a:lstStyle/>
          <a:p>
            <a:r>
              <a:rPr lang="en-US" sz="1600" dirty="0"/>
              <a:t>Erin Chapman</a:t>
            </a:r>
          </a:p>
        </p:txBody>
      </p:sp>
      <p:sp>
        <p:nvSpPr>
          <p:cNvPr id="18" name="TextBox 17">
            <a:extLst>
              <a:ext uri="{FF2B5EF4-FFF2-40B4-BE49-F238E27FC236}">
                <a16:creationId xmlns:a16="http://schemas.microsoft.com/office/drawing/2014/main" id="{3B3BB49C-53D9-5D4A-BE94-53D19F00E799}"/>
              </a:ext>
            </a:extLst>
          </p:cNvPr>
          <p:cNvSpPr txBox="1"/>
          <p:nvPr/>
        </p:nvSpPr>
        <p:spPr>
          <a:xfrm>
            <a:off x="3632874" y="3484951"/>
            <a:ext cx="1938159" cy="338554"/>
          </a:xfrm>
          <a:prstGeom prst="rect">
            <a:avLst/>
          </a:prstGeom>
          <a:noFill/>
        </p:spPr>
        <p:txBody>
          <a:bodyPr wrap="none" rtlCol="0">
            <a:spAutoFit/>
          </a:bodyPr>
          <a:lstStyle/>
          <a:p>
            <a:r>
              <a:rPr lang="en-US" sz="1600" dirty="0" err="1"/>
              <a:t>Rula</a:t>
            </a:r>
            <a:r>
              <a:rPr lang="en-US" sz="1600" dirty="0"/>
              <a:t> </a:t>
            </a:r>
            <a:r>
              <a:rPr lang="en-US" sz="1600" dirty="0" err="1"/>
              <a:t>Awwad</a:t>
            </a:r>
            <a:r>
              <a:rPr lang="en-US" sz="1600" dirty="0"/>
              <a:t>-Rafferty</a:t>
            </a:r>
          </a:p>
        </p:txBody>
      </p:sp>
      <p:sp>
        <p:nvSpPr>
          <p:cNvPr id="19" name="TextBox 18">
            <a:extLst>
              <a:ext uri="{FF2B5EF4-FFF2-40B4-BE49-F238E27FC236}">
                <a16:creationId xmlns:a16="http://schemas.microsoft.com/office/drawing/2014/main" id="{33EA74C8-AF17-3152-F6D6-8D91E6A342EF}"/>
              </a:ext>
            </a:extLst>
          </p:cNvPr>
          <p:cNvSpPr txBox="1"/>
          <p:nvPr/>
        </p:nvSpPr>
        <p:spPr>
          <a:xfrm>
            <a:off x="693056" y="6004920"/>
            <a:ext cx="2367571" cy="307777"/>
          </a:xfrm>
          <a:prstGeom prst="rect">
            <a:avLst/>
          </a:prstGeom>
          <a:noFill/>
        </p:spPr>
        <p:txBody>
          <a:bodyPr wrap="none" rtlCol="0">
            <a:spAutoFit/>
          </a:bodyPr>
          <a:lstStyle/>
          <a:p>
            <a:r>
              <a:rPr lang="en-US" sz="1400" dirty="0"/>
              <a:t>Faculty Associate, DEIA in T&amp;L</a:t>
            </a:r>
          </a:p>
        </p:txBody>
      </p:sp>
      <p:sp>
        <p:nvSpPr>
          <p:cNvPr id="21" name="TextBox 20">
            <a:extLst>
              <a:ext uri="{FF2B5EF4-FFF2-40B4-BE49-F238E27FC236}">
                <a16:creationId xmlns:a16="http://schemas.microsoft.com/office/drawing/2014/main" id="{C7C01763-0936-B9BF-6C79-9B01A4A2CCAC}"/>
              </a:ext>
            </a:extLst>
          </p:cNvPr>
          <p:cNvSpPr txBox="1"/>
          <p:nvPr/>
        </p:nvSpPr>
        <p:spPr>
          <a:xfrm>
            <a:off x="3342357" y="6005383"/>
            <a:ext cx="2681824" cy="307777"/>
          </a:xfrm>
          <a:prstGeom prst="rect">
            <a:avLst/>
          </a:prstGeom>
          <a:noFill/>
        </p:spPr>
        <p:txBody>
          <a:bodyPr wrap="none" rtlCol="0">
            <a:spAutoFit/>
          </a:bodyPr>
          <a:lstStyle/>
          <a:p>
            <a:r>
              <a:rPr lang="en-US" sz="1400" dirty="0"/>
              <a:t>Service-Learning Faculty Associate</a:t>
            </a:r>
          </a:p>
        </p:txBody>
      </p:sp>
      <p:sp>
        <p:nvSpPr>
          <p:cNvPr id="4" name="TextBox 3">
            <a:extLst>
              <a:ext uri="{FF2B5EF4-FFF2-40B4-BE49-F238E27FC236}">
                <a16:creationId xmlns:a16="http://schemas.microsoft.com/office/drawing/2014/main" id="{9A5A8EB0-6B6E-1E6C-71D0-05FD0C135984}"/>
              </a:ext>
            </a:extLst>
          </p:cNvPr>
          <p:cNvSpPr txBox="1"/>
          <p:nvPr/>
        </p:nvSpPr>
        <p:spPr>
          <a:xfrm>
            <a:off x="827435" y="727314"/>
            <a:ext cx="4895470" cy="2462213"/>
          </a:xfrm>
          <a:prstGeom prst="rect">
            <a:avLst/>
          </a:prstGeom>
          <a:noFill/>
        </p:spPr>
        <p:txBody>
          <a:bodyPr wrap="square">
            <a:spAutoFit/>
          </a:bodyPr>
          <a:lstStyle/>
          <a:p>
            <a:r>
              <a:rPr lang="en-US" sz="2800" dirty="0">
                <a:latin typeface="Brush Script MT" panose="03060802040406070304" pitchFamily="66" charset="0"/>
              </a:rPr>
              <a:t>We are</a:t>
            </a:r>
            <a:r>
              <a:rPr lang="en-US" dirty="0"/>
              <a:t>: </a:t>
            </a:r>
          </a:p>
          <a:p>
            <a:r>
              <a:rPr lang="en-US" dirty="0"/>
              <a:t>Faculty Developers, Academic Consultants, </a:t>
            </a:r>
          </a:p>
          <a:p>
            <a:r>
              <a:rPr lang="en-US" dirty="0"/>
              <a:t>Instructional Designers, and Online Learning Specialists.</a:t>
            </a:r>
          </a:p>
          <a:p>
            <a:endParaRPr lang="en-US" dirty="0"/>
          </a:p>
          <a:p>
            <a:r>
              <a:rPr lang="en-US" dirty="0"/>
              <a:t>Our team members hold doctoral degrees and have teaching and research experience in STEM, Education, the Social Sciences, and Humanities.</a:t>
            </a:r>
          </a:p>
        </p:txBody>
      </p:sp>
      <p:pic>
        <p:nvPicPr>
          <p:cNvPr id="5" name="Picture 4">
            <a:extLst>
              <a:ext uri="{FF2B5EF4-FFF2-40B4-BE49-F238E27FC236}">
                <a16:creationId xmlns:a16="http://schemas.microsoft.com/office/drawing/2014/main" id="{AC9E5EF3-32BC-4A34-F4A2-BD4BD3018642}"/>
              </a:ext>
            </a:extLst>
          </p:cNvPr>
          <p:cNvPicPr>
            <a:picLocks noChangeAspect="1"/>
          </p:cNvPicPr>
          <p:nvPr/>
        </p:nvPicPr>
        <p:blipFill>
          <a:blip r:embed="rId4"/>
          <a:stretch>
            <a:fillRect/>
          </a:stretch>
        </p:blipFill>
        <p:spPr>
          <a:xfrm>
            <a:off x="6299220" y="1427839"/>
            <a:ext cx="5250429" cy="4023360"/>
          </a:xfrm>
          <a:prstGeom prst="rect">
            <a:avLst/>
          </a:prstGeom>
        </p:spPr>
      </p:pic>
    </p:spTree>
    <p:extLst>
      <p:ext uri="{BB962C8B-B14F-4D97-AF65-F5344CB8AC3E}">
        <p14:creationId xmlns:p14="http://schemas.microsoft.com/office/powerpoint/2010/main" val="3529631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2EC848-053D-DBF5-588B-DB3FFDC0E2B9}"/>
              </a:ext>
            </a:extLst>
          </p:cNvPr>
          <p:cNvSpPr>
            <a:spLocks noGrp="1"/>
          </p:cNvSpPr>
          <p:nvPr>
            <p:ph type="title"/>
          </p:nvPr>
        </p:nvSpPr>
        <p:spPr>
          <a:xfrm>
            <a:off x="649270" y="4615840"/>
            <a:ext cx="3885141" cy="1526741"/>
          </a:xfrm>
        </p:spPr>
        <p:txBody>
          <a:bodyPr>
            <a:normAutofit/>
          </a:bodyPr>
          <a:lstStyle/>
          <a:p>
            <a:pPr algn="r"/>
            <a:r>
              <a:rPr lang="en-US" sz="3000">
                <a:solidFill>
                  <a:schemeClr val="bg1"/>
                </a:solidFill>
              </a:rPr>
              <a:t>Teaching Online?</a:t>
            </a:r>
          </a:p>
        </p:txBody>
      </p:sp>
      <p:pic>
        <p:nvPicPr>
          <p:cNvPr id="7" name="Picture 6" descr="A person wearing glasses&#10;&#10;Description automatically generated with low confidence">
            <a:extLst>
              <a:ext uri="{FF2B5EF4-FFF2-40B4-BE49-F238E27FC236}">
                <a16:creationId xmlns:a16="http://schemas.microsoft.com/office/drawing/2014/main" id="{EBB14DE0-4362-57F9-C22C-955275ECC7CC}"/>
              </a:ext>
            </a:extLst>
          </p:cNvPr>
          <p:cNvPicPr>
            <a:picLocks noChangeAspect="1"/>
          </p:cNvPicPr>
          <p:nvPr/>
        </p:nvPicPr>
        <p:blipFill rotWithShape="1">
          <a:blip r:embed="rId2"/>
          <a:srcRect t="12519" r="-3" b="19892"/>
          <a:stretch/>
        </p:blipFill>
        <p:spPr>
          <a:xfrm>
            <a:off x="6251737" y="342005"/>
            <a:ext cx="5546955" cy="3749040"/>
          </a:xfrm>
          <a:prstGeom prst="rect">
            <a:avLst/>
          </a:prstGeom>
        </p:spPr>
      </p:pic>
      <p:cxnSp>
        <p:nvCxnSpPr>
          <p:cNvPr id="23" name="Straight Connector 2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DC929E-2151-1C92-4474-EF59A00959CB}"/>
              </a:ext>
            </a:extLst>
          </p:cNvPr>
          <p:cNvSpPr>
            <a:spLocks noGrp="1"/>
          </p:cNvSpPr>
          <p:nvPr>
            <p:ph idx="1"/>
          </p:nvPr>
        </p:nvSpPr>
        <p:spPr>
          <a:xfrm>
            <a:off x="4945336" y="4698747"/>
            <a:ext cx="6609921" cy="1526741"/>
          </a:xfrm>
        </p:spPr>
        <p:txBody>
          <a:bodyPr anchor="ctr">
            <a:normAutofit lnSpcReduction="10000"/>
          </a:bodyPr>
          <a:lstStyle/>
          <a:p>
            <a:r>
              <a:rPr lang="en-US" sz="2200" i="1" dirty="0">
                <a:solidFill>
                  <a:schemeClr val="bg1"/>
                </a:solidFill>
              </a:rPr>
              <a:t>Here’s a </a:t>
            </a:r>
            <a:r>
              <a:rPr lang="en-US" sz="2200" i="1" dirty="0">
                <a:solidFill>
                  <a:schemeClr val="bg1"/>
                </a:solidFill>
                <a:hlinkClick r:id="rId3"/>
              </a:rPr>
              <a:t>One minute read</a:t>
            </a:r>
            <a:r>
              <a:rPr lang="en-US" sz="2200" i="1" dirty="0">
                <a:solidFill>
                  <a:schemeClr val="bg1"/>
                </a:solidFill>
              </a:rPr>
              <a:t> </a:t>
            </a:r>
          </a:p>
          <a:p>
            <a:r>
              <a:rPr lang="en-US" sz="2200" i="1" dirty="0">
                <a:solidFill>
                  <a:schemeClr val="bg1"/>
                </a:solidFill>
              </a:rPr>
              <a:t>Here’s a </a:t>
            </a:r>
            <a:r>
              <a:rPr lang="en-US" sz="2200" i="1" dirty="0">
                <a:solidFill>
                  <a:schemeClr val="bg1"/>
                </a:solidFill>
                <a:hlinkClick r:id="rId4"/>
              </a:rPr>
              <a:t>Two minute read</a:t>
            </a:r>
            <a:r>
              <a:rPr lang="en-US" sz="2200" i="1" dirty="0">
                <a:solidFill>
                  <a:schemeClr val="bg1"/>
                </a:solidFill>
              </a:rPr>
              <a:t>. </a:t>
            </a:r>
          </a:p>
          <a:p>
            <a:r>
              <a:rPr lang="en-US" sz="2200" i="1" dirty="0">
                <a:solidFill>
                  <a:schemeClr val="bg1"/>
                </a:solidFill>
              </a:rPr>
              <a:t>Visit out Online Learning Team –</a:t>
            </a:r>
            <a:r>
              <a:rPr lang="en-US" sz="2200" i="1" dirty="0">
                <a:solidFill>
                  <a:schemeClr val="bg1"/>
                </a:solidFill>
                <a:hlinkClick r:id="rId5"/>
              </a:rPr>
              <a:t>Jen Elbek </a:t>
            </a:r>
            <a:r>
              <a:rPr lang="en-US" sz="2200" i="1" dirty="0">
                <a:solidFill>
                  <a:schemeClr val="bg1"/>
                </a:solidFill>
              </a:rPr>
              <a:t>and </a:t>
            </a:r>
            <a:r>
              <a:rPr lang="en-US" sz="2200" i="1" dirty="0">
                <a:solidFill>
                  <a:schemeClr val="bg1"/>
                </a:solidFill>
                <a:hlinkClick r:id="rId6"/>
              </a:rPr>
              <a:t>Sean Quallen</a:t>
            </a:r>
            <a:endParaRPr lang="en-US" sz="2200" i="1" dirty="0">
              <a:solidFill>
                <a:schemeClr val="bg1"/>
              </a:solidFill>
            </a:endParaRPr>
          </a:p>
          <a:p>
            <a:endParaRPr lang="en-US" sz="2200" i="1" dirty="0">
              <a:solidFill>
                <a:schemeClr val="bg1"/>
              </a:solidFill>
            </a:endParaRPr>
          </a:p>
        </p:txBody>
      </p:sp>
      <p:sp>
        <p:nvSpPr>
          <p:cNvPr id="4" name="Slide Number Placeholder 3">
            <a:extLst>
              <a:ext uri="{FF2B5EF4-FFF2-40B4-BE49-F238E27FC236}">
                <a16:creationId xmlns:a16="http://schemas.microsoft.com/office/drawing/2014/main" id="{6AFE6F06-2EA5-E0DB-B05C-2D2236E2BCC2}"/>
              </a:ext>
            </a:extLst>
          </p:cNvPr>
          <p:cNvSpPr>
            <a:spLocks noGrp="1"/>
          </p:cNvSpPr>
          <p:nvPr>
            <p:ph type="sldNum" sz="quarter" idx="12"/>
          </p:nvPr>
        </p:nvSpPr>
        <p:spPr>
          <a:xfrm>
            <a:off x="8610600" y="6356350"/>
            <a:ext cx="2743200" cy="365125"/>
          </a:xfrm>
        </p:spPr>
        <p:txBody>
          <a:bodyPr>
            <a:normAutofit/>
          </a:bodyPr>
          <a:lstStyle/>
          <a:p>
            <a:pPr>
              <a:spcAft>
                <a:spcPts val="600"/>
              </a:spcAft>
            </a:pPr>
            <a:fld id="{4466E2A7-4982-4FF5-BE64-E700AAA939B4}" type="slidenum">
              <a:rPr lang="en-US"/>
              <a:pPr>
                <a:spcAft>
                  <a:spcPts val="600"/>
                </a:spcAft>
              </a:pPr>
              <a:t>37</a:t>
            </a:fld>
            <a:endParaRPr lang="en-US"/>
          </a:p>
        </p:txBody>
      </p:sp>
      <p:pic>
        <p:nvPicPr>
          <p:cNvPr id="6" name="Picture 5">
            <a:extLst>
              <a:ext uri="{FF2B5EF4-FFF2-40B4-BE49-F238E27FC236}">
                <a16:creationId xmlns:a16="http://schemas.microsoft.com/office/drawing/2014/main" id="{9DBA9B09-48A5-AEB6-E355-46F1ADD48550}"/>
              </a:ext>
            </a:extLst>
          </p:cNvPr>
          <p:cNvPicPr>
            <a:picLocks noChangeAspect="1"/>
          </p:cNvPicPr>
          <p:nvPr/>
        </p:nvPicPr>
        <p:blipFill rotWithShape="1">
          <a:blip r:embed="rId7"/>
          <a:srcRect l="50687" t="15299" r="16264" b="7127"/>
          <a:stretch/>
        </p:blipFill>
        <p:spPr>
          <a:xfrm>
            <a:off x="497887" y="159125"/>
            <a:ext cx="4187906" cy="4114800"/>
          </a:xfrm>
          <a:prstGeom prst="rect">
            <a:avLst/>
          </a:prstGeom>
        </p:spPr>
      </p:pic>
    </p:spTree>
    <p:extLst>
      <p:ext uri="{BB962C8B-B14F-4D97-AF65-F5344CB8AC3E}">
        <p14:creationId xmlns:p14="http://schemas.microsoft.com/office/powerpoint/2010/main" val="4238394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 Start Your Classes!</a:t>
            </a:r>
          </a:p>
        </p:txBody>
      </p:sp>
      <p:sp>
        <p:nvSpPr>
          <p:cNvPr id="3" name="Content Placeholder 2"/>
          <p:cNvSpPr>
            <a:spLocks noGrp="1"/>
          </p:cNvSpPr>
          <p:nvPr>
            <p:ph sz="half" idx="1"/>
          </p:nvPr>
        </p:nvSpPr>
        <p:spPr>
          <a:xfrm>
            <a:off x="838200" y="1825625"/>
            <a:ext cx="5181600" cy="4622800"/>
          </a:xfrm>
        </p:spPr>
        <p:txBody>
          <a:bodyPr>
            <a:noAutofit/>
          </a:bodyPr>
          <a:lstStyle/>
          <a:p>
            <a:r>
              <a:rPr lang="en-US" sz="1500" b="1" dirty="0"/>
              <a:t>Make a Connection! </a:t>
            </a:r>
            <a:endParaRPr lang="en-US" sz="1500" dirty="0"/>
          </a:p>
          <a:p>
            <a:r>
              <a:rPr lang="en-US" sz="1500" dirty="0">
                <a:hlinkClick r:id="rId2"/>
              </a:rPr>
              <a:t>https://www.facultyfocus.com/articles/teaching-professor-blog/the-first-day-of-class-a-once-a-semester-opportunity/</a:t>
            </a:r>
            <a:endParaRPr lang="en-US" sz="1500" dirty="0"/>
          </a:p>
          <a:p>
            <a:r>
              <a:rPr lang="en-US" sz="1500" b="1" dirty="0"/>
              <a:t>Check out for our </a:t>
            </a:r>
            <a:r>
              <a:rPr lang="en-US" sz="1500" b="1" dirty="0">
                <a:hlinkClick r:id="rId3"/>
              </a:rPr>
              <a:t>Workshop and Events Series</a:t>
            </a:r>
            <a:r>
              <a:rPr lang="en-US" sz="1500" b="1" dirty="0"/>
              <a:t>!</a:t>
            </a:r>
          </a:p>
          <a:p>
            <a:r>
              <a:rPr lang="en-US" sz="1500" b="1" dirty="0"/>
              <a:t>Follow us on </a:t>
            </a:r>
            <a:r>
              <a:rPr lang="en-US" sz="1500" b="1" dirty="0">
                <a:hlinkClick r:id="rId4"/>
              </a:rPr>
              <a:t>Facebook</a:t>
            </a:r>
            <a:r>
              <a:rPr lang="en-US" sz="1500" b="1" dirty="0"/>
              <a:t>!</a:t>
            </a:r>
          </a:p>
          <a:p>
            <a:r>
              <a:rPr lang="en-US" sz="1500" b="1" dirty="0"/>
              <a:t>Come to CETL’s “Getting Started” open house!</a:t>
            </a:r>
          </a:p>
          <a:p>
            <a:pPr lvl="1"/>
            <a:r>
              <a:rPr lang="en-US" sz="1500" dirty="0">
                <a:solidFill>
                  <a:srgbClr val="FF0000"/>
                </a:solidFill>
              </a:rPr>
              <a:t>11am-12pm, Wednesday, August 16, CETL Office Suite, Education Building 220;</a:t>
            </a:r>
          </a:p>
          <a:p>
            <a:pPr lvl="1"/>
            <a:r>
              <a:rPr lang="en-US" sz="1500" dirty="0">
                <a:solidFill>
                  <a:srgbClr val="FF0000"/>
                </a:solidFill>
              </a:rPr>
              <a:t>Every day in the CETL and online; and</a:t>
            </a:r>
            <a:endParaRPr lang="en-US" sz="1100" dirty="0">
              <a:solidFill>
                <a:srgbClr val="FF0000"/>
              </a:solidFill>
            </a:endParaRPr>
          </a:p>
          <a:p>
            <a:pPr lvl="1"/>
            <a:r>
              <a:rPr lang="en-US" sz="1500" dirty="0">
                <a:solidFill>
                  <a:srgbClr val="FF0000"/>
                </a:solidFill>
              </a:rPr>
              <a:t>Take advantage of our Syllabus and Class Tune-Up Special: Design or redesign a learning-centered syllabus and class. Contact:</a:t>
            </a:r>
          </a:p>
          <a:p>
            <a:pPr lvl="2"/>
            <a:r>
              <a:rPr lang="en-US" sz="1500" dirty="0">
                <a:solidFill>
                  <a:srgbClr val="FF0000"/>
                </a:solidFill>
              </a:rPr>
              <a:t>Doug Habib at </a:t>
            </a:r>
            <a:r>
              <a:rPr lang="en-US" sz="1500" dirty="0">
                <a:solidFill>
                  <a:srgbClr val="FF0000"/>
                </a:solidFill>
                <a:hlinkClick r:id="rId5"/>
              </a:rPr>
              <a:t>dhabib@uidaho.edu</a:t>
            </a:r>
            <a:endParaRPr lang="en-US" sz="1500" dirty="0">
              <a:solidFill>
                <a:srgbClr val="FF0000"/>
              </a:solidFill>
            </a:endParaRPr>
          </a:p>
          <a:p>
            <a:pPr lvl="2"/>
            <a:r>
              <a:rPr lang="en-US" sz="1500" dirty="0" err="1">
                <a:solidFill>
                  <a:srgbClr val="FF0000"/>
                </a:solidFill>
              </a:rPr>
              <a:t>Jendra</a:t>
            </a:r>
            <a:r>
              <a:rPr lang="en-US" sz="1500" dirty="0">
                <a:solidFill>
                  <a:srgbClr val="FF0000"/>
                </a:solidFill>
              </a:rPr>
              <a:t> Elbek at </a:t>
            </a:r>
            <a:r>
              <a:rPr lang="en-US" sz="1500" dirty="0">
                <a:solidFill>
                  <a:srgbClr val="FF0000"/>
                </a:solidFill>
                <a:hlinkClick r:id="rId6"/>
              </a:rPr>
              <a:t>jelbek@uidaho.edu</a:t>
            </a:r>
            <a:endParaRPr lang="en-US" sz="1500" dirty="0">
              <a:solidFill>
                <a:srgbClr val="FF0000"/>
              </a:solidFill>
            </a:endParaRPr>
          </a:p>
          <a:p>
            <a:pPr lvl="2"/>
            <a:r>
              <a:rPr lang="en-US" sz="1500" dirty="0">
                <a:solidFill>
                  <a:srgbClr val="FF0000"/>
                </a:solidFill>
              </a:rPr>
              <a:t>Sean Quallen at </a:t>
            </a:r>
            <a:r>
              <a:rPr lang="en-US" sz="1500" dirty="0">
                <a:solidFill>
                  <a:srgbClr val="FF0000"/>
                </a:solidFill>
                <a:hlinkClick r:id="rId7"/>
              </a:rPr>
              <a:t>squallen@uidaho.edu</a:t>
            </a:r>
            <a:endParaRPr lang="en-US" sz="1500" dirty="0">
              <a:solidFill>
                <a:srgbClr val="FF0000"/>
              </a:solidFill>
            </a:endParaRPr>
          </a:p>
          <a:p>
            <a:pPr lvl="1"/>
            <a:r>
              <a:rPr lang="en-US" sz="1500" dirty="0">
                <a:solidFill>
                  <a:srgbClr val="FF0000"/>
                </a:solidFill>
              </a:rPr>
              <a:t>Use our </a:t>
            </a:r>
            <a:r>
              <a:rPr lang="en-US" sz="1500" dirty="0">
                <a:solidFill>
                  <a:srgbClr val="FF0000"/>
                </a:solidFill>
                <a:hlinkClick r:id="rId8"/>
              </a:rPr>
              <a:t>template</a:t>
            </a:r>
            <a:r>
              <a:rPr lang="en-US" sz="1500" dirty="0">
                <a:solidFill>
                  <a:srgbClr val="FF0000"/>
                </a:solidFill>
              </a:rPr>
              <a:t> and drop us a line any time! </a:t>
            </a:r>
          </a:p>
        </p:txBody>
      </p:sp>
      <p:sp>
        <p:nvSpPr>
          <p:cNvPr id="5" name="Content Placeholder 4"/>
          <p:cNvSpPr>
            <a:spLocks noGrp="1"/>
          </p:cNvSpPr>
          <p:nvPr>
            <p:ph sz="half" idx="2"/>
          </p:nvPr>
        </p:nvSpPr>
        <p:spPr>
          <a:xfrm>
            <a:off x="6172200" y="1825625"/>
            <a:ext cx="5181600" cy="4622800"/>
          </a:xfrm>
        </p:spPr>
        <p:txBody>
          <a:bodyPr>
            <a:normAutofit/>
          </a:bodyPr>
          <a:lstStyle/>
          <a:p>
            <a:pPr marL="0" indent="0">
              <a:buNone/>
            </a:pPr>
            <a:endParaRPr lang="en-US" dirty="0"/>
          </a:p>
        </p:txBody>
      </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r="1252" b="3430"/>
          <a:stretch/>
        </p:blipFill>
        <p:spPr>
          <a:xfrm>
            <a:off x="6955847" y="1432763"/>
            <a:ext cx="4257503" cy="4754880"/>
          </a:xfrm>
          <a:prstGeom prst="rect">
            <a:avLst/>
          </a:prstGeom>
        </p:spPr>
      </p:pic>
      <p:sp>
        <p:nvSpPr>
          <p:cNvPr id="6" name="Slide Number Placeholder 5"/>
          <p:cNvSpPr>
            <a:spLocks noGrp="1"/>
          </p:cNvSpPr>
          <p:nvPr>
            <p:ph type="sldNum" sz="quarter" idx="12"/>
          </p:nvPr>
        </p:nvSpPr>
        <p:spPr/>
        <p:txBody>
          <a:bodyPr/>
          <a:lstStyle/>
          <a:p>
            <a:fld id="{4466E2A7-4982-4FF5-BE64-E700AAA939B4}" type="slidenum">
              <a:rPr lang="en-US" smtClean="0"/>
              <a:t>38</a:t>
            </a:fld>
            <a:endParaRPr lang="en-US"/>
          </a:p>
        </p:txBody>
      </p:sp>
    </p:spTree>
    <p:extLst>
      <p:ext uri="{BB962C8B-B14F-4D97-AF65-F5344CB8AC3E}">
        <p14:creationId xmlns:p14="http://schemas.microsoft.com/office/powerpoint/2010/main" val="1924598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23">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25">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1712256"/>
            <a:ext cx="12188824" cy="343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749" y="2353230"/>
            <a:ext cx="10601325" cy="1857374"/>
          </a:xfrm>
        </p:spPr>
        <p:txBody>
          <a:bodyPr vert="horz" lIns="91440" tIns="45720" rIns="91440" bIns="45720" rtlCol="0" anchor="b">
            <a:normAutofit/>
          </a:bodyPr>
          <a:lstStyle/>
          <a:p>
            <a:pPr algn="ctr"/>
            <a:r>
              <a:rPr lang="en-US" kern="1200" dirty="0">
                <a:solidFill>
                  <a:schemeClr val="tx1"/>
                </a:solidFill>
                <a:latin typeface="+mj-lt"/>
                <a:ea typeface="+mj-ea"/>
                <a:cs typeface="+mj-cs"/>
              </a:rPr>
              <a:t>Appendix A: Ready to Use Teaching-Learning Strategies</a:t>
            </a:r>
          </a:p>
        </p:txBody>
      </p:sp>
      <p:cxnSp>
        <p:nvCxnSpPr>
          <p:cNvPr id="34" name="Straight Connector 27">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54EEF01-190A-468F-A13C-CD98AC1C7D6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8" y="5123318"/>
            <a:ext cx="9144001" cy="911681"/>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159710"/>
            <a:ext cx="2743200" cy="365125"/>
          </a:xfrm>
        </p:spPr>
        <p:txBody>
          <a:bodyPr vert="horz" lIns="91440" tIns="45720" rIns="91440" bIns="45720" rtlCol="0" anchor="ctr">
            <a:normAutofit/>
          </a:bodyPr>
          <a:lstStyle/>
          <a:p>
            <a:pPr>
              <a:spcAft>
                <a:spcPts val="600"/>
              </a:spcAft>
            </a:pPr>
            <a:fld id="{4466E2A7-4982-4FF5-BE64-E700AAA939B4}" type="slidenum">
              <a:rPr lang="en-US" smtClean="0">
                <a:solidFill>
                  <a:schemeClr val="bg1"/>
                </a:solidFill>
              </a:rPr>
              <a:pPr>
                <a:spcAft>
                  <a:spcPts val="600"/>
                </a:spcAft>
              </a:pPr>
              <a:t>39</a:t>
            </a:fld>
            <a:endParaRPr lang="en-US">
              <a:solidFill>
                <a:schemeClr val="bg1"/>
              </a:solidFill>
            </a:endParaRPr>
          </a:p>
        </p:txBody>
      </p:sp>
    </p:spTree>
    <p:extLst>
      <p:ext uri="{BB962C8B-B14F-4D97-AF65-F5344CB8AC3E}">
        <p14:creationId xmlns:p14="http://schemas.microsoft.com/office/powerpoint/2010/main" val="397855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front of a map&#10;&#10;Description automatically generated">
            <a:extLst>
              <a:ext uri="{FF2B5EF4-FFF2-40B4-BE49-F238E27FC236}">
                <a16:creationId xmlns:a16="http://schemas.microsoft.com/office/drawing/2014/main" id="{2A4ECEBD-6A16-68CA-E5AB-4C87DC01772E}"/>
              </a:ext>
            </a:extLst>
          </p:cNvPr>
          <p:cNvPicPr>
            <a:picLocks noChangeAspect="1"/>
          </p:cNvPicPr>
          <p:nvPr/>
        </p:nvPicPr>
        <p:blipFill>
          <a:blip r:embed="rId2"/>
          <a:stretch>
            <a:fillRect/>
          </a:stretch>
        </p:blipFill>
        <p:spPr>
          <a:xfrm>
            <a:off x="1938490" y="643467"/>
            <a:ext cx="8315020" cy="5571066"/>
          </a:xfrm>
          <a:prstGeom prst="rect">
            <a:avLst/>
          </a:prstGeom>
        </p:spPr>
      </p:pic>
      <p:sp>
        <p:nvSpPr>
          <p:cNvPr id="2" name="Slide Number Placeholder 1">
            <a:extLst>
              <a:ext uri="{FF2B5EF4-FFF2-40B4-BE49-F238E27FC236}">
                <a16:creationId xmlns:a16="http://schemas.microsoft.com/office/drawing/2014/main" id="{6035ECAF-1F0E-DC28-1607-36EBE76BAFB4}"/>
              </a:ext>
            </a:extLst>
          </p:cNvPr>
          <p:cNvSpPr>
            <a:spLocks noGrp="1"/>
          </p:cNvSpPr>
          <p:nvPr>
            <p:ph type="sldNum" sz="quarter" idx="12"/>
          </p:nvPr>
        </p:nvSpPr>
        <p:spPr>
          <a:xfrm>
            <a:off x="8610600" y="6356350"/>
            <a:ext cx="2743200" cy="365125"/>
          </a:xfrm>
        </p:spPr>
        <p:txBody>
          <a:bodyPr>
            <a:normAutofit/>
          </a:bodyPr>
          <a:lstStyle/>
          <a:p>
            <a:pPr>
              <a:spcAft>
                <a:spcPts val="600"/>
              </a:spcAft>
            </a:pPr>
            <a:fld id="{4466E2A7-4982-4FF5-BE64-E700AAA939B4}"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2039578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D5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4C9EB65E-D46A-474A-8BC5-48D0593F9316}"/>
              </a:ext>
            </a:extLst>
          </p:cNvPr>
          <p:cNvSpPr>
            <a:spLocks noGrp="1"/>
          </p:cNvSpPr>
          <p:nvPr>
            <p:ph type="title"/>
          </p:nvPr>
        </p:nvSpPr>
        <p:spPr>
          <a:xfrm>
            <a:off x="524256" y="491260"/>
            <a:ext cx="6631720" cy="1625210"/>
          </a:xfrm>
        </p:spPr>
        <p:txBody>
          <a:bodyPr>
            <a:normAutofit/>
          </a:bodyPr>
          <a:lstStyle/>
          <a:p>
            <a:r>
              <a:rPr lang="en-US" dirty="0">
                <a:solidFill>
                  <a:srgbClr val="FFFFFF"/>
                </a:solidFill>
              </a:rPr>
              <a:t>Critical Thinking Frameworks</a:t>
            </a:r>
          </a:p>
        </p:txBody>
      </p:sp>
      <p:pic>
        <p:nvPicPr>
          <p:cNvPr id="5" name="Picture 4">
            <a:extLst>
              <a:ext uri="{FF2B5EF4-FFF2-40B4-BE49-F238E27FC236}">
                <a16:creationId xmlns:a16="http://schemas.microsoft.com/office/drawing/2014/main" id="{4C77E3DD-1435-48D1-8DEC-34F1A7FD5BF1}"/>
              </a:ext>
            </a:extLst>
          </p:cNvPr>
          <p:cNvPicPr>
            <a:picLocks noChangeAspect="1"/>
          </p:cNvPicPr>
          <p:nvPr/>
        </p:nvPicPr>
        <p:blipFill rotWithShape="1">
          <a:blip r:embed="rId2"/>
          <a:srcRect l="3557" r="12069" b="4"/>
          <a:stretch/>
        </p:blipFill>
        <p:spPr>
          <a:xfrm>
            <a:off x="327549" y="2454903"/>
            <a:ext cx="3442801" cy="4080254"/>
          </a:xfrm>
          <a:prstGeom prst="rect">
            <a:avLst/>
          </a:prstGeom>
        </p:spPr>
      </p:pic>
      <p:pic>
        <p:nvPicPr>
          <p:cNvPr id="21" name="Content Placeholder 20">
            <a:extLst>
              <a:ext uri="{FF2B5EF4-FFF2-40B4-BE49-F238E27FC236}">
                <a16:creationId xmlns:a16="http://schemas.microsoft.com/office/drawing/2014/main" id="{D46860BE-C171-4097-A638-F5B99CB08FCF}"/>
              </a:ext>
            </a:extLst>
          </p:cNvPr>
          <p:cNvPicPr>
            <a:picLocks noChangeAspect="1"/>
          </p:cNvPicPr>
          <p:nvPr/>
        </p:nvPicPr>
        <p:blipFill rotWithShape="1">
          <a:blip r:embed="rId3"/>
          <a:srcRect t="3187"/>
          <a:stretch/>
        </p:blipFill>
        <p:spPr>
          <a:xfrm>
            <a:off x="3942260" y="2454902"/>
            <a:ext cx="3442803" cy="1958184"/>
          </a:xfrm>
          <a:prstGeom prst="rect">
            <a:avLst/>
          </a:prstGeom>
        </p:spPr>
      </p:pic>
      <p:pic>
        <p:nvPicPr>
          <p:cNvPr id="6" name="Picture 5">
            <a:extLst>
              <a:ext uri="{FF2B5EF4-FFF2-40B4-BE49-F238E27FC236}">
                <a16:creationId xmlns:a16="http://schemas.microsoft.com/office/drawing/2014/main" id="{F5040550-A863-4B98-AD02-01A2CBF22914}"/>
              </a:ext>
            </a:extLst>
          </p:cNvPr>
          <p:cNvPicPr>
            <a:picLocks noChangeAspect="1"/>
          </p:cNvPicPr>
          <p:nvPr/>
        </p:nvPicPr>
        <p:blipFill rotWithShape="1">
          <a:blip r:embed="rId4"/>
          <a:srcRect t="25988" r="2" b="27041"/>
          <a:stretch/>
        </p:blipFill>
        <p:spPr>
          <a:xfrm>
            <a:off x="3941061" y="4572285"/>
            <a:ext cx="3447288" cy="1956816"/>
          </a:xfrm>
          <a:prstGeom prst="rect">
            <a:avLst/>
          </a:prstGeom>
        </p:spPr>
      </p:pic>
      <p:sp>
        <p:nvSpPr>
          <p:cNvPr id="30" name="Rectangle 2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24">
            <a:extLst>
              <a:ext uri="{FF2B5EF4-FFF2-40B4-BE49-F238E27FC236}">
                <a16:creationId xmlns:a16="http://schemas.microsoft.com/office/drawing/2014/main" id="{E8F812A3-02D1-406C-8AEA-C9CA5BF5C304}"/>
              </a:ext>
            </a:extLst>
          </p:cNvPr>
          <p:cNvSpPr>
            <a:spLocks noGrp="1"/>
          </p:cNvSpPr>
          <p:nvPr>
            <p:ph idx="1"/>
          </p:nvPr>
        </p:nvSpPr>
        <p:spPr>
          <a:xfrm>
            <a:off x="7957973" y="763523"/>
            <a:ext cx="3511296" cy="5330952"/>
          </a:xfrm>
        </p:spPr>
        <p:txBody>
          <a:bodyPr anchor="ctr">
            <a:normAutofit/>
          </a:bodyPr>
          <a:lstStyle/>
          <a:p>
            <a:r>
              <a:rPr lang="en-US" sz="2200" dirty="0">
                <a:solidFill>
                  <a:srgbClr val="FFFFFF"/>
                </a:solidFill>
              </a:rPr>
              <a:t>Ultimately, we want our students to think and reason with an open mind and a modicum of intellectual humility. We want them to draw conclusions based on logic, reason, and evidence, not mere opinion. </a:t>
            </a:r>
            <a:r>
              <a:rPr lang="en-US" sz="2200" i="1" dirty="0">
                <a:solidFill>
                  <a:srgbClr val="FFFFFF"/>
                </a:solidFill>
              </a:rPr>
              <a:t>We want them to learn</a:t>
            </a:r>
            <a:r>
              <a:rPr lang="en-US" sz="2200" dirty="0">
                <a:solidFill>
                  <a:srgbClr val="FFFFFF"/>
                </a:solidFill>
              </a:rPr>
              <a:t>.</a:t>
            </a:r>
          </a:p>
        </p:txBody>
      </p:sp>
    </p:spTree>
    <p:extLst>
      <p:ext uri="{BB962C8B-B14F-4D97-AF65-F5344CB8AC3E}">
        <p14:creationId xmlns:p14="http://schemas.microsoft.com/office/powerpoint/2010/main" val="2063199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C6DAB5BA-0BC7-4860-9347-048A4A875AD4}"/>
              </a:ext>
            </a:extLst>
          </p:cNvPr>
          <p:cNvSpPr>
            <a:spLocks noGrp="1"/>
          </p:cNvSpPr>
          <p:nvPr>
            <p:ph type="title"/>
          </p:nvPr>
        </p:nvSpPr>
        <p:spPr/>
        <p:txBody>
          <a:bodyPr>
            <a:normAutofit/>
          </a:bodyPr>
          <a:lstStyle/>
          <a:p>
            <a:r>
              <a:rPr lang="en-US" sz="3800" dirty="0"/>
              <a:t>Critical thinking requires some work from us as well as our students. What can we do at each stage?</a:t>
            </a:r>
          </a:p>
        </p:txBody>
      </p:sp>
      <p:sp>
        <p:nvSpPr>
          <p:cNvPr id="31" name="Text Placeholder 30">
            <a:extLst>
              <a:ext uri="{FF2B5EF4-FFF2-40B4-BE49-F238E27FC236}">
                <a16:creationId xmlns:a16="http://schemas.microsoft.com/office/drawing/2014/main" id="{104FD6DC-D4B0-43A4-84D6-14646F0D3E77}"/>
              </a:ext>
            </a:extLst>
          </p:cNvPr>
          <p:cNvSpPr>
            <a:spLocks noGrp="1"/>
          </p:cNvSpPr>
          <p:nvPr>
            <p:ph type="body" idx="1"/>
          </p:nvPr>
        </p:nvSpPr>
        <p:spPr/>
        <p:txBody>
          <a:bodyPr/>
          <a:lstStyle/>
          <a:p>
            <a:r>
              <a:rPr lang="en-US" dirty="0"/>
              <a:t>Steps/stages</a:t>
            </a:r>
          </a:p>
        </p:txBody>
      </p:sp>
      <p:sp>
        <p:nvSpPr>
          <p:cNvPr id="3" name="Content Placeholder 2">
            <a:extLst>
              <a:ext uri="{FF2B5EF4-FFF2-40B4-BE49-F238E27FC236}">
                <a16:creationId xmlns:a16="http://schemas.microsoft.com/office/drawing/2014/main" id="{30399EB2-B212-4C08-8E66-4B493845F466}"/>
              </a:ext>
            </a:extLst>
          </p:cNvPr>
          <p:cNvSpPr>
            <a:spLocks noGrp="1"/>
          </p:cNvSpPr>
          <p:nvPr>
            <p:ph sz="half" idx="2"/>
          </p:nvPr>
        </p:nvSpPr>
        <p:spPr/>
        <p:txBody>
          <a:bodyPr>
            <a:normAutofit/>
          </a:bodyPr>
          <a:lstStyle/>
          <a:p>
            <a:pPr marL="457200" indent="-457200">
              <a:buFont typeface="+mj-lt"/>
              <a:buAutoNum type="arabicPeriod"/>
            </a:pPr>
            <a:r>
              <a:rPr lang="en-US" sz="2000" dirty="0"/>
              <a:t>Content exposure/phenomena observation</a:t>
            </a:r>
          </a:p>
          <a:p>
            <a:pPr marL="457200" indent="-457200">
              <a:buFont typeface="+mj-lt"/>
              <a:buAutoNum type="arabicPeriod"/>
            </a:pPr>
            <a:r>
              <a:rPr lang="en-US" sz="2000" dirty="0"/>
              <a:t>Consider possibilities </a:t>
            </a:r>
          </a:p>
          <a:p>
            <a:pPr marL="457200" indent="-457200">
              <a:buFont typeface="+mj-lt"/>
              <a:buAutoNum type="arabicPeriod"/>
            </a:pPr>
            <a:r>
              <a:rPr lang="en-US" sz="2000" dirty="0"/>
              <a:t>Challenge assumptions </a:t>
            </a:r>
          </a:p>
          <a:p>
            <a:pPr marL="457200" indent="-457200">
              <a:buFont typeface="+mj-lt"/>
              <a:buAutoNum type="arabicPeriod"/>
            </a:pPr>
            <a:r>
              <a:rPr lang="en-US" sz="2000" dirty="0"/>
              <a:t>Suspend judgment </a:t>
            </a:r>
          </a:p>
          <a:p>
            <a:pPr marL="457200" indent="-457200">
              <a:buFont typeface="+mj-lt"/>
              <a:buAutoNum type="arabicPeriod"/>
            </a:pPr>
            <a:r>
              <a:rPr lang="en-US" sz="2000" dirty="0"/>
              <a:t>Data over beliefs </a:t>
            </a:r>
          </a:p>
          <a:p>
            <a:pPr marL="457200" indent="-457200">
              <a:buFont typeface="+mj-lt"/>
              <a:buAutoNum type="arabicPeriod"/>
            </a:pPr>
            <a:r>
              <a:rPr lang="en-US" sz="2000" dirty="0"/>
              <a:t>Retest ideas</a:t>
            </a:r>
          </a:p>
          <a:p>
            <a:pPr marL="457200" indent="-457200">
              <a:buFont typeface="+mj-lt"/>
              <a:buAutoNum type="arabicPeriod"/>
            </a:pPr>
            <a:r>
              <a:rPr lang="en-US" sz="2000" dirty="0"/>
              <a:t>Defend conclusions</a:t>
            </a:r>
          </a:p>
          <a:p>
            <a:pPr marL="457200" indent="-457200">
              <a:buFont typeface="+mj-lt"/>
              <a:buAutoNum type="arabicPeriod"/>
            </a:pPr>
            <a:r>
              <a:rPr lang="en-US" sz="2000" dirty="0"/>
              <a:t>Revise conclusions?</a:t>
            </a:r>
          </a:p>
        </p:txBody>
      </p:sp>
      <p:sp>
        <p:nvSpPr>
          <p:cNvPr id="34" name="Text Placeholder 33">
            <a:extLst>
              <a:ext uri="{FF2B5EF4-FFF2-40B4-BE49-F238E27FC236}">
                <a16:creationId xmlns:a16="http://schemas.microsoft.com/office/drawing/2014/main" id="{141D254C-F2F5-4079-8D3E-2980D505FAA4}"/>
              </a:ext>
            </a:extLst>
          </p:cNvPr>
          <p:cNvSpPr>
            <a:spLocks noGrp="1"/>
          </p:cNvSpPr>
          <p:nvPr>
            <p:ph type="body" sz="quarter" idx="3"/>
          </p:nvPr>
        </p:nvSpPr>
        <p:spPr/>
        <p:txBody>
          <a:bodyPr/>
          <a:lstStyle/>
          <a:p>
            <a:r>
              <a:rPr lang="en-US" dirty="0"/>
              <a:t>Strategies</a:t>
            </a:r>
          </a:p>
        </p:txBody>
      </p:sp>
      <p:sp>
        <p:nvSpPr>
          <p:cNvPr id="35" name="Content Placeholder 34">
            <a:extLst>
              <a:ext uri="{FF2B5EF4-FFF2-40B4-BE49-F238E27FC236}">
                <a16:creationId xmlns:a16="http://schemas.microsoft.com/office/drawing/2014/main" id="{015C1B20-B40E-44A6-BCB2-500DCF3E4EB2}"/>
              </a:ext>
            </a:extLst>
          </p:cNvPr>
          <p:cNvSpPr>
            <a:spLocks noGrp="1"/>
          </p:cNvSpPr>
          <p:nvPr>
            <p:ph sz="quarter" idx="4"/>
          </p:nvPr>
        </p:nvSpPr>
        <p:spPr/>
        <p:txBody>
          <a:bodyPr>
            <a:normAutofit/>
          </a:bodyPr>
          <a:lstStyle/>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514350" indent="-514350">
              <a:buFont typeface="+mj-lt"/>
              <a:buAutoNum type="arabicPeriod"/>
            </a:pPr>
            <a:r>
              <a:rPr lang="en-US" sz="1900" dirty="0"/>
              <a:t>How?</a:t>
            </a:r>
          </a:p>
          <a:p>
            <a:pPr marL="0" indent="0">
              <a:buNone/>
            </a:pPr>
            <a:endParaRPr lang="en-US" dirty="0"/>
          </a:p>
        </p:txBody>
      </p:sp>
      <p:pic>
        <p:nvPicPr>
          <p:cNvPr id="36" name="Picture 35">
            <a:extLst>
              <a:ext uri="{FF2B5EF4-FFF2-40B4-BE49-F238E27FC236}">
                <a16:creationId xmlns:a16="http://schemas.microsoft.com/office/drawing/2014/main" id="{16C1B1F1-E77F-4944-A758-643E91A46A96}"/>
              </a:ext>
            </a:extLst>
          </p:cNvPr>
          <p:cNvPicPr>
            <a:picLocks noChangeAspect="1"/>
          </p:cNvPicPr>
          <p:nvPr/>
        </p:nvPicPr>
        <p:blipFill>
          <a:blip r:embed="rId2"/>
          <a:stretch>
            <a:fillRect/>
          </a:stretch>
        </p:blipFill>
        <p:spPr>
          <a:xfrm>
            <a:off x="8345661" y="2743518"/>
            <a:ext cx="2475920" cy="2926080"/>
          </a:xfrm>
          <a:prstGeom prst="rect">
            <a:avLst/>
          </a:prstGeom>
        </p:spPr>
      </p:pic>
    </p:spTree>
    <p:extLst>
      <p:ext uri="{BB962C8B-B14F-4D97-AF65-F5344CB8AC3E}">
        <p14:creationId xmlns:p14="http://schemas.microsoft.com/office/powerpoint/2010/main" val="573016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Simple Engagement Strategies to Discover what Students Know, Don’t Know, and Need to Know</a:t>
            </a:r>
            <a:endParaRPr lang="en-US" sz="4000"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6889521"/>
              </p:ext>
            </p:extLst>
          </p:nvPr>
        </p:nvGraphicFramePr>
        <p:xfrm>
          <a:off x="838200" y="1825625"/>
          <a:ext cx="10515603" cy="4917440"/>
        </p:xfrm>
        <a:graphic>
          <a:graphicData uri="http://schemas.openxmlformats.org/drawingml/2006/table">
            <a:tbl>
              <a:tblPr firstRow="1" bandRow="1">
                <a:tableStyleId>{00A15C55-8517-42AA-B614-E9B94910E393}</a:tableStyleId>
              </a:tblPr>
              <a:tblGrid>
                <a:gridCol w="1757363">
                  <a:extLst>
                    <a:ext uri="{9D8B030D-6E8A-4147-A177-3AD203B41FA5}">
                      <a16:colId xmlns:a16="http://schemas.microsoft.com/office/drawing/2014/main" val="2505372604"/>
                    </a:ext>
                  </a:extLst>
                </a:gridCol>
                <a:gridCol w="8758240">
                  <a:extLst>
                    <a:ext uri="{9D8B030D-6E8A-4147-A177-3AD203B41FA5}">
                      <a16:colId xmlns:a16="http://schemas.microsoft.com/office/drawing/2014/main" val="975098536"/>
                    </a:ext>
                  </a:extLst>
                </a:gridCol>
              </a:tblGrid>
              <a:tr h="370840">
                <a:tc>
                  <a:txBody>
                    <a:bodyPr/>
                    <a:lstStyle/>
                    <a:p>
                      <a:r>
                        <a:rPr lang="en-US" dirty="0"/>
                        <a:t>Strategy</a:t>
                      </a:r>
                    </a:p>
                  </a:txBody>
                  <a:tcPr/>
                </a:tc>
                <a:tc>
                  <a:txBody>
                    <a:bodyPr/>
                    <a:lstStyle/>
                    <a:p>
                      <a:r>
                        <a:rPr lang="en-US" dirty="0"/>
                        <a:t>Description</a:t>
                      </a:r>
                    </a:p>
                  </a:txBody>
                  <a:tcPr/>
                </a:tc>
                <a:extLst>
                  <a:ext uri="{0D108BD9-81ED-4DB2-BD59-A6C34878D82A}">
                    <a16:rowId xmlns:a16="http://schemas.microsoft.com/office/drawing/2014/main" val="1770957152"/>
                  </a:ext>
                </a:extLst>
              </a:tr>
              <a:tr h="370840">
                <a:tc>
                  <a:txBody>
                    <a:bodyPr/>
                    <a:lstStyle/>
                    <a:p>
                      <a:r>
                        <a:rPr lang="en-US" sz="1700" dirty="0"/>
                        <a:t>CATs</a:t>
                      </a:r>
                      <a:r>
                        <a:rPr lang="en-US" sz="1700" baseline="0" dirty="0"/>
                        <a:t> and LATS, like “quick quizzes”</a:t>
                      </a:r>
                      <a:endParaRPr lang="en-US" sz="1700" dirty="0"/>
                    </a:p>
                  </a:txBody>
                  <a:tcPr/>
                </a:tc>
                <a:tc>
                  <a:txBody>
                    <a:bodyPr/>
                    <a:lstStyle/>
                    <a:p>
                      <a:r>
                        <a:rPr lang="en-US" sz="1700" dirty="0"/>
                        <a:t>Set aside a few </a:t>
                      </a:r>
                      <a:r>
                        <a:rPr lang="en-US" sz="1700" baseline="0" dirty="0"/>
                        <a:t>minutes of class time for low-stakes quizzes and exercises to help students practice retrieving and processing newly learned information.</a:t>
                      </a:r>
                      <a:endParaRPr lang="en-US" sz="1700" dirty="0"/>
                    </a:p>
                  </a:txBody>
                  <a:tcPr/>
                </a:tc>
                <a:extLst>
                  <a:ext uri="{0D108BD9-81ED-4DB2-BD59-A6C34878D82A}">
                    <a16:rowId xmlns:a16="http://schemas.microsoft.com/office/drawing/2014/main" val="2986736901"/>
                  </a:ext>
                </a:extLst>
              </a:tr>
              <a:tr h="370840">
                <a:tc>
                  <a:txBody>
                    <a:bodyPr/>
                    <a:lstStyle/>
                    <a:p>
                      <a:r>
                        <a:rPr lang="en-US" sz="1700" dirty="0"/>
                        <a:t>Distributed Practice</a:t>
                      </a:r>
                    </a:p>
                  </a:txBody>
                  <a:tcPr/>
                </a:tc>
                <a:tc>
                  <a:txBody>
                    <a:bodyPr/>
                    <a:lstStyle/>
                    <a:p>
                      <a:r>
                        <a:rPr lang="en-US" sz="1700" dirty="0"/>
                        <a:t>Allow students to work on skills</a:t>
                      </a:r>
                      <a:r>
                        <a:rPr lang="en-US" sz="1700" baseline="0" dirty="0"/>
                        <a:t> and knowledge acquisition over time. Scaffold learning!</a:t>
                      </a:r>
                      <a:endParaRPr lang="en-US" sz="1700" dirty="0"/>
                    </a:p>
                  </a:txBody>
                  <a:tcPr/>
                </a:tc>
                <a:extLst>
                  <a:ext uri="{0D108BD9-81ED-4DB2-BD59-A6C34878D82A}">
                    <a16:rowId xmlns:a16="http://schemas.microsoft.com/office/drawing/2014/main" val="2849331146"/>
                  </a:ext>
                </a:extLst>
              </a:tr>
              <a:tr h="370840">
                <a:tc>
                  <a:txBody>
                    <a:bodyPr/>
                    <a:lstStyle/>
                    <a:p>
                      <a:r>
                        <a:rPr lang="en-US" sz="1700" dirty="0"/>
                        <a:t>The Productive Struggle</a:t>
                      </a:r>
                    </a:p>
                  </a:txBody>
                  <a:tcPr/>
                </a:tc>
                <a:tc>
                  <a:txBody>
                    <a:bodyPr/>
                    <a:lstStyle/>
                    <a:p>
                      <a:r>
                        <a:rPr lang="en-US" sz="1700" dirty="0"/>
                        <a:t>Offer challenging tasks that require creative and/or critical thinking skills. Remember: the one who does the work does the learning!</a:t>
                      </a:r>
                    </a:p>
                  </a:txBody>
                  <a:tcPr/>
                </a:tc>
                <a:extLst>
                  <a:ext uri="{0D108BD9-81ED-4DB2-BD59-A6C34878D82A}">
                    <a16:rowId xmlns:a16="http://schemas.microsoft.com/office/drawing/2014/main" val="1451623822"/>
                  </a:ext>
                </a:extLst>
              </a:tr>
              <a:tr h="370840">
                <a:tc>
                  <a:txBody>
                    <a:bodyPr/>
                    <a:lstStyle/>
                    <a:p>
                      <a:r>
                        <a:rPr lang="en-US" sz="1700" dirty="0"/>
                        <a:t>3-2-1</a:t>
                      </a:r>
                    </a:p>
                  </a:txBody>
                  <a:tcPr/>
                </a:tc>
                <a:tc>
                  <a:txBody>
                    <a:bodyPr/>
                    <a:lstStyle/>
                    <a:p>
                      <a:r>
                        <a:rPr lang="en-US" sz="1700" dirty="0"/>
                        <a:t>Let students write down 3 things they learned (potentially</a:t>
                      </a:r>
                      <a:r>
                        <a:rPr lang="en-US" sz="1700" baseline="0" dirty="0"/>
                        <a:t> from the previous class session), 2 things they found interesting, and 1 thing they have questions about. </a:t>
                      </a:r>
                      <a:endParaRPr lang="en-US" sz="1700" dirty="0"/>
                    </a:p>
                  </a:txBody>
                  <a:tcPr/>
                </a:tc>
                <a:extLst>
                  <a:ext uri="{0D108BD9-81ED-4DB2-BD59-A6C34878D82A}">
                    <a16:rowId xmlns:a16="http://schemas.microsoft.com/office/drawing/2014/main" val="3803846035"/>
                  </a:ext>
                </a:extLst>
              </a:tr>
              <a:tr h="370840">
                <a:tc>
                  <a:txBody>
                    <a:bodyPr/>
                    <a:lstStyle/>
                    <a:p>
                      <a:r>
                        <a:rPr lang="en-US" sz="1700" dirty="0"/>
                        <a:t>Ticket In-and-Out the Door</a:t>
                      </a:r>
                    </a:p>
                  </a:txBody>
                  <a:tcPr/>
                </a:tc>
                <a:tc>
                  <a:txBody>
                    <a:bodyPr/>
                    <a:lstStyle/>
                    <a:p>
                      <a:r>
                        <a:rPr lang="en-US" sz="1700" baseline="0" dirty="0"/>
                        <a:t>Have students present a question or finding from previous session to current session, and at the end, share one thing they learned or didn’t quite grasp today.</a:t>
                      </a:r>
                      <a:endParaRPr lang="en-US" sz="1700" dirty="0"/>
                    </a:p>
                  </a:txBody>
                  <a:tcPr/>
                </a:tc>
                <a:extLst>
                  <a:ext uri="{0D108BD9-81ED-4DB2-BD59-A6C34878D82A}">
                    <a16:rowId xmlns:a16="http://schemas.microsoft.com/office/drawing/2014/main" val="902283546"/>
                  </a:ext>
                </a:extLst>
              </a:tr>
              <a:tr h="370840">
                <a:tc>
                  <a:txBody>
                    <a:bodyPr/>
                    <a:lstStyle/>
                    <a:p>
                      <a:r>
                        <a:rPr lang="en-US" sz="1700" dirty="0"/>
                        <a:t>Technology</a:t>
                      </a:r>
                    </a:p>
                  </a:txBody>
                  <a:tcPr/>
                </a:tc>
                <a:tc>
                  <a:txBody>
                    <a:bodyPr/>
                    <a:lstStyle/>
                    <a:p>
                      <a:r>
                        <a:rPr lang="en-US" sz="1700" dirty="0"/>
                        <a:t>Use technology APPROPRIATELY</a:t>
                      </a:r>
                      <a:r>
                        <a:rPr lang="en-US" sz="1700" baseline="0" dirty="0"/>
                        <a:t> and as part of the authentic learning experience. </a:t>
                      </a:r>
                      <a:endParaRPr lang="en-US" sz="1700" dirty="0"/>
                    </a:p>
                  </a:txBody>
                  <a:tcPr/>
                </a:tc>
                <a:extLst>
                  <a:ext uri="{0D108BD9-81ED-4DB2-BD59-A6C34878D82A}">
                    <a16:rowId xmlns:a16="http://schemas.microsoft.com/office/drawing/2014/main" val="436205287"/>
                  </a:ext>
                </a:extLst>
              </a:tr>
              <a:tr h="370840">
                <a:tc>
                  <a:txBody>
                    <a:bodyPr/>
                    <a:lstStyle/>
                    <a:p>
                      <a:r>
                        <a:rPr lang="en-US" sz="1700" dirty="0"/>
                        <a:t>How I Learned, not What</a:t>
                      </a:r>
                      <a:r>
                        <a:rPr lang="en-US" sz="1700" baseline="0" dirty="0"/>
                        <a:t> I Learned</a:t>
                      </a:r>
                      <a:endParaRPr lang="en-US" sz="1700" dirty="0"/>
                    </a:p>
                  </a:txBody>
                  <a:tcPr/>
                </a:tc>
                <a:tc>
                  <a:txBody>
                    <a:bodyPr/>
                    <a:lstStyle/>
                    <a:p>
                      <a:r>
                        <a:rPr lang="en-US" sz="1700" dirty="0"/>
                        <a:t>Retrieval</a:t>
                      </a:r>
                      <a:r>
                        <a:rPr lang="en-US" sz="1700" baseline="0" dirty="0"/>
                        <a:t> is critical to new learning, but don’t let the students rely on you as the source of all knowledge and information! Learning is about discovery. Get them to think about how they learn, not just what they learn.</a:t>
                      </a:r>
                      <a:endParaRPr lang="en-US" sz="1700" dirty="0"/>
                    </a:p>
                  </a:txBody>
                  <a:tcPr/>
                </a:tc>
                <a:extLst>
                  <a:ext uri="{0D108BD9-81ED-4DB2-BD59-A6C34878D82A}">
                    <a16:rowId xmlns:a16="http://schemas.microsoft.com/office/drawing/2014/main" val="2051765838"/>
                  </a:ext>
                </a:extLst>
              </a:tr>
            </a:tbl>
          </a:graphicData>
        </a:graphic>
      </p:graphicFrame>
      <p:sp>
        <p:nvSpPr>
          <p:cNvPr id="3" name="Slide Number Placeholder 2"/>
          <p:cNvSpPr>
            <a:spLocks noGrp="1"/>
          </p:cNvSpPr>
          <p:nvPr>
            <p:ph type="sldNum" sz="quarter" idx="12"/>
          </p:nvPr>
        </p:nvSpPr>
        <p:spPr/>
        <p:txBody>
          <a:bodyPr/>
          <a:lstStyle/>
          <a:p>
            <a:fld id="{4466E2A7-4982-4FF5-BE64-E700AAA939B4}" type="slidenum">
              <a:rPr lang="en-US" smtClean="0"/>
              <a:t>42</a:t>
            </a:fld>
            <a:endParaRPr lang="en-US"/>
          </a:p>
        </p:txBody>
      </p:sp>
    </p:spTree>
    <p:extLst>
      <p:ext uri="{BB962C8B-B14F-4D97-AF65-F5344CB8AC3E}">
        <p14:creationId xmlns:p14="http://schemas.microsoft.com/office/powerpoint/2010/main" val="2586151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As you design your classes, think about creating a roadmap to success and consider alternate routes. Backwards design your classes around your learning goals and student learning outcomes. We can help!</a:t>
            </a:r>
          </a:p>
        </p:txBody>
      </p:sp>
      <p:graphicFrame>
        <p:nvGraphicFramePr>
          <p:cNvPr id="4" name="Content Placeholder 3"/>
          <p:cNvGraphicFramePr>
            <a:graphicFrameLocks noGrp="1"/>
          </p:cNvGraphicFramePr>
          <p:nvPr>
            <p:ph idx="1"/>
          </p:nvPr>
        </p:nvGraphicFramePr>
        <p:xfrm>
          <a:off x="1005838" y="2016530"/>
          <a:ext cx="9936484" cy="4393692"/>
        </p:xfrm>
        <a:graphic>
          <a:graphicData uri="http://schemas.openxmlformats.org/drawingml/2006/table">
            <a:tbl>
              <a:tblPr firstRow="1" bandRow="1">
                <a:tableStyleId>{073A0DAA-6AF3-43AB-8588-CEC1D06C72B9}</a:tableStyleId>
              </a:tblPr>
              <a:tblGrid>
                <a:gridCol w="2484121">
                  <a:extLst>
                    <a:ext uri="{9D8B030D-6E8A-4147-A177-3AD203B41FA5}">
                      <a16:colId xmlns:a16="http://schemas.microsoft.com/office/drawing/2014/main" val="3173912246"/>
                    </a:ext>
                  </a:extLst>
                </a:gridCol>
                <a:gridCol w="2484121">
                  <a:extLst>
                    <a:ext uri="{9D8B030D-6E8A-4147-A177-3AD203B41FA5}">
                      <a16:colId xmlns:a16="http://schemas.microsoft.com/office/drawing/2014/main" val="2728331634"/>
                    </a:ext>
                  </a:extLst>
                </a:gridCol>
                <a:gridCol w="2484121">
                  <a:extLst>
                    <a:ext uri="{9D8B030D-6E8A-4147-A177-3AD203B41FA5}">
                      <a16:colId xmlns:a16="http://schemas.microsoft.com/office/drawing/2014/main" val="1116454124"/>
                    </a:ext>
                  </a:extLst>
                </a:gridCol>
                <a:gridCol w="2484121">
                  <a:extLst>
                    <a:ext uri="{9D8B030D-6E8A-4147-A177-3AD203B41FA5}">
                      <a16:colId xmlns:a16="http://schemas.microsoft.com/office/drawing/2014/main" val="1446430863"/>
                    </a:ext>
                  </a:extLst>
                </a:gridCol>
              </a:tblGrid>
              <a:tr h="644652">
                <a:tc>
                  <a:txBody>
                    <a:bodyPr/>
                    <a:lstStyle/>
                    <a:p>
                      <a:r>
                        <a:rPr lang="en-US" sz="1700" dirty="0"/>
                        <a:t>Goal/outcome</a:t>
                      </a:r>
                    </a:p>
                  </a:txBody>
                  <a:tcPr marL="68580" marR="68580" marT="34290" marB="34290"/>
                </a:tc>
                <a:tc>
                  <a:txBody>
                    <a:bodyPr/>
                    <a:lstStyle/>
                    <a:p>
                      <a:r>
                        <a:rPr lang="en-US" sz="1700" dirty="0"/>
                        <a:t>What</a:t>
                      </a:r>
                      <a:r>
                        <a:rPr lang="en-US" sz="1700" baseline="0" dirty="0"/>
                        <a:t> I usually do</a:t>
                      </a:r>
                      <a:endParaRPr lang="en-US" sz="1700" dirty="0"/>
                    </a:p>
                  </a:txBody>
                  <a:tcPr marL="68580" marR="68580" marT="34290" marB="34290"/>
                </a:tc>
                <a:tc>
                  <a:txBody>
                    <a:bodyPr/>
                    <a:lstStyle/>
                    <a:p>
                      <a:r>
                        <a:rPr lang="en-US" sz="1700" dirty="0"/>
                        <a:t>Alternatives?</a:t>
                      </a:r>
                    </a:p>
                  </a:txBody>
                  <a:tcPr marL="68580" marR="68580" marT="34290" marB="34290"/>
                </a:tc>
                <a:tc>
                  <a:txBody>
                    <a:bodyPr/>
                    <a:lstStyle/>
                    <a:p>
                      <a:r>
                        <a:rPr lang="en-US" sz="1700" dirty="0"/>
                        <a:t>Methods &amp; Instruments</a:t>
                      </a:r>
                    </a:p>
                  </a:txBody>
                  <a:tcPr marL="68580" marR="68580" marT="34290" marB="34290"/>
                </a:tc>
                <a:extLst>
                  <a:ext uri="{0D108BD9-81ED-4DB2-BD59-A6C34878D82A}">
                    <a16:rowId xmlns:a16="http://schemas.microsoft.com/office/drawing/2014/main" val="624197611"/>
                  </a:ext>
                </a:extLst>
              </a:tr>
              <a:tr h="932688">
                <a:tc>
                  <a:txBody>
                    <a:bodyPr/>
                    <a:lstStyle/>
                    <a:p>
                      <a:endParaRPr lang="en-US" sz="1900" dirty="0"/>
                    </a:p>
                    <a:p>
                      <a:endParaRPr lang="en-US" sz="1900" dirty="0"/>
                    </a:p>
                    <a:p>
                      <a:endParaRPr lang="en-US" sz="1900" dirty="0"/>
                    </a:p>
                  </a:txBody>
                  <a:tcPr marL="68580" marR="68580" marT="34290" marB="34290"/>
                </a:tc>
                <a:tc>
                  <a:txBody>
                    <a:bodyPr/>
                    <a:lstStyle/>
                    <a:p>
                      <a:endParaRPr lang="en-US" sz="1900" dirty="0"/>
                    </a:p>
                  </a:txBody>
                  <a:tcPr marL="68580" marR="68580" marT="34290" marB="34290"/>
                </a:tc>
                <a:tc>
                  <a:txBody>
                    <a:bodyPr/>
                    <a:lstStyle/>
                    <a:p>
                      <a:endParaRPr lang="en-US" sz="1900" dirty="0"/>
                    </a:p>
                  </a:txBody>
                  <a:tcPr marL="68580" marR="68580" marT="34290" marB="34290"/>
                </a:tc>
                <a:tc>
                  <a:txBody>
                    <a:bodyPr/>
                    <a:lstStyle/>
                    <a:p>
                      <a:endParaRPr lang="en-US" sz="1900"/>
                    </a:p>
                  </a:txBody>
                  <a:tcPr marL="68580" marR="68580" marT="34290" marB="34290"/>
                </a:tc>
                <a:extLst>
                  <a:ext uri="{0D108BD9-81ED-4DB2-BD59-A6C34878D82A}">
                    <a16:rowId xmlns:a16="http://schemas.microsoft.com/office/drawing/2014/main" val="624371454"/>
                  </a:ext>
                </a:extLst>
              </a:tr>
              <a:tr h="932688">
                <a:tc>
                  <a:txBody>
                    <a:bodyPr/>
                    <a:lstStyle/>
                    <a:p>
                      <a:endParaRPr lang="en-US" sz="1900" dirty="0"/>
                    </a:p>
                    <a:p>
                      <a:endParaRPr lang="en-US" sz="1900" dirty="0"/>
                    </a:p>
                    <a:p>
                      <a:endParaRPr lang="en-US" sz="1900" dirty="0"/>
                    </a:p>
                  </a:txBody>
                  <a:tcPr marL="68580" marR="68580" marT="34290" marB="34290"/>
                </a:tc>
                <a:tc>
                  <a:txBody>
                    <a:bodyPr/>
                    <a:lstStyle/>
                    <a:p>
                      <a:endParaRPr lang="en-US" sz="1900" dirty="0"/>
                    </a:p>
                  </a:txBody>
                  <a:tcPr marL="68580" marR="68580" marT="34290" marB="34290"/>
                </a:tc>
                <a:tc>
                  <a:txBody>
                    <a:bodyPr/>
                    <a:lstStyle/>
                    <a:p>
                      <a:endParaRPr lang="en-US" sz="1900"/>
                    </a:p>
                  </a:txBody>
                  <a:tcPr marL="68580" marR="68580" marT="34290" marB="34290"/>
                </a:tc>
                <a:tc>
                  <a:txBody>
                    <a:bodyPr/>
                    <a:lstStyle/>
                    <a:p>
                      <a:endParaRPr lang="en-US" sz="1900"/>
                    </a:p>
                  </a:txBody>
                  <a:tcPr marL="68580" marR="68580" marT="34290" marB="34290"/>
                </a:tc>
                <a:extLst>
                  <a:ext uri="{0D108BD9-81ED-4DB2-BD59-A6C34878D82A}">
                    <a16:rowId xmlns:a16="http://schemas.microsoft.com/office/drawing/2014/main" val="2310255283"/>
                  </a:ext>
                </a:extLst>
              </a:tr>
              <a:tr h="932688">
                <a:tc>
                  <a:txBody>
                    <a:bodyPr/>
                    <a:lstStyle/>
                    <a:p>
                      <a:endParaRPr lang="en-US" sz="1900" dirty="0"/>
                    </a:p>
                    <a:p>
                      <a:endParaRPr lang="en-US" sz="1900" dirty="0"/>
                    </a:p>
                    <a:p>
                      <a:endParaRPr lang="en-US" sz="1900" dirty="0"/>
                    </a:p>
                  </a:txBody>
                  <a:tcPr marL="68580" marR="68580" marT="34290" marB="34290"/>
                </a:tc>
                <a:tc>
                  <a:txBody>
                    <a:bodyPr/>
                    <a:lstStyle/>
                    <a:p>
                      <a:endParaRPr lang="en-US" sz="1900"/>
                    </a:p>
                  </a:txBody>
                  <a:tcPr marL="68580" marR="68580" marT="34290" marB="34290"/>
                </a:tc>
                <a:tc>
                  <a:txBody>
                    <a:bodyPr/>
                    <a:lstStyle/>
                    <a:p>
                      <a:endParaRPr lang="en-US" sz="1900"/>
                    </a:p>
                  </a:txBody>
                  <a:tcPr marL="68580" marR="68580" marT="34290" marB="34290"/>
                </a:tc>
                <a:tc>
                  <a:txBody>
                    <a:bodyPr/>
                    <a:lstStyle/>
                    <a:p>
                      <a:endParaRPr lang="en-US" sz="1900"/>
                    </a:p>
                  </a:txBody>
                  <a:tcPr marL="68580" marR="68580" marT="34290" marB="34290"/>
                </a:tc>
                <a:extLst>
                  <a:ext uri="{0D108BD9-81ED-4DB2-BD59-A6C34878D82A}">
                    <a16:rowId xmlns:a16="http://schemas.microsoft.com/office/drawing/2014/main" val="231833374"/>
                  </a:ext>
                </a:extLst>
              </a:tr>
              <a:tr h="932688">
                <a:tc>
                  <a:txBody>
                    <a:bodyPr/>
                    <a:lstStyle/>
                    <a:p>
                      <a:endParaRPr lang="en-US" sz="1900" dirty="0"/>
                    </a:p>
                    <a:p>
                      <a:endParaRPr lang="en-US" sz="1900" dirty="0"/>
                    </a:p>
                    <a:p>
                      <a:endParaRPr lang="en-US" sz="1900" dirty="0"/>
                    </a:p>
                  </a:txBody>
                  <a:tcPr marL="68580" marR="68580" marT="34290" marB="34290"/>
                </a:tc>
                <a:tc>
                  <a:txBody>
                    <a:bodyPr/>
                    <a:lstStyle/>
                    <a:p>
                      <a:endParaRPr lang="en-US" sz="1900"/>
                    </a:p>
                  </a:txBody>
                  <a:tcPr marL="68580" marR="68580" marT="34290" marB="34290"/>
                </a:tc>
                <a:tc>
                  <a:txBody>
                    <a:bodyPr/>
                    <a:lstStyle/>
                    <a:p>
                      <a:endParaRPr lang="en-US" sz="1900" dirty="0"/>
                    </a:p>
                  </a:txBody>
                  <a:tcPr marL="68580" marR="68580" marT="34290" marB="34290"/>
                </a:tc>
                <a:tc>
                  <a:txBody>
                    <a:bodyPr/>
                    <a:lstStyle/>
                    <a:p>
                      <a:endParaRPr lang="en-US" sz="1900" dirty="0"/>
                    </a:p>
                  </a:txBody>
                  <a:tcPr marL="68580" marR="68580" marT="34290" marB="34290"/>
                </a:tc>
                <a:extLst>
                  <a:ext uri="{0D108BD9-81ED-4DB2-BD59-A6C34878D82A}">
                    <a16:rowId xmlns:a16="http://schemas.microsoft.com/office/drawing/2014/main" val="1929196864"/>
                  </a:ext>
                </a:extLst>
              </a:tr>
            </a:tbl>
          </a:graphicData>
        </a:graphic>
      </p:graphicFrame>
      <p:sp>
        <p:nvSpPr>
          <p:cNvPr id="3" name="TextBox 2">
            <a:extLst>
              <a:ext uri="{FF2B5EF4-FFF2-40B4-BE49-F238E27FC236}">
                <a16:creationId xmlns:a16="http://schemas.microsoft.com/office/drawing/2014/main" id="{D688139A-BA7A-467D-8663-4DEDC9D1CBD0}"/>
              </a:ext>
            </a:extLst>
          </p:cNvPr>
          <p:cNvSpPr txBox="1"/>
          <p:nvPr/>
        </p:nvSpPr>
        <p:spPr>
          <a:xfrm>
            <a:off x="5355241" y="6444073"/>
            <a:ext cx="4858894" cy="300082"/>
          </a:xfrm>
          <a:prstGeom prst="rect">
            <a:avLst/>
          </a:prstGeom>
          <a:noFill/>
        </p:spPr>
        <p:txBody>
          <a:bodyPr wrap="none" rtlCol="0">
            <a:spAutoFit/>
          </a:bodyPr>
          <a:lstStyle/>
          <a:p>
            <a:r>
              <a:rPr lang="en-US" sz="1350" dirty="0">
                <a:hlinkClick r:id="rId2"/>
              </a:rPr>
              <a:t>https://www.webpages.uidaho.edu/cetl/learning-assessments.asp</a:t>
            </a:r>
            <a:endParaRPr lang="en-US" sz="1350" dirty="0"/>
          </a:p>
        </p:txBody>
      </p:sp>
      <p:pic>
        <p:nvPicPr>
          <p:cNvPr id="5" name="Picture 4">
            <a:extLst>
              <a:ext uri="{FF2B5EF4-FFF2-40B4-BE49-F238E27FC236}">
                <a16:creationId xmlns:a16="http://schemas.microsoft.com/office/drawing/2014/main" id="{A0564A1D-E34E-4B74-971F-30E6F3E3F642}"/>
              </a:ext>
            </a:extLst>
          </p:cNvPr>
          <p:cNvPicPr>
            <a:picLocks noChangeAspect="1"/>
          </p:cNvPicPr>
          <p:nvPr/>
        </p:nvPicPr>
        <p:blipFill>
          <a:blip r:embed="rId3"/>
          <a:stretch>
            <a:fillRect/>
          </a:stretch>
        </p:blipFill>
        <p:spPr>
          <a:xfrm>
            <a:off x="2890832" y="2053569"/>
            <a:ext cx="548640" cy="548640"/>
          </a:xfrm>
          <a:prstGeom prst="rect">
            <a:avLst/>
          </a:prstGeom>
        </p:spPr>
      </p:pic>
      <p:pic>
        <p:nvPicPr>
          <p:cNvPr id="7" name="Picture 6">
            <a:extLst>
              <a:ext uri="{FF2B5EF4-FFF2-40B4-BE49-F238E27FC236}">
                <a16:creationId xmlns:a16="http://schemas.microsoft.com/office/drawing/2014/main" id="{50F23790-DE80-443D-80EF-EB0402E3450F}"/>
              </a:ext>
            </a:extLst>
          </p:cNvPr>
          <p:cNvPicPr>
            <a:picLocks noChangeAspect="1"/>
          </p:cNvPicPr>
          <p:nvPr/>
        </p:nvPicPr>
        <p:blipFill>
          <a:blip r:embed="rId4"/>
          <a:stretch>
            <a:fillRect/>
          </a:stretch>
        </p:blipFill>
        <p:spPr>
          <a:xfrm>
            <a:off x="7784688" y="2016530"/>
            <a:ext cx="640080" cy="640080"/>
          </a:xfrm>
          <a:prstGeom prst="rect">
            <a:avLst/>
          </a:prstGeom>
        </p:spPr>
      </p:pic>
      <p:pic>
        <p:nvPicPr>
          <p:cNvPr id="9" name="Picture 8">
            <a:extLst>
              <a:ext uri="{FF2B5EF4-FFF2-40B4-BE49-F238E27FC236}">
                <a16:creationId xmlns:a16="http://schemas.microsoft.com/office/drawing/2014/main" id="{5447CADA-8813-4774-BE97-AC2307FC4AE5}"/>
              </a:ext>
            </a:extLst>
          </p:cNvPr>
          <p:cNvPicPr>
            <a:picLocks noChangeAspect="1"/>
          </p:cNvPicPr>
          <p:nvPr/>
        </p:nvPicPr>
        <p:blipFill>
          <a:blip r:embed="rId5"/>
          <a:stretch>
            <a:fillRect/>
          </a:stretch>
        </p:blipFill>
        <p:spPr>
          <a:xfrm>
            <a:off x="5514067" y="2062250"/>
            <a:ext cx="460013" cy="548640"/>
          </a:xfrm>
          <a:prstGeom prst="rect">
            <a:avLst/>
          </a:prstGeom>
        </p:spPr>
      </p:pic>
    </p:spTree>
    <p:extLst>
      <p:ext uri="{BB962C8B-B14F-4D97-AF65-F5344CB8AC3E}">
        <p14:creationId xmlns:p14="http://schemas.microsoft.com/office/powerpoint/2010/main" val="2935285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Timely Tips and Lessons Learned from Covid</a:t>
            </a:r>
            <a:br>
              <a:rPr lang="en-US" dirty="0"/>
            </a:br>
            <a:r>
              <a:rPr lang="en-US" dirty="0"/>
              <a:t>What’s works and what’s doesn’t </a:t>
            </a:r>
          </a:p>
        </p:txBody>
      </p:sp>
      <p:sp>
        <p:nvSpPr>
          <p:cNvPr id="3" name="Content Placeholder 2"/>
          <p:cNvSpPr>
            <a:spLocks noGrp="1"/>
          </p:cNvSpPr>
          <p:nvPr>
            <p:ph sz="half" idx="1"/>
          </p:nvPr>
        </p:nvSpPr>
        <p:spPr/>
        <p:txBody>
          <a:bodyPr>
            <a:normAutofit fontScale="62500" lnSpcReduction="20000"/>
          </a:bodyPr>
          <a:lstStyle/>
          <a:p>
            <a:pPr marL="0" indent="0">
              <a:buNone/>
            </a:pPr>
            <a:r>
              <a:rPr lang="en-US" sz="3200" b="1" dirty="0">
                <a:latin typeface="Calibri Light" panose="020F0302020204030204" pitchFamily="34" charset="0"/>
                <a:ea typeface="Times New Roman" panose="02020603050405020304" pitchFamily="18" charset="0"/>
              </a:rPr>
              <a:t>What’s working:  Three Cs</a:t>
            </a:r>
            <a:endParaRPr lang="en-US" sz="3200" dirty="0">
              <a:latin typeface="Times New Roman" panose="02020603050405020304" pitchFamily="18" charset="0"/>
              <a:ea typeface="Times New Roman" panose="02020603050405020304" pitchFamily="18" charset="0"/>
            </a:endParaRPr>
          </a:p>
          <a:p>
            <a:pPr marL="146960" indent="-146960">
              <a:buFont typeface="+mj-lt"/>
              <a:buAutoNum type="arabicPeriod"/>
            </a:pPr>
            <a:r>
              <a:rPr lang="en-US" sz="3200" i="1" dirty="0">
                <a:latin typeface="Calibri Light" panose="020F0302020204030204" pitchFamily="34" charset="0"/>
                <a:ea typeface="Times New Roman" panose="02020603050405020304" pitchFamily="18" charset="0"/>
              </a:rPr>
              <a:t>Communication </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Predictable patterns</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Common technological foundations</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Mutually agreeable expectations</a:t>
            </a:r>
          </a:p>
          <a:p>
            <a:pPr marL="146960" indent="-146960">
              <a:buFont typeface="+mj-lt"/>
              <a:buAutoNum type="arabicPeriod"/>
            </a:pPr>
            <a:r>
              <a:rPr lang="en-US" sz="3200" i="1" dirty="0">
                <a:latin typeface="Calibri Light" panose="020F0302020204030204" pitchFamily="34" charset="0"/>
                <a:ea typeface="Times New Roman" panose="02020603050405020304" pitchFamily="18" charset="0"/>
              </a:rPr>
              <a:t>Community</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Using technology to create a visible presence –us and them</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Building and sustaining engagement</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Fostering relationships among class members</a:t>
            </a:r>
          </a:p>
          <a:p>
            <a:pPr marL="146960" indent="-146960">
              <a:buFont typeface="+mj-lt"/>
              <a:buAutoNum type="arabicPeriod"/>
            </a:pPr>
            <a:r>
              <a:rPr lang="en-US" sz="3200" i="1" dirty="0">
                <a:latin typeface="Calibri Light" panose="020F0302020204030204" pitchFamily="34" charset="0"/>
                <a:ea typeface="Times New Roman" panose="02020603050405020304" pitchFamily="18" charset="0"/>
              </a:rPr>
              <a:t>Clarity</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What’s expected, when, and how</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On shifting instructional modalities</a:t>
            </a:r>
          </a:p>
          <a:p>
            <a:pPr marL="342907" lvl="1" indent="-146960">
              <a:buFont typeface="+mj-lt"/>
              <a:buAutoNum type="arabicPeriod"/>
            </a:pPr>
            <a:r>
              <a:rPr lang="en-US" sz="3200" i="1" dirty="0">
                <a:latin typeface="Calibri Light" panose="020F0302020204030204" pitchFamily="34" charset="0"/>
                <a:ea typeface="Times New Roman" panose="02020603050405020304" pitchFamily="18" charset="0"/>
              </a:rPr>
              <a:t>On how and why different technologies and pedagogies are used.</a:t>
            </a:r>
            <a:endParaRPr lang="en-US" sz="3200" dirty="0">
              <a:latin typeface="Times New Roman" panose="02020603050405020304" pitchFamily="18" charset="0"/>
              <a:ea typeface="Times New Roman" panose="02020603050405020304" pitchFamily="18" charset="0"/>
            </a:endParaRPr>
          </a:p>
        </p:txBody>
      </p:sp>
      <p:sp>
        <p:nvSpPr>
          <p:cNvPr id="4" name="Content Placeholder 3"/>
          <p:cNvSpPr>
            <a:spLocks noGrp="1"/>
          </p:cNvSpPr>
          <p:nvPr>
            <p:ph sz="half" idx="2"/>
          </p:nvPr>
        </p:nvSpPr>
        <p:spPr/>
        <p:txBody>
          <a:bodyPr>
            <a:normAutofit fontScale="62500" lnSpcReduction="20000"/>
          </a:bodyPr>
          <a:lstStyle/>
          <a:p>
            <a:pPr marL="0" indent="0">
              <a:buNone/>
            </a:pPr>
            <a:r>
              <a:rPr lang="en-US" b="1" dirty="0">
                <a:latin typeface="Calibri Light" panose="020F0302020204030204" pitchFamily="34" charset="0"/>
                <a:ea typeface="Times New Roman" panose="02020603050405020304" pitchFamily="18" charset="0"/>
              </a:rPr>
              <a:t>What’s not: </a:t>
            </a:r>
            <a:endParaRPr lang="en-US" dirty="0">
              <a:latin typeface="Times New Roman" panose="02020603050405020304" pitchFamily="18" charset="0"/>
              <a:ea typeface="Times New Roman" panose="02020603050405020304" pitchFamily="18" charset="0"/>
            </a:endParaRPr>
          </a:p>
          <a:p>
            <a:pPr marL="146960" indent="-146960">
              <a:buFont typeface="+mj-lt"/>
              <a:buAutoNum type="arabicPeriod"/>
            </a:pPr>
            <a:r>
              <a:rPr lang="en-US" dirty="0">
                <a:latin typeface="Calibri Light" panose="020F0302020204030204" pitchFamily="34" charset="0"/>
                <a:ea typeface="Times New Roman" panose="02020603050405020304" pitchFamily="18" charset="0"/>
              </a:rPr>
              <a:t>Too rigid or too flexible</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“More of me”, the instructor, lecturing</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Poor use of class time</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Poor use of/aversion to technology</a:t>
            </a:r>
            <a:endParaRPr lang="en-US" dirty="0">
              <a:latin typeface="Times New Roman" panose="02020603050405020304" pitchFamily="18" charset="0"/>
              <a:ea typeface="Times New Roman" panose="02020603050405020304" pitchFamily="18" charset="0"/>
            </a:endParaRPr>
          </a:p>
          <a:p>
            <a:pPr marL="146960" indent="-146960">
              <a:buFont typeface="+mj-lt"/>
              <a:buAutoNum type="arabicPeriod"/>
            </a:pPr>
            <a:r>
              <a:rPr lang="en-US" dirty="0">
                <a:latin typeface="Calibri Light" panose="020F0302020204030204" pitchFamily="34" charset="0"/>
                <a:ea typeface="Times New Roman" panose="02020603050405020304" pitchFamily="18" charset="0"/>
              </a:rPr>
              <a:t>Lack of variety </a:t>
            </a:r>
            <a:endParaRPr lang="en-US" dirty="0">
              <a:latin typeface="Times New Roman" panose="02020603050405020304" pitchFamily="18" charset="0"/>
              <a:ea typeface="Times New Roman" panose="02020603050405020304" pitchFamily="18" charset="0"/>
            </a:endParaRPr>
          </a:p>
          <a:p>
            <a:pPr marL="146960" indent="-146960">
              <a:buFont typeface="+mj-lt"/>
              <a:buAutoNum type="arabicPeriod"/>
            </a:pPr>
            <a:r>
              <a:rPr lang="en-US" dirty="0">
                <a:latin typeface="Calibri Light" panose="020F0302020204030204" pitchFamily="34" charset="0"/>
                <a:ea typeface="Times New Roman" panose="02020603050405020304" pitchFamily="18" charset="0"/>
              </a:rPr>
              <a:t>Poor LMS presence/usage</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Unpredictable communication</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Never asking for student input</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Never doing anything with it</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Ditto for faculty feedback</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Inside-the-box thinking</a:t>
            </a:r>
          </a:p>
          <a:p>
            <a:pPr marL="146960" indent="-146960">
              <a:buFont typeface="+mj-lt"/>
              <a:buAutoNum type="arabicPeriod"/>
            </a:pPr>
            <a:r>
              <a:rPr lang="en-US" dirty="0">
                <a:latin typeface="Calibri Light" panose="020F0302020204030204" pitchFamily="34" charset="0"/>
                <a:ea typeface="Times New Roman" panose="02020603050405020304" pitchFamily="18" charset="0"/>
              </a:rPr>
              <a:t>What we did in a crisis isn’t sustainable for quality</a:t>
            </a:r>
          </a:p>
          <a:p>
            <a:pPr marL="146960" indent="-146960">
              <a:buFont typeface="+mj-lt"/>
              <a:buAutoNum type="arabicPeriod"/>
            </a:pP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822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9528-C442-4396-E32A-7BB14D242C73}"/>
              </a:ext>
            </a:extLst>
          </p:cNvPr>
          <p:cNvSpPr>
            <a:spLocks noGrp="1"/>
          </p:cNvSpPr>
          <p:nvPr>
            <p:ph type="title"/>
          </p:nvPr>
        </p:nvSpPr>
        <p:spPr>
          <a:xfrm>
            <a:off x="838200" y="365126"/>
            <a:ext cx="10515600" cy="810532"/>
          </a:xfrm>
        </p:spPr>
        <p:txBody>
          <a:bodyPr/>
          <a:lstStyle/>
          <a:p>
            <a:r>
              <a:rPr lang="en-US" dirty="0"/>
              <a:t>Getting Started with Teaching and Learning</a:t>
            </a:r>
          </a:p>
        </p:txBody>
      </p:sp>
      <p:pic>
        <p:nvPicPr>
          <p:cNvPr id="6" name="Content Placeholder 5">
            <a:extLst>
              <a:ext uri="{FF2B5EF4-FFF2-40B4-BE49-F238E27FC236}">
                <a16:creationId xmlns:a16="http://schemas.microsoft.com/office/drawing/2014/main" id="{64BBE718-99BD-B511-B97A-69C96169CC41}"/>
              </a:ext>
            </a:extLst>
          </p:cNvPr>
          <p:cNvPicPr>
            <a:picLocks noGrp="1" noChangeAspect="1"/>
          </p:cNvPicPr>
          <p:nvPr>
            <p:ph sz="half" idx="1"/>
          </p:nvPr>
        </p:nvPicPr>
        <p:blipFill>
          <a:blip r:embed="rId2"/>
          <a:stretch>
            <a:fillRect/>
          </a:stretch>
        </p:blipFill>
        <p:spPr>
          <a:xfrm>
            <a:off x="838200" y="1829432"/>
            <a:ext cx="5181600" cy="4343724"/>
          </a:xfrm>
          <a:prstGeom prst="rect">
            <a:avLst/>
          </a:prstGeom>
        </p:spPr>
      </p:pic>
      <p:sp>
        <p:nvSpPr>
          <p:cNvPr id="4" name="Content Placeholder 3">
            <a:extLst>
              <a:ext uri="{FF2B5EF4-FFF2-40B4-BE49-F238E27FC236}">
                <a16:creationId xmlns:a16="http://schemas.microsoft.com/office/drawing/2014/main" id="{011B47FB-C9DD-D952-BD03-F5CF48F52E6E}"/>
              </a:ext>
            </a:extLst>
          </p:cNvPr>
          <p:cNvSpPr>
            <a:spLocks noGrp="1"/>
          </p:cNvSpPr>
          <p:nvPr>
            <p:ph sz="half" idx="2"/>
          </p:nvPr>
        </p:nvSpPr>
        <p:spPr>
          <a:xfrm>
            <a:off x="6172200" y="1316334"/>
            <a:ext cx="5181600" cy="5541665"/>
          </a:xfrm>
        </p:spPr>
        <p:txBody>
          <a:bodyPr>
            <a:noAutofit/>
          </a:bodyPr>
          <a:lstStyle/>
          <a:p>
            <a:pPr>
              <a:buFont typeface="Courier New" panose="02070309020205020404" pitchFamily="49" charset="0"/>
              <a:buChar char="o"/>
            </a:pPr>
            <a:r>
              <a:rPr lang="en-US" sz="1800" b="1" dirty="0"/>
              <a:t>What</a:t>
            </a:r>
            <a:r>
              <a:rPr lang="en-US" sz="1800" dirty="0"/>
              <a:t> do you teach?</a:t>
            </a:r>
          </a:p>
          <a:p>
            <a:pPr>
              <a:buFont typeface="Courier New" panose="02070309020205020404" pitchFamily="49" charset="0"/>
              <a:buChar char="o"/>
            </a:pPr>
            <a:endParaRPr lang="en-US" sz="1800" dirty="0"/>
          </a:p>
          <a:p>
            <a:pPr>
              <a:buFont typeface="Courier New" panose="02070309020205020404" pitchFamily="49" charset="0"/>
              <a:buChar char="o"/>
            </a:pPr>
            <a:r>
              <a:rPr lang="en-US" sz="1800" b="1" dirty="0"/>
              <a:t>How long </a:t>
            </a:r>
            <a:r>
              <a:rPr lang="en-US" sz="1800" dirty="0"/>
              <a:t>have you been teaching?</a:t>
            </a:r>
          </a:p>
          <a:p>
            <a:pPr marL="0" indent="0">
              <a:buNone/>
            </a:pPr>
            <a:endParaRPr lang="en-US" sz="1800" dirty="0"/>
          </a:p>
          <a:p>
            <a:pPr>
              <a:buFont typeface="Courier New" panose="02070309020205020404" pitchFamily="49" charset="0"/>
              <a:buChar char="o"/>
            </a:pPr>
            <a:r>
              <a:rPr lang="en-US" sz="1800" b="1" dirty="0"/>
              <a:t>What formats</a:t>
            </a:r>
            <a:r>
              <a:rPr lang="en-US" sz="1800" dirty="0"/>
              <a:t>? (Circle all that apply)</a:t>
            </a:r>
          </a:p>
          <a:p>
            <a:pPr lvl="1">
              <a:buFont typeface="Courier New" panose="02070309020205020404" pitchFamily="49" charset="0"/>
              <a:buChar char="o"/>
            </a:pPr>
            <a:r>
              <a:rPr lang="en-US" sz="1800" dirty="0"/>
              <a:t>In-class/online/In a lab/In the community</a:t>
            </a:r>
          </a:p>
          <a:p>
            <a:pPr>
              <a:buFont typeface="Courier New" panose="02070309020205020404" pitchFamily="49" charset="0"/>
              <a:buChar char="o"/>
            </a:pPr>
            <a:r>
              <a:rPr lang="en-US" sz="1800" b="1" dirty="0"/>
              <a:t>HOW</a:t>
            </a:r>
            <a:r>
              <a:rPr lang="en-US" sz="1800" dirty="0"/>
              <a:t> do you teach? What’s your teaching “style”?</a:t>
            </a:r>
          </a:p>
          <a:p>
            <a:pPr marL="0" indent="0">
              <a:buNone/>
            </a:pPr>
            <a:endParaRPr lang="en-US" sz="1800" dirty="0"/>
          </a:p>
          <a:p>
            <a:pPr>
              <a:buFont typeface="Courier New" panose="02070309020205020404" pitchFamily="49" charset="0"/>
              <a:buChar char="o"/>
            </a:pPr>
            <a:r>
              <a:rPr lang="en-US" sz="1800" b="1" dirty="0"/>
              <a:t>Why</a:t>
            </a:r>
            <a:r>
              <a:rPr lang="en-US" sz="1800" dirty="0"/>
              <a:t>?</a:t>
            </a:r>
          </a:p>
          <a:p>
            <a:pPr marL="0" indent="0">
              <a:buNone/>
            </a:pPr>
            <a:endParaRPr lang="en-US" sz="1800" dirty="0"/>
          </a:p>
          <a:p>
            <a:pPr>
              <a:buFont typeface="Courier New" panose="02070309020205020404" pitchFamily="49" charset="0"/>
              <a:buChar char="o"/>
            </a:pPr>
            <a:r>
              <a:rPr lang="en-US" sz="1800" b="1" dirty="0"/>
              <a:t>Any challenges</a:t>
            </a:r>
            <a:r>
              <a:rPr lang="en-US" sz="1800" dirty="0"/>
              <a:t>?</a:t>
            </a:r>
          </a:p>
          <a:p>
            <a:pPr marL="0" indent="0">
              <a:buNone/>
            </a:pPr>
            <a:endParaRPr lang="en-US" sz="1800" dirty="0"/>
          </a:p>
          <a:p>
            <a:pPr>
              <a:buFont typeface="Courier New" panose="02070309020205020404" pitchFamily="49" charset="0"/>
              <a:buChar char="o"/>
            </a:pPr>
            <a:r>
              <a:rPr lang="en-US" sz="1800" dirty="0"/>
              <a:t>What’s your </a:t>
            </a:r>
            <a:r>
              <a:rPr lang="en-US" sz="1800" b="1" dirty="0"/>
              <a:t>Secret Skill</a:t>
            </a:r>
            <a:r>
              <a:rPr lang="en-US" sz="1800" dirty="0"/>
              <a:t>?</a:t>
            </a:r>
          </a:p>
        </p:txBody>
      </p:sp>
      <p:sp>
        <p:nvSpPr>
          <p:cNvPr id="5" name="Slide Number Placeholder 4">
            <a:extLst>
              <a:ext uri="{FF2B5EF4-FFF2-40B4-BE49-F238E27FC236}">
                <a16:creationId xmlns:a16="http://schemas.microsoft.com/office/drawing/2014/main" id="{3CCD7BC9-9172-C187-BBC9-F9B4694F7160}"/>
              </a:ext>
            </a:extLst>
          </p:cNvPr>
          <p:cNvSpPr>
            <a:spLocks noGrp="1"/>
          </p:cNvSpPr>
          <p:nvPr>
            <p:ph type="sldNum" sz="quarter" idx="12"/>
          </p:nvPr>
        </p:nvSpPr>
        <p:spPr/>
        <p:txBody>
          <a:bodyPr/>
          <a:lstStyle/>
          <a:p>
            <a:fld id="{4466E2A7-4982-4FF5-BE64-E700AAA939B4}" type="slidenum">
              <a:rPr lang="en-US" smtClean="0"/>
              <a:t>5</a:t>
            </a:fld>
            <a:endParaRPr lang="en-US" dirty="0"/>
          </a:p>
        </p:txBody>
      </p:sp>
    </p:spTree>
    <p:extLst>
      <p:ext uri="{BB962C8B-B14F-4D97-AF65-F5344CB8AC3E}">
        <p14:creationId xmlns:p14="http://schemas.microsoft.com/office/powerpoint/2010/main" val="261693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ears up close">
            <a:extLst>
              <a:ext uri="{FF2B5EF4-FFF2-40B4-BE49-F238E27FC236}">
                <a16:creationId xmlns:a16="http://schemas.microsoft.com/office/drawing/2014/main" id="{886F6639-9645-4935-15C1-D8E3917E9937}"/>
              </a:ext>
            </a:extLst>
          </p:cNvPr>
          <p:cNvPicPr>
            <a:picLocks noChangeAspect="1"/>
          </p:cNvPicPr>
          <p:nvPr/>
        </p:nvPicPr>
        <p:blipFill rotWithShape="1">
          <a:blip r:embed="rId2">
            <a:alphaModFix amt="50000"/>
          </a:blip>
          <a:srcRect t="3165" b="12565"/>
          <a:stretch/>
        </p:blipFill>
        <p:spPr>
          <a:xfrm>
            <a:off x="20" y="1"/>
            <a:ext cx="12191980" cy="6857999"/>
          </a:xfrm>
          <a:prstGeom prst="rect">
            <a:avLst/>
          </a:prstGeom>
        </p:spPr>
      </p:pic>
      <p:sp>
        <p:nvSpPr>
          <p:cNvPr id="2" name="Title 1">
            <a:extLst>
              <a:ext uri="{FF2B5EF4-FFF2-40B4-BE49-F238E27FC236}">
                <a16:creationId xmlns:a16="http://schemas.microsoft.com/office/drawing/2014/main" id="{71DADC3B-C304-E800-11C9-5AD4E9F8334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Shifting Gears</a:t>
            </a:r>
          </a:p>
        </p:txBody>
      </p:sp>
      <p:sp>
        <p:nvSpPr>
          <p:cNvPr id="3" name="Text Placeholder 2">
            <a:extLst>
              <a:ext uri="{FF2B5EF4-FFF2-40B4-BE49-F238E27FC236}">
                <a16:creationId xmlns:a16="http://schemas.microsoft.com/office/drawing/2014/main" id="{966DC788-1427-39FB-45E4-026B65D63B86}"/>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b="1" dirty="0">
                <a:solidFill>
                  <a:srgbClr val="FFFFFF"/>
                </a:solidFill>
              </a:rPr>
              <a:t>Let’s talk about teaching</a:t>
            </a:r>
          </a:p>
        </p:txBody>
      </p:sp>
      <p:sp>
        <p:nvSpPr>
          <p:cNvPr id="4" name="Slide Number Placeholder 3">
            <a:extLst>
              <a:ext uri="{FF2B5EF4-FFF2-40B4-BE49-F238E27FC236}">
                <a16:creationId xmlns:a16="http://schemas.microsoft.com/office/drawing/2014/main" id="{E702FFA6-A3E6-D839-6495-5F74B568EE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466E2A7-4982-4FF5-BE64-E700AAA939B4}" type="slidenum">
              <a:rPr lang="en-US">
                <a:solidFill>
                  <a:srgbClr val="FFFFFF"/>
                </a:solidFill>
                <a:latin typeface="Calibri" panose="020F0502020204030204"/>
              </a:rPr>
              <a:pPr>
                <a:spcAft>
                  <a:spcPts val="600"/>
                </a:spcAft>
                <a:defRPr/>
              </a:pPr>
              <a:t>6</a:t>
            </a:fld>
            <a:endParaRPr lang="en-US">
              <a:solidFill>
                <a:srgbClr val="FFFFFF"/>
              </a:solidFill>
              <a:latin typeface="Calibri" panose="020F0502020204030204"/>
            </a:endParaRPr>
          </a:p>
        </p:txBody>
      </p:sp>
    </p:spTree>
    <p:extLst>
      <p:ext uri="{BB962C8B-B14F-4D97-AF65-F5344CB8AC3E}">
        <p14:creationId xmlns:p14="http://schemas.microsoft.com/office/powerpoint/2010/main" val="396381848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0"/>
            <a:ext cx="6492875" cy="3657600"/>
          </a:xfrm>
          <a:prstGeom prst="rect">
            <a:avLst/>
          </a:prstGeom>
        </p:spPr>
      </p:pic>
      <p:pic>
        <p:nvPicPr>
          <p:cNvPr id="5" name="Picture 4"/>
          <p:cNvPicPr>
            <a:picLocks noChangeAspect="1"/>
          </p:cNvPicPr>
          <p:nvPr/>
        </p:nvPicPr>
        <p:blipFill>
          <a:blip r:embed="rId3"/>
          <a:stretch>
            <a:fillRect/>
          </a:stretch>
        </p:blipFill>
        <p:spPr>
          <a:xfrm>
            <a:off x="7165707" y="3304382"/>
            <a:ext cx="5147727" cy="3474720"/>
          </a:xfrm>
          <a:prstGeom prst="rect">
            <a:avLst/>
          </a:prstGeom>
        </p:spPr>
      </p:pic>
      <p:pic>
        <p:nvPicPr>
          <p:cNvPr id="3" name="Picture 2"/>
          <p:cNvPicPr>
            <a:picLocks noChangeAspect="1"/>
          </p:cNvPicPr>
          <p:nvPr/>
        </p:nvPicPr>
        <p:blipFill>
          <a:blip r:embed="rId4"/>
          <a:stretch>
            <a:fillRect/>
          </a:stretch>
        </p:blipFill>
        <p:spPr>
          <a:xfrm>
            <a:off x="0" y="2835153"/>
            <a:ext cx="6096000" cy="4067175"/>
          </a:xfrm>
          <a:prstGeom prst="rect">
            <a:avLst/>
          </a:prstGeom>
        </p:spPr>
      </p:pic>
      <p:pic>
        <p:nvPicPr>
          <p:cNvPr id="8" name="Picture 7"/>
          <p:cNvPicPr>
            <a:picLocks noChangeAspect="1"/>
          </p:cNvPicPr>
          <p:nvPr/>
        </p:nvPicPr>
        <p:blipFill>
          <a:blip r:embed="rId5"/>
          <a:stretch>
            <a:fillRect/>
          </a:stretch>
        </p:blipFill>
        <p:spPr>
          <a:xfrm>
            <a:off x="6492875" y="0"/>
            <a:ext cx="2406316" cy="31089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9972" y="133429"/>
            <a:ext cx="3114915" cy="2743200"/>
          </a:xfrm>
          <a:prstGeom prst="rect">
            <a:avLst/>
          </a:prstGeom>
        </p:spPr>
      </p:pic>
      <p:sp>
        <p:nvSpPr>
          <p:cNvPr id="10" name="Slide Number Placeholder 9"/>
          <p:cNvSpPr>
            <a:spLocks noGrp="1"/>
          </p:cNvSpPr>
          <p:nvPr>
            <p:ph type="sldNum" sz="quarter" idx="12"/>
          </p:nvPr>
        </p:nvSpPr>
        <p:spPr/>
        <p:txBody>
          <a:bodyPr/>
          <a:lstStyle/>
          <a:p>
            <a:fld id="{4466E2A7-4982-4FF5-BE64-E700AAA939B4}" type="slidenum">
              <a:rPr lang="en-US" smtClean="0"/>
              <a:t>7</a:t>
            </a:fld>
            <a:endParaRPr lang="en-US"/>
          </a:p>
        </p:txBody>
      </p:sp>
      <p:pic>
        <p:nvPicPr>
          <p:cNvPr id="11" name="Picture 10"/>
          <p:cNvPicPr>
            <a:picLocks noChangeAspect="1"/>
          </p:cNvPicPr>
          <p:nvPr/>
        </p:nvPicPr>
        <p:blipFill>
          <a:blip r:embed="rId7"/>
          <a:stretch>
            <a:fillRect/>
          </a:stretch>
        </p:blipFill>
        <p:spPr>
          <a:xfrm>
            <a:off x="6103381" y="4754880"/>
            <a:ext cx="3160237" cy="2103120"/>
          </a:xfrm>
          <a:prstGeom prst="rect">
            <a:avLst/>
          </a:prstGeom>
        </p:spPr>
      </p:pic>
      <p:pic>
        <p:nvPicPr>
          <p:cNvPr id="2" name="Picture 1"/>
          <p:cNvPicPr>
            <a:picLocks noChangeAspect="1"/>
          </p:cNvPicPr>
          <p:nvPr/>
        </p:nvPicPr>
        <p:blipFill>
          <a:blip r:embed="rId8"/>
          <a:stretch>
            <a:fillRect/>
          </a:stretch>
        </p:blipFill>
        <p:spPr>
          <a:xfrm>
            <a:off x="5851070" y="2448876"/>
            <a:ext cx="3188902" cy="2377440"/>
          </a:xfrm>
          <a:prstGeom prst="rect">
            <a:avLst/>
          </a:prstGeom>
        </p:spPr>
      </p:pic>
    </p:spTree>
    <p:extLst>
      <p:ext uri="{BB962C8B-B14F-4D97-AF65-F5344CB8AC3E}">
        <p14:creationId xmlns:p14="http://schemas.microsoft.com/office/powerpoint/2010/main" val="30700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2"/>
          <a:stretch>
            <a:fillRect/>
          </a:stretch>
        </p:blipFill>
        <p:spPr>
          <a:xfrm>
            <a:off x="0" y="0"/>
            <a:ext cx="6041153" cy="3383280"/>
          </a:xfrm>
          <a:prstGeom prst="rect">
            <a:avLst/>
          </a:prstGeom>
        </p:spPr>
      </p:pic>
      <p:pic>
        <p:nvPicPr>
          <p:cNvPr id="12" name="Picture 11"/>
          <p:cNvPicPr>
            <a:picLocks noChangeAspect="1"/>
          </p:cNvPicPr>
          <p:nvPr/>
        </p:nvPicPr>
        <p:blipFill>
          <a:blip r:embed="rId3"/>
          <a:stretch>
            <a:fillRect/>
          </a:stretch>
        </p:blipFill>
        <p:spPr>
          <a:xfrm>
            <a:off x="6150849" y="411480"/>
            <a:ext cx="6035040" cy="6035040"/>
          </a:xfrm>
          <a:prstGeom prst="rect">
            <a:avLst/>
          </a:prstGeom>
        </p:spPr>
      </p:pic>
      <p:pic>
        <p:nvPicPr>
          <p:cNvPr id="13" name="Picture 12"/>
          <p:cNvPicPr>
            <a:picLocks noChangeAspect="1"/>
          </p:cNvPicPr>
          <p:nvPr/>
        </p:nvPicPr>
        <p:blipFill>
          <a:blip r:embed="rId4"/>
          <a:stretch>
            <a:fillRect/>
          </a:stretch>
        </p:blipFill>
        <p:spPr>
          <a:xfrm>
            <a:off x="0" y="3474720"/>
            <a:ext cx="6014720" cy="3383280"/>
          </a:xfrm>
          <a:prstGeom prst="rect">
            <a:avLst/>
          </a:prstGeom>
        </p:spPr>
      </p:pic>
      <p:sp>
        <p:nvSpPr>
          <p:cNvPr id="2" name="Slide Number Placeholder 1"/>
          <p:cNvSpPr>
            <a:spLocks noGrp="1"/>
          </p:cNvSpPr>
          <p:nvPr>
            <p:ph type="sldNum" sz="quarter" idx="12"/>
          </p:nvPr>
        </p:nvSpPr>
        <p:spPr/>
        <p:txBody>
          <a:bodyPr/>
          <a:lstStyle/>
          <a:p>
            <a:fld id="{4466E2A7-4982-4FF5-BE64-E700AAA939B4}" type="slidenum">
              <a:rPr lang="en-US" smtClean="0"/>
              <a:t>8</a:t>
            </a:fld>
            <a:endParaRPr lang="en-US"/>
          </a:p>
        </p:txBody>
      </p:sp>
    </p:spTree>
    <p:extLst>
      <p:ext uri="{BB962C8B-B14F-4D97-AF65-F5344CB8AC3E}">
        <p14:creationId xmlns:p14="http://schemas.microsoft.com/office/powerpoint/2010/main" val="18926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One glowing cube among white dim cubes">
            <a:extLst>
              <a:ext uri="{FF2B5EF4-FFF2-40B4-BE49-F238E27FC236}">
                <a16:creationId xmlns:a16="http://schemas.microsoft.com/office/drawing/2014/main" id="{98172859-E4A2-6BD9-049A-0EBE54749C01}"/>
              </a:ext>
            </a:extLst>
          </p:cNvPr>
          <p:cNvPicPr>
            <a:picLocks noChangeAspect="1"/>
          </p:cNvPicPr>
          <p:nvPr/>
        </p:nvPicPr>
        <p:blipFill rotWithShape="1">
          <a:blip r:embed="rId2">
            <a:alphaModFix amt="50000"/>
          </a:blip>
          <a:srcRect t="24981"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8039DF5D-D854-E234-D6AD-94156A3EEF58}"/>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Foundations</a:t>
            </a:r>
          </a:p>
        </p:txBody>
      </p:sp>
      <p:sp>
        <p:nvSpPr>
          <p:cNvPr id="3" name="Text Placeholder 2">
            <a:extLst>
              <a:ext uri="{FF2B5EF4-FFF2-40B4-BE49-F238E27FC236}">
                <a16:creationId xmlns:a16="http://schemas.microsoft.com/office/drawing/2014/main" id="{BD0DCF32-28C8-0F41-8842-2504911CBCE4}"/>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r>
              <a:rPr lang="en-US" i="1" dirty="0">
                <a:solidFill>
                  <a:srgbClr val="FFFFFF"/>
                </a:solidFill>
              </a:rPr>
              <a:t>It’s not just about teaching, it’s about </a:t>
            </a:r>
            <a:r>
              <a:rPr lang="en-US" b="1" i="1" dirty="0">
                <a:solidFill>
                  <a:srgbClr val="FFFFFF"/>
                </a:solidFill>
              </a:rPr>
              <a:t>Teaching for Learning</a:t>
            </a: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FE62A03-200C-DF4F-EDCE-29BBF97FC0F3}"/>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4466E2A7-4982-4FF5-BE64-E700AAA939B4}" type="slidenum">
              <a:rPr lang="en-US">
                <a:solidFill>
                  <a:srgbClr val="FFFFFF"/>
                </a:solidFill>
                <a:latin typeface="Calibri" panose="020F0502020204030204"/>
              </a:rPr>
              <a:pPr>
                <a:lnSpc>
                  <a:spcPct val="90000"/>
                </a:lnSpc>
                <a:spcAft>
                  <a:spcPts val="600"/>
                </a:spcAft>
                <a:defRPr/>
              </a:pPr>
              <a:t>9</a:t>
            </a:fld>
            <a:endParaRPr lang="en-US">
              <a:solidFill>
                <a:srgbClr val="FFFFFF"/>
              </a:solidFill>
              <a:latin typeface="Calibri" panose="020F0502020204030204"/>
            </a:endParaRPr>
          </a:p>
        </p:txBody>
      </p:sp>
    </p:spTree>
    <p:extLst>
      <p:ext uri="{BB962C8B-B14F-4D97-AF65-F5344CB8AC3E}">
        <p14:creationId xmlns:p14="http://schemas.microsoft.com/office/powerpoint/2010/main" val="340652029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DD9ACCBB99548BED6D84AA45DCDB2" ma:contentTypeVersion="15" ma:contentTypeDescription="Create a new document." ma:contentTypeScope="" ma:versionID="3d2233507366e5f9413c876e2d33b237">
  <xsd:schema xmlns:xsd="http://www.w3.org/2001/XMLSchema" xmlns:xs="http://www.w3.org/2001/XMLSchema" xmlns:p="http://schemas.microsoft.com/office/2006/metadata/properties" xmlns:ns3="7e367da9-47b3-4215-8b2a-e06bfe4880a8" xmlns:ns4="ff72588a-9f9b-4e2a-b02a-564b69cb8fe8" targetNamespace="http://schemas.microsoft.com/office/2006/metadata/properties" ma:root="true" ma:fieldsID="d29b5f07faa8cbd098d1165be60f12f8" ns3:_="" ns4:_="">
    <xsd:import namespace="7e367da9-47b3-4215-8b2a-e06bfe4880a8"/>
    <xsd:import namespace="ff72588a-9f9b-4e2a-b02a-564b69cb8fe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67da9-47b3-4215-8b2a-e06bfe4880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72588a-9f9b-4e2a-b02a-564b69cb8fe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e367da9-47b3-4215-8b2a-e06bfe4880a8" xsi:nil="true"/>
  </documentManagement>
</p:properties>
</file>

<file path=customXml/itemProps1.xml><?xml version="1.0" encoding="utf-8"?>
<ds:datastoreItem xmlns:ds="http://schemas.openxmlformats.org/officeDocument/2006/customXml" ds:itemID="{6490066C-A606-4F2F-8C6D-DA1076CE1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67da9-47b3-4215-8b2a-e06bfe4880a8"/>
    <ds:schemaRef ds:uri="ff72588a-9f9b-4e2a-b02a-564b69cb8f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996F41-9FA3-403B-A8ED-E3E3D66929D1}">
  <ds:schemaRefs>
    <ds:schemaRef ds:uri="http://schemas.microsoft.com/sharepoint/v3/contenttype/forms"/>
  </ds:schemaRefs>
</ds:datastoreItem>
</file>

<file path=customXml/itemProps3.xml><?xml version="1.0" encoding="utf-8"?>
<ds:datastoreItem xmlns:ds="http://schemas.openxmlformats.org/officeDocument/2006/customXml" ds:itemID="{E00203CD-58DB-4EB6-A37B-1F81A2B313CA}">
  <ds:schemaRef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7e367da9-47b3-4215-8b2a-e06bfe4880a8"/>
    <ds:schemaRef ds:uri="http://purl.org/dc/dcmitype/"/>
    <ds:schemaRef ds:uri="http://purl.org/dc/elements/1.1/"/>
    <ds:schemaRef ds:uri="ff72588a-9f9b-4e2a-b02a-564b69cb8fe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15104</TotalTime>
  <Words>2481</Words>
  <Application>Microsoft Office PowerPoint</Application>
  <PresentationFormat>Widescreen</PresentationFormat>
  <Paragraphs>315</Paragraphs>
  <Slides>44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Brush Script MT</vt:lpstr>
      <vt:lpstr>Calibri</vt:lpstr>
      <vt:lpstr>Calibri Light</vt:lpstr>
      <vt:lpstr>Courier New</vt:lpstr>
      <vt:lpstr>inherit</vt:lpstr>
      <vt:lpstr>Times New Roman</vt:lpstr>
      <vt:lpstr>Office Theme</vt:lpstr>
      <vt:lpstr>1_Office Theme</vt:lpstr>
      <vt:lpstr>Welcome New Faculty!</vt:lpstr>
      <vt:lpstr>PowerPoint Presentation</vt:lpstr>
      <vt:lpstr>PowerPoint Presentation</vt:lpstr>
      <vt:lpstr>PowerPoint Presentation</vt:lpstr>
      <vt:lpstr>Getting Started with Teaching and Learning</vt:lpstr>
      <vt:lpstr>Shifting Gears</vt:lpstr>
      <vt:lpstr>PowerPoint Presentation</vt:lpstr>
      <vt:lpstr>PowerPoint Presentation</vt:lpstr>
      <vt:lpstr>Foundations</vt:lpstr>
      <vt:lpstr>Teaching &amp; Learning: A Shared Responsibility </vt:lpstr>
      <vt:lpstr>Defining What Matters &amp; Defining our Roles</vt:lpstr>
      <vt:lpstr>So, let’s think about engaging our students while still keeping it simple</vt:lpstr>
      <vt:lpstr>A Closer Look at Low-Risk/High-Yield Active Learning Strategies </vt:lpstr>
      <vt:lpstr>Exercise 2:  Skills and Strategies </vt:lpstr>
      <vt:lpstr>Shifting Gears</vt:lpstr>
      <vt:lpstr>We can help students learn and thrive by focusing on…</vt:lpstr>
      <vt:lpstr>And by…</vt:lpstr>
      <vt:lpstr>Exercise 3: What Do We Focus On?</vt:lpstr>
      <vt:lpstr>The Relevance of Critical Thinking and Critical Reflection</vt:lpstr>
      <vt:lpstr>What We’re Ultimately Getting at is Linking  Critical ReflectionMetacognitionSelf-Regulated Learning</vt:lpstr>
      <vt:lpstr>Consider the Cognitive Wrapper Template</vt:lpstr>
      <vt:lpstr>Shifting Gears</vt:lpstr>
      <vt:lpstr>Learning can be HIP! </vt:lpstr>
      <vt:lpstr>Top Ten Tips for HIPs </vt:lpstr>
      <vt:lpstr>Mindset Also Matters</vt:lpstr>
      <vt:lpstr>Why It Matters</vt:lpstr>
      <vt:lpstr>Helping Students Shift from a Fixed Mindset to Growth Mindset</vt:lpstr>
      <vt:lpstr>DEAL with Learning</vt:lpstr>
      <vt:lpstr>PowerPoint Presentation</vt:lpstr>
      <vt:lpstr>Diversity Equity Inclusion Accessibility</vt:lpstr>
      <vt:lpstr>Concluding Thoughts and Tips</vt:lpstr>
      <vt:lpstr>Exercise 4: Your Ticket Out the Door</vt:lpstr>
      <vt:lpstr>Remember: We’re here to help!</vt:lpstr>
      <vt:lpstr>PowerPoint Presentation</vt:lpstr>
      <vt:lpstr>We’re Here to Support Your Success…</vt:lpstr>
      <vt:lpstr>PowerPoint Presentation</vt:lpstr>
      <vt:lpstr>Teaching Online?</vt:lpstr>
      <vt:lpstr>Jump Start Your Classes!</vt:lpstr>
      <vt:lpstr>Appendix A: Ready to Use Teaching-Learning Strategies</vt:lpstr>
      <vt:lpstr>Critical Thinking Frameworks</vt:lpstr>
      <vt:lpstr>Critical thinking requires some work from us as well as our students. What can we do at each stage?</vt:lpstr>
      <vt:lpstr>Simple Engagement Strategies to Discover what Students Know, Don’t Know, and Need to Know</vt:lpstr>
      <vt:lpstr>As you design your classes, think about creating a roadmap to success and consider alternate routes. Backwards design your classes around your learning goals and student learning outcomes. We can help!</vt:lpstr>
      <vt:lpstr>Timely Tips and Lessons Learned from Covid What’s works and what’s doesn’t </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Good/unassisted</dc:title>
  <dc:creator>Smentkowski, Brian (bsmentkowski@uidaho.edu)</dc:creator>
  <cp:lastModifiedBy>Smentkowski, Brian (bsmentkowski@uidaho.edu)</cp:lastModifiedBy>
  <cp:revision>77</cp:revision>
  <cp:lastPrinted>2023-08-10T16:18:55Z</cp:lastPrinted>
  <dcterms:created xsi:type="dcterms:W3CDTF">2019-08-14T19:06:54Z</dcterms:created>
  <dcterms:modified xsi:type="dcterms:W3CDTF">2023-08-10T16:27:24Z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0x010100D68DD9ACCBB99548BED6D84AA45DCDB2</vt:lpwstr>
  </property>
</Properties>
</file>