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44" r:id="rId2"/>
    <p:sldId id="257" r:id="rId3"/>
    <p:sldId id="277" r:id="rId4"/>
    <p:sldId id="337" r:id="rId5"/>
    <p:sldId id="296" r:id="rId6"/>
    <p:sldId id="273" r:id="rId7"/>
    <p:sldId id="275" r:id="rId8"/>
    <p:sldId id="278" r:id="rId9"/>
    <p:sldId id="338" r:id="rId10"/>
    <p:sldId id="271" r:id="rId11"/>
    <p:sldId id="306" r:id="rId12"/>
    <p:sldId id="345" r:id="rId13"/>
    <p:sldId id="346" r:id="rId14"/>
    <p:sldId id="348" r:id="rId15"/>
    <p:sldId id="302" r:id="rId16"/>
    <p:sldId id="349" r:id="rId17"/>
    <p:sldId id="354" r:id="rId18"/>
    <p:sldId id="298" r:id="rId19"/>
    <p:sldId id="322" r:id="rId20"/>
    <p:sldId id="341" r:id="rId21"/>
    <p:sldId id="267" r:id="rId22"/>
    <p:sldId id="352" r:id="rId23"/>
    <p:sldId id="351" r:id="rId24"/>
    <p:sldId id="353" r:id="rId25"/>
    <p:sldId id="355" r:id="rId26"/>
    <p:sldId id="342" r:id="rId27"/>
    <p:sldId id="343" r:id="rId28"/>
    <p:sldId id="297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2B6205-9692-4666-97EB-A745EEE49957}" v="6" dt="2023-08-14T21:57:20.291"/>
    <p1510:client id="{F77C318E-F5FB-45B3-B10C-536FD441A8D8}" v="113" dt="2023-08-14T17:52:49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4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chman, Holly (hwichman@uidaho.edu)" userId="e3a04a35-c044-49d4-b8fd-32f42e93fbbf" providerId="ADAL" clId="{C92B6205-9692-4666-97EB-A745EEE49957}"/>
    <pc:docChg chg="undo custSel addSld modSld sldOrd">
      <pc:chgData name="Wichman, Holly (hwichman@uidaho.edu)" userId="e3a04a35-c044-49d4-b8fd-32f42e93fbbf" providerId="ADAL" clId="{C92B6205-9692-4666-97EB-A745EEE49957}" dt="2023-08-14T22:00:44.207" v="133" actId="1076"/>
      <pc:docMkLst>
        <pc:docMk/>
      </pc:docMkLst>
      <pc:sldChg chg="add">
        <pc:chgData name="Wichman, Holly (hwichman@uidaho.edu)" userId="e3a04a35-c044-49d4-b8fd-32f42e93fbbf" providerId="ADAL" clId="{C92B6205-9692-4666-97EB-A745EEE49957}" dt="2023-08-14T21:53:18.729" v="40"/>
        <pc:sldMkLst>
          <pc:docMk/>
          <pc:sldMk cId="2092424080" sldId="257"/>
        </pc:sldMkLst>
      </pc:sldChg>
      <pc:sldChg chg="addSp delSp modSp add mod">
        <pc:chgData name="Wichman, Holly (hwichman@uidaho.edu)" userId="e3a04a35-c044-49d4-b8fd-32f42e93fbbf" providerId="ADAL" clId="{C92B6205-9692-4666-97EB-A745EEE49957}" dt="2023-08-14T21:58:01.769" v="89" actId="255"/>
        <pc:sldMkLst>
          <pc:docMk/>
          <pc:sldMk cId="1968219660" sldId="296"/>
        </pc:sldMkLst>
        <pc:spChg chg="mod">
          <ac:chgData name="Wichman, Holly (hwichman@uidaho.edu)" userId="e3a04a35-c044-49d4-b8fd-32f42e93fbbf" providerId="ADAL" clId="{C92B6205-9692-4666-97EB-A745EEE49957}" dt="2023-08-14T21:55:54.696" v="42" actId="1076"/>
          <ac:spMkLst>
            <pc:docMk/>
            <pc:sldMk cId="1968219660" sldId="296"/>
            <ac:spMk id="2" creationId="{00000000-0000-0000-0000-000000000000}"/>
          </ac:spMkLst>
        </pc:spChg>
        <pc:spChg chg="add del mod">
          <ac:chgData name="Wichman, Holly (hwichman@uidaho.edu)" userId="e3a04a35-c044-49d4-b8fd-32f42e93fbbf" providerId="ADAL" clId="{C92B6205-9692-4666-97EB-A745EEE49957}" dt="2023-08-14T21:57:30.505" v="71" actId="478"/>
          <ac:spMkLst>
            <pc:docMk/>
            <pc:sldMk cId="1968219660" sldId="296"/>
            <ac:spMk id="5" creationId="{D446C398-46B2-13C6-6659-1C9CF925E102}"/>
          </ac:spMkLst>
        </pc:spChg>
        <pc:spChg chg="add mod">
          <ac:chgData name="Wichman, Holly (hwichman@uidaho.edu)" userId="e3a04a35-c044-49d4-b8fd-32f42e93fbbf" providerId="ADAL" clId="{C92B6205-9692-4666-97EB-A745EEE49957}" dt="2023-08-14T21:58:01.769" v="89" actId="255"/>
          <ac:spMkLst>
            <pc:docMk/>
            <pc:sldMk cId="1968219660" sldId="296"/>
            <ac:spMk id="6" creationId="{9A843CE5-8817-3189-930C-EA15E0972F94}"/>
          </ac:spMkLst>
        </pc:spChg>
        <pc:picChg chg="add mod">
          <ac:chgData name="Wichman, Holly (hwichman@uidaho.edu)" userId="e3a04a35-c044-49d4-b8fd-32f42e93fbbf" providerId="ADAL" clId="{C92B6205-9692-4666-97EB-A745EEE49957}" dt="2023-08-14T21:56:26.235" v="59" actId="1076"/>
          <ac:picMkLst>
            <pc:docMk/>
            <pc:sldMk cId="1968219660" sldId="296"/>
            <ac:picMk id="4" creationId="{49F1671C-7BDD-0C48-CABB-2E19236EA18E}"/>
          </ac:picMkLst>
        </pc:picChg>
      </pc:sldChg>
      <pc:sldChg chg="ord">
        <pc:chgData name="Wichman, Holly (hwichman@uidaho.edu)" userId="e3a04a35-c044-49d4-b8fd-32f42e93fbbf" providerId="ADAL" clId="{C92B6205-9692-4666-97EB-A745EEE49957}" dt="2023-08-14T21:42:57.795" v="39"/>
        <pc:sldMkLst>
          <pc:docMk/>
          <pc:sldMk cId="1817610595" sldId="298"/>
        </pc:sldMkLst>
      </pc:sldChg>
      <pc:sldChg chg="ord">
        <pc:chgData name="Wichman, Holly (hwichman@uidaho.edu)" userId="e3a04a35-c044-49d4-b8fd-32f42e93fbbf" providerId="ADAL" clId="{C92B6205-9692-4666-97EB-A745EEE49957}" dt="2023-08-14T21:58:34.043" v="91"/>
        <pc:sldMkLst>
          <pc:docMk/>
          <pc:sldMk cId="1675054134" sldId="338"/>
        </pc:sldMkLst>
      </pc:sldChg>
      <pc:sldChg chg="modSp mod">
        <pc:chgData name="Wichman, Holly (hwichman@uidaho.edu)" userId="e3a04a35-c044-49d4-b8fd-32f42e93fbbf" providerId="ADAL" clId="{C92B6205-9692-4666-97EB-A745EEE49957}" dt="2023-08-14T21:59:15.644" v="106" actId="20577"/>
        <pc:sldMkLst>
          <pc:docMk/>
          <pc:sldMk cId="3219626770" sldId="342"/>
        </pc:sldMkLst>
        <pc:spChg chg="mod">
          <ac:chgData name="Wichman, Holly (hwichman@uidaho.edu)" userId="e3a04a35-c044-49d4-b8fd-32f42e93fbbf" providerId="ADAL" clId="{C92B6205-9692-4666-97EB-A745EEE49957}" dt="2023-08-14T21:59:15.644" v="106" actId="20577"/>
          <ac:spMkLst>
            <pc:docMk/>
            <pc:sldMk cId="3219626770" sldId="342"/>
            <ac:spMk id="2" creationId="{50A12FF1-887B-73ED-9F02-7D2542EF172B}"/>
          </ac:spMkLst>
        </pc:spChg>
      </pc:sldChg>
      <pc:sldChg chg="modSp mod">
        <pc:chgData name="Wichman, Holly (hwichman@uidaho.edu)" userId="e3a04a35-c044-49d4-b8fd-32f42e93fbbf" providerId="ADAL" clId="{C92B6205-9692-4666-97EB-A745EEE49957}" dt="2023-08-14T21:59:27.989" v="110" actId="20577"/>
        <pc:sldMkLst>
          <pc:docMk/>
          <pc:sldMk cId="1735170933" sldId="343"/>
        </pc:sldMkLst>
        <pc:spChg chg="mod">
          <ac:chgData name="Wichman, Holly (hwichman@uidaho.edu)" userId="e3a04a35-c044-49d4-b8fd-32f42e93fbbf" providerId="ADAL" clId="{C92B6205-9692-4666-97EB-A745EEE49957}" dt="2023-08-14T21:59:27.989" v="110" actId="20577"/>
          <ac:spMkLst>
            <pc:docMk/>
            <pc:sldMk cId="1735170933" sldId="343"/>
            <ac:spMk id="2" creationId="{88F689C8-24ED-8BFA-B83E-4393D63CB39C}"/>
          </ac:spMkLst>
        </pc:spChg>
      </pc:sldChg>
      <pc:sldChg chg="modSp mod">
        <pc:chgData name="Wichman, Holly (hwichman@uidaho.edu)" userId="e3a04a35-c044-49d4-b8fd-32f42e93fbbf" providerId="ADAL" clId="{C92B6205-9692-4666-97EB-A745EEE49957}" dt="2023-08-14T21:30:28.633" v="37" actId="20577"/>
        <pc:sldMkLst>
          <pc:docMk/>
          <pc:sldMk cId="1745201388" sldId="344"/>
        </pc:sldMkLst>
        <pc:spChg chg="mod">
          <ac:chgData name="Wichman, Holly (hwichman@uidaho.edu)" userId="e3a04a35-c044-49d4-b8fd-32f42e93fbbf" providerId="ADAL" clId="{C92B6205-9692-4666-97EB-A745EEE49957}" dt="2023-08-14T21:30:28.633" v="37" actId="20577"/>
          <ac:spMkLst>
            <pc:docMk/>
            <pc:sldMk cId="1745201388" sldId="344"/>
            <ac:spMk id="3" creationId="{00000000-0000-0000-0000-000000000000}"/>
          </ac:spMkLst>
        </pc:spChg>
      </pc:sldChg>
      <pc:sldChg chg="modSp mod">
        <pc:chgData name="Wichman, Holly (hwichman@uidaho.edu)" userId="e3a04a35-c044-49d4-b8fd-32f42e93fbbf" providerId="ADAL" clId="{C92B6205-9692-4666-97EB-A745EEE49957}" dt="2023-08-14T22:00:28.370" v="132" actId="1076"/>
        <pc:sldMkLst>
          <pc:docMk/>
          <pc:sldMk cId="1095355657" sldId="353"/>
        </pc:sldMkLst>
        <pc:spChg chg="mod">
          <ac:chgData name="Wichman, Holly (hwichman@uidaho.edu)" userId="e3a04a35-c044-49d4-b8fd-32f42e93fbbf" providerId="ADAL" clId="{C92B6205-9692-4666-97EB-A745EEE49957}" dt="2023-08-14T22:00:28.370" v="132" actId="1076"/>
          <ac:spMkLst>
            <pc:docMk/>
            <pc:sldMk cId="1095355657" sldId="353"/>
            <ac:spMk id="7" creationId="{00000000-0000-0000-0000-000000000000}"/>
          </ac:spMkLst>
        </pc:spChg>
      </pc:sldChg>
      <pc:sldChg chg="delSp modSp add mod">
        <pc:chgData name="Wichman, Holly (hwichman@uidaho.edu)" userId="e3a04a35-c044-49d4-b8fd-32f42e93fbbf" providerId="ADAL" clId="{C92B6205-9692-4666-97EB-A745EEE49957}" dt="2023-08-14T22:00:44.207" v="133" actId="1076"/>
        <pc:sldMkLst>
          <pc:docMk/>
          <pc:sldMk cId="2268174697" sldId="355"/>
        </pc:sldMkLst>
        <pc:spChg chg="mod">
          <ac:chgData name="Wichman, Holly (hwichman@uidaho.edu)" userId="e3a04a35-c044-49d4-b8fd-32f42e93fbbf" providerId="ADAL" clId="{C92B6205-9692-4666-97EB-A745EEE49957}" dt="2023-08-14T22:00:44.207" v="133" actId="1076"/>
          <ac:spMkLst>
            <pc:docMk/>
            <pc:sldMk cId="2268174697" sldId="355"/>
            <ac:spMk id="7" creationId="{00000000-0000-0000-0000-000000000000}"/>
          </ac:spMkLst>
        </pc:spChg>
        <pc:picChg chg="del">
          <ac:chgData name="Wichman, Holly (hwichman@uidaho.edu)" userId="e3a04a35-c044-49d4-b8fd-32f42e93fbbf" providerId="ADAL" clId="{C92B6205-9692-4666-97EB-A745EEE49957}" dt="2023-08-14T22:00:03.062" v="112" actId="478"/>
          <ac:picMkLst>
            <pc:docMk/>
            <pc:sldMk cId="2268174697" sldId="355"/>
            <ac:picMk id="3" creationId="{E2E2048B-6BE5-06B8-9320-C8E6172F298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r">
              <a:defRPr sz="1300"/>
            </a:lvl1pPr>
          </a:lstStyle>
          <a:p>
            <a:fld id="{AEE84F20-4D84-48DB-8E5D-FE582F774B8C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r">
              <a:defRPr sz="1300"/>
            </a:lvl1pPr>
          </a:lstStyle>
          <a:p>
            <a:fld id="{F7A69E1E-418E-4071-B77E-D9B2B780B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14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1B643-10BE-4E9B-A0AC-502065158CA9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74C22-6E19-4543-959C-3DDE1C4F8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1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4C22-6E19-4543-959C-3DDE1C4F8D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4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74C22-6E19-4543-959C-3DDE1C4F8D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1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74C22-6E19-4543-959C-3DDE1C4F8D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6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8331-B6BD-4DE0-93AA-EBE8AA031E95}" type="datetimeFigureOut">
              <a:rPr lang="en-US" smtClean="0"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3229-60E6-43A1-A30B-D8C16A6BF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8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8331-B6BD-4DE0-93AA-EBE8AA031E95}" type="datetimeFigureOut">
              <a:rPr lang="en-US" smtClean="0"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3229-60E6-43A1-A30B-D8C16A6BF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3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8331-B6BD-4DE0-93AA-EBE8AA031E95}" type="datetimeFigureOut">
              <a:rPr lang="en-US" smtClean="0"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3229-60E6-43A1-A30B-D8C16A6BF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9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8331-B6BD-4DE0-93AA-EBE8AA031E95}" type="datetimeFigureOut">
              <a:rPr lang="en-US" smtClean="0"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3229-60E6-43A1-A30B-D8C16A6BF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6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8331-B6BD-4DE0-93AA-EBE8AA031E95}" type="datetimeFigureOut">
              <a:rPr lang="en-US" smtClean="0"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3229-60E6-43A1-A30B-D8C16A6BF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3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8331-B6BD-4DE0-93AA-EBE8AA031E95}" type="datetimeFigureOut">
              <a:rPr lang="en-US" smtClean="0"/>
              <a:t>8/14/2023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3229-60E6-43A1-A30B-D8C16A6BF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6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8331-B6BD-4DE0-93AA-EBE8AA031E95}" type="datetimeFigureOut">
              <a:rPr lang="en-US" smtClean="0"/>
              <a:t>8/14/2023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3229-60E6-43A1-A30B-D8C16A6BF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0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8331-B6BD-4DE0-93AA-EBE8AA031E95}" type="datetimeFigureOut">
              <a:rPr lang="en-US" smtClean="0"/>
              <a:t>8/14/2023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3229-60E6-43A1-A30B-D8C16A6BF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8331-B6BD-4DE0-93AA-EBE8AA031E95}" type="datetimeFigureOut">
              <a:rPr lang="en-US" smtClean="0"/>
              <a:t>8/14/2023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3229-60E6-43A1-A30B-D8C16A6BF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6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8331-B6BD-4DE0-93AA-EBE8AA031E95}" type="datetimeFigureOut">
              <a:rPr lang="en-US" smtClean="0"/>
              <a:t>8/14/2023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3229-60E6-43A1-A30B-D8C16A6BF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4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8331-B6BD-4DE0-93AA-EBE8AA031E95}" type="datetimeFigureOut">
              <a:rPr lang="en-US" smtClean="0"/>
              <a:t>8/14/2023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3229-60E6-43A1-A30B-D8C16A6BF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2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F8331-B6BD-4DE0-93AA-EBE8AA031E95}" type="datetimeFigureOut">
              <a:rPr lang="en-US" smtClean="0"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73229-60E6-43A1-A30B-D8C16A6BF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Faculty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581400"/>
            <a:ext cx="7391400" cy="26670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…how to succeed at research and creative activity and have a little fun along the way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Holly Wichman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Department of Biological Sciences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Institute for Modeling Collaboration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1745201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97180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Put it in writing</a:t>
            </a:r>
          </a:p>
          <a:p>
            <a:pPr lvl="1"/>
            <a:r>
              <a:rPr lang="en-US" dirty="0"/>
              <a:t>Break it down into bite-sized chunks</a:t>
            </a:r>
          </a:p>
          <a:p>
            <a:pPr lvl="1"/>
            <a:r>
              <a:rPr lang="en-US" dirty="0"/>
              <a:t>Annual plan / weekly goals</a:t>
            </a:r>
          </a:p>
          <a:p>
            <a:r>
              <a:rPr lang="en-US" sz="3600" dirty="0"/>
              <a:t>Say it out loud to someone else</a:t>
            </a:r>
          </a:p>
          <a:p>
            <a:r>
              <a:rPr lang="en-US" sz="3600" dirty="0"/>
              <a:t>Use the buddy system to set goals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" y="635882"/>
            <a:ext cx="8762999" cy="1954918"/>
            <a:chOff x="990600" y="1219200"/>
            <a:chExt cx="7391400" cy="3733800"/>
          </a:xfrm>
        </p:grpSpPr>
        <p:sp>
          <p:nvSpPr>
            <p:cNvPr id="13" name="Rounded Rectangle 12"/>
            <p:cNvSpPr/>
            <p:nvPr/>
          </p:nvSpPr>
          <p:spPr>
            <a:xfrm>
              <a:off x="990600" y="1219200"/>
              <a:ext cx="7391400" cy="3733800"/>
            </a:xfrm>
            <a:prstGeom prst="roundRect">
              <a:avLst/>
            </a:prstGeom>
            <a:ln w="635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Bef>
                  <a:spcPts val="3600"/>
                </a:spcBef>
              </a:pPr>
              <a:r>
                <a:rPr lang="en-US" sz="4400" dirty="0"/>
                <a:t>Have a plan</a:t>
              </a:r>
              <a:endParaRPr lang="en-US" sz="2800" dirty="0"/>
            </a:p>
            <a:p>
              <a:pPr lvl="1"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90600" y="4191000"/>
              <a:ext cx="15240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514600" y="4191000"/>
              <a:ext cx="571500" cy="74266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90600" y="3086100"/>
              <a:ext cx="1524000" cy="11049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073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230868"/>
            <a:ext cx="41730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Have a plan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971800"/>
          </a:xfrm>
        </p:spPr>
        <p:txBody>
          <a:bodyPr>
            <a:normAutofit/>
          </a:bodyPr>
          <a:lstStyle/>
          <a:p>
            <a:r>
              <a:rPr lang="en-US" sz="3600" dirty="0"/>
              <a:t>Include </a:t>
            </a:r>
            <a:r>
              <a:rPr lang="en-US" sz="3600" b="1" i="1" dirty="0"/>
              <a:t>life</a:t>
            </a:r>
            <a:r>
              <a:rPr lang="en-US" sz="3600" dirty="0"/>
              <a:t> in your plan</a:t>
            </a:r>
          </a:p>
          <a:p>
            <a:pPr lvl="1"/>
            <a:r>
              <a:rPr lang="en-US" dirty="0"/>
              <a:t>Partners</a:t>
            </a:r>
          </a:p>
          <a:p>
            <a:pPr lvl="1"/>
            <a:r>
              <a:rPr lang="en-US" dirty="0"/>
              <a:t>Family and friends</a:t>
            </a:r>
          </a:p>
          <a:p>
            <a:pPr lvl="1"/>
            <a:r>
              <a:rPr lang="en-US" dirty="0"/>
              <a:t>Self</a:t>
            </a:r>
          </a:p>
          <a:p>
            <a:r>
              <a:rPr lang="en-US" dirty="0"/>
              <a:t>Schedule your research and writing time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" y="635882"/>
            <a:ext cx="8762999" cy="1954918"/>
            <a:chOff x="990600" y="1219200"/>
            <a:chExt cx="7391400" cy="3733800"/>
          </a:xfrm>
        </p:grpSpPr>
        <p:sp>
          <p:nvSpPr>
            <p:cNvPr id="8" name="Rounded Rectangle 7"/>
            <p:cNvSpPr/>
            <p:nvPr/>
          </p:nvSpPr>
          <p:spPr>
            <a:xfrm>
              <a:off x="990600" y="1219200"/>
              <a:ext cx="7391400" cy="3733800"/>
            </a:xfrm>
            <a:prstGeom prst="roundRect">
              <a:avLst/>
            </a:prstGeom>
            <a:ln w="635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Bef>
                  <a:spcPts val="3600"/>
                </a:spcBef>
              </a:pPr>
              <a:r>
                <a:rPr lang="en-US" sz="4400" dirty="0"/>
                <a:t>Have a plan</a:t>
              </a:r>
              <a:endParaRPr lang="en-US" sz="2800" dirty="0"/>
            </a:p>
            <a:p>
              <a:pPr lvl="1"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90600" y="4191000"/>
              <a:ext cx="15240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514600" y="4191000"/>
              <a:ext cx="571500" cy="74266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90600" y="3086100"/>
              <a:ext cx="1524000" cy="11049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9124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59602"/>
            <a:ext cx="8763000" cy="2391106"/>
            <a:chOff x="990600" y="1219200"/>
            <a:chExt cx="7391400" cy="3733800"/>
          </a:xfrm>
        </p:grpSpPr>
        <p:sp>
          <p:nvSpPr>
            <p:cNvPr id="7" name="Rounded Rectangle 6"/>
            <p:cNvSpPr/>
            <p:nvPr/>
          </p:nvSpPr>
          <p:spPr>
            <a:xfrm>
              <a:off x="990600" y="1219200"/>
              <a:ext cx="7391400" cy="3733800"/>
            </a:xfrm>
            <a:prstGeom prst="roundRect">
              <a:avLst/>
            </a:prstGeom>
            <a:ln w="635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You need to know the rules if you are going to win the game</a:t>
              </a:r>
            </a:p>
            <a:p>
              <a:pPr lvl="1"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90600" y="4191000"/>
              <a:ext cx="15240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514600" y="4191000"/>
              <a:ext cx="571500" cy="74266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90600" y="3086100"/>
              <a:ext cx="1524000" cy="11049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3691" y="2819400"/>
            <a:ext cx="82296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Communicate with your chair and the senior members of your department</a:t>
            </a:r>
          </a:p>
          <a:p>
            <a:r>
              <a:rPr lang="en-US" sz="3600" dirty="0"/>
              <a:t>Find mentors and role models </a:t>
            </a:r>
          </a:p>
          <a:p>
            <a:pPr lvl="1"/>
            <a:r>
              <a:rPr lang="en-US" dirty="0"/>
              <a:t>Reciprocal peer mentoring</a:t>
            </a:r>
          </a:p>
          <a:p>
            <a:r>
              <a:rPr lang="en-US" sz="3600" dirty="0"/>
              <a:t>Pay attention to your annual and 3</a:t>
            </a:r>
            <a:r>
              <a:rPr lang="en-US" sz="3600" baseline="30000" dirty="0"/>
              <a:t>rd</a:t>
            </a:r>
            <a:r>
              <a:rPr lang="en-US" sz="3600" dirty="0"/>
              <a:t> year reviews</a:t>
            </a:r>
          </a:p>
          <a:p>
            <a:r>
              <a:rPr lang="en-US" sz="3600" dirty="0"/>
              <a:t>Make sure your job description accurately reflects your job and  your use of time</a:t>
            </a:r>
          </a:p>
        </p:txBody>
      </p:sp>
    </p:spTree>
    <p:extLst>
      <p:ext uri="{BB962C8B-B14F-4D97-AF65-F5344CB8AC3E}">
        <p14:creationId xmlns:p14="http://schemas.microsoft.com/office/powerpoint/2010/main" val="399166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068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is expected of you in terms of grant funding and publications / exhibitions?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you need to demonstrate independence from you graduate / postdoc mentors?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is collaborative research credited in your unit?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" y="159603"/>
            <a:ext cx="8763000" cy="1708928"/>
            <a:chOff x="990600" y="1219200"/>
            <a:chExt cx="7391400" cy="3733800"/>
          </a:xfrm>
        </p:grpSpPr>
        <p:sp>
          <p:nvSpPr>
            <p:cNvPr id="6" name="Rounded Rectangle 5"/>
            <p:cNvSpPr/>
            <p:nvPr/>
          </p:nvSpPr>
          <p:spPr>
            <a:xfrm>
              <a:off x="990600" y="1219200"/>
              <a:ext cx="7391400" cy="3733800"/>
            </a:xfrm>
            <a:prstGeom prst="roundRect">
              <a:avLst/>
            </a:prstGeom>
            <a:ln w="635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You need to know the rules…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90600" y="4191000"/>
              <a:ext cx="15240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514600" y="4191000"/>
              <a:ext cx="571500" cy="74266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90600" y="3086100"/>
              <a:ext cx="1524000" cy="11049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437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Keep running lists: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grants submitted / funded</a:t>
            </a:r>
            <a:br>
              <a:rPr lang="en-US" dirty="0"/>
            </a:br>
            <a:r>
              <a:rPr lang="en-US" dirty="0"/>
              <a:t>projected and actual expenditures</a:t>
            </a:r>
            <a:br>
              <a:rPr lang="en-US" dirty="0"/>
            </a:br>
            <a:r>
              <a:rPr lang="en-US" dirty="0"/>
              <a:t>publications</a:t>
            </a:r>
            <a:br>
              <a:rPr lang="en-US" dirty="0"/>
            </a:br>
            <a:r>
              <a:rPr lang="en-US" dirty="0"/>
              <a:t>(funding cited, student authors) </a:t>
            </a:r>
            <a:br>
              <a:rPr lang="en-US" dirty="0"/>
            </a:br>
            <a:r>
              <a:rPr lang="en-US" dirty="0"/>
              <a:t>anything you will need to report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" y="159603"/>
            <a:ext cx="8763000" cy="1708928"/>
            <a:chOff x="990600" y="1219200"/>
            <a:chExt cx="7391400" cy="3733800"/>
          </a:xfrm>
        </p:grpSpPr>
        <p:sp>
          <p:nvSpPr>
            <p:cNvPr id="6" name="Rounded Rectangle 5"/>
            <p:cNvSpPr/>
            <p:nvPr/>
          </p:nvSpPr>
          <p:spPr>
            <a:xfrm>
              <a:off x="990600" y="1219200"/>
              <a:ext cx="7391400" cy="3733800"/>
            </a:xfrm>
            <a:prstGeom prst="roundRect">
              <a:avLst/>
            </a:prstGeom>
            <a:ln w="635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Keep track of what you accomplish</a:t>
              </a:r>
              <a:br>
                <a:rPr lang="en-US" sz="4000" dirty="0"/>
              </a:br>
              <a:br>
                <a:rPr lang="en-US" sz="4000" dirty="0"/>
              </a:b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90600" y="4191000"/>
              <a:ext cx="15240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514600" y="4191000"/>
              <a:ext cx="571500" cy="74266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90600" y="3086100"/>
              <a:ext cx="1524000" cy="11049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316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34" y="24905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Celebrate what you accomplish</a:t>
            </a:r>
          </a:p>
        </p:txBody>
      </p:sp>
      <p:pic>
        <p:nvPicPr>
          <p:cNvPr id="2050" name="Picture 2" descr="http://empow.me/wp-content/uploads/2014/09/celebration-1428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" y="1295399"/>
            <a:ext cx="9224692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5400000">
            <a:off x="6738890" y="4614630"/>
            <a:ext cx="339634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Submitted a paper</a:t>
            </a:r>
          </a:p>
          <a:p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7248362">
            <a:off x="-853022" y="4731512"/>
            <a:ext cx="323518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Published a paper</a:t>
            </a:r>
          </a:p>
        </p:txBody>
      </p:sp>
      <p:sp>
        <p:nvSpPr>
          <p:cNvPr id="6" name="TextBox 5"/>
          <p:cNvSpPr txBox="1"/>
          <p:nvPr/>
        </p:nvSpPr>
        <p:spPr>
          <a:xfrm rot="4712276">
            <a:off x="2227365" y="5033790"/>
            <a:ext cx="302518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Major exhibition</a:t>
            </a:r>
          </a:p>
        </p:txBody>
      </p:sp>
      <p:sp>
        <p:nvSpPr>
          <p:cNvPr id="7" name="TextBox 6"/>
          <p:cNvSpPr txBox="1"/>
          <p:nvPr/>
        </p:nvSpPr>
        <p:spPr>
          <a:xfrm rot="6279491">
            <a:off x="5221341" y="4830428"/>
            <a:ext cx="383111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Submitted a proposal</a:t>
            </a:r>
          </a:p>
        </p:txBody>
      </p:sp>
      <p:sp>
        <p:nvSpPr>
          <p:cNvPr id="8" name="TextBox 7"/>
          <p:cNvSpPr txBox="1"/>
          <p:nvPr/>
        </p:nvSpPr>
        <p:spPr>
          <a:xfrm rot="5009785">
            <a:off x="1068397" y="5315005"/>
            <a:ext cx="245131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Grant funded</a:t>
            </a:r>
          </a:p>
        </p:txBody>
      </p:sp>
      <p:sp>
        <p:nvSpPr>
          <p:cNvPr id="9" name="TextBox 8"/>
          <p:cNvSpPr txBox="1"/>
          <p:nvPr/>
        </p:nvSpPr>
        <p:spPr>
          <a:xfrm rot="5884890">
            <a:off x="3017173" y="4537894"/>
            <a:ext cx="360021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3200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graduate student</a:t>
            </a:r>
          </a:p>
          <a:p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3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068763"/>
          </a:xfrm>
        </p:spPr>
        <p:txBody>
          <a:bodyPr>
            <a:normAutofit/>
          </a:bodyPr>
          <a:lstStyle/>
          <a:p>
            <a:r>
              <a:rPr lang="en-US" dirty="0"/>
              <a:t>If it only takes a minute and you will need to do it eventually, </a:t>
            </a:r>
            <a:r>
              <a:rPr lang="en-US" i="1" dirty="0"/>
              <a:t>just do it now</a:t>
            </a:r>
          </a:p>
          <a:p>
            <a:r>
              <a:rPr lang="en-US" dirty="0"/>
              <a:t>If it takes more than a minute and you will need to do it eventually, put it on your to-do list or calendar</a:t>
            </a:r>
          </a:p>
          <a:p>
            <a:r>
              <a:rPr lang="en-US" dirty="0"/>
              <a:t>Respond to requests from staff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159603"/>
            <a:ext cx="8763000" cy="1708928"/>
            <a:chOff x="990600" y="1219200"/>
            <a:chExt cx="7391400" cy="3733800"/>
          </a:xfrm>
        </p:grpSpPr>
        <p:sp>
          <p:nvSpPr>
            <p:cNvPr id="6" name="Rounded Rectangle 5"/>
            <p:cNvSpPr/>
            <p:nvPr/>
          </p:nvSpPr>
          <p:spPr>
            <a:xfrm>
              <a:off x="990600" y="1219200"/>
              <a:ext cx="7391400" cy="3733800"/>
            </a:xfrm>
            <a:prstGeom prst="roundRect">
              <a:avLst/>
            </a:prstGeom>
            <a:ln w="635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Don’t create emergencies for yourself or others </a:t>
              </a:r>
            </a:p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90600" y="4191000"/>
              <a:ext cx="15240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514600" y="4191000"/>
              <a:ext cx="571500" cy="74266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90600" y="3086100"/>
              <a:ext cx="1524000" cy="11049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0513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068763"/>
          </a:xfrm>
        </p:spPr>
        <p:txBody>
          <a:bodyPr>
            <a:normAutofit/>
          </a:bodyPr>
          <a:lstStyle/>
          <a:p>
            <a:r>
              <a:rPr lang="en-US" dirty="0"/>
              <a:t>Take care of the people who take care of you</a:t>
            </a:r>
          </a:p>
          <a:p>
            <a:r>
              <a:rPr lang="en-US" dirty="0"/>
              <a:t>Learn the rules and take responsibility: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compliance</a:t>
            </a:r>
            <a:br>
              <a:rPr lang="en-US" sz="2800" dirty="0"/>
            </a:br>
            <a:r>
              <a:rPr lang="en-US" sz="2800" dirty="0"/>
              <a:t>	budgets / purchases</a:t>
            </a:r>
            <a:br>
              <a:rPr lang="en-US" sz="2800" dirty="0"/>
            </a:br>
            <a:r>
              <a:rPr lang="en-US" sz="2800" dirty="0"/>
              <a:t>	hiring / personnel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159603"/>
            <a:ext cx="8763000" cy="1708928"/>
            <a:chOff x="990600" y="1219200"/>
            <a:chExt cx="7391400" cy="3733800"/>
          </a:xfrm>
        </p:grpSpPr>
        <p:sp>
          <p:nvSpPr>
            <p:cNvPr id="6" name="Rounded Rectangle 5"/>
            <p:cNvSpPr/>
            <p:nvPr/>
          </p:nvSpPr>
          <p:spPr>
            <a:xfrm>
              <a:off x="990600" y="1219200"/>
              <a:ext cx="7391400" cy="3733800"/>
            </a:xfrm>
            <a:prstGeom prst="roundRect">
              <a:avLst/>
            </a:prstGeom>
            <a:ln w="635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A few other pointers</a:t>
              </a:r>
            </a:p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90600" y="4191000"/>
              <a:ext cx="15240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514600" y="4191000"/>
              <a:ext cx="571500" cy="74266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90600" y="3086100"/>
              <a:ext cx="1524000" cy="11049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72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2286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en-US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Interdisciplinary</a:t>
            </a:r>
          </a:p>
          <a:p>
            <a:pPr algn="ctr"/>
            <a:r>
              <a:rPr lang="en-US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Collaboration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56188A02-8602-9541-2E5F-245F4A1344A0}"/>
              </a:ext>
            </a:extLst>
          </p:cNvPr>
          <p:cNvSpPr/>
          <p:nvPr/>
        </p:nvSpPr>
        <p:spPr>
          <a:xfrm>
            <a:off x="1752600" y="2438400"/>
            <a:ext cx="731520" cy="73152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0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635882"/>
            <a:ext cx="8762999" cy="4317118"/>
            <a:chOff x="990600" y="1219200"/>
            <a:chExt cx="7391400" cy="3733800"/>
          </a:xfrm>
        </p:grpSpPr>
        <p:sp>
          <p:nvSpPr>
            <p:cNvPr id="6" name="Rounded Rectangle 5"/>
            <p:cNvSpPr/>
            <p:nvPr/>
          </p:nvSpPr>
          <p:spPr>
            <a:xfrm>
              <a:off x="990600" y="1219200"/>
              <a:ext cx="7391400" cy="3733800"/>
            </a:xfrm>
            <a:prstGeom prst="roundRect">
              <a:avLst/>
            </a:prstGeom>
            <a:ln w="635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Bef>
                  <a:spcPts val="3600"/>
                </a:spcBef>
              </a:pPr>
              <a:endParaRPr lang="en-US" sz="4400" dirty="0"/>
            </a:p>
            <a:p>
              <a:pPr algn="ctr">
                <a:spcBef>
                  <a:spcPts val="3600"/>
                </a:spcBef>
              </a:pPr>
              <a:r>
                <a:rPr lang="en-US" sz="4400" dirty="0"/>
                <a:t>Create synergistic collaborations</a:t>
              </a:r>
            </a:p>
            <a:p>
              <a:pPr algn="ctr">
                <a:spcBef>
                  <a:spcPts val="3600"/>
                </a:spcBef>
              </a:pPr>
              <a:r>
                <a:rPr lang="en-US" sz="4400" i="1" dirty="0"/>
                <a:t>You make your own research community</a:t>
              </a:r>
            </a:p>
            <a:p>
              <a:pPr algn="ctr">
                <a:spcBef>
                  <a:spcPts val="3600"/>
                </a:spcBef>
              </a:pPr>
              <a:endParaRPr lang="en-US" sz="4400" dirty="0"/>
            </a:p>
            <a:p>
              <a:pPr algn="ctr">
                <a:spcBef>
                  <a:spcPts val="3600"/>
                </a:spcBef>
              </a:pPr>
              <a:endParaRPr lang="en-US" sz="2800" dirty="0"/>
            </a:p>
            <a:p>
              <a:pPr lvl="1"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90600" y="4191000"/>
              <a:ext cx="15240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514600" y="4191000"/>
              <a:ext cx="571500" cy="74266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90600" y="3086100"/>
              <a:ext cx="1524000" cy="11049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2654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4206240"/>
            <a:ext cx="3535680" cy="2651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336" y="0"/>
            <a:ext cx="4621328" cy="1124952"/>
          </a:xfrm>
        </p:spPr>
        <p:txBody>
          <a:bodyPr>
            <a:normAutofit fontScale="90000"/>
          </a:bodyPr>
          <a:lstStyle/>
          <a:p>
            <a:r>
              <a:rPr lang="en-US" dirty="0"/>
              <a:t> A little bit about me</a:t>
            </a:r>
          </a:p>
        </p:txBody>
      </p:sp>
      <p:pic>
        <p:nvPicPr>
          <p:cNvPr id="1026" name="Picture 2" descr="C:\Users\hwichman\Desktop\huckleberry take h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53"/>
            <a:ext cx="2383772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ountry Western Gu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0911" y="914400"/>
            <a:ext cx="4507753" cy="3017520"/>
          </a:xfrm>
          <a:prstGeom prst="rect">
            <a:avLst/>
          </a:prstGeom>
          <a:noFill/>
        </p:spPr>
      </p:pic>
      <p:pic>
        <p:nvPicPr>
          <p:cNvPr id="11" name="Picture 3" descr="caps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7347" y="1046335"/>
            <a:ext cx="2139696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 logo of a company&#10;&#10;Description automatically generated with medium confidence">
            <a:extLst>
              <a:ext uri="{FF2B5EF4-FFF2-40B4-BE49-F238E27FC236}">
                <a16:creationId xmlns:a16="http://schemas.microsoft.com/office/drawing/2014/main" id="{731EF72D-A7D4-0EA8-8AD9-6D7C9C48B9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4"/>
          <a:stretch/>
        </p:blipFill>
        <p:spPr>
          <a:xfrm>
            <a:off x="2232006" y="4070809"/>
            <a:ext cx="3346711" cy="296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24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B378-DD7A-9A3C-F276-0586B2D3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is a Goldilocks University</a:t>
            </a:r>
            <a:br>
              <a:rPr lang="en-US" dirty="0"/>
            </a:br>
            <a:r>
              <a:rPr lang="en-US" i="1" dirty="0"/>
              <a:t>Not too big, not too small, just right</a:t>
            </a:r>
          </a:p>
        </p:txBody>
      </p:sp>
      <p:pic>
        <p:nvPicPr>
          <p:cNvPr id="5" name="Content Placeholder 4" descr="A cartoon of a child drinking from a bowl&#10;&#10;Description automatically generated">
            <a:extLst>
              <a:ext uri="{FF2B5EF4-FFF2-40B4-BE49-F238E27FC236}">
                <a16:creationId xmlns:a16="http://schemas.microsoft.com/office/drawing/2014/main" id="{3C49FE52-FF7B-3943-DC45-A0A8BAE75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37" y="1600200"/>
            <a:ext cx="6996526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97304C-9ABA-617A-C405-244143A6C7ED}"/>
              </a:ext>
            </a:extLst>
          </p:cNvPr>
          <p:cNvSpPr txBox="1"/>
          <p:nvPr/>
        </p:nvSpPr>
        <p:spPr>
          <a:xfrm>
            <a:off x="0" y="6488668"/>
            <a:ext cx="8210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IMAGE: https://review.firstround.com/the-goldilocks-effect-and-how-to-harness-social-influence</a:t>
            </a:r>
          </a:p>
        </p:txBody>
      </p:sp>
    </p:spTree>
    <p:extLst>
      <p:ext uri="{BB962C8B-B14F-4D97-AF65-F5344CB8AC3E}">
        <p14:creationId xmlns:p14="http://schemas.microsoft.com/office/powerpoint/2010/main" val="1600982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3464" y="914400"/>
            <a:ext cx="7621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is a Goldilocks University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149" y="2461146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Not so big you get lost in the crowd,</a:t>
            </a:r>
          </a:p>
          <a:p>
            <a:pPr algn="ctr"/>
            <a:r>
              <a:rPr lang="en-US" sz="3200" i="1" dirty="0"/>
              <a:t>Not so small that there is no one to interact with.</a:t>
            </a:r>
          </a:p>
          <a:p>
            <a:pPr algn="ctr"/>
            <a:r>
              <a:rPr lang="en-US" sz="3200" i="1" dirty="0"/>
              <a:t>It’s </a:t>
            </a:r>
            <a:r>
              <a:rPr lang="en-US" sz="3200" b="1" i="1" dirty="0"/>
              <a:t>just right</a:t>
            </a:r>
            <a:r>
              <a:rPr lang="en-US" sz="3200" i="1" dirty="0"/>
              <a:t>.</a:t>
            </a:r>
          </a:p>
          <a:p>
            <a:pPr algn="ctr"/>
            <a:r>
              <a:rPr lang="en-US" sz="3200" i="1" dirty="0"/>
              <a:t>A place where </a:t>
            </a:r>
            <a:r>
              <a:rPr lang="en-US" sz="3200" i="1" u="sng" dirty="0"/>
              <a:t>you</a:t>
            </a:r>
            <a:r>
              <a:rPr lang="en-US" sz="3200" i="1" dirty="0"/>
              <a:t> can make things happen.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1654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048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Get to Know Your Community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973" y="26670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Engage in events where you will meet faculty from outside your own department and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Sit with someone you don’t know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Watch the University Events calendar</a:t>
            </a:r>
          </a:p>
          <a:p>
            <a:r>
              <a:rPr lang="en-US" sz="2400" dirty="0"/>
              <a:t>	https://www.uidaho.edu/events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Sit on University committees (sparingly at first)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6383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76200"/>
            <a:ext cx="70028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Explore the Institutes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1422737"/>
            <a:ext cx="9067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Institute for Modeling Collaboration and Innovation (IMCI) </a:t>
            </a:r>
          </a:p>
          <a:p>
            <a:r>
              <a:rPr lang="en-US" sz="3200" dirty="0"/>
              <a:t>	</a:t>
            </a:r>
            <a:r>
              <a:rPr lang="en-US" sz="2400" dirty="0"/>
              <a:t>https://imci.uidaho.edu/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Institute for Interdisciplinary Data Sciences (IIDS)</a:t>
            </a:r>
          </a:p>
          <a:p>
            <a:r>
              <a:rPr lang="en-US" sz="3200" dirty="0"/>
              <a:t>	</a:t>
            </a:r>
            <a:r>
              <a:rPr lang="en-US" sz="2400" dirty="0"/>
              <a:t>https://www.iids.uidaho.edu/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Institute for Health in the Human Ecosystem (IHHE)</a:t>
            </a:r>
          </a:p>
          <a:p>
            <a:r>
              <a:rPr lang="en-US" sz="2400" dirty="0"/>
              <a:t>	https://www.uidaho.edu/research/entities/ihhe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Aquaculture Research Institute (ARI)</a:t>
            </a:r>
          </a:p>
          <a:p>
            <a:r>
              <a:rPr lang="en-US" sz="2400" dirty="0"/>
              <a:t>	https://www.uidaho.edu/research/entities/aquaculture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Institute for Innovative Climate Solutions</a:t>
            </a:r>
          </a:p>
          <a:p>
            <a:r>
              <a:rPr lang="en-US" sz="3200" dirty="0"/>
              <a:t>	</a:t>
            </a:r>
            <a:r>
              <a:rPr lang="en-US" sz="2400" dirty="0"/>
              <a:t>https://ics.uidaho.edu/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1415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3690" y="6858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Ride for the brand</a:t>
            </a:r>
          </a:p>
        </p:txBody>
      </p:sp>
      <p:pic>
        <p:nvPicPr>
          <p:cNvPr id="3" name="Picture 2" descr="Two white mugs with black text on them&#10;&#10;Description automatically generated">
            <a:extLst>
              <a:ext uri="{FF2B5EF4-FFF2-40B4-BE49-F238E27FC236}">
                <a16:creationId xmlns:a16="http://schemas.microsoft.com/office/drawing/2014/main" id="{E2E2048B-6BE5-06B8-9320-C8E6172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27778"/>
          <a:stretch/>
        </p:blipFill>
        <p:spPr>
          <a:xfrm>
            <a:off x="1295400" y="2895600"/>
            <a:ext cx="699098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55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20574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My goal is to be the </a:t>
            </a:r>
            <a:r>
              <a:rPr lang="en-US" sz="6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collegue</a:t>
            </a:r>
            <a:r>
              <a:rPr lang="en-US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 want to have</a:t>
            </a:r>
          </a:p>
        </p:txBody>
      </p:sp>
    </p:spTree>
    <p:extLst>
      <p:ext uri="{BB962C8B-B14F-4D97-AF65-F5344CB8AC3E}">
        <p14:creationId xmlns:p14="http://schemas.microsoft.com/office/powerpoint/2010/main" val="2268174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12FF1-887B-73ED-9F02-7D2542EF1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try not to be a </a:t>
            </a:r>
            <a:r>
              <a:rPr lang="en-US" i="1" dirty="0"/>
              <a:t>Henny Penny</a:t>
            </a:r>
          </a:p>
        </p:txBody>
      </p:sp>
      <p:pic>
        <p:nvPicPr>
          <p:cNvPr id="5" name="Content Placeholder 4" descr="A cartoon bird with its mouth open&#10;&#10;Description automatically generated">
            <a:extLst>
              <a:ext uri="{FF2B5EF4-FFF2-40B4-BE49-F238E27FC236}">
                <a16:creationId xmlns:a16="http://schemas.microsoft.com/office/drawing/2014/main" id="{F465820B-7F1E-8692-AD06-CAA91F2F6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77" y="1906936"/>
            <a:ext cx="3709245" cy="391249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C4744F-FBDF-61B9-10FD-1C6E94D46F30}"/>
              </a:ext>
            </a:extLst>
          </p:cNvPr>
          <p:cNvSpPr txBox="1"/>
          <p:nvPr/>
        </p:nvSpPr>
        <p:spPr>
          <a:xfrm>
            <a:off x="228600" y="6398696"/>
            <a:ext cx="7103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IMAGE: https://medium.com/@bptaylor52/chicken-little-syndrome-b8641836da78</a:t>
            </a:r>
          </a:p>
        </p:txBody>
      </p:sp>
    </p:spTree>
    <p:extLst>
      <p:ext uri="{BB962C8B-B14F-4D97-AF65-F5344CB8AC3E}">
        <p14:creationId xmlns:p14="http://schemas.microsoft.com/office/powerpoint/2010/main" val="3219626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689C8-24ED-8BFA-B83E-4393D63C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am </a:t>
            </a:r>
            <a:r>
              <a:rPr lang="en-US" i="1" dirty="0"/>
              <a:t>The Little Engine that Could</a:t>
            </a:r>
          </a:p>
        </p:txBody>
      </p:sp>
      <p:pic>
        <p:nvPicPr>
          <p:cNvPr id="5" name="Content Placeholder 4" descr="A cartoon of a train&#10;&#10;Description automatically generated">
            <a:extLst>
              <a:ext uri="{FF2B5EF4-FFF2-40B4-BE49-F238E27FC236}">
                <a16:creationId xmlns:a16="http://schemas.microsoft.com/office/drawing/2014/main" id="{B1A4C22B-11F3-8E4A-D59C-0F848E257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5" b="15442"/>
          <a:stretch/>
        </p:blipFill>
        <p:spPr>
          <a:xfrm>
            <a:off x="1143164" y="1371600"/>
            <a:ext cx="6857671" cy="5029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F07EED-942C-CEA6-EDB8-B33EA329D39D}"/>
              </a:ext>
            </a:extLst>
          </p:cNvPr>
          <p:cNvSpPr txBox="1"/>
          <p:nvPr/>
        </p:nvSpPr>
        <p:spPr>
          <a:xfrm>
            <a:off x="1905000" y="6398696"/>
            <a:ext cx="455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https://www.penguinrandomhouseretail.com</a:t>
            </a:r>
          </a:p>
        </p:txBody>
      </p:sp>
    </p:spTree>
    <p:extLst>
      <p:ext uri="{BB962C8B-B14F-4D97-AF65-F5344CB8AC3E}">
        <p14:creationId xmlns:p14="http://schemas.microsoft.com/office/powerpoint/2010/main" val="1735170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90600" y="1219200"/>
            <a:ext cx="7391400" cy="3733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41910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14600" y="4191000"/>
            <a:ext cx="571500" cy="7426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90600" y="2705100"/>
            <a:ext cx="1524000" cy="14859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24384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8600" y="6400800"/>
            <a:ext cx="4709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IMAGE: http://mariahcasey.typepad.com/leadermom/</a:t>
            </a:r>
          </a:p>
        </p:txBody>
      </p:sp>
    </p:spTree>
    <p:extLst>
      <p:ext uri="{BB962C8B-B14F-4D97-AF65-F5344CB8AC3E}">
        <p14:creationId xmlns:p14="http://schemas.microsoft.com/office/powerpoint/2010/main" val="254876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3429000"/>
          </a:xfrm>
        </p:spPr>
        <p:txBody>
          <a:bodyPr>
            <a:normAutofit/>
          </a:bodyPr>
          <a:lstStyle/>
          <a:p>
            <a:r>
              <a:rPr lang="en-US" sz="4900" i="1" dirty="0"/>
              <a:t>You are already a success</a:t>
            </a:r>
            <a:br>
              <a:rPr lang="en-US" sz="4900" i="1" dirty="0"/>
            </a:br>
            <a:br>
              <a:rPr lang="en-US" sz="48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784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0161" y="520888"/>
            <a:ext cx="41047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1616" y="2514600"/>
            <a:ext cx="75027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great dividing line between success and failure can be expressed in five words; “I did not have time”.</a:t>
            </a:r>
          </a:p>
          <a:p>
            <a:pPr algn="r"/>
            <a:r>
              <a:rPr lang="en-US" sz="2400" dirty="0"/>
              <a:t>Franklin Field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264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3429000"/>
          </a:xfrm>
        </p:spPr>
        <p:txBody>
          <a:bodyPr>
            <a:normAutofit/>
          </a:bodyPr>
          <a:lstStyle/>
          <a:p>
            <a:r>
              <a:rPr lang="en-US" sz="4900" i="1" dirty="0"/>
              <a:t>Make good use of your time</a:t>
            </a:r>
            <a:br>
              <a:rPr lang="en-US" sz="4900" i="1" dirty="0"/>
            </a:br>
            <a:br>
              <a:rPr lang="en-US" sz="4800" dirty="0"/>
            </a:br>
            <a:r>
              <a:rPr lang="en-US" sz="3200" dirty="0"/>
              <a:t>Poor use of time is the biggest impediment to tenure and to successful research</a:t>
            </a:r>
          </a:p>
        </p:txBody>
      </p:sp>
      <p:pic>
        <p:nvPicPr>
          <p:cNvPr id="4" name="Picture 3" descr="A painting of a landscape with a tree and a clock&#10;&#10;Description automatically generated with medium confidence">
            <a:extLst>
              <a:ext uri="{FF2B5EF4-FFF2-40B4-BE49-F238E27FC236}">
                <a16:creationId xmlns:a16="http://schemas.microsoft.com/office/drawing/2014/main" id="{49F1671C-7BDD-0C48-CABB-2E19236EA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8451"/>
            <a:ext cx="4468565" cy="3291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843CE5-8817-3189-930C-EA15E0972F94}"/>
              </a:ext>
            </a:extLst>
          </p:cNvPr>
          <p:cNvSpPr txBox="1"/>
          <p:nvPr/>
        </p:nvSpPr>
        <p:spPr>
          <a:xfrm>
            <a:off x="1524000" y="6444734"/>
            <a:ext cx="5815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IMAGE: https://en.wikipedia.org/wiki/The_Persistence_of_Memory</a:t>
            </a:r>
          </a:p>
        </p:txBody>
      </p:sp>
    </p:spTree>
    <p:extLst>
      <p:ext uri="{BB962C8B-B14F-4D97-AF65-F5344CB8AC3E}">
        <p14:creationId xmlns:p14="http://schemas.microsoft.com/office/powerpoint/2010/main" val="1968219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90600" y="1219200"/>
            <a:ext cx="3657600" cy="1828800"/>
          </a:xfrm>
          <a:prstGeom prst="roundRect">
            <a:avLst/>
          </a:prstGeom>
          <a:ln w="635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IMPORTANT and URGENT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24400" y="1219200"/>
            <a:ext cx="3657600" cy="1828800"/>
          </a:xfrm>
          <a:prstGeom prst="roundRect">
            <a:avLst/>
          </a:prstGeom>
          <a:ln w="635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IMPORTANT and NOT URGENT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3124200"/>
            <a:ext cx="3657600" cy="1828800"/>
          </a:xfrm>
          <a:prstGeom prst="roundRect">
            <a:avLst/>
          </a:prstGeom>
          <a:ln w="635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 IMPORTANT and URGENT</a:t>
            </a:r>
          </a:p>
          <a:p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24400" y="3124200"/>
            <a:ext cx="3657600" cy="1828800"/>
          </a:xfrm>
          <a:prstGeom prst="roundRect">
            <a:avLst/>
          </a:prstGeom>
          <a:ln w="635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 IMPORTANT and NOT URGENT</a:t>
            </a: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6477000"/>
            <a:ext cx="516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redrawn from Seven Habits of Highly Effective People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84299" y="388203"/>
            <a:ext cx="3080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Importance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535652" y="2708701"/>
            <a:ext cx="2221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Urgency</a:t>
            </a:r>
          </a:p>
        </p:txBody>
      </p:sp>
    </p:spTree>
    <p:extLst>
      <p:ext uri="{BB962C8B-B14F-4D97-AF65-F5344CB8AC3E}">
        <p14:creationId xmlns:p14="http://schemas.microsoft.com/office/powerpoint/2010/main" val="2476109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90600" y="1219200"/>
            <a:ext cx="3657600" cy="1828800"/>
          </a:xfrm>
          <a:prstGeom prst="roundRect">
            <a:avLst/>
          </a:prstGeom>
          <a:ln w="635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IMPORTANT and URGENT</a:t>
            </a:r>
          </a:p>
          <a:p>
            <a:pPr algn="ctr"/>
            <a:r>
              <a:rPr lang="en-US" sz="3600" dirty="0"/>
              <a:t>Crisis</a:t>
            </a:r>
          </a:p>
          <a:p>
            <a:pPr algn="ctr"/>
            <a:r>
              <a:rPr lang="en-US" sz="3600" dirty="0"/>
              <a:t>Stress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24400" y="1219200"/>
            <a:ext cx="3657600" cy="1828800"/>
          </a:xfrm>
          <a:prstGeom prst="roundRect">
            <a:avLst/>
          </a:prstGeom>
          <a:ln w="635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IMPORTANT and NOT URGENT</a:t>
            </a:r>
          </a:p>
          <a:p>
            <a:pPr algn="ctr"/>
            <a:r>
              <a:rPr lang="en-US" sz="3600" dirty="0"/>
              <a:t>Focus</a:t>
            </a:r>
          </a:p>
          <a:p>
            <a:pPr algn="ctr"/>
            <a:r>
              <a:rPr lang="en-US" sz="3600" dirty="0"/>
              <a:t>Productivity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3124200"/>
            <a:ext cx="3657600" cy="1828800"/>
          </a:xfrm>
          <a:prstGeom prst="roundRect">
            <a:avLst/>
          </a:prstGeom>
          <a:ln w="635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 IMPORTANT and URGENT</a:t>
            </a:r>
          </a:p>
          <a:p>
            <a:pPr algn="ctr"/>
            <a:r>
              <a:rPr lang="en-US" sz="3600" dirty="0"/>
              <a:t>Illusion</a:t>
            </a:r>
          </a:p>
          <a:p>
            <a:pPr algn="ctr"/>
            <a:r>
              <a:rPr lang="en-US" sz="3600" dirty="0"/>
              <a:t>Distraction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24400" y="3124200"/>
            <a:ext cx="3657600" cy="1828800"/>
          </a:xfrm>
          <a:prstGeom prst="roundRect">
            <a:avLst/>
          </a:prstGeom>
          <a:ln w="635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 IMPORTANT and NOT URGENT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Escape</a:t>
            </a: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6477000"/>
            <a:ext cx="436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from Seven Habits of Highly Effective People</a:t>
            </a:r>
          </a:p>
        </p:txBody>
      </p:sp>
    </p:spTree>
    <p:extLst>
      <p:ext uri="{BB962C8B-B14F-4D97-AF65-F5344CB8AC3E}">
        <p14:creationId xmlns:p14="http://schemas.microsoft.com/office/powerpoint/2010/main" val="109148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219201"/>
            <a:ext cx="8686800" cy="3212698"/>
            <a:chOff x="914400" y="1219200"/>
            <a:chExt cx="7467600" cy="3810000"/>
          </a:xfrm>
        </p:grpSpPr>
        <p:sp>
          <p:nvSpPr>
            <p:cNvPr id="7" name="Rounded Rectangle 6"/>
            <p:cNvSpPr/>
            <p:nvPr/>
          </p:nvSpPr>
          <p:spPr>
            <a:xfrm>
              <a:off x="990600" y="1219200"/>
              <a:ext cx="7391400" cy="3733800"/>
            </a:xfrm>
            <a:prstGeom prst="roundRect">
              <a:avLst/>
            </a:prstGeom>
            <a:ln w="635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IMPORTANT and NOT URGENT</a:t>
              </a:r>
            </a:p>
            <a:p>
              <a:pPr algn="ctr"/>
              <a:r>
                <a:rPr lang="en-US" sz="4000" dirty="0"/>
                <a:t>Try so spend most </a:t>
              </a:r>
            </a:p>
            <a:p>
              <a:pPr algn="ctr"/>
              <a:r>
                <a:rPr lang="en-US" sz="4000" dirty="0"/>
                <a:t>of your time here.</a:t>
              </a:r>
            </a:p>
            <a:p>
              <a:pPr algn="ctr"/>
              <a:endParaRPr lang="en-US" sz="2400" dirty="0"/>
            </a:p>
            <a:p>
              <a:pPr algn="ctr"/>
              <a:endParaRPr lang="en-US" sz="2400" dirty="0"/>
            </a:p>
            <a:p>
              <a:pPr algn="ctr"/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14400" y="4267200"/>
              <a:ext cx="15240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438400" y="4267200"/>
              <a:ext cx="571500" cy="74266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/>
            <p:cNvSpPr>
              <a:spLocks/>
            </p:cNvSpPr>
            <p:nvPr/>
          </p:nvSpPr>
          <p:spPr>
            <a:xfrm>
              <a:off x="914400" y="2781300"/>
              <a:ext cx="2011680" cy="146304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144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635882"/>
            <a:ext cx="8762999" cy="4317118"/>
            <a:chOff x="990600" y="1219200"/>
            <a:chExt cx="7391400" cy="3733800"/>
          </a:xfrm>
        </p:grpSpPr>
        <p:sp>
          <p:nvSpPr>
            <p:cNvPr id="6" name="Rounded Rectangle 5"/>
            <p:cNvSpPr/>
            <p:nvPr/>
          </p:nvSpPr>
          <p:spPr>
            <a:xfrm>
              <a:off x="990600" y="1219200"/>
              <a:ext cx="7391400" cy="3733800"/>
            </a:xfrm>
            <a:prstGeom prst="roundRect">
              <a:avLst/>
            </a:prstGeom>
            <a:ln w="635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Bef>
                  <a:spcPts val="3600"/>
                </a:spcBef>
              </a:pPr>
              <a:endParaRPr lang="en-US" sz="4400" dirty="0"/>
            </a:p>
            <a:p>
              <a:pPr algn="ctr">
                <a:spcBef>
                  <a:spcPts val="3600"/>
                </a:spcBef>
              </a:pPr>
              <a:r>
                <a:rPr lang="en-US" sz="4400" dirty="0"/>
                <a:t>If you don’t do it when it is here, it moves here</a:t>
              </a:r>
            </a:p>
            <a:p>
              <a:pPr algn="ctr">
                <a:spcBef>
                  <a:spcPts val="3600"/>
                </a:spcBef>
              </a:pPr>
              <a:endParaRPr lang="en-US" sz="4400" dirty="0"/>
            </a:p>
            <a:p>
              <a:pPr algn="ctr">
                <a:spcBef>
                  <a:spcPts val="3600"/>
                </a:spcBef>
              </a:pPr>
              <a:endParaRPr lang="en-US" sz="2800" dirty="0"/>
            </a:p>
            <a:p>
              <a:pPr lvl="1"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90600" y="4191000"/>
              <a:ext cx="15240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514600" y="4191000"/>
              <a:ext cx="571500" cy="74266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90600" y="3086100"/>
              <a:ext cx="1524000" cy="11049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0DCA5CDE-6852-39D7-6280-2B8B159996D1}"/>
              </a:ext>
            </a:extLst>
          </p:cNvPr>
          <p:cNvSpPr/>
          <p:nvPr/>
        </p:nvSpPr>
        <p:spPr>
          <a:xfrm rot="4535491">
            <a:off x="2771334" y="1845571"/>
            <a:ext cx="1062528" cy="3557086"/>
          </a:xfrm>
          <a:prstGeom prst="curvedLeftArrow">
            <a:avLst>
              <a:gd name="adj1" fmla="val 25000"/>
              <a:gd name="adj2" fmla="val 50000"/>
              <a:gd name="adj3" fmla="val 5619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54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22660</TotalTime>
  <Words>801</Words>
  <Application>Microsoft Office PowerPoint</Application>
  <PresentationFormat>On-screen Show (4:3)</PresentationFormat>
  <Paragraphs>150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New Faculty Orientation</vt:lpstr>
      <vt:lpstr> A little bit about me</vt:lpstr>
      <vt:lpstr>You are already a success  </vt:lpstr>
      <vt:lpstr>PowerPoint Presentation</vt:lpstr>
      <vt:lpstr>Make good use of your time  Poor use of time is the biggest impediment to tenure and to successful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Celebrate what you accomplish</vt:lpstr>
      <vt:lpstr>PowerPoint Presentation</vt:lpstr>
      <vt:lpstr>PowerPoint Presentation</vt:lpstr>
      <vt:lpstr>PowerPoint Presentation</vt:lpstr>
      <vt:lpstr>PowerPoint Presentation</vt:lpstr>
      <vt:lpstr>This is a Goldilocks University Not too big, not too small, just right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try not to be a Henny Penny</vt:lpstr>
      <vt:lpstr>I am The Little Engine that Could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Faculty Orientation</dc:title>
  <dc:creator>QoE</dc:creator>
  <cp:lastModifiedBy>Wichman, Holly (hwichman@uidaho.edu)</cp:lastModifiedBy>
  <cp:revision>84</cp:revision>
  <cp:lastPrinted>2013-08-14T15:20:18Z</cp:lastPrinted>
  <dcterms:created xsi:type="dcterms:W3CDTF">2013-08-11T21:29:34Z</dcterms:created>
  <dcterms:modified xsi:type="dcterms:W3CDTF">2023-08-14T22:00:53Z</dcterms:modified>
</cp:coreProperties>
</file>