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73" r:id="rId5"/>
    <p:sldId id="300" r:id="rId6"/>
    <p:sldId id="292" r:id="rId7"/>
    <p:sldId id="278" r:id="rId8"/>
    <p:sldId id="295" r:id="rId9"/>
    <p:sldId id="296" r:id="rId10"/>
    <p:sldId id="267" r:id="rId11"/>
    <p:sldId id="271" r:id="rId12"/>
    <p:sldId id="270" r:id="rId13"/>
    <p:sldId id="287" r:id="rId14"/>
    <p:sldId id="257" r:id="rId15"/>
    <p:sldId id="285" r:id="rId16"/>
    <p:sldId id="259" r:id="rId17"/>
    <p:sldId id="284" r:id="rId18"/>
    <p:sldId id="297" r:id="rId19"/>
    <p:sldId id="256" r:id="rId20"/>
    <p:sldId id="277" r:id="rId21"/>
    <p:sldId id="258" r:id="rId22"/>
    <p:sldId id="298" r:id="rId23"/>
    <p:sldId id="261" r:id="rId24"/>
    <p:sldId id="276" r:id="rId25"/>
    <p:sldId id="291" r:id="rId26"/>
    <p:sldId id="274" r:id="rId27"/>
    <p:sldId id="275" r:id="rId28"/>
    <p:sldId id="294" r:id="rId29"/>
    <p:sldId id="282" r:id="rId30"/>
    <p:sldId id="280" r:id="rId31"/>
    <p:sldId id="27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25" d="100"/>
          <a:sy n="125" d="100"/>
        </p:scale>
        <p:origin x="199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A27DCA-3EA8-4BB4-B930-E59C2D10211F}" type="doc">
      <dgm:prSet loTypeId="urn:microsoft.com/office/officeart/2016/7/layout/RepeatingBendingProcessNew" loCatId="process" qsTypeId="urn:microsoft.com/office/officeart/2005/8/quickstyle/simple4" qsCatId="simple" csTypeId="urn:microsoft.com/office/officeart/2005/8/colors/accent6_2" csCatId="accent6"/>
      <dgm:spPr/>
      <dgm:t>
        <a:bodyPr/>
        <a:lstStyle/>
        <a:p>
          <a:endParaRPr lang="en-US"/>
        </a:p>
      </dgm:t>
    </dgm:pt>
    <dgm:pt modelId="{CD2D3C93-906A-4B4C-9BE3-0A52B5006F0D}">
      <dgm:prSet/>
      <dgm:spPr/>
      <dgm:t>
        <a:bodyPr/>
        <a:lstStyle/>
        <a:p>
          <a:r>
            <a:rPr lang="en-US" dirty="0"/>
            <a:t>Session 1 focuses on what LTD is and why it matters</a:t>
          </a:r>
        </a:p>
      </dgm:t>
    </dgm:pt>
    <dgm:pt modelId="{DA49EA47-63B9-431F-AC42-2CD9D3F0351C}" type="parTrans" cxnId="{764791D4-5777-4408-835E-2395AB825AAA}">
      <dgm:prSet/>
      <dgm:spPr/>
      <dgm:t>
        <a:bodyPr/>
        <a:lstStyle/>
        <a:p>
          <a:endParaRPr lang="en-US"/>
        </a:p>
      </dgm:t>
    </dgm:pt>
    <dgm:pt modelId="{6DC30C2E-D1DD-45C6-9172-F7641C269994}" type="sibTrans" cxnId="{764791D4-5777-4408-835E-2395AB825AAA}">
      <dgm:prSet/>
      <dgm:spPr/>
      <dgm:t>
        <a:bodyPr/>
        <a:lstStyle/>
        <a:p>
          <a:endParaRPr lang="en-US"/>
        </a:p>
      </dgm:t>
    </dgm:pt>
    <dgm:pt modelId="{EFFAFCF5-9E64-4EAC-8866-0BFCCA639682}">
      <dgm:prSet/>
      <dgm:spPr/>
      <dgm:t>
        <a:bodyPr/>
        <a:lstStyle/>
        <a:p>
          <a:r>
            <a:rPr lang="en-US"/>
            <a:t>This session will introduce key concepts relating to:</a:t>
          </a:r>
        </a:p>
      </dgm:t>
    </dgm:pt>
    <dgm:pt modelId="{B1EB5720-ED92-4A32-AB81-E429647BEA66}" type="parTrans" cxnId="{F3C7AD99-F3B3-47B4-B8EE-05DBD73A585E}">
      <dgm:prSet/>
      <dgm:spPr/>
      <dgm:t>
        <a:bodyPr/>
        <a:lstStyle/>
        <a:p>
          <a:endParaRPr lang="en-US"/>
        </a:p>
      </dgm:t>
    </dgm:pt>
    <dgm:pt modelId="{F3E16778-6457-4CCE-8C16-527E32346505}" type="sibTrans" cxnId="{F3C7AD99-F3B3-47B4-B8EE-05DBD73A585E}">
      <dgm:prSet/>
      <dgm:spPr/>
      <dgm:t>
        <a:bodyPr/>
        <a:lstStyle/>
        <a:p>
          <a:endParaRPr lang="en-US"/>
        </a:p>
      </dgm:t>
    </dgm:pt>
    <dgm:pt modelId="{F8F416BC-4F18-40B1-B912-FA48E219AC4D}">
      <dgm:prSet/>
      <dgm:spPr/>
      <dgm:t>
        <a:bodyPr/>
        <a:lstStyle/>
        <a:p>
          <a:r>
            <a:rPr lang="en-US"/>
            <a:t>Inclusive teaching practices, </a:t>
          </a:r>
        </a:p>
      </dgm:t>
    </dgm:pt>
    <dgm:pt modelId="{F72D548C-15D3-4FA0-A929-387CC2E32805}" type="parTrans" cxnId="{2A58F0BF-73AF-4E74-9241-00EF8BDAC37A}">
      <dgm:prSet/>
      <dgm:spPr/>
      <dgm:t>
        <a:bodyPr/>
        <a:lstStyle/>
        <a:p>
          <a:endParaRPr lang="en-US"/>
        </a:p>
      </dgm:t>
    </dgm:pt>
    <dgm:pt modelId="{499B7F14-15C8-41ED-92A3-E1B67ADA578C}" type="sibTrans" cxnId="{2A58F0BF-73AF-4E74-9241-00EF8BDAC37A}">
      <dgm:prSet/>
      <dgm:spPr/>
      <dgm:t>
        <a:bodyPr/>
        <a:lstStyle/>
        <a:p>
          <a:endParaRPr lang="en-US"/>
        </a:p>
      </dgm:t>
    </dgm:pt>
    <dgm:pt modelId="{1090AB8C-0CC8-48E4-8839-A815683DBBA4}">
      <dgm:prSet/>
      <dgm:spPr/>
      <dgm:t>
        <a:bodyPr/>
        <a:lstStyle/>
        <a:p>
          <a:r>
            <a:rPr lang="en-US"/>
            <a:t>Our role in providing equitable educational opportunities, and </a:t>
          </a:r>
        </a:p>
      </dgm:t>
    </dgm:pt>
    <dgm:pt modelId="{E8FDA9C7-84E9-4549-83BC-A8D26C501406}" type="parTrans" cxnId="{26382FC0-8A8F-4212-B225-7675B5A46C15}">
      <dgm:prSet/>
      <dgm:spPr/>
      <dgm:t>
        <a:bodyPr/>
        <a:lstStyle/>
        <a:p>
          <a:endParaRPr lang="en-US"/>
        </a:p>
      </dgm:t>
    </dgm:pt>
    <dgm:pt modelId="{97E85F03-8021-47A8-9B3C-70C7CB6D4B74}" type="sibTrans" cxnId="{26382FC0-8A8F-4212-B225-7675B5A46C15}">
      <dgm:prSet/>
      <dgm:spPr/>
      <dgm:t>
        <a:bodyPr/>
        <a:lstStyle/>
        <a:p>
          <a:endParaRPr lang="en-US"/>
        </a:p>
      </dgm:t>
    </dgm:pt>
    <dgm:pt modelId="{92EF8D86-BB95-4A86-BF87-7BA8C3F521D0}">
      <dgm:prSet/>
      <dgm:spPr/>
      <dgm:t>
        <a:bodyPr/>
        <a:lstStyle/>
        <a:p>
          <a:r>
            <a:rPr lang="en-US"/>
            <a:t>The CIRTL framework</a:t>
          </a:r>
        </a:p>
      </dgm:t>
    </dgm:pt>
    <dgm:pt modelId="{AEBCB827-A8B1-46E5-AC54-5C5DD0956E61}" type="parTrans" cxnId="{64462AE7-4321-4EEC-B20F-6A09E8E82C63}">
      <dgm:prSet/>
      <dgm:spPr/>
      <dgm:t>
        <a:bodyPr/>
        <a:lstStyle/>
        <a:p>
          <a:endParaRPr lang="en-US"/>
        </a:p>
      </dgm:t>
    </dgm:pt>
    <dgm:pt modelId="{D58270F0-7486-4B08-AAE6-DB0BB9C1AB1E}" type="sibTrans" cxnId="{64462AE7-4321-4EEC-B20F-6A09E8E82C63}">
      <dgm:prSet/>
      <dgm:spPr/>
      <dgm:t>
        <a:bodyPr/>
        <a:lstStyle/>
        <a:p>
          <a:endParaRPr lang="en-US"/>
        </a:p>
      </dgm:t>
    </dgm:pt>
    <dgm:pt modelId="{A4256154-71E2-492F-8316-9E705B71DDFC}">
      <dgm:prSet/>
      <dgm:spPr/>
      <dgm:t>
        <a:bodyPr/>
        <a:lstStyle/>
        <a:p>
          <a:r>
            <a:rPr lang="en-US"/>
            <a:t>Session 2 more fully integrates the CIRTL framework and links two core aspects of it: </a:t>
          </a:r>
        </a:p>
      </dgm:t>
    </dgm:pt>
    <dgm:pt modelId="{FB41AD7A-8464-4A84-8B0B-F0A5A3062950}" type="parTrans" cxnId="{A107A612-80FC-4C06-A2A7-9F4566D25D47}">
      <dgm:prSet/>
      <dgm:spPr/>
      <dgm:t>
        <a:bodyPr/>
        <a:lstStyle/>
        <a:p>
          <a:endParaRPr lang="en-US"/>
        </a:p>
      </dgm:t>
    </dgm:pt>
    <dgm:pt modelId="{9D2E8774-2F34-458D-9AF4-7DE5036112EA}" type="sibTrans" cxnId="{A107A612-80FC-4C06-A2A7-9F4566D25D47}">
      <dgm:prSet/>
      <dgm:spPr/>
      <dgm:t>
        <a:bodyPr/>
        <a:lstStyle/>
        <a:p>
          <a:endParaRPr lang="en-US"/>
        </a:p>
      </dgm:t>
    </dgm:pt>
    <dgm:pt modelId="{C1A3518C-4D2E-4AEB-9A4D-DD25A015D9FF}">
      <dgm:prSet/>
      <dgm:spPr/>
      <dgm:t>
        <a:bodyPr/>
        <a:lstStyle/>
        <a:p>
          <a:r>
            <a:rPr lang="en-US"/>
            <a:t>Learning through Diversity and Teaching as Research</a:t>
          </a:r>
        </a:p>
      </dgm:t>
    </dgm:pt>
    <dgm:pt modelId="{AE93ED66-562E-4678-B878-FB9A55534AF3}" type="parTrans" cxnId="{E9F464DF-15FC-4C69-9B1C-5DC7CDEAA8B5}">
      <dgm:prSet/>
      <dgm:spPr/>
      <dgm:t>
        <a:bodyPr/>
        <a:lstStyle/>
        <a:p>
          <a:endParaRPr lang="en-US"/>
        </a:p>
      </dgm:t>
    </dgm:pt>
    <dgm:pt modelId="{513AE5FC-3384-4061-AE68-702612A046B8}" type="sibTrans" cxnId="{E9F464DF-15FC-4C69-9B1C-5DC7CDEAA8B5}">
      <dgm:prSet/>
      <dgm:spPr/>
      <dgm:t>
        <a:bodyPr/>
        <a:lstStyle/>
        <a:p>
          <a:endParaRPr lang="en-US"/>
        </a:p>
      </dgm:t>
    </dgm:pt>
    <dgm:pt modelId="{F1B976D1-5C41-4F77-8CEC-0505EC6AD1FD}">
      <dgm:prSet/>
      <dgm:spPr/>
      <dgm:t>
        <a:bodyPr/>
        <a:lstStyle/>
        <a:p>
          <a:r>
            <a:rPr lang="en-US"/>
            <a:t>Session 3 provides a deeper dive into:</a:t>
          </a:r>
        </a:p>
      </dgm:t>
    </dgm:pt>
    <dgm:pt modelId="{A84A65FC-E6F0-492C-A13E-B1F59AA1E593}" type="parTrans" cxnId="{AA2BA1D0-EC6E-417B-91D2-A451EFF1C2BE}">
      <dgm:prSet/>
      <dgm:spPr/>
      <dgm:t>
        <a:bodyPr/>
        <a:lstStyle/>
        <a:p>
          <a:endParaRPr lang="en-US"/>
        </a:p>
      </dgm:t>
    </dgm:pt>
    <dgm:pt modelId="{3A4820E9-EA91-4175-8C6A-DE75143E30C0}" type="sibTrans" cxnId="{AA2BA1D0-EC6E-417B-91D2-A451EFF1C2BE}">
      <dgm:prSet/>
      <dgm:spPr/>
      <dgm:t>
        <a:bodyPr/>
        <a:lstStyle/>
        <a:p>
          <a:endParaRPr lang="en-US"/>
        </a:p>
      </dgm:t>
    </dgm:pt>
    <dgm:pt modelId="{5512CB11-78BA-4CAA-97C7-7E49147E0844}">
      <dgm:prSet/>
      <dgm:spPr/>
      <dgm:t>
        <a:bodyPr/>
        <a:lstStyle/>
        <a:p>
          <a:r>
            <a:rPr lang="en-US"/>
            <a:t>The development of an equity-mindset, and</a:t>
          </a:r>
        </a:p>
      </dgm:t>
    </dgm:pt>
    <dgm:pt modelId="{21C10C9A-0ADF-47F8-8D41-83C0CBE825C1}" type="parTrans" cxnId="{AAA1E3BA-E2BE-4487-B51D-5E8E8376D3BD}">
      <dgm:prSet/>
      <dgm:spPr/>
      <dgm:t>
        <a:bodyPr/>
        <a:lstStyle/>
        <a:p>
          <a:endParaRPr lang="en-US"/>
        </a:p>
      </dgm:t>
    </dgm:pt>
    <dgm:pt modelId="{C287824B-6F17-4ACE-AF75-1F6B30AD8899}" type="sibTrans" cxnId="{AAA1E3BA-E2BE-4487-B51D-5E8E8376D3BD}">
      <dgm:prSet/>
      <dgm:spPr/>
      <dgm:t>
        <a:bodyPr/>
        <a:lstStyle/>
        <a:p>
          <a:endParaRPr lang="en-US"/>
        </a:p>
      </dgm:t>
    </dgm:pt>
    <dgm:pt modelId="{3BC0318C-8869-468E-8922-E76F119DA700}">
      <dgm:prSet/>
      <dgm:spPr/>
      <dgm:t>
        <a:bodyPr/>
        <a:lstStyle/>
        <a:p>
          <a:r>
            <a:rPr lang="en-US"/>
            <a:t>Applied strategies for creating accessible, inclusive, and equitable learning experiences for diverse learners </a:t>
          </a:r>
        </a:p>
      </dgm:t>
    </dgm:pt>
    <dgm:pt modelId="{826704C0-F066-45D9-BE2C-572E29091DB1}" type="parTrans" cxnId="{7D8CF3BD-0E31-4B35-A4DF-9282A32BE208}">
      <dgm:prSet/>
      <dgm:spPr/>
      <dgm:t>
        <a:bodyPr/>
        <a:lstStyle/>
        <a:p>
          <a:endParaRPr lang="en-US"/>
        </a:p>
      </dgm:t>
    </dgm:pt>
    <dgm:pt modelId="{567518B0-B0AE-441D-9F3A-675FAC3DDF11}" type="sibTrans" cxnId="{7D8CF3BD-0E31-4B35-A4DF-9282A32BE208}">
      <dgm:prSet/>
      <dgm:spPr/>
      <dgm:t>
        <a:bodyPr/>
        <a:lstStyle/>
        <a:p>
          <a:endParaRPr lang="en-US"/>
        </a:p>
      </dgm:t>
    </dgm:pt>
    <dgm:pt modelId="{019CBAC2-0171-4F64-8A30-5EBFCCCAEA11}">
      <dgm:prSet/>
      <dgm:spPr/>
      <dgm:t>
        <a:bodyPr/>
        <a:lstStyle/>
        <a:p>
          <a:r>
            <a:rPr lang="en-US"/>
            <a:t>Session 4 focuses exclusively on Universal Design for Learning</a:t>
          </a:r>
        </a:p>
      </dgm:t>
    </dgm:pt>
    <dgm:pt modelId="{0827F04C-5227-4B83-81B9-4E3F53500BB0}" type="parTrans" cxnId="{688B3437-65C4-4D3A-883A-0AA4CBA7614A}">
      <dgm:prSet/>
      <dgm:spPr/>
      <dgm:t>
        <a:bodyPr/>
        <a:lstStyle/>
        <a:p>
          <a:endParaRPr lang="en-US"/>
        </a:p>
      </dgm:t>
    </dgm:pt>
    <dgm:pt modelId="{E8231668-7781-42A4-A86E-89C7D2A33E86}" type="sibTrans" cxnId="{688B3437-65C4-4D3A-883A-0AA4CBA7614A}">
      <dgm:prSet/>
      <dgm:spPr/>
      <dgm:t>
        <a:bodyPr/>
        <a:lstStyle/>
        <a:p>
          <a:endParaRPr lang="en-US"/>
        </a:p>
      </dgm:t>
    </dgm:pt>
    <dgm:pt modelId="{3B015D37-A862-4A9D-9299-E87696C85487}">
      <dgm:prSet/>
      <dgm:spPr/>
      <dgm:t>
        <a:bodyPr/>
        <a:lstStyle/>
        <a:p>
          <a:r>
            <a:rPr lang="en-US"/>
            <a:t>This expert-led session provides a rich context and evidence-based practices for supporting multiple means of engagement, representation, and expression of knowledge</a:t>
          </a:r>
        </a:p>
      </dgm:t>
    </dgm:pt>
    <dgm:pt modelId="{22589FF6-98FF-43ED-9A77-B53C6172F1A0}" type="parTrans" cxnId="{935998DB-0CBC-4F07-BC92-8D0A4B9218E6}">
      <dgm:prSet/>
      <dgm:spPr/>
      <dgm:t>
        <a:bodyPr/>
        <a:lstStyle/>
        <a:p>
          <a:endParaRPr lang="en-US"/>
        </a:p>
      </dgm:t>
    </dgm:pt>
    <dgm:pt modelId="{D2491FAF-5BFC-472D-AB03-122E0CAA9BF4}" type="sibTrans" cxnId="{935998DB-0CBC-4F07-BC92-8D0A4B9218E6}">
      <dgm:prSet/>
      <dgm:spPr/>
      <dgm:t>
        <a:bodyPr/>
        <a:lstStyle/>
        <a:p>
          <a:endParaRPr lang="en-US"/>
        </a:p>
      </dgm:t>
    </dgm:pt>
    <dgm:pt modelId="{6975F10A-FE88-40E5-BD61-1E6BF3ACF302}">
      <dgm:prSet/>
      <dgm:spPr/>
      <dgm:t>
        <a:bodyPr/>
        <a:lstStyle/>
        <a:p>
          <a:r>
            <a:rPr lang="en-US"/>
            <a:t>Session 5 focuses exclusively on Culturally Responsive Pedagogy</a:t>
          </a:r>
        </a:p>
      </dgm:t>
    </dgm:pt>
    <dgm:pt modelId="{879B1AC6-0AEF-4F37-9BD3-7C7923521D67}" type="parTrans" cxnId="{9C580A24-ABFA-4791-B584-1927B3DF465C}">
      <dgm:prSet/>
      <dgm:spPr/>
      <dgm:t>
        <a:bodyPr/>
        <a:lstStyle/>
        <a:p>
          <a:endParaRPr lang="en-US"/>
        </a:p>
      </dgm:t>
    </dgm:pt>
    <dgm:pt modelId="{44BE25D8-88BD-42F6-97CB-C8D55FE97516}" type="sibTrans" cxnId="{9C580A24-ABFA-4791-B584-1927B3DF465C}">
      <dgm:prSet/>
      <dgm:spPr/>
      <dgm:t>
        <a:bodyPr/>
        <a:lstStyle/>
        <a:p>
          <a:endParaRPr lang="en-US"/>
        </a:p>
      </dgm:t>
    </dgm:pt>
    <dgm:pt modelId="{90B3E2A2-0624-4D91-9348-27A0771F1CB9}">
      <dgm:prSet/>
      <dgm:spPr/>
      <dgm:t>
        <a:bodyPr/>
        <a:lstStyle/>
        <a:p>
          <a:r>
            <a:rPr lang="en-US"/>
            <a:t>This expert-led session provides insights and strategies for identifying and navigating the barriers and opportunities cultural differences provide</a:t>
          </a:r>
        </a:p>
      </dgm:t>
    </dgm:pt>
    <dgm:pt modelId="{BE491AE5-F9F5-40F9-8FC7-DD69B4B569FB}" type="parTrans" cxnId="{889F676C-05EF-4C6E-A367-624BFE0F6902}">
      <dgm:prSet/>
      <dgm:spPr/>
      <dgm:t>
        <a:bodyPr/>
        <a:lstStyle/>
        <a:p>
          <a:endParaRPr lang="en-US"/>
        </a:p>
      </dgm:t>
    </dgm:pt>
    <dgm:pt modelId="{C16286B3-99D1-4C88-8752-AE98AEC29E62}" type="sibTrans" cxnId="{889F676C-05EF-4C6E-A367-624BFE0F6902}">
      <dgm:prSet/>
      <dgm:spPr/>
      <dgm:t>
        <a:bodyPr/>
        <a:lstStyle/>
        <a:p>
          <a:endParaRPr lang="en-US"/>
        </a:p>
      </dgm:t>
    </dgm:pt>
    <dgm:pt modelId="{2D199FAF-EAEE-471E-8AFF-9E88085E8F13}">
      <dgm:prSet/>
      <dgm:spPr/>
      <dgm:t>
        <a:bodyPr/>
        <a:lstStyle/>
        <a:p>
          <a:r>
            <a:rPr lang="en-US"/>
            <a:t>Session 6 focuses exclusively on Inclusion by Design</a:t>
          </a:r>
        </a:p>
      </dgm:t>
    </dgm:pt>
    <dgm:pt modelId="{397461F5-CBBE-413F-8F42-92D127594311}" type="parTrans" cxnId="{BAC59AE5-4AE9-4A3C-9CDC-1DFA57C15ACC}">
      <dgm:prSet/>
      <dgm:spPr/>
      <dgm:t>
        <a:bodyPr/>
        <a:lstStyle/>
        <a:p>
          <a:endParaRPr lang="en-US"/>
        </a:p>
      </dgm:t>
    </dgm:pt>
    <dgm:pt modelId="{E46AAA0A-28A6-4B08-8900-5D16A0431363}" type="sibTrans" cxnId="{BAC59AE5-4AE9-4A3C-9CDC-1DFA57C15ACC}">
      <dgm:prSet/>
      <dgm:spPr/>
      <dgm:t>
        <a:bodyPr/>
        <a:lstStyle/>
        <a:p>
          <a:endParaRPr lang="en-US"/>
        </a:p>
      </dgm:t>
    </dgm:pt>
    <dgm:pt modelId="{940EE7E2-9FAD-4D87-A045-9D3B4DF1D15A}">
      <dgm:prSet/>
      <dgm:spPr/>
      <dgm:t>
        <a:bodyPr/>
        <a:lstStyle/>
        <a:p>
          <a:r>
            <a:rPr lang="en-US"/>
            <a:t>By this time, you will have the tools to think and act with intentionality to advance equitable learning opportunities</a:t>
          </a:r>
        </a:p>
      </dgm:t>
    </dgm:pt>
    <dgm:pt modelId="{8581968C-02BB-4DB4-8B1D-FE5E7A640FC2}" type="parTrans" cxnId="{2D062F98-1F49-4FD9-BF41-704E05E3A445}">
      <dgm:prSet/>
      <dgm:spPr/>
      <dgm:t>
        <a:bodyPr/>
        <a:lstStyle/>
        <a:p>
          <a:endParaRPr lang="en-US"/>
        </a:p>
      </dgm:t>
    </dgm:pt>
    <dgm:pt modelId="{D400F543-0D12-4418-A000-0ACEE3404BFA}" type="sibTrans" cxnId="{2D062F98-1F49-4FD9-BF41-704E05E3A445}">
      <dgm:prSet/>
      <dgm:spPr/>
      <dgm:t>
        <a:bodyPr/>
        <a:lstStyle/>
        <a:p>
          <a:endParaRPr lang="en-US"/>
        </a:p>
      </dgm:t>
    </dgm:pt>
    <dgm:pt modelId="{CF0E2972-D71A-49EF-9293-BD0DEFD537D1}">
      <dgm:prSet/>
      <dgm:spPr/>
      <dgm:t>
        <a:bodyPr/>
        <a:lstStyle/>
        <a:p>
          <a:r>
            <a:rPr lang="en-US"/>
            <a:t>This session will focus on how you can embed what you have learned in every-day practice</a:t>
          </a:r>
        </a:p>
      </dgm:t>
    </dgm:pt>
    <dgm:pt modelId="{6CA6BC19-4568-4B12-AA67-7EF3CD90B437}" type="parTrans" cxnId="{986C0DCE-F804-4BB0-88C9-FE245F0A1BF8}">
      <dgm:prSet/>
      <dgm:spPr/>
      <dgm:t>
        <a:bodyPr/>
        <a:lstStyle/>
        <a:p>
          <a:endParaRPr lang="en-US"/>
        </a:p>
      </dgm:t>
    </dgm:pt>
    <dgm:pt modelId="{9032182E-36E7-424F-B510-8E445A34E2E5}" type="sibTrans" cxnId="{986C0DCE-F804-4BB0-88C9-FE245F0A1BF8}">
      <dgm:prSet/>
      <dgm:spPr/>
      <dgm:t>
        <a:bodyPr/>
        <a:lstStyle/>
        <a:p>
          <a:endParaRPr lang="en-US"/>
        </a:p>
      </dgm:t>
    </dgm:pt>
    <dgm:pt modelId="{8D7113B0-E7A1-43B5-86BD-1B87EAAEB371}">
      <dgm:prSet/>
      <dgm:spPr/>
      <dgm:t>
        <a:bodyPr/>
        <a:lstStyle/>
        <a:p>
          <a:r>
            <a:rPr lang="en-US"/>
            <a:t>Session 7 is reserved for sharing how you have pulled it all together. It is a conversational session where you share a reflection and an action.</a:t>
          </a:r>
        </a:p>
      </dgm:t>
    </dgm:pt>
    <dgm:pt modelId="{B7C6E9E0-0848-4B18-A376-08AB968A1706}" type="parTrans" cxnId="{845CBB40-0E9C-4C6B-9E1C-B947EA95AE86}">
      <dgm:prSet/>
      <dgm:spPr/>
      <dgm:t>
        <a:bodyPr/>
        <a:lstStyle/>
        <a:p>
          <a:endParaRPr lang="en-US"/>
        </a:p>
      </dgm:t>
    </dgm:pt>
    <dgm:pt modelId="{6FC3EB3F-FA49-4FAA-B3D0-EAB36492F597}" type="sibTrans" cxnId="{845CBB40-0E9C-4C6B-9E1C-B947EA95AE86}">
      <dgm:prSet/>
      <dgm:spPr/>
      <dgm:t>
        <a:bodyPr/>
        <a:lstStyle/>
        <a:p>
          <a:endParaRPr lang="en-US"/>
        </a:p>
      </dgm:t>
    </dgm:pt>
    <dgm:pt modelId="{D462B1D5-5AF1-47DC-9DE9-B5D6D712AAA2}" type="pres">
      <dgm:prSet presAssocID="{AAA27DCA-3EA8-4BB4-B930-E59C2D10211F}" presName="Name0" presStyleCnt="0">
        <dgm:presLayoutVars>
          <dgm:dir/>
          <dgm:resizeHandles val="exact"/>
        </dgm:presLayoutVars>
      </dgm:prSet>
      <dgm:spPr/>
    </dgm:pt>
    <dgm:pt modelId="{1F179877-E7AD-44A7-A2BB-D7F14FA2003A}" type="pres">
      <dgm:prSet presAssocID="{CD2D3C93-906A-4B4C-9BE3-0A52B5006F0D}" presName="node" presStyleLbl="node1" presStyleIdx="0" presStyleCnt="7">
        <dgm:presLayoutVars>
          <dgm:bulletEnabled val="1"/>
        </dgm:presLayoutVars>
      </dgm:prSet>
      <dgm:spPr/>
    </dgm:pt>
    <dgm:pt modelId="{060ADE24-ED50-43CF-A34D-03A5648995D5}" type="pres">
      <dgm:prSet presAssocID="{6DC30C2E-D1DD-45C6-9172-F7641C269994}" presName="sibTrans" presStyleLbl="sibTrans1D1" presStyleIdx="0" presStyleCnt="6"/>
      <dgm:spPr/>
    </dgm:pt>
    <dgm:pt modelId="{E43800F2-98DC-447D-BE5E-5008647B623E}" type="pres">
      <dgm:prSet presAssocID="{6DC30C2E-D1DD-45C6-9172-F7641C269994}" presName="connectorText" presStyleLbl="sibTrans1D1" presStyleIdx="0" presStyleCnt="6"/>
      <dgm:spPr/>
    </dgm:pt>
    <dgm:pt modelId="{B738F7F5-69B0-45E1-8F29-47EC2AE53629}" type="pres">
      <dgm:prSet presAssocID="{A4256154-71E2-492F-8316-9E705B71DDFC}" presName="node" presStyleLbl="node1" presStyleIdx="1" presStyleCnt="7">
        <dgm:presLayoutVars>
          <dgm:bulletEnabled val="1"/>
        </dgm:presLayoutVars>
      </dgm:prSet>
      <dgm:spPr/>
    </dgm:pt>
    <dgm:pt modelId="{148D8093-C8CB-4BE3-A020-C4DBA2237C7C}" type="pres">
      <dgm:prSet presAssocID="{9D2E8774-2F34-458D-9AF4-7DE5036112EA}" presName="sibTrans" presStyleLbl="sibTrans1D1" presStyleIdx="1" presStyleCnt="6"/>
      <dgm:spPr/>
    </dgm:pt>
    <dgm:pt modelId="{412737F0-CFD5-43A9-86D2-A89349DFC9B2}" type="pres">
      <dgm:prSet presAssocID="{9D2E8774-2F34-458D-9AF4-7DE5036112EA}" presName="connectorText" presStyleLbl="sibTrans1D1" presStyleIdx="1" presStyleCnt="6"/>
      <dgm:spPr/>
    </dgm:pt>
    <dgm:pt modelId="{531D8608-4E18-4FBE-AC90-CFEF67770074}" type="pres">
      <dgm:prSet presAssocID="{F1B976D1-5C41-4F77-8CEC-0505EC6AD1FD}" presName="node" presStyleLbl="node1" presStyleIdx="2" presStyleCnt="7">
        <dgm:presLayoutVars>
          <dgm:bulletEnabled val="1"/>
        </dgm:presLayoutVars>
      </dgm:prSet>
      <dgm:spPr/>
    </dgm:pt>
    <dgm:pt modelId="{BAEC2CAA-C18D-4E79-8848-184EFC11D256}" type="pres">
      <dgm:prSet presAssocID="{3A4820E9-EA91-4175-8C6A-DE75143E30C0}" presName="sibTrans" presStyleLbl="sibTrans1D1" presStyleIdx="2" presStyleCnt="6"/>
      <dgm:spPr/>
    </dgm:pt>
    <dgm:pt modelId="{242482CF-0AE7-411F-82E6-79D9F63CD374}" type="pres">
      <dgm:prSet presAssocID="{3A4820E9-EA91-4175-8C6A-DE75143E30C0}" presName="connectorText" presStyleLbl="sibTrans1D1" presStyleIdx="2" presStyleCnt="6"/>
      <dgm:spPr/>
    </dgm:pt>
    <dgm:pt modelId="{A6D8A462-FAFF-4183-B568-09DE0292665F}" type="pres">
      <dgm:prSet presAssocID="{019CBAC2-0171-4F64-8A30-5EBFCCCAEA11}" presName="node" presStyleLbl="node1" presStyleIdx="3" presStyleCnt="7">
        <dgm:presLayoutVars>
          <dgm:bulletEnabled val="1"/>
        </dgm:presLayoutVars>
      </dgm:prSet>
      <dgm:spPr/>
    </dgm:pt>
    <dgm:pt modelId="{7F657FD9-9641-4EA5-9BFE-36370EEB73B6}" type="pres">
      <dgm:prSet presAssocID="{E8231668-7781-42A4-A86E-89C7D2A33E86}" presName="sibTrans" presStyleLbl="sibTrans1D1" presStyleIdx="3" presStyleCnt="6"/>
      <dgm:spPr/>
    </dgm:pt>
    <dgm:pt modelId="{55825AB3-1A5B-4FBA-A76C-2608CC1BF5B1}" type="pres">
      <dgm:prSet presAssocID="{E8231668-7781-42A4-A86E-89C7D2A33E86}" presName="connectorText" presStyleLbl="sibTrans1D1" presStyleIdx="3" presStyleCnt="6"/>
      <dgm:spPr/>
    </dgm:pt>
    <dgm:pt modelId="{BEA1B237-5E6B-456C-AFF6-966738C7509D}" type="pres">
      <dgm:prSet presAssocID="{6975F10A-FE88-40E5-BD61-1E6BF3ACF302}" presName="node" presStyleLbl="node1" presStyleIdx="4" presStyleCnt="7">
        <dgm:presLayoutVars>
          <dgm:bulletEnabled val="1"/>
        </dgm:presLayoutVars>
      </dgm:prSet>
      <dgm:spPr/>
    </dgm:pt>
    <dgm:pt modelId="{2A8441D7-2305-4B85-B4C6-91DDA73F31B9}" type="pres">
      <dgm:prSet presAssocID="{44BE25D8-88BD-42F6-97CB-C8D55FE97516}" presName="sibTrans" presStyleLbl="sibTrans1D1" presStyleIdx="4" presStyleCnt="6"/>
      <dgm:spPr/>
    </dgm:pt>
    <dgm:pt modelId="{40B35C64-FF6B-4E87-9A1B-F1901BBEAE00}" type="pres">
      <dgm:prSet presAssocID="{44BE25D8-88BD-42F6-97CB-C8D55FE97516}" presName="connectorText" presStyleLbl="sibTrans1D1" presStyleIdx="4" presStyleCnt="6"/>
      <dgm:spPr/>
    </dgm:pt>
    <dgm:pt modelId="{5906ED3E-7632-4994-BB6F-28B4048AF164}" type="pres">
      <dgm:prSet presAssocID="{2D199FAF-EAEE-471E-8AFF-9E88085E8F13}" presName="node" presStyleLbl="node1" presStyleIdx="5" presStyleCnt="7">
        <dgm:presLayoutVars>
          <dgm:bulletEnabled val="1"/>
        </dgm:presLayoutVars>
      </dgm:prSet>
      <dgm:spPr/>
    </dgm:pt>
    <dgm:pt modelId="{E5DD2315-D0C5-4A8E-BE81-AAC9AC0C3CE9}" type="pres">
      <dgm:prSet presAssocID="{E46AAA0A-28A6-4B08-8900-5D16A0431363}" presName="sibTrans" presStyleLbl="sibTrans1D1" presStyleIdx="5" presStyleCnt="6"/>
      <dgm:spPr/>
    </dgm:pt>
    <dgm:pt modelId="{809C97FF-5E31-4D6B-862F-A2139627BF9A}" type="pres">
      <dgm:prSet presAssocID="{E46AAA0A-28A6-4B08-8900-5D16A0431363}" presName="connectorText" presStyleLbl="sibTrans1D1" presStyleIdx="5" presStyleCnt="6"/>
      <dgm:spPr/>
    </dgm:pt>
    <dgm:pt modelId="{C4A41EFD-7322-4DED-B8EC-192922BF63B6}" type="pres">
      <dgm:prSet presAssocID="{8D7113B0-E7A1-43B5-86BD-1B87EAAEB371}" presName="node" presStyleLbl="node1" presStyleIdx="6" presStyleCnt="7">
        <dgm:presLayoutVars>
          <dgm:bulletEnabled val="1"/>
        </dgm:presLayoutVars>
      </dgm:prSet>
      <dgm:spPr/>
    </dgm:pt>
  </dgm:ptLst>
  <dgm:cxnLst>
    <dgm:cxn modelId="{5C034002-E8B2-42CE-99A0-2B373077F94B}" type="presOf" srcId="{9D2E8774-2F34-458D-9AF4-7DE5036112EA}" destId="{412737F0-CFD5-43A9-86D2-A89349DFC9B2}" srcOrd="1" destOrd="0" presId="urn:microsoft.com/office/officeart/2016/7/layout/RepeatingBendingProcessNew"/>
    <dgm:cxn modelId="{CFB7D605-4A3F-46C5-A931-0FBEC2843E00}" type="presOf" srcId="{F8F416BC-4F18-40B1-B912-FA48E219AC4D}" destId="{1F179877-E7AD-44A7-A2BB-D7F14FA2003A}" srcOrd="0" destOrd="2" presId="urn:microsoft.com/office/officeart/2016/7/layout/RepeatingBendingProcessNew"/>
    <dgm:cxn modelId="{C026A007-9956-4FF3-9F90-671DE5823C80}" type="presOf" srcId="{8D7113B0-E7A1-43B5-86BD-1B87EAAEB371}" destId="{C4A41EFD-7322-4DED-B8EC-192922BF63B6}" srcOrd="0" destOrd="0" presId="urn:microsoft.com/office/officeart/2016/7/layout/RepeatingBendingProcessNew"/>
    <dgm:cxn modelId="{A5C2820A-C46D-45DB-BB3F-622731383F83}" type="presOf" srcId="{CF0E2972-D71A-49EF-9293-BD0DEFD537D1}" destId="{5906ED3E-7632-4994-BB6F-28B4048AF164}" srcOrd="0" destOrd="2" presId="urn:microsoft.com/office/officeart/2016/7/layout/RepeatingBendingProcessNew"/>
    <dgm:cxn modelId="{A107A612-80FC-4C06-A2A7-9F4566D25D47}" srcId="{AAA27DCA-3EA8-4BB4-B930-E59C2D10211F}" destId="{A4256154-71E2-492F-8316-9E705B71DDFC}" srcOrd="1" destOrd="0" parTransId="{FB41AD7A-8464-4A84-8B0B-F0A5A3062950}" sibTransId="{9D2E8774-2F34-458D-9AF4-7DE5036112EA}"/>
    <dgm:cxn modelId="{C2ABC513-185A-41EB-9424-36A2EF6F1B0B}" type="presOf" srcId="{6DC30C2E-D1DD-45C6-9172-F7641C269994}" destId="{060ADE24-ED50-43CF-A34D-03A5648995D5}" srcOrd="0" destOrd="0" presId="urn:microsoft.com/office/officeart/2016/7/layout/RepeatingBendingProcessNew"/>
    <dgm:cxn modelId="{9C580A24-ABFA-4791-B584-1927B3DF465C}" srcId="{AAA27DCA-3EA8-4BB4-B930-E59C2D10211F}" destId="{6975F10A-FE88-40E5-BD61-1E6BF3ACF302}" srcOrd="4" destOrd="0" parTransId="{879B1AC6-0AEF-4F37-9BD3-7C7923521D67}" sibTransId="{44BE25D8-88BD-42F6-97CB-C8D55FE97516}"/>
    <dgm:cxn modelId="{AA277324-17DE-4DF8-9EF8-45E325C76A7E}" type="presOf" srcId="{AAA27DCA-3EA8-4BB4-B930-E59C2D10211F}" destId="{D462B1D5-5AF1-47DC-9DE9-B5D6D712AAA2}" srcOrd="0" destOrd="0" presId="urn:microsoft.com/office/officeart/2016/7/layout/RepeatingBendingProcessNew"/>
    <dgm:cxn modelId="{2508F828-B3A0-4FBA-82C0-7A0546BE5115}" type="presOf" srcId="{44BE25D8-88BD-42F6-97CB-C8D55FE97516}" destId="{40B35C64-FF6B-4E87-9A1B-F1901BBEAE00}" srcOrd="1" destOrd="0" presId="urn:microsoft.com/office/officeart/2016/7/layout/RepeatingBendingProcessNew"/>
    <dgm:cxn modelId="{688B3437-65C4-4D3A-883A-0AA4CBA7614A}" srcId="{AAA27DCA-3EA8-4BB4-B930-E59C2D10211F}" destId="{019CBAC2-0171-4F64-8A30-5EBFCCCAEA11}" srcOrd="3" destOrd="0" parTransId="{0827F04C-5227-4B83-81B9-4E3F53500BB0}" sibTransId="{E8231668-7781-42A4-A86E-89C7D2A33E86}"/>
    <dgm:cxn modelId="{1BE5CD3A-7220-4DD4-811B-ECDD48FD3F61}" type="presOf" srcId="{E8231668-7781-42A4-A86E-89C7D2A33E86}" destId="{55825AB3-1A5B-4FBA-A76C-2608CC1BF5B1}" srcOrd="1" destOrd="0" presId="urn:microsoft.com/office/officeart/2016/7/layout/RepeatingBendingProcessNew"/>
    <dgm:cxn modelId="{845CBB40-0E9C-4C6B-9E1C-B947EA95AE86}" srcId="{AAA27DCA-3EA8-4BB4-B930-E59C2D10211F}" destId="{8D7113B0-E7A1-43B5-86BD-1B87EAAEB371}" srcOrd="6" destOrd="0" parTransId="{B7C6E9E0-0848-4B18-A376-08AB968A1706}" sibTransId="{6FC3EB3F-FA49-4FAA-B3D0-EAB36492F597}"/>
    <dgm:cxn modelId="{15873D61-90A4-4F57-A2CC-AF9904B08636}" type="presOf" srcId="{90B3E2A2-0624-4D91-9348-27A0771F1CB9}" destId="{BEA1B237-5E6B-456C-AFF6-966738C7509D}" srcOrd="0" destOrd="1" presId="urn:microsoft.com/office/officeart/2016/7/layout/RepeatingBendingProcessNew"/>
    <dgm:cxn modelId="{E2677C43-98A2-420B-BF91-096E0F61B24A}" type="presOf" srcId="{2D199FAF-EAEE-471E-8AFF-9E88085E8F13}" destId="{5906ED3E-7632-4994-BB6F-28B4048AF164}" srcOrd="0" destOrd="0" presId="urn:microsoft.com/office/officeart/2016/7/layout/RepeatingBendingProcessNew"/>
    <dgm:cxn modelId="{2437DF46-E9A3-46E1-95C8-9DC96481B0FB}" type="presOf" srcId="{C1A3518C-4D2E-4AEB-9A4D-DD25A015D9FF}" destId="{B738F7F5-69B0-45E1-8F29-47EC2AE53629}" srcOrd="0" destOrd="1" presId="urn:microsoft.com/office/officeart/2016/7/layout/RepeatingBendingProcessNew"/>
    <dgm:cxn modelId="{E968B349-D16E-4019-8DE0-618F50A5E6F7}" type="presOf" srcId="{E46AAA0A-28A6-4B08-8900-5D16A0431363}" destId="{E5DD2315-D0C5-4A8E-BE81-AAC9AC0C3CE9}" srcOrd="0" destOrd="0" presId="urn:microsoft.com/office/officeart/2016/7/layout/RepeatingBendingProcessNew"/>
    <dgm:cxn modelId="{889F676C-05EF-4C6E-A367-624BFE0F6902}" srcId="{6975F10A-FE88-40E5-BD61-1E6BF3ACF302}" destId="{90B3E2A2-0624-4D91-9348-27A0771F1CB9}" srcOrd="0" destOrd="0" parTransId="{BE491AE5-F9F5-40F9-8FC7-DD69B4B569FB}" sibTransId="{C16286B3-99D1-4C88-8752-AE98AEC29E62}"/>
    <dgm:cxn modelId="{1338754C-CE62-458B-AB64-95D102ED4363}" type="presOf" srcId="{3BC0318C-8869-468E-8922-E76F119DA700}" destId="{531D8608-4E18-4FBE-AC90-CFEF67770074}" srcOrd="0" destOrd="2" presId="urn:microsoft.com/office/officeart/2016/7/layout/RepeatingBendingProcessNew"/>
    <dgm:cxn modelId="{84CA8A4E-ED51-4C2D-B8D0-D3B49CED820C}" type="presOf" srcId="{E46AAA0A-28A6-4B08-8900-5D16A0431363}" destId="{809C97FF-5E31-4D6B-862F-A2139627BF9A}" srcOrd="1" destOrd="0" presId="urn:microsoft.com/office/officeart/2016/7/layout/RepeatingBendingProcessNew"/>
    <dgm:cxn modelId="{D5C42774-4FF7-4BAE-B6AF-B322CBA3B212}" type="presOf" srcId="{6DC30C2E-D1DD-45C6-9172-F7641C269994}" destId="{E43800F2-98DC-447D-BE5E-5008647B623E}" srcOrd="1" destOrd="0" presId="urn:microsoft.com/office/officeart/2016/7/layout/RepeatingBendingProcessNew"/>
    <dgm:cxn modelId="{58DE7654-1823-41B9-9BFC-E2842405D120}" type="presOf" srcId="{44BE25D8-88BD-42F6-97CB-C8D55FE97516}" destId="{2A8441D7-2305-4B85-B4C6-91DDA73F31B9}" srcOrd="0" destOrd="0" presId="urn:microsoft.com/office/officeart/2016/7/layout/RepeatingBendingProcessNew"/>
    <dgm:cxn modelId="{2EE38F81-91AB-40BD-AC77-CE92120D3BAB}" type="presOf" srcId="{940EE7E2-9FAD-4D87-A045-9D3B4DF1D15A}" destId="{5906ED3E-7632-4994-BB6F-28B4048AF164}" srcOrd="0" destOrd="1" presId="urn:microsoft.com/office/officeart/2016/7/layout/RepeatingBendingProcessNew"/>
    <dgm:cxn modelId="{32A6C188-79DE-4498-B635-AB031D8DA0E1}" type="presOf" srcId="{EFFAFCF5-9E64-4EAC-8866-0BFCCA639682}" destId="{1F179877-E7AD-44A7-A2BB-D7F14FA2003A}" srcOrd="0" destOrd="1" presId="urn:microsoft.com/office/officeart/2016/7/layout/RepeatingBendingProcessNew"/>
    <dgm:cxn modelId="{FD9BE093-2882-4C37-BACF-741ED62311F0}" type="presOf" srcId="{9D2E8774-2F34-458D-9AF4-7DE5036112EA}" destId="{148D8093-C8CB-4BE3-A020-C4DBA2237C7C}" srcOrd="0" destOrd="0" presId="urn:microsoft.com/office/officeart/2016/7/layout/RepeatingBendingProcessNew"/>
    <dgm:cxn modelId="{F114EF95-8D97-4402-AF44-CEAAEE53CED7}" type="presOf" srcId="{6975F10A-FE88-40E5-BD61-1E6BF3ACF302}" destId="{BEA1B237-5E6B-456C-AFF6-966738C7509D}" srcOrd="0" destOrd="0" presId="urn:microsoft.com/office/officeart/2016/7/layout/RepeatingBendingProcessNew"/>
    <dgm:cxn modelId="{2D062F98-1F49-4FD9-BF41-704E05E3A445}" srcId="{2D199FAF-EAEE-471E-8AFF-9E88085E8F13}" destId="{940EE7E2-9FAD-4D87-A045-9D3B4DF1D15A}" srcOrd="0" destOrd="0" parTransId="{8581968C-02BB-4DB4-8B1D-FE5E7A640FC2}" sibTransId="{D400F543-0D12-4418-A000-0ACEE3404BFA}"/>
    <dgm:cxn modelId="{F3C7AD99-F3B3-47B4-B8EE-05DBD73A585E}" srcId="{CD2D3C93-906A-4B4C-9BE3-0A52B5006F0D}" destId="{EFFAFCF5-9E64-4EAC-8866-0BFCCA639682}" srcOrd="0" destOrd="0" parTransId="{B1EB5720-ED92-4A32-AB81-E429647BEA66}" sibTransId="{F3E16778-6457-4CCE-8C16-527E32346505}"/>
    <dgm:cxn modelId="{E07FB3AD-B5C5-4644-971B-76B0FBE1D245}" type="presOf" srcId="{CD2D3C93-906A-4B4C-9BE3-0A52B5006F0D}" destId="{1F179877-E7AD-44A7-A2BB-D7F14FA2003A}" srcOrd="0" destOrd="0" presId="urn:microsoft.com/office/officeart/2016/7/layout/RepeatingBendingProcessNew"/>
    <dgm:cxn modelId="{9808E1B1-87AF-4152-86E6-0A4A5EFC97ED}" type="presOf" srcId="{3A4820E9-EA91-4175-8C6A-DE75143E30C0}" destId="{242482CF-0AE7-411F-82E6-79D9F63CD374}" srcOrd="1" destOrd="0" presId="urn:microsoft.com/office/officeart/2016/7/layout/RepeatingBendingProcessNew"/>
    <dgm:cxn modelId="{AAA1E3BA-E2BE-4487-B51D-5E8E8376D3BD}" srcId="{F1B976D1-5C41-4F77-8CEC-0505EC6AD1FD}" destId="{5512CB11-78BA-4CAA-97C7-7E49147E0844}" srcOrd="0" destOrd="0" parTransId="{21C10C9A-0ADF-47F8-8D41-83C0CBE825C1}" sibTransId="{C287824B-6F17-4ACE-AF75-1F6B30AD8899}"/>
    <dgm:cxn modelId="{7D8CF3BD-0E31-4B35-A4DF-9282A32BE208}" srcId="{F1B976D1-5C41-4F77-8CEC-0505EC6AD1FD}" destId="{3BC0318C-8869-468E-8922-E76F119DA700}" srcOrd="1" destOrd="0" parTransId="{826704C0-F066-45D9-BE2C-572E29091DB1}" sibTransId="{567518B0-B0AE-441D-9F3A-675FAC3DDF11}"/>
    <dgm:cxn modelId="{EC81EFBE-48C5-461B-965B-A2D22AFAE3A7}" type="presOf" srcId="{1090AB8C-0CC8-48E4-8839-A815683DBBA4}" destId="{1F179877-E7AD-44A7-A2BB-D7F14FA2003A}" srcOrd="0" destOrd="3" presId="urn:microsoft.com/office/officeart/2016/7/layout/RepeatingBendingProcessNew"/>
    <dgm:cxn modelId="{2A58F0BF-73AF-4E74-9241-00EF8BDAC37A}" srcId="{EFFAFCF5-9E64-4EAC-8866-0BFCCA639682}" destId="{F8F416BC-4F18-40B1-B912-FA48E219AC4D}" srcOrd="0" destOrd="0" parTransId="{F72D548C-15D3-4FA0-A929-387CC2E32805}" sibTransId="{499B7F14-15C8-41ED-92A3-E1B67ADA578C}"/>
    <dgm:cxn modelId="{26382FC0-8A8F-4212-B225-7675B5A46C15}" srcId="{EFFAFCF5-9E64-4EAC-8866-0BFCCA639682}" destId="{1090AB8C-0CC8-48E4-8839-A815683DBBA4}" srcOrd="1" destOrd="0" parTransId="{E8FDA9C7-84E9-4549-83BC-A8D26C501406}" sibTransId="{97E85F03-8021-47A8-9B3C-70C7CB6D4B74}"/>
    <dgm:cxn modelId="{A8607FC0-085E-43C0-9D58-5180EBF2F3EB}" type="presOf" srcId="{5512CB11-78BA-4CAA-97C7-7E49147E0844}" destId="{531D8608-4E18-4FBE-AC90-CFEF67770074}" srcOrd="0" destOrd="1" presId="urn:microsoft.com/office/officeart/2016/7/layout/RepeatingBendingProcessNew"/>
    <dgm:cxn modelId="{4B9113C7-FA59-46D6-9BF3-7AAE6BFB176C}" type="presOf" srcId="{F1B976D1-5C41-4F77-8CEC-0505EC6AD1FD}" destId="{531D8608-4E18-4FBE-AC90-CFEF67770074}" srcOrd="0" destOrd="0" presId="urn:microsoft.com/office/officeart/2016/7/layout/RepeatingBendingProcessNew"/>
    <dgm:cxn modelId="{986C0DCE-F804-4BB0-88C9-FE245F0A1BF8}" srcId="{2D199FAF-EAEE-471E-8AFF-9E88085E8F13}" destId="{CF0E2972-D71A-49EF-9293-BD0DEFD537D1}" srcOrd="1" destOrd="0" parTransId="{6CA6BC19-4568-4B12-AA67-7EF3CD90B437}" sibTransId="{9032182E-36E7-424F-B510-8E445A34E2E5}"/>
    <dgm:cxn modelId="{AA2BA1D0-EC6E-417B-91D2-A451EFF1C2BE}" srcId="{AAA27DCA-3EA8-4BB4-B930-E59C2D10211F}" destId="{F1B976D1-5C41-4F77-8CEC-0505EC6AD1FD}" srcOrd="2" destOrd="0" parTransId="{A84A65FC-E6F0-492C-A13E-B1F59AA1E593}" sibTransId="{3A4820E9-EA91-4175-8C6A-DE75143E30C0}"/>
    <dgm:cxn modelId="{764791D4-5777-4408-835E-2395AB825AAA}" srcId="{AAA27DCA-3EA8-4BB4-B930-E59C2D10211F}" destId="{CD2D3C93-906A-4B4C-9BE3-0A52B5006F0D}" srcOrd="0" destOrd="0" parTransId="{DA49EA47-63B9-431F-AC42-2CD9D3F0351C}" sibTransId="{6DC30C2E-D1DD-45C6-9172-F7641C269994}"/>
    <dgm:cxn modelId="{935998DB-0CBC-4F07-BC92-8D0A4B9218E6}" srcId="{019CBAC2-0171-4F64-8A30-5EBFCCCAEA11}" destId="{3B015D37-A862-4A9D-9299-E87696C85487}" srcOrd="0" destOrd="0" parTransId="{22589FF6-98FF-43ED-9A77-B53C6172F1A0}" sibTransId="{D2491FAF-5BFC-472D-AB03-122E0CAA9BF4}"/>
    <dgm:cxn modelId="{E9F464DF-15FC-4C69-9B1C-5DC7CDEAA8B5}" srcId="{A4256154-71E2-492F-8316-9E705B71DDFC}" destId="{C1A3518C-4D2E-4AEB-9A4D-DD25A015D9FF}" srcOrd="0" destOrd="0" parTransId="{AE93ED66-562E-4678-B878-FB9A55534AF3}" sibTransId="{513AE5FC-3384-4061-AE68-702612A046B8}"/>
    <dgm:cxn modelId="{1DAAECE3-FA0A-4FBD-BE29-25DC3B62339F}" type="presOf" srcId="{3A4820E9-EA91-4175-8C6A-DE75143E30C0}" destId="{BAEC2CAA-C18D-4E79-8848-184EFC11D256}" srcOrd="0" destOrd="0" presId="urn:microsoft.com/office/officeart/2016/7/layout/RepeatingBendingProcessNew"/>
    <dgm:cxn modelId="{BAC59AE5-4AE9-4A3C-9CDC-1DFA57C15ACC}" srcId="{AAA27DCA-3EA8-4BB4-B930-E59C2D10211F}" destId="{2D199FAF-EAEE-471E-8AFF-9E88085E8F13}" srcOrd="5" destOrd="0" parTransId="{397461F5-CBBE-413F-8F42-92D127594311}" sibTransId="{E46AAA0A-28A6-4B08-8900-5D16A0431363}"/>
    <dgm:cxn modelId="{64462AE7-4321-4EEC-B20F-6A09E8E82C63}" srcId="{EFFAFCF5-9E64-4EAC-8866-0BFCCA639682}" destId="{92EF8D86-BB95-4A86-BF87-7BA8C3F521D0}" srcOrd="2" destOrd="0" parTransId="{AEBCB827-A8B1-46E5-AC54-5C5DD0956E61}" sibTransId="{D58270F0-7486-4B08-AAE6-DB0BB9C1AB1E}"/>
    <dgm:cxn modelId="{876083E8-778B-44A1-B868-F7AE506D3BE0}" type="presOf" srcId="{A4256154-71E2-492F-8316-9E705B71DDFC}" destId="{B738F7F5-69B0-45E1-8F29-47EC2AE53629}" srcOrd="0" destOrd="0" presId="urn:microsoft.com/office/officeart/2016/7/layout/RepeatingBendingProcessNew"/>
    <dgm:cxn modelId="{E97C87EE-15BF-488A-A570-359F358F85E6}" type="presOf" srcId="{92EF8D86-BB95-4A86-BF87-7BA8C3F521D0}" destId="{1F179877-E7AD-44A7-A2BB-D7F14FA2003A}" srcOrd="0" destOrd="4" presId="urn:microsoft.com/office/officeart/2016/7/layout/RepeatingBendingProcessNew"/>
    <dgm:cxn modelId="{646330F2-4F47-44AE-8E09-8D80FBB4799F}" type="presOf" srcId="{3B015D37-A862-4A9D-9299-E87696C85487}" destId="{A6D8A462-FAFF-4183-B568-09DE0292665F}" srcOrd="0" destOrd="1" presId="urn:microsoft.com/office/officeart/2016/7/layout/RepeatingBendingProcessNew"/>
    <dgm:cxn modelId="{F10787FC-BFEE-488F-B2A2-2037AE60F81D}" type="presOf" srcId="{E8231668-7781-42A4-A86E-89C7D2A33E86}" destId="{7F657FD9-9641-4EA5-9BFE-36370EEB73B6}" srcOrd="0" destOrd="0" presId="urn:microsoft.com/office/officeart/2016/7/layout/RepeatingBendingProcessNew"/>
    <dgm:cxn modelId="{F5EBE8FC-8ACB-4CB4-8AE9-18473BF2F0D7}" type="presOf" srcId="{019CBAC2-0171-4F64-8A30-5EBFCCCAEA11}" destId="{A6D8A462-FAFF-4183-B568-09DE0292665F}" srcOrd="0" destOrd="0" presId="urn:microsoft.com/office/officeart/2016/7/layout/RepeatingBendingProcessNew"/>
    <dgm:cxn modelId="{1CDA1AB4-9A68-475F-B5BB-67228BBA7243}" type="presParOf" srcId="{D462B1D5-5AF1-47DC-9DE9-B5D6D712AAA2}" destId="{1F179877-E7AD-44A7-A2BB-D7F14FA2003A}" srcOrd="0" destOrd="0" presId="urn:microsoft.com/office/officeart/2016/7/layout/RepeatingBendingProcessNew"/>
    <dgm:cxn modelId="{B4D8DEA5-C340-4687-826D-2F5DD8F7E892}" type="presParOf" srcId="{D462B1D5-5AF1-47DC-9DE9-B5D6D712AAA2}" destId="{060ADE24-ED50-43CF-A34D-03A5648995D5}" srcOrd="1" destOrd="0" presId="urn:microsoft.com/office/officeart/2016/7/layout/RepeatingBendingProcessNew"/>
    <dgm:cxn modelId="{89696ABF-ABAB-4FDD-AF5E-AC136EF3939D}" type="presParOf" srcId="{060ADE24-ED50-43CF-A34D-03A5648995D5}" destId="{E43800F2-98DC-447D-BE5E-5008647B623E}" srcOrd="0" destOrd="0" presId="urn:microsoft.com/office/officeart/2016/7/layout/RepeatingBendingProcessNew"/>
    <dgm:cxn modelId="{8483C01D-0609-40EB-8EBE-AA7745A3D5DB}" type="presParOf" srcId="{D462B1D5-5AF1-47DC-9DE9-B5D6D712AAA2}" destId="{B738F7F5-69B0-45E1-8F29-47EC2AE53629}" srcOrd="2" destOrd="0" presId="urn:microsoft.com/office/officeart/2016/7/layout/RepeatingBendingProcessNew"/>
    <dgm:cxn modelId="{10182DA3-EF8B-43B1-BB8F-083E80EB60B5}" type="presParOf" srcId="{D462B1D5-5AF1-47DC-9DE9-B5D6D712AAA2}" destId="{148D8093-C8CB-4BE3-A020-C4DBA2237C7C}" srcOrd="3" destOrd="0" presId="urn:microsoft.com/office/officeart/2016/7/layout/RepeatingBendingProcessNew"/>
    <dgm:cxn modelId="{A3EB2847-349E-4141-AC1D-8F8A91D75C5D}" type="presParOf" srcId="{148D8093-C8CB-4BE3-A020-C4DBA2237C7C}" destId="{412737F0-CFD5-43A9-86D2-A89349DFC9B2}" srcOrd="0" destOrd="0" presId="urn:microsoft.com/office/officeart/2016/7/layout/RepeatingBendingProcessNew"/>
    <dgm:cxn modelId="{53D6DD41-89CC-4D14-AA81-6EEF81460BCB}" type="presParOf" srcId="{D462B1D5-5AF1-47DC-9DE9-B5D6D712AAA2}" destId="{531D8608-4E18-4FBE-AC90-CFEF67770074}" srcOrd="4" destOrd="0" presId="urn:microsoft.com/office/officeart/2016/7/layout/RepeatingBendingProcessNew"/>
    <dgm:cxn modelId="{DC012E7C-FC78-4B8F-8F9A-0004A319486A}" type="presParOf" srcId="{D462B1D5-5AF1-47DC-9DE9-B5D6D712AAA2}" destId="{BAEC2CAA-C18D-4E79-8848-184EFC11D256}" srcOrd="5" destOrd="0" presId="urn:microsoft.com/office/officeart/2016/7/layout/RepeatingBendingProcessNew"/>
    <dgm:cxn modelId="{79732F7F-585F-4F06-BDC2-2E0D3A081538}" type="presParOf" srcId="{BAEC2CAA-C18D-4E79-8848-184EFC11D256}" destId="{242482CF-0AE7-411F-82E6-79D9F63CD374}" srcOrd="0" destOrd="0" presId="urn:microsoft.com/office/officeart/2016/7/layout/RepeatingBendingProcessNew"/>
    <dgm:cxn modelId="{F319166B-3508-4E6B-8272-2A04FFE234C8}" type="presParOf" srcId="{D462B1D5-5AF1-47DC-9DE9-B5D6D712AAA2}" destId="{A6D8A462-FAFF-4183-B568-09DE0292665F}" srcOrd="6" destOrd="0" presId="urn:microsoft.com/office/officeart/2016/7/layout/RepeatingBendingProcessNew"/>
    <dgm:cxn modelId="{D050B466-0FFB-44CB-BD89-B6C83F7B7F06}" type="presParOf" srcId="{D462B1D5-5AF1-47DC-9DE9-B5D6D712AAA2}" destId="{7F657FD9-9641-4EA5-9BFE-36370EEB73B6}" srcOrd="7" destOrd="0" presId="urn:microsoft.com/office/officeart/2016/7/layout/RepeatingBendingProcessNew"/>
    <dgm:cxn modelId="{51D8D8A2-9189-49DC-884C-4FEE8EE48ADC}" type="presParOf" srcId="{7F657FD9-9641-4EA5-9BFE-36370EEB73B6}" destId="{55825AB3-1A5B-4FBA-A76C-2608CC1BF5B1}" srcOrd="0" destOrd="0" presId="urn:microsoft.com/office/officeart/2016/7/layout/RepeatingBendingProcessNew"/>
    <dgm:cxn modelId="{4540DBFA-B83F-4BB1-AC91-1DB11567366D}" type="presParOf" srcId="{D462B1D5-5AF1-47DC-9DE9-B5D6D712AAA2}" destId="{BEA1B237-5E6B-456C-AFF6-966738C7509D}" srcOrd="8" destOrd="0" presId="urn:microsoft.com/office/officeart/2016/7/layout/RepeatingBendingProcessNew"/>
    <dgm:cxn modelId="{554CF9DA-F5CA-49CE-94F7-2BCF5DA3C564}" type="presParOf" srcId="{D462B1D5-5AF1-47DC-9DE9-B5D6D712AAA2}" destId="{2A8441D7-2305-4B85-B4C6-91DDA73F31B9}" srcOrd="9" destOrd="0" presId="urn:microsoft.com/office/officeart/2016/7/layout/RepeatingBendingProcessNew"/>
    <dgm:cxn modelId="{BD4D77F6-0888-426D-9D54-AFFAA23645D4}" type="presParOf" srcId="{2A8441D7-2305-4B85-B4C6-91DDA73F31B9}" destId="{40B35C64-FF6B-4E87-9A1B-F1901BBEAE00}" srcOrd="0" destOrd="0" presId="urn:microsoft.com/office/officeart/2016/7/layout/RepeatingBendingProcessNew"/>
    <dgm:cxn modelId="{97F8AD8F-3AA0-4EC1-B8E5-C92A5FD4ADB1}" type="presParOf" srcId="{D462B1D5-5AF1-47DC-9DE9-B5D6D712AAA2}" destId="{5906ED3E-7632-4994-BB6F-28B4048AF164}" srcOrd="10" destOrd="0" presId="urn:microsoft.com/office/officeart/2016/7/layout/RepeatingBendingProcessNew"/>
    <dgm:cxn modelId="{65D8FBE0-6FB6-405C-8C3D-D274325E4A6D}" type="presParOf" srcId="{D462B1D5-5AF1-47DC-9DE9-B5D6D712AAA2}" destId="{E5DD2315-D0C5-4A8E-BE81-AAC9AC0C3CE9}" srcOrd="11" destOrd="0" presId="urn:microsoft.com/office/officeart/2016/7/layout/RepeatingBendingProcessNew"/>
    <dgm:cxn modelId="{2F9C19DF-5838-4B75-B126-DA92051C8992}" type="presParOf" srcId="{E5DD2315-D0C5-4A8E-BE81-AAC9AC0C3CE9}" destId="{809C97FF-5E31-4D6B-862F-A2139627BF9A}" srcOrd="0" destOrd="0" presId="urn:microsoft.com/office/officeart/2016/7/layout/RepeatingBendingProcessNew"/>
    <dgm:cxn modelId="{07C380DF-62FB-40D4-826B-AA7DEC41699D}" type="presParOf" srcId="{D462B1D5-5AF1-47DC-9DE9-B5D6D712AAA2}" destId="{C4A41EFD-7322-4DED-B8EC-192922BF63B6}"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D01BB8-9F43-4170-AADF-5118BB8286FD}"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25D17860-ADB9-49EE-9AF9-D178066EA299}">
      <dgm:prSet phldrT="[Text]"/>
      <dgm:spPr/>
      <dgm:t>
        <a:bodyPr/>
        <a:lstStyle/>
        <a:p>
          <a:r>
            <a:rPr lang="en-US" dirty="0"/>
            <a:t>TAR</a:t>
          </a:r>
        </a:p>
      </dgm:t>
    </dgm:pt>
    <dgm:pt modelId="{EC3DA442-013F-4BE6-9FFC-8D19A96FE414}" type="parTrans" cxnId="{5B06BC8A-0802-4E8F-95F0-A94601E49C72}">
      <dgm:prSet/>
      <dgm:spPr/>
      <dgm:t>
        <a:bodyPr/>
        <a:lstStyle/>
        <a:p>
          <a:endParaRPr lang="en-US"/>
        </a:p>
      </dgm:t>
    </dgm:pt>
    <dgm:pt modelId="{B1C2C905-E01E-41D0-9449-447496E19461}" type="sibTrans" cxnId="{5B06BC8A-0802-4E8F-95F0-A94601E49C72}">
      <dgm:prSet/>
      <dgm:spPr/>
      <dgm:t>
        <a:bodyPr/>
        <a:lstStyle/>
        <a:p>
          <a:endParaRPr lang="en-US"/>
        </a:p>
      </dgm:t>
    </dgm:pt>
    <dgm:pt modelId="{4EBF2B39-BC21-4FD7-B9C5-D7A6F36FAD33}">
      <dgm:prSet phldrT="[Text]"/>
      <dgm:spPr/>
      <dgm:t>
        <a:bodyPr/>
        <a:lstStyle/>
        <a:p>
          <a:r>
            <a:rPr lang="en-US" dirty="0"/>
            <a:t>LTD</a:t>
          </a:r>
        </a:p>
      </dgm:t>
    </dgm:pt>
    <dgm:pt modelId="{E3B7EA19-0D9B-4F52-B748-3BA2760C3DA6}" type="parTrans" cxnId="{90BE22D6-6483-43FF-B653-511B359F3245}">
      <dgm:prSet/>
      <dgm:spPr/>
      <dgm:t>
        <a:bodyPr/>
        <a:lstStyle/>
        <a:p>
          <a:endParaRPr lang="en-US"/>
        </a:p>
      </dgm:t>
    </dgm:pt>
    <dgm:pt modelId="{D1EEFF25-1057-4796-A5B9-1A7AA14A8280}" type="sibTrans" cxnId="{90BE22D6-6483-43FF-B653-511B359F3245}">
      <dgm:prSet/>
      <dgm:spPr/>
      <dgm:t>
        <a:bodyPr/>
        <a:lstStyle/>
        <a:p>
          <a:endParaRPr lang="en-US"/>
        </a:p>
      </dgm:t>
    </dgm:pt>
    <dgm:pt modelId="{D5B5C36F-2857-45F2-9D40-30FF88976F55}">
      <dgm:prSet phldrT="[Text]"/>
      <dgm:spPr/>
      <dgm:t>
        <a:bodyPr/>
        <a:lstStyle/>
        <a:p>
          <a:r>
            <a:rPr lang="en-US" dirty="0"/>
            <a:t>PFF</a:t>
          </a:r>
        </a:p>
      </dgm:t>
    </dgm:pt>
    <dgm:pt modelId="{4F2683D2-3E1B-414B-9199-65A29C4627C1}" type="parTrans" cxnId="{33020143-4944-45CC-908C-6E54D5EED2D3}">
      <dgm:prSet/>
      <dgm:spPr/>
      <dgm:t>
        <a:bodyPr/>
        <a:lstStyle/>
        <a:p>
          <a:endParaRPr lang="en-US"/>
        </a:p>
      </dgm:t>
    </dgm:pt>
    <dgm:pt modelId="{E48C2EAA-D9B3-4A8D-93CB-13C9C1396F68}" type="sibTrans" cxnId="{33020143-4944-45CC-908C-6E54D5EED2D3}">
      <dgm:prSet/>
      <dgm:spPr/>
      <dgm:t>
        <a:bodyPr/>
        <a:lstStyle/>
        <a:p>
          <a:endParaRPr lang="en-US"/>
        </a:p>
      </dgm:t>
    </dgm:pt>
    <dgm:pt modelId="{DF7A38A8-CA5A-4A5B-983C-F9C986FA5B9B}">
      <dgm:prSet phldrT="[Text]"/>
      <dgm:spPr/>
      <dgm:t>
        <a:bodyPr/>
        <a:lstStyle/>
        <a:p>
          <a:r>
            <a:rPr lang="en-US" dirty="0"/>
            <a:t>Transformational and Equitable </a:t>
          </a:r>
        </a:p>
        <a:p>
          <a:r>
            <a:rPr lang="en-US" dirty="0"/>
            <a:t>Teaching and Learning</a:t>
          </a:r>
        </a:p>
      </dgm:t>
    </dgm:pt>
    <dgm:pt modelId="{1352BDCD-5692-436E-94C4-D1D57CCBF7A2}" type="parTrans" cxnId="{44901CE7-60BD-43B8-9C4A-DD300A99E4B6}">
      <dgm:prSet/>
      <dgm:spPr/>
      <dgm:t>
        <a:bodyPr/>
        <a:lstStyle/>
        <a:p>
          <a:endParaRPr lang="en-US"/>
        </a:p>
      </dgm:t>
    </dgm:pt>
    <dgm:pt modelId="{EB76CED4-2CFC-4953-8762-9163BA89F6D2}" type="sibTrans" cxnId="{44901CE7-60BD-43B8-9C4A-DD300A99E4B6}">
      <dgm:prSet/>
      <dgm:spPr/>
      <dgm:t>
        <a:bodyPr/>
        <a:lstStyle/>
        <a:p>
          <a:endParaRPr lang="en-US"/>
        </a:p>
      </dgm:t>
    </dgm:pt>
    <dgm:pt modelId="{DEEB4BD1-591E-4FEC-9918-4791C30BDC29}" type="pres">
      <dgm:prSet presAssocID="{F7D01BB8-9F43-4170-AADF-5118BB8286FD}" presName="Name0" presStyleCnt="0">
        <dgm:presLayoutVars>
          <dgm:chMax val="4"/>
          <dgm:resizeHandles val="exact"/>
        </dgm:presLayoutVars>
      </dgm:prSet>
      <dgm:spPr/>
    </dgm:pt>
    <dgm:pt modelId="{A128830D-A74D-474F-BB4E-3C78D4086930}" type="pres">
      <dgm:prSet presAssocID="{F7D01BB8-9F43-4170-AADF-5118BB8286FD}" presName="ellipse" presStyleLbl="trBgShp" presStyleIdx="0" presStyleCnt="1"/>
      <dgm:spPr/>
    </dgm:pt>
    <dgm:pt modelId="{8A79A95B-373E-4E27-9699-2A9661C9F35F}" type="pres">
      <dgm:prSet presAssocID="{F7D01BB8-9F43-4170-AADF-5118BB8286FD}" presName="arrow1" presStyleLbl="fgShp" presStyleIdx="0" presStyleCnt="1"/>
      <dgm:spPr/>
    </dgm:pt>
    <dgm:pt modelId="{9C5689C4-50A2-47D3-BF9D-F00CC2E79D78}" type="pres">
      <dgm:prSet presAssocID="{F7D01BB8-9F43-4170-AADF-5118BB8286FD}" presName="rectangle" presStyleLbl="revTx" presStyleIdx="0" presStyleCnt="1">
        <dgm:presLayoutVars>
          <dgm:bulletEnabled val="1"/>
        </dgm:presLayoutVars>
      </dgm:prSet>
      <dgm:spPr/>
    </dgm:pt>
    <dgm:pt modelId="{9035B74C-AB38-4742-B6B2-15AE6BA35C55}" type="pres">
      <dgm:prSet presAssocID="{4EBF2B39-BC21-4FD7-B9C5-D7A6F36FAD33}" presName="item1" presStyleLbl="node1" presStyleIdx="0" presStyleCnt="3">
        <dgm:presLayoutVars>
          <dgm:bulletEnabled val="1"/>
        </dgm:presLayoutVars>
      </dgm:prSet>
      <dgm:spPr/>
    </dgm:pt>
    <dgm:pt modelId="{737E93F1-0838-46AB-A811-4FA2DE2F41FA}" type="pres">
      <dgm:prSet presAssocID="{D5B5C36F-2857-45F2-9D40-30FF88976F55}" presName="item2" presStyleLbl="node1" presStyleIdx="1" presStyleCnt="3">
        <dgm:presLayoutVars>
          <dgm:bulletEnabled val="1"/>
        </dgm:presLayoutVars>
      </dgm:prSet>
      <dgm:spPr/>
    </dgm:pt>
    <dgm:pt modelId="{77CE0531-EB14-4292-B3D5-6EB9EE6C4093}" type="pres">
      <dgm:prSet presAssocID="{DF7A38A8-CA5A-4A5B-983C-F9C986FA5B9B}" presName="item3" presStyleLbl="node1" presStyleIdx="2" presStyleCnt="3">
        <dgm:presLayoutVars>
          <dgm:bulletEnabled val="1"/>
        </dgm:presLayoutVars>
      </dgm:prSet>
      <dgm:spPr/>
    </dgm:pt>
    <dgm:pt modelId="{6ECB8CA2-F259-4031-923A-6B4A94D31D32}" type="pres">
      <dgm:prSet presAssocID="{F7D01BB8-9F43-4170-AADF-5118BB8286FD}" presName="funnel" presStyleLbl="trAlignAcc1" presStyleIdx="0" presStyleCnt="1" custLinFactNeighborX="-16" custLinFactNeighborY="-824"/>
      <dgm:spPr/>
    </dgm:pt>
  </dgm:ptLst>
  <dgm:cxnLst>
    <dgm:cxn modelId="{322FAE0F-9D26-4614-8F70-C9800063ECF3}" type="presOf" srcId="{25D17860-ADB9-49EE-9AF9-D178066EA299}" destId="{77CE0531-EB14-4292-B3D5-6EB9EE6C4093}" srcOrd="0" destOrd="0" presId="urn:microsoft.com/office/officeart/2005/8/layout/funnel1"/>
    <dgm:cxn modelId="{5FCF4F2A-98A9-4914-99C8-970FDFAA11DA}" type="presOf" srcId="{DF7A38A8-CA5A-4A5B-983C-F9C986FA5B9B}" destId="{9C5689C4-50A2-47D3-BF9D-F00CC2E79D78}" srcOrd="0" destOrd="0" presId="urn:microsoft.com/office/officeart/2005/8/layout/funnel1"/>
    <dgm:cxn modelId="{33020143-4944-45CC-908C-6E54D5EED2D3}" srcId="{F7D01BB8-9F43-4170-AADF-5118BB8286FD}" destId="{D5B5C36F-2857-45F2-9D40-30FF88976F55}" srcOrd="2" destOrd="0" parTransId="{4F2683D2-3E1B-414B-9199-65A29C4627C1}" sibTransId="{E48C2EAA-D9B3-4A8D-93CB-13C9C1396F68}"/>
    <dgm:cxn modelId="{38B0AE45-E0B1-41A9-A606-5122D28AD6E1}" type="presOf" srcId="{D5B5C36F-2857-45F2-9D40-30FF88976F55}" destId="{9035B74C-AB38-4742-B6B2-15AE6BA35C55}" srcOrd="0" destOrd="0" presId="urn:microsoft.com/office/officeart/2005/8/layout/funnel1"/>
    <dgm:cxn modelId="{D902DA86-2F4B-4A5F-A005-B841A8ED2208}" type="presOf" srcId="{4EBF2B39-BC21-4FD7-B9C5-D7A6F36FAD33}" destId="{737E93F1-0838-46AB-A811-4FA2DE2F41FA}" srcOrd="0" destOrd="0" presId="urn:microsoft.com/office/officeart/2005/8/layout/funnel1"/>
    <dgm:cxn modelId="{5B06BC8A-0802-4E8F-95F0-A94601E49C72}" srcId="{F7D01BB8-9F43-4170-AADF-5118BB8286FD}" destId="{25D17860-ADB9-49EE-9AF9-D178066EA299}" srcOrd="0" destOrd="0" parTransId="{EC3DA442-013F-4BE6-9FFC-8D19A96FE414}" sibTransId="{B1C2C905-E01E-41D0-9449-447496E19461}"/>
    <dgm:cxn modelId="{98C33BBA-0CD5-49F5-BCAE-F335FC90EF71}" type="presOf" srcId="{F7D01BB8-9F43-4170-AADF-5118BB8286FD}" destId="{DEEB4BD1-591E-4FEC-9918-4791C30BDC29}" srcOrd="0" destOrd="0" presId="urn:microsoft.com/office/officeart/2005/8/layout/funnel1"/>
    <dgm:cxn modelId="{90BE22D6-6483-43FF-B653-511B359F3245}" srcId="{F7D01BB8-9F43-4170-AADF-5118BB8286FD}" destId="{4EBF2B39-BC21-4FD7-B9C5-D7A6F36FAD33}" srcOrd="1" destOrd="0" parTransId="{E3B7EA19-0D9B-4F52-B748-3BA2760C3DA6}" sibTransId="{D1EEFF25-1057-4796-A5B9-1A7AA14A8280}"/>
    <dgm:cxn modelId="{44901CE7-60BD-43B8-9C4A-DD300A99E4B6}" srcId="{F7D01BB8-9F43-4170-AADF-5118BB8286FD}" destId="{DF7A38A8-CA5A-4A5B-983C-F9C986FA5B9B}" srcOrd="3" destOrd="0" parTransId="{1352BDCD-5692-436E-94C4-D1D57CCBF7A2}" sibTransId="{EB76CED4-2CFC-4953-8762-9163BA89F6D2}"/>
    <dgm:cxn modelId="{69CA3D2E-5166-46B4-84FF-A5D3CDD2BBAE}" type="presParOf" srcId="{DEEB4BD1-591E-4FEC-9918-4791C30BDC29}" destId="{A128830D-A74D-474F-BB4E-3C78D4086930}" srcOrd="0" destOrd="0" presId="urn:microsoft.com/office/officeart/2005/8/layout/funnel1"/>
    <dgm:cxn modelId="{2F4BC33E-59F7-44F4-B19B-AEA106FCE1B4}" type="presParOf" srcId="{DEEB4BD1-591E-4FEC-9918-4791C30BDC29}" destId="{8A79A95B-373E-4E27-9699-2A9661C9F35F}" srcOrd="1" destOrd="0" presId="urn:microsoft.com/office/officeart/2005/8/layout/funnel1"/>
    <dgm:cxn modelId="{3C5C7E76-26A9-46B2-B334-4F196AE463E3}" type="presParOf" srcId="{DEEB4BD1-591E-4FEC-9918-4791C30BDC29}" destId="{9C5689C4-50A2-47D3-BF9D-F00CC2E79D78}" srcOrd="2" destOrd="0" presId="urn:microsoft.com/office/officeart/2005/8/layout/funnel1"/>
    <dgm:cxn modelId="{42402B5B-2C99-4A44-9DD2-F12892F41FC1}" type="presParOf" srcId="{DEEB4BD1-591E-4FEC-9918-4791C30BDC29}" destId="{9035B74C-AB38-4742-B6B2-15AE6BA35C55}" srcOrd="3" destOrd="0" presId="urn:microsoft.com/office/officeart/2005/8/layout/funnel1"/>
    <dgm:cxn modelId="{8898D230-3B39-47ED-85DD-80C38C230AB3}" type="presParOf" srcId="{DEEB4BD1-591E-4FEC-9918-4791C30BDC29}" destId="{737E93F1-0838-46AB-A811-4FA2DE2F41FA}" srcOrd="4" destOrd="0" presId="urn:microsoft.com/office/officeart/2005/8/layout/funnel1"/>
    <dgm:cxn modelId="{55B81791-6129-4B69-AF56-AA2ED65E3442}" type="presParOf" srcId="{DEEB4BD1-591E-4FEC-9918-4791C30BDC29}" destId="{77CE0531-EB14-4292-B3D5-6EB9EE6C4093}" srcOrd="5" destOrd="0" presId="urn:microsoft.com/office/officeart/2005/8/layout/funnel1"/>
    <dgm:cxn modelId="{2D951672-2E57-4D10-BFE1-8F0EF91CFBBE}" type="presParOf" srcId="{DEEB4BD1-591E-4FEC-9918-4791C30BDC29}" destId="{6ECB8CA2-F259-4031-923A-6B4A94D31D32}"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D910F6-B9C0-46EF-9CE4-95D0689001E7}" type="doc">
      <dgm:prSet loTypeId="urn:microsoft.com/office/officeart/2005/8/layout/equation1" loCatId="process" qsTypeId="urn:microsoft.com/office/officeart/2005/8/quickstyle/simple1" qsCatId="simple" csTypeId="urn:microsoft.com/office/officeart/2005/8/colors/accent0_1" csCatId="mainScheme" phldr="1"/>
      <dgm:spPr/>
    </dgm:pt>
    <dgm:pt modelId="{150D9E0B-0B6C-4508-9E71-9D9DFBC55E54}">
      <dgm:prSet phldrT="[Text]"/>
      <dgm:spPr/>
      <dgm:t>
        <a:bodyPr/>
        <a:lstStyle/>
        <a:p>
          <a:r>
            <a:rPr lang="en-US" dirty="0"/>
            <a:t>LTD</a:t>
          </a:r>
        </a:p>
      </dgm:t>
    </dgm:pt>
    <dgm:pt modelId="{3640ABD6-82F3-4DFE-8CE3-0B8E3731DBB4}" type="parTrans" cxnId="{6E8A10F5-88FE-4393-AED4-DAE5A37EE577}">
      <dgm:prSet/>
      <dgm:spPr/>
      <dgm:t>
        <a:bodyPr/>
        <a:lstStyle/>
        <a:p>
          <a:endParaRPr lang="en-US"/>
        </a:p>
      </dgm:t>
    </dgm:pt>
    <dgm:pt modelId="{393BDE10-A101-4365-A032-0FBBC8A95316}" type="sibTrans" cxnId="{6E8A10F5-88FE-4393-AED4-DAE5A37EE577}">
      <dgm:prSet/>
      <dgm:spPr/>
      <dgm:t>
        <a:bodyPr/>
        <a:lstStyle/>
        <a:p>
          <a:endParaRPr lang="en-US"/>
        </a:p>
      </dgm:t>
    </dgm:pt>
    <dgm:pt modelId="{E9071FA9-1872-4F55-9B0C-FB95B512C96B}">
      <dgm:prSet phldrT="[Text]"/>
      <dgm:spPr/>
      <dgm:t>
        <a:bodyPr/>
        <a:lstStyle/>
        <a:p>
          <a:r>
            <a:rPr lang="en-US" dirty="0"/>
            <a:t>TAR</a:t>
          </a:r>
        </a:p>
      </dgm:t>
    </dgm:pt>
    <dgm:pt modelId="{F751D561-1C04-4E4B-A55D-34248CFD1C23}" type="parTrans" cxnId="{711C441B-1E92-46AF-8E2D-05A1A2058F71}">
      <dgm:prSet/>
      <dgm:spPr/>
      <dgm:t>
        <a:bodyPr/>
        <a:lstStyle/>
        <a:p>
          <a:endParaRPr lang="en-US"/>
        </a:p>
      </dgm:t>
    </dgm:pt>
    <dgm:pt modelId="{4487E6CC-0978-4EA9-A4D0-7BA32466AE3F}" type="sibTrans" cxnId="{711C441B-1E92-46AF-8E2D-05A1A2058F71}">
      <dgm:prSet/>
      <dgm:spPr/>
      <dgm:t>
        <a:bodyPr/>
        <a:lstStyle/>
        <a:p>
          <a:endParaRPr lang="en-US"/>
        </a:p>
      </dgm:t>
    </dgm:pt>
    <dgm:pt modelId="{30B69B04-D544-49D3-9245-7E496025B618}">
      <dgm:prSet phldrT="[Text]"/>
      <dgm:spPr/>
      <dgm:t>
        <a:bodyPr/>
        <a:lstStyle/>
        <a:p>
          <a:r>
            <a:rPr lang="en-US" dirty="0"/>
            <a:t>Mindful Evidence-Based Teaching</a:t>
          </a:r>
        </a:p>
      </dgm:t>
    </dgm:pt>
    <dgm:pt modelId="{E7FBF856-AE56-4C54-BEA6-BEE38453BA0A}" type="parTrans" cxnId="{F32FBABF-06ED-4C97-9DC0-A22059B888DD}">
      <dgm:prSet/>
      <dgm:spPr/>
      <dgm:t>
        <a:bodyPr/>
        <a:lstStyle/>
        <a:p>
          <a:endParaRPr lang="en-US"/>
        </a:p>
      </dgm:t>
    </dgm:pt>
    <dgm:pt modelId="{35B58B1B-C085-4176-A589-A1A16F03F88F}" type="sibTrans" cxnId="{F32FBABF-06ED-4C97-9DC0-A22059B888DD}">
      <dgm:prSet/>
      <dgm:spPr/>
      <dgm:t>
        <a:bodyPr/>
        <a:lstStyle/>
        <a:p>
          <a:endParaRPr lang="en-US"/>
        </a:p>
      </dgm:t>
    </dgm:pt>
    <dgm:pt modelId="{D043B9FD-B385-4924-8608-6D3472C4561C}" type="pres">
      <dgm:prSet presAssocID="{93D910F6-B9C0-46EF-9CE4-95D0689001E7}" presName="linearFlow" presStyleCnt="0">
        <dgm:presLayoutVars>
          <dgm:dir/>
          <dgm:resizeHandles val="exact"/>
        </dgm:presLayoutVars>
      </dgm:prSet>
      <dgm:spPr/>
    </dgm:pt>
    <dgm:pt modelId="{E9BC17F0-9F37-40EA-A706-38DF8AF9E0AD}" type="pres">
      <dgm:prSet presAssocID="{150D9E0B-0B6C-4508-9E71-9D9DFBC55E54}" presName="node" presStyleLbl="node1" presStyleIdx="0" presStyleCnt="3">
        <dgm:presLayoutVars>
          <dgm:bulletEnabled val="1"/>
        </dgm:presLayoutVars>
      </dgm:prSet>
      <dgm:spPr/>
    </dgm:pt>
    <dgm:pt modelId="{91D3F1E6-B908-440B-B5E1-0ECD0CDE521E}" type="pres">
      <dgm:prSet presAssocID="{393BDE10-A101-4365-A032-0FBBC8A95316}" presName="spacerL" presStyleCnt="0"/>
      <dgm:spPr/>
    </dgm:pt>
    <dgm:pt modelId="{227FFE94-B79A-4DE7-B76B-37CB5D75F9CC}" type="pres">
      <dgm:prSet presAssocID="{393BDE10-A101-4365-A032-0FBBC8A95316}" presName="sibTrans" presStyleLbl="sibTrans2D1" presStyleIdx="0" presStyleCnt="2"/>
      <dgm:spPr/>
    </dgm:pt>
    <dgm:pt modelId="{19B7B964-DA8F-43CD-AFB6-C471CD915D23}" type="pres">
      <dgm:prSet presAssocID="{393BDE10-A101-4365-A032-0FBBC8A95316}" presName="spacerR" presStyleCnt="0"/>
      <dgm:spPr/>
    </dgm:pt>
    <dgm:pt modelId="{33B8F79E-5251-4CE8-9B5C-07CEC35E6D9E}" type="pres">
      <dgm:prSet presAssocID="{E9071FA9-1872-4F55-9B0C-FB95B512C96B}" presName="node" presStyleLbl="node1" presStyleIdx="1" presStyleCnt="3">
        <dgm:presLayoutVars>
          <dgm:bulletEnabled val="1"/>
        </dgm:presLayoutVars>
      </dgm:prSet>
      <dgm:spPr/>
    </dgm:pt>
    <dgm:pt modelId="{19ECB37F-0859-4962-B27B-8B4CBCF7B234}" type="pres">
      <dgm:prSet presAssocID="{4487E6CC-0978-4EA9-A4D0-7BA32466AE3F}" presName="spacerL" presStyleCnt="0"/>
      <dgm:spPr/>
    </dgm:pt>
    <dgm:pt modelId="{8810916F-0683-4B87-ADE6-21A9A0390BC4}" type="pres">
      <dgm:prSet presAssocID="{4487E6CC-0978-4EA9-A4D0-7BA32466AE3F}" presName="sibTrans" presStyleLbl="sibTrans2D1" presStyleIdx="1" presStyleCnt="2"/>
      <dgm:spPr/>
    </dgm:pt>
    <dgm:pt modelId="{2F2BD852-60E4-4B82-9F6C-29BF7CD811B2}" type="pres">
      <dgm:prSet presAssocID="{4487E6CC-0978-4EA9-A4D0-7BA32466AE3F}" presName="spacerR" presStyleCnt="0"/>
      <dgm:spPr/>
    </dgm:pt>
    <dgm:pt modelId="{5786AA62-69FF-4D1D-A5A2-CC586B6C7C7A}" type="pres">
      <dgm:prSet presAssocID="{30B69B04-D544-49D3-9245-7E496025B618}" presName="node" presStyleLbl="node1" presStyleIdx="2" presStyleCnt="3">
        <dgm:presLayoutVars>
          <dgm:bulletEnabled val="1"/>
        </dgm:presLayoutVars>
      </dgm:prSet>
      <dgm:spPr/>
    </dgm:pt>
  </dgm:ptLst>
  <dgm:cxnLst>
    <dgm:cxn modelId="{711C441B-1E92-46AF-8E2D-05A1A2058F71}" srcId="{93D910F6-B9C0-46EF-9CE4-95D0689001E7}" destId="{E9071FA9-1872-4F55-9B0C-FB95B512C96B}" srcOrd="1" destOrd="0" parTransId="{F751D561-1C04-4E4B-A55D-34248CFD1C23}" sibTransId="{4487E6CC-0978-4EA9-A4D0-7BA32466AE3F}"/>
    <dgm:cxn modelId="{0024AD4D-EB8A-4F04-B2DF-C2D6CD4F0BE8}" type="presOf" srcId="{150D9E0B-0B6C-4508-9E71-9D9DFBC55E54}" destId="{E9BC17F0-9F37-40EA-A706-38DF8AF9E0AD}" srcOrd="0" destOrd="0" presId="urn:microsoft.com/office/officeart/2005/8/layout/equation1"/>
    <dgm:cxn modelId="{74D7F456-83DC-4EAA-91C8-C4EA3137D0CD}" type="presOf" srcId="{393BDE10-A101-4365-A032-0FBBC8A95316}" destId="{227FFE94-B79A-4DE7-B76B-37CB5D75F9CC}" srcOrd="0" destOrd="0" presId="urn:microsoft.com/office/officeart/2005/8/layout/equation1"/>
    <dgm:cxn modelId="{01D618A1-BF58-4E9C-8FD4-F865545B43C0}" type="presOf" srcId="{4487E6CC-0978-4EA9-A4D0-7BA32466AE3F}" destId="{8810916F-0683-4B87-ADE6-21A9A0390BC4}" srcOrd="0" destOrd="0" presId="urn:microsoft.com/office/officeart/2005/8/layout/equation1"/>
    <dgm:cxn modelId="{FB543FA7-2CBE-456A-9620-7CFA2E1964C6}" type="presOf" srcId="{E9071FA9-1872-4F55-9B0C-FB95B512C96B}" destId="{33B8F79E-5251-4CE8-9B5C-07CEC35E6D9E}" srcOrd="0" destOrd="0" presId="urn:microsoft.com/office/officeart/2005/8/layout/equation1"/>
    <dgm:cxn modelId="{BF3169BE-9022-4078-832E-FF2D391C7BA8}" type="presOf" srcId="{30B69B04-D544-49D3-9245-7E496025B618}" destId="{5786AA62-69FF-4D1D-A5A2-CC586B6C7C7A}" srcOrd="0" destOrd="0" presId="urn:microsoft.com/office/officeart/2005/8/layout/equation1"/>
    <dgm:cxn modelId="{F32FBABF-06ED-4C97-9DC0-A22059B888DD}" srcId="{93D910F6-B9C0-46EF-9CE4-95D0689001E7}" destId="{30B69B04-D544-49D3-9245-7E496025B618}" srcOrd="2" destOrd="0" parTransId="{E7FBF856-AE56-4C54-BEA6-BEE38453BA0A}" sibTransId="{35B58B1B-C085-4176-A589-A1A16F03F88F}"/>
    <dgm:cxn modelId="{CE7947EB-3111-40A9-8EB7-40E49817E271}" type="presOf" srcId="{93D910F6-B9C0-46EF-9CE4-95D0689001E7}" destId="{D043B9FD-B385-4924-8608-6D3472C4561C}" srcOrd="0" destOrd="0" presId="urn:microsoft.com/office/officeart/2005/8/layout/equation1"/>
    <dgm:cxn modelId="{6E8A10F5-88FE-4393-AED4-DAE5A37EE577}" srcId="{93D910F6-B9C0-46EF-9CE4-95D0689001E7}" destId="{150D9E0B-0B6C-4508-9E71-9D9DFBC55E54}" srcOrd="0" destOrd="0" parTransId="{3640ABD6-82F3-4DFE-8CE3-0B8E3731DBB4}" sibTransId="{393BDE10-A101-4365-A032-0FBBC8A95316}"/>
    <dgm:cxn modelId="{A3A5E919-FE4B-4164-A9BE-E7E339C8CFCA}" type="presParOf" srcId="{D043B9FD-B385-4924-8608-6D3472C4561C}" destId="{E9BC17F0-9F37-40EA-A706-38DF8AF9E0AD}" srcOrd="0" destOrd="0" presId="urn:microsoft.com/office/officeart/2005/8/layout/equation1"/>
    <dgm:cxn modelId="{3466D8F8-0CEA-4793-99DC-27348BCE7A8D}" type="presParOf" srcId="{D043B9FD-B385-4924-8608-6D3472C4561C}" destId="{91D3F1E6-B908-440B-B5E1-0ECD0CDE521E}" srcOrd="1" destOrd="0" presId="urn:microsoft.com/office/officeart/2005/8/layout/equation1"/>
    <dgm:cxn modelId="{2AB36D7F-9243-4765-87E7-CC640D00352E}" type="presParOf" srcId="{D043B9FD-B385-4924-8608-6D3472C4561C}" destId="{227FFE94-B79A-4DE7-B76B-37CB5D75F9CC}" srcOrd="2" destOrd="0" presId="urn:microsoft.com/office/officeart/2005/8/layout/equation1"/>
    <dgm:cxn modelId="{A59C4B73-3CB7-448A-9DD1-30E26CBA128A}" type="presParOf" srcId="{D043B9FD-B385-4924-8608-6D3472C4561C}" destId="{19B7B964-DA8F-43CD-AFB6-C471CD915D23}" srcOrd="3" destOrd="0" presId="urn:microsoft.com/office/officeart/2005/8/layout/equation1"/>
    <dgm:cxn modelId="{E62CDE6D-AE9F-4751-9D59-C902C886CF70}" type="presParOf" srcId="{D043B9FD-B385-4924-8608-6D3472C4561C}" destId="{33B8F79E-5251-4CE8-9B5C-07CEC35E6D9E}" srcOrd="4" destOrd="0" presId="urn:microsoft.com/office/officeart/2005/8/layout/equation1"/>
    <dgm:cxn modelId="{094AB466-7545-45B7-9566-F0EC32D121F2}" type="presParOf" srcId="{D043B9FD-B385-4924-8608-6D3472C4561C}" destId="{19ECB37F-0859-4962-B27B-8B4CBCF7B234}" srcOrd="5" destOrd="0" presId="urn:microsoft.com/office/officeart/2005/8/layout/equation1"/>
    <dgm:cxn modelId="{95391C96-50D3-4600-9AF5-0934B7BBC95B}" type="presParOf" srcId="{D043B9FD-B385-4924-8608-6D3472C4561C}" destId="{8810916F-0683-4B87-ADE6-21A9A0390BC4}" srcOrd="6" destOrd="0" presId="urn:microsoft.com/office/officeart/2005/8/layout/equation1"/>
    <dgm:cxn modelId="{4421C47E-574A-4AD9-AF6F-926F50A9081E}" type="presParOf" srcId="{D043B9FD-B385-4924-8608-6D3472C4561C}" destId="{2F2BD852-60E4-4B82-9F6C-29BF7CD811B2}" srcOrd="7" destOrd="0" presId="urn:microsoft.com/office/officeart/2005/8/layout/equation1"/>
    <dgm:cxn modelId="{D4F96EB9-497E-42EB-804B-E583B9A05701}" type="presParOf" srcId="{D043B9FD-B385-4924-8608-6D3472C4561C}" destId="{5786AA62-69FF-4D1D-A5A2-CC586B6C7C7A}"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E2B8E1-EA94-4D97-8417-F73B3AC9B395}" type="doc">
      <dgm:prSet loTypeId="urn:microsoft.com/office/officeart/2005/8/layout/venn3" loCatId="relationship" qsTypeId="urn:microsoft.com/office/officeart/2005/8/quickstyle/simple1" qsCatId="simple" csTypeId="urn:microsoft.com/office/officeart/2005/8/colors/accent0_1" csCatId="mainScheme" phldr="1"/>
      <dgm:spPr/>
      <dgm:t>
        <a:bodyPr/>
        <a:lstStyle/>
        <a:p>
          <a:endParaRPr lang="en-US"/>
        </a:p>
      </dgm:t>
    </dgm:pt>
    <dgm:pt modelId="{E8E77B88-8A6E-4F8E-9172-428AB329A230}">
      <dgm:prSet phldrT="[Text]"/>
      <dgm:spPr/>
      <dgm:t>
        <a:bodyPr/>
        <a:lstStyle/>
        <a:p>
          <a:r>
            <a:rPr lang="en-US" dirty="0"/>
            <a:t>LTD</a:t>
          </a:r>
        </a:p>
      </dgm:t>
    </dgm:pt>
    <dgm:pt modelId="{5061F557-3D5E-420A-8BCD-3B2DCA955E5C}" type="parTrans" cxnId="{F8362A5A-B1A7-40C3-AF11-BD07F9A2DA44}">
      <dgm:prSet/>
      <dgm:spPr/>
      <dgm:t>
        <a:bodyPr/>
        <a:lstStyle/>
        <a:p>
          <a:endParaRPr lang="en-US"/>
        </a:p>
      </dgm:t>
    </dgm:pt>
    <dgm:pt modelId="{8FFE6EAA-E366-4B45-984F-7B542AF4DA85}" type="sibTrans" cxnId="{F8362A5A-B1A7-40C3-AF11-BD07F9A2DA44}">
      <dgm:prSet/>
      <dgm:spPr/>
      <dgm:t>
        <a:bodyPr/>
        <a:lstStyle/>
        <a:p>
          <a:endParaRPr lang="en-US"/>
        </a:p>
      </dgm:t>
    </dgm:pt>
    <dgm:pt modelId="{BC5DCB7F-6B58-48D7-84E5-2AA1005A73BC}">
      <dgm:prSet phldrT="[Text]"/>
      <dgm:spPr/>
      <dgm:t>
        <a:bodyPr/>
        <a:lstStyle/>
        <a:p>
          <a:r>
            <a:rPr lang="en-US" dirty="0"/>
            <a:t>TAR</a:t>
          </a:r>
        </a:p>
      </dgm:t>
    </dgm:pt>
    <dgm:pt modelId="{3942E952-8E42-4C1B-9538-6A771BF22431}" type="parTrans" cxnId="{F9F0A7C8-00B9-4C5F-8A64-D6DC9C8D3FA9}">
      <dgm:prSet/>
      <dgm:spPr/>
      <dgm:t>
        <a:bodyPr/>
        <a:lstStyle/>
        <a:p>
          <a:endParaRPr lang="en-US"/>
        </a:p>
      </dgm:t>
    </dgm:pt>
    <dgm:pt modelId="{1619B065-B136-4938-9F5C-4E54B66CD756}" type="sibTrans" cxnId="{F9F0A7C8-00B9-4C5F-8A64-D6DC9C8D3FA9}">
      <dgm:prSet/>
      <dgm:spPr/>
      <dgm:t>
        <a:bodyPr/>
        <a:lstStyle/>
        <a:p>
          <a:endParaRPr lang="en-US"/>
        </a:p>
      </dgm:t>
    </dgm:pt>
    <dgm:pt modelId="{4F69F51A-9FE9-43CD-9813-298D1A7E0998}" type="pres">
      <dgm:prSet presAssocID="{F1E2B8E1-EA94-4D97-8417-F73B3AC9B395}" presName="Name0" presStyleCnt="0">
        <dgm:presLayoutVars>
          <dgm:dir/>
          <dgm:resizeHandles val="exact"/>
        </dgm:presLayoutVars>
      </dgm:prSet>
      <dgm:spPr/>
    </dgm:pt>
    <dgm:pt modelId="{E9C481F3-6091-4935-8F38-C11F97437DFB}" type="pres">
      <dgm:prSet presAssocID="{E8E77B88-8A6E-4F8E-9172-428AB329A230}" presName="Name5" presStyleLbl="vennNode1" presStyleIdx="0" presStyleCnt="2">
        <dgm:presLayoutVars>
          <dgm:bulletEnabled val="1"/>
        </dgm:presLayoutVars>
      </dgm:prSet>
      <dgm:spPr/>
    </dgm:pt>
    <dgm:pt modelId="{C1B2CC78-8066-4AFF-850F-2AA20023F35E}" type="pres">
      <dgm:prSet presAssocID="{8FFE6EAA-E366-4B45-984F-7B542AF4DA85}" presName="space" presStyleCnt="0"/>
      <dgm:spPr/>
    </dgm:pt>
    <dgm:pt modelId="{F5F6E978-D929-4F76-9040-7BE29A137E71}" type="pres">
      <dgm:prSet presAssocID="{BC5DCB7F-6B58-48D7-84E5-2AA1005A73BC}" presName="Name5" presStyleLbl="vennNode1" presStyleIdx="1" presStyleCnt="2">
        <dgm:presLayoutVars>
          <dgm:bulletEnabled val="1"/>
        </dgm:presLayoutVars>
      </dgm:prSet>
      <dgm:spPr/>
    </dgm:pt>
  </dgm:ptLst>
  <dgm:cxnLst>
    <dgm:cxn modelId="{31EB7174-C516-4111-95A5-CB0E63DA2D5E}" type="presOf" srcId="{E8E77B88-8A6E-4F8E-9172-428AB329A230}" destId="{E9C481F3-6091-4935-8F38-C11F97437DFB}" srcOrd="0" destOrd="0" presId="urn:microsoft.com/office/officeart/2005/8/layout/venn3"/>
    <dgm:cxn modelId="{F8362A5A-B1A7-40C3-AF11-BD07F9A2DA44}" srcId="{F1E2B8E1-EA94-4D97-8417-F73B3AC9B395}" destId="{E8E77B88-8A6E-4F8E-9172-428AB329A230}" srcOrd="0" destOrd="0" parTransId="{5061F557-3D5E-420A-8BCD-3B2DCA955E5C}" sibTransId="{8FFE6EAA-E366-4B45-984F-7B542AF4DA85}"/>
    <dgm:cxn modelId="{5367D7C2-D933-44C5-993E-FA950548B10B}" type="presOf" srcId="{F1E2B8E1-EA94-4D97-8417-F73B3AC9B395}" destId="{4F69F51A-9FE9-43CD-9813-298D1A7E0998}" srcOrd="0" destOrd="0" presId="urn:microsoft.com/office/officeart/2005/8/layout/venn3"/>
    <dgm:cxn modelId="{F9F0A7C8-00B9-4C5F-8A64-D6DC9C8D3FA9}" srcId="{F1E2B8E1-EA94-4D97-8417-F73B3AC9B395}" destId="{BC5DCB7F-6B58-48D7-84E5-2AA1005A73BC}" srcOrd="1" destOrd="0" parTransId="{3942E952-8E42-4C1B-9538-6A771BF22431}" sibTransId="{1619B065-B136-4938-9F5C-4E54B66CD756}"/>
    <dgm:cxn modelId="{8C356ED9-4DCE-44D7-B673-A90D913FDE1A}" type="presOf" srcId="{BC5DCB7F-6B58-48D7-84E5-2AA1005A73BC}" destId="{F5F6E978-D929-4F76-9040-7BE29A137E71}" srcOrd="0" destOrd="0" presId="urn:microsoft.com/office/officeart/2005/8/layout/venn3"/>
    <dgm:cxn modelId="{18DDCE52-0F33-4B8E-B468-FA8715253B1D}" type="presParOf" srcId="{4F69F51A-9FE9-43CD-9813-298D1A7E0998}" destId="{E9C481F3-6091-4935-8F38-C11F97437DFB}" srcOrd="0" destOrd="0" presId="urn:microsoft.com/office/officeart/2005/8/layout/venn3"/>
    <dgm:cxn modelId="{E97EBC86-E8DB-42C2-9724-25C0FFA82CD8}" type="presParOf" srcId="{4F69F51A-9FE9-43CD-9813-298D1A7E0998}" destId="{C1B2CC78-8066-4AFF-850F-2AA20023F35E}" srcOrd="1" destOrd="0" presId="urn:microsoft.com/office/officeart/2005/8/layout/venn3"/>
    <dgm:cxn modelId="{9FFDA45D-1E60-468F-9128-DC0F3469D3AB}" type="presParOf" srcId="{4F69F51A-9FE9-43CD-9813-298D1A7E0998}" destId="{F5F6E978-D929-4F76-9040-7BE29A137E71}" srcOrd="2" destOrd="0" presId="urn:microsoft.com/office/officeart/2005/8/layout/ven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ADE24-ED50-43CF-A34D-03A5648995D5}">
      <dsp:nvSpPr>
        <dsp:cNvPr id="0" name=""/>
        <dsp:cNvSpPr/>
      </dsp:nvSpPr>
      <dsp:spPr>
        <a:xfrm>
          <a:off x="2244476" y="1113522"/>
          <a:ext cx="484381" cy="91440"/>
        </a:xfrm>
        <a:custGeom>
          <a:avLst/>
          <a:gdLst/>
          <a:ahLst/>
          <a:cxnLst/>
          <a:rect l="0" t="0" r="0" b="0"/>
          <a:pathLst>
            <a:path>
              <a:moveTo>
                <a:pt x="0" y="45720"/>
              </a:moveTo>
              <a:lnTo>
                <a:pt x="484381"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3792" y="1156664"/>
        <a:ext cx="25749" cy="5154"/>
      </dsp:txXfrm>
    </dsp:sp>
    <dsp:sp modelId="{1F179877-E7AD-44A7-A2BB-D7F14FA2003A}">
      <dsp:nvSpPr>
        <dsp:cNvPr id="0" name=""/>
        <dsp:cNvSpPr/>
      </dsp:nvSpPr>
      <dsp:spPr>
        <a:xfrm>
          <a:off x="7224" y="487526"/>
          <a:ext cx="2239051" cy="134343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715" tIns="115166" rIns="109715" bIns="115166" numCol="1" spcCol="1270" anchor="t" anchorCtr="0">
          <a:noAutofit/>
        </a:bodyPr>
        <a:lstStyle/>
        <a:p>
          <a:pPr marL="0" lvl="0" indent="0" algn="l" defTabSz="533400">
            <a:lnSpc>
              <a:spcPct val="90000"/>
            </a:lnSpc>
            <a:spcBef>
              <a:spcPct val="0"/>
            </a:spcBef>
            <a:spcAft>
              <a:spcPct val="35000"/>
            </a:spcAft>
            <a:buNone/>
          </a:pPr>
          <a:r>
            <a:rPr lang="en-US" sz="1200" kern="1200" dirty="0"/>
            <a:t>Session 1 focuses on what LTD is and why it matters</a:t>
          </a:r>
        </a:p>
        <a:p>
          <a:pPr marL="57150" lvl="1" indent="-57150" algn="l" defTabSz="400050">
            <a:lnSpc>
              <a:spcPct val="90000"/>
            </a:lnSpc>
            <a:spcBef>
              <a:spcPct val="0"/>
            </a:spcBef>
            <a:spcAft>
              <a:spcPct val="15000"/>
            </a:spcAft>
            <a:buChar char="•"/>
          </a:pPr>
          <a:r>
            <a:rPr lang="en-US" sz="900" kern="1200"/>
            <a:t>This session will introduce key concepts relating to:</a:t>
          </a:r>
        </a:p>
        <a:p>
          <a:pPr marL="114300" lvl="2" indent="-57150" algn="l" defTabSz="400050">
            <a:lnSpc>
              <a:spcPct val="90000"/>
            </a:lnSpc>
            <a:spcBef>
              <a:spcPct val="0"/>
            </a:spcBef>
            <a:spcAft>
              <a:spcPct val="15000"/>
            </a:spcAft>
            <a:buChar char="•"/>
          </a:pPr>
          <a:r>
            <a:rPr lang="en-US" sz="900" kern="1200"/>
            <a:t>Inclusive teaching practices, </a:t>
          </a:r>
        </a:p>
        <a:p>
          <a:pPr marL="114300" lvl="2" indent="-57150" algn="l" defTabSz="400050">
            <a:lnSpc>
              <a:spcPct val="90000"/>
            </a:lnSpc>
            <a:spcBef>
              <a:spcPct val="0"/>
            </a:spcBef>
            <a:spcAft>
              <a:spcPct val="15000"/>
            </a:spcAft>
            <a:buChar char="•"/>
          </a:pPr>
          <a:r>
            <a:rPr lang="en-US" sz="900" kern="1200"/>
            <a:t>Our role in providing equitable educational opportunities, and </a:t>
          </a:r>
        </a:p>
        <a:p>
          <a:pPr marL="114300" lvl="2" indent="-57150" algn="l" defTabSz="400050">
            <a:lnSpc>
              <a:spcPct val="90000"/>
            </a:lnSpc>
            <a:spcBef>
              <a:spcPct val="0"/>
            </a:spcBef>
            <a:spcAft>
              <a:spcPct val="15000"/>
            </a:spcAft>
            <a:buChar char="•"/>
          </a:pPr>
          <a:r>
            <a:rPr lang="en-US" sz="900" kern="1200"/>
            <a:t>The CIRTL framework</a:t>
          </a:r>
        </a:p>
      </dsp:txBody>
      <dsp:txXfrm>
        <a:off x="7224" y="487526"/>
        <a:ext cx="2239051" cy="1343430"/>
      </dsp:txXfrm>
    </dsp:sp>
    <dsp:sp modelId="{148D8093-C8CB-4BE3-A020-C4DBA2237C7C}">
      <dsp:nvSpPr>
        <dsp:cNvPr id="0" name=""/>
        <dsp:cNvSpPr/>
      </dsp:nvSpPr>
      <dsp:spPr>
        <a:xfrm>
          <a:off x="4998509" y="1113522"/>
          <a:ext cx="484381" cy="91440"/>
        </a:xfrm>
        <a:custGeom>
          <a:avLst/>
          <a:gdLst/>
          <a:ahLst/>
          <a:cxnLst/>
          <a:rect l="0" t="0" r="0" b="0"/>
          <a:pathLst>
            <a:path>
              <a:moveTo>
                <a:pt x="0" y="45720"/>
              </a:moveTo>
              <a:lnTo>
                <a:pt x="484381"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25" y="1156664"/>
        <a:ext cx="25749" cy="5154"/>
      </dsp:txXfrm>
    </dsp:sp>
    <dsp:sp modelId="{B738F7F5-69B0-45E1-8F29-47EC2AE53629}">
      <dsp:nvSpPr>
        <dsp:cNvPr id="0" name=""/>
        <dsp:cNvSpPr/>
      </dsp:nvSpPr>
      <dsp:spPr>
        <a:xfrm>
          <a:off x="2761257" y="487526"/>
          <a:ext cx="2239051" cy="134343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715" tIns="115166" rIns="109715" bIns="115166" numCol="1" spcCol="1270" anchor="t" anchorCtr="0">
          <a:noAutofit/>
        </a:bodyPr>
        <a:lstStyle/>
        <a:p>
          <a:pPr marL="0" lvl="0" indent="0" algn="l" defTabSz="533400">
            <a:lnSpc>
              <a:spcPct val="90000"/>
            </a:lnSpc>
            <a:spcBef>
              <a:spcPct val="0"/>
            </a:spcBef>
            <a:spcAft>
              <a:spcPct val="35000"/>
            </a:spcAft>
            <a:buNone/>
          </a:pPr>
          <a:r>
            <a:rPr lang="en-US" sz="1200" kern="1200"/>
            <a:t>Session 2 more fully integrates the CIRTL framework and links two core aspects of it: </a:t>
          </a:r>
        </a:p>
        <a:p>
          <a:pPr marL="57150" lvl="1" indent="-57150" algn="l" defTabSz="400050">
            <a:lnSpc>
              <a:spcPct val="90000"/>
            </a:lnSpc>
            <a:spcBef>
              <a:spcPct val="0"/>
            </a:spcBef>
            <a:spcAft>
              <a:spcPct val="15000"/>
            </a:spcAft>
            <a:buChar char="•"/>
          </a:pPr>
          <a:r>
            <a:rPr lang="en-US" sz="900" kern="1200"/>
            <a:t>Learning through Diversity and Teaching as Research</a:t>
          </a:r>
        </a:p>
      </dsp:txBody>
      <dsp:txXfrm>
        <a:off x="2761257" y="487526"/>
        <a:ext cx="2239051" cy="1343430"/>
      </dsp:txXfrm>
    </dsp:sp>
    <dsp:sp modelId="{BAEC2CAA-C18D-4E79-8848-184EFC11D256}">
      <dsp:nvSpPr>
        <dsp:cNvPr id="0" name=""/>
        <dsp:cNvSpPr/>
      </dsp:nvSpPr>
      <dsp:spPr>
        <a:xfrm>
          <a:off x="7752542" y="1113522"/>
          <a:ext cx="484381" cy="91440"/>
        </a:xfrm>
        <a:custGeom>
          <a:avLst/>
          <a:gdLst/>
          <a:ahLst/>
          <a:cxnLst/>
          <a:rect l="0" t="0" r="0" b="0"/>
          <a:pathLst>
            <a:path>
              <a:moveTo>
                <a:pt x="0" y="45720"/>
              </a:moveTo>
              <a:lnTo>
                <a:pt x="484381"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1858" y="1156664"/>
        <a:ext cx="25749" cy="5154"/>
      </dsp:txXfrm>
    </dsp:sp>
    <dsp:sp modelId="{531D8608-4E18-4FBE-AC90-CFEF67770074}">
      <dsp:nvSpPr>
        <dsp:cNvPr id="0" name=""/>
        <dsp:cNvSpPr/>
      </dsp:nvSpPr>
      <dsp:spPr>
        <a:xfrm>
          <a:off x="5515290" y="487526"/>
          <a:ext cx="2239051" cy="134343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715" tIns="115166" rIns="109715" bIns="115166" numCol="1" spcCol="1270" anchor="t" anchorCtr="0">
          <a:noAutofit/>
        </a:bodyPr>
        <a:lstStyle/>
        <a:p>
          <a:pPr marL="0" lvl="0" indent="0" algn="l" defTabSz="533400">
            <a:lnSpc>
              <a:spcPct val="90000"/>
            </a:lnSpc>
            <a:spcBef>
              <a:spcPct val="0"/>
            </a:spcBef>
            <a:spcAft>
              <a:spcPct val="35000"/>
            </a:spcAft>
            <a:buNone/>
          </a:pPr>
          <a:r>
            <a:rPr lang="en-US" sz="1200" kern="1200"/>
            <a:t>Session 3 provides a deeper dive into:</a:t>
          </a:r>
        </a:p>
        <a:p>
          <a:pPr marL="57150" lvl="1" indent="-57150" algn="l" defTabSz="400050">
            <a:lnSpc>
              <a:spcPct val="90000"/>
            </a:lnSpc>
            <a:spcBef>
              <a:spcPct val="0"/>
            </a:spcBef>
            <a:spcAft>
              <a:spcPct val="15000"/>
            </a:spcAft>
            <a:buChar char="•"/>
          </a:pPr>
          <a:r>
            <a:rPr lang="en-US" sz="900" kern="1200"/>
            <a:t>The development of an equity-mindset, and</a:t>
          </a:r>
        </a:p>
        <a:p>
          <a:pPr marL="57150" lvl="1" indent="-57150" algn="l" defTabSz="400050">
            <a:lnSpc>
              <a:spcPct val="90000"/>
            </a:lnSpc>
            <a:spcBef>
              <a:spcPct val="0"/>
            </a:spcBef>
            <a:spcAft>
              <a:spcPct val="15000"/>
            </a:spcAft>
            <a:buChar char="•"/>
          </a:pPr>
          <a:r>
            <a:rPr lang="en-US" sz="900" kern="1200"/>
            <a:t>Applied strategies for creating accessible, inclusive, and equitable learning experiences for diverse learners </a:t>
          </a:r>
        </a:p>
      </dsp:txBody>
      <dsp:txXfrm>
        <a:off x="5515290" y="487526"/>
        <a:ext cx="2239051" cy="1343430"/>
      </dsp:txXfrm>
    </dsp:sp>
    <dsp:sp modelId="{7F657FD9-9641-4EA5-9BFE-36370EEB73B6}">
      <dsp:nvSpPr>
        <dsp:cNvPr id="0" name=""/>
        <dsp:cNvSpPr/>
      </dsp:nvSpPr>
      <dsp:spPr>
        <a:xfrm>
          <a:off x="1126750" y="1829157"/>
          <a:ext cx="8262099" cy="484381"/>
        </a:xfrm>
        <a:custGeom>
          <a:avLst/>
          <a:gdLst/>
          <a:ahLst/>
          <a:cxnLst/>
          <a:rect l="0" t="0" r="0" b="0"/>
          <a:pathLst>
            <a:path>
              <a:moveTo>
                <a:pt x="8262099" y="0"/>
              </a:moveTo>
              <a:lnTo>
                <a:pt x="8262099" y="259290"/>
              </a:lnTo>
              <a:lnTo>
                <a:pt x="0" y="259290"/>
              </a:lnTo>
              <a:lnTo>
                <a:pt x="0" y="484381"/>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846" y="2068771"/>
        <a:ext cx="413906" cy="5154"/>
      </dsp:txXfrm>
    </dsp:sp>
    <dsp:sp modelId="{A6D8A462-FAFF-4183-B568-09DE0292665F}">
      <dsp:nvSpPr>
        <dsp:cNvPr id="0" name=""/>
        <dsp:cNvSpPr/>
      </dsp:nvSpPr>
      <dsp:spPr>
        <a:xfrm>
          <a:off x="8269323" y="487526"/>
          <a:ext cx="2239051" cy="134343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715" tIns="115166" rIns="109715" bIns="115166" numCol="1" spcCol="1270" anchor="t" anchorCtr="0">
          <a:noAutofit/>
        </a:bodyPr>
        <a:lstStyle/>
        <a:p>
          <a:pPr marL="0" lvl="0" indent="0" algn="l" defTabSz="533400">
            <a:lnSpc>
              <a:spcPct val="90000"/>
            </a:lnSpc>
            <a:spcBef>
              <a:spcPct val="0"/>
            </a:spcBef>
            <a:spcAft>
              <a:spcPct val="35000"/>
            </a:spcAft>
            <a:buNone/>
          </a:pPr>
          <a:r>
            <a:rPr lang="en-US" sz="1200" kern="1200"/>
            <a:t>Session 4 focuses exclusively on Universal Design for Learning</a:t>
          </a:r>
        </a:p>
        <a:p>
          <a:pPr marL="57150" lvl="1" indent="-57150" algn="l" defTabSz="400050">
            <a:lnSpc>
              <a:spcPct val="90000"/>
            </a:lnSpc>
            <a:spcBef>
              <a:spcPct val="0"/>
            </a:spcBef>
            <a:spcAft>
              <a:spcPct val="15000"/>
            </a:spcAft>
            <a:buChar char="•"/>
          </a:pPr>
          <a:r>
            <a:rPr lang="en-US" sz="900" kern="1200"/>
            <a:t>This expert-led session provides a rich context and evidence-based practices for supporting multiple means of engagement, representation, and expression of knowledge</a:t>
          </a:r>
        </a:p>
      </dsp:txBody>
      <dsp:txXfrm>
        <a:off x="8269323" y="487526"/>
        <a:ext cx="2239051" cy="1343430"/>
      </dsp:txXfrm>
    </dsp:sp>
    <dsp:sp modelId="{2A8441D7-2305-4B85-B4C6-91DDA73F31B9}">
      <dsp:nvSpPr>
        <dsp:cNvPr id="0" name=""/>
        <dsp:cNvSpPr/>
      </dsp:nvSpPr>
      <dsp:spPr>
        <a:xfrm>
          <a:off x="2244476" y="2971934"/>
          <a:ext cx="484381" cy="91440"/>
        </a:xfrm>
        <a:custGeom>
          <a:avLst/>
          <a:gdLst/>
          <a:ahLst/>
          <a:cxnLst/>
          <a:rect l="0" t="0" r="0" b="0"/>
          <a:pathLst>
            <a:path>
              <a:moveTo>
                <a:pt x="0" y="45720"/>
              </a:moveTo>
              <a:lnTo>
                <a:pt x="484381"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3792" y="3015077"/>
        <a:ext cx="25749" cy="5154"/>
      </dsp:txXfrm>
    </dsp:sp>
    <dsp:sp modelId="{BEA1B237-5E6B-456C-AFF6-966738C7509D}">
      <dsp:nvSpPr>
        <dsp:cNvPr id="0" name=""/>
        <dsp:cNvSpPr/>
      </dsp:nvSpPr>
      <dsp:spPr>
        <a:xfrm>
          <a:off x="7224" y="2345939"/>
          <a:ext cx="2239051" cy="134343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715" tIns="115166" rIns="109715" bIns="115166" numCol="1" spcCol="1270" anchor="t" anchorCtr="0">
          <a:noAutofit/>
        </a:bodyPr>
        <a:lstStyle/>
        <a:p>
          <a:pPr marL="0" lvl="0" indent="0" algn="l" defTabSz="533400">
            <a:lnSpc>
              <a:spcPct val="90000"/>
            </a:lnSpc>
            <a:spcBef>
              <a:spcPct val="0"/>
            </a:spcBef>
            <a:spcAft>
              <a:spcPct val="35000"/>
            </a:spcAft>
            <a:buNone/>
          </a:pPr>
          <a:r>
            <a:rPr lang="en-US" sz="1200" kern="1200"/>
            <a:t>Session 5 focuses exclusively on Culturally Responsive Pedagogy</a:t>
          </a:r>
        </a:p>
        <a:p>
          <a:pPr marL="57150" lvl="1" indent="-57150" algn="l" defTabSz="400050">
            <a:lnSpc>
              <a:spcPct val="90000"/>
            </a:lnSpc>
            <a:spcBef>
              <a:spcPct val="0"/>
            </a:spcBef>
            <a:spcAft>
              <a:spcPct val="15000"/>
            </a:spcAft>
            <a:buChar char="•"/>
          </a:pPr>
          <a:r>
            <a:rPr lang="en-US" sz="900" kern="1200"/>
            <a:t>This expert-led session provides insights and strategies for identifying and navigating the barriers and opportunities cultural differences provide</a:t>
          </a:r>
        </a:p>
      </dsp:txBody>
      <dsp:txXfrm>
        <a:off x="7224" y="2345939"/>
        <a:ext cx="2239051" cy="1343430"/>
      </dsp:txXfrm>
    </dsp:sp>
    <dsp:sp modelId="{E5DD2315-D0C5-4A8E-BE81-AAC9AC0C3CE9}">
      <dsp:nvSpPr>
        <dsp:cNvPr id="0" name=""/>
        <dsp:cNvSpPr/>
      </dsp:nvSpPr>
      <dsp:spPr>
        <a:xfrm>
          <a:off x="4998509" y="2971934"/>
          <a:ext cx="484381" cy="91440"/>
        </a:xfrm>
        <a:custGeom>
          <a:avLst/>
          <a:gdLst/>
          <a:ahLst/>
          <a:cxnLst/>
          <a:rect l="0" t="0" r="0" b="0"/>
          <a:pathLst>
            <a:path>
              <a:moveTo>
                <a:pt x="0" y="45720"/>
              </a:moveTo>
              <a:lnTo>
                <a:pt x="484381"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25" y="3015077"/>
        <a:ext cx="25749" cy="5154"/>
      </dsp:txXfrm>
    </dsp:sp>
    <dsp:sp modelId="{5906ED3E-7632-4994-BB6F-28B4048AF164}">
      <dsp:nvSpPr>
        <dsp:cNvPr id="0" name=""/>
        <dsp:cNvSpPr/>
      </dsp:nvSpPr>
      <dsp:spPr>
        <a:xfrm>
          <a:off x="2761257" y="2345939"/>
          <a:ext cx="2239051" cy="134343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715" tIns="115166" rIns="109715" bIns="115166" numCol="1" spcCol="1270" anchor="t" anchorCtr="0">
          <a:noAutofit/>
        </a:bodyPr>
        <a:lstStyle/>
        <a:p>
          <a:pPr marL="0" lvl="0" indent="0" algn="l" defTabSz="533400">
            <a:lnSpc>
              <a:spcPct val="90000"/>
            </a:lnSpc>
            <a:spcBef>
              <a:spcPct val="0"/>
            </a:spcBef>
            <a:spcAft>
              <a:spcPct val="35000"/>
            </a:spcAft>
            <a:buNone/>
          </a:pPr>
          <a:r>
            <a:rPr lang="en-US" sz="1200" kern="1200"/>
            <a:t>Session 6 focuses exclusively on Inclusion by Design</a:t>
          </a:r>
        </a:p>
        <a:p>
          <a:pPr marL="57150" lvl="1" indent="-57150" algn="l" defTabSz="400050">
            <a:lnSpc>
              <a:spcPct val="90000"/>
            </a:lnSpc>
            <a:spcBef>
              <a:spcPct val="0"/>
            </a:spcBef>
            <a:spcAft>
              <a:spcPct val="15000"/>
            </a:spcAft>
            <a:buChar char="•"/>
          </a:pPr>
          <a:r>
            <a:rPr lang="en-US" sz="900" kern="1200"/>
            <a:t>By this time, you will have the tools to think and act with intentionality to advance equitable learning opportunities</a:t>
          </a:r>
        </a:p>
        <a:p>
          <a:pPr marL="57150" lvl="1" indent="-57150" algn="l" defTabSz="400050">
            <a:lnSpc>
              <a:spcPct val="90000"/>
            </a:lnSpc>
            <a:spcBef>
              <a:spcPct val="0"/>
            </a:spcBef>
            <a:spcAft>
              <a:spcPct val="15000"/>
            </a:spcAft>
            <a:buChar char="•"/>
          </a:pPr>
          <a:r>
            <a:rPr lang="en-US" sz="900" kern="1200"/>
            <a:t>This session will focus on how you can embed what you have learned in every-day practice</a:t>
          </a:r>
        </a:p>
      </dsp:txBody>
      <dsp:txXfrm>
        <a:off x="2761257" y="2345939"/>
        <a:ext cx="2239051" cy="1343430"/>
      </dsp:txXfrm>
    </dsp:sp>
    <dsp:sp modelId="{C4A41EFD-7322-4DED-B8EC-192922BF63B6}">
      <dsp:nvSpPr>
        <dsp:cNvPr id="0" name=""/>
        <dsp:cNvSpPr/>
      </dsp:nvSpPr>
      <dsp:spPr>
        <a:xfrm>
          <a:off x="5515290" y="2345939"/>
          <a:ext cx="2239051" cy="134343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715" tIns="115166" rIns="109715" bIns="115166" numCol="1" spcCol="1270" anchor="ctr" anchorCtr="0">
          <a:noAutofit/>
        </a:bodyPr>
        <a:lstStyle/>
        <a:p>
          <a:pPr marL="0" lvl="0" indent="0" algn="ctr" defTabSz="533400">
            <a:lnSpc>
              <a:spcPct val="90000"/>
            </a:lnSpc>
            <a:spcBef>
              <a:spcPct val="0"/>
            </a:spcBef>
            <a:spcAft>
              <a:spcPct val="35000"/>
            </a:spcAft>
            <a:buNone/>
          </a:pPr>
          <a:r>
            <a:rPr lang="en-US" sz="1200" kern="1200"/>
            <a:t>Session 7 is reserved for sharing how you have pulled it all together. It is a conversational session where you share a reflection and an action.</a:t>
          </a:r>
        </a:p>
      </dsp:txBody>
      <dsp:txXfrm>
        <a:off x="5515290" y="2345939"/>
        <a:ext cx="2239051" cy="1343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8830D-A74D-474F-BB4E-3C78D4086930}">
      <dsp:nvSpPr>
        <dsp:cNvPr id="0" name=""/>
        <dsp:cNvSpPr/>
      </dsp:nvSpPr>
      <dsp:spPr>
        <a:xfrm>
          <a:off x="869112" y="257944"/>
          <a:ext cx="3176075" cy="110300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79A95B-373E-4E27-9699-2A9661C9F35F}">
      <dsp:nvSpPr>
        <dsp:cNvPr id="0" name=""/>
        <dsp:cNvSpPr/>
      </dsp:nvSpPr>
      <dsp:spPr>
        <a:xfrm>
          <a:off x="2154314" y="2958839"/>
          <a:ext cx="615518" cy="393931"/>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5689C4-50A2-47D3-BF9D-F00CC2E79D78}">
      <dsp:nvSpPr>
        <dsp:cNvPr id="0" name=""/>
        <dsp:cNvSpPr/>
      </dsp:nvSpPr>
      <dsp:spPr>
        <a:xfrm>
          <a:off x="984829" y="3273985"/>
          <a:ext cx="2954488" cy="7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Transformational and Equitable </a:t>
          </a:r>
        </a:p>
        <a:p>
          <a:pPr marL="0" lvl="0" indent="0" algn="ctr" defTabSz="666750">
            <a:lnSpc>
              <a:spcPct val="90000"/>
            </a:lnSpc>
            <a:spcBef>
              <a:spcPct val="0"/>
            </a:spcBef>
            <a:spcAft>
              <a:spcPct val="35000"/>
            </a:spcAft>
            <a:buNone/>
          </a:pPr>
          <a:r>
            <a:rPr lang="en-US" sz="1500" kern="1200" dirty="0"/>
            <a:t>Teaching and Learning</a:t>
          </a:r>
        </a:p>
      </dsp:txBody>
      <dsp:txXfrm>
        <a:off x="984829" y="3273985"/>
        <a:ext cx="2954488" cy="738622"/>
      </dsp:txXfrm>
    </dsp:sp>
    <dsp:sp modelId="{9035B74C-AB38-4742-B6B2-15AE6BA35C55}">
      <dsp:nvSpPr>
        <dsp:cNvPr id="0" name=""/>
        <dsp:cNvSpPr/>
      </dsp:nvSpPr>
      <dsp:spPr>
        <a:xfrm>
          <a:off x="2023824" y="1446141"/>
          <a:ext cx="1107933" cy="11079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PFF</a:t>
          </a:r>
        </a:p>
      </dsp:txBody>
      <dsp:txXfrm>
        <a:off x="2186077" y="1608394"/>
        <a:ext cx="783427" cy="783427"/>
      </dsp:txXfrm>
    </dsp:sp>
    <dsp:sp modelId="{737E93F1-0838-46AB-A811-4FA2DE2F41FA}">
      <dsp:nvSpPr>
        <dsp:cNvPr id="0" name=""/>
        <dsp:cNvSpPr/>
      </dsp:nvSpPr>
      <dsp:spPr>
        <a:xfrm>
          <a:off x="1231037" y="614945"/>
          <a:ext cx="1107933" cy="11079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LTD</a:t>
          </a:r>
        </a:p>
      </dsp:txBody>
      <dsp:txXfrm>
        <a:off x="1393290" y="777198"/>
        <a:ext cx="783427" cy="783427"/>
      </dsp:txXfrm>
    </dsp:sp>
    <dsp:sp modelId="{77CE0531-EB14-4292-B3D5-6EB9EE6C4093}">
      <dsp:nvSpPr>
        <dsp:cNvPr id="0" name=""/>
        <dsp:cNvSpPr/>
      </dsp:nvSpPr>
      <dsp:spPr>
        <a:xfrm>
          <a:off x="2363591" y="347071"/>
          <a:ext cx="1107933" cy="11079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TAR</a:t>
          </a:r>
        </a:p>
      </dsp:txBody>
      <dsp:txXfrm>
        <a:off x="2525844" y="509324"/>
        <a:ext cx="783427" cy="783427"/>
      </dsp:txXfrm>
    </dsp:sp>
    <dsp:sp modelId="{6ECB8CA2-F259-4031-923A-6B4A94D31D32}">
      <dsp:nvSpPr>
        <dsp:cNvPr id="0" name=""/>
        <dsp:cNvSpPr/>
      </dsp:nvSpPr>
      <dsp:spPr>
        <a:xfrm>
          <a:off x="738070" y="99808"/>
          <a:ext cx="3446903" cy="2757522"/>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C17F0-9F37-40EA-A706-38DF8AF9E0AD}">
      <dsp:nvSpPr>
        <dsp:cNvPr id="0" name=""/>
        <dsp:cNvSpPr/>
      </dsp:nvSpPr>
      <dsp:spPr>
        <a:xfrm>
          <a:off x="672" y="162782"/>
          <a:ext cx="890988" cy="89098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LTD</a:t>
          </a:r>
        </a:p>
      </dsp:txBody>
      <dsp:txXfrm>
        <a:off x="131154" y="293264"/>
        <a:ext cx="630024" cy="630024"/>
      </dsp:txXfrm>
    </dsp:sp>
    <dsp:sp modelId="{227FFE94-B79A-4DE7-B76B-37CB5D75F9CC}">
      <dsp:nvSpPr>
        <dsp:cNvPr id="0" name=""/>
        <dsp:cNvSpPr/>
      </dsp:nvSpPr>
      <dsp:spPr>
        <a:xfrm>
          <a:off x="964008" y="349890"/>
          <a:ext cx="516773" cy="516773"/>
        </a:xfrm>
        <a:prstGeom prst="mathPlus">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032506" y="547504"/>
        <a:ext cx="379777" cy="121545"/>
      </dsp:txXfrm>
    </dsp:sp>
    <dsp:sp modelId="{33B8F79E-5251-4CE8-9B5C-07CEC35E6D9E}">
      <dsp:nvSpPr>
        <dsp:cNvPr id="0" name=""/>
        <dsp:cNvSpPr/>
      </dsp:nvSpPr>
      <dsp:spPr>
        <a:xfrm>
          <a:off x="1553130" y="162782"/>
          <a:ext cx="890988" cy="89098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TAR</a:t>
          </a:r>
        </a:p>
      </dsp:txBody>
      <dsp:txXfrm>
        <a:off x="1683612" y="293264"/>
        <a:ext cx="630024" cy="630024"/>
      </dsp:txXfrm>
    </dsp:sp>
    <dsp:sp modelId="{8810916F-0683-4B87-ADE6-21A9A0390BC4}">
      <dsp:nvSpPr>
        <dsp:cNvPr id="0" name=""/>
        <dsp:cNvSpPr/>
      </dsp:nvSpPr>
      <dsp:spPr>
        <a:xfrm>
          <a:off x="2516466" y="349890"/>
          <a:ext cx="516773" cy="516773"/>
        </a:xfrm>
        <a:prstGeom prst="mathEqual">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584964" y="456345"/>
        <a:ext cx="379777" cy="303863"/>
      </dsp:txXfrm>
    </dsp:sp>
    <dsp:sp modelId="{5786AA62-69FF-4D1D-A5A2-CC586B6C7C7A}">
      <dsp:nvSpPr>
        <dsp:cNvPr id="0" name=""/>
        <dsp:cNvSpPr/>
      </dsp:nvSpPr>
      <dsp:spPr>
        <a:xfrm>
          <a:off x="3105588" y="162782"/>
          <a:ext cx="890988" cy="89098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Mindful Evidence-Based Teaching</a:t>
          </a:r>
        </a:p>
      </dsp:txBody>
      <dsp:txXfrm>
        <a:off x="3236070" y="293264"/>
        <a:ext cx="630024" cy="6300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481F3-6091-4935-8F38-C11F97437DFB}">
      <dsp:nvSpPr>
        <dsp:cNvPr id="0" name=""/>
        <dsp:cNvSpPr/>
      </dsp:nvSpPr>
      <dsp:spPr>
        <a:xfrm>
          <a:off x="331124" y="509"/>
          <a:ext cx="1563122" cy="1563122"/>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6024" tIns="60960" rIns="86024" bIns="60960" numCol="1" spcCol="1270" anchor="ctr" anchorCtr="0">
          <a:noAutofit/>
        </a:bodyPr>
        <a:lstStyle/>
        <a:p>
          <a:pPr marL="0" lvl="0" indent="0" algn="ctr" defTabSz="2133600">
            <a:lnSpc>
              <a:spcPct val="90000"/>
            </a:lnSpc>
            <a:spcBef>
              <a:spcPct val="0"/>
            </a:spcBef>
            <a:spcAft>
              <a:spcPct val="35000"/>
            </a:spcAft>
            <a:buNone/>
          </a:pPr>
          <a:r>
            <a:rPr lang="en-US" sz="4800" kern="1200" dirty="0"/>
            <a:t>LTD</a:t>
          </a:r>
        </a:p>
      </dsp:txBody>
      <dsp:txXfrm>
        <a:off x="560038" y="229423"/>
        <a:ext cx="1105294" cy="1105294"/>
      </dsp:txXfrm>
    </dsp:sp>
    <dsp:sp modelId="{F5F6E978-D929-4F76-9040-7BE29A137E71}">
      <dsp:nvSpPr>
        <dsp:cNvPr id="0" name=""/>
        <dsp:cNvSpPr/>
      </dsp:nvSpPr>
      <dsp:spPr>
        <a:xfrm>
          <a:off x="1581622" y="509"/>
          <a:ext cx="1563122" cy="1563122"/>
        </a:xfrm>
        <a:prstGeom prst="ellipse">
          <a:avLst/>
        </a:prstGeom>
        <a:solidFill>
          <a:schemeClr val="lt1">
            <a:alpha val="5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6024" tIns="60960" rIns="86024" bIns="60960" numCol="1" spcCol="1270" anchor="ctr" anchorCtr="0">
          <a:noAutofit/>
        </a:bodyPr>
        <a:lstStyle/>
        <a:p>
          <a:pPr marL="0" lvl="0" indent="0" algn="ctr" defTabSz="2133600">
            <a:lnSpc>
              <a:spcPct val="90000"/>
            </a:lnSpc>
            <a:spcBef>
              <a:spcPct val="0"/>
            </a:spcBef>
            <a:spcAft>
              <a:spcPct val="35000"/>
            </a:spcAft>
            <a:buNone/>
          </a:pPr>
          <a:r>
            <a:rPr lang="en-US" sz="4800" kern="1200" dirty="0"/>
            <a:t>TAR</a:t>
          </a:r>
        </a:p>
      </dsp:txBody>
      <dsp:txXfrm>
        <a:off x="1810536" y="229423"/>
        <a:ext cx="1105294" cy="110529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403786-1827-45C2-92C8-C09A5C0B9328}" type="datetimeFigureOut">
              <a:rPr lang="en-US" smtClean="0"/>
              <a:t>10/4/2023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6690E3-005F-48B0-B025-50A48F76E9C1}" type="slidenum">
              <a:rPr lang="en-US" smtClean="0"/>
              <a:t>‹#›</a:t>
            </a:fld>
            <a:endParaRPr lang="en-US"/>
          </a:p>
        </p:txBody>
      </p:sp>
    </p:spTree>
    <p:extLst>
      <p:ext uri="{BB962C8B-B14F-4D97-AF65-F5344CB8AC3E}">
        <p14:creationId xmlns:p14="http://schemas.microsoft.com/office/powerpoint/2010/main" val="194251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F4DC-8651-4423-887A-5559BD4AB8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053BE5-6D49-4034-B1C6-49C480BBFF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32CFF5-02D3-4BA6-86E2-1FC1CB22788C}"/>
              </a:ext>
            </a:extLst>
          </p:cNvPr>
          <p:cNvSpPr>
            <a:spLocks noGrp="1"/>
          </p:cNvSpPr>
          <p:nvPr>
            <p:ph type="dt" sz="half" idx="10"/>
          </p:nvPr>
        </p:nvSpPr>
        <p:spPr/>
        <p:txBody>
          <a:bodyPr/>
          <a:lstStyle/>
          <a:p>
            <a:fld id="{91102648-71C8-4786-9DE9-A18869A998B6}" type="datetime1">
              <a:rPr lang="en-US" smtClean="0"/>
              <a:t>10/4/2023</a:t>
            </a:fld>
            <a:endParaRPr lang="en-US"/>
          </a:p>
        </p:txBody>
      </p:sp>
      <p:sp>
        <p:nvSpPr>
          <p:cNvPr id="5" name="Footer Placeholder 4">
            <a:extLst>
              <a:ext uri="{FF2B5EF4-FFF2-40B4-BE49-F238E27FC236}">
                <a16:creationId xmlns:a16="http://schemas.microsoft.com/office/drawing/2014/main" id="{C14CA67C-01AA-47AF-9BF0-1B8D893E0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15B57-6900-4C5B-BF1D-2AB592FBBC35}"/>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4335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81F3-618F-49E7-AEC4-75A8553605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44F652-C2C2-49EF-B1EE-755B2840E2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C936E-8CF6-4BBA-83CB-80CAA6A0446D}"/>
              </a:ext>
            </a:extLst>
          </p:cNvPr>
          <p:cNvSpPr>
            <a:spLocks noGrp="1"/>
          </p:cNvSpPr>
          <p:nvPr>
            <p:ph type="dt" sz="half" idx="10"/>
          </p:nvPr>
        </p:nvSpPr>
        <p:spPr/>
        <p:txBody>
          <a:bodyPr/>
          <a:lstStyle/>
          <a:p>
            <a:fld id="{776FE790-7C3F-46BF-8CC1-458AEE65EB28}" type="datetime1">
              <a:rPr lang="en-US" smtClean="0"/>
              <a:t>10/4/2023</a:t>
            </a:fld>
            <a:endParaRPr lang="en-US"/>
          </a:p>
        </p:txBody>
      </p:sp>
      <p:sp>
        <p:nvSpPr>
          <p:cNvPr id="5" name="Footer Placeholder 4">
            <a:extLst>
              <a:ext uri="{FF2B5EF4-FFF2-40B4-BE49-F238E27FC236}">
                <a16:creationId xmlns:a16="http://schemas.microsoft.com/office/drawing/2014/main" id="{50BD7326-DC6C-442C-BDCE-D8E0897F5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396C8-81B4-450F-A629-0155BFE5A443}"/>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108290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3F31C-3DBB-4F7D-9CB7-0437DD0A56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8B45A0-4D9E-4FDA-B516-DB0D27404E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A94BF-1CD3-4DE7-A209-3982C569D911}"/>
              </a:ext>
            </a:extLst>
          </p:cNvPr>
          <p:cNvSpPr>
            <a:spLocks noGrp="1"/>
          </p:cNvSpPr>
          <p:nvPr>
            <p:ph type="dt" sz="half" idx="10"/>
          </p:nvPr>
        </p:nvSpPr>
        <p:spPr/>
        <p:txBody>
          <a:bodyPr/>
          <a:lstStyle/>
          <a:p>
            <a:fld id="{92EB8734-3C00-4DD4-865D-8EF36FB682A5}" type="datetime1">
              <a:rPr lang="en-US" smtClean="0"/>
              <a:t>10/4/2023</a:t>
            </a:fld>
            <a:endParaRPr lang="en-US"/>
          </a:p>
        </p:txBody>
      </p:sp>
      <p:sp>
        <p:nvSpPr>
          <p:cNvPr id="5" name="Footer Placeholder 4">
            <a:extLst>
              <a:ext uri="{FF2B5EF4-FFF2-40B4-BE49-F238E27FC236}">
                <a16:creationId xmlns:a16="http://schemas.microsoft.com/office/drawing/2014/main" id="{22F9EC0B-3310-4189-8889-6C7A619FE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5816-BCD8-4875-A712-EEE5A3B38018}"/>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311300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19A5-D8C9-4F4F-860E-26611F213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414972-5027-4864-808B-267FDF0FC0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F9600-64E2-4C3F-915F-89C251B4D1F4}"/>
              </a:ext>
            </a:extLst>
          </p:cNvPr>
          <p:cNvSpPr>
            <a:spLocks noGrp="1"/>
          </p:cNvSpPr>
          <p:nvPr>
            <p:ph type="dt" sz="half" idx="10"/>
          </p:nvPr>
        </p:nvSpPr>
        <p:spPr/>
        <p:txBody>
          <a:bodyPr/>
          <a:lstStyle/>
          <a:p>
            <a:fld id="{74ACF0AB-B298-4370-A58A-D78DEF5939C1}" type="datetime1">
              <a:rPr lang="en-US" smtClean="0"/>
              <a:t>10/4/2023</a:t>
            </a:fld>
            <a:endParaRPr lang="en-US"/>
          </a:p>
        </p:txBody>
      </p:sp>
      <p:sp>
        <p:nvSpPr>
          <p:cNvPr id="5" name="Footer Placeholder 4">
            <a:extLst>
              <a:ext uri="{FF2B5EF4-FFF2-40B4-BE49-F238E27FC236}">
                <a16:creationId xmlns:a16="http://schemas.microsoft.com/office/drawing/2014/main" id="{B9AA1AD4-181F-4A6F-B88D-2FF6F51A9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95B96-D394-49A9-9BD2-E1E63594EC52}"/>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218317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A11E-444F-4513-81D7-EC70079009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05C236-19E6-4B6C-9F88-ABEE2AD08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9158CE-1D3A-4DF3-BCC2-FA5989E9900E}"/>
              </a:ext>
            </a:extLst>
          </p:cNvPr>
          <p:cNvSpPr>
            <a:spLocks noGrp="1"/>
          </p:cNvSpPr>
          <p:nvPr>
            <p:ph type="dt" sz="half" idx="10"/>
          </p:nvPr>
        </p:nvSpPr>
        <p:spPr/>
        <p:txBody>
          <a:bodyPr/>
          <a:lstStyle/>
          <a:p>
            <a:fld id="{A216AED7-3457-4CE8-A1E8-73C7E1DF6310}" type="datetime1">
              <a:rPr lang="en-US" smtClean="0"/>
              <a:t>10/4/2023</a:t>
            </a:fld>
            <a:endParaRPr lang="en-US"/>
          </a:p>
        </p:txBody>
      </p:sp>
      <p:sp>
        <p:nvSpPr>
          <p:cNvPr id="5" name="Footer Placeholder 4">
            <a:extLst>
              <a:ext uri="{FF2B5EF4-FFF2-40B4-BE49-F238E27FC236}">
                <a16:creationId xmlns:a16="http://schemas.microsoft.com/office/drawing/2014/main" id="{42FC151F-C7E4-4502-B0EC-0FA434BE7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B2D17-5ED6-450E-91FD-95AAB089311F}"/>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421284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0461B-C2A9-4BB0-B93B-E83DAA1FBF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EF202-367E-419B-8315-E98E42E318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4A9B2-A3B2-4952-BB31-11B2DEC1A6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9A38C-7546-4901-8896-CB3A6C2AD50B}"/>
              </a:ext>
            </a:extLst>
          </p:cNvPr>
          <p:cNvSpPr>
            <a:spLocks noGrp="1"/>
          </p:cNvSpPr>
          <p:nvPr>
            <p:ph type="dt" sz="half" idx="10"/>
          </p:nvPr>
        </p:nvSpPr>
        <p:spPr/>
        <p:txBody>
          <a:bodyPr/>
          <a:lstStyle/>
          <a:p>
            <a:fld id="{B69B781E-3E4A-4A9A-B11B-61EE9C5F5812}" type="datetime1">
              <a:rPr lang="en-US" smtClean="0"/>
              <a:t>10/4/2023</a:t>
            </a:fld>
            <a:endParaRPr lang="en-US"/>
          </a:p>
        </p:txBody>
      </p:sp>
      <p:sp>
        <p:nvSpPr>
          <p:cNvPr id="6" name="Footer Placeholder 5">
            <a:extLst>
              <a:ext uri="{FF2B5EF4-FFF2-40B4-BE49-F238E27FC236}">
                <a16:creationId xmlns:a16="http://schemas.microsoft.com/office/drawing/2014/main" id="{31394C27-E741-4636-A3CB-3793ED96E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23FD3-8169-4A83-8CEE-DC76C72B2984}"/>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378132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A9CB-7C0B-4770-A368-E3A825FB8E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DDA2F2-5F64-425C-BB51-C111335C17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5A77D-F994-42FD-9E57-90E7AA8B54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435DB4-7968-4110-9F29-59B192E927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E27CDF-1D3F-46DA-924B-01534AC147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66A8F8-079D-47DB-B318-0993F2F72ADD}"/>
              </a:ext>
            </a:extLst>
          </p:cNvPr>
          <p:cNvSpPr>
            <a:spLocks noGrp="1"/>
          </p:cNvSpPr>
          <p:nvPr>
            <p:ph type="dt" sz="half" idx="10"/>
          </p:nvPr>
        </p:nvSpPr>
        <p:spPr/>
        <p:txBody>
          <a:bodyPr/>
          <a:lstStyle/>
          <a:p>
            <a:fld id="{392B0FC5-DE36-4DDA-BF02-B3C9022365A7}" type="datetime1">
              <a:rPr lang="en-US" smtClean="0"/>
              <a:t>10/4/2023</a:t>
            </a:fld>
            <a:endParaRPr lang="en-US"/>
          </a:p>
        </p:txBody>
      </p:sp>
      <p:sp>
        <p:nvSpPr>
          <p:cNvPr id="8" name="Footer Placeholder 7">
            <a:extLst>
              <a:ext uri="{FF2B5EF4-FFF2-40B4-BE49-F238E27FC236}">
                <a16:creationId xmlns:a16="http://schemas.microsoft.com/office/drawing/2014/main" id="{67FB5152-41AB-4689-89C5-4E9835E48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010809-2B59-4469-9699-8C870076F354}"/>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145560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97DC-337C-4329-AC7F-695740EB1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64F33B-D17D-4927-9656-432995A84F99}"/>
              </a:ext>
            </a:extLst>
          </p:cNvPr>
          <p:cNvSpPr>
            <a:spLocks noGrp="1"/>
          </p:cNvSpPr>
          <p:nvPr>
            <p:ph type="dt" sz="half" idx="10"/>
          </p:nvPr>
        </p:nvSpPr>
        <p:spPr/>
        <p:txBody>
          <a:bodyPr/>
          <a:lstStyle/>
          <a:p>
            <a:fld id="{71F694F4-AB13-4009-8DA2-F912ACA455A7}" type="datetime1">
              <a:rPr lang="en-US" smtClean="0"/>
              <a:t>10/4/2023</a:t>
            </a:fld>
            <a:endParaRPr lang="en-US"/>
          </a:p>
        </p:txBody>
      </p:sp>
      <p:sp>
        <p:nvSpPr>
          <p:cNvPr id="4" name="Footer Placeholder 3">
            <a:extLst>
              <a:ext uri="{FF2B5EF4-FFF2-40B4-BE49-F238E27FC236}">
                <a16:creationId xmlns:a16="http://schemas.microsoft.com/office/drawing/2014/main" id="{2859BB3D-9926-4727-BDC9-9E14783B31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12544A-A764-4282-88D9-1293765F494B}"/>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2824844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A5300E-239F-4BAE-9FD3-A542899E7B00}"/>
              </a:ext>
            </a:extLst>
          </p:cNvPr>
          <p:cNvSpPr>
            <a:spLocks noGrp="1"/>
          </p:cNvSpPr>
          <p:nvPr>
            <p:ph type="dt" sz="half" idx="10"/>
          </p:nvPr>
        </p:nvSpPr>
        <p:spPr/>
        <p:txBody>
          <a:bodyPr/>
          <a:lstStyle/>
          <a:p>
            <a:fld id="{2B24349D-B6F1-4271-80AA-9105AB61F68B}" type="datetime1">
              <a:rPr lang="en-US" smtClean="0"/>
              <a:t>10/4/2023</a:t>
            </a:fld>
            <a:endParaRPr lang="en-US"/>
          </a:p>
        </p:txBody>
      </p:sp>
      <p:sp>
        <p:nvSpPr>
          <p:cNvPr id="3" name="Footer Placeholder 2">
            <a:extLst>
              <a:ext uri="{FF2B5EF4-FFF2-40B4-BE49-F238E27FC236}">
                <a16:creationId xmlns:a16="http://schemas.microsoft.com/office/drawing/2014/main" id="{22B8EBCE-AB72-4AFE-AFDE-1764AFAAB5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7A9F60-181A-4FA0-B5F9-AEBB8877BE60}"/>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1463526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1763-7B3B-4C81-88F6-AF7EECD08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0C1F9-5788-4016-A05D-739280D85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786815-C7D0-4813-8BFE-46C1D69A2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6EE23-8B9E-48BE-AEC5-CD73251F7C79}"/>
              </a:ext>
            </a:extLst>
          </p:cNvPr>
          <p:cNvSpPr>
            <a:spLocks noGrp="1"/>
          </p:cNvSpPr>
          <p:nvPr>
            <p:ph type="dt" sz="half" idx="10"/>
          </p:nvPr>
        </p:nvSpPr>
        <p:spPr/>
        <p:txBody>
          <a:bodyPr/>
          <a:lstStyle/>
          <a:p>
            <a:fld id="{C583EC03-8267-45CB-8800-2C806CB8EAD8}" type="datetime1">
              <a:rPr lang="en-US" smtClean="0"/>
              <a:t>10/4/2023</a:t>
            </a:fld>
            <a:endParaRPr lang="en-US"/>
          </a:p>
        </p:txBody>
      </p:sp>
      <p:sp>
        <p:nvSpPr>
          <p:cNvPr id="6" name="Footer Placeholder 5">
            <a:extLst>
              <a:ext uri="{FF2B5EF4-FFF2-40B4-BE49-F238E27FC236}">
                <a16:creationId xmlns:a16="http://schemas.microsoft.com/office/drawing/2014/main" id="{0D5399A3-F431-40E9-A519-4E7B770FA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A0B633-A2AB-42FF-A08D-FB719CA2EB3A}"/>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900583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E910-0B05-42A0-AFCE-72FB7D981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3F3AD8-06E1-4BFF-BDFE-A2E1A7A04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024DD2-FD05-4EB1-B42A-AC9D9D042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31922-F078-479F-BEB7-6656915AF391}"/>
              </a:ext>
            </a:extLst>
          </p:cNvPr>
          <p:cNvSpPr>
            <a:spLocks noGrp="1"/>
          </p:cNvSpPr>
          <p:nvPr>
            <p:ph type="dt" sz="half" idx="10"/>
          </p:nvPr>
        </p:nvSpPr>
        <p:spPr/>
        <p:txBody>
          <a:bodyPr/>
          <a:lstStyle/>
          <a:p>
            <a:fld id="{719C68ED-7B2E-499D-AD91-08A5455862D1}" type="datetime1">
              <a:rPr lang="en-US" smtClean="0"/>
              <a:t>10/4/2023</a:t>
            </a:fld>
            <a:endParaRPr lang="en-US"/>
          </a:p>
        </p:txBody>
      </p:sp>
      <p:sp>
        <p:nvSpPr>
          <p:cNvPr id="6" name="Footer Placeholder 5">
            <a:extLst>
              <a:ext uri="{FF2B5EF4-FFF2-40B4-BE49-F238E27FC236}">
                <a16:creationId xmlns:a16="http://schemas.microsoft.com/office/drawing/2014/main" id="{384ACA35-9AAA-447E-8469-90C6FC872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C4BBA-CDAB-49CB-9EB7-1EFA563969C3}"/>
              </a:ext>
            </a:extLst>
          </p:cNvPr>
          <p:cNvSpPr>
            <a:spLocks noGrp="1"/>
          </p:cNvSpPr>
          <p:nvPr>
            <p:ph type="sldNum" sz="quarter" idx="12"/>
          </p:nvPr>
        </p:nvSpPr>
        <p:spPr/>
        <p:txBody>
          <a:bodyPr/>
          <a:lstStyle/>
          <a:p>
            <a:fld id="{476844C5-507C-43BE-9D0B-4A04770A2509}" type="slidenum">
              <a:rPr lang="en-US" smtClean="0"/>
              <a:t>‹#›</a:t>
            </a:fld>
            <a:endParaRPr lang="en-US"/>
          </a:p>
        </p:txBody>
      </p:sp>
    </p:spTree>
    <p:extLst>
      <p:ext uri="{BB962C8B-B14F-4D97-AF65-F5344CB8AC3E}">
        <p14:creationId xmlns:p14="http://schemas.microsoft.com/office/powerpoint/2010/main" val="965959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74730A-135F-4BE6-8713-E46B139870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17337-0EA7-443B-8884-7698E98D5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25C22-AEEB-47C9-BD9A-649E345F3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CCFF9-BDAD-4ACD-9014-B0A65146FC98}" type="datetime1">
              <a:rPr lang="en-US" smtClean="0"/>
              <a:t>10/4/2023</a:t>
            </a:fld>
            <a:endParaRPr lang="en-US"/>
          </a:p>
        </p:txBody>
      </p:sp>
      <p:sp>
        <p:nvSpPr>
          <p:cNvPr id="5" name="Footer Placeholder 4">
            <a:extLst>
              <a:ext uri="{FF2B5EF4-FFF2-40B4-BE49-F238E27FC236}">
                <a16:creationId xmlns:a16="http://schemas.microsoft.com/office/drawing/2014/main" id="{311AC068-7858-486F-93B8-3FFDCC53E2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D1CE1C-6530-4F9E-A7C0-2FE78D587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844C5-507C-43BE-9D0B-4A04770A2509}" type="slidenum">
              <a:rPr lang="en-US" smtClean="0"/>
              <a:t>‹#›</a:t>
            </a:fld>
            <a:endParaRPr lang="en-US"/>
          </a:p>
        </p:txBody>
      </p:sp>
    </p:spTree>
    <p:extLst>
      <p:ext uri="{BB962C8B-B14F-4D97-AF65-F5344CB8AC3E}">
        <p14:creationId xmlns:p14="http://schemas.microsoft.com/office/powerpoint/2010/main" val="4270738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webpages.uidaho.edu/cet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irtl.net/about/core_ideas/learning_through_diversity"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ctl.yale.edu/ClassClimates" TargetMode="External"/><Relationship Id="rId7" Type="http://schemas.openxmlformats.org/officeDocument/2006/relationships/hyperlink" Target="https://projects.iq.harvard.edu/files/eijc/files/inclusive_teaching_strategies_reflecting_on_your_practice.pdf?m=1525282190" TargetMode="Externa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s://implicit.harvard.edu/implicit/selectatest.html" TargetMode="External"/><Relationship Id="rId5" Type="http://schemas.openxmlformats.org/officeDocument/2006/relationships/hyperlink" Target="https://poorvucenter.yale.edu/ImplicitBiasAwareness" TargetMode="External"/><Relationship Id="rId4" Type="http://schemas.openxmlformats.org/officeDocument/2006/relationships/hyperlink" Target="https://poorvucenter.yale.edu/InclusiveTeachingStrategie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https://www.webpages.uidaho.edu/cetl/docs/Inclusion-by-Design-Survey-Your-Syllabus-Brantmeier-Broscheid-Moore-1.pdf" TargetMode="External"/><Relationship Id="rId13" Type="http://schemas.openxmlformats.org/officeDocument/2006/relationships/image" Target="../media/image26.png"/><Relationship Id="rId3" Type="http://schemas.openxmlformats.org/officeDocument/2006/relationships/hyperlink" Target="https://www.webpages.uidaho.edu/cetl/docs/Inclusive-Pedagogy-Lindsay-Bernhagen.pdf" TargetMode="External"/><Relationship Id="rId7" Type="http://schemas.openxmlformats.org/officeDocument/2006/relationships/hyperlink" Target="https://www.webpages.uidaho.edu/cetl/docs/Microaggressions_in_the_Classroom.pdf" TargetMode="External"/><Relationship Id="rId12" Type="http://schemas.openxmlformats.org/officeDocument/2006/relationships/hyperlink" Target="http://udloncampus.cast.org/page/udl_about" TargetMode="External"/><Relationship Id="rId2" Type="http://schemas.openxmlformats.org/officeDocument/2006/relationships/hyperlink" Target="https://www.webpages.uidaho.edu/cetl/docs/The-Value-of-Diversity.pdf" TargetMode="External"/><Relationship Id="rId1" Type="http://schemas.openxmlformats.org/officeDocument/2006/relationships/slideLayout" Target="../slideLayouts/slideLayout2.xml"/><Relationship Id="rId6" Type="http://schemas.openxmlformats.org/officeDocument/2006/relationships/hyperlink" Target="https://www.webpages.uidaho.edu/cetl/docs/A-Quick-Guide-to%20Using-Inclusive-Language-Lindsay-Bernhagen.pdf" TargetMode="External"/><Relationship Id="rId11" Type="http://schemas.openxmlformats.org/officeDocument/2006/relationships/hyperlink" Target="https://www.learningdesigned.org/resources" TargetMode="External"/><Relationship Id="rId5" Type="http://schemas.openxmlformats.org/officeDocument/2006/relationships/hyperlink" Target="https://www.webpages.uidaho.edu/cetl/docs/Universal-Inclusive-Design-Checklist-Lindsay-Bernhagen.pdf" TargetMode="External"/><Relationship Id="rId10" Type="http://schemas.openxmlformats.org/officeDocument/2006/relationships/hyperlink" Target="https://podnetwork.org/resources/diversity-equity-and-inclusion" TargetMode="External"/><Relationship Id="rId4" Type="http://schemas.openxmlformats.org/officeDocument/2006/relationships/hyperlink" Target="https://www.webpages.uidaho.edu/cetl/docs/Inclusive-Diversity-Inclusion-UDL-Online.pdf" TargetMode="External"/><Relationship Id="rId9" Type="http://schemas.openxmlformats.org/officeDocument/2006/relationships/hyperlink" Target="https://www.webpages.uidaho.edu/cetl/repository.asp#inclusion"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crlt.umich.edu/multicultural-teaching/inclusive-teaching-strategies" TargetMode="External"/><Relationship Id="rId3" Type="http://schemas.openxmlformats.org/officeDocument/2006/relationships/hyperlink" Target="https://www.cue-tools.usc.edu/" TargetMode="External"/><Relationship Id="rId7" Type="http://schemas.openxmlformats.org/officeDocument/2006/relationships/hyperlink" Target="https://operations.du.edu/inclusive-teaching/modules" TargetMode="External"/><Relationship Id="rId2" Type="http://schemas.openxmlformats.org/officeDocument/2006/relationships/hyperlink" Target="https://wheatoncollege.edu/academics/special-projects-initiatives/center-for-collaborative-teaching-and-learning/anti-racist-educator/" TargetMode="External"/><Relationship Id="rId1" Type="http://schemas.openxmlformats.org/officeDocument/2006/relationships/slideLayout" Target="../slideLayouts/slideLayout2.xml"/><Relationship Id="rId6" Type="http://schemas.openxmlformats.org/officeDocument/2006/relationships/hyperlink" Target="https://inclusivepedagogy.uchicago.edu/" TargetMode="External"/><Relationship Id="rId11" Type="http://schemas.openxmlformats.org/officeDocument/2006/relationships/image" Target="../media/image27.png"/><Relationship Id="rId5" Type="http://schemas.openxmlformats.org/officeDocument/2006/relationships/hyperlink" Target="https://www.nyu.edu/life/global-inclusion-and-diversity/learning-and-development/toolkits/faculty-digital-inclusion.html" TargetMode="External"/><Relationship Id="rId10" Type="http://schemas.openxmlformats.org/officeDocument/2006/relationships/hyperlink" Target="https://teaching.cornell.edu/teaching-resources/designing-your-course/incorporating-diversity" TargetMode="External"/><Relationship Id="rId4" Type="http://schemas.openxmlformats.org/officeDocument/2006/relationships/hyperlink" Target="https://msw.usc.edu/mswusc-blog/diversity-workshop-guide-to-discussing-identity-power-and-privilege/" TargetMode="External"/><Relationship Id="rId9" Type="http://schemas.openxmlformats.org/officeDocument/2006/relationships/hyperlink" Target="https://cft.vanderbilt.edu/guides-sub-pages/teaching-ra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irtl.net/about/core_ideas/learning_through_diversity"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cirtl.net/about/core_ideas/learning_communities" TargetMode="External"/><Relationship Id="rId4" Type="http://schemas.openxmlformats.org/officeDocument/2006/relationships/hyperlink" Target="https://www.cirtl.net/about/core_ideas/teaching_as_research"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94BD-EA02-4BF6-BC78-DC87ABFFE3E5}"/>
              </a:ext>
            </a:extLst>
          </p:cNvPr>
          <p:cNvSpPr>
            <a:spLocks noGrp="1"/>
          </p:cNvSpPr>
          <p:nvPr>
            <p:ph type="ctrTitle"/>
          </p:nvPr>
        </p:nvSpPr>
        <p:spPr>
          <a:xfrm>
            <a:off x="7464614" y="1783959"/>
            <a:ext cx="4087306" cy="2889114"/>
          </a:xfrm>
        </p:spPr>
        <p:txBody>
          <a:bodyPr anchor="b">
            <a:noAutofit/>
          </a:bodyPr>
          <a:lstStyle/>
          <a:p>
            <a:pPr algn="l"/>
            <a:r>
              <a:rPr lang="en-US" sz="3600" dirty="0"/>
              <a:t>Learning-through-Diversity: </a:t>
            </a:r>
            <a:br>
              <a:rPr lang="en-US" sz="3600" dirty="0"/>
            </a:br>
            <a:r>
              <a:rPr lang="en-US" sz="3600" dirty="0"/>
              <a:t>A Pathway to Advancing Equitable Educational Experiences</a:t>
            </a:r>
          </a:p>
        </p:txBody>
      </p:sp>
      <p:sp>
        <p:nvSpPr>
          <p:cNvPr id="3" name="Subtitle 2">
            <a:extLst>
              <a:ext uri="{FF2B5EF4-FFF2-40B4-BE49-F238E27FC236}">
                <a16:creationId xmlns:a16="http://schemas.microsoft.com/office/drawing/2014/main" id="{818F6487-5637-4E0B-A157-EE376261E8D1}"/>
              </a:ext>
            </a:extLst>
          </p:cNvPr>
          <p:cNvSpPr>
            <a:spLocks noGrp="1"/>
          </p:cNvSpPr>
          <p:nvPr>
            <p:ph type="subTitle" idx="1"/>
          </p:nvPr>
        </p:nvSpPr>
        <p:spPr>
          <a:xfrm>
            <a:off x="7464615" y="4905272"/>
            <a:ext cx="4087305" cy="1335211"/>
          </a:xfrm>
        </p:spPr>
        <p:txBody>
          <a:bodyPr anchor="t">
            <a:noAutofit/>
          </a:bodyPr>
          <a:lstStyle/>
          <a:p>
            <a:r>
              <a:rPr lang="en-US" sz="1400" i="1" dirty="0"/>
              <a:t>UI PFF CIRTL Workshop, Session 1</a:t>
            </a:r>
          </a:p>
          <a:p>
            <a:r>
              <a:rPr lang="en-US" sz="1400" i="1" dirty="0"/>
              <a:t>October 5, 2023</a:t>
            </a:r>
          </a:p>
          <a:p>
            <a:r>
              <a:rPr lang="en-US" sz="1400" i="1" dirty="0"/>
              <a:t>Brian Smentkowski, PhD</a:t>
            </a:r>
          </a:p>
          <a:p>
            <a:r>
              <a:rPr lang="en-US" sz="1400" i="1" dirty="0"/>
              <a:t>Founding Director, </a:t>
            </a:r>
            <a:r>
              <a:rPr lang="en-US" sz="1400" i="1" dirty="0">
                <a:hlinkClick r:id="rId2"/>
              </a:rPr>
              <a:t>University of Idaho Center for Excellence in Teaching and Learning</a:t>
            </a:r>
            <a:endParaRPr lang="en-US" sz="1400" i="1"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hite bulbs with a yellow one standing out">
            <a:extLst>
              <a:ext uri="{FF2B5EF4-FFF2-40B4-BE49-F238E27FC236}">
                <a16:creationId xmlns:a16="http://schemas.microsoft.com/office/drawing/2014/main" id="{F4A1A8A7-2C0B-4063-B88C-07FB937C8046}"/>
              </a:ext>
            </a:extLst>
          </p:cNvPr>
          <p:cNvPicPr>
            <a:picLocks noChangeAspect="1"/>
          </p:cNvPicPr>
          <p:nvPr/>
        </p:nvPicPr>
        <p:blipFill rotWithShape="1">
          <a:blip r:embed="rId3"/>
          <a:srcRect l="7860" r="23730"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lide Number Placeholder 3">
            <a:extLst>
              <a:ext uri="{FF2B5EF4-FFF2-40B4-BE49-F238E27FC236}">
                <a16:creationId xmlns:a16="http://schemas.microsoft.com/office/drawing/2014/main" id="{7CB9063F-4D09-EB53-F8BF-3A7323E54E34}"/>
              </a:ext>
            </a:extLst>
          </p:cNvPr>
          <p:cNvSpPr>
            <a:spLocks noGrp="1"/>
          </p:cNvSpPr>
          <p:nvPr>
            <p:ph type="sldNum" sz="quarter" idx="12"/>
          </p:nvPr>
        </p:nvSpPr>
        <p:spPr/>
        <p:txBody>
          <a:bodyPr/>
          <a:lstStyle/>
          <a:p>
            <a:fld id="{476844C5-507C-43BE-9D0B-4A04770A2509}" type="slidenum">
              <a:rPr lang="en-US" smtClean="0"/>
              <a:t>1</a:t>
            </a:fld>
            <a:endParaRPr lang="en-US"/>
          </a:p>
        </p:txBody>
      </p:sp>
    </p:spTree>
    <p:extLst>
      <p:ext uri="{BB962C8B-B14F-4D97-AF65-F5344CB8AC3E}">
        <p14:creationId xmlns:p14="http://schemas.microsoft.com/office/powerpoint/2010/main" val="340773536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EEE935-E2D7-D33D-7E09-BB8607119460}"/>
              </a:ext>
            </a:extLst>
          </p:cNvPr>
          <p:cNvSpPr>
            <a:spLocks noGrp="1"/>
          </p:cNvSpPr>
          <p:nvPr>
            <p:ph type="title"/>
          </p:nvPr>
        </p:nvSpPr>
        <p:spPr>
          <a:xfrm>
            <a:off x="838201" y="365125"/>
            <a:ext cx="5251316" cy="1807305"/>
          </a:xfrm>
        </p:spPr>
        <p:txBody>
          <a:bodyPr>
            <a:normAutofit/>
          </a:bodyPr>
          <a:lstStyle/>
          <a:p>
            <a:r>
              <a:rPr lang="en-US" sz="4100" dirty="0"/>
              <a:t>Salience and Relevance</a:t>
            </a:r>
          </a:p>
        </p:txBody>
      </p:sp>
      <p:sp>
        <p:nvSpPr>
          <p:cNvPr id="3" name="Content Placeholder 2">
            <a:extLst>
              <a:ext uri="{FF2B5EF4-FFF2-40B4-BE49-F238E27FC236}">
                <a16:creationId xmlns:a16="http://schemas.microsoft.com/office/drawing/2014/main" id="{B0391D3A-EEAB-6D7F-B1D3-ED6BC42169A8}"/>
              </a:ext>
            </a:extLst>
          </p:cNvPr>
          <p:cNvSpPr>
            <a:spLocks noGrp="1"/>
          </p:cNvSpPr>
          <p:nvPr>
            <p:ph idx="1"/>
          </p:nvPr>
        </p:nvSpPr>
        <p:spPr>
          <a:xfrm>
            <a:off x="838200" y="1773936"/>
            <a:ext cx="4619621" cy="4582414"/>
          </a:xfrm>
        </p:spPr>
        <p:txBody>
          <a:bodyPr>
            <a:normAutofit/>
          </a:bodyPr>
          <a:lstStyle/>
          <a:p>
            <a:r>
              <a:rPr lang="en-US" sz="1200" dirty="0">
                <a:latin typeface="+mj-lt"/>
                <a:ea typeface="Times New Roman" panose="02020603050405020304" pitchFamily="18" charset="0"/>
              </a:rPr>
              <a:t>The articles, below –each from a leading publication’s most recent issue-- demonstrate the salience and relevance of Learning-through-Diversity in the scholarship of teaching and learning.</a:t>
            </a:r>
          </a:p>
          <a:p>
            <a:pPr marL="457200" lvl="1">
              <a:buFont typeface="Wingdings" panose="05000000000000000000" pitchFamily="2" charset="2"/>
              <a:buChar char="Ø"/>
            </a:pPr>
            <a:r>
              <a:rPr lang="en-US" sz="1200" dirty="0">
                <a:effectLst/>
                <a:latin typeface="+mj-lt"/>
                <a:ea typeface="Times New Roman" panose="02020603050405020304" pitchFamily="18" charset="0"/>
              </a:rPr>
              <a:t>Attas, R. &amp; Anstey, L. &amp; Brant, L. &amp; McRae, K., (2023) “Infusion rather than isolation: Integrating principles of equity, diversity, inclusion, decolonization, and Indigenization in toolkits for remote instruction during the COVID-19 pandemic”, To Improve the Academy: A Journal of Educational Development 42(1): 4. </a:t>
            </a:r>
            <a:r>
              <a:rPr lang="en-US" sz="1200" dirty="0" err="1">
                <a:effectLst/>
                <a:latin typeface="+mj-lt"/>
                <a:ea typeface="Times New Roman" panose="02020603050405020304" pitchFamily="18" charset="0"/>
              </a:rPr>
              <a:t>doi</a:t>
            </a:r>
            <a:r>
              <a:rPr lang="en-US" sz="1200" dirty="0">
                <a:effectLst/>
                <a:latin typeface="+mj-lt"/>
                <a:ea typeface="Times New Roman" panose="02020603050405020304" pitchFamily="18" charset="0"/>
              </a:rPr>
              <a:t>: https://doi.org/10.3998/tia.1841 </a:t>
            </a:r>
          </a:p>
          <a:p>
            <a:pPr marL="457200" lvl="1">
              <a:buFont typeface="Wingdings" panose="05000000000000000000" pitchFamily="2" charset="2"/>
              <a:buChar char="Ø"/>
            </a:pPr>
            <a:r>
              <a:rPr lang="en-US" sz="1200" dirty="0">
                <a:effectLst/>
                <a:latin typeface="+mj-lt"/>
                <a:ea typeface="Times New Roman" panose="02020603050405020304" pitchFamily="18" charset="0"/>
              </a:rPr>
              <a:t>Schrum, Kelly, and Katarina </a:t>
            </a:r>
            <a:r>
              <a:rPr lang="en-US" sz="1200" dirty="0" err="1">
                <a:effectLst/>
                <a:latin typeface="+mj-lt"/>
                <a:ea typeface="Times New Roman" panose="02020603050405020304" pitchFamily="18" charset="0"/>
              </a:rPr>
              <a:t>Mårtensson</a:t>
            </a:r>
            <a:r>
              <a:rPr lang="en-US" sz="1200" dirty="0">
                <a:effectLst/>
                <a:latin typeface="+mj-lt"/>
                <a:ea typeface="Times New Roman" panose="02020603050405020304" pitchFamily="18" charset="0"/>
              </a:rPr>
              <a:t>. 2023. “Growing </a:t>
            </a:r>
            <a:r>
              <a:rPr lang="en-US" sz="1200" dirty="0" err="1">
                <a:effectLst/>
                <a:latin typeface="+mj-lt"/>
                <a:ea typeface="Times New Roman" panose="02020603050405020304" pitchFamily="18" charset="0"/>
              </a:rPr>
              <a:t>SoTL</a:t>
            </a:r>
            <a:r>
              <a:rPr lang="en-US" sz="1200" dirty="0">
                <a:effectLst/>
                <a:latin typeface="+mj-lt"/>
                <a:ea typeface="Times New Roman" panose="02020603050405020304" pitchFamily="18" charset="0"/>
              </a:rPr>
              <a:t>—Embracing Diversity, Messiness, and Complexity”. Teaching and Learning Inquiry 11 (January). https://doi.org/10.20343/teachlearninqu.11.1. </a:t>
            </a:r>
          </a:p>
          <a:p>
            <a:pPr marL="457200" lvl="1">
              <a:buFont typeface="Wingdings" panose="05000000000000000000" pitchFamily="2" charset="2"/>
              <a:buChar char="Ø"/>
            </a:pPr>
            <a:r>
              <a:rPr lang="en-US" sz="1200" dirty="0">
                <a:effectLst/>
                <a:latin typeface="+mj-lt"/>
                <a:ea typeface="Times New Roman" panose="02020603050405020304" pitchFamily="18" charset="0"/>
              </a:rPr>
              <a:t>McSweeney, Jill and </a:t>
            </a:r>
            <a:r>
              <a:rPr lang="en-US" sz="1200" dirty="0" err="1">
                <a:effectLst/>
                <a:latin typeface="+mj-lt"/>
                <a:ea typeface="Times New Roman" panose="02020603050405020304" pitchFamily="18" charset="0"/>
              </a:rPr>
              <a:t>Schnurr</a:t>
            </a:r>
            <a:r>
              <a:rPr lang="en-US" sz="1200" dirty="0">
                <a:effectLst/>
                <a:latin typeface="+mj-lt"/>
                <a:ea typeface="Times New Roman" panose="02020603050405020304" pitchFamily="18" charset="0"/>
              </a:rPr>
              <a:t>, Matthew A. (2023) "Can </a:t>
            </a:r>
            <a:r>
              <a:rPr lang="en-US" sz="1200" dirty="0" err="1">
                <a:effectLst/>
                <a:latin typeface="+mj-lt"/>
                <a:ea typeface="Times New Roman" panose="02020603050405020304" pitchFamily="18" charset="0"/>
              </a:rPr>
              <a:t>SoTL</a:t>
            </a:r>
            <a:r>
              <a:rPr lang="en-US" sz="1200" dirty="0">
                <a:effectLst/>
                <a:latin typeface="+mj-lt"/>
                <a:ea typeface="Times New Roman" panose="02020603050405020304" pitchFamily="18" charset="0"/>
              </a:rPr>
              <a:t> Generate High Quality Research while Maintaining its Commitment to Inclusivity?," International Journal for the Scholarship of Teaching and Learning: Vol. 17: No. 1, Article 4.</a:t>
            </a:r>
            <a:br>
              <a:rPr lang="en-US" sz="1200" dirty="0">
                <a:effectLst/>
                <a:latin typeface="+mj-lt"/>
                <a:ea typeface="Times New Roman" panose="02020603050405020304" pitchFamily="18" charset="0"/>
              </a:rPr>
            </a:br>
            <a:r>
              <a:rPr lang="en-US" sz="1200" dirty="0">
                <a:effectLst/>
                <a:latin typeface="+mj-lt"/>
                <a:ea typeface="Times New Roman" panose="02020603050405020304" pitchFamily="18" charset="0"/>
              </a:rPr>
              <a:t>Available at: https://doi.org/10.20429/ijsotl.2023.17104 </a:t>
            </a:r>
          </a:p>
          <a:p>
            <a:pPr marL="457200" lvl="1">
              <a:buFont typeface="Wingdings" panose="05000000000000000000" pitchFamily="2" charset="2"/>
              <a:buChar char="Ø"/>
            </a:pPr>
            <a:r>
              <a:rPr lang="en-US" sz="1200" dirty="0">
                <a:effectLst/>
                <a:latin typeface="+mj-lt"/>
                <a:ea typeface="Times New Roman" panose="02020603050405020304" pitchFamily="18" charset="0"/>
              </a:rPr>
              <a:t>Potter, Michael K. and </a:t>
            </a:r>
            <a:r>
              <a:rPr lang="en-US" sz="1200" dirty="0" err="1">
                <a:effectLst/>
                <a:latin typeface="+mj-lt"/>
                <a:ea typeface="Times New Roman" panose="02020603050405020304" pitchFamily="18" charset="0"/>
              </a:rPr>
              <a:t>Raffoul</a:t>
            </a:r>
            <a:r>
              <a:rPr lang="en-US" sz="1200" dirty="0">
                <a:effectLst/>
                <a:latin typeface="+mj-lt"/>
                <a:ea typeface="Times New Roman" panose="02020603050405020304" pitchFamily="18" charset="0"/>
              </a:rPr>
              <a:t>, Jessica (2023) "Engaged Alienation: </a:t>
            </a:r>
            <a:r>
              <a:rPr lang="en-US" sz="1200" dirty="0" err="1">
                <a:effectLst/>
                <a:latin typeface="+mj-lt"/>
                <a:ea typeface="Times New Roman" panose="02020603050405020304" pitchFamily="18" charset="0"/>
              </a:rPr>
              <a:t>SoTL</a:t>
            </a:r>
            <a:r>
              <a:rPr lang="en-US" sz="1200" dirty="0">
                <a:effectLst/>
                <a:latin typeface="+mj-lt"/>
                <a:ea typeface="Times New Roman" panose="02020603050405020304" pitchFamily="18" charset="0"/>
              </a:rPr>
              <a:t>, Inclusivity, and the Problem of Integrity," International Journal for the Scholarship of Teaching and Learning: Vol. 17: No. 1, Article 2.</a:t>
            </a:r>
            <a:br>
              <a:rPr lang="en-US" sz="1200" dirty="0">
                <a:effectLst/>
                <a:latin typeface="+mj-lt"/>
                <a:ea typeface="Times New Roman" panose="02020603050405020304" pitchFamily="18" charset="0"/>
              </a:rPr>
            </a:br>
            <a:r>
              <a:rPr lang="en-US" sz="1200" dirty="0">
                <a:effectLst/>
                <a:latin typeface="+mj-lt"/>
                <a:ea typeface="Times New Roman" panose="02020603050405020304" pitchFamily="18" charset="0"/>
              </a:rPr>
              <a:t>Available at: https://doi.org/10.20429/ijsotl.2023.17102</a:t>
            </a:r>
          </a:p>
          <a:p>
            <a:endParaRPr lang="en-US" sz="1100" dirty="0"/>
          </a:p>
        </p:txBody>
      </p:sp>
      <p:pic>
        <p:nvPicPr>
          <p:cNvPr id="19" name="Picture 4" descr="Light bulb on yellow background with sketched light beams and cord">
            <a:extLst>
              <a:ext uri="{FF2B5EF4-FFF2-40B4-BE49-F238E27FC236}">
                <a16:creationId xmlns:a16="http://schemas.microsoft.com/office/drawing/2014/main" id="{BB2F2AAC-EB9C-E659-52B8-E823711BD06C}"/>
              </a:ext>
            </a:extLst>
          </p:cNvPr>
          <p:cNvPicPr>
            <a:picLocks noChangeAspect="1"/>
          </p:cNvPicPr>
          <p:nvPr/>
        </p:nvPicPr>
        <p:blipFill rotWithShape="1">
          <a:blip r:embed="rId2"/>
          <a:srcRect l="45689" r="83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C41E9C2A-1116-D91C-4C1D-C5B01B147F77}"/>
              </a:ext>
            </a:extLst>
          </p:cNvPr>
          <p:cNvSpPr>
            <a:spLocks noGrp="1"/>
          </p:cNvSpPr>
          <p:nvPr>
            <p:ph type="sldNum" sz="quarter" idx="12"/>
          </p:nvPr>
        </p:nvSpPr>
        <p:spPr>
          <a:xfrm>
            <a:off x="8610600" y="6356350"/>
            <a:ext cx="2743200" cy="365125"/>
          </a:xfrm>
        </p:spPr>
        <p:txBody>
          <a:bodyPr>
            <a:normAutofit/>
          </a:bodyPr>
          <a:lstStyle/>
          <a:p>
            <a:pPr>
              <a:spcAft>
                <a:spcPts val="600"/>
              </a:spcAft>
            </a:pPr>
            <a:fld id="{476844C5-507C-43BE-9D0B-4A04770A2509}" type="slidenum">
              <a:rPr lang="en-US">
                <a:solidFill>
                  <a:srgbClr val="FFFFFF"/>
                </a:solidFill>
              </a:rPr>
              <a:pPr>
                <a:spcAft>
                  <a:spcPts val="600"/>
                </a:spcAft>
              </a:pPr>
              <a:t>10</a:t>
            </a:fld>
            <a:endParaRPr lang="en-US">
              <a:solidFill>
                <a:srgbClr val="FFFFFF"/>
              </a:solidFill>
            </a:endParaRPr>
          </a:p>
        </p:txBody>
      </p:sp>
    </p:spTree>
    <p:extLst>
      <p:ext uri="{BB962C8B-B14F-4D97-AF65-F5344CB8AC3E}">
        <p14:creationId xmlns:p14="http://schemas.microsoft.com/office/powerpoint/2010/main" val="142576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CDDC79-C364-AF13-1768-C8A4FBA6D4FB}"/>
              </a:ext>
            </a:extLst>
          </p:cNvPr>
          <p:cNvPicPr>
            <a:picLocks noChangeAspect="1"/>
          </p:cNvPicPr>
          <p:nvPr/>
        </p:nvPicPr>
        <p:blipFill rotWithShape="1">
          <a:blip r:embed="rId2"/>
          <a:srcRect l="31573" r="24052"/>
          <a:stretch/>
        </p:blipFill>
        <p:spPr>
          <a:xfrm>
            <a:off x="-1" y="-2"/>
            <a:ext cx="5410198" cy="6858002"/>
          </a:xfrm>
          <a:prstGeom prst="rect">
            <a:avLst/>
          </a:prstGeom>
        </p:spPr>
      </p:pic>
      <p:sp useBgFill="1">
        <p:nvSpPr>
          <p:cNvPr id="50" name="Rectangle 4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0E321-ACBA-4162-B489-FAE896B0BEC7}"/>
              </a:ext>
            </a:extLst>
          </p:cNvPr>
          <p:cNvSpPr>
            <a:spLocks noGrp="1"/>
          </p:cNvSpPr>
          <p:nvPr>
            <p:ph type="title"/>
          </p:nvPr>
        </p:nvSpPr>
        <p:spPr>
          <a:xfrm>
            <a:off x="6115317" y="405685"/>
            <a:ext cx="5464968" cy="1559301"/>
          </a:xfrm>
        </p:spPr>
        <p:txBody>
          <a:bodyPr>
            <a:normAutofit/>
          </a:bodyPr>
          <a:lstStyle/>
          <a:p>
            <a:r>
              <a:rPr lang="en-US" sz="4000" dirty="0"/>
              <a:t>Our </a:t>
            </a:r>
            <a:r>
              <a:rPr lang="en-US" sz="4000" b="1" dirty="0"/>
              <a:t>Broad</a:t>
            </a:r>
            <a:r>
              <a:rPr lang="en-US" sz="4000" dirty="0"/>
              <a:t> Goal</a:t>
            </a:r>
          </a:p>
        </p:txBody>
      </p:sp>
      <p:sp>
        <p:nvSpPr>
          <p:cNvPr id="3" name="Content Placeholder 2">
            <a:extLst>
              <a:ext uri="{FF2B5EF4-FFF2-40B4-BE49-F238E27FC236}">
                <a16:creationId xmlns:a16="http://schemas.microsoft.com/office/drawing/2014/main" id="{9085556D-8FD6-4DB7-A97C-F7CB894F9C41}"/>
              </a:ext>
            </a:extLst>
          </p:cNvPr>
          <p:cNvSpPr>
            <a:spLocks noGrp="1"/>
          </p:cNvSpPr>
          <p:nvPr>
            <p:ph idx="1"/>
          </p:nvPr>
        </p:nvSpPr>
        <p:spPr>
          <a:xfrm>
            <a:off x="6115317" y="2743200"/>
            <a:ext cx="5247340" cy="3496878"/>
          </a:xfrm>
        </p:spPr>
        <p:txBody>
          <a:bodyPr anchor="ctr">
            <a:normAutofit/>
          </a:bodyPr>
          <a:lstStyle/>
          <a:p>
            <a:pPr>
              <a:buFont typeface="Arial" panose="020B0604020202020204" pitchFamily="34" charset="0"/>
              <a:buChar char="•"/>
            </a:pPr>
            <a:r>
              <a:rPr lang="en-US" sz="1700" dirty="0"/>
              <a:t>To become mindful and inclusive faculty who improve learning through teaching. {Note the causality, here}</a:t>
            </a:r>
          </a:p>
          <a:p>
            <a:pPr lvl="1"/>
            <a:r>
              <a:rPr lang="en-US" sz="1700" dirty="0"/>
              <a:t>This requires us to:</a:t>
            </a:r>
          </a:p>
          <a:p>
            <a:pPr lvl="2">
              <a:buFont typeface="Wingdings" panose="05000000000000000000" pitchFamily="2" charset="2"/>
              <a:buChar char="ü"/>
            </a:pPr>
            <a:r>
              <a:rPr lang="en-US" sz="1700" b="1" dirty="0"/>
              <a:t>Appreciate </a:t>
            </a:r>
            <a:r>
              <a:rPr lang="en-US" sz="1700" dirty="0"/>
              <a:t>the diverse backgrounds of students and their implications for learning.</a:t>
            </a:r>
          </a:p>
          <a:p>
            <a:pPr lvl="2">
              <a:buFont typeface="Wingdings" panose="05000000000000000000" pitchFamily="2" charset="2"/>
              <a:buChar char="ü"/>
            </a:pPr>
            <a:r>
              <a:rPr lang="en-US" sz="1700" b="1" dirty="0"/>
              <a:t>Identify </a:t>
            </a:r>
            <a:r>
              <a:rPr lang="en-US" sz="1700" dirty="0"/>
              <a:t>curricular, teaching, and assessment practices that promote inclusive learning.</a:t>
            </a:r>
          </a:p>
          <a:p>
            <a:pPr lvl="2">
              <a:buFont typeface="Wingdings" panose="05000000000000000000" pitchFamily="2" charset="2"/>
              <a:buChar char="ü"/>
            </a:pPr>
            <a:r>
              <a:rPr lang="en-US" sz="1700" b="1" dirty="0"/>
              <a:t>Draw upon </a:t>
            </a:r>
            <a:r>
              <a:rPr lang="en-US" sz="1700" dirty="0"/>
              <a:t>the diversity of students to enhance and enrich engaged and inclusive learning.</a:t>
            </a:r>
          </a:p>
          <a:p>
            <a:pPr lvl="2">
              <a:buFont typeface="Wingdings" panose="05000000000000000000" pitchFamily="2" charset="2"/>
              <a:buChar char="ü"/>
            </a:pPr>
            <a:r>
              <a:rPr lang="en-US" sz="1700" b="1" dirty="0"/>
              <a:t>Recognize</a:t>
            </a:r>
            <a:r>
              <a:rPr lang="en-US" sz="1700" dirty="0"/>
              <a:t> existing inequities, and promote an equitable, inclusive and respectful climate for learning.</a:t>
            </a:r>
          </a:p>
          <a:p>
            <a:endParaRPr lang="en-US" sz="1700" dirty="0"/>
          </a:p>
        </p:txBody>
      </p:sp>
      <p:sp>
        <p:nvSpPr>
          <p:cNvPr id="4" name="Slide Number Placeholder 3">
            <a:extLst>
              <a:ext uri="{FF2B5EF4-FFF2-40B4-BE49-F238E27FC236}">
                <a16:creationId xmlns:a16="http://schemas.microsoft.com/office/drawing/2014/main" id="{EC914B44-960E-81D0-C42B-8CEF7714B8F0}"/>
              </a:ext>
            </a:extLst>
          </p:cNvPr>
          <p:cNvSpPr>
            <a:spLocks noGrp="1"/>
          </p:cNvSpPr>
          <p:nvPr>
            <p:ph type="sldNum" sz="quarter" idx="12"/>
          </p:nvPr>
        </p:nvSpPr>
        <p:spPr>
          <a:xfrm>
            <a:off x="8732520" y="6356350"/>
            <a:ext cx="3200400" cy="365125"/>
          </a:xfrm>
        </p:spPr>
        <p:txBody>
          <a:bodyPr>
            <a:normAutofit/>
          </a:bodyPr>
          <a:lstStyle/>
          <a:p>
            <a:pPr>
              <a:spcAft>
                <a:spcPts val="600"/>
              </a:spcAft>
            </a:pPr>
            <a:fld id="{476844C5-507C-43BE-9D0B-4A04770A2509}" type="slidenum">
              <a:rPr lang="en-US">
                <a:solidFill>
                  <a:schemeClr val="tx1"/>
                </a:solidFill>
              </a:rPr>
              <a:pPr>
                <a:spcAft>
                  <a:spcPts val="600"/>
                </a:spcAft>
              </a:pPr>
              <a:t>11</a:t>
            </a:fld>
            <a:endParaRPr lang="en-US">
              <a:solidFill>
                <a:schemeClr val="tx1"/>
              </a:solidFill>
            </a:endParaRPr>
          </a:p>
        </p:txBody>
      </p:sp>
    </p:spTree>
    <p:extLst>
      <p:ext uri="{BB962C8B-B14F-4D97-AF65-F5344CB8AC3E}">
        <p14:creationId xmlns:p14="http://schemas.microsoft.com/office/powerpoint/2010/main" val="251711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24C0B4-6C72-9CF1-DA7F-87B803D77BBB}"/>
              </a:ext>
            </a:extLst>
          </p:cNvPr>
          <p:cNvPicPr>
            <a:picLocks noChangeAspect="1"/>
          </p:cNvPicPr>
          <p:nvPr/>
        </p:nvPicPr>
        <p:blipFill rotWithShape="1">
          <a:blip r:embed="rId2"/>
          <a:srcRect l="16619" r="43937"/>
          <a:stretch/>
        </p:blipFill>
        <p:spPr>
          <a:xfrm>
            <a:off x="-1" y="-2"/>
            <a:ext cx="5410198" cy="6858002"/>
          </a:xfrm>
          <a:prstGeom prst="rect">
            <a:avLst/>
          </a:prstGeom>
        </p:spPr>
      </p:pic>
      <p:sp useBgFill="1">
        <p:nvSpPr>
          <p:cNvPr id="33" name="Rectangle 3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0E321-ACBA-4162-B489-FAE896B0BEC7}"/>
              </a:ext>
            </a:extLst>
          </p:cNvPr>
          <p:cNvSpPr>
            <a:spLocks noGrp="1"/>
          </p:cNvSpPr>
          <p:nvPr>
            <p:ph type="title"/>
          </p:nvPr>
        </p:nvSpPr>
        <p:spPr>
          <a:xfrm>
            <a:off x="6115317" y="405685"/>
            <a:ext cx="5464968" cy="1559301"/>
          </a:xfrm>
        </p:spPr>
        <p:txBody>
          <a:bodyPr>
            <a:normAutofit/>
          </a:bodyPr>
          <a:lstStyle/>
          <a:p>
            <a:r>
              <a:rPr lang="en-US" sz="4000" dirty="0"/>
              <a:t>Our </a:t>
            </a:r>
            <a:r>
              <a:rPr lang="en-US" sz="4000" b="1" dirty="0"/>
              <a:t>Targeted</a:t>
            </a:r>
            <a:r>
              <a:rPr lang="en-US" sz="4000" dirty="0"/>
              <a:t> Goal</a:t>
            </a:r>
          </a:p>
        </p:txBody>
      </p:sp>
      <p:sp>
        <p:nvSpPr>
          <p:cNvPr id="3" name="Content Placeholder 2">
            <a:extLst>
              <a:ext uri="{FF2B5EF4-FFF2-40B4-BE49-F238E27FC236}">
                <a16:creationId xmlns:a16="http://schemas.microsoft.com/office/drawing/2014/main" id="{9085556D-8FD6-4DB7-A97C-F7CB894F9C41}"/>
              </a:ext>
            </a:extLst>
          </p:cNvPr>
          <p:cNvSpPr>
            <a:spLocks noGrp="1"/>
          </p:cNvSpPr>
          <p:nvPr>
            <p:ph idx="1"/>
          </p:nvPr>
        </p:nvSpPr>
        <p:spPr>
          <a:xfrm>
            <a:off x="6115317" y="2363110"/>
            <a:ext cx="5247340" cy="3496878"/>
          </a:xfrm>
        </p:spPr>
        <p:txBody>
          <a:bodyPr anchor="ctr">
            <a:normAutofit/>
          </a:bodyPr>
          <a:lstStyle/>
          <a:p>
            <a:pPr marL="914400" lvl="1" indent="-457200">
              <a:buFont typeface="+mj-lt"/>
              <a:buAutoNum type="arabicPeriod"/>
            </a:pPr>
            <a:r>
              <a:rPr lang="en-US" sz="1900" dirty="0"/>
              <a:t>To </a:t>
            </a:r>
            <a:r>
              <a:rPr lang="en-US" sz="1900" b="1" dirty="0"/>
              <a:t>adopt </a:t>
            </a:r>
            <a:r>
              <a:rPr lang="en-US" sz="1900" dirty="0"/>
              <a:t>Learning-through-Diversity as a pedagogical prism for designing, developing, and delivering inclusive, equitable, and accessible learning experiences;</a:t>
            </a:r>
          </a:p>
          <a:p>
            <a:pPr marL="914400" lvl="1" indent="-457200">
              <a:buFont typeface="+mj-lt"/>
              <a:buAutoNum type="arabicPeriod"/>
            </a:pPr>
            <a:r>
              <a:rPr lang="en-US" sz="1900" dirty="0"/>
              <a:t>To </a:t>
            </a:r>
            <a:r>
              <a:rPr lang="en-US" sz="1900" b="1" dirty="0"/>
              <a:t>apply </a:t>
            </a:r>
            <a:r>
              <a:rPr lang="en-US" sz="1900" dirty="0"/>
              <a:t>TAR strategies to develop, integrate, and assess inclusive, equitable, and accessible teaching practices*;</a:t>
            </a:r>
          </a:p>
          <a:p>
            <a:pPr marL="914400" lvl="1" indent="-457200">
              <a:buFont typeface="+mj-lt"/>
              <a:buAutoNum type="arabicPeriod"/>
            </a:pPr>
            <a:r>
              <a:rPr lang="en-US" sz="1900" dirty="0"/>
              <a:t>To </a:t>
            </a:r>
            <a:r>
              <a:rPr lang="en-US" sz="1900" b="1" dirty="0"/>
              <a:t>develop </a:t>
            </a:r>
            <a:r>
              <a:rPr lang="en-US" sz="1900" dirty="0"/>
              <a:t>a solid foundation for engaging in meaningful DEIA-informed teaching.</a:t>
            </a:r>
          </a:p>
        </p:txBody>
      </p:sp>
      <p:sp>
        <p:nvSpPr>
          <p:cNvPr id="4" name="Slide Number Placeholder 3">
            <a:extLst>
              <a:ext uri="{FF2B5EF4-FFF2-40B4-BE49-F238E27FC236}">
                <a16:creationId xmlns:a16="http://schemas.microsoft.com/office/drawing/2014/main" id="{5460A187-5D65-7FEC-182F-1B7082FACA62}"/>
              </a:ext>
            </a:extLst>
          </p:cNvPr>
          <p:cNvSpPr>
            <a:spLocks noGrp="1"/>
          </p:cNvSpPr>
          <p:nvPr>
            <p:ph type="sldNum" sz="quarter" idx="12"/>
          </p:nvPr>
        </p:nvSpPr>
        <p:spPr>
          <a:xfrm>
            <a:off x="8732520" y="6356350"/>
            <a:ext cx="3200400" cy="365125"/>
          </a:xfrm>
        </p:spPr>
        <p:txBody>
          <a:bodyPr>
            <a:normAutofit/>
          </a:bodyPr>
          <a:lstStyle/>
          <a:p>
            <a:pPr>
              <a:spcAft>
                <a:spcPts val="600"/>
              </a:spcAft>
            </a:pPr>
            <a:fld id="{476844C5-507C-43BE-9D0B-4A04770A2509}" type="slidenum">
              <a:rPr lang="en-US">
                <a:solidFill>
                  <a:schemeClr val="tx1"/>
                </a:solidFill>
              </a:rPr>
              <a:pPr>
                <a:spcAft>
                  <a:spcPts val="600"/>
                </a:spcAft>
              </a:pPr>
              <a:t>12</a:t>
            </a:fld>
            <a:endParaRPr lang="en-US">
              <a:solidFill>
                <a:schemeClr val="tx1"/>
              </a:solidFill>
            </a:endParaRPr>
          </a:p>
        </p:txBody>
      </p:sp>
      <p:sp>
        <p:nvSpPr>
          <p:cNvPr id="8" name="TextBox 7">
            <a:extLst>
              <a:ext uri="{FF2B5EF4-FFF2-40B4-BE49-F238E27FC236}">
                <a16:creationId xmlns:a16="http://schemas.microsoft.com/office/drawing/2014/main" id="{F839DBBE-8B7C-8609-A6FF-A36038EF0E2A}"/>
              </a:ext>
            </a:extLst>
          </p:cNvPr>
          <p:cNvSpPr txBox="1"/>
          <p:nvPr/>
        </p:nvSpPr>
        <p:spPr>
          <a:xfrm>
            <a:off x="7061762" y="6243246"/>
            <a:ext cx="4183774" cy="369332"/>
          </a:xfrm>
          <a:prstGeom prst="rect">
            <a:avLst/>
          </a:prstGeom>
          <a:noFill/>
        </p:spPr>
        <p:txBody>
          <a:bodyPr wrap="none" rtlCol="0">
            <a:spAutoFit/>
          </a:bodyPr>
          <a:lstStyle/>
          <a:p>
            <a:r>
              <a:rPr lang="en-US" dirty="0"/>
              <a:t>{*</a:t>
            </a:r>
            <a:r>
              <a:rPr lang="en-US" i="1" dirty="0"/>
              <a:t>Introduced here, integrated in Session 2</a:t>
            </a:r>
            <a:r>
              <a:rPr lang="en-US" dirty="0"/>
              <a:t>}</a:t>
            </a:r>
          </a:p>
        </p:txBody>
      </p:sp>
    </p:spTree>
    <p:extLst>
      <p:ext uri="{BB962C8B-B14F-4D97-AF65-F5344CB8AC3E}">
        <p14:creationId xmlns:p14="http://schemas.microsoft.com/office/powerpoint/2010/main" val="284585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37E79867-D333-3D55-36E8-15C730B66E7B}"/>
              </a:ext>
            </a:extLst>
          </p:cNvPr>
          <p:cNvSpPr>
            <a:spLocks noGrp="1"/>
          </p:cNvSpPr>
          <p:nvPr>
            <p:ph type="title"/>
          </p:nvPr>
        </p:nvSpPr>
        <p:spPr>
          <a:xfrm>
            <a:off x="640080" y="365125"/>
            <a:ext cx="10954512" cy="930275"/>
          </a:xfrm>
        </p:spPr>
        <p:txBody>
          <a:bodyPr vert="horz" lIns="91440" tIns="45720" rIns="91440" bIns="45720" rtlCol="0" anchor="ctr">
            <a:normAutofit fontScale="90000"/>
          </a:bodyPr>
          <a:lstStyle/>
          <a:p>
            <a:r>
              <a:rPr lang="en-US" kern="1200" dirty="0">
                <a:solidFill>
                  <a:schemeClr val="tx1"/>
                </a:solidFill>
                <a:latin typeface="+mj-lt"/>
                <a:ea typeface="+mj-ea"/>
                <a:cs typeface="+mj-cs"/>
              </a:rPr>
              <a:t>The Intersection of LTD and TAR and Why it Matters*</a:t>
            </a:r>
          </a:p>
        </p:txBody>
      </p:sp>
      <p:graphicFrame>
        <p:nvGraphicFramePr>
          <p:cNvPr id="8" name="Content Placeholder 7">
            <a:extLst>
              <a:ext uri="{FF2B5EF4-FFF2-40B4-BE49-F238E27FC236}">
                <a16:creationId xmlns:a16="http://schemas.microsoft.com/office/drawing/2014/main" id="{EF9839FB-FC5D-F08E-B656-229D675B97A7}"/>
              </a:ext>
            </a:extLst>
          </p:cNvPr>
          <p:cNvGraphicFramePr>
            <a:graphicFrameLocks noGrp="1"/>
          </p:cNvGraphicFramePr>
          <p:nvPr>
            <p:ph sz="half" idx="1"/>
            <p:extLst>
              <p:ext uri="{D42A27DB-BD31-4B8C-83A1-F6EECF244321}">
                <p14:modId xmlns:p14="http://schemas.microsoft.com/office/powerpoint/2010/main" val="3550964496"/>
              </p:ext>
            </p:extLst>
          </p:nvPr>
        </p:nvGraphicFramePr>
        <p:xfrm>
          <a:off x="838200" y="2024212"/>
          <a:ext cx="4924148" cy="4135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E1CAF913-1E7E-87D0-8A07-76D9CFBBEC85}"/>
              </a:ext>
            </a:extLst>
          </p:cNvPr>
          <p:cNvSpPr>
            <a:spLocks noGrp="1"/>
          </p:cNvSpPr>
          <p:nvPr>
            <p:ph sz="half" idx="2"/>
          </p:nvPr>
        </p:nvSpPr>
        <p:spPr>
          <a:xfrm>
            <a:off x="5907175" y="2024212"/>
            <a:ext cx="4924148" cy="4135138"/>
          </a:xfrm>
        </p:spPr>
        <p:txBody>
          <a:bodyPr/>
          <a:lstStyle/>
          <a:p>
            <a:pPr marL="0" indent="0" defTabSz="868680">
              <a:spcBef>
                <a:spcPts val="950"/>
              </a:spcBef>
              <a:buNone/>
            </a:pPr>
            <a:r>
              <a:rPr lang="en-US" sz="2660" kern="1200" dirty="0">
                <a:solidFill>
                  <a:schemeClr val="tx1"/>
                </a:solidFill>
                <a:latin typeface="+mn-lt"/>
                <a:ea typeface="+mn-ea"/>
                <a:cs typeface="+mn-cs"/>
              </a:rPr>
              <a:t>Can we move from this:</a:t>
            </a:r>
          </a:p>
          <a:p>
            <a:pPr marL="0" indent="0" defTabSz="868680">
              <a:spcBef>
                <a:spcPts val="950"/>
              </a:spcBef>
              <a:buNone/>
            </a:pPr>
            <a:endParaRPr lang="en-US" sz="2660" kern="1200" dirty="0">
              <a:solidFill>
                <a:schemeClr val="tx1"/>
              </a:solidFill>
              <a:latin typeface="+mn-lt"/>
              <a:ea typeface="+mn-ea"/>
              <a:cs typeface="+mn-cs"/>
            </a:endParaRPr>
          </a:p>
          <a:p>
            <a:pPr marL="0" indent="0" defTabSz="868680">
              <a:spcBef>
                <a:spcPts val="950"/>
              </a:spcBef>
              <a:buNone/>
            </a:pPr>
            <a:endParaRPr lang="en-US" sz="2660" kern="1200" dirty="0">
              <a:solidFill>
                <a:schemeClr val="tx1"/>
              </a:solidFill>
              <a:latin typeface="+mn-lt"/>
              <a:ea typeface="+mn-ea"/>
              <a:cs typeface="+mn-cs"/>
            </a:endParaRPr>
          </a:p>
          <a:p>
            <a:pPr marL="0" indent="0" defTabSz="868680">
              <a:spcBef>
                <a:spcPts val="950"/>
              </a:spcBef>
              <a:buNone/>
            </a:pPr>
            <a:endParaRPr lang="en-US" sz="2660" kern="1200" dirty="0">
              <a:solidFill>
                <a:schemeClr val="tx1"/>
              </a:solidFill>
              <a:latin typeface="+mn-lt"/>
              <a:ea typeface="+mn-ea"/>
              <a:cs typeface="+mn-cs"/>
            </a:endParaRPr>
          </a:p>
          <a:p>
            <a:pPr marL="0" indent="0" defTabSz="868680">
              <a:spcBef>
                <a:spcPts val="950"/>
              </a:spcBef>
              <a:buNone/>
            </a:pPr>
            <a:r>
              <a:rPr lang="en-US" sz="2660" kern="1200" dirty="0">
                <a:solidFill>
                  <a:schemeClr val="tx1"/>
                </a:solidFill>
                <a:latin typeface="+mn-lt"/>
                <a:ea typeface="+mn-ea"/>
                <a:cs typeface="+mn-cs"/>
              </a:rPr>
              <a:t>To this?</a:t>
            </a:r>
            <a:endParaRPr lang="en-US" dirty="0"/>
          </a:p>
        </p:txBody>
      </p:sp>
      <p:graphicFrame>
        <p:nvGraphicFramePr>
          <p:cNvPr id="10" name="Diagram 9">
            <a:extLst>
              <a:ext uri="{FF2B5EF4-FFF2-40B4-BE49-F238E27FC236}">
                <a16:creationId xmlns:a16="http://schemas.microsoft.com/office/drawing/2014/main" id="{83CBF4C9-0638-5C59-6545-FC38E9488ED9}"/>
              </a:ext>
            </a:extLst>
          </p:cNvPr>
          <p:cNvGraphicFramePr/>
          <p:nvPr>
            <p:extLst>
              <p:ext uri="{D42A27DB-BD31-4B8C-83A1-F6EECF244321}">
                <p14:modId xmlns:p14="http://schemas.microsoft.com/office/powerpoint/2010/main" val="4075191461"/>
              </p:ext>
            </p:extLst>
          </p:nvPr>
        </p:nvGraphicFramePr>
        <p:xfrm>
          <a:off x="6000380" y="2432054"/>
          <a:ext cx="3997249" cy="12165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a:extLst>
              <a:ext uri="{FF2B5EF4-FFF2-40B4-BE49-F238E27FC236}">
                <a16:creationId xmlns:a16="http://schemas.microsoft.com/office/drawing/2014/main" id="{0D226143-0112-2B61-E612-24B10A0B3352}"/>
              </a:ext>
            </a:extLst>
          </p:cNvPr>
          <p:cNvGraphicFramePr/>
          <p:nvPr>
            <p:extLst>
              <p:ext uri="{D42A27DB-BD31-4B8C-83A1-F6EECF244321}">
                <p14:modId xmlns:p14="http://schemas.microsoft.com/office/powerpoint/2010/main" val="976909116"/>
              </p:ext>
            </p:extLst>
          </p:nvPr>
        </p:nvGraphicFramePr>
        <p:xfrm>
          <a:off x="6329679" y="4595209"/>
          <a:ext cx="3475869" cy="15641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4" name="Arrow: Left-Up 13">
            <a:extLst>
              <a:ext uri="{FF2B5EF4-FFF2-40B4-BE49-F238E27FC236}">
                <a16:creationId xmlns:a16="http://schemas.microsoft.com/office/drawing/2014/main" id="{C1A63F9E-BC00-4190-4914-CDEF598BA7C1}"/>
              </a:ext>
            </a:extLst>
          </p:cNvPr>
          <p:cNvSpPr/>
          <p:nvPr/>
        </p:nvSpPr>
        <p:spPr>
          <a:xfrm rot="10800000">
            <a:off x="7862351" y="4095839"/>
            <a:ext cx="1382737" cy="808140"/>
          </a:xfrm>
          <a:prstGeom prst="lef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6CEA2C2-D4EE-B40B-F192-17EA1A3EE06D}"/>
              </a:ext>
            </a:extLst>
          </p:cNvPr>
          <p:cNvSpPr txBox="1"/>
          <p:nvPr/>
        </p:nvSpPr>
        <p:spPr>
          <a:xfrm>
            <a:off x="9283071" y="3980991"/>
            <a:ext cx="2057294" cy="695575"/>
          </a:xfrm>
          <a:prstGeom prst="rect">
            <a:avLst/>
          </a:prstGeom>
          <a:noFill/>
        </p:spPr>
        <p:txBody>
          <a:bodyPr wrap="none" rtlCol="0">
            <a:spAutoFit/>
          </a:bodyPr>
          <a:lstStyle/>
          <a:p>
            <a:pPr defTabSz="868680">
              <a:spcAft>
                <a:spcPts val="600"/>
              </a:spcAft>
            </a:pPr>
            <a:r>
              <a:rPr lang="en-US" sz="1710" kern="1200">
                <a:solidFill>
                  <a:schemeClr val="tx1"/>
                </a:solidFill>
                <a:latin typeface="+mn-lt"/>
                <a:ea typeface="+mn-ea"/>
                <a:cs typeface="+mn-cs"/>
              </a:rPr>
              <a:t>What’s happening </a:t>
            </a:r>
          </a:p>
          <a:p>
            <a:pPr defTabSz="868680">
              <a:spcAft>
                <a:spcPts val="600"/>
              </a:spcAft>
            </a:pPr>
            <a:r>
              <a:rPr lang="en-US" sz="1710" kern="1200">
                <a:solidFill>
                  <a:schemeClr val="tx1"/>
                </a:solidFill>
                <a:latin typeface="+mn-lt"/>
                <a:ea typeface="+mn-ea"/>
                <a:cs typeface="+mn-cs"/>
              </a:rPr>
              <a:t>–</a:t>
            </a:r>
            <a:r>
              <a:rPr lang="en-US" sz="1710" i="1" kern="1200">
                <a:solidFill>
                  <a:schemeClr val="tx1"/>
                </a:solidFill>
                <a:latin typeface="+mn-lt"/>
                <a:ea typeface="+mn-ea"/>
                <a:cs typeface="+mn-cs"/>
              </a:rPr>
              <a:t>and possible</a:t>
            </a:r>
            <a:r>
              <a:rPr lang="en-US" sz="1710" kern="1200">
                <a:solidFill>
                  <a:schemeClr val="tx1"/>
                </a:solidFill>
                <a:latin typeface="+mn-lt"/>
                <a:ea typeface="+mn-ea"/>
                <a:cs typeface="+mn-cs"/>
              </a:rPr>
              <a:t>– here?</a:t>
            </a:r>
            <a:endParaRPr lang="en-US"/>
          </a:p>
        </p:txBody>
      </p:sp>
      <p:sp>
        <p:nvSpPr>
          <p:cNvPr id="3" name="Slide Number Placeholder 2">
            <a:extLst>
              <a:ext uri="{FF2B5EF4-FFF2-40B4-BE49-F238E27FC236}">
                <a16:creationId xmlns:a16="http://schemas.microsoft.com/office/drawing/2014/main" id="{3CDC7F15-303C-27C1-8B0D-4F4A3453F05C}"/>
              </a:ext>
            </a:extLst>
          </p:cNvPr>
          <p:cNvSpPr>
            <a:spLocks noGrp="1"/>
          </p:cNvSpPr>
          <p:nvPr>
            <p:ph type="sldNum" sz="quarter" idx="12"/>
          </p:nvPr>
        </p:nvSpPr>
        <p:spPr>
          <a:xfrm>
            <a:off x="8597165" y="6353054"/>
            <a:ext cx="2743200" cy="365125"/>
          </a:xfrm>
        </p:spPr>
        <p:txBody>
          <a:bodyPr/>
          <a:lstStyle/>
          <a:p>
            <a:fld id="{476844C5-507C-43BE-9D0B-4A04770A2509}" type="slidenum">
              <a:rPr lang="en-US" smtClean="0"/>
              <a:t>13</a:t>
            </a:fld>
            <a:endParaRPr lang="en-US"/>
          </a:p>
        </p:txBody>
      </p:sp>
      <p:sp>
        <p:nvSpPr>
          <p:cNvPr id="6" name="TextBox 5">
            <a:extLst>
              <a:ext uri="{FF2B5EF4-FFF2-40B4-BE49-F238E27FC236}">
                <a16:creationId xmlns:a16="http://schemas.microsoft.com/office/drawing/2014/main" id="{20DB0F6F-47B3-6496-C0E3-D94E56477CB3}"/>
              </a:ext>
            </a:extLst>
          </p:cNvPr>
          <p:cNvSpPr txBox="1"/>
          <p:nvPr/>
        </p:nvSpPr>
        <p:spPr>
          <a:xfrm>
            <a:off x="3210394" y="6324009"/>
            <a:ext cx="5702843" cy="369332"/>
          </a:xfrm>
          <a:prstGeom prst="rect">
            <a:avLst/>
          </a:prstGeom>
          <a:noFill/>
        </p:spPr>
        <p:txBody>
          <a:bodyPr wrap="none" rtlCol="0">
            <a:spAutoFit/>
          </a:bodyPr>
          <a:lstStyle/>
          <a:p>
            <a:r>
              <a:rPr lang="en-US" dirty="0"/>
              <a:t>{*</a:t>
            </a:r>
            <a:r>
              <a:rPr lang="en-US" i="1" dirty="0"/>
              <a:t>This intersection will be integral to Session 2 and beyond</a:t>
            </a:r>
            <a:r>
              <a:rPr lang="en-US" dirty="0"/>
              <a:t>}</a:t>
            </a:r>
          </a:p>
        </p:txBody>
      </p:sp>
    </p:spTree>
    <p:extLst>
      <p:ext uri="{BB962C8B-B14F-4D97-AF65-F5344CB8AC3E}">
        <p14:creationId xmlns:p14="http://schemas.microsoft.com/office/powerpoint/2010/main" val="308946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E31F615-E8FF-4C1E-BFA9-94B3CAC75D21}"/>
              </a:ext>
            </a:extLst>
          </p:cNvPr>
          <p:cNvSpPr>
            <a:spLocks noGrp="1"/>
          </p:cNvSpPr>
          <p:nvPr>
            <p:ph type="title"/>
          </p:nvPr>
        </p:nvSpPr>
        <p:spPr>
          <a:xfrm>
            <a:off x="758952" y="785366"/>
            <a:ext cx="4069055" cy="2072853"/>
          </a:xfrm>
        </p:spPr>
        <p:txBody>
          <a:bodyPr anchor="t">
            <a:normAutofit/>
          </a:bodyPr>
          <a:lstStyle/>
          <a:p>
            <a:r>
              <a:rPr lang="en-US" sz="4000"/>
              <a:t>Making the </a:t>
            </a:r>
            <a:br>
              <a:rPr lang="en-US" sz="4000"/>
            </a:br>
            <a:r>
              <a:rPr lang="en-US" sz="4000"/>
              <a:t>LTD </a:t>
            </a:r>
            <a:r>
              <a:rPr lang="en-US" sz="4000">
                <a:sym typeface="Wingdings" panose="05000000000000000000" pitchFamily="2" charset="2"/>
              </a:rPr>
              <a:t>TAR Connection</a:t>
            </a:r>
            <a:endParaRPr lang="en-US" sz="4000"/>
          </a:p>
        </p:txBody>
      </p:sp>
      <p:pic>
        <p:nvPicPr>
          <p:cNvPr id="3" name="Picture 2">
            <a:extLst>
              <a:ext uri="{FF2B5EF4-FFF2-40B4-BE49-F238E27FC236}">
                <a16:creationId xmlns:a16="http://schemas.microsoft.com/office/drawing/2014/main" id="{0C1DC9A9-FA2A-379D-9B4D-E3D66541D7E4}"/>
              </a:ext>
            </a:extLst>
          </p:cNvPr>
          <p:cNvPicPr>
            <a:picLocks noChangeAspect="1"/>
          </p:cNvPicPr>
          <p:nvPr/>
        </p:nvPicPr>
        <p:blipFill>
          <a:blip r:embed="rId2"/>
          <a:stretch>
            <a:fillRect/>
          </a:stretch>
        </p:blipFill>
        <p:spPr>
          <a:xfrm>
            <a:off x="724619" y="3507965"/>
            <a:ext cx="3951289" cy="2509068"/>
          </a:xfrm>
          <a:prstGeom prst="rect">
            <a:avLst/>
          </a:prstGeom>
        </p:spPr>
      </p:pic>
      <p:sp>
        <p:nvSpPr>
          <p:cNvPr id="5" name="Content Placeholder 4">
            <a:extLst>
              <a:ext uri="{FF2B5EF4-FFF2-40B4-BE49-F238E27FC236}">
                <a16:creationId xmlns:a16="http://schemas.microsoft.com/office/drawing/2014/main" id="{0B108739-F58A-4150-875E-E786353D7838}"/>
              </a:ext>
            </a:extLst>
          </p:cNvPr>
          <p:cNvSpPr>
            <a:spLocks noGrp="1"/>
          </p:cNvSpPr>
          <p:nvPr>
            <p:ph idx="1"/>
          </p:nvPr>
        </p:nvSpPr>
        <p:spPr>
          <a:xfrm>
            <a:off x="6096000" y="785366"/>
            <a:ext cx="5257797" cy="5310632"/>
          </a:xfrm>
        </p:spPr>
        <p:txBody>
          <a:bodyPr anchor="ctr">
            <a:normAutofit/>
          </a:bodyPr>
          <a:lstStyle/>
          <a:p>
            <a:r>
              <a:rPr lang="en-US" sz="1900" dirty="0"/>
              <a:t>When we say that Learning-through-Diversity capitalizes on the experiences, backgrounds, identities, and skills of students to enhance learning for all, we are engaging in a representational form of scholarly teaching –bringing who we are and who our students are into the equation.</a:t>
            </a:r>
          </a:p>
          <a:p>
            <a:r>
              <a:rPr lang="en-US" sz="1900" dirty="0"/>
              <a:t>It is more than that, though: through a TAR prism, we can hypothesize and predict the impact of equitable, inclusive, and accessible teaching practices on learning. LTD then becomes a TAR topic. </a:t>
            </a:r>
          </a:p>
          <a:p>
            <a:r>
              <a:rPr lang="en-US" sz="1900" dirty="0"/>
              <a:t>Teaching-as-Research transforms curiosity about learning into a research question that can promote improved learning for diverse learners.</a:t>
            </a:r>
          </a:p>
          <a:p>
            <a:r>
              <a:rPr lang="en-US" sz="1900" dirty="0"/>
              <a:t>Here, an LTD&lt;-&gt;TAR framework is used to advance equitable educational experiences.  </a:t>
            </a:r>
          </a:p>
        </p:txBody>
      </p:sp>
      <p:sp>
        <p:nvSpPr>
          <p:cNvPr id="2" name="Slide Number Placeholder 1">
            <a:extLst>
              <a:ext uri="{FF2B5EF4-FFF2-40B4-BE49-F238E27FC236}">
                <a16:creationId xmlns:a16="http://schemas.microsoft.com/office/drawing/2014/main" id="{16DF6571-D0F3-9E0B-D4B8-FA4AF6B34B03}"/>
              </a:ext>
            </a:extLst>
          </p:cNvPr>
          <p:cNvSpPr>
            <a:spLocks noGrp="1"/>
          </p:cNvSpPr>
          <p:nvPr>
            <p:ph type="sldNum" sz="quarter" idx="12"/>
          </p:nvPr>
        </p:nvSpPr>
        <p:spPr>
          <a:xfrm>
            <a:off x="8732520" y="6356350"/>
            <a:ext cx="3199389" cy="365125"/>
          </a:xfrm>
        </p:spPr>
        <p:txBody>
          <a:bodyPr>
            <a:normAutofit/>
          </a:bodyPr>
          <a:lstStyle/>
          <a:p>
            <a:pPr>
              <a:spcAft>
                <a:spcPts val="600"/>
              </a:spcAft>
            </a:pPr>
            <a:fld id="{476844C5-507C-43BE-9D0B-4A04770A2509}" type="slidenum">
              <a:rPr lang="en-US">
                <a:solidFill>
                  <a:schemeClr val="tx1"/>
                </a:solidFill>
              </a:rPr>
              <a:pPr>
                <a:spcAft>
                  <a:spcPts val="600"/>
                </a:spcAft>
              </a:pPr>
              <a:t>14</a:t>
            </a:fld>
            <a:endParaRPr lang="en-US">
              <a:solidFill>
                <a:schemeClr val="tx1"/>
              </a:solidFill>
            </a:endParaRPr>
          </a:p>
        </p:txBody>
      </p:sp>
    </p:spTree>
    <p:extLst>
      <p:ext uri="{BB962C8B-B14F-4D97-AF65-F5344CB8AC3E}">
        <p14:creationId xmlns:p14="http://schemas.microsoft.com/office/powerpoint/2010/main" val="1041409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Web of wires connecting pins">
            <a:extLst>
              <a:ext uri="{FF2B5EF4-FFF2-40B4-BE49-F238E27FC236}">
                <a16:creationId xmlns:a16="http://schemas.microsoft.com/office/drawing/2014/main" id="{F055657F-C967-0089-7F9B-5B1A13EBE9A6}"/>
              </a:ext>
            </a:extLst>
          </p:cNvPr>
          <p:cNvPicPr>
            <a:picLocks noChangeAspect="1"/>
          </p:cNvPicPr>
          <p:nvPr/>
        </p:nvPicPr>
        <p:blipFill rotWithShape="1">
          <a:blip r:embed="rId2"/>
          <a:srcRect l="3284" t="23391" r="5807"/>
          <a:stretch/>
        </p:blipFill>
        <p:spPr>
          <a:xfrm>
            <a:off x="20" y="10"/>
            <a:ext cx="12191981" cy="685799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8B5D16-9554-8331-DDDC-997A472FCB13}"/>
              </a:ext>
            </a:extLst>
          </p:cNvPr>
          <p:cNvSpPr>
            <a:spLocks noGrp="1"/>
          </p:cNvSpPr>
          <p:nvPr>
            <p:ph type="title"/>
          </p:nvPr>
        </p:nvSpPr>
        <p:spPr>
          <a:xfrm>
            <a:off x="404553" y="3091928"/>
            <a:ext cx="9275896" cy="2387600"/>
          </a:xfrm>
        </p:spPr>
        <p:txBody>
          <a:bodyPr vert="horz" lIns="91440" tIns="45720" rIns="91440" bIns="45720" rtlCol="0" anchor="b">
            <a:normAutofit/>
          </a:bodyPr>
          <a:lstStyle/>
          <a:p>
            <a:r>
              <a:rPr lang="en-US" sz="6600" dirty="0">
                <a:solidFill>
                  <a:schemeClr val="bg1"/>
                </a:solidFill>
              </a:rPr>
              <a:t>Bringing LTD into the Classroom</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239BACC6-28C6-8D3D-EC15-F2FF11C83141}"/>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dirty="0">
                <a:solidFill>
                  <a:schemeClr val="bg1"/>
                </a:solidFill>
              </a:rPr>
              <a:t>An Introduction to Inclusive Teaching Strategies</a:t>
            </a:r>
          </a:p>
        </p:txBody>
      </p:sp>
      <p:sp>
        <p:nvSpPr>
          <p:cNvPr id="4" name="Slide Number Placeholder 3">
            <a:extLst>
              <a:ext uri="{FF2B5EF4-FFF2-40B4-BE49-F238E27FC236}">
                <a16:creationId xmlns:a16="http://schemas.microsoft.com/office/drawing/2014/main" id="{0B10D1EE-31DF-F780-FD95-171C8C2158A3}"/>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76844C5-507C-43BE-9D0B-4A04770A2509}"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628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E31F615-E8FF-4C1E-BFA9-94B3CAC75D21}"/>
              </a:ext>
            </a:extLst>
          </p:cNvPr>
          <p:cNvSpPr>
            <a:spLocks noGrp="1"/>
          </p:cNvSpPr>
          <p:nvPr>
            <p:ph type="title"/>
          </p:nvPr>
        </p:nvSpPr>
        <p:spPr>
          <a:xfrm>
            <a:off x="841249" y="539578"/>
            <a:ext cx="5981278" cy="1684638"/>
          </a:xfrm>
        </p:spPr>
        <p:txBody>
          <a:bodyPr>
            <a:normAutofit/>
          </a:bodyPr>
          <a:lstStyle/>
          <a:p>
            <a:r>
              <a:rPr lang="en-US" sz="2800" dirty="0"/>
              <a:t>Premise:</a:t>
            </a:r>
            <a:br>
              <a:rPr lang="en-US" sz="2800" dirty="0"/>
            </a:br>
            <a:r>
              <a:rPr lang="en-US" sz="2800" dirty="0"/>
              <a:t>Inclusive Teaching Practices</a:t>
            </a:r>
            <a:r>
              <a:rPr lang="en-US" sz="2800" dirty="0">
                <a:sym typeface="Wingdings" panose="05000000000000000000" pitchFamily="2" charset="2"/>
              </a:rPr>
              <a:t></a:t>
            </a:r>
            <a:r>
              <a:rPr lang="en-US" sz="2800" dirty="0"/>
              <a:t> </a:t>
            </a:r>
            <a:br>
              <a:rPr lang="en-US" sz="2800" dirty="0"/>
            </a:br>
            <a:r>
              <a:rPr lang="en-US" sz="2800" dirty="0"/>
              <a:t>Inclusive Learning Experiences  </a:t>
            </a:r>
          </a:p>
        </p:txBody>
      </p:sp>
      <p:sp>
        <p:nvSpPr>
          <p:cNvPr id="5" name="Content Placeholder 4">
            <a:extLst>
              <a:ext uri="{FF2B5EF4-FFF2-40B4-BE49-F238E27FC236}">
                <a16:creationId xmlns:a16="http://schemas.microsoft.com/office/drawing/2014/main" id="{0B108739-F58A-4150-875E-E786353D7838}"/>
              </a:ext>
            </a:extLst>
          </p:cNvPr>
          <p:cNvSpPr>
            <a:spLocks noGrp="1"/>
          </p:cNvSpPr>
          <p:nvPr>
            <p:ph idx="1"/>
          </p:nvPr>
        </p:nvSpPr>
        <p:spPr>
          <a:xfrm>
            <a:off x="838201" y="2409568"/>
            <a:ext cx="5981278" cy="3690551"/>
          </a:xfrm>
        </p:spPr>
        <p:txBody>
          <a:bodyPr>
            <a:normAutofit/>
          </a:bodyPr>
          <a:lstStyle/>
          <a:p>
            <a:r>
              <a:rPr lang="en-US" sz="1600" dirty="0"/>
              <a:t>Faculty and students bring an array of experiences, backgrounds, and skills to the teaching and learning process. </a:t>
            </a:r>
          </a:p>
          <a:p>
            <a:r>
              <a:rPr lang="en-US" sz="1600" dirty="0"/>
              <a:t>Effective teaching capitalizes on these rich resources to the benefit of all. This is "Learning-through-Diversity". </a:t>
            </a:r>
          </a:p>
          <a:p>
            <a:r>
              <a:rPr lang="en-US" sz="1600" dirty="0"/>
              <a:t>At the same time, existing social and educational practices do not always promote equal success for all learners. </a:t>
            </a:r>
          </a:p>
          <a:p>
            <a:r>
              <a:rPr lang="en-US" sz="1600" dirty="0"/>
              <a:t>Creating equitable learning experiences and environments requires intentional and deliberate efforts on the part of present and future faculty alike. </a:t>
            </a:r>
          </a:p>
          <a:p>
            <a:r>
              <a:rPr lang="en-US" sz="1600" dirty="0"/>
              <a:t>This series is designed to stimulate, frame, and support these efforts.</a:t>
            </a:r>
          </a:p>
          <a:p>
            <a:pPr marL="0" indent="0">
              <a:buNone/>
            </a:pPr>
            <a:r>
              <a:rPr lang="en-US" sz="1600" i="1" dirty="0">
                <a:hlinkClick r:id="rId2"/>
              </a:rPr>
              <a:t>https://www.cirtl.net/about/core_ideas/learning_through_diversity</a:t>
            </a:r>
            <a:r>
              <a:rPr lang="en-US" sz="1600" i="1" dirty="0"/>
              <a:t>.</a:t>
            </a:r>
          </a:p>
        </p:txBody>
      </p:sp>
      <p:pic>
        <p:nvPicPr>
          <p:cNvPr id="3" name="Picture 2" descr="A group of puzzle pieces&#10;&#10;Description automatically generated">
            <a:extLst>
              <a:ext uri="{FF2B5EF4-FFF2-40B4-BE49-F238E27FC236}">
                <a16:creationId xmlns:a16="http://schemas.microsoft.com/office/drawing/2014/main" id="{4F1F47BA-A246-6536-F621-D0697E4BF0BF}"/>
              </a:ext>
            </a:extLst>
          </p:cNvPr>
          <p:cNvPicPr>
            <a:picLocks noChangeAspect="1"/>
          </p:cNvPicPr>
          <p:nvPr/>
        </p:nvPicPr>
        <p:blipFill rotWithShape="1">
          <a:blip r:embed="rId3"/>
          <a:srcRect t="116" r="-1" b="1337"/>
          <a:stretch/>
        </p:blipFill>
        <p:spPr>
          <a:xfrm>
            <a:off x="7592345" y="168876"/>
            <a:ext cx="4001231" cy="2631989"/>
          </a:xfrm>
          <a:prstGeom prst="rect">
            <a:avLst/>
          </a:prstGeom>
        </p:spPr>
      </p:pic>
      <p:pic>
        <p:nvPicPr>
          <p:cNvPr id="6" name="Picture 5" descr="A puzzle pieces with different colored pieces&#10;&#10;Description automatically generated">
            <a:extLst>
              <a:ext uri="{FF2B5EF4-FFF2-40B4-BE49-F238E27FC236}">
                <a16:creationId xmlns:a16="http://schemas.microsoft.com/office/drawing/2014/main" id="{899C1385-0882-AC7B-8B1A-8F056A016144}"/>
              </a:ext>
            </a:extLst>
          </p:cNvPr>
          <p:cNvPicPr>
            <a:picLocks noChangeAspect="1"/>
          </p:cNvPicPr>
          <p:nvPr/>
        </p:nvPicPr>
        <p:blipFill rotWithShape="1">
          <a:blip r:embed="rId4"/>
          <a:srcRect t="4973" r="1" b="283"/>
          <a:stretch/>
        </p:blipFill>
        <p:spPr>
          <a:xfrm>
            <a:off x="7207267" y="2961503"/>
            <a:ext cx="4771377" cy="3138616"/>
          </a:xfrm>
          <a:prstGeom prst="rect">
            <a:avLst/>
          </a:prstGeom>
        </p:spPr>
      </p:pic>
      <p:sp>
        <p:nvSpPr>
          <p:cNvPr id="2" name="Slide Number Placeholder 1">
            <a:extLst>
              <a:ext uri="{FF2B5EF4-FFF2-40B4-BE49-F238E27FC236}">
                <a16:creationId xmlns:a16="http://schemas.microsoft.com/office/drawing/2014/main" id="{1813404F-D900-7AEE-3122-3A0316BAA9B4}"/>
              </a:ext>
            </a:extLst>
          </p:cNvPr>
          <p:cNvSpPr>
            <a:spLocks noGrp="1"/>
          </p:cNvSpPr>
          <p:nvPr>
            <p:ph type="sldNum" sz="quarter" idx="12"/>
          </p:nvPr>
        </p:nvSpPr>
        <p:spPr>
          <a:xfrm>
            <a:off x="8610600" y="6356350"/>
            <a:ext cx="2743200" cy="365125"/>
          </a:xfrm>
        </p:spPr>
        <p:txBody>
          <a:bodyPr>
            <a:normAutofit/>
          </a:bodyPr>
          <a:lstStyle/>
          <a:p>
            <a:pPr>
              <a:spcAft>
                <a:spcPts val="600"/>
              </a:spcAft>
            </a:pPr>
            <a:fld id="{476844C5-507C-43BE-9D0B-4A04770A2509}" type="slidenum">
              <a:rPr lang="en-US"/>
              <a:pPr>
                <a:spcAft>
                  <a:spcPts val="600"/>
                </a:spcAft>
              </a:pPr>
              <a:t>16</a:t>
            </a:fld>
            <a:endParaRPr lang="en-US"/>
          </a:p>
        </p:txBody>
      </p:sp>
    </p:spTree>
    <p:extLst>
      <p:ext uri="{BB962C8B-B14F-4D97-AF65-F5344CB8AC3E}">
        <p14:creationId xmlns:p14="http://schemas.microsoft.com/office/powerpoint/2010/main" val="165102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30993-DBE9-4A26-A9D5-447EF1298C88}"/>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5600" i="1" kern="1200" dirty="0">
                <a:solidFill>
                  <a:schemeClr val="tx1"/>
                </a:solidFill>
                <a:latin typeface="+mj-lt"/>
                <a:ea typeface="+mj-ea"/>
                <a:cs typeface="+mj-cs"/>
              </a:rPr>
              <a:t>So, how do we teach inclusively?</a:t>
            </a:r>
            <a:br>
              <a:rPr lang="en-US" sz="5600" i="1" kern="1200" dirty="0">
                <a:solidFill>
                  <a:schemeClr val="tx1"/>
                </a:solidFill>
                <a:latin typeface="+mj-lt"/>
                <a:ea typeface="+mj-ea"/>
                <a:cs typeface="+mj-cs"/>
              </a:rPr>
            </a:br>
            <a:endParaRPr lang="en-US" sz="56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DB4ADF0A-3379-4757-9ECE-550795300868}"/>
              </a:ext>
            </a:extLst>
          </p:cNvPr>
          <p:cNvPicPr>
            <a:picLocks noChangeAspect="1"/>
          </p:cNvPicPr>
          <p:nvPr/>
        </p:nvPicPr>
        <p:blipFill rotWithShape="1">
          <a:blip r:embed="rId2"/>
          <a:srcRect l="3888" r="3858" b="-1"/>
          <a:stretch/>
        </p:blipFill>
        <p:spPr>
          <a:xfrm>
            <a:off x="4889400" y="591670"/>
            <a:ext cx="2408604" cy="2742004"/>
          </a:xfrm>
          <a:prstGeom prst="rect">
            <a:avLst/>
          </a:prstGeom>
        </p:spPr>
      </p:pic>
      <p:sp>
        <p:nvSpPr>
          <p:cNvPr id="27"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7DD3784-E666-2A2A-BE64-F32E7A5F16B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76844C5-507C-43BE-9D0B-4A04770A2509}" type="slidenum">
              <a:rPr lang="en-US" smtClean="0"/>
              <a:pPr>
                <a:spcAft>
                  <a:spcPts val="600"/>
                </a:spcAft>
              </a:pPr>
              <a:t>17</a:t>
            </a:fld>
            <a:endParaRPr lang="en-US"/>
          </a:p>
        </p:txBody>
      </p:sp>
    </p:spTree>
    <p:extLst>
      <p:ext uri="{BB962C8B-B14F-4D97-AF65-F5344CB8AC3E}">
        <p14:creationId xmlns:p14="http://schemas.microsoft.com/office/powerpoint/2010/main" val="36581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E90D8-CCF7-4AB6-B4AC-8D9BB88E2196}"/>
              </a:ext>
            </a:extLst>
          </p:cNvPr>
          <p:cNvSpPr>
            <a:spLocks noGrp="1"/>
          </p:cNvSpPr>
          <p:nvPr>
            <p:ph type="title"/>
          </p:nvPr>
        </p:nvSpPr>
        <p:spPr>
          <a:xfrm>
            <a:off x="463296" y="2285863"/>
            <a:ext cx="3720459" cy="3815107"/>
          </a:xfrm>
        </p:spPr>
        <p:txBody>
          <a:bodyPr vert="horz" lIns="91440" tIns="45720" rIns="91440" bIns="45720" rtlCol="0" anchor="b">
            <a:normAutofit fontScale="90000"/>
          </a:bodyPr>
          <a:lstStyle/>
          <a:p>
            <a:r>
              <a:rPr lang="en-US" dirty="0">
                <a:solidFill>
                  <a:schemeClr val="bg1"/>
                </a:solidFill>
              </a:rPr>
              <a:t>Let’s revisit some our</a:t>
            </a:r>
            <a:r>
              <a:rPr lang="en-US" kern="1200" dirty="0">
                <a:solidFill>
                  <a:schemeClr val="bg1"/>
                </a:solidFill>
                <a:latin typeface="+mj-lt"/>
                <a:ea typeface="+mj-ea"/>
                <a:cs typeface="+mj-cs"/>
              </a:rPr>
              <a:t> </a:t>
            </a:r>
            <a:r>
              <a:rPr lang="en-US" dirty="0">
                <a:solidFill>
                  <a:schemeClr val="bg1"/>
                </a:solidFill>
              </a:rPr>
              <a:t>c</a:t>
            </a:r>
            <a:r>
              <a:rPr lang="en-US" kern="1200" dirty="0">
                <a:solidFill>
                  <a:schemeClr val="bg1"/>
                </a:solidFill>
                <a:latin typeface="+mj-lt"/>
                <a:ea typeface="+mj-ea"/>
                <a:cs typeface="+mj-cs"/>
              </a:rPr>
              <a:t>oncepts and a question, then think about a mindset</a:t>
            </a:r>
            <a:br>
              <a:rPr lang="en-US" kern="1200" dirty="0">
                <a:solidFill>
                  <a:schemeClr val="bg1"/>
                </a:solidFill>
                <a:latin typeface="+mj-lt"/>
                <a:ea typeface="+mj-ea"/>
                <a:cs typeface="+mj-cs"/>
              </a:rPr>
            </a:br>
            <a:endParaRPr lang="en-US" kern="1200" dirty="0">
              <a:solidFill>
                <a:schemeClr val="bg1"/>
              </a:solidFill>
              <a:latin typeface="+mj-lt"/>
              <a:ea typeface="+mj-ea"/>
              <a:cs typeface="+mj-cs"/>
            </a:endParaRPr>
          </a:p>
        </p:txBody>
      </p:sp>
      <p:grpSp>
        <p:nvGrpSpPr>
          <p:cNvPr id="15" name="Group 14">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6"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6" name="Content Placeholder 5">
            <a:extLst>
              <a:ext uri="{FF2B5EF4-FFF2-40B4-BE49-F238E27FC236}">
                <a16:creationId xmlns:a16="http://schemas.microsoft.com/office/drawing/2014/main" id="{2433E882-32B4-443C-832C-2493C1899BB9}"/>
              </a:ext>
            </a:extLst>
          </p:cNvPr>
          <p:cNvPicPr>
            <a:picLocks noGrp="1" noChangeAspect="1"/>
          </p:cNvPicPr>
          <p:nvPr>
            <p:ph idx="1"/>
          </p:nvPr>
        </p:nvPicPr>
        <p:blipFill>
          <a:blip r:embed="rId2"/>
          <a:stretch>
            <a:fillRect/>
          </a:stretch>
        </p:blipFill>
        <p:spPr>
          <a:xfrm>
            <a:off x="5208104" y="974576"/>
            <a:ext cx="6472362" cy="4322994"/>
          </a:xfrm>
          <a:prstGeom prst="rect">
            <a:avLst/>
          </a:prstGeom>
        </p:spPr>
      </p:pic>
      <p:sp>
        <p:nvSpPr>
          <p:cNvPr id="7" name="TextBox 6">
            <a:extLst>
              <a:ext uri="{FF2B5EF4-FFF2-40B4-BE49-F238E27FC236}">
                <a16:creationId xmlns:a16="http://schemas.microsoft.com/office/drawing/2014/main" id="{6415E822-2A61-493E-81F9-BCCD750360F2}"/>
              </a:ext>
            </a:extLst>
          </p:cNvPr>
          <p:cNvSpPr txBox="1"/>
          <p:nvPr/>
        </p:nvSpPr>
        <p:spPr>
          <a:xfrm>
            <a:off x="5566159" y="5820241"/>
            <a:ext cx="6069034" cy="646331"/>
          </a:xfrm>
          <a:prstGeom prst="rect">
            <a:avLst/>
          </a:prstGeom>
          <a:noFill/>
        </p:spPr>
        <p:txBody>
          <a:bodyPr wrap="none" rtlCol="0">
            <a:spAutoFit/>
          </a:bodyPr>
          <a:lstStyle/>
          <a:p>
            <a:r>
              <a:rPr lang="en-US" i="1" dirty="0"/>
              <a:t>What is “an authentic statement of a commitment to DEIA?”  </a:t>
            </a:r>
            <a:br>
              <a:rPr lang="en-US" dirty="0"/>
            </a:br>
            <a:endParaRPr lang="en-US" dirty="0"/>
          </a:p>
        </p:txBody>
      </p:sp>
      <p:sp>
        <p:nvSpPr>
          <p:cNvPr id="3" name="Slide Number Placeholder 2">
            <a:extLst>
              <a:ext uri="{FF2B5EF4-FFF2-40B4-BE49-F238E27FC236}">
                <a16:creationId xmlns:a16="http://schemas.microsoft.com/office/drawing/2014/main" id="{D2B9CDB2-4F6C-B227-712E-643CD51FBF3C}"/>
              </a:ext>
            </a:extLst>
          </p:cNvPr>
          <p:cNvSpPr>
            <a:spLocks noGrp="1"/>
          </p:cNvSpPr>
          <p:nvPr>
            <p:ph type="sldNum" sz="quarter" idx="12"/>
          </p:nvPr>
        </p:nvSpPr>
        <p:spPr>
          <a:xfrm>
            <a:off x="9649968" y="6356350"/>
            <a:ext cx="1703832" cy="365125"/>
          </a:xfrm>
        </p:spPr>
        <p:txBody>
          <a:bodyPr/>
          <a:lstStyle/>
          <a:p>
            <a:fld id="{476844C5-507C-43BE-9D0B-4A04770A2509}" type="slidenum">
              <a:rPr lang="en-US" smtClean="0"/>
              <a:t>18</a:t>
            </a:fld>
            <a:endParaRPr lang="en-US" dirty="0"/>
          </a:p>
        </p:txBody>
      </p:sp>
    </p:spTree>
    <p:extLst>
      <p:ext uri="{BB962C8B-B14F-4D97-AF65-F5344CB8AC3E}">
        <p14:creationId xmlns:p14="http://schemas.microsoft.com/office/powerpoint/2010/main" val="609665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755A4-90EA-4F28-5CD3-F7BF451C7657}"/>
              </a:ext>
            </a:extLst>
          </p:cNvPr>
          <p:cNvSpPr>
            <a:spLocks noGrp="1"/>
          </p:cNvSpPr>
          <p:nvPr>
            <p:ph type="title"/>
          </p:nvPr>
        </p:nvSpPr>
        <p:spPr>
          <a:xfrm>
            <a:off x="1142639" y="561203"/>
            <a:ext cx="9932691" cy="1165996"/>
          </a:xfrm>
        </p:spPr>
        <p:txBody>
          <a:bodyPr vert="horz" lIns="91440" tIns="45720" rIns="91440" bIns="45720" rtlCol="0" anchor="b">
            <a:normAutofit/>
          </a:bodyPr>
          <a:lstStyle/>
          <a:p>
            <a:pPr algn="ctr"/>
            <a:r>
              <a:rPr lang="en-US" sz="3700" dirty="0">
                <a:solidFill>
                  <a:srgbClr val="FFFFFF"/>
                </a:solidFill>
              </a:rPr>
              <a:t>Exercise 2: A Deeper Dive: </a:t>
            </a:r>
            <a:br>
              <a:rPr lang="en-US" sz="3700" dirty="0">
                <a:solidFill>
                  <a:srgbClr val="FFFFFF"/>
                </a:solidFill>
              </a:rPr>
            </a:br>
            <a:r>
              <a:rPr lang="en-US" sz="3700" dirty="0">
                <a:solidFill>
                  <a:srgbClr val="FFFFFF"/>
                </a:solidFill>
              </a:rPr>
              <a:t>Visible and Invisible Barriers</a:t>
            </a:r>
          </a:p>
        </p:txBody>
      </p:sp>
      <p:sp>
        <p:nvSpPr>
          <p:cNvPr id="33" name="Rectangle 32">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904FDF00-C9B0-525E-0FB1-13AB4A5534E3}"/>
              </a:ext>
            </a:extLst>
          </p:cNvPr>
          <p:cNvPicPr>
            <a:picLocks noGrp="1" noChangeAspect="1"/>
          </p:cNvPicPr>
          <p:nvPr>
            <p:ph idx="1"/>
          </p:nvPr>
        </p:nvPicPr>
        <p:blipFill rotWithShape="1">
          <a:blip r:embed="rId2"/>
          <a:srcRect t="9188" r="-2" b="10043"/>
          <a:stretch/>
        </p:blipFill>
        <p:spPr>
          <a:xfrm>
            <a:off x="891185" y="2288402"/>
            <a:ext cx="5046889" cy="3383280"/>
          </a:xfrm>
          <a:prstGeom prst="rect">
            <a:avLst/>
          </a:prstGeom>
        </p:spPr>
      </p:pic>
      <p:pic>
        <p:nvPicPr>
          <p:cNvPr id="6" name="Picture 5">
            <a:extLst>
              <a:ext uri="{FF2B5EF4-FFF2-40B4-BE49-F238E27FC236}">
                <a16:creationId xmlns:a16="http://schemas.microsoft.com/office/drawing/2014/main" id="{40D2578C-32DF-F436-069B-A08271F9BA9E}"/>
              </a:ext>
            </a:extLst>
          </p:cNvPr>
          <p:cNvPicPr>
            <a:picLocks noChangeAspect="1"/>
          </p:cNvPicPr>
          <p:nvPr/>
        </p:nvPicPr>
        <p:blipFill rotWithShape="1">
          <a:blip r:embed="rId3"/>
          <a:srcRect r="-2" b="8167"/>
          <a:stretch/>
        </p:blipFill>
        <p:spPr>
          <a:xfrm>
            <a:off x="6416608" y="2288402"/>
            <a:ext cx="5046907" cy="3383280"/>
          </a:xfrm>
          <a:prstGeom prst="rect">
            <a:avLst/>
          </a:prstGeom>
        </p:spPr>
      </p:pic>
      <p:sp>
        <p:nvSpPr>
          <p:cNvPr id="4" name="Slide Number Placeholder 3">
            <a:extLst>
              <a:ext uri="{FF2B5EF4-FFF2-40B4-BE49-F238E27FC236}">
                <a16:creationId xmlns:a16="http://schemas.microsoft.com/office/drawing/2014/main" id="{3668C4A9-C4AB-B326-B049-8ED1C1F5980C}"/>
              </a:ext>
            </a:extLst>
          </p:cNvPr>
          <p:cNvSpPr>
            <a:spLocks noGrp="1"/>
          </p:cNvSpPr>
          <p:nvPr>
            <p:ph type="sldNum" sz="quarter" idx="12"/>
          </p:nvPr>
        </p:nvSpPr>
        <p:spPr>
          <a:xfrm>
            <a:off x="11704320" y="6454671"/>
            <a:ext cx="448056" cy="365125"/>
          </a:xfrm>
        </p:spPr>
        <p:txBody>
          <a:bodyPr vert="horz" lIns="91440" tIns="45720" rIns="91440" bIns="45720" rtlCol="0" anchor="ctr">
            <a:normAutofit/>
          </a:bodyPr>
          <a:lstStyle/>
          <a:p>
            <a:pPr>
              <a:spcAft>
                <a:spcPts val="600"/>
              </a:spcAft>
            </a:pPr>
            <a:fld id="{476844C5-507C-43BE-9D0B-4A04770A2509}" type="slidenum">
              <a:rPr lang="en-US" sz="1100">
                <a:solidFill>
                  <a:srgbClr val="FFFFFF"/>
                </a:solidFill>
              </a:rPr>
              <a:pPr>
                <a:spcAft>
                  <a:spcPts val="600"/>
                </a:spcAft>
              </a:pPr>
              <a:t>19</a:t>
            </a:fld>
            <a:endParaRPr lang="en-US" sz="1100">
              <a:solidFill>
                <a:srgbClr val="FFFFFF"/>
              </a:solidFill>
            </a:endParaRPr>
          </a:p>
        </p:txBody>
      </p:sp>
    </p:spTree>
    <p:extLst>
      <p:ext uri="{BB962C8B-B14F-4D97-AF65-F5344CB8AC3E}">
        <p14:creationId xmlns:p14="http://schemas.microsoft.com/office/powerpoint/2010/main" val="57209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47A41B-C76F-5BB6-E1F9-820E59E361BD}"/>
              </a:ext>
            </a:extLst>
          </p:cNvPr>
          <p:cNvSpPr>
            <a:spLocks noGrp="1"/>
          </p:cNvSpPr>
          <p:nvPr>
            <p:ph type="title"/>
          </p:nvPr>
        </p:nvSpPr>
        <p:spPr>
          <a:xfrm>
            <a:off x="838200" y="365125"/>
            <a:ext cx="10515600" cy="1325563"/>
          </a:xfrm>
        </p:spPr>
        <p:txBody>
          <a:bodyPr>
            <a:normAutofit/>
          </a:bodyPr>
          <a:lstStyle/>
          <a:p>
            <a:r>
              <a:rPr lang="en-US" sz="5400">
                <a:solidFill>
                  <a:schemeClr val="bg1"/>
                </a:solidFill>
              </a:rPr>
              <a:t>About this series</a:t>
            </a:r>
          </a:p>
        </p:txBody>
      </p:sp>
      <p:sp>
        <p:nvSpPr>
          <p:cNvPr id="36"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8926935-FC87-FE11-CE88-B05AFA0DB68F}"/>
              </a:ext>
            </a:extLst>
          </p:cNvPr>
          <p:cNvSpPr>
            <a:spLocks noGrp="1"/>
          </p:cNvSpPr>
          <p:nvPr>
            <p:ph type="sldNum" sz="quarter" idx="12"/>
          </p:nvPr>
        </p:nvSpPr>
        <p:spPr>
          <a:xfrm>
            <a:off x="8610600" y="6356350"/>
            <a:ext cx="2743200" cy="365125"/>
          </a:xfrm>
        </p:spPr>
        <p:txBody>
          <a:bodyPr>
            <a:normAutofit/>
          </a:bodyPr>
          <a:lstStyle/>
          <a:p>
            <a:pPr>
              <a:spcAft>
                <a:spcPts val="600"/>
              </a:spcAft>
            </a:pPr>
            <a:fld id="{476844C5-507C-43BE-9D0B-4A04770A2509}" type="slidenum">
              <a:rPr lang="en-US" smtClean="0">
                <a:solidFill>
                  <a:srgbClr val="FFFFFF"/>
                </a:solidFill>
              </a:rPr>
              <a:pPr>
                <a:spcAft>
                  <a:spcPts val="600"/>
                </a:spcAft>
              </a:pPr>
              <a:t>2</a:t>
            </a:fld>
            <a:endParaRPr lang="en-US">
              <a:solidFill>
                <a:srgbClr val="FFFFFF"/>
              </a:solidFill>
            </a:endParaRPr>
          </a:p>
        </p:txBody>
      </p:sp>
      <p:graphicFrame>
        <p:nvGraphicFramePr>
          <p:cNvPr id="13" name="Content Placeholder 2">
            <a:extLst>
              <a:ext uri="{FF2B5EF4-FFF2-40B4-BE49-F238E27FC236}">
                <a16:creationId xmlns:a16="http://schemas.microsoft.com/office/drawing/2014/main" id="{15EF6596-7F7A-67BD-F06A-3107830B6EB9}"/>
              </a:ext>
            </a:extLst>
          </p:cNvPr>
          <p:cNvGraphicFramePr>
            <a:graphicFrameLocks noGrp="1"/>
          </p:cNvGraphicFramePr>
          <p:nvPr>
            <p:ph idx="1"/>
            <p:extLst>
              <p:ext uri="{D42A27DB-BD31-4B8C-83A1-F6EECF244321}">
                <p14:modId xmlns:p14="http://schemas.microsoft.com/office/powerpoint/2010/main" val="1629352922"/>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199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96CC838-5749-4F7E-A930-28FCE0382382}"/>
              </a:ext>
            </a:extLst>
          </p:cNvPr>
          <p:cNvSpPr>
            <a:spLocks noGrp="1"/>
          </p:cNvSpPr>
          <p:nvPr>
            <p:ph type="title"/>
          </p:nvPr>
        </p:nvSpPr>
        <p:spPr>
          <a:xfrm>
            <a:off x="5229509" y="552160"/>
            <a:ext cx="5847781" cy="1046671"/>
          </a:xfrm>
        </p:spPr>
        <p:txBody>
          <a:bodyPr>
            <a:normAutofit/>
          </a:bodyPr>
          <a:lstStyle/>
          <a:p>
            <a:r>
              <a:rPr lang="en-US" sz="2800" dirty="0"/>
              <a:t>Inclusive Practices and Pedagogies: </a:t>
            </a:r>
            <a:br>
              <a:rPr lang="en-US" sz="2800" dirty="0"/>
            </a:br>
            <a:r>
              <a:rPr lang="en-US" sz="2800" dirty="0"/>
              <a:t>A Primer</a:t>
            </a:r>
          </a:p>
        </p:txBody>
      </p:sp>
      <p:pic>
        <p:nvPicPr>
          <p:cNvPr id="16" name="Picture 15" descr="Desks in empty classroom">
            <a:extLst>
              <a:ext uri="{FF2B5EF4-FFF2-40B4-BE49-F238E27FC236}">
                <a16:creationId xmlns:a16="http://schemas.microsoft.com/office/drawing/2014/main" id="{831EC196-16CC-18B1-9DB1-3A72E2334C6E}"/>
              </a:ext>
            </a:extLst>
          </p:cNvPr>
          <p:cNvPicPr>
            <a:picLocks noChangeAspect="1"/>
          </p:cNvPicPr>
          <p:nvPr/>
        </p:nvPicPr>
        <p:blipFill rotWithShape="1">
          <a:blip r:embed="rId2"/>
          <a:srcRect l="28438" r="25062"/>
          <a:stretch/>
        </p:blipFill>
        <p:spPr>
          <a:xfrm>
            <a:off x="-12651" y="10"/>
            <a:ext cx="4251960" cy="6857991"/>
          </a:xfrm>
          <a:prstGeom prst="rect">
            <a:avLst/>
          </a:prstGeom>
        </p:spPr>
      </p:pic>
      <p:sp>
        <p:nvSpPr>
          <p:cNvPr id="22" name="Rectangle 21">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5196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2671AB58-D276-4DDC-8768-5667D39B7E24}"/>
              </a:ext>
            </a:extLst>
          </p:cNvPr>
          <p:cNvSpPr>
            <a:spLocks noGrp="1"/>
          </p:cNvSpPr>
          <p:nvPr>
            <p:ph idx="1"/>
          </p:nvPr>
        </p:nvSpPr>
        <p:spPr>
          <a:xfrm>
            <a:off x="4876800" y="2220720"/>
            <a:ext cx="6845808" cy="4463169"/>
          </a:xfrm>
        </p:spPr>
        <p:txBody>
          <a:bodyPr anchor="ctr">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1200" b="1" i="0" u="none" strike="noStrike" cap="none" normalizeH="0" baseline="0" dirty="0">
                <a:ln>
                  <a:noFill/>
                </a:ln>
                <a:effectLst/>
              </a:rPr>
              <a:t>Inclusive teaching strategies can be </a:t>
            </a:r>
            <a:r>
              <a:rPr lang="en-US" altLang="en-US" sz="1200" b="1" dirty="0"/>
              <a:t>separated</a:t>
            </a:r>
            <a:r>
              <a:rPr kumimoji="0" lang="en-US" altLang="en-US" sz="1200" b="1" i="0" u="none" strike="noStrike" cap="none" normalizeH="0" baseline="0" dirty="0">
                <a:ln>
                  <a:noFill/>
                </a:ln>
                <a:effectLst/>
              </a:rPr>
              <a:t> into three categories</a:t>
            </a:r>
            <a:r>
              <a:rPr kumimoji="0" lang="en-US" altLang="en-US" sz="1200" b="0" i="0" u="none" strike="noStrike" cap="none" normalizeH="0" baseline="0" dirty="0">
                <a:ln>
                  <a:noFill/>
                </a:ln>
                <a:effectLst/>
              </a:rPr>
              <a:t>:</a:t>
            </a:r>
          </a:p>
          <a:p>
            <a:pPr marL="0" marR="0" lvl="0" indent="0" defTabSz="914400" rtl="0" eaLnBrk="0" fontAlgn="base" latinLnBrk="0" hangingPunct="0">
              <a:spcBef>
                <a:spcPct val="0"/>
              </a:spcBef>
              <a:spcAft>
                <a:spcPct val="0"/>
              </a:spcAft>
              <a:buClrTx/>
              <a:buSzTx/>
              <a:buFontTx/>
              <a:buNone/>
              <a:tabLst/>
            </a:pPr>
            <a:endParaRPr kumimoji="0" lang="en-US" altLang="en-US" sz="1200" b="0" i="0" u="none" strike="noStrike" cap="none" normalizeH="0" baseline="0" dirty="0">
              <a:ln>
                <a:noFill/>
              </a:ln>
              <a:effectLst/>
            </a:endParaRPr>
          </a:p>
          <a:p>
            <a:pPr marL="514350" marR="0" lvl="0" indent="-514350" defTabSz="914400" rtl="0" eaLnBrk="0" fontAlgn="base" latinLnBrk="0" hangingPunct="0">
              <a:spcBef>
                <a:spcPct val="0"/>
              </a:spcBef>
              <a:spcAft>
                <a:spcPct val="0"/>
              </a:spcAft>
              <a:buClrTx/>
              <a:buSzTx/>
              <a:buFont typeface="+mj-lt"/>
              <a:buAutoNum type="arabicPeriod"/>
              <a:tabLst/>
            </a:pPr>
            <a:r>
              <a:rPr kumimoji="0" lang="en-US" altLang="en-US" sz="1200" b="0" i="1" u="none" strike="noStrike" cap="none" normalizeH="0" baseline="0" dirty="0">
                <a:ln>
                  <a:noFill/>
                </a:ln>
                <a:effectLst/>
              </a:rPr>
              <a:t>Incorporating diverse perspectives</a:t>
            </a:r>
            <a:r>
              <a:rPr kumimoji="0" lang="en-US" altLang="en-US" sz="1200" b="0" i="0" u="none" strike="noStrike" cap="none" normalizeH="0" baseline="0" dirty="0">
                <a:ln>
                  <a:noFill/>
                </a:ln>
                <a:effectLst/>
              </a:rPr>
              <a:t> into course content by expanding reading lists beyond dominant/narrow narratives and their sources; offering various ethnic, racial, and other perspectives in case studies; ensuring PowerPoints and lecture examples offer a variety of human examples; and avoiding tokenizing particular individuals, students, or representations.</a:t>
            </a:r>
          </a:p>
          <a:p>
            <a:pPr marL="514350" marR="0" lvl="0" indent="-514350" defTabSz="914400" rtl="0" eaLnBrk="0" fontAlgn="base" latinLnBrk="0" hangingPunct="0">
              <a:spcBef>
                <a:spcPct val="0"/>
              </a:spcBef>
              <a:spcAft>
                <a:spcPct val="0"/>
              </a:spcAft>
              <a:buClrTx/>
              <a:buSzTx/>
              <a:buFont typeface="+mj-lt"/>
              <a:buAutoNum type="arabicPeriod"/>
              <a:tabLst/>
            </a:pPr>
            <a:endParaRPr kumimoji="0" lang="en-US" altLang="en-US" sz="1200" b="0" i="0" u="none" strike="noStrike" cap="none" normalizeH="0" baseline="0" dirty="0">
              <a:ln>
                <a:noFill/>
              </a:ln>
              <a:effectLst/>
            </a:endParaRPr>
          </a:p>
          <a:p>
            <a:pPr marL="514350" marR="0" lvl="0" indent="-514350" defTabSz="914400" rtl="0" eaLnBrk="0" fontAlgn="base" latinLnBrk="0" hangingPunct="0">
              <a:spcBef>
                <a:spcPct val="0"/>
              </a:spcBef>
              <a:spcAft>
                <a:spcPct val="0"/>
              </a:spcAft>
              <a:buClrTx/>
              <a:buSzTx/>
              <a:buFont typeface="+mj-lt"/>
              <a:buAutoNum type="arabicPeriod"/>
              <a:tabLst/>
            </a:pPr>
            <a:r>
              <a:rPr kumimoji="0" lang="en-US" altLang="en-US" sz="1200" b="0" i="1" u="none" strike="noStrike" cap="none" normalizeH="0" baseline="0" dirty="0">
                <a:ln>
                  <a:noFill/>
                </a:ln>
                <a:effectLst/>
              </a:rPr>
              <a:t>Creating an </a:t>
            </a:r>
            <a:r>
              <a:rPr kumimoji="0" lang="en-US" altLang="en-US" sz="1200" b="0" i="1" u="none" strike="noStrike" cap="none" normalizeH="0" baseline="0" dirty="0">
                <a:ln>
                  <a:noFill/>
                </a:ln>
                <a:effectLst/>
                <a:hlinkClick r:id="rId3"/>
              </a:rPr>
              <a:t>inclusive classroom climate</a:t>
            </a:r>
            <a:r>
              <a:rPr kumimoji="0" lang="en-US" altLang="en-US" sz="1200" b="0" i="0" u="none" strike="noStrike" cap="none" normalizeH="0" baseline="0" dirty="0">
                <a:ln>
                  <a:noFill/>
                </a:ln>
                <a:effectLst/>
              </a:rPr>
              <a:t> where all students are encouraged to participate, by learning about students’ backgrounds and tailoring approaches accordingly, establishing ground rules for discussing controversial issues, and developing (and helping students develop) deeper awareness of difference. </a:t>
            </a:r>
          </a:p>
          <a:p>
            <a:pPr marL="514350" marR="0" lvl="0" indent="-514350" defTabSz="914400" rtl="0" eaLnBrk="0" fontAlgn="base" latinLnBrk="0" hangingPunct="0">
              <a:spcBef>
                <a:spcPct val="0"/>
              </a:spcBef>
              <a:spcAft>
                <a:spcPct val="0"/>
              </a:spcAft>
              <a:buClrTx/>
              <a:buSzTx/>
              <a:buFont typeface="+mj-lt"/>
              <a:buAutoNum type="arabicPeriod"/>
              <a:tabLst/>
            </a:pPr>
            <a:endParaRPr kumimoji="0" lang="en-US" altLang="en-US" sz="1200" b="0" i="0" u="none" strike="noStrike" cap="none" normalizeH="0" baseline="0" dirty="0">
              <a:ln>
                <a:noFill/>
              </a:ln>
              <a:effectLst/>
            </a:endParaRPr>
          </a:p>
          <a:p>
            <a:pPr marL="514350" marR="0" lvl="0" indent="-514350" defTabSz="914400" rtl="0" eaLnBrk="0" fontAlgn="base" latinLnBrk="0" hangingPunct="0">
              <a:spcBef>
                <a:spcPct val="0"/>
              </a:spcBef>
              <a:spcAft>
                <a:spcPct val="0"/>
              </a:spcAft>
              <a:buClrTx/>
              <a:buSzTx/>
              <a:buFont typeface="+mj-lt"/>
              <a:buAutoNum type="arabicPeriod"/>
              <a:tabLst/>
            </a:pPr>
            <a:r>
              <a:rPr lang="en-US" sz="1200" i="1" dirty="0"/>
              <a:t>Incorporating Universal Design for Learning principles in class</a:t>
            </a:r>
            <a:r>
              <a:rPr lang="en-US" sz="1200" dirty="0"/>
              <a:t>, by providing/facilitating multiple means of engagement, representation, and expression.</a:t>
            </a:r>
          </a:p>
          <a:p>
            <a:pPr marL="0" marR="0" lvl="0" indent="0" defTabSz="914400" rtl="0" eaLnBrk="0" fontAlgn="base" latinLnBrk="0" hangingPunct="0">
              <a:spcBef>
                <a:spcPct val="0"/>
              </a:spcBef>
              <a:spcAft>
                <a:spcPct val="0"/>
              </a:spcAft>
              <a:buClrTx/>
              <a:buSzTx/>
              <a:buNone/>
              <a:tabLst/>
            </a:pPr>
            <a:r>
              <a:rPr lang="en-US" sz="1200" dirty="0"/>
              <a:t>				--</a:t>
            </a:r>
            <a:r>
              <a:rPr lang="en-US" sz="1200" dirty="0">
                <a:hlinkClick r:id="rId4"/>
              </a:rPr>
              <a:t>Yale </a:t>
            </a:r>
            <a:r>
              <a:rPr lang="en-US" sz="1200" dirty="0" err="1">
                <a:hlinkClick r:id="rId4"/>
              </a:rPr>
              <a:t>Poorvu</a:t>
            </a:r>
            <a:r>
              <a:rPr lang="en-US" sz="1200" dirty="0">
                <a:hlinkClick r:id="rId4"/>
              </a:rPr>
              <a:t> Center for Teaching and Learning</a:t>
            </a:r>
            <a:endParaRPr lang="en-US" sz="1200" dirty="0"/>
          </a:p>
          <a:p>
            <a:pPr marL="0" marR="0" lvl="0" indent="0" defTabSz="914400" rtl="0" eaLnBrk="0" fontAlgn="base" latinLnBrk="0" hangingPunct="0">
              <a:spcBef>
                <a:spcPct val="0"/>
              </a:spcBef>
              <a:spcAft>
                <a:spcPct val="0"/>
              </a:spcAft>
              <a:buClrTx/>
              <a:buSzTx/>
              <a:buNone/>
              <a:tabLst/>
            </a:pPr>
            <a:endParaRPr lang="en-US" sz="1200" dirty="0"/>
          </a:p>
          <a:p>
            <a:pPr marL="0" indent="0">
              <a:buNone/>
            </a:pPr>
            <a:r>
              <a:rPr lang="en-US" sz="1200" dirty="0"/>
              <a:t>Implicit Bias and critical self-reflection tools: </a:t>
            </a:r>
          </a:p>
          <a:p>
            <a:r>
              <a:rPr lang="en-US" sz="1200" dirty="0">
                <a:hlinkClick r:id="rId5"/>
              </a:rPr>
              <a:t>https://poorvucenter.yale.edu/ImplicitBiasAwareness</a:t>
            </a:r>
            <a:r>
              <a:rPr lang="en-US" sz="1200" dirty="0"/>
              <a:t> and </a:t>
            </a:r>
            <a:r>
              <a:rPr lang="en-US" sz="1200" dirty="0">
                <a:hlinkClick r:id="rId6"/>
              </a:rPr>
              <a:t>https://implicit.harvard.edu/implicit/selectatest.html</a:t>
            </a:r>
            <a:endParaRPr lang="en-US" sz="1200" dirty="0"/>
          </a:p>
          <a:p>
            <a:r>
              <a:rPr lang="en-US" sz="1200" dirty="0">
                <a:hlinkClick r:id="rId7"/>
              </a:rPr>
              <a:t>https://projects.iq.harvard.edu/files/eijc/files/inclusive_teaching_strategies_reflecting_on_your_practice.pdf?m=1525282190</a:t>
            </a:r>
            <a:endParaRPr lang="en-US" sz="1200" dirty="0">
              <a:sym typeface="Wingdings" panose="05000000000000000000" pitchFamily="2" charset="2"/>
            </a:endParaRPr>
          </a:p>
          <a:p>
            <a:pPr marL="0" indent="0">
              <a:buNone/>
            </a:pPr>
            <a:r>
              <a:rPr lang="en-US" sz="1200" dirty="0">
                <a:highlight>
                  <a:srgbClr val="FFFF00"/>
                </a:highlight>
                <a:sym typeface="Wingdings" panose="05000000000000000000" pitchFamily="2" charset="2"/>
              </a:rPr>
              <a:t>See pp. 24-26, below, to learn more about course, curriculum, instructional, and faculty development in DEIA and LTD.</a:t>
            </a:r>
            <a:endParaRPr lang="en-US" sz="800" dirty="0"/>
          </a:p>
        </p:txBody>
      </p:sp>
      <p:sp>
        <p:nvSpPr>
          <p:cNvPr id="24" name="Rectangle 23">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4105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Slide Number Placeholder 3">
            <a:extLst>
              <a:ext uri="{FF2B5EF4-FFF2-40B4-BE49-F238E27FC236}">
                <a16:creationId xmlns:a16="http://schemas.microsoft.com/office/drawing/2014/main" id="{E2DF8068-0644-DF19-5AF7-A6B84048E9FA}"/>
              </a:ext>
            </a:extLst>
          </p:cNvPr>
          <p:cNvSpPr>
            <a:spLocks noGrp="1"/>
          </p:cNvSpPr>
          <p:nvPr>
            <p:ph type="sldNum" sz="quarter" idx="12"/>
          </p:nvPr>
        </p:nvSpPr>
        <p:spPr>
          <a:xfrm>
            <a:off x="9972260" y="6356350"/>
            <a:ext cx="1381539" cy="365125"/>
          </a:xfrm>
        </p:spPr>
        <p:txBody>
          <a:bodyPr anchor="ctr">
            <a:normAutofit/>
          </a:bodyPr>
          <a:lstStyle/>
          <a:p>
            <a:pPr>
              <a:spcAft>
                <a:spcPts val="600"/>
              </a:spcAft>
            </a:pPr>
            <a:fld id="{476844C5-507C-43BE-9D0B-4A04770A2509}" type="slidenum">
              <a:rPr lang="en-US" smtClean="0"/>
              <a:pPr>
                <a:spcAft>
                  <a:spcPts val="600"/>
                </a:spcAft>
              </a:pPr>
              <a:t>20</a:t>
            </a:fld>
            <a:endParaRPr lang="en-US"/>
          </a:p>
        </p:txBody>
      </p:sp>
    </p:spTree>
    <p:extLst>
      <p:ext uri="{BB962C8B-B14F-4D97-AF65-F5344CB8AC3E}">
        <p14:creationId xmlns:p14="http://schemas.microsoft.com/office/powerpoint/2010/main" val="714437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763A1603-BA13-4C7E-9E3D-EE1260BD4760}"/>
              </a:ext>
            </a:extLst>
          </p:cNvPr>
          <p:cNvPicPr>
            <a:picLocks noChangeAspect="1"/>
          </p:cNvPicPr>
          <p:nvPr/>
        </p:nvPicPr>
        <p:blipFill>
          <a:blip r:embed="rId2"/>
          <a:stretch>
            <a:fillRect/>
          </a:stretch>
        </p:blipFill>
        <p:spPr>
          <a:xfrm>
            <a:off x="643467" y="783911"/>
            <a:ext cx="7047923" cy="5285942"/>
          </a:xfrm>
          <a:prstGeom prst="rect">
            <a:avLst/>
          </a:prstGeom>
        </p:spPr>
      </p:pic>
      <p:grpSp>
        <p:nvGrpSpPr>
          <p:cNvPr id="23" name="Group 2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Slide Number Placeholder 2">
            <a:extLst>
              <a:ext uri="{FF2B5EF4-FFF2-40B4-BE49-F238E27FC236}">
                <a16:creationId xmlns:a16="http://schemas.microsoft.com/office/drawing/2014/main" id="{95DA65E3-2875-B645-877E-BB37A518E702}"/>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a:normAutofit/>
          </a:bodyPr>
          <a:lstStyle/>
          <a:p>
            <a:pPr algn="ctr">
              <a:spcAft>
                <a:spcPts val="600"/>
              </a:spcAft>
            </a:pPr>
            <a:fld id="{476844C5-507C-43BE-9D0B-4A04770A2509}" type="slidenum">
              <a:rPr lang="en-US">
                <a:solidFill>
                  <a:schemeClr val="tx1"/>
                </a:solidFill>
              </a:rPr>
              <a:pPr algn="ctr">
                <a:spcAft>
                  <a:spcPts val="600"/>
                </a:spcAft>
              </a:pPr>
              <a:t>21</a:t>
            </a:fld>
            <a:endParaRPr lang="en-US">
              <a:solidFill>
                <a:schemeClr val="tx1"/>
              </a:solidFill>
            </a:endParaRPr>
          </a:p>
        </p:txBody>
      </p:sp>
    </p:spTree>
    <p:extLst>
      <p:ext uri="{BB962C8B-B14F-4D97-AF65-F5344CB8AC3E}">
        <p14:creationId xmlns:p14="http://schemas.microsoft.com/office/powerpoint/2010/main" val="418030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1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E166658-CEDC-DFF0-E27A-E31603CE41F5}"/>
              </a:ext>
            </a:extLst>
          </p:cNvPr>
          <p:cNvSpPr>
            <a:spLocks noGrp="1"/>
          </p:cNvSpPr>
          <p:nvPr>
            <p:ph type="sldNum" sz="quarter" idx="12"/>
          </p:nvPr>
        </p:nvSpPr>
        <p:spPr>
          <a:xfrm>
            <a:off x="8610600" y="6356350"/>
            <a:ext cx="2743200" cy="365125"/>
          </a:xfrm>
        </p:spPr>
        <p:txBody>
          <a:bodyPr>
            <a:normAutofit/>
          </a:bodyPr>
          <a:lstStyle/>
          <a:p>
            <a:pPr>
              <a:spcAft>
                <a:spcPts val="600"/>
              </a:spcAft>
            </a:pPr>
            <a:fld id="{476844C5-507C-43BE-9D0B-4A04770A2509}" type="slidenum">
              <a:rPr lang="en-US" smtClean="0">
                <a:solidFill>
                  <a:srgbClr val="FFFFFF"/>
                </a:solidFill>
              </a:rPr>
              <a:pPr>
                <a:spcAft>
                  <a:spcPts val="600"/>
                </a:spcAft>
              </a:pPr>
              <a:t>22</a:t>
            </a:fld>
            <a:endParaRPr lang="en-US">
              <a:solidFill>
                <a:srgbClr val="FFFFFF"/>
              </a:solidFill>
            </a:endParaRPr>
          </a:p>
        </p:txBody>
      </p:sp>
      <p:pic>
        <p:nvPicPr>
          <p:cNvPr id="6" name="Picture 5">
            <a:extLst>
              <a:ext uri="{FF2B5EF4-FFF2-40B4-BE49-F238E27FC236}">
                <a16:creationId xmlns:a16="http://schemas.microsoft.com/office/drawing/2014/main" id="{C20BCD17-3494-412F-7CD5-3229F1A6BAD7}"/>
              </a:ext>
            </a:extLst>
          </p:cNvPr>
          <p:cNvPicPr>
            <a:picLocks noChangeAspect="1"/>
          </p:cNvPicPr>
          <p:nvPr/>
        </p:nvPicPr>
        <p:blipFill>
          <a:blip r:embed="rId2"/>
          <a:stretch>
            <a:fillRect/>
          </a:stretch>
        </p:blipFill>
        <p:spPr>
          <a:xfrm>
            <a:off x="933326" y="646853"/>
            <a:ext cx="4008307" cy="5571065"/>
          </a:xfrm>
          <a:prstGeom prst="rect">
            <a:avLst/>
          </a:prstGeom>
        </p:spPr>
      </p:pic>
      <p:pic>
        <p:nvPicPr>
          <p:cNvPr id="7" name="Picture 6">
            <a:extLst>
              <a:ext uri="{FF2B5EF4-FFF2-40B4-BE49-F238E27FC236}">
                <a16:creationId xmlns:a16="http://schemas.microsoft.com/office/drawing/2014/main" id="{795FFAE3-5E11-5E64-4CEE-EA9FA28EA333}"/>
              </a:ext>
            </a:extLst>
          </p:cNvPr>
          <p:cNvPicPr>
            <a:picLocks noChangeAspect="1"/>
          </p:cNvPicPr>
          <p:nvPr/>
        </p:nvPicPr>
        <p:blipFill>
          <a:blip r:embed="rId3"/>
          <a:stretch>
            <a:fillRect/>
          </a:stretch>
        </p:blipFill>
        <p:spPr>
          <a:xfrm>
            <a:off x="5516612" y="640078"/>
            <a:ext cx="5742062" cy="5577840"/>
          </a:xfrm>
          <a:prstGeom prst="rect">
            <a:avLst/>
          </a:prstGeom>
        </p:spPr>
      </p:pic>
    </p:spTree>
    <p:extLst>
      <p:ext uri="{BB962C8B-B14F-4D97-AF65-F5344CB8AC3E}">
        <p14:creationId xmlns:p14="http://schemas.microsoft.com/office/powerpoint/2010/main" val="2202782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1CBAA7B-A6A7-416B-A9F5-798497246E7D}"/>
              </a:ext>
            </a:extLst>
          </p:cNvPr>
          <p:cNvPicPr>
            <a:picLocks noChangeAspect="1"/>
          </p:cNvPicPr>
          <p:nvPr/>
        </p:nvPicPr>
        <p:blipFill>
          <a:blip r:embed="rId2"/>
          <a:stretch>
            <a:fillRect/>
          </a:stretch>
        </p:blipFill>
        <p:spPr>
          <a:xfrm>
            <a:off x="2038936" y="457200"/>
            <a:ext cx="8114128" cy="5943600"/>
          </a:xfrm>
          <a:prstGeom prst="rect">
            <a:avLst/>
          </a:prstGeom>
        </p:spPr>
      </p:pic>
      <p:sp>
        <p:nvSpPr>
          <p:cNvPr id="3" name="Slide Number Placeholder 2">
            <a:extLst>
              <a:ext uri="{FF2B5EF4-FFF2-40B4-BE49-F238E27FC236}">
                <a16:creationId xmlns:a16="http://schemas.microsoft.com/office/drawing/2014/main" id="{A048CDAD-8C07-CDE0-A2FF-70E48ED9B0B6}"/>
              </a:ext>
            </a:extLst>
          </p:cNvPr>
          <p:cNvSpPr>
            <a:spLocks noGrp="1"/>
          </p:cNvSpPr>
          <p:nvPr>
            <p:ph type="sldNum" sz="quarter" idx="12"/>
          </p:nvPr>
        </p:nvSpPr>
        <p:spPr/>
        <p:txBody>
          <a:bodyPr/>
          <a:lstStyle/>
          <a:p>
            <a:fld id="{476844C5-507C-43BE-9D0B-4A04770A2509}" type="slidenum">
              <a:rPr lang="en-US" smtClean="0"/>
              <a:t>23</a:t>
            </a:fld>
            <a:endParaRPr lang="en-US"/>
          </a:p>
        </p:txBody>
      </p:sp>
    </p:spTree>
    <p:extLst>
      <p:ext uri="{BB962C8B-B14F-4D97-AF65-F5344CB8AC3E}">
        <p14:creationId xmlns:p14="http://schemas.microsoft.com/office/powerpoint/2010/main" val="3219598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7DDA095-0AEE-49A2-B0AD-59200ED6D7B6}"/>
              </a:ext>
            </a:extLst>
          </p:cNvPr>
          <p:cNvPicPr>
            <a:picLocks noChangeAspect="1"/>
          </p:cNvPicPr>
          <p:nvPr/>
        </p:nvPicPr>
        <p:blipFill rotWithShape="1">
          <a:blip r:embed="rId2"/>
          <a:srcRect t="156" b="1212"/>
          <a:stretch/>
        </p:blipFill>
        <p:spPr>
          <a:xfrm>
            <a:off x="2078643" y="457200"/>
            <a:ext cx="8034714" cy="5943600"/>
          </a:xfrm>
          <a:prstGeom prst="rect">
            <a:avLst/>
          </a:prstGeom>
        </p:spPr>
      </p:pic>
      <p:sp>
        <p:nvSpPr>
          <p:cNvPr id="3" name="Slide Number Placeholder 2">
            <a:extLst>
              <a:ext uri="{FF2B5EF4-FFF2-40B4-BE49-F238E27FC236}">
                <a16:creationId xmlns:a16="http://schemas.microsoft.com/office/drawing/2014/main" id="{94ED9315-FB3A-A5E7-31EB-ED9B6EC89919}"/>
              </a:ext>
            </a:extLst>
          </p:cNvPr>
          <p:cNvSpPr>
            <a:spLocks noGrp="1"/>
          </p:cNvSpPr>
          <p:nvPr>
            <p:ph type="sldNum" sz="quarter" idx="12"/>
          </p:nvPr>
        </p:nvSpPr>
        <p:spPr/>
        <p:txBody>
          <a:bodyPr/>
          <a:lstStyle/>
          <a:p>
            <a:fld id="{476844C5-507C-43BE-9D0B-4A04770A2509}" type="slidenum">
              <a:rPr lang="en-US" smtClean="0"/>
              <a:t>24</a:t>
            </a:fld>
            <a:endParaRPr lang="en-US"/>
          </a:p>
        </p:txBody>
      </p:sp>
      <p:sp>
        <p:nvSpPr>
          <p:cNvPr id="4" name="Oval 3">
            <a:extLst>
              <a:ext uri="{FF2B5EF4-FFF2-40B4-BE49-F238E27FC236}">
                <a16:creationId xmlns:a16="http://schemas.microsoft.com/office/drawing/2014/main" id="{927C4EB8-214D-E60A-2659-110633CF38EC}"/>
              </a:ext>
            </a:extLst>
          </p:cNvPr>
          <p:cNvSpPr/>
          <p:nvPr/>
        </p:nvSpPr>
        <p:spPr>
          <a:xfrm>
            <a:off x="3438144" y="1725168"/>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EABB613-5650-CF20-3713-DF872B0E71F3}"/>
              </a:ext>
            </a:extLst>
          </p:cNvPr>
          <p:cNvSpPr/>
          <p:nvPr/>
        </p:nvSpPr>
        <p:spPr>
          <a:xfrm>
            <a:off x="2862072" y="2243115"/>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C6A411E-F2F1-1084-4D69-C821AA8F3ECF}"/>
              </a:ext>
            </a:extLst>
          </p:cNvPr>
          <p:cNvSpPr/>
          <p:nvPr/>
        </p:nvSpPr>
        <p:spPr>
          <a:xfrm>
            <a:off x="2492155" y="2781873"/>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E04336-2B70-C65F-7CAA-27BA4CDB7420}"/>
              </a:ext>
            </a:extLst>
          </p:cNvPr>
          <p:cNvSpPr/>
          <p:nvPr/>
        </p:nvSpPr>
        <p:spPr>
          <a:xfrm>
            <a:off x="2310384" y="3298751"/>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A597AF0-D5BC-C0A5-6F59-2565077F44F8}"/>
              </a:ext>
            </a:extLst>
          </p:cNvPr>
          <p:cNvSpPr/>
          <p:nvPr/>
        </p:nvSpPr>
        <p:spPr>
          <a:xfrm>
            <a:off x="2466568" y="3770852"/>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5983AD-B377-BA74-C926-F1EBB70CC55A}"/>
              </a:ext>
            </a:extLst>
          </p:cNvPr>
          <p:cNvSpPr/>
          <p:nvPr/>
        </p:nvSpPr>
        <p:spPr>
          <a:xfrm>
            <a:off x="3513235" y="5277302"/>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A6F776-0674-DD58-A063-97038FB9F4FB}"/>
              </a:ext>
            </a:extLst>
          </p:cNvPr>
          <p:cNvSpPr/>
          <p:nvPr/>
        </p:nvSpPr>
        <p:spPr>
          <a:xfrm>
            <a:off x="7415502" y="2781873"/>
            <a:ext cx="2112545"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B2A844-B104-7F88-5361-98E401796EB3}"/>
              </a:ext>
            </a:extLst>
          </p:cNvPr>
          <p:cNvSpPr/>
          <p:nvPr/>
        </p:nvSpPr>
        <p:spPr>
          <a:xfrm>
            <a:off x="7633763" y="3770852"/>
            <a:ext cx="2117946"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480388D-F860-8CC1-1930-A4E92E444AA3}"/>
              </a:ext>
            </a:extLst>
          </p:cNvPr>
          <p:cNvSpPr/>
          <p:nvPr/>
        </p:nvSpPr>
        <p:spPr>
          <a:xfrm>
            <a:off x="7685165" y="4271296"/>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C334F47-2255-8197-AD54-38F885434F9A}"/>
              </a:ext>
            </a:extLst>
          </p:cNvPr>
          <p:cNvSpPr/>
          <p:nvPr/>
        </p:nvSpPr>
        <p:spPr>
          <a:xfrm>
            <a:off x="7461504" y="4809744"/>
            <a:ext cx="2066544" cy="64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857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descr="Empty speech bubbles">
            <a:extLst>
              <a:ext uri="{FF2B5EF4-FFF2-40B4-BE49-F238E27FC236}">
                <a16:creationId xmlns:a16="http://schemas.microsoft.com/office/drawing/2014/main" id="{ACC77E8C-73DD-266E-C57E-B22EDA9AABA1}"/>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6"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BAE40E-F0B5-2B51-1892-BF43F00E7B80}"/>
              </a:ext>
            </a:extLst>
          </p:cNvPr>
          <p:cNvSpPr>
            <a:spLocks noGrp="1"/>
          </p:cNvSpPr>
          <p:nvPr>
            <p:ph type="title"/>
          </p:nvPr>
        </p:nvSpPr>
        <p:spPr>
          <a:xfrm>
            <a:off x="838200" y="365125"/>
            <a:ext cx="3822189" cy="1899912"/>
          </a:xfrm>
        </p:spPr>
        <p:txBody>
          <a:bodyPr>
            <a:normAutofit/>
          </a:bodyPr>
          <a:lstStyle/>
          <a:p>
            <a:r>
              <a:rPr lang="en-US" sz="4000" dirty="0"/>
              <a:t>Exercise 3: Ticket out the Door</a:t>
            </a:r>
          </a:p>
        </p:txBody>
      </p:sp>
      <p:sp>
        <p:nvSpPr>
          <p:cNvPr id="3" name="Content Placeholder 2">
            <a:extLst>
              <a:ext uri="{FF2B5EF4-FFF2-40B4-BE49-F238E27FC236}">
                <a16:creationId xmlns:a16="http://schemas.microsoft.com/office/drawing/2014/main" id="{45531A50-0905-476A-7C37-26B685562EDD}"/>
              </a:ext>
            </a:extLst>
          </p:cNvPr>
          <p:cNvSpPr>
            <a:spLocks noGrp="1"/>
          </p:cNvSpPr>
          <p:nvPr>
            <p:ph idx="1"/>
          </p:nvPr>
        </p:nvSpPr>
        <p:spPr>
          <a:xfrm>
            <a:off x="838200" y="2434201"/>
            <a:ext cx="3822189" cy="3742762"/>
          </a:xfrm>
        </p:spPr>
        <p:txBody>
          <a:bodyPr>
            <a:normAutofit/>
          </a:bodyPr>
          <a:lstStyle/>
          <a:p>
            <a:r>
              <a:rPr lang="en-US" sz="2000" dirty="0"/>
              <a:t>What’s one or two things you can now do in your class, or in your approach to teaching and learning, to make a difference?</a:t>
            </a:r>
          </a:p>
          <a:p>
            <a:r>
              <a:rPr lang="en-US" sz="2000" dirty="0"/>
              <a:t>Session 2 will build on this using the CIRTL Framework, and</a:t>
            </a:r>
          </a:p>
          <a:p>
            <a:r>
              <a:rPr lang="en-US" sz="2000" dirty="0"/>
              <a:t>Session 3 will provide a deeper dive into inclusive and equitable teaching strategies, with an emphasis on how to meaningfully integrate them into your classes.</a:t>
            </a:r>
          </a:p>
        </p:txBody>
      </p:sp>
      <p:sp>
        <p:nvSpPr>
          <p:cNvPr id="4" name="Slide Number Placeholder 3">
            <a:extLst>
              <a:ext uri="{FF2B5EF4-FFF2-40B4-BE49-F238E27FC236}">
                <a16:creationId xmlns:a16="http://schemas.microsoft.com/office/drawing/2014/main" id="{96E363E4-97EF-998D-8083-0E4E66304768}"/>
              </a:ext>
            </a:extLst>
          </p:cNvPr>
          <p:cNvSpPr>
            <a:spLocks noGrp="1"/>
          </p:cNvSpPr>
          <p:nvPr>
            <p:ph type="sldNum" sz="quarter" idx="12"/>
          </p:nvPr>
        </p:nvSpPr>
        <p:spPr>
          <a:xfrm>
            <a:off x="8610600" y="6356350"/>
            <a:ext cx="2743200" cy="365125"/>
          </a:xfrm>
        </p:spPr>
        <p:txBody>
          <a:bodyPr>
            <a:normAutofit/>
          </a:bodyPr>
          <a:lstStyle/>
          <a:p>
            <a:pPr>
              <a:spcAft>
                <a:spcPts val="600"/>
              </a:spcAft>
            </a:pPr>
            <a:fld id="{476844C5-507C-43BE-9D0B-4A04770A2509}" type="slidenum">
              <a:rPr lang="en-US">
                <a:solidFill>
                  <a:srgbClr val="FFFFFF"/>
                </a:solidFill>
              </a:rPr>
              <a:pPr>
                <a:spcAft>
                  <a:spcPts val="600"/>
                </a:spcAft>
              </a:pPr>
              <a:t>25</a:t>
            </a:fld>
            <a:endParaRPr lang="en-US">
              <a:solidFill>
                <a:srgbClr val="FFFFFF"/>
              </a:solidFill>
            </a:endParaRPr>
          </a:p>
        </p:txBody>
      </p:sp>
    </p:spTree>
    <p:extLst>
      <p:ext uri="{BB962C8B-B14F-4D97-AF65-F5344CB8AC3E}">
        <p14:creationId xmlns:p14="http://schemas.microsoft.com/office/powerpoint/2010/main" val="411933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C25CE53-06AA-4DAC-ACD0-09BFDC64CB5D}"/>
              </a:ext>
            </a:extLst>
          </p:cNvPr>
          <p:cNvSpPr>
            <a:spLocks noGrp="1"/>
          </p:cNvSpPr>
          <p:nvPr>
            <p:ph type="title"/>
          </p:nvPr>
        </p:nvSpPr>
        <p:spPr>
          <a:xfrm>
            <a:off x="2399234" y="2073715"/>
            <a:ext cx="6935759" cy="2993042"/>
          </a:xfrm>
        </p:spPr>
        <p:txBody>
          <a:bodyPr vert="horz" lIns="91440" tIns="45720" rIns="91440" bIns="45720" rtlCol="0" anchor="ctr">
            <a:normAutofit/>
          </a:bodyPr>
          <a:lstStyle/>
          <a:p>
            <a:pPr algn="ctr"/>
            <a:r>
              <a:rPr lang="en-US" sz="6800" kern="1200">
                <a:solidFill>
                  <a:schemeClr val="bg1"/>
                </a:solidFill>
                <a:latin typeface="+mj-lt"/>
                <a:ea typeface="+mj-ea"/>
                <a:cs typeface="+mj-cs"/>
              </a:rPr>
              <a:t>Guides and Resources for Inclusive Teaching</a:t>
            </a:r>
          </a:p>
        </p:txBody>
      </p:sp>
      <p:sp>
        <p:nvSpPr>
          <p:cNvPr id="23" name="Rectangle 22">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28645F7-786F-24EC-E4DB-5A7497B8506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76844C5-507C-43BE-9D0B-4A04770A2509}" type="slidenum">
              <a:rPr lang="en-US">
                <a:solidFill>
                  <a:schemeClr val="bg1">
                    <a:lumMod val="50000"/>
                  </a:schemeClr>
                </a:solidFill>
              </a:rPr>
              <a:pPr>
                <a:spcAft>
                  <a:spcPts val="600"/>
                </a:spcAft>
              </a:pPr>
              <a:t>26</a:t>
            </a:fld>
            <a:endParaRPr lang="en-US">
              <a:solidFill>
                <a:schemeClr val="bg1">
                  <a:lumMod val="50000"/>
                </a:schemeClr>
              </a:solidFill>
            </a:endParaRPr>
          </a:p>
        </p:txBody>
      </p:sp>
    </p:spTree>
    <p:extLst>
      <p:ext uri="{BB962C8B-B14F-4D97-AF65-F5344CB8AC3E}">
        <p14:creationId xmlns:p14="http://schemas.microsoft.com/office/powerpoint/2010/main" val="2428414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6E6B8-C4AA-4D3B-8C98-3435E207BE55}"/>
              </a:ext>
            </a:extLst>
          </p:cNvPr>
          <p:cNvSpPr>
            <a:spLocks noGrp="1"/>
          </p:cNvSpPr>
          <p:nvPr>
            <p:ph type="title"/>
          </p:nvPr>
        </p:nvSpPr>
        <p:spPr>
          <a:xfrm>
            <a:off x="1136397" y="502020"/>
            <a:ext cx="5323715" cy="1642970"/>
          </a:xfrm>
        </p:spPr>
        <p:txBody>
          <a:bodyPr vert="horz" lIns="91440" tIns="45720" rIns="91440" bIns="45720" rtlCol="0" anchor="b">
            <a:normAutofit fontScale="90000"/>
          </a:bodyPr>
          <a:lstStyle/>
          <a:p>
            <a:r>
              <a:rPr lang="en-US" sz="4000" b="1" kern="1200" dirty="0">
                <a:solidFill>
                  <a:schemeClr val="tx1"/>
                </a:solidFill>
                <a:latin typeface="+mj-lt"/>
                <a:ea typeface="+mj-ea"/>
                <a:cs typeface="+mj-cs"/>
              </a:rPr>
              <a:t>Select CETL Inclusive Teaching and Learning Resources</a:t>
            </a:r>
          </a:p>
        </p:txBody>
      </p:sp>
      <p:sp>
        <p:nvSpPr>
          <p:cNvPr id="8" name="TextBox 7">
            <a:extLst>
              <a:ext uri="{FF2B5EF4-FFF2-40B4-BE49-F238E27FC236}">
                <a16:creationId xmlns:a16="http://schemas.microsoft.com/office/drawing/2014/main" id="{CF296F28-87D9-4EEB-9CB8-A36C029F49D3}"/>
              </a:ext>
            </a:extLst>
          </p:cNvPr>
          <p:cNvSpPr txBox="1"/>
          <p:nvPr/>
        </p:nvSpPr>
        <p:spPr>
          <a:xfrm>
            <a:off x="1144923" y="2405894"/>
            <a:ext cx="5315189" cy="3535083"/>
          </a:xfrm>
          <a:prstGeom prst="rect">
            <a:avLst/>
          </a:prstGeom>
        </p:spPr>
        <p:txBody>
          <a:bodyPr vert="horz" lIns="91440" tIns="45720" rIns="91440" bIns="45720" rtlCol="0" anchor="t">
            <a:normAutofit fontScale="92500" lnSpcReduction="20000"/>
          </a:bodyPr>
          <a:lstStyle/>
          <a:p>
            <a:pPr indent="-228600" fontAlgn="base">
              <a:lnSpc>
                <a:spcPct val="90000"/>
              </a:lnSpc>
              <a:spcBef>
                <a:spcPct val="0"/>
              </a:spcBef>
              <a:spcAft>
                <a:spcPts val="600"/>
              </a:spcAft>
              <a:buFont typeface="Arial" panose="020B0604020202020204" pitchFamily="34" charset="0"/>
              <a:buChar char="•"/>
            </a:pPr>
            <a:r>
              <a:rPr kumimoji="0" lang="en-US" altLang="en-US" sz="1900" b="0" i="0" u="none" strike="noStrike" cap="none" normalizeH="0" baseline="0" dirty="0">
                <a:ln>
                  <a:noFill/>
                </a:ln>
                <a:effectLst/>
                <a:hlinkClick r:id="rId2"/>
              </a:rPr>
              <a:t>The Value of Diversity</a:t>
            </a:r>
            <a:r>
              <a:rPr kumimoji="0" lang="en-US" altLang="en-US" sz="1900" b="0" i="0" u="none" strike="noStrike" cap="none" normalizeH="0" baseline="0" dirty="0">
                <a:ln>
                  <a:noFill/>
                </a:ln>
                <a:effectLst/>
              </a:rPr>
              <a:t> (pdf) </a:t>
            </a:r>
            <a:endParaRPr kumimoji="0" lang="en-US" altLang="en-US" sz="1900" b="0" i="0" u="none" strike="noStrike" cap="none" normalizeH="0" baseline="0" dirty="0">
              <a:ln>
                <a:noFill/>
              </a:ln>
              <a:effectLst/>
              <a:hlinkClick r:id="rId3"/>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hlinkClick r:id="rId3"/>
              </a:rPr>
              <a:t>Inclusive Pedagogy Slides</a:t>
            </a:r>
            <a:r>
              <a:rPr kumimoji="0" lang="en-US" altLang="en-US" sz="1900" b="0" i="0" u="none" strike="noStrike" cap="none" normalizeH="0" baseline="0" dirty="0">
                <a:ln>
                  <a:noFill/>
                </a:ln>
                <a:effectLst/>
              </a:rPr>
              <a:t> (pdf)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hlinkClick r:id="rId4"/>
              </a:rPr>
              <a:t>Keeping My Class Inclusive: Diversity, Inclusion, and Universal Design Online</a:t>
            </a:r>
            <a:r>
              <a:rPr kumimoji="0" lang="en-US" altLang="en-US" sz="1900" b="0" i="0" u="none" strike="noStrike" cap="none" normalizeH="0" baseline="0" dirty="0">
                <a:ln>
                  <a:noFill/>
                </a:ln>
                <a:effectLst/>
              </a:rPr>
              <a:t> (pdf)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hlinkClick r:id="rId5"/>
              </a:rPr>
              <a:t>Universal Inclusive Design Checklist</a:t>
            </a:r>
            <a:r>
              <a:rPr kumimoji="0" lang="en-US" altLang="en-US" sz="1900" b="0" i="0" u="none" strike="noStrike" cap="none" normalizeH="0" baseline="0" dirty="0">
                <a:ln>
                  <a:noFill/>
                </a:ln>
                <a:effectLst/>
              </a:rPr>
              <a:t> (pdf)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hlinkClick r:id="rId6"/>
              </a:rPr>
              <a:t>A Quick Guide to Using Inclusive Language</a:t>
            </a:r>
            <a:r>
              <a:rPr kumimoji="0" lang="en-US" altLang="en-US" sz="1900" b="0" i="0" u="none" strike="noStrike" cap="none" normalizeH="0" baseline="0" dirty="0">
                <a:ln>
                  <a:noFill/>
                </a:ln>
                <a:effectLst/>
              </a:rPr>
              <a:t> (pdf)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hlinkClick r:id="rId7"/>
              </a:rPr>
              <a:t>Microaggressions in the Classroom</a:t>
            </a:r>
            <a:r>
              <a:rPr kumimoji="0" lang="en-US" altLang="en-US" sz="1900" b="0" i="0" u="none" strike="noStrike" cap="none" normalizeH="0" baseline="0" dirty="0">
                <a:ln>
                  <a:noFill/>
                </a:ln>
                <a:effectLst/>
              </a:rPr>
              <a:t> (pdf) </a:t>
            </a:r>
          </a:p>
          <a:p>
            <a:pPr marL="0" marR="0" lvl="0" indent="-228600" fontAlgn="base">
              <a:lnSpc>
                <a:spcPct val="90000"/>
              </a:lnSpc>
              <a:spcBef>
                <a:spcPct val="0"/>
              </a:spcBef>
              <a:spcAft>
                <a:spcPts val="600"/>
              </a:spcAft>
              <a:buClrTx/>
              <a:buSzTx/>
              <a:buFont typeface="Arial" panose="020B0604020202020204" pitchFamily="34" charset="0"/>
              <a:buChar char="•"/>
              <a:tabLst/>
            </a:pPr>
            <a:r>
              <a:rPr lang="en-US" sz="2000" b="0" i="0" u="none" strike="noStrike" dirty="0">
                <a:solidFill>
                  <a:srgbClr val="1A8D9F"/>
                </a:solidFill>
                <a:effectLst/>
                <a:latin typeface="inherit"/>
                <a:hlinkClick r:id="rId8"/>
              </a:rPr>
              <a:t>Inclusion By Design Syllabus Survey</a:t>
            </a:r>
            <a:endParaRPr lang="en-US" sz="2000" b="0" i="0" u="none" strike="noStrike" dirty="0">
              <a:solidFill>
                <a:srgbClr val="1A8D9F"/>
              </a:solidFill>
              <a:effectLst/>
              <a:latin typeface="inheri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lang="en-US" sz="2000" b="0" i="0" u="none" strike="noStrike" dirty="0">
                <a:solidFill>
                  <a:srgbClr val="1A8D9F"/>
                </a:solidFill>
                <a:effectLst/>
                <a:latin typeface="inherit"/>
                <a:hlinkClick r:id="rId9"/>
              </a:rPr>
              <a:t>CETL Repository for DEIA's Inclusion by Design</a:t>
            </a:r>
            <a:endParaRPr lang="en-US" sz="2000" dirty="0">
              <a:solidFill>
                <a:srgbClr val="373737"/>
              </a:solidFill>
              <a:latin typeface="inheri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lang="en-US" sz="2000" b="0" i="0" u="none" strike="noStrike" dirty="0">
                <a:solidFill>
                  <a:srgbClr val="1A8D9F"/>
                </a:solidFill>
                <a:effectLst/>
                <a:latin typeface="inherit"/>
                <a:hlinkClick r:id="rId10"/>
              </a:rPr>
              <a:t>POD Network’s Key Resources</a:t>
            </a:r>
            <a:endParaRPr lang="en-US" sz="2000" dirty="0">
              <a:solidFill>
                <a:srgbClr val="373737"/>
              </a:solidFill>
              <a:latin typeface="inheri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lang="en-US" sz="2000" b="0" i="0" u="none" strike="noStrike" dirty="0">
                <a:solidFill>
                  <a:srgbClr val="1A8D9F"/>
                </a:solidFill>
                <a:effectLst/>
                <a:latin typeface="inherit"/>
                <a:hlinkClick r:id="rId11"/>
              </a:rPr>
              <a:t>Tips on Designing Inclusive Learning Experiences</a:t>
            </a:r>
            <a:endParaRPr lang="en-US" sz="2000" dirty="0">
              <a:solidFill>
                <a:srgbClr val="373737"/>
              </a:solidFill>
              <a:latin typeface="inheri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lang="en-US" sz="2000" b="0" i="0" u="none" strike="noStrike" dirty="0">
                <a:solidFill>
                  <a:srgbClr val="1A8D9F"/>
                </a:solidFill>
                <a:effectLst/>
                <a:latin typeface="inherit"/>
                <a:hlinkClick r:id="rId12"/>
              </a:rPr>
              <a:t>Universal Design for Learning (UDL) Resources</a:t>
            </a:r>
            <a:endParaRPr lang="en-US" sz="2000" b="0" i="0" dirty="0">
              <a:solidFill>
                <a:srgbClr val="373737"/>
              </a:solidFill>
              <a:effectLst/>
              <a:latin typeface="inherit"/>
            </a:endParaRP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900" b="0" i="0" u="none" strike="noStrike" cap="none" normalizeH="0" baseline="0" dirty="0">
              <a:ln>
                <a:noFill/>
              </a:ln>
              <a:effectLst/>
            </a:endParaRPr>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6B9504BC-2375-4561-BDCA-CE397E706226}"/>
              </a:ext>
            </a:extLst>
          </p:cNvPr>
          <p:cNvPicPr>
            <a:picLocks noGrp="1" noChangeAspect="1"/>
          </p:cNvPicPr>
          <p:nvPr>
            <p:ph idx="1"/>
          </p:nvPr>
        </p:nvPicPr>
        <p:blipFill>
          <a:blip r:embed="rId13"/>
          <a:stretch>
            <a:fillRect/>
          </a:stretch>
        </p:blipFill>
        <p:spPr>
          <a:xfrm>
            <a:off x="7075967" y="1473080"/>
            <a:ext cx="4170530" cy="3943732"/>
          </a:xfrm>
          <a:prstGeom prst="rect">
            <a:avLst/>
          </a:prstGeom>
        </p:spPr>
      </p:pic>
      <p:sp>
        <p:nvSpPr>
          <p:cNvPr id="9" name="TextBox 8">
            <a:extLst>
              <a:ext uri="{FF2B5EF4-FFF2-40B4-BE49-F238E27FC236}">
                <a16:creationId xmlns:a16="http://schemas.microsoft.com/office/drawing/2014/main" id="{80EBFB4E-5AE2-4DD1-ADEB-60149CCB323E}"/>
              </a:ext>
            </a:extLst>
          </p:cNvPr>
          <p:cNvSpPr txBox="1"/>
          <p:nvPr/>
        </p:nvSpPr>
        <p:spPr>
          <a:xfrm>
            <a:off x="457200" y="6047992"/>
            <a:ext cx="7279750" cy="307777"/>
          </a:xfrm>
          <a:prstGeom prst="rect">
            <a:avLst/>
          </a:prstGeom>
          <a:noFill/>
        </p:spPr>
        <p:txBody>
          <a:bodyPr wrap="none" rtlCol="0">
            <a:spAutoFit/>
          </a:bodyPr>
          <a:lstStyle/>
          <a:p>
            <a:r>
              <a:rPr lang="en-US" sz="1400" i="1" dirty="0"/>
              <a:t>Inclusive Learning Experiences don’t just happen; they are made…carefully and with intentionality</a:t>
            </a:r>
          </a:p>
        </p:txBody>
      </p:sp>
      <p:sp>
        <p:nvSpPr>
          <p:cNvPr id="3" name="Slide Number Placeholder 2">
            <a:extLst>
              <a:ext uri="{FF2B5EF4-FFF2-40B4-BE49-F238E27FC236}">
                <a16:creationId xmlns:a16="http://schemas.microsoft.com/office/drawing/2014/main" id="{9421DEB9-3028-8A81-F1FD-D90D2BDE3494}"/>
              </a:ext>
            </a:extLst>
          </p:cNvPr>
          <p:cNvSpPr>
            <a:spLocks noGrp="1"/>
          </p:cNvSpPr>
          <p:nvPr>
            <p:ph type="sldNum" sz="quarter" idx="12"/>
          </p:nvPr>
        </p:nvSpPr>
        <p:spPr/>
        <p:txBody>
          <a:bodyPr/>
          <a:lstStyle/>
          <a:p>
            <a:fld id="{476844C5-507C-43BE-9D0B-4A04770A2509}" type="slidenum">
              <a:rPr lang="en-US" smtClean="0"/>
              <a:t>27</a:t>
            </a:fld>
            <a:endParaRPr lang="en-US"/>
          </a:p>
        </p:txBody>
      </p:sp>
    </p:spTree>
    <p:extLst>
      <p:ext uri="{BB962C8B-B14F-4D97-AF65-F5344CB8AC3E}">
        <p14:creationId xmlns:p14="http://schemas.microsoft.com/office/powerpoint/2010/main" val="342809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8A09B-CE4C-4BE5-AD70-5162B898F511}"/>
              </a:ext>
            </a:extLst>
          </p:cNvPr>
          <p:cNvSpPr>
            <a:spLocks noGrp="1"/>
          </p:cNvSpPr>
          <p:nvPr>
            <p:ph type="title"/>
          </p:nvPr>
        </p:nvSpPr>
        <p:spPr>
          <a:xfrm>
            <a:off x="1136397" y="502020"/>
            <a:ext cx="5323715" cy="1642970"/>
          </a:xfrm>
        </p:spPr>
        <p:txBody>
          <a:bodyPr anchor="b">
            <a:normAutofit/>
          </a:bodyPr>
          <a:lstStyle/>
          <a:p>
            <a:r>
              <a:rPr lang="en-US" sz="3700" b="1">
                <a:effectLst/>
              </a:rPr>
              <a:t>Guides for Growth and Development</a:t>
            </a:r>
            <a:br>
              <a:rPr lang="en-US" sz="3700" b="1">
                <a:effectLst/>
              </a:rPr>
            </a:br>
            <a:endParaRPr lang="en-US" sz="3700"/>
          </a:p>
        </p:txBody>
      </p:sp>
      <p:sp>
        <p:nvSpPr>
          <p:cNvPr id="3" name="Content Placeholder 2">
            <a:extLst>
              <a:ext uri="{FF2B5EF4-FFF2-40B4-BE49-F238E27FC236}">
                <a16:creationId xmlns:a16="http://schemas.microsoft.com/office/drawing/2014/main" id="{198EAB89-2CB0-4D62-9322-3EEEEB4C832B}"/>
              </a:ext>
            </a:extLst>
          </p:cNvPr>
          <p:cNvSpPr>
            <a:spLocks noGrp="1"/>
          </p:cNvSpPr>
          <p:nvPr>
            <p:ph idx="1"/>
          </p:nvPr>
        </p:nvSpPr>
        <p:spPr>
          <a:xfrm>
            <a:off x="945503" y="2405894"/>
            <a:ext cx="5952838" cy="3535083"/>
          </a:xfrm>
        </p:spPr>
        <p:txBody>
          <a:bodyPr anchor="t">
            <a:normAutofit/>
          </a:bodyPr>
          <a:lstStyle/>
          <a:p>
            <a:pPr>
              <a:buFont typeface="Arial" panose="020B0604020202020204" pitchFamily="34" charset="0"/>
              <a:buChar char="•"/>
            </a:pPr>
            <a:r>
              <a:rPr lang="en-US" sz="1300" dirty="0">
                <a:hlinkClick r:id="rId2"/>
              </a:rPr>
              <a:t>Becoming an anti-racist educator</a:t>
            </a:r>
            <a:r>
              <a:rPr lang="en-US" sz="1300" dirty="0"/>
              <a:t>, Wheaton College</a:t>
            </a:r>
          </a:p>
          <a:p>
            <a:pPr>
              <a:buFont typeface="Arial" panose="020B0604020202020204" pitchFamily="34" charset="0"/>
              <a:buChar char="•"/>
            </a:pPr>
            <a:r>
              <a:rPr lang="en-US" sz="1300" dirty="0">
                <a:hlinkClick r:id="rId3"/>
              </a:rPr>
              <a:t>Center for Urban Education (CUE) Racial Equity Tools</a:t>
            </a:r>
            <a:r>
              <a:rPr lang="en-US" sz="1300" dirty="0"/>
              <a:t>, University of Southern California</a:t>
            </a:r>
          </a:p>
          <a:p>
            <a:pPr>
              <a:buFont typeface="Arial" panose="020B0604020202020204" pitchFamily="34" charset="0"/>
              <a:buChar char="•"/>
            </a:pPr>
            <a:r>
              <a:rPr lang="en-US" sz="1300" dirty="0">
                <a:hlinkClick r:id="rId4"/>
              </a:rPr>
              <a:t>Diversity Toolkit: A Guide to Discussing Identity, Power and Privilege</a:t>
            </a:r>
            <a:r>
              <a:rPr lang="en-US" sz="1300" dirty="0"/>
              <a:t>, Master of Social Work Program, University of Southern California</a:t>
            </a:r>
          </a:p>
          <a:p>
            <a:pPr>
              <a:buFont typeface="Arial" panose="020B0604020202020204" pitchFamily="34" charset="0"/>
              <a:buChar char="•"/>
            </a:pPr>
            <a:r>
              <a:rPr lang="en-US" sz="1300" dirty="0">
                <a:hlinkClick r:id="rId5"/>
              </a:rPr>
              <a:t>Faculty Toolkit on Digital Inclusion</a:t>
            </a:r>
            <a:r>
              <a:rPr lang="en-US" sz="1300" dirty="0"/>
              <a:t>, Office of Global Inclusion, New York University</a:t>
            </a:r>
          </a:p>
          <a:p>
            <a:pPr>
              <a:buFont typeface="Arial" panose="020B0604020202020204" pitchFamily="34" charset="0"/>
              <a:buChar char="•"/>
            </a:pPr>
            <a:r>
              <a:rPr lang="en-US" sz="1300" dirty="0">
                <a:hlinkClick r:id="rId6"/>
              </a:rPr>
              <a:t>Inclusive Pedagogy</a:t>
            </a:r>
            <a:r>
              <a:rPr lang="en-US" sz="1300" dirty="0"/>
              <a:t>, University of Chicago</a:t>
            </a:r>
          </a:p>
          <a:p>
            <a:pPr>
              <a:buFont typeface="Arial" panose="020B0604020202020204" pitchFamily="34" charset="0"/>
              <a:buChar char="•"/>
            </a:pPr>
            <a:r>
              <a:rPr lang="en-US" sz="1300" dirty="0">
                <a:hlinkClick r:id="rId7"/>
              </a:rPr>
              <a:t>Inclusive Teaching Practices</a:t>
            </a:r>
            <a:r>
              <a:rPr lang="en-US" sz="1300" dirty="0"/>
              <a:t>, Office of Teaching &amp; Learning, University of Denver</a:t>
            </a:r>
          </a:p>
          <a:p>
            <a:pPr>
              <a:buFont typeface="Arial" panose="020B0604020202020204" pitchFamily="34" charset="0"/>
              <a:buChar char="•"/>
            </a:pPr>
            <a:r>
              <a:rPr lang="en-US" sz="1300" dirty="0">
                <a:hlinkClick r:id="rId8"/>
              </a:rPr>
              <a:t>Inclusive Teaching Resources and Strategies</a:t>
            </a:r>
            <a:r>
              <a:rPr lang="en-US" sz="1300" dirty="0"/>
              <a:t>, CRLT, University of Michigan</a:t>
            </a:r>
          </a:p>
          <a:p>
            <a:pPr>
              <a:buFont typeface="Arial" panose="020B0604020202020204" pitchFamily="34" charset="0"/>
              <a:buChar char="•"/>
            </a:pPr>
            <a:r>
              <a:rPr lang="en-US" sz="1300" dirty="0">
                <a:hlinkClick r:id="rId9"/>
              </a:rPr>
              <a:t>Teaching Race: Pedagogy and Practice</a:t>
            </a:r>
            <a:r>
              <a:rPr lang="en-US" sz="1300" dirty="0"/>
              <a:t>, Center for Teaching, Vanderbilt University</a:t>
            </a:r>
          </a:p>
          <a:p>
            <a:pPr>
              <a:buFont typeface="Arial" panose="020B0604020202020204" pitchFamily="34" charset="0"/>
              <a:buChar char="•"/>
            </a:pPr>
            <a:r>
              <a:rPr lang="en-US" sz="1300" dirty="0">
                <a:hlinkClick r:id="rId10"/>
              </a:rPr>
              <a:t>Incorporating Diversity</a:t>
            </a:r>
            <a:r>
              <a:rPr lang="en-US" sz="1300" dirty="0"/>
              <a:t>, Center for Teaching Innovation, Cornell University </a:t>
            </a:r>
          </a:p>
          <a:p>
            <a:endParaRPr lang="en-US" sz="13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EA4A58-9A34-45BE-A0B8-086804E9D653}"/>
              </a:ext>
            </a:extLst>
          </p:cNvPr>
          <p:cNvPicPr>
            <a:picLocks noChangeAspect="1"/>
          </p:cNvPicPr>
          <p:nvPr/>
        </p:nvPicPr>
        <p:blipFill>
          <a:blip r:embed="rId11"/>
          <a:stretch>
            <a:fillRect/>
          </a:stretch>
        </p:blipFill>
        <p:spPr>
          <a:xfrm>
            <a:off x="7075967" y="2382391"/>
            <a:ext cx="4170530" cy="2125110"/>
          </a:xfrm>
          <a:prstGeom prst="rect">
            <a:avLst/>
          </a:prstGeom>
        </p:spPr>
      </p:pic>
      <p:sp>
        <p:nvSpPr>
          <p:cNvPr id="5" name="Slide Number Placeholder 4">
            <a:extLst>
              <a:ext uri="{FF2B5EF4-FFF2-40B4-BE49-F238E27FC236}">
                <a16:creationId xmlns:a16="http://schemas.microsoft.com/office/drawing/2014/main" id="{498000BD-DA6C-365F-AE5E-7DFCD6B202EB}"/>
              </a:ext>
            </a:extLst>
          </p:cNvPr>
          <p:cNvSpPr>
            <a:spLocks noGrp="1"/>
          </p:cNvSpPr>
          <p:nvPr>
            <p:ph type="sldNum" sz="quarter" idx="12"/>
          </p:nvPr>
        </p:nvSpPr>
        <p:spPr/>
        <p:txBody>
          <a:bodyPr/>
          <a:lstStyle/>
          <a:p>
            <a:fld id="{476844C5-507C-43BE-9D0B-4A04770A2509}" type="slidenum">
              <a:rPr lang="en-US" smtClean="0"/>
              <a:t>28</a:t>
            </a:fld>
            <a:endParaRPr lang="en-US"/>
          </a:p>
        </p:txBody>
      </p:sp>
    </p:spTree>
    <p:extLst>
      <p:ext uri="{BB962C8B-B14F-4D97-AF65-F5344CB8AC3E}">
        <p14:creationId xmlns:p14="http://schemas.microsoft.com/office/powerpoint/2010/main" val="136425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4991F-C7F4-8BCA-D89C-7F6C888E4910}"/>
              </a:ext>
            </a:extLst>
          </p:cNvPr>
          <p:cNvSpPr>
            <a:spLocks noGrp="1"/>
          </p:cNvSpPr>
          <p:nvPr>
            <p:ph type="title"/>
          </p:nvPr>
        </p:nvSpPr>
        <p:spPr>
          <a:xfrm>
            <a:off x="5232400" y="1641752"/>
            <a:ext cx="6140449" cy="1323439"/>
          </a:xfrm>
        </p:spPr>
        <p:txBody>
          <a:bodyPr anchor="t">
            <a:normAutofit/>
          </a:bodyPr>
          <a:lstStyle/>
          <a:p>
            <a:r>
              <a:rPr lang="en-US" sz="4000">
                <a:solidFill>
                  <a:schemeClr val="bg1"/>
                </a:solidFill>
              </a:rPr>
              <a:t>Acknowledgments</a:t>
            </a:r>
          </a:p>
        </p:txBody>
      </p:sp>
      <p:pic>
        <p:nvPicPr>
          <p:cNvPr id="24" name="Picture 5" descr="A group of multi coloured wooden stick figures">
            <a:extLst>
              <a:ext uri="{FF2B5EF4-FFF2-40B4-BE49-F238E27FC236}">
                <a16:creationId xmlns:a16="http://schemas.microsoft.com/office/drawing/2014/main" id="{4FADF4AF-EB2E-94AD-CED0-67FB122B0E32}"/>
              </a:ext>
            </a:extLst>
          </p:cNvPr>
          <p:cNvPicPr>
            <a:picLocks noChangeAspect="1"/>
          </p:cNvPicPr>
          <p:nvPr/>
        </p:nvPicPr>
        <p:blipFill rotWithShape="1">
          <a:blip r:embed="rId2"/>
          <a:srcRect l="19979" r="3411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25" name="Group 11">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6" name="Freeform: Shape 12">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13">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Slide Number Placeholder 3">
            <a:extLst>
              <a:ext uri="{FF2B5EF4-FFF2-40B4-BE49-F238E27FC236}">
                <a16:creationId xmlns:a16="http://schemas.microsoft.com/office/drawing/2014/main" id="{546326D7-A6BE-75CA-0969-2E1D7B476927}"/>
              </a:ext>
            </a:extLst>
          </p:cNvPr>
          <p:cNvSpPr>
            <a:spLocks noGrp="1"/>
          </p:cNvSpPr>
          <p:nvPr>
            <p:ph type="sldNum" sz="quarter" idx="12"/>
          </p:nvPr>
        </p:nvSpPr>
        <p:spPr>
          <a:xfrm>
            <a:off x="8737600" y="466933"/>
            <a:ext cx="2635250" cy="707886"/>
          </a:xfrm>
        </p:spPr>
        <p:txBody>
          <a:bodyPr>
            <a:normAutofit/>
          </a:bodyPr>
          <a:lstStyle/>
          <a:p>
            <a:pPr>
              <a:lnSpc>
                <a:spcPct val="90000"/>
              </a:lnSpc>
              <a:spcAft>
                <a:spcPts val="600"/>
              </a:spcAft>
            </a:pPr>
            <a:fld id="{476844C5-507C-43BE-9D0B-4A04770A2509}" type="slidenum">
              <a:rPr lang="en-US" sz="4400">
                <a:solidFill>
                  <a:schemeClr val="bg1"/>
                </a:solidFill>
              </a:rPr>
              <a:pPr>
                <a:lnSpc>
                  <a:spcPct val="90000"/>
                </a:lnSpc>
                <a:spcAft>
                  <a:spcPts val="600"/>
                </a:spcAft>
              </a:pPr>
              <a:t>3</a:t>
            </a:fld>
            <a:endParaRPr lang="en-US" sz="4400">
              <a:solidFill>
                <a:schemeClr val="bg1"/>
              </a:solidFill>
            </a:endParaRPr>
          </a:p>
        </p:txBody>
      </p:sp>
      <p:sp>
        <p:nvSpPr>
          <p:cNvPr id="3" name="Content Placeholder 2">
            <a:extLst>
              <a:ext uri="{FF2B5EF4-FFF2-40B4-BE49-F238E27FC236}">
                <a16:creationId xmlns:a16="http://schemas.microsoft.com/office/drawing/2014/main" id="{171EF777-D4DC-6A27-19E4-31BA271B9BBC}"/>
              </a:ext>
            </a:extLst>
          </p:cNvPr>
          <p:cNvSpPr>
            <a:spLocks noGrp="1"/>
          </p:cNvSpPr>
          <p:nvPr>
            <p:ph idx="1"/>
          </p:nvPr>
        </p:nvSpPr>
        <p:spPr>
          <a:xfrm>
            <a:off x="5232401" y="2633730"/>
            <a:ext cx="6140449" cy="3194670"/>
          </a:xfrm>
        </p:spPr>
        <p:txBody>
          <a:bodyPr>
            <a:normAutofit fontScale="85000" lnSpcReduction="20000"/>
          </a:bodyPr>
          <a:lstStyle/>
          <a:p>
            <a:r>
              <a:rPr lang="en-US" sz="1800" dirty="0">
                <a:solidFill>
                  <a:schemeClr val="bg1">
                    <a:alpha val="80000"/>
                  </a:schemeClr>
                </a:solidFill>
              </a:rPr>
              <a:t>First, I would like to acknowledge that </a:t>
            </a:r>
            <a:r>
              <a:rPr lang="en-US" sz="1800" dirty="0">
                <a:solidFill>
                  <a:schemeClr val="bg1">
                    <a:alpha val="80000"/>
                  </a:schemeClr>
                </a:solidFill>
                <a:effectLst/>
                <a:ea typeface="Calibri" panose="020F0502020204030204" pitchFamily="34" charset="0"/>
              </a:rPr>
              <a:t>U of I Moscow is located on the homelands of the </a:t>
            </a:r>
            <a:r>
              <a:rPr lang="en-US" sz="1800" dirty="0" err="1">
                <a:solidFill>
                  <a:schemeClr val="bg1">
                    <a:alpha val="80000"/>
                  </a:schemeClr>
                </a:solidFill>
                <a:effectLst/>
                <a:ea typeface="Calibri" panose="020F0502020204030204" pitchFamily="34" charset="0"/>
              </a:rPr>
              <a:t>Nimiipuu</a:t>
            </a:r>
            <a:r>
              <a:rPr lang="en-US" sz="1800" dirty="0">
                <a:solidFill>
                  <a:schemeClr val="bg1">
                    <a:alpha val="80000"/>
                  </a:schemeClr>
                </a:solidFill>
                <a:effectLst/>
                <a:ea typeface="Calibri" panose="020F0502020204030204" pitchFamily="34" charset="0"/>
              </a:rPr>
              <a:t> (Nez Perce), </a:t>
            </a:r>
            <a:r>
              <a:rPr lang="en-US" sz="1800" dirty="0" err="1">
                <a:solidFill>
                  <a:schemeClr val="bg1">
                    <a:alpha val="80000"/>
                  </a:schemeClr>
                </a:solidFill>
                <a:effectLst/>
                <a:ea typeface="Calibri" panose="020F0502020204030204" pitchFamily="34" charset="0"/>
              </a:rPr>
              <a:t>Palus</a:t>
            </a:r>
            <a:r>
              <a:rPr lang="en-US" sz="1800" dirty="0">
                <a:solidFill>
                  <a:schemeClr val="bg1">
                    <a:alpha val="80000"/>
                  </a:schemeClr>
                </a:solidFill>
                <a:effectLst/>
                <a:ea typeface="Calibri" panose="020F0502020204030204" pitchFamily="34" charset="0"/>
              </a:rPr>
              <a:t> (Palouse) and </a:t>
            </a:r>
            <a:r>
              <a:rPr lang="en-US" sz="1800" dirty="0" err="1">
                <a:solidFill>
                  <a:schemeClr val="bg1">
                    <a:alpha val="80000"/>
                  </a:schemeClr>
                </a:solidFill>
                <a:effectLst/>
                <a:ea typeface="Calibri" panose="020F0502020204030204" pitchFamily="34" charset="0"/>
              </a:rPr>
              <a:t>Schitsu’umsh</a:t>
            </a:r>
            <a:r>
              <a:rPr lang="en-US" sz="1800" dirty="0">
                <a:solidFill>
                  <a:schemeClr val="bg1">
                    <a:alpha val="80000"/>
                  </a:schemeClr>
                </a:solidFill>
                <a:effectLst/>
                <a:ea typeface="Calibri" panose="020F0502020204030204" pitchFamily="34" charset="0"/>
              </a:rPr>
              <a:t> (Coeur d’Alene) tribes. We extend gratitude to the indigenous people that call this place home, since time immemorial. U of I recognizes that it is our academic responsibility to build relationships with the indigenous people to ensure integrity of tribal voices.</a:t>
            </a:r>
          </a:p>
          <a:p>
            <a:r>
              <a:rPr lang="en-US" sz="1800" dirty="0">
                <a:solidFill>
                  <a:schemeClr val="bg1">
                    <a:alpha val="80000"/>
                  </a:schemeClr>
                </a:solidFill>
              </a:rPr>
              <a:t>Second, I would like to thank the CIRTL Network and, in particular, the Cross Network Operations Group, the TAR Leaders FLC, TAR Summer Course participants, Robin Greenler, Colleen McLinn, and Kate Diamond for their support, help, and perspective on the design of this series; Erin Chapman, CETL Faculty Associate for Diversity, Equity, and Inclusion in Teaching </a:t>
            </a:r>
            <a:r>
              <a:rPr lang="en-US" sz="1800">
                <a:solidFill>
                  <a:schemeClr val="bg1">
                    <a:alpha val="80000"/>
                  </a:schemeClr>
                </a:solidFill>
              </a:rPr>
              <a:t>and Learning; and </a:t>
            </a:r>
            <a:r>
              <a:rPr lang="en-US" sz="1800" dirty="0">
                <a:solidFill>
                  <a:schemeClr val="bg1">
                    <a:alpha val="80000"/>
                  </a:schemeClr>
                </a:solidFill>
              </a:rPr>
              <a:t>Jerry McMurtry and Michael Decker in the College of Graduate Studies for providing the platform for this discussion at the U of I. </a:t>
            </a:r>
          </a:p>
          <a:p>
            <a:r>
              <a:rPr lang="en-US" sz="1800" dirty="0">
                <a:solidFill>
                  <a:schemeClr val="bg1">
                    <a:alpha val="80000"/>
                  </a:schemeClr>
                </a:solidFill>
              </a:rPr>
              <a:t>Third, I would like to acknowledge and express my gratitude to all of you for your commitment to this important topic.</a:t>
            </a:r>
          </a:p>
        </p:txBody>
      </p:sp>
    </p:spTree>
    <p:extLst>
      <p:ext uri="{BB962C8B-B14F-4D97-AF65-F5344CB8AC3E}">
        <p14:creationId xmlns:p14="http://schemas.microsoft.com/office/powerpoint/2010/main" val="2445095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6FBF-3CD9-4F06-88F5-6A8339A381A8}"/>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What brings you here today?</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Hot air balloon taking off in desert under Milky Way">
            <a:extLst>
              <a:ext uri="{FF2B5EF4-FFF2-40B4-BE49-F238E27FC236}">
                <a16:creationId xmlns:a16="http://schemas.microsoft.com/office/drawing/2014/main" id="{68EABB95-C02A-4D9B-9C3A-CB7389B8E46B}"/>
              </a:ext>
            </a:extLst>
          </p:cNvPr>
          <p:cNvPicPr>
            <a:picLocks noChangeAspect="1"/>
          </p:cNvPicPr>
          <p:nvPr/>
        </p:nvPicPr>
        <p:blipFill rotWithShape="1">
          <a:blip r:embed="rId2"/>
          <a:srcRect r="31077"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Slide Number Placeholder 2">
            <a:extLst>
              <a:ext uri="{FF2B5EF4-FFF2-40B4-BE49-F238E27FC236}">
                <a16:creationId xmlns:a16="http://schemas.microsoft.com/office/drawing/2014/main" id="{FCBBD92A-23E5-1F0A-8AF4-27924466614A}"/>
              </a:ext>
            </a:extLst>
          </p:cNvPr>
          <p:cNvSpPr>
            <a:spLocks noGrp="1"/>
          </p:cNvSpPr>
          <p:nvPr>
            <p:ph type="sldNum" sz="quarter" idx="12"/>
          </p:nvPr>
        </p:nvSpPr>
        <p:spPr/>
        <p:txBody>
          <a:bodyPr/>
          <a:lstStyle/>
          <a:p>
            <a:fld id="{476844C5-507C-43BE-9D0B-4A04770A2509}" type="slidenum">
              <a:rPr lang="en-US" smtClean="0"/>
              <a:t>4</a:t>
            </a:fld>
            <a:endParaRPr lang="en-US"/>
          </a:p>
        </p:txBody>
      </p:sp>
      <p:sp>
        <p:nvSpPr>
          <p:cNvPr id="4" name="TextBox 3">
            <a:extLst>
              <a:ext uri="{FF2B5EF4-FFF2-40B4-BE49-F238E27FC236}">
                <a16:creationId xmlns:a16="http://schemas.microsoft.com/office/drawing/2014/main" id="{2412C36F-341D-1812-8597-F1CE3A4D06F6}"/>
              </a:ext>
            </a:extLst>
          </p:cNvPr>
          <p:cNvSpPr txBox="1"/>
          <p:nvPr/>
        </p:nvSpPr>
        <p:spPr>
          <a:xfrm>
            <a:off x="9508267" y="6352143"/>
            <a:ext cx="1108124" cy="369332"/>
          </a:xfrm>
          <a:prstGeom prst="rect">
            <a:avLst/>
          </a:prstGeom>
          <a:noFill/>
        </p:spPr>
        <p:txBody>
          <a:bodyPr wrap="none" rtlCol="0">
            <a:spAutoFit/>
          </a:bodyPr>
          <a:lstStyle/>
          <a:p>
            <a:r>
              <a:rPr lang="en-US" dirty="0"/>
              <a:t>Exercise 1</a:t>
            </a:r>
          </a:p>
        </p:txBody>
      </p:sp>
    </p:spTree>
    <p:extLst>
      <p:ext uri="{BB962C8B-B14F-4D97-AF65-F5344CB8AC3E}">
        <p14:creationId xmlns:p14="http://schemas.microsoft.com/office/powerpoint/2010/main" val="30696711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A273-9477-090D-FF01-1BCDE56A037F}"/>
              </a:ext>
            </a:extLst>
          </p:cNvPr>
          <p:cNvSpPr>
            <a:spLocks noGrp="1"/>
          </p:cNvSpPr>
          <p:nvPr>
            <p:ph type="title"/>
          </p:nvPr>
        </p:nvSpPr>
        <p:spPr/>
        <p:txBody>
          <a:bodyPr/>
          <a:lstStyle/>
          <a:p>
            <a:r>
              <a:rPr lang="en-US" dirty="0"/>
              <a:t>Exercise 1: Answers and Concepts</a:t>
            </a:r>
          </a:p>
        </p:txBody>
      </p:sp>
      <p:sp>
        <p:nvSpPr>
          <p:cNvPr id="4" name="Text Placeholder 3">
            <a:extLst>
              <a:ext uri="{FF2B5EF4-FFF2-40B4-BE49-F238E27FC236}">
                <a16:creationId xmlns:a16="http://schemas.microsoft.com/office/drawing/2014/main" id="{72917B91-75DA-127E-674C-701CA3F342DB}"/>
              </a:ext>
            </a:extLst>
          </p:cNvPr>
          <p:cNvSpPr>
            <a:spLocks noGrp="1"/>
          </p:cNvSpPr>
          <p:nvPr>
            <p:ph type="body" idx="1"/>
          </p:nvPr>
        </p:nvSpPr>
        <p:spPr/>
        <p:txBody>
          <a:bodyPr>
            <a:normAutofit fontScale="92500"/>
          </a:bodyPr>
          <a:lstStyle/>
          <a:p>
            <a:r>
              <a:rPr lang="en-US" dirty="0"/>
              <a:t>What brings you here today? Why does this subject matter? </a:t>
            </a:r>
          </a:p>
        </p:txBody>
      </p:sp>
      <p:sp>
        <p:nvSpPr>
          <p:cNvPr id="5" name="Content Placeholder 4">
            <a:extLst>
              <a:ext uri="{FF2B5EF4-FFF2-40B4-BE49-F238E27FC236}">
                <a16:creationId xmlns:a16="http://schemas.microsoft.com/office/drawing/2014/main" id="{D68EE3C0-31B0-19E3-E36A-A54B81C9BD65}"/>
              </a:ext>
            </a:extLst>
          </p:cNvPr>
          <p:cNvSpPr>
            <a:spLocks noGrp="1"/>
          </p:cNvSpPr>
          <p:nvPr>
            <p:ph sz="half" idx="2"/>
          </p:nvPr>
        </p:nvSpPr>
        <p:spPr/>
        <p:txBody>
          <a:bodyPr>
            <a:normAutofit/>
          </a:bodyPr>
          <a:lstStyle/>
          <a:p>
            <a:endParaRPr lang="en-US"/>
          </a:p>
        </p:txBody>
      </p:sp>
      <p:sp>
        <p:nvSpPr>
          <p:cNvPr id="6" name="Text Placeholder 5">
            <a:extLst>
              <a:ext uri="{FF2B5EF4-FFF2-40B4-BE49-F238E27FC236}">
                <a16:creationId xmlns:a16="http://schemas.microsoft.com/office/drawing/2014/main" id="{9886C577-B0CB-476E-479A-9D6E478F553E}"/>
              </a:ext>
            </a:extLst>
          </p:cNvPr>
          <p:cNvSpPr>
            <a:spLocks noGrp="1"/>
          </p:cNvSpPr>
          <p:nvPr>
            <p:ph type="body" sz="quarter" idx="3"/>
          </p:nvPr>
        </p:nvSpPr>
        <p:spPr/>
        <p:txBody>
          <a:bodyPr>
            <a:normAutofit fontScale="92500"/>
          </a:bodyPr>
          <a:lstStyle/>
          <a:p>
            <a:r>
              <a:rPr lang="en-US" dirty="0"/>
              <a:t>What comes to mind when you hear—or how do you define-- the following words:</a:t>
            </a:r>
          </a:p>
        </p:txBody>
      </p:sp>
      <p:sp>
        <p:nvSpPr>
          <p:cNvPr id="7" name="Content Placeholder 6">
            <a:extLst>
              <a:ext uri="{FF2B5EF4-FFF2-40B4-BE49-F238E27FC236}">
                <a16:creationId xmlns:a16="http://schemas.microsoft.com/office/drawing/2014/main" id="{9594B79A-6614-A6FB-FFE6-08BF5A38712B}"/>
              </a:ext>
            </a:extLst>
          </p:cNvPr>
          <p:cNvSpPr>
            <a:spLocks noGrp="1"/>
          </p:cNvSpPr>
          <p:nvPr>
            <p:ph sz="quarter" idx="4"/>
          </p:nvPr>
        </p:nvSpPr>
        <p:spPr/>
        <p:txBody>
          <a:bodyPr>
            <a:normAutofit/>
          </a:bodyPr>
          <a:lstStyle/>
          <a:p>
            <a:r>
              <a:rPr lang="en-US" dirty="0"/>
              <a:t>Diversity</a:t>
            </a:r>
          </a:p>
          <a:p>
            <a:r>
              <a:rPr lang="en-US" dirty="0"/>
              <a:t>Equity/Equity Frame</a:t>
            </a:r>
          </a:p>
          <a:p>
            <a:r>
              <a:rPr lang="en-US" dirty="0"/>
              <a:t>Inclusion</a:t>
            </a:r>
          </a:p>
          <a:p>
            <a:r>
              <a:rPr lang="en-US" dirty="0"/>
              <a:t>Accessibility</a:t>
            </a:r>
          </a:p>
          <a:p>
            <a:r>
              <a:rPr lang="en-US" dirty="0"/>
              <a:t>Cultural Humility/ Responsive Pedagogy</a:t>
            </a:r>
          </a:p>
          <a:p>
            <a:r>
              <a:rPr lang="en-US" dirty="0"/>
              <a:t>Bias/Implicit Bias</a:t>
            </a:r>
          </a:p>
        </p:txBody>
      </p:sp>
      <p:sp>
        <p:nvSpPr>
          <p:cNvPr id="3" name="Slide Number Placeholder 2">
            <a:extLst>
              <a:ext uri="{FF2B5EF4-FFF2-40B4-BE49-F238E27FC236}">
                <a16:creationId xmlns:a16="http://schemas.microsoft.com/office/drawing/2014/main" id="{1F137EDF-1E4D-59AD-E967-FF69E577AA60}"/>
              </a:ext>
            </a:extLst>
          </p:cNvPr>
          <p:cNvSpPr>
            <a:spLocks noGrp="1"/>
          </p:cNvSpPr>
          <p:nvPr>
            <p:ph type="sldNum" sz="quarter" idx="12"/>
          </p:nvPr>
        </p:nvSpPr>
        <p:spPr/>
        <p:txBody>
          <a:bodyPr/>
          <a:lstStyle/>
          <a:p>
            <a:fld id="{476844C5-507C-43BE-9D0B-4A04770A2509}" type="slidenum">
              <a:rPr lang="en-US" smtClean="0"/>
              <a:t>5</a:t>
            </a:fld>
            <a:endParaRPr lang="en-US"/>
          </a:p>
        </p:txBody>
      </p:sp>
    </p:spTree>
    <p:extLst>
      <p:ext uri="{BB962C8B-B14F-4D97-AF65-F5344CB8AC3E}">
        <p14:creationId xmlns:p14="http://schemas.microsoft.com/office/powerpoint/2010/main" val="39050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build="p"/>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eb of wires connecting pins">
            <a:extLst>
              <a:ext uri="{FF2B5EF4-FFF2-40B4-BE49-F238E27FC236}">
                <a16:creationId xmlns:a16="http://schemas.microsoft.com/office/drawing/2014/main" id="{F055657F-C967-0089-7F9B-5B1A13EBE9A6}"/>
              </a:ext>
            </a:extLst>
          </p:cNvPr>
          <p:cNvPicPr>
            <a:picLocks noChangeAspect="1"/>
          </p:cNvPicPr>
          <p:nvPr/>
        </p:nvPicPr>
        <p:blipFill rotWithShape="1">
          <a:blip r:embed="rId2"/>
          <a:srcRect l="3284" t="23391" r="5807"/>
          <a:stretch/>
        </p:blipFill>
        <p:spPr>
          <a:xfrm>
            <a:off x="20" y="10"/>
            <a:ext cx="12191981" cy="685799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8B5D16-9554-8331-DDDC-997A472FCB13}"/>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rPr>
              <a:t>A Framework </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39BACC6-28C6-8D3D-EC15-F2FF11C83141}"/>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dirty="0">
                <a:solidFill>
                  <a:schemeClr val="bg1"/>
                </a:solidFill>
              </a:rPr>
              <a:t>Introduced in this Session and integrated more fully into Session 2</a:t>
            </a:r>
          </a:p>
        </p:txBody>
      </p:sp>
      <p:sp>
        <p:nvSpPr>
          <p:cNvPr id="4" name="Slide Number Placeholder 3">
            <a:extLst>
              <a:ext uri="{FF2B5EF4-FFF2-40B4-BE49-F238E27FC236}">
                <a16:creationId xmlns:a16="http://schemas.microsoft.com/office/drawing/2014/main" id="{0B10D1EE-31DF-F780-FD95-171C8C2158A3}"/>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476844C5-507C-43BE-9D0B-4A04770A2509}" type="slidenum">
              <a:rPr lang="en-US">
                <a:solidFill>
                  <a:schemeClr val="bg1"/>
                </a:solidFill>
                <a:latin typeface="Calibri" panose="020F0502020204030204"/>
              </a:rPr>
              <a:pPr>
                <a:spcAft>
                  <a:spcPts val="600"/>
                </a:spcAft>
                <a:defRPr/>
              </a:pPr>
              <a:t>6</a:t>
            </a:fld>
            <a:endParaRPr lang="en-US">
              <a:solidFill>
                <a:schemeClr val="bg1"/>
              </a:solidFill>
              <a:latin typeface="Calibri" panose="020F0502020204030204"/>
            </a:endParaRPr>
          </a:p>
        </p:txBody>
      </p:sp>
    </p:spTree>
    <p:extLst>
      <p:ext uri="{BB962C8B-B14F-4D97-AF65-F5344CB8AC3E}">
        <p14:creationId xmlns:p14="http://schemas.microsoft.com/office/powerpoint/2010/main" val="3609080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1AEC48-A827-4420-AB04-6C0B8CC747F5}"/>
              </a:ext>
            </a:extLst>
          </p:cNvPr>
          <p:cNvSpPr>
            <a:spLocks noGrp="1"/>
          </p:cNvSpPr>
          <p:nvPr>
            <p:ph type="title"/>
          </p:nvPr>
        </p:nvSpPr>
        <p:spPr>
          <a:xfrm>
            <a:off x="818984" y="4230093"/>
            <a:ext cx="4150581" cy="1800165"/>
          </a:xfrm>
        </p:spPr>
        <p:txBody>
          <a:bodyPr anchor="t">
            <a:normAutofit/>
          </a:bodyPr>
          <a:lstStyle/>
          <a:p>
            <a:pPr algn="r"/>
            <a:br>
              <a:rPr lang="en-US" sz="4000"/>
            </a:br>
            <a:r>
              <a:rPr lang="en-US" sz="4000"/>
              <a:t>CIRTL is…</a:t>
            </a:r>
          </a:p>
        </p:txBody>
      </p:sp>
      <p:pic>
        <p:nvPicPr>
          <p:cNvPr id="4" name="Picture 3">
            <a:extLst>
              <a:ext uri="{FF2B5EF4-FFF2-40B4-BE49-F238E27FC236}">
                <a16:creationId xmlns:a16="http://schemas.microsoft.com/office/drawing/2014/main" id="{FB21E842-EC84-461D-BB98-ED216C421751}"/>
              </a:ext>
            </a:extLst>
          </p:cNvPr>
          <p:cNvPicPr>
            <a:picLocks noChangeAspect="1"/>
          </p:cNvPicPr>
          <p:nvPr/>
        </p:nvPicPr>
        <p:blipFill rotWithShape="1">
          <a:blip r:embed="rId2"/>
          <a:srcRect t="7421" b="6240"/>
          <a:stretch/>
        </p:blipFill>
        <p:spPr>
          <a:xfrm>
            <a:off x="556592" y="489695"/>
            <a:ext cx="11139778" cy="3390334"/>
          </a:xfrm>
          <a:prstGeom prst="rect">
            <a:avLst/>
          </a:prstGeom>
        </p:spPr>
      </p:pic>
      <p:sp>
        <p:nvSpPr>
          <p:cNvPr id="3" name="Content Placeholder 2">
            <a:extLst>
              <a:ext uri="{FF2B5EF4-FFF2-40B4-BE49-F238E27FC236}">
                <a16:creationId xmlns:a16="http://schemas.microsoft.com/office/drawing/2014/main" id="{4DDBE214-9890-4CDA-B6C5-BEEAC916B1FD}"/>
              </a:ext>
            </a:extLst>
          </p:cNvPr>
          <p:cNvSpPr>
            <a:spLocks noGrp="1"/>
          </p:cNvSpPr>
          <p:nvPr>
            <p:ph idx="1"/>
          </p:nvPr>
        </p:nvSpPr>
        <p:spPr>
          <a:xfrm>
            <a:off x="5246415" y="3880029"/>
            <a:ext cx="6235268" cy="2641795"/>
          </a:xfrm>
        </p:spPr>
        <p:txBody>
          <a:bodyPr anchor="t">
            <a:normAutofit/>
          </a:bodyPr>
          <a:lstStyle/>
          <a:p>
            <a:pPr marL="0" indent="0">
              <a:buNone/>
            </a:pPr>
            <a:r>
              <a:rPr lang="en-US" sz="1200" b="1" i="1">
                <a:latin typeface="+mj-lt"/>
              </a:rPr>
              <a:t>The Center for the Integration of Research, Teaching, and Learning.</a:t>
            </a:r>
          </a:p>
          <a:p>
            <a:pPr marL="0" indent="0">
              <a:buNone/>
            </a:pPr>
            <a:r>
              <a:rPr lang="en-US" sz="1200">
                <a:latin typeface="+mj-lt"/>
              </a:rPr>
              <a:t>CIRTL seeks to enhance excellence in STEM undergraduate education through development of </a:t>
            </a:r>
            <a:r>
              <a:rPr lang="en-US" sz="1200" b="1">
                <a:latin typeface="+mj-lt"/>
              </a:rPr>
              <a:t>a national faculty committed to implementing and advancing evidence-based teaching practices for diverse learners</a:t>
            </a:r>
            <a:r>
              <a:rPr lang="en-US" sz="1200">
                <a:latin typeface="+mj-lt"/>
              </a:rPr>
              <a:t>. </a:t>
            </a:r>
          </a:p>
          <a:p>
            <a:pPr marL="0" indent="0">
              <a:buNone/>
            </a:pPr>
            <a:r>
              <a:rPr lang="en-US" sz="1200">
                <a:latin typeface="+mj-lt"/>
              </a:rPr>
              <a:t>CIRTL was founded in 2003 as a National Science Foundation Center for Learning and Teaching in higher education. </a:t>
            </a:r>
          </a:p>
          <a:p>
            <a:pPr marL="0" indent="0">
              <a:buNone/>
            </a:pPr>
            <a:r>
              <a:rPr lang="en-US" sz="1200">
                <a:latin typeface="+mj-lt"/>
              </a:rPr>
              <a:t>CIRTL uses graduate education as the leverage point to develop a national STEM faculty committed to implementing and advancing effective teaching practices for diverse student audiences as part of successful professional careers. </a:t>
            </a:r>
          </a:p>
          <a:p>
            <a:pPr marL="0" indent="0">
              <a:buNone/>
            </a:pPr>
            <a:r>
              <a:rPr lang="en-US" sz="1200">
                <a:latin typeface="+mj-lt"/>
              </a:rPr>
              <a:t>The goal of CIRTL is to improve the STEM learning of all students at every college and university, and thereby to increase the diversity in STEM fields and the STEM literacy of the nation.</a:t>
            </a:r>
          </a:p>
          <a:p>
            <a:endParaRPr lang="en-US" sz="1000" dirty="0"/>
          </a:p>
        </p:txBody>
      </p:sp>
      <p:sp>
        <p:nvSpPr>
          <p:cNvPr id="11" name="Rectangle 10">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ED068F-7BCD-A7A9-D0AD-FF5A663E63CE}"/>
              </a:ext>
            </a:extLst>
          </p:cNvPr>
          <p:cNvSpPr>
            <a:spLocks noGrp="1"/>
          </p:cNvSpPr>
          <p:nvPr>
            <p:ph type="sldNum" sz="quarter" idx="12"/>
          </p:nvPr>
        </p:nvSpPr>
        <p:spPr/>
        <p:txBody>
          <a:bodyPr/>
          <a:lstStyle/>
          <a:p>
            <a:fld id="{476844C5-507C-43BE-9D0B-4A04770A2509}" type="slidenum">
              <a:rPr lang="en-US" smtClean="0"/>
              <a:t>7</a:t>
            </a:fld>
            <a:endParaRPr lang="en-US"/>
          </a:p>
        </p:txBody>
      </p:sp>
    </p:spTree>
    <p:extLst>
      <p:ext uri="{BB962C8B-B14F-4D97-AF65-F5344CB8AC3E}">
        <p14:creationId xmlns:p14="http://schemas.microsoft.com/office/powerpoint/2010/main" val="163290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CA27520-11B8-4A83-91BE-2C7A22312F4B}"/>
              </a:ext>
            </a:extLst>
          </p:cNvPr>
          <p:cNvSpPr>
            <a:spLocks noGrp="1"/>
          </p:cNvSpPr>
          <p:nvPr>
            <p:ph type="title"/>
          </p:nvPr>
        </p:nvSpPr>
        <p:spPr>
          <a:xfrm>
            <a:off x="481013" y="3752849"/>
            <a:ext cx="3290887" cy="2452687"/>
          </a:xfrm>
        </p:spPr>
        <p:txBody>
          <a:bodyPr anchor="ctr">
            <a:normAutofit/>
          </a:bodyPr>
          <a:lstStyle/>
          <a:p>
            <a:r>
              <a:rPr lang="en-US" sz="3600" dirty="0"/>
              <a:t>Core Ideas</a:t>
            </a:r>
          </a:p>
        </p:txBody>
      </p:sp>
      <p:pic>
        <p:nvPicPr>
          <p:cNvPr id="14" name="Picture 13">
            <a:extLst>
              <a:ext uri="{FF2B5EF4-FFF2-40B4-BE49-F238E27FC236}">
                <a16:creationId xmlns:a16="http://schemas.microsoft.com/office/drawing/2014/main" id="{A8E82A30-558F-40B0-886D-810B249F95B8}"/>
              </a:ext>
            </a:extLst>
          </p:cNvPr>
          <p:cNvPicPr>
            <a:picLocks noChangeAspect="1"/>
          </p:cNvPicPr>
          <p:nvPr/>
        </p:nvPicPr>
        <p:blipFill rotWithShape="1">
          <a:blip r:embed="rId2"/>
          <a:srcRect t="3025" b="124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3" name="Content Placeholder 12">
            <a:extLst>
              <a:ext uri="{FF2B5EF4-FFF2-40B4-BE49-F238E27FC236}">
                <a16:creationId xmlns:a16="http://schemas.microsoft.com/office/drawing/2014/main" id="{B633CE73-C2D0-4D47-A1F7-169CB1BC14EC}"/>
              </a:ext>
            </a:extLst>
          </p:cNvPr>
          <p:cNvSpPr>
            <a:spLocks noGrp="1"/>
          </p:cNvSpPr>
          <p:nvPr>
            <p:ph idx="1"/>
          </p:nvPr>
        </p:nvSpPr>
        <p:spPr>
          <a:xfrm>
            <a:off x="4225574" y="3642360"/>
            <a:ext cx="7485413" cy="3124199"/>
          </a:xfrm>
        </p:spPr>
        <p:txBody>
          <a:bodyPr anchor="ctr">
            <a:noAutofit/>
          </a:bodyPr>
          <a:lstStyle/>
          <a:p>
            <a:pPr marL="0" indent="0">
              <a:buNone/>
            </a:pPr>
            <a:r>
              <a:rPr lang="en-US" sz="1400" b="1" dirty="0">
                <a:latin typeface="+mj-lt"/>
                <a:hlinkClick r:id="rId3"/>
              </a:rPr>
              <a:t>*Learning-through-Diversity*</a:t>
            </a:r>
          </a:p>
          <a:p>
            <a:r>
              <a:rPr lang="en-US" sz="1400" dirty="0">
                <a:highlight>
                  <a:srgbClr val="FFFF00"/>
                </a:highlight>
                <a:latin typeface="+mj-lt"/>
              </a:rPr>
              <a:t>Learning-through-diversity capitalizes on the rich array of experiences, backgrounds, and skills among </a:t>
            </a:r>
            <a:r>
              <a:rPr lang="en-US" sz="1400" dirty="0">
                <a:latin typeface="+mj-lt"/>
              </a:rPr>
              <a:t>STEM </a:t>
            </a:r>
            <a:r>
              <a:rPr lang="en-US" sz="1400" dirty="0">
                <a:highlight>
                  <a:srgbClr val="FFFF00"/>
                </a:highlight>
                <a:latin typeface="+mj-lt"/>
              </a:rPr>
              <a:t>undergraduates and graduates-through-faculty to enhance the learning of all</a:t>
            </a:r>
            <a:r>
              <a:rPr lang="en-US" sz="1400" dirty="0">
                <a:latin typeface="+mj-lt"/>
              </a:rPr>
              <a:t>. It recognizes that excellence and diversity are necessarily intertwined</a:t>
            </a:r>
          </a:p>
          <a:p>
            <a:pPr marL="0" indent="0">
              <a:buNone/>
            </a:pPr>
            <a:r>
              <a:rPr lang="en-US" sz="1400" b="1" dirty="0">
                <a:latin typeface="+mj-lt"/>
                <a:hlinkClick r:id="rId4"/>
              </a:rPr>
              <a:t>*Teaching-as-Research*</a:t>
            </a:r>
          </a:p>
          <a:p>
            <a:r>
              <a:rPr lang="en-US" sz="1400" dirty="0">
                <a:highlight>
                  <a:srgbClr val="FFFF00"/>
                </a:highlight>
                <a:latin typeface="+mj-lt"/>
              </a:rPr>
              <a:t>Teaching-as-research is the deliberate, systematic, and reflective use of research methods by </a:t>
            </a:r>
            <a:r>
              <a:rPr lang="en-US" sz="1400" dirty="0">
                <a:latin typeface="+mj-lt"/>
              </a:rPr>
              <a:t>science, technology, engineering, and mathematics (STEM) </a:t>
            </a:r>
            <a:r>
              <a:rPr lang="en-US" sz="1400" dirty="0">
                <a:highlight>
                  <a:srgbClr val="FFFF00"/>
                </a:highlight>
                <a:latin typeface="+mj-lt"/>
              </a:rPr>
              <a:t>instructors to develop and implement teaching practices that advance the learning experiences and outcomes of both students and teachers</a:t>
            </a:r>
          </a:p>
          <a:p>
            <a:pPr marL="0" indent="0">
              <a:buNone/>
            </a:pPr>
            <a:r>
              <a:rPr lang="en-US" sz="1400" b="1" dirty="0">
                <a:latin typeface="+mj-lt"/>
                <a:hlinkClick r:id="rId5"/>
              </a:rPr>
              <a:t>Learning Communities</a:t>
            </a:r>
          </a:p>
          <a:p>
            <a:r>
              <a:rPr lang="en-US" sz="1400" dirty="0">
                <a:latin typeface="+mj-lt"/>
              </a:rPr>
              <a:t>Learning communities bring together groups of people for shared learning, discovery, and generation of knowledge. To achieve common learning goals, a learning community nurtures functional relationship among its members.</a:t>
            </a:r>
          </a:p>
        </p:txBody>
      </p:sp>
      <p:sp>
        <p:nvSpPr>
          <p:cNvPr id="4" name="Slide Number Placeholder 3">
            <a:extLst>
              <a:ext uri="{FF2B5EF4-FFF2-40B4-BE49-F238E27FC236}">
                <a16:creationId xmlns:a16="http://schemas.microsoft.com/office/drawing/2014/main" id="{F46D2E76-912F-5E9E-2CA0-97A6B1E5A01D}"/>
              </a:ext>
            </a:extLst>
          </p:cNvPr>
          <p:cNvSpPr>
            <a:spLocks noGrp="1"/>
          </p:cNvSpPr>
          <p:nvPr>
            <p:ph type="sldNum" sz="quarter" idx="12"/>
          </p:nvPr>
        </p:nvSpPr>
        <p:spPr/>
        <p:txBody>
          <a:bodyPr/>
          <a:lstStyle/>
          <a:p>
            <a:fld id="{476844C5-507C-43BE-9D0B-4A04770A2509}" type="slidenum">
              <a:rPr lang="en-US" smtClean="0"/>
              <a:t>8</a:t>
            </a:fld>
            <a:endParaRPr lang="en-US"/>
          </a:p>
        </p:txBody>
      </p:sp>
      <p:sp>
        <p:nvSpPr>
          <p:cNvPr id="5" name="Rectangle: Rounded Corners 4">
            <a:extLst>
              <a:ext uri="{FF2B5EF4-FFF2-40B4-BE49-F238E27FC236}">
                <a16:creationId xmlns:a16="http://schemas.microsoft.com/office/drawing/2014/main" id="{319F5821-459D-79AF-A034-8F927B7F3B5D}"/>
              </a:ext>
            </a:extLst>
          </p:cNvPr>
          <p:cNvSpPr/>
          <p:nvPr/>
        </p:nvSpPr>
        <p:spPr>
          <a:xfrm>
            <a:off x="4225574" y="3642360"/>
            <a:ext cx="7021546" cy="9826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F63D7A8-CBB0-FD99-64E7-8AC2D76461B6}"/>
              </a:ext>
            </a:extLst>
          </p:cNvPr>
          <p:cNvSpPr/>
          <p:nvPr/>
        </p:nvSpPr>
        <p:spPr>
          <a:xfrm>
            <a:off x="4225574" y="4625013"/>
            <a:ext cx="7344634" cy="11905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13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B04EE0-B112-4021-867C-B5C93B0FA5D7}"/>
              </a:ext>
            </a:extLst>
          </p:cNvPr>
          <p:cNvSpPr txBox="1"/>
          <p:nvPr/>
        </p:nvSpPr>
        <p:spPr>
          <a:xfrm>
            <a:off x="649348" y="1767840"/>
            <a:ext cx="3505494" cy="3785419"/>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DBC2557-6108-4010-BC2E-00ADFC25C1AE}"/>
              </a:ext>
            </a:extLst>
          </p:cNvPr>
          <p:cNvPicPr>
            <a:picLocks noChangeAspect="1"/>
          </p:cNvPicPr>
          <p:nvPr/>
        </p:nvPicPr>
        <p:blipFill>
          <a:blip r:embed="rId2"/>
          <a:stretch>
            <a:fillRect/>
          </a:stretch>
        </p:blipFill>
        <p:spPr>
          <a:xfrm>
            <a:off x="6808200" y="271313"/>
            <a:ext cx="4389120" cy="4389120"/>
          </a:xfrm>
          <a:prstGeom prst="rect">
            <a:avLst/>
          </a:prstGeom>
          <a:effectLst/>
        </p:spPr>
      </p:pic>
      <p:sp>
        <p:nvSpPr>
          <p:cNvPr id="7" name="TextBox 6">
            <a:extLst>
              <a:ext uri="{FF2B5EF4-FFF2-40B4-BE49-F238E27FC236}">
                <a16:creationId xmlns:a16="http://schemas.microsoft.com/office/drawing/2014/main" id="{59A9E3F7-33FE-40F3-BE96-ACFB3134B498}"/>
              </a:ext>
            </a:extLst>
          </p:cNvPr>
          <p:cNvSpPr txBox="1"/>
          <p:nvPr/>
        </p:nvSpPr>
        <p:spPr>
          <a:xfrm>
            <a:off x="323353" y="382530"/>
            <a:ext cx="535842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Light" panose="020F0302020204030204"/>
              </a:rPr>
              <a:t>C</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or</a:t>
            </a:r>
            <a:r>
              <a:rPr lang="en-US" sz="2800" dirty="0">
                <a:solidFill>
                  <a:prstClr val="black"/>
                </a:solidFill>
                <a:latin typeface="Calibri Light" panose="020F0302020204030204"/>
              </a:rPr>
              <a:t>e Values</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Learner-Centered Education:</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n-ea"/>
                <a:cs typeface="+mn-cs"/>
              </a:rPr>
              <a:t>Learning is shaped by the needs, identities, experiences, communities, and goals of our learners</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We develop educators who place learners at the center of their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Equity and Inclusion:</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In equitable and open environments, everyone is respected, valued, and encouraged, so that they are able to contribute to their fullest potential.  </a:t>
            </a:r>
            <a:r>
              <a:rPr kumimoji="0" lang="en-US" sz="1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n-ea"/>
                <a:cs typeface="+mn-cs"/>
              </a:rPr>
              <a:t>We work to develop and sustain inclusive working spaces and learning communities that achieve equitable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Diversity and Representation</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n-ea"/>
                <a:cs typeface="+mn-cs"/>
              </a:rPr>
              <a:t>Diversity of people brings forth diversity of ideas and learning. </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We cultivate and engage participation as a network, including leadership, that is representative of the demographics and lived experiences of the broader 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Collaboration</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n-ea"/>
                <a:cs typeface="+mn-cs"/>
              </a:rPr>
              <a:t>Working together allows us to better achieve our co-created goals.</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We engage constituencies at all levels within and across institutions as colleagues in our work.</a:t>
            </a:r>
          </a:p>
        </p:txBody>
      </p:sp>
      <p:sp>
        <p:nvSpPr>
          <p:cNvPr id="13" name="TextBox 12">
            <a:extLst>
              <a:ext uri="{FF2B5EF4-FFF2-40B4-BE49-F238E27FC236}">
                <a16:creationId xmlns:a16="http://schemas.microsoft.com/office/drawing/2014/main" id="{8EB8F506-9FBA-4517-9641-1A7D5A577684}"/>
              </a:ext>
            </a:extLst>
          </p:cNvPr>
          <p:cNvSpPr txBox="1"/>
          <p:nvPr/>
        </p:nvSpPr>
        <p:spPr>
          <a:xfrm>
            <a:off x="5954760" y="4660433"/>
            <a:ext cx="609600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Inclusive Excellence and Innovation:</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n-ea"/>
                <a:cs typeface="+mn-cs"/>
              </a:rPr>
              <a:t>Critical examination of data, scholarly reflection, and collective review are our standards of excellence</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We innovate for mutual improvement of inclusive educational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Reflective Decision-Making:</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n-ea"/>
                <a:cs typeface="+mn-cs"/>
              </a:rPr>
              <a:t>Reflective decision-making </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is responsive to the evolving landscape of the CIRTL Network. We gather, share and analyze evidence to make data-informed decisions to collectively guide the CIRTL Network.</a:t>
            </a:r>
          </a:p>
        </p:txBody>
      </p:sp>
      <p:sp>
        <p:nvSpPr>
          <p:cNvPr id="14" name="TextBox 13">
            <a:extLst>
              <a:ext uri="{FF2B5EF4-FFF2-40B4-BE49-F238E27FC236}">
                <a16:creationId xmlns:a16="http://schemas.microsoft.com/office/drawing/2014/main" id="{4E41A3A4-FB1E-4F52-84BF-A3623F514E7B}"/>
              </a:ext>
            </a:extLst>
          </p:cNvPr>
          <p:cNvSpPr txBox="1"/>
          <p:nvPr/>
        </p:nvSpPr>
        <p:spPr>
          <a:xfrm>
            <a:off x="323353" y="5251436"/>
            <a:ext cx="60960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Intellectual Generosity:</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 Mutual </a:t>
            </a:r>
            <a:r>
              <a:rPr kumimoji="0" lang="en-US" sz="1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n-ea"/>
                <a:cs typeface="+mn-cs"/>
              </a:rPr>
              <a:t>openness to ideas </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of each other advances understanding and discovery of knowledge. Acknowledging that there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multiple ways of knowing, we respectfully listen and share our ideas,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perspectives, practices, and expertise.</a:t>
            </a:r>
          </a:p>
        </p:txBody>
      </p:sp>
      <p:sp>
        <p:nvSpPr>
          <p:cNvPr id="2" name="Slide Number Placeholder 1">
            <a:extLst>
              <a:ext uri="{FF2B5EF4-FFF2-40B4-BE49-F238E27FC236}">
                <a16:creationId xmlns:a16="http://schemas.microsoft.com/office/drawing/2014/main" id="{F634B99E-7BE9-F10F-5FD6-3B293B1D87E0}"/>
              </a:ext>
            </a:extLst>
          </p:cNvPr>
          <p:cNvSpPr>
            <a:spLocks noGrp="1"/>
          </p:cNvSpPr>
          <p:nvPr>
            <p:ph type="sldNum" sz="quarter" idx="12"/>
          </p:nvPr>
        </p:nvSpPr>
        <p:spPr/>
        <p:txBody>
          <a:bodyPr/>
          <a:lstStyle/>
          <a:p>
            <a:fld id="{476844C5-507C-43BE-9D0B-4A04770A2509}" type="slidenum">
              <a:rPr lang="en-US" smtClean="0"/>
              <a:t>9</a:t>
            </a:fld>
            <a:endParaRPr lang="en-US"/>
          </a:p>
        </p:txBody>
      </p:sp>
    </p:spTree>
    <p:extLst>
      <p:ext uri="{BB962C8B-B14F-4D97-AF65-F5344CB8AC3E}">
        <p14:creationId xmlns:p14="http://schemas.microsoft.com/office/powerpoint/2010/main" val="2089745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8DD9ACCBB99548BED6D84AA45DCDB2" ma:contentTypeVersion="14" ma:contentTypeDescription="Create a new document." ma:contentTypeScope="" ma:versionID="87fb7ae10c6c787c51d4953270b34d5d">
  <xsd:schema xmlns:xsd="http://www.w3.org/2001/XMLSchema" xmlns:xs="http://www.w3.org/2001/XMLSchema" xmlns:p="http://schemas.microsoft.com/office/2006/metadata/properties" xmlns:ns3="7e367da9-47b3-4215-8b2a-e06bfe4880a8" xmlns:ns4="ff72588a-9f9b-4e2a-b02a-564b69cb8fe8" targetNamespace="http://schemas.microsoft.com/office/2006/metadata/properties" ma:root="true" ma:fieldsID="91f77ad5889db570bfde7c5c4c527e21" ns3:_="" ns4:_="">
    <xsd:import namespace="7e367da9-47b3-4215-8b2a-e06bfe4880a8"/>
    <xsd:import namespace="ff72588a-9f9b-4e2a-b02a-564b69cb8fe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67da9-47b3-4215-8b2a-e06bfe4880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72588a-9f9b-4e2a-b02a-564b69cb8fe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e367da9-47b3-4215-8b2a-e06bfe4880a8" xsi:nil="true"/>
  </documentManagement>
</p:properties>
</file>

<file path=customXml/itemProps1.xml><?xml version="1.0" encoding="utf-8"?>
<ds:datastoreItem xmlns:ds="http://schemas.openxmlformats.org/officeDocument/2006/customXml" ds:itemID="{303B8F36-9909-4363-BC53-0B4BA8DD1D37}">
  <ds:schemaRefs>
    <ds:schemaRef ds:uri="http://schemas.microsoft.com/sharepoint/v3/contenttype/forms"/>
  </ds:schemaRefs>
</ds:datastoreItem>
</file>

<file path=customXml/itemProps2.xml><?xml version="1.0" encoding="utf-8"?>
<ds:datastoreItem xmlns:ds="http://schemas.openxmlformats.org/officeDocument/2006/customXml" ds:itemID="{CBC4F401-35DA-4B38-A8F6-C88A7F5A26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67da9-47b3-4215-8b2a-e06bfe4880a8"/>
    <ds:schemaRef ds:uri="ff72588a-9f9b-4e2a-b02a-564b69cb8f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D98E26-A900-4DCB-93BD-DA8CCDE3D5AF}">
  <ds:schemaRefs>
    <ds:schemaRef ds:uri="http://www.w3.org/XML/1998/namespace"/>
    <ds:schemaRef ds:uri="7e367da9-47b3-4215-8b2a-e06bfe4880a8"/>
    <ds:schemaRef ds:uri="http://schemas.microsoft.com/office/infopath/2007/PartnerControls"/>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ff72588a-9f9b-4e2a-b02a-564b69cb8fe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3747</TotalTime>
  <Words>2414</Words>
  <Application>Microsoft Office PowerPoint</Application>
  <PresentationFormat>Widescreen</PresentationFormat>
  <Paragraphs>195</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inherit</vt:lpstr>
      <vt:lpstr>Wingdings</vt:lpstr>
      <vt:lpstr>Office Theme</vt:lpstr>
      <vt:lpstr>Learning-through-Diversity:  A Pathway to Advancing Equitable Educational Experiences</vt:lpstr>
      <vt:lpstr>About this series</vt:lpstr>
      <vt:lpstr>Acknowledgments</vt:lpstr>
      <vt:lpstr>What brings you here today?</vt:lpstr>
      <vt:lpstr>Exercise 1: Answers and Concepts</vt:lpstr>
      <vt:lpstr>A Framework </vt:lpstr>
      <vt:lpstr> CIRTL is…</vt:lpstr>
      <vt:lpstr>Core Ideas</vt:lpstr>
      <vt:lpstr>PowerPoint Presentation</vt:lpstr>
      <vt:lpstr>Salience and Relevance</vt:lpstr>
      <vt:lpstr>Our Broad Goal</vt:lpstr>
      <vt:lpstr>Our Targeted Goal</vt:lpstr>
      <vt:lpstr>The Intersection of LTD and TAR and Why it Matters*</vt:lpstr>
      <vt:lpstr>Making the  LTD TAR Connection</vt:lpstr>
      <vt:lpstr>Bringing LTD into the Classroom</vt:lpstr>
      <vt:lpstr>Premise: Inclusive Teaching Practices  Inclusive Learning Experiences  </vt:lpstr>
      <vt:lpstr>So, how do we teach inclusively? </vt:lpstr>
      <vt:lpstr>Let’s revisit some our concepts and a question, then think about a mindset </vt:lpstr>
      <vt:lpstr>Exercise 2: A Deeper Dive:  Visible and Invisible Barriers</vt:lpstr>
      <vt:lpstr>Inclusive Practices and Pedagogies:  A Primer</vt:lpstr>
      <vt:lpstr>PowerPoint Presentation</vt:lpstr>
      <vt:lpstr>PowerPoint Presentation</vt:lpstr>
      <vt:lpstr>PowerPoint Presentation</vt:lpstr>
      <vt:lpstr>PowerPoint Presentation</vt:lpstr>
      <vt:lpstr>Exercise 3: Ticket out the Door</vt:lpstr>
      <vt:lpstr>Guides and Resources for Inclusive Teaching</vt:lpstr>
      <vt:lpstr>Select CETL Inclusive Teaching and Learning Resources</vt:lpstr>
      <vt:lpstr>Guides for Growth and Development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Through Diversity</dc:title>
  <dc:creator>Smentkowski, Brian (bsmentkowski@uidaho.edu)</dc:creator>
  <cp:lastModifiedBy>Smentkowski, Brian (bsmentkowski@uidaho.edu)</cp:lastModifiedBy>
  <cp:revision>20</cp:revision>
  <cp:lastPrinted>2023-10-04T22:28:43Z</cp:lastPrinted>
  <dcterms:created xsi:type="dcterms:W3CDTF">2021-09-07T16:24:29Z</dcterms:created>
  <dcterms:modified xsi:type="dcterms:W3CDTF">2023-10-06T00:42:56Z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0x010100D68DD9ACCBB99548BED6D84AA45DCDB2</vt:lpwstr>
  </property>
</Properties>
</file>