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60" r:id="rId5"/>
  </p:sldMasterIdLst>
  <p:notesMasterIdLst>
    <p:notesMasterId r:id="rId18"/>
  </p:notesMasterIdLst>
  <p:sldIdLst>
    <p:sldId id="273" r:id="rId6"/>
    <p:sldId id="284" r:id="rId7"/>
    <p:sldId id="274" r:id="rId8"/>
    <p:sldId id="287" r:id="rId9"/>
    <p:sldId id="285" r:id="rId10"/>
    <p:sldId id="286" r:id="rId11"/>
    <p:sldId id="277" r:id="rId12"/>
    <p:sldId id="279" r:id="rId13"/>
    <p:sldId id="280" r:id="rId14"/>
    <p:sldId id="289" r:id="rId15"/>
    <p:sldId id="283" r:id="rId16"/>
    <p:sldId id="288" r:id="rId17"/>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5658B1-0769-497A-94B6-9D50231548AC}">
  <a:tblStyle styleId="{915658B1-0769-497A-94B6-9D50231548A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1574"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E5CA0-F80C-4ECF-825B-A73E3F66AF77}" type="doc">
      <dgm:prSet loTypeId="urn:microsoft.com/office/officeart/2017/3/layout/HorizontalPathTimeline" loCatId="process" qsTypeId="urn:microsoft.com/office/officeart/2005/8/quickstyle/simple1" qsCatId="simple" csTypeId="urn:microsoft.com/office/officeart/2005/8/colors/colorful2" csCatId="colorful" phldr="1"/>
      <dgm:spPr/>
      <dgm:t>
        <a:bodyPr/>
        <a:lstStyle/>
        <a:p>
          <a:endParaRPr lang="en-US"/>
        </a:p>
      </dgm:t>
    </dgm:pt>
    <dgm:pt modelId="{1379B4B1-21DD-4B96-9B48-9D9FAF494451}">
      <dgm:prSet/>
      <dgm:spPr/>
      <dgm:t>
        <a:bodyPr/>
        <a:lstStyle/>
        <a:p>
          <a:pPr>
            <a:defRPr b="1"/>
          </a:pPr>
          <a:r>
            <a:rPr lang="en-US"/>
            <a:t>5 Oct.</a:t>
          </a:r>
        </a:p>
      </dgm:t>
    </dgm:pt>
    <dgm:pt modelId="{99AB44A3-4332-4102-825F-9A41D0A6E842}" type="parTrans" cxnId="{49146EE9-1B04-4B36-9BF1-7E79BE4A67F7}">
      <dgm:prSet/>
      <dgm:spPr/>
      <dgm:t>
        <a:bodyPr/>
        <a:lstStyle/>
        <a:p>
          <a:endParaRPr lang="en-US"/>
        </a:p>
      </dgm:t>
    </dgm:pt>
    <dgm:pt modelId="{06069EA1-A086-45F3-AD74-5F23D5FD27AD}" type="sibTrans" cxnId="{49146EE9-1B04-4B36-9BF1-7E79BE4A67F7}">
      <dgm:prSet/>
      <dgm:spPr/>
      <dgm:t>
        <a:bodyPr/>
        <a:lstStyle/>
        <a:p>
          <a:endParaRPr lang="en-US"/>
        </a:p>
      </dgm:t>
    </dgm:pt>
    <dgm:pt modelId="{617E399D-8CAA-44A4-BE6C-BA70FAB3C3C1}">
      <dgm:prSet/>
      <dgm:spPr/>
      <dgm:t>
        <a:bodyPr/>
        <a:lstStyle/>
        <a:p>
          <a:r>
            <a:rPr lang="en-US"/>
            <a:t>Learning-through-Diversity: What it is and why it Matters</a:t>
          </a:r>
        </a:p>
      </dgm:t>
    </dgm:pt>
    <dgm:pt modelId="{20A71EE5-49E5-42F7-887B-4E418F50FA2B}" type="parTrans" cxnId="{E379E8D0-1941-498B-BB5A-82D07E6E40F5}">
      <dgm:prSet/>
      <dgm:spPr/>
      <dgm:t>
        <a:bodyPr/>
        <a:lstStyle/>
        <a:p>
          <a:endParaRPr lang="en-US"/>
        </a:p>
      </dgm:t>
    </dgm:pt>
    <dgm:pt modelId="{57850131-9E36-478C-B52A-4F82C87168B6}" type="sibTrans" cxnId="{E379E8D0-1941-498B-BB5A-82D07E6E40F5}">
      <dgm:prSet/>
      <dgm:spPr/>
      <dgm:t>
        <a:bodyPr/>
        <a:lstStyle/>
        <a:p>
          <a:endParaRPr lang="en-US"/>
        </a:p>
      </dgm:t>
    </dgm:pt>
    <dgm:pt modelId="{85D6918A-200C-4A34-BC3F-2605550895C8}">
      <dgm:prSet/>
      <dgm:spPr/>
      <dgm:t>
        <a:bodyPr/>
        <a:lstStyle/>
        <a:p>
          <a:r>
            <a:rPr lang="en-US" dirty="0"/>
            <a:t>The goal of this session is to establish the value of inclusive teaching and learning practices in higher education and to introduce key principles and practices that advance equitable learning experiences for all students.</a:t>
          </a:r>
        </a:p>
      </dgm:t>
    </dgm:pt>
    <dgm:pt modelId="{721BC455-2010-4C72-A840-78782575181D}" type="parTrans" cxnId="{BA3C7542-B723-41C1-B465-8E782B0F63F2}">
      <dgm:prSet/>
      <dgm:spPr/>
      <dgm:t>
        <a:bodyPr/>
        <a:lstStyle/>
        <a:p>
          <a:endParaRPr lang="en-US"/>
        </a:p>
      </dgm:t>
    </dgm:pt>
    <dgm:pt modelId="{DB6C9B56-95E9-47EF-897A-4A28D554F135}" type="sibTrans" cxnId="{BA3C7542-B723-41C1-B465-8E782B0F63F2}">
      <dgm:prSet/>
      <dgm:spPr/>
      <dgm:t>
        <a:bodyPr/>
        <a:lstStyle/>
        <a:p>
          <a:endParaRPr lang="en-US"/>
        </a:p>
      </dgm:t>
    </dgm:pt>
    <dgm:pt modelId="{3E5E28FF-3B7F-4AC2-A182-99ADC0036778}">
      <dgm:prSet/>
      <dgm:spPr/>
      <dgm:t>
        <a:bodyPr/>
        <a:lstStyle/>
        <a:p>
          <a:pPr>
            <a:defRPr b="1"/>
          </a:pPr>
          <a:r>
            <a:rPr lang="en-US"/>
            <a:t>26 Oct.</a:t>
          </a:r>
        </a:p>
      </dgm:t>
    </dgm:pt>
    <dgm:pt modelId="{EE41A832-9E0B-4D50-A894-06E1418F6A05}" type="parTrans" cxnId="{7005C31E-8826-4FBE-8878-261D5AF72FF3}">
      <dgm:prSet/>
      <dgm:spPr/>
      <dgm:t>
        <a:bodyPr/>
        <a:lstStyle/>
        <a:p>
          <a:endParaRPr lang="en-US"/>
        </a:p>
      </dgm:t>
    </dgm:pt>
    <dgm:pt modelId="{87A25C3D-9B10-4149-920B-6D81985D5835}" type="sibTrans" cxnId="{7005C31E-8826-4FBE-8878-261D5AF72FF3}">
      <dgm:prSet/>
      <dgm:spPr/>
      <dgm:t>
        <a:bodyPr/>
        <a:lstStyle/>
        <a:p>
          <a:endParaRPr lang="en-US"/>
        </a:p>
      </dgm:t>
    </dgm:pt>
    <dgm:pt modelId="{70E03E20-A1AD-4BDC-A6B2-7EC7825CC56D}">
      <dgm:prSet/>
      <dgm:spPr/>
      <dgm:t>
        <a:bodyPr/>
        <a:lstStyle/>
        <a:p>
          <a:r>
            <a:rPr lang="en-US"/>
            <a:t>How the CIRTL Framework Advances Equitable Learning Experiences</a:t>
          </a:r>
        </a:p>
      </dgm:t>
    </dgm:pt>
    <dgm:pt modelId="{E2D34D9A-A69A-4981-A1C0-5EB3A8202712}" type="parTrans" cxnId="{7E77605C-62CB-4D69-9416-AFD268654CC3}">
      <dgm:prSet/>
      <dgm:spPr/>
      <dgm:t>
        <a:bodyPr/>
        <a:lstStyle/>
        <a:p>
          <a:endParaRPr lang="en-US"/>
        </a:p>
      </dgm:t>
    </dgm:pt>
    <dgm:pt modelId="{4C34E956-AAD4-4EB9-973B-B7D0E53E4D86}" type="sibTrans" cxnId="{7E77605C-62CB-4D69-9416-AFD268654CC3}">
      <dgm:prSet/>
      <dgm:spPr/>
      <dgm:t>
        <a:bodyPr/>
        <a:lstStyle/>
        <a:p>
          <a:endParaRPr lang="en-US"/>
        </a:p>
      </dgm:t>
    </dgm:pt>
    <dgm:pt modelId="{6A394CA4-72CF-4C22-8E34-292D50FD6D82}">
      <dgm:prSet/>
      <dgm:spPr/>
      <dgm:t>
        <a:bodyPr/>
        <a:lstStyle/>
        <a:p>
          <a:r>
            <a:rPr lang="en-US" dirty="0"/>
            <a:t>This session integrates two Core Ideas of the CIRTL Network into a unified Framework for successfully integrating inclusive teaching and learning practices in higher education. This Framework encourages consideration of  the kinds of evidence we can generate to see if our practices are working. </a:t>
          </a:r>
        </a:p>
      </dgm:t>
    </dgm:pt>
    <dgm:pt modelId="{337B15EB-0B45-420C-A526-B921134808CB}" type="parTrans" cxnId="{7D36CABF-E56C-4AA7-9DC8-43AB0DCC9017}">
      <dgm:prSet/>
      <dgm:spPr/>
      <dgm:t>
        <a:bodyPr/>
        <a:lstStyle/>
        <a:p>
          <a:endParaRPr lang="en-US"/>
        </a:p>
      </dgm:t>
    </dgm:pt>
    <dgm:pt modelId="{139EA475-14C3-48FD-8FD7-AF750B5109D7}" type="sibTrans" cxnId="{7D36CABF-E56C-4AA7-9DC8-43AB0DCC9017}">
      <dgm:prSet/>
      <dgm:spPr/>
      <dgm:t>
        <a:bodyPr/>
        <a:lstStyle/>
        <a:p>
          <a:endParaRPr lang="en-US"/>
        </a:p>
      </dgm:t>
    </dgm:pt>
    <dgm:pt modelId="{F237853A-E081-45C7-BA4E-750CCB123189}">
      <dgm:prSet/>
      <dgm:spPr/>
      <dgm:t>
        <a:bodyPr/>
        <a:lstStyle/>
        <a:p>
          <a:pPr>
            <a:defRPr b="1"/>
          </a:pPr>
          <a:r>
            <a:rPr lang="en-US"/>
            <a:t>30 Nov.</a:t>
          </a:r>
        </a:p>
      </dgm:t>
    </dgm:pt>
    <dgm:pt modelId="{A613C147-1974-4EEB-A58B-57CC1BB2E5BA}" type="parTrans" cxnId="{47AC0186-83BB-4BCA-92B8-3B702AFF7C37}">
      <dgm:prSet/>
      <dgm:spPr/>
      <dgm:t>
        <a:bodyPr/>
        <a:lstStyle/>
        <a:p>
          <a:endParaRPr lang="en-US"/>
        </a:p>
      </dgm:t>
    </dgm:pt>
    <dgm:pt modelId="{E5F18042-19E1-4C9F-B8AD-0C9C03CFB709}" type="sibTrans" cxnId="{47AC0186-83BB-4BCA-92B8-3B702AFF7C37}">
      <dgm:prSet/>
      <dgm:spPr/>
      <dgm:t>
        <a:bodyPr/>
        <a:lstStyle/>
        <a:p>
          <a:endParaRPr lang="en-US"/>
        </a:p>
      </dgm:t>
    </dgm:pt>
    <dgm:pt modelId="{A6FE7007-EC25-4C30-9F39-58F0F8FB2233}">
      <dgm:prSet/>
      <dgm:spPr/>
      <dgm:t>
        <a:bodyPr/>
        <a:lstStyle/>
        <a:p>
          <a:r>
            <a:rPr lang="en-US"/>
            <a:t>Applied Strategies for Inclusive and Accessible Teaching and Learning</a:t>
          </a:r>
        </a:p>
      </dgm:t>
    </dgm:pt>
    <dgm:pt modelId="{74C6BA7A-4F12-4A98-BA3D-62FBCD354445}" type="parTrans" cxnId="{D4DFBBE1-C530-42EB-A31C-33C6B0D1078B}">
      <dgm:prSet/>
      <dgm:spPr/>
      <dgm:t>
        <a:bodyPr/>
        <a:lstStyle/>
        <a:p>
          <a:endParaRPr lang="en-US"/>
        </a:p>
      </dgm:t>
    </dgm:pt>
    <dgm:pt modelId="{2DED59CD-B927-417D-AB9D-E825856D582E}" type="sibTrans" cxnId="{D4DFBBE1-C530-42EB-A31C-33C6B0D1078B}">
      <dgm:prSet/>
      <dgm:spPr/>
      <dgm:t>
        <a:bodyPr/>
        <a:lstStyle/>
        <a:p>
          <a:endParaRPr lang="en-US"/>
        </a:p>
      </dgm:t>
    </dgm:pt>
    <dgm:pt modelId="{0694E1D1-EB11-4157-98D6-CE7441AF154E}">
      <dgm:prSet/>
      <dgm:spPr/>
      <dgm:t>
        <a:bodyPr/>
        <a:lstStyle/>
        <a:p>
          <a:r>
            <a:rPr lang="en-US" dirty="0"/>
            <a:t>Developing an equity mindset &amp; applied strategies for creating accessible, inclusive, and equitable learning experiences for diverse learners. Goals: making inclusive teaching second nature and exploring teaching strategies that work for you and your curriculum.</a:t>
          </a:r>
        </a:p>
      </dgm:t>
    </dgm:pt>
    <dgm:pt modelId="{1F1B5DF7-F293-4356-BE3D-DFBA2E09D02C}" type="parTrans" cxnId="{5B2613A5-C331-4A51-996E-72DC75801E73}">
      <dgm:prSet/>
      <dgm:spPr/>
      <dgm:t>
        <a:bodyPr/>
        <a:lstStyle/>
        <a:p>
          <a:endParaRPr lang="en-US"/>
        </a:p>
      </dgm:t>
    </dgm:pt>
    <dgm:pt modelId="{B73A7B92-AD27-4401-B956-CCDC38027C03}" type="sibTrans" cxnId="{5B2613A5-C331-4A51-996E-72DC75801E73}">
      <dgm:prSet/>
      <dgm:spPr/>
      <dgm:t>
        <a:bodyPr/>
        <a:lstStyle/>
        <a:p>
          <a:endParaRPr lang="en-US"/>
        </a:p>
      </dgm:t>
    </dgm:pt>
    <dgm:pt modelId="{92C1E567-B5C9-444B-9B2D-3AC70EA6A360}">
      <dgm:prSet/>
      <dgm:spPr/>
      <dgm:t>
        <a:bodyPr/>
        <a:lstStyle/>
        <a:p>
          <a:pPr>
            <a:defRPr b="1"/>
          </a:pPr>
          <a:r>
            <a:rPr lang="en-US"/>
            <a:t>25 Jan.</a:t>
          </a:r>
        </a:p>
      </dgm:t>
    </dgm:pt>
    <dgm:pt modelId="{9DB263F2-3D11-4069-9D86-31F735F796F8}" type="parTrans" cxnId="{04DA9583-3AE7-4D28-9205-A7F437E2E05A}">
      <dgm:prSet/>
      <dgm:spPr/>
      <dgm:t>
        <a:bodyPr/>
        <a:lstStyle/>
        <a:p>
          <a:endParaRPr lang="en-US"/>
        </a:p>
      </dgm:t>
    </dgm:pt>
    <dgm:pt modelId="{9505966F-B48E-427D-A4CA-6B68B5355ADC}" type="sibTrans" cxnId="{04DA9583-3AE7-4D28-9205-A7F437E2E05A}">
      <dgm:prSet/>
      <dgm:spPr/>
      <dgm:t>
        <a:bodyPr/>
        <a:lstStyle/>
        <a:p>
          <a:endParaRPr lang="en-US"/>
        </a:p>
      </dgm:t>
    </dgm:pt>
    <dgm:pt modelId="{5854C000-07D8-49AA-811D-94F1C5F2EAD4}">
      <dgm:prSet/>
      <dgm:spPr/>
      <dgm:t>
        <a:bodyPr/>
        <a:lstStyle/>
        <a:p>
          <a:r>
            <a:rPr lang="en-US"/>
            <a:t>Universal Design for Learning</a:t>
          </a:r>
        </a:p>
      </dgm:t>
    </dgm:pt>
    <dgm:pt modelId="{ECC53595-925E-41B4-8A12-2DF8A1EA1B18}" type="parTrans" cxnId="{4FF1F05B-4A70-4931-BCD5-30B29D1D062E}">
      <dgm:prSet/>
      <dgm:spPr/>
      <dgm:t>
        <a:bodyPr/>
        <a:lstStyle/>
        <a:p>
          <a:endParaRPr lang="en-US"/>
        </a:p>
      </dgm:t>
    </dgm:pt>
    <dgm:pt modelId="{8B50A989-2D5C-4B24-A375-090F21610CF5}" type="sibTrans" cxnId="{4FF1F05B-4A70-4931-BCD5-30B29D1D062E}">
      <dgm:prSet/>
      <dgm:spPr/>
      <dgm:t>
        <a:bodyPr/>
        <a:lstStyle/>
        <a:p>
          <a:endParaRPr lang="en-US"/>
        </a:p>
      </dgm:t>
    </dgm:pt>
    <dgm:pt modelId="{90A2A3C7-8805-43F3-8108-ED82FA7B99BF}">
      <dgm:prSet/>
      <dgm:spPr/>
      <dgm:t>
        <a:bodyPr/>
        <a:lstStyle/>
        <a:p>
          <a:r>
            <a:rPr lang="en-US" dirty="0"/>
            <a:t>This expert-led session focuses exclusively on UDL. Participants in this session will learn evidence-based practices for adapting, adopting, and integrating techniques that support multiple means of engagement, representation, and expression of knowledge.</a:t>
          </a:r>
        </a:p>
      </dgm:t>
    </dgm:pt>
    <dgm:pt modelId="{CCD1CF67-8280-4B77-AEEB-06E26317FFD2}" type="parTrans" cxnId="{FDB729B3-0EEF-40BF-B134-8464D87FF073}">
      <dgm:prSet/>
      <dgm:spPr/>
      <dgm:t>
        <a:bodyPr/>
        <a:lstStyle/>
        <a:p>
          <a:endParaRPr lang="en-US"/>
        </a:p>
      </dgm:t>
    </dgm:pt>
    <dgm:pt modelId="{C20751F9-2DBB-45CD-B4B5-ABED5CABBA7F}" type="sibTrans" cxnId="{FDB729B3-0EEF-40BF-B134-8464D87FF073}">
      <dgm:prSet/>
      <dgm:spPr/>
      <dgm:t>
        <a:bodyPr/>
        <a:lstStyle/>
        <a:p>
          <a:endParaRPr lang="en-US"/>
        </a:p>
      </dgm:t>
    </dgm:pt>
    <dgm:pt modelId="{71F26B23-092C-4143-8AE5-9D2E54A8C5A6}">
      <dgm:prSet/>
      <dgm:spPr/>
      <dgm:t>
        <a:bodyPr/>
        <a:lstStyle/>
        <a:p>
          <a:pPr>
            <a:defRPr b="1"/>
          </a:pPr>
          <a:r>
            <a:rPr lang="en-US"/>
            <a:t>15 Feb.</a:t>
          </a:r>
        </a:p>
      </dgm:t>
    </dgm:pt>
    <dgm:pt modelId="{B1A8F44A-246B-48CC-9C5E-75332448F26D}" type="parTrans" cxnId="{96A1DAE6-FB16-4868-B003-1D854F7900F7}">
      <dgm:prSet/>
      <dgm:spPr/>
      <dgm:t>
        <a:bodyPr/>
        <a:lstStyle/>
        <a:p>
          <a:endParaRPr lang="en-US"/>
        </a:p>
      </dgm:t>
    </dgm:pt>
    <dgm:pt modelId="{9C3DFB3B-2AFC-4D61-9615-41C57F71802A}" type="sibTrans" cxnId="{96A1DAE6-FB16-4868-B003-1D854F7900F7}">
      <dgm:prSet/>
      <dgm:spPr/>
      <dgm:t>
        <a:bodyPr/>
        <a:lstStyle/>
        <a:p>
          <a:endParaRPr lang="en-US"/>
        </a:p>
      </dgm:t>
    </dgm:pt>
    <dgm:pt modelId="{019C261D-57ED-417A-B047-02D5D2BDBCBC}">
      <dgm:prSet/>
      <dgm:spPr/>
      <dgm:t>
        <a:bodyPr/>
        <a:lstStyle/>
        <a:p>
          <a:r>
            <a:rPr lang="en-US"/>
            <a:t>Culturally Responsive Pedagogy</a:t>
          </a:r>
        </a:p>
      </dgm:t>
    </dgm:pt>
    <dgm:pt modelId="{4C9E3A66-468F-4BD3-8C7C-99E65740D154}" type="parTrans" cxnId="{8191A1A6-4450-4FD7-A605-97BC34411AE2}">
      <dgm:prSet/>
      <dgm:spPr/>
      <dgm:t>
        <a:bodyPr/>
        <a:lstStyle/>
        <a:p>
          <a:endParaRPr lang="en-US"/>
        </a:p>
      </dgm:t>
    </dgm:pt>
    <dgm:pt modelId="{6B600C53-36AA-4A28-976E-BD9B91E22076}" type="sibTrans" cxnId="{8191A1A6-4450-4FD7-A605-97BC34411AE2}">
      <dgm:prSet/>
      <dgm:spPr/>
      <dgm:t>
        <a:bodyPr/>
        <a:lstStyle/>
        <a:p>
          <a:endParaRPr lang="en-US"/>
        </a:p>
      </dgm:t>
    </dgm:pt>
    <dgm:pt modelId="{EF064454-B3DE-4947-A9BC-FD4F0DB79CEF}">
      <dgm:prSet/>
      <dgm:spPr/>
      <dgm:t>
        <a:bodyPr/>
        <a:lstStyle/>
        <a:p>
          <a:r>
            <a:rPr lang="en-US" dirty="0"/>
            <a:t>Expert-led session focused exclusively on Culturally Responsive Pedagogy. Participants will develop insight into the role that culture plays in framing student presence, participation, and success, and strategies for identifying and navigating both multiple barriers to, and opportunities for, inclusive learning mindful of the impact cultural differences play in engaged learning.</a:t>
          </a:r>
        </a:p>
      </dgm:t>
    </dgm:pt>
    <dgm:pt modelId="{B8FBAE6A-A559-46F2-A811-450A8434B7D5}" type="parTrans" cxnId="{58611D56-C5C2-4A5A-8ACD-F3DED8A2661D}">
      <dgm:prSet/>
      <dgm:spPr/>
      <dgm:t>
        <a:bodyPr/>
        <a:lstStyle/>
        <a:p>
          <a:endParaRPr lang="en-US"/>
        </a:p>
      </dgm:t>
    </dgm:pt>
    <dgm:pt modelId="{07CF62B4-F140-4420-81FB-2F591D2F3305}" type="sibTrans" cxnId="{58611D56-C5C2-4A5A-8ACD-F3DED8A2661D}">
      <dgm:prSet/>
      <dgm:spPr/>
      <dgm:t>
        <a:bodyPr/>
        <a:lstStyle/>
        <a:p>
          <a:endParaRPr lang="en-US"/>
        </a:p>
      </dgm:t>
    </dgm:pt>
    <dgm:pt modelId="{B1AA2224-D5B3-4B4C-B4C8-7F6DB2AA8EBE}">
      <dgm:prSet/>
      <dgm:spPr/>
      <dgm:t>
        <a:bodyPr/>
        <a:lstStyle/>
        <a:p>
          <a:pPr>
            <a:defRPr b="1"/>
          </a:pPr>
          <a:r>
            <a:rPr lang="en-US"/>
            <a:t>21 Mar.</a:t>
          </a:r>
        </a:p>
      </dgm:t>
    </dgm:pt>
    <dgm:pt modelId="{61746917-9C36-4913-85ED-68FE76C639E0}" type="parTrans" cxnId="{629953B0-E2FA-430C-818B-0A96C06D4C73}">
      <dgm:prSet/>
      <dgm:spPr/>
      <dgm:t>
        <a:bodyPr/>
        <a:lstStyle/>
        <a:p>
          <a:endParaRPr lang="en-US"/>
        </a:p>
      </dgm:t>
    </dgm:pt>
    <dgm:pt modelId="{9848B493-FC70-4179-BA6B-B4E758F3780F}" type="sibTrans" cxnId="{629953B0-E2FA-430C-818B-0A96C06D4C73}">
      <dgm:prSet/>
      <dgm:spPr/>
      <dgm:t>
        <a:bodyPr/>
        <a:lstStyle/>
        <a:p>
          <a:endParaRPr lang="en-US"/>
        </a:p>
      </dgm:t>
    </dgm:pt>
    <dgm:pt modelId="{DB0BB499-3D02-4E7D-AEEE-C33AB63B66CF}">
      <dgm:prSet/>
      <dgm:spPr/>
      <dgm:t>
        <a:bodyPr/>
        <a:lstStyle/>
        <a:p>
          <a:r>
            <a:rPr lang="en-US"/>
            <a:t>Inclusion by Design</a:t>
          </a:r>
        </a:p>
      </dgm:t>
    </dgm:pt>
    <dgm:pt modelId="{94E2D88D-5FD6-4798-A86B-E969BE1D38C4}" type="parTrans" cxnId="{2D51E7CF-1EDA-437A-BD89-628217C35CAA}">
      <dgm:prSet/>
      <dgm:spPr/>
      <dgm:t>
        <a:bodyPr/>
        <a:lstStyle/>
        <a:p>
          <a:endParaRPr lang="en-US"/>
        </a:p>
      </dgm:t>
    </dgm:pt>
    <dgm:pt modelId="{C10A8D6B-7C2B-464B-991E-8DDBFD7F05CE}" type="sibTrans" cxnId="{2D51E7CF-1EDA-437A-BD89-628217C35CAA}">
      <dgm:prSet/>
      <dgm:spPr/>
      <dgm:t>
        <a:bodyPr/>
        <a:lstStyle/>
        <a:p>
          <a:endParaRPr lang="en-US"/>
        </a:p>
      </dgm:t>
    </dgm:pt>
    <dgm:pt modelId="{9017FCCF-D0C9-4F39-B5CC-49D0FE11BD8F}">
      <dgm:prSet/>
      <dgm:spPr/>
      <dgm:t>
        <a:bodyPr/>
        <a:lstStyle/>
        <a:p>
          <a:r>
            <a:rPr lang="en-US" dirty="0"/>
            <a:t>By this stage, participants will have the tools necessary to think and act with intentionality. The goal of this session is to pull it all together and develop a blueprint for change. Participants will apply a simple but effective methodology for embedding inclusive teaching and learning principles and practices in all aspects of a class.</a:t>
          </a:r>
        </a:p>
      </dgm:t>
    </dgm:pt>
    <dgm:pt modelId="{5A4C1E81-BF55-48CA-BBB2-925FA4421991}" type="parTrans" cxnId="{34B5848F-4983-4149-9078-A6B825203745}">
      <dgm:prSet/>
      <dgm:spPr/>
      <dgm:t>
        <a:bodyPr/>
        <a:lstStyle/>
        <a:p>
          <a:endParaRPr lang="en-US"/>
        </a:p>
      </dgm:t>
    </dgm:pt>
    <dgm:pt modelId="{E6DBD954-E781-4566-A530-B739840B11A4}" type="sibTrans" cxnId="{34B5848F-4983-4149-9078-A6B825203745}">
      <dgm:prSet/>
      <dgm:spPr/>
      <dgm:t>
        <a:bodyPr/>
        <a:lstStyle/>
        <a:p>
          <a:endParaRPr lang="en-US"/>
        </a:p>
      </dgm:t>
    </dgm:pt>
    <dgm:pt modelId="{B8685D6D-045B-4854-8BA4-EFAD27C34DC9}">
      <dgm:prSet/>
      <dgm:spPr/>
      <dgm:t>
        <a:bodyPr/>
        <a:lstStyle/>
        <a:p>
          <a:pPr>
            <a:defRPr b="1"/>
          </a:pPr>
          <a:r>
            <a:rPr lang="en-US"/>
            <a:t>18 Apr.</a:t>
          </a:r>
        </a:p>
      </dgm:t>
    </dgm:pt>
    <dgm:pt modelId="{060D5E0F-CD7F-484C-B9A1-5728CE8C02BA}" type="parTrans" cxnId="{015B00DE-7352-4327-B6A9-62C44AEE8AF6}">
      <dgm:prSet/>
      <dgm:spPr/>
      <dgm:t>
        <a:bodyPr/>
        <a:lstStyle/>
        <a:p>
          <a:endParaRPr lang="en-US"/>
        </a:p>
      </dgm:t>
    </dgm:pt>
    <dgm:pt modelId="{05E63EFD-22D4-4908-8355-A84AF093BA21}" type="sibTrans" cxnId="{015B00DE-7352-4327-B6A9-62C44AEE8AF6}">
      <dgm:prSet/>
      <dgm:spPr/>
      <dgm:t>
        <a:bodyPr/>
        <a:lstStyle/>
        <a:p>
          <a:endParaRPr lang="en-US"/>
        </a:p>
      </dgm:t>
    </dgm:pt>
    <dgm:pt modelId="{262E1E24-D9ED-470F-9BC1-6EC3DFE4B63C}">
      <dgm:prSet/>
      <dgm:spPr/>
      <dgm:t>
        <a:bodyPr/>
        <a:lstStyle/>
        <a:p>
          <a:r>
            <a:rPr lang="en-US"/>
            <a:t>Sharing</a:t>
          </a:r>
        </a:p>
      </dgm:t>
    </dgm:pt>
    <dgm:pt modelId="{5D1557B0-16AE-451F-88EF-D6DE65670C20}" type="parTrans" cxnId="{285D3C4B-1067-4CC6-98A9-FED7E48DE8EA}">
      <dgm:prSet/>
      <dgm:spPr/>
      <dgm:t>
        <a:bodyPr/>
        <a:lstStyle/>
        <a:p>
          <a:endParaRPr lang="en-US"/>
        </a:p>
      </dgm:t>
    </dgm:pt>
    <dgm:pt modelId="{A0BC8257-B6A9-4482-8B68-06ADA8BA81AD}" type="sibTrans" cxnId="{285D3C4B-1067-4CC6-98A9-FED7E48DE8EA}">
      <dgm:prSet/>
      <dgm:spPr/>
      <dgm:t>
        <a:bodyPr/>
        <a:lstStyle/>
        <a:p>
          <a:endParaRPr lang="en-US"/>
        </a:p>
      </dgm:t>
    </dgm:pt>
    <dgm:pt modelId="{F961CD12-8EB8-43C1-A895-9A33FF74223E}">
      <dgm:prSet/>
      <dgm:spPr/>
      <dgm:t>
        <a:bodyPr/>
        <a:lstStyle/>
        <a:p>
          <a:r>
            <a:rPr lang="en-US"/>
            <a:t>This conversational session is reserved for participants to share what they have learned, to answer any remaining questions, to seek input, and to share inspiration and tactics for making a difference in the learning and lives of their students.</a:t>
          </a:r>
        </a:p>
      </dgm:t>
    </dgm:pt>
    <dgm:pt modelId="{A91F51E4-C6A4-47EB-B920-5E525BB48FA6}" type="parTrans" cxnId="{B0A8DF41-38E3-491E-BB87-F283D7DBA187}">
      <dgm:prSet/>
      <dgm:spPr/>
      <dgm:t>
        <a:bodyPr/>
        <a:lstStyle/>
        <a:p>
          <a:endParaRPr lang="en-US"/>
        </a:p>
      </dgm:t>
    </dgm:pt>
    <dgm:pt modelId="{37C4F4CC-5852-4721-9F62-0668455806A9}" type="sibTrans" cxnId="{B0A8DF41-38E3-491E-BB87-F283D7DBA187}">
      <dgm:prSet/>
      <dgm:spPr/>
      <dgm:t>
        <a:bodyPr/>
        <a:lstStyle/>
        <a:p>
          <a:endParaRPr lang="en-US"/>
        </a:p>
      </dgm:t>
    </dgm:pt>
    <dgm:pt modelId="{65141C33-5108-4FBA-A989-3EBCB9310DBE}" type="pres">
      <dgm:prSet presAssocID="{BB5E5CA0-F80C-4ECF-825B-A73E3F66AF77}" presName="root" presStyleCnt="0">
        <dgm:presLayoutVars>
          <dgm:chMax/>
          <dgm:chPref/>
          <dgm:animLvl val="lvl"/>
        </dgm:presLayoutVars>
      </dgm:prSet>
      <dgm:spPr/>
    </dgm:pt>
    <dgm:pt modelId="{EEB3E870-C60A-4F5F-A7C0-3B07E72C25CB}" type="pres">
      <dgm:prSet presAssocID="{BB5E5CA0-F80C-4ECF-825B-A73E3F66AF77}" presName="divider" presStyleLbl="node1" presStyleIdx="0" presStyleCnt="1"/>
      <dgm:spPr/>
    </dgm:pt>
    <dgm:pt modelId="{9545B8C2-F9C9-4BBA-B0D1-8712180344B5}" type="pres">
      <dgm:prSet presAssocID="{BB5E5CA0-F80C-4ECF-825B-A73E3F66AF77}" presName="nodes" presStyleCnt="0">
        <dgm:presLayoutVars>
          <dgm:chMax/>
          <dgm:chPref/>
          <dgm:animLvl val="lvl"/>
        </dgm:presLayoutVars>
      </dgm:prSet>
      <dgm:spPr/>
    </dgm:pt>
    <dgm:pt modelId="{3CB4CC5C-E4E6-42A4-A8FE-843C3EC06E3A}" type="pres">
      <dgm:prSet presAssocID="{1379B4B1-21DD-4B96-9B48-9D9FAF494451}" presName="composite" presStyleCnt="0"/>
      <dgm:spPr/>
    </dgm:pt>
    <dgm:pt modelId="{0187D63D-4589-43AC-85BB-E162C3A8D388}" type="pres">
      <dgm:prSet presAssocID="{1379B4B1-21DD-4B96-9B48-9D9FAF494451}" presName="L1TextContainer" presStyleLbl="revTx" presStyleIdx="0" presStyleCnt="7">
        <dgm:presLayoutVars>
          <dgm:chMax val="1"/>
          <dgm:chPref val="1"/>
          <dgm:bulletEnabled val="1"/>
        </dgm:presLayoutVars>
      </dgm:prSet>
      <dgm:spPr/>
    </dgm:pt>
    <dgm:pt modelId="{A9BA7F6B-0984-4F33-BD32-D8A505CA3078}" type="pres">
      <dgm:prSet presAssocID="{1379B4B1-21DD-4B96-9B48-9D9FAF494451}" presName="L2TextContainerWrapper" presStyleCnt="0">
        <dgm:presLayoutVars>
          <dgm:chMax val="0"/>
          <dgm:chPref val="0"/>
          <dgm:bulletEnabled val="1"/>
        </dgm:presLayoutVars>
      </dgm:prSet>
      <dgm:spPr/>
    </dgm:pt>
    <dgm:pt modelId="{6E7D5E16-401E-4C3F-8CA9-97FB2C22B4B7}" type="pres">
      <dgm:prSet presAssocID="{1379B4B1-21DD-4B96-9B48-9D9FAF494451}" presName="L2TextContainer" presStyleLbl="bgAccFollowNode1" presStyleIdx="0" presStyleCnt="7"/>
      <dgm:spPr/>
    </dgm:pt>
    <dgm:pt modelId="{05DBB6D7-CF4B-4695-923C-281EAF8EFE0C}" type="pres">
      <dgm:prSet presAssocID="{1379B4B1-21DD-4B96-9B48-9D9FAF494451}" presName="FlexibleEmptyPlaceHolder" presStyleCnt="0"/>
      <dgm:spPr/>
    </dgm:pt>
    <dgm:pt modelId="{BA5D1D96-60B7-4B6B-8E83-1C89C9AA830F}" type="pres">
      <dgm:prSet presAssocID="{1379B4B1-21DD-4B96-9B48-9D9FAF494451}" presName="ConnectLine" presStyleLbl="alignNode1" presStyleIdx="0" presStyleCnt="7"/>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A1CDEA22-EECB-4A8F-A074-722A4A391F4C}" type="pres">
      <dgm:prSet presAssocID="{1379B4B1-21DD-4B96-9B48-9D9FAF494451}" presName="ConnectorPoint" presStyleLbl="fgAcc1" presStyleIdx="0" presStyleCnt="7"/>
      <dgm:spPr>
        <a:solidFill>
          <a:schemeClr val="lt1">
            <a:alpha val="90000"/>
            <a:hueOff val="0"/>
            <a:satOff val="0"/>
            <a:lumOff val="0"/>
            <a:alphaOff val="0"/>
          </a:schemeClr>
        </a:solidFill>
        <a:ln w="25400" cap="flat" cmpd="sng" algn="ctr">
          <a:noFill/>
          <a:prstDash val="solid"/>
        </a:ln>
        <a:effectLst/>
      </dgm:spPr>
    </dgm:pt>
    <dgm:pt modelId="{750D54DE-18C7-45EF-8622-CAAFDE1CDE94}" type="pres">
      <dgm:prSet presAssocID="{1379B4B1-21DD-4B96-9B48-9D9FAF494451}" presName="EmptyPlaceHolder" presStyleCnt="0"/>
      <dgm:spPr/>
    </dgm:pt>
    <dgm:pt modelId="{EE7AF9E7-97B9-4E5F-B3A7-77F692F521AA}" type="pres">
      <dgm:prSet presAssocID="{06069EA1-A086-45F3-AD74-5F23D5FD27AD}" presName="spaceBetweenRectangles" presStyleCnt="0"/>
      <dgm:spPr/>
    </dgm:pt>
    <dgm:pt modelId="{6F463964-73CE-47A9-9324-75EA82F17832}" type="pres">
      <dgm:prSet presAssocID="{3E5E28FF-3B7F-4AC2-A182-99ADC0036778}" presName="composite" presStyleCnt="0"/>
      <dgm:spPr/>
    </dgm:pt>
    <dgm:pt modelId="{7BA4BAED-D5E7-4662-8492-28BAE04AE07A}" type="pres">
      <dgm:prSet presAssocID="{3E5E28FF-3B7F-4AC2-A182-99ADC0036778}" presName="L1TextContainer" presStyleLbl="revTx" presStyleIdx="1" presStyleCnt="7">
        <dgm:presLayoutVars>
          <dgm:chMax val="1"/>
          <dgm:chPref val="1"/>
          <dgm:bulletEnabled val="1"/>
        </dgm:presLayoutVars>
      </dgm:prSet>
      <dgm:spPr/>
    </dgm:pt>
    <dgm:pt modelId="{EFC7CB92-B1F2-4922-8FFB-A456667B6394}" type="pres">
      <dgm:prSet presAssocID="{3E5E28FF-3B7F-4AC2-A182-99ADC0036778}" presName="L2TextContainerWrapper" presStyleCnt="0">
        <dgm:presLayoutVars>
          <dgm:chMax val="0"/>
          <dgm:chPref val="0"/>
          <dgm:bulletEnabled val="1"/>
        </dgm:presLayoutVars>
      </dgm:prSet>
      <dgm:spPr/>
    </dgm:pt>
    <dgm:pt modelId="{26532B88-D98D-4FAE-B23C-4F23D840844F}" type="pres">
      <dgm:prSet presAssocID="{3E5E28FF-3B7F-4AC2-A182-99ADC0036778}" presName="L2TextContainer" presStyleLbl="bgAccFollowNode1" presStyleIdx="1" presStyleCnt="7"/>
      <dgm:spPr/>
    </dgm:pt>
    <dgm:pt modelId="{61ABDFA8-FCBE-4066-9C93-2F79C6A47439}" type="pres">
      <dgm:prSet presAssocID="{3E5E28FF-3B7F-4AC2-A182-99ADC0036778}" presName="FlexibleEmptyPlaceHolder" presStyleCnt="0"/>
      <dgm:spPr/>
    </dgm:pt>
    <dgm:pt modelId="{CA4CA372-56B7-4B9E-8FCE-D1E6E15F9CF8}" type="pres">
      <dgm:prSet presAssocID="{3E5E28FF-3B7F-4AC2-A182-99ADC0036778}" presName="ConnectLine" presStyleLbl="alignNode1" presStyleIdx="1" presStyleCnt="7"/>
      <dgm:spPr>
        <a:solidFill>
          <a:schemeClr val="accent2">
            <a:hueOff val="-242561"/>
            <a:satOff val="-13988"/>
            <a:lumOff val="1438"/>
            <a:alphaOff val="0"/>
          </a:schemeClr>
        </a:solidFill>
        <a:ln w="6350" cap="flat" cmpd="sng" algn="ctr">
          <a:solidFill>
            <a:schemeClr val="accent2">
              <a:hueOff val="-242561"/>
              <a:satOff val="-13988"/>
              <a:lumOff val="1438"/>
              <a:alphaOff val="0"/>
            </a:schemeClr>
          </a:solidFill>
          <a:prstDash val="dash"/>
        </a:ln>
        <a:effectLst/>
      </dgm:spPr>
    </dgm:pt>
    <dgm:pt modelId="{77D71987-650D-400F-A08F-DB6859B783D1}" type="pres">
      <dgm:prSet presAssocID="{3E5E28FF-3B7F-4AC2-A182-99ADC0036778}" presName="ConnectorPoint" presStyleLbl="fgAcc1" presStyleIdx="1" presStyleCnt="7"/>
      <dgm:spPr>
        <a:solidFill>
          <a:schemeClr val="lt1">
            <a:alpha val="90000"/>
            <a:hueOff val="0"/>
            <a:satOff val="0"/>
            <a:lumOff val="0"/>
            <a:alphaOff val="0"/>
          </a:schemeClr>
        </a:solidFill>
        <a:ln w="25400" cap="flat" cmpd="sng" algn="ctr">
          <a:noFill/>
          <a:prstDash val="solid"/>
        </a:ln>
        <a:effectLst/>
      </dgm:spPr>
    </dgm:pt>
    <dgm:pt modelId="{76C06992-75FB-4F9D-B812-E0544B7444A2}" type="pres">
      <dgm:prSet presAssocID="{3E5E28FF-3B7F-4AC2-A182-99ADC0036778}" presName="EmptyPlaceHolder" presStyleCnt="0"/>
      <dgm:spPr/>
    </dgm:pt>
    <dgm:pt modelId="{3974E468-5BDF-41D8-AA78-FF9C1B3378D3}" type="pres">
      <dgm:prSet presAssocID="{87A25C3D-9B10-4149-920B-6D81985D5835}" presName="spaceBetweenRectangles" presStyleCnt="0"/>
      <dgm:spPr/>
    </dgm:pt>
    <dgm:pt modelId="{B119FF4F-F544-4CE2-B09C-312DD5497FE5}" type="pres">
      <dgm:prSet presAssocID="{F237853A-E081-45C7-BA4E-750CCB123189}" presName="composite" presStyleCnt="0"/>
      <dgm:spPr/>
    </dgm:pt>
    <dgm:pt modelId="{45167C2E-4A8D-4196-A8BA-09A8AAFAF459}" type="pres">
      <dgm:prSet presAssocID="{F237853A-E081-45C7-BA4E-750CCB123189}" presName="L1TextContainer" presStyleLbl="revTx" presStyleIdx="2" presStyleCnt="7">
        <dgm:presLayoutVars>
          <dgm:chMax val="1"/>
          <dgm:chPref val="1"/>
          <dgm:bulletEnabled val="1"/>
        </dgm:presLayoutVars>
      </dgm:prSet>
      <dgm:spPr/>
    </dgm:pt>
    <dgm:pt modelId="{8ADB2921-B275-47C5-9B62-84D727052428}" type="pres">
      <dgm:prSet presAssocID="{F237853A-E081-45C7-BA4E-750CCB123189}" presName="L2TextContainerWrapper" presStyleCnt="0">
        <dgm:presLayoutVars>
          <dgm:chMax val="0"/>
          <dgm:chPref val="0"/>
          <dgm:bulletEnabled val="1"/>
        </dgm:presLayoutVars>
      </dgm:prSet>
      <dgm:spPr/>
    </dgm:pt>
    <dgm:pt modelId="{69D96F57-0183-46D7-9776-4B96215ABFB2}" type="pres">
      <dgm:prSet presAssocID="{F237853A-E081-45C7-BA4E-750CCB123189}" presName="L2TextContainer" presStyleLbl="bgAccFollowNode1" presStyleIdx="2" presStyleCnt="7"/>
      <dgm:spPr/>
    </dgm:pt>
    <dgm:pt modelId="{551CDA2F-5C9B-4774-9ECB-58F56EFBE62D}" type="pres">
      <dgm:prSet presAssocID="{F237853A-E081-45C7-BA4E-750CCB123189}" presName="FlexibleEmptyPlaceHolder" presStyleCnt="0"/>
      <dgm:spPr/>
    </dgm:pt>
    <dgm:pt modelId="{FD6EC931-B231-4D65-AADF-921BFAED6696}" type="pres">
      <dgm:prSet presAssocID="{F237853A-E081-45C7-BA4E-750CCB123189}" presName="ConnectLine" presStyleLbl="alignNode1" presStyleIdx="2" presStyleCnt="7"/>
      <dgm:spPr>
        <a:solidFill>
          <a:schemeClr val="accent2">
            <a:hueOff val="-485121"/>
            <a:satOff val="-27976"/>
            <a:lumOff val="2876"/>
            <a:alphaOff val="0"/>
          </a:schemeClr>
        </a:solidFill>
        <a:ln w="6350" cap="flat" cmpd="sng" algn="ctr">
          <a:solidFill>
            <a:schemeClr val="accent2">
              <a:hueOff val="-485121"/>
              <a:satOff val="-27976"/>
              <a:lumOff val="2876"/>
              <a:alphaOff val="0"/>
            </a:schemeClr>
          </a:solidFill>
          <a:prstDash val="dash"/>
        </a:ln>
        <a:effectLst/>
      </dgm:spPr>
    </dgm:pt>
    <dgm:pt modelId="{A44C9DFE-2E7B-4C29-AFC7-6758A2FA9212}" type="pres">
      <dgm:prSet presAssocID="{F237853A-E081-45C7-BA4E-750CCB123189}" presName="ConnectorPoint" presStyleLbl="fgAcc1" presStyleIdx="2" presStyleCnt="7"/>
      <dgm:spPr>
        <a:solidFill>
          <a:schemeClr val="lt1">
            <a:alpha val="90000"/>
            <a:hueOff val="0"/>
            <a:satOff val="0"/>
            <a:lumOff val="0"/>
            <a:alphaOff val="0"/>
          </a:schemeClr>
        </a:solidFill>
        <a:ln w="25400" cap="flat" cmpd="sng" algn="ctr">
          <a:noFill/>
          <a:prstDash val="solid"/>
        </a:ln>
        <a:effectLst/>
      </dgm:spPr>
    </dgm:pt>
    <dgm:pt modelId="{74683AD3-FFD0-4FDF-933B-21C803BF150B}" type="pres">
      <dgm:prSet presAssocID="{F237853A-E081-45C7-BA4E-750CCB123189}" presName="EmptyPlaceHolder" presStyleCnt="0"/>
      <dgm:spPr/>
    </dgm:pt>
    <dgm:pt modelId="{D368B482-BA03-4E33-97F4-9380675E7663}" type="pres">
      <dgm:prSet presAssocID="{E5F18042-19E1-4C9F-B8AD-0C9C03CFB709}" presName="spaceBetweenRectangles" presStyleCnt="0"/>
      <dgm:spPr/>
    </dgm:pt>
    <dgm:pt modelId="{4265575B-763B-49E3-AFA3-5B87D6FF6262}" type="pres">
      <dgm:prSet presAssocID="{92C1E567-B5C9-444B-9B2D-3AC70EA6A360}" presName="composite" presStyleCnt="0"/>
      <dgm:spPr/>
    </dgm:pt>
    <dgm:pt modelId="{4F0BFCFF-D985-49EB-8A48-7BCF61945A3F}" type="pres">
      <dgm:prSet presAssocID="{92C1E567-B5C9-444B-9B2D-3AC70EA6A360}" presName="L1TextContainer" presStyleLbl="revTx" presStyleIdx="3" presStyleCnt="7">
        <dgm:presLayoutVars>
          <dgm:chMax val="1"/>
          <dgm:chPref val="1"/>
          <dgm:bulletEnabled val="1"/>
        </dgm:presLayoutVars>
      </dgm:prSet>
      <dgm:spPr/>
    </dgm:pt>
    <dgm:pt modelId="{20BA2208-616B-44BC-AED6-93B44CBA4193}" type="pres">
      <dgm:prSet presAssocID="{92C1E567-B5C9-444B-9B2D-3AC70EA6A360}" presName="L2TextContainerWrapper" presStyleCnt="0">
        <dgm:presLayoutVars>
          <dgm:chMax val="0"/>
          <dgm:chPref val="0"/>
          <dgm:bulletEnabled val="1"/>
        </dgm:presLayoutVars>
      </dgm:prSet>
      <dgm:spPr/>
    </dgm:pt>
    <dgm:pt modelId="{482BADEB-D12F-426D-9021-5D0CFE63C5E5}" type="pres">
      <dgm:prSet presAssocID="{92C1E567-B5C9-444B-9B2D-3AC70EA6A360}" presName="L2TextContainer" presStyleLbl="bgAccFollowNode1" presStyleIdx="3" presStyleCnt="7"/>
      <dgm:spPr/>
    </dgm:pt>
    <dgm:pt modelId="{5DA6C52F-BC02-4A88-9389-A56B76595263}" type="pres">
      <dgm:prSet presAssocID="{92C1E567-B5C9-444B-9B2D-3AC70EA6A360}" presName="FlexibleEmptyPlaceHolder" presStyleCnt="0"/>
      <dgm:spPr/>
    </dgm:pt>
    <dgm:pt modelId="{727F2B93-02FB-4690-B768-9FBFAC19A170}" type="pres">
      <dgm:prSet presAssocID="{92C1E567-B5C9-444B-9B2D-3AC70EA6A360}" presName="ConnectLine" presStyleLbl="alignNode1" presStyleIdx="3" presStyleCnt="7"/>
      <dgm:spPr>
        <a:solidFill>
          <a:schemeClr val="accent2">
            <a:hueOff val="-727682"/>
            <a:satOff val="-41964"/>
            <a:lumOff val="4314"/>
            <a:alphaOff val="0"/>
          </a:schemeClr>
        </a:solidFill>
        <a:ln w="6350" cap="flat" cmpd="sng" algn="ctr">
          <a:solidFill>
            <a:schemeClr val="accent2">
              <a:hueOff val="-727682"/>
              <a:satOff val="-41964"/>
              <a:lumOff val="4314"/>
              <a:alphaOff val="0"/>
            </a:schemeClr>
          </a:solidFill>
          <a:prstDash val="dash"/>
        </a:ln>
        <a:effectLst/>
      </dgm:spPr>
    </dgm:pt>
    <dgm:pt modelId="{C34ABFFA-EA67-4FD0-B81D-133B1A573E4A}" type="pres">
      <dgm:prSet presAssocID="{92C1E567-B5C9-444B-9B2D-3AC70EA6A360}" presName="ConnectorPoint" presStyleLbl="fgAcc1" presStyleIdx="3" presStyleCnt="7"/>
      <dgm:spPr>
        <a:solidFill>
          <a:schemeClr val="lt1">
            <a:alpha val="90000"/>
            <a:hueOff val="0"/>
            <a:satOff val="0"/>
            <a:lumOff val="0"/>
            <a:alphaOff val="0"/>
          </a:schemeClr>
        </a:solidFill>
        <a:ln w="25400" cap="flat" cmpd="sng" algn="ctr">
          <a:noFill/>
          <a:prstDash val="solid"/>
        </a:ln>
        <a:effectLst/>
      </dgm:spPr>
    </dgm:pt>
    <dgm:pt modelId="{7428BE24-A0BF-4661-86B4-87034BA32960}" type="pres">
      <dgm:prSet presAssocID="{92C1E567-B5C9-444B-9B2D-3AC70EA6A360}" presName="EmptyPlaceHolder" presStyleCnt="0"/>
      <dgm:spPr/>
    </dgm:pt>
    <dgm:pt modelId="{4AB9EAFB-5390-4022-8B66-12C51C37A4AA}" type="pres">
      <dgm:prSet presAssocID="{9505966F-B48E-427D-A4CA-6B68B5355ADC}" presName="spaceBetweenRectangles" presStyleCnt="0"/>
      <dgm:spPr/>
    </dgm:pt>
    <dgm:pt modelId="{F66C8D35-8EEE-436E-AB54-D82A1805EAA3}" type="pres">
      <dgm:prSet presAssocID="{71F26B23-092C-4143-8AE5-9D2E54A8C5A6}" presName="composite" presStyleCnt="0"/>
      <dgm:spPr/>
    </dgm:pt>
    <dgm:pt modelId="{9E44E5D0-68C9-43A0-A2EA-6DEC9B56916C}" type="pres">
      <dgm:prSet presAssocID="{71F26B23-092C-4143-8AE5-9D2E54A8C5A6}" presName="L1TextContainer" presStyleLbl="revTx" presStyleIdx="4" presStyleCnt="7">
        <dgm:presLayoutVars>
          <dgm:chMax val="1"/>
          <dgm:chPref val="1"/>
          <dgm:bulletEnabled val="1"/>
        </dgm:presLayoutVars>
      </dgm:prSet>
      <dgm:spPr/>
    </dgm:pt>
    <dgm:pt modelId="{2D93AD37-2C53-4F5C-B54C-99EF85E91E1C}" type="pres">
      <dgm:prSet presAssocID="{71F26B23-092C-4143-8AE5-9D2E54A8C5A6}" presName="L2TextContainerWrapper" presStyleCnt="0">
        <dgm:presLayoutVars>
          <dgm:chMax val="0"/>
          <dgm:chPref val="0"/>
          <dgm:bulletEnabled val="1"/>
        </dgm:presLayoutVars>
      </dgm:prSet>
      <dgm:spPr/>
    </dgm:pt>
    <dgm:pt modelId="{DC0F8FFB-2FEB-4F6C-B14E-7796888337F8}" type="pres">
      <dgm:prSet presAssocID="{71F26B23-092C-4143-8AE5-9D2E54A8C5A6}" presName="L2TextContainer" presStyleLbl="bgAccFollowNode1" presStyleIdx="4" presStyleCnt="7"/>
      <dgm:spPr/>
    </dgm:pt>
    <dgm:pt modelId="{1B12BCED-9066-4CA0-A984-30E4ACD78B74}" type="pres">
      <dgm:prSet presAssocID="{71F26B23-092C-4143-8AE5-9D2E54A8C5A6}" presName="FlexibleEmptyPlaceHolder" presStyleCnt="0"/>
      <dgm:spPr/>
    </dgm:pt>
    <dgm:pt modelId="{D557B595-F3DA-4957-BF05-6D7B911CC56C}" type="pres">
      <dgm:prSet presAssocID="{71F26B23-092C-4143-8AE5-9D2E54A8C5A6}" presName="ConnectLine" presStyleLbl="alignNode1" presStyleIdx="4" presStyleCnt="7"/>
      <dgm:spPr>
        <a:solidFill>
          <a:schemeClr val="accent2">
            <a:hueOff val="-970242"/>
            <a:satOff val="-55952"/>
            <a:lumOff val="5752"/>
            <a:alphaOff val="0"/>
          </a:schemeClr>
        </a:solidFill>
        <a:ln w="6350" cap="flat" cmpd="sng" algn="ctr">
          <a:solidFill>
            <a:schemeClr val="accent2">
              <a:hueOff val="-970242"/>
              <a:satOff val="-55952"/>
              <a:lumOff val="5752"/>
              <a:alphaOff val="0"/>
            </a:schemeClr>
          </a:solidFill>
          <a:prstDash val="dash"/>
        </a:ln>
        <a:effectLst/>
      </dgm:spPr>
    </dgm:pt>
    <dgm:pt modelId="{A789A37C-4A70-4DF2-AE55-69ACEE2B2347}" type="pres">
      <dgm:prSet presAssocID="{71F26B23-092C-4143-8AE5-9D2E54A8C5A6}" presName="ConnectorPoint" presStyleLbl="fgAcc1" presStyleIdx="4" presStyleCnt="7"/>
      <dgm:spPr>
        <a:solidFill>
          <a:schemeClr val="lt1">
            <a:alpha val="90000"/>
            <a:hueOff val="0"/>
            <a:satOff val="0"/>
            <a:lumOff val="0"/>
            <a:alphaOff val="0"/>
          </a:schemeClr>
        </a:solidFill>
        <a:ln w="25400" cap="flat" cmpd="sng" algn="ctr">
          <a:noFill/>
          <a:prstDash val="solid"/>
        </a:ln>
        <a:effectLst/>
      </dgm:spPr>
    </dgm:pt>
    <dgm:pt modelId="{2E378C81-6976-433F-8628-4B9BF27079CA}" type="pres">
      <dgm:prSet presAssocID="{71F26B23-092C-4143-8AE5-9D2E54A8C5A6}" presName="EmptyPlaceHolder" presStyleCnt="0"/>
      <dgm:spPr/>
    </dgm:pt>
    <dgm:pt modelId="{48F06780-7D82-4783-890B-48A3EA1131AB}" type="pres">
      <dgm:prSet presAssocID="{9C3DFB3B-2AFC-4D61-9615-41C57F71802A}" presName="spaceBetweenRectangles" presStyleCnt="0"/>
      <dgm:spPr/>
    </dgm:pt>
    <dgm:pt modelId="{F39432E7-CF58-4489-8D77-237BE8BECBE1}" type="pres">
      <dgm:prSet presAssocID="{B1AA2224-D5B3-4B4C-B4C8-7F6DB2AA8EBE}" presName="composite" presStyleCnt="0"/>
      <dgm:spPr/>
    </dgm:pt>
    <dgm:pt modelId="{D20A4AAE-9EC9-4884-88FF-A4FB1DE7EE55}" type="pres">
      <dgm:prSet presAssocID="{B1AA2224-D5B3-4B4C-B4C8-7F6DB2AA8EBE}" presName="L1TextContainer" presStyleLbl="revTx" presStyleIdx="5" presStyleCnt="7">
        <dgm:presLayoutVars>
          <dgm:chMax val="1"/>
          <dgm:chPref val="1"/>
          <dgm:bulletEnabled val="1"/>
        </dgm:presLayoutVars>
      </dgm:prSet>
      <dgm:spPr/>
    </dgm:pt>
    <dgm:pt modelId="{1A50C099-9245-4377-8A51-71C00ACE7B60}" type="pres">
      <dgm:prSet presAssocID="{B1AA2224-D5B3-4B4C-B4C8-7F6DB2AA8EBE}" presName="L2TextContainerWrapper" presStyleCnt="0">
        <dgm:presLayoutVars>
          <dgm:chMax val="0"/>
          <dgm:chPref val="0"/>
          <dgm:bulletEnabled val="1"/>
        </dgm:presLayoutVars>
      </dgm:prSet>
      <dgm:spPr/>
    </dgm:pt>
    <dgm:pt modelId="{FDFAD7DA-1AA1-4C25-BDBB-50826A607950}" type="pres">
      <dgm:prSet presAssocID="{B1AA2224-D5B3-4B4C-B4C8-7F6DB2AA8EBE}" presName="L2TextContainer" presStyleLbl="bgAccFollowNode1" presStyleIdx="5" presStyleCnt="7"/>
      <dgm:spPr/>
    </dgm:pt>
    <dgm:pt modelId="{CAD8C6AF-982F-46BA-B100-CB8B9609DE8E}" type="pres">
      <dgm:prSet presAssocID="{B1AA2224-D5B3-4B4C-B4C8-7F6DB2AA8EBE}" presName="FlexibleEmptyPlaceHolder" presStyleCnt="0"/>
      <dgm:spPr/>
    </dgm:pt>
    <dgm:pt modelId="{C4FEA1BD-95AF-4651-8528-F19BCDD73993}" type="pres">
      <dgm:prSet presAssocID="{B1AA2224-D5B3-4B4C-B4C8-7F6DB2AA8EBE}" presName="ConnectLine" presStyleLbl="alignNode1" presStyleIdx="5" presStyleCnt="7"/>
      <dgm:spPr>
        <a:solidFill>
          <a:schemeClr val="accent2">
            <a:hueOff val="-1212803"/>
            <a:satOff val="-69940"/>
            <a:lumOff val="7190"/>
            <a:alphaOff val="0"/>
          </a:schemeClr>
        </a:solidFill>
        <a:ln w="6350" cap="flat" cmpd="sng" algn="ctr">
          <a:solidFill>
            <a:schemeClr val="accent2">
              <a:hueOff val="-1212803"/>
              <a:satOff val="-69940"/>
              <a:lumOff val="7190"/>
              <a:alphaOff val="0"/>
            </a:schemeClr>
          </a:solidFill>
          <a:prstDash val="dash"/>
        </a:ln>
        <a:effectLst/>
      </dgm:spPr>
    </dgm:pt>
    <dgm:pt modelId="{34FB518B-B7F6-47EF-A3F7-8607E604D84C}" type="pres">
      <dgm:prSet presAssocID="{B1AA2224-D5B3-4B4C-B4C8-7F6DB2AA8EBE}" presName="ConnectorPoint" presStyleLbl="fgAcc1" presStyleIdx="5" presStyleCnt="7"/>
      <dgm:spPr>
        <a:solidFill>
          <a:schemeClr val="lt1">
            <a:alpha val="90000"/>
            <a:hueOff val="0"/>
            <a:satOff val="0"/>
            <a:lumOff val="0"/>
            <a:alphaOff val="0"/>
          </a:schemeClr>
        </a:solidFill>
        <a:ln w="25400" cap="flat" cmpd="sng" algn="ctr">
          <a:noFill/>
          <a:prstDash val="solid"/>
        </a:ln>
        <a:effectLst/>
      </dgm:spPr>
    </dgm:pt>
    <dgm:pt modelId="{957FEAF7-CD01-485C-864E-A7B73072F87F}" type="pres">
      <dgm:prSet presAssocID="{B1AA2224-D5B3-4B4C-B4C8-7F6DB2AA8EBE}" presName="EmptyPlaceHolder" presStyleCnt="0"/>
      <dgm:spPr/>
    </dgm:pt>
    <dgm:pt modelId="{CC6F27B0-A303-4F3D-9F74-7B29FF753B32}" type="pres">
      <dgm:prSet presAssocID="{9848B493-FC70-4179-BA6B-B4E758F3780F}" presName="spaceBetweenRectangles" presStyleCnt="0"/>
      <dgm:spPr/>
    </dgm:pt>
    <dgm:pt modelId="{193F4CC3-BB42-41F2-9CFA-B980FC20856F}" type="pres">
      <dgm:prSet presAssocID="{B8685D6D-045B-4854-8BA4-EFAD27C34DC9}" presName="composite" presStyleCnt="0"/>
      <dgm:spPr/>
    </dgm:pt>
    <dgm:pt modelId="{14151DDE-D9A2-4AE9-8A71-2FA5BBC6F827}" type="pres">
      <dgm:prSet presAssocID="{B8685D6D-045B-4854-8BA4-EFAD27C34DC9}" presName="L1TextContainer" presStyleLbl="revTx" presStyleIdx="6" presStyleCnt="7">
        <dgm:presLayoutVars>
          <dgm:chMax val="1"/>
          <dgm:chPref val="1"/>
          <dgm:bulletEnabled val="1"/>
        </dgm:presLayoutVars>
      </dgm:prSet>
      <dgm:spPr/>
    </dgm:pt>
    <dgm:pt modelId="{1954FB02-A22E-49BE-9F0A-274001D1B307}" type="pres">
      <dgm:prSet presAssocID="{B8685D6D-045B-4854-8BA4-EFAD27C34DC9}" presName="L2TextContainerWrapper" presStyleCnt="0">
        <dgm:presLayoutVars>
          <dgm:chMax val="0"/>
          <dgm:chPref val="0"/>
          <dgm:bulletEnabled val="1"/>
        </dgm:presLayoutVars>
      </dgm:prSet>
      <dgm:spPr/>
    </dgm:pt>
    <dgm:pt modelId="{9F6EDF75-2D31-4518-AFA1-786B53DFA0EC}" type="pres">
      <dgm:prSet presAssocID="{B8685D6D-045B-4854-8BA4-EFAD27C34DC9}" presName="L2TextContainer" presStyleLbl="bgAccFollowNode1" presStyleIdx="6" presStyleCnt="7"/>
      <dgm:spPr/>
    </dgm:pt>
    <dgm:pt modelId="{2713A3A7-20E1-4BE1-A718-841B5F081D07}" type="pres">
      <dgm:prSet presAssocID="{B8685D6D-045B-4854-8BA4-EFAD27C34DC9}" presName="FlexibleEmptyPlaceHolder" presStyleCnt="0"/>
      <dgm:spPr/>
    </dgm:pt>
    <dgm:pt modelId="{6C5614DB-BBDF-4A02-8D72-B5D9369E8487}" type="pres">
      <dgm:prSet presAssocID="{B8685D6D-045B-4854-8BA4-EFAD27C34DC9}" presName="ConnectLine" presStyleLbl="alignNode1" presStyleIdx="6" presStyleCnt="7"/>
      <dgm:spPr>
        <a:solidFill>
          <a:schemeClr val="accent2">
            <a:hueOff val="-1455363"/>
            <a:satOff val="-83928"/>
            <a:lumOff val="8628"/>
            <a:alphaOff val="0"/>
          </a:schemeClr>
        </a:solidFill>
        <a:ln w="6350" cap="flat" cmpd="sng" algn="ctr">
          <a:solidFill>
            <a:schemeClr val="accent2">
              <a:hueOff val="-1455363"/>
              <a:satOff val="-83928"/>
              <a:lumOff val="8628"/>
              <a:alphaOff val="0"/>
            </a:schemeClr>
          </a:solidFill>
          <a:prstDash val="dash"/>
        </a:ln>
        <a:effectLst/>
      </dgm:spPr>
    </dgm:pt>
    <dgm:pt modelId="{A18B9B2D-1136-4D81-92C5-46F9EAAE445C}" type="pres">
      <dgm:prSet presAssocID="{B8685D6D-045B-4854-8BA4-EFAD27C34DC9}" presName="ConnectorPoint" presStyleLbl="fgAcc1" presStyleIdx="6" presStyleCnt="7"/>
      <dgm:spPr>
        <a:solidFill>
          <a:schemeClr val="lt1">
            <a:alpha val="90000"/>
            <a:hueOff val="0"/>
            <a:satOff val="0"/>
            <a:lumOff val="0"/>
            <a:alphaOff val="0"/>
          </a:schemeClr>
        </a:solidFill>
        <a:ln w="25400" cap="flat" cmpd="sng" algn="ctr">
          <a:noFill/>
          <a:prstDash val="solid"/>
        </a:ln>
        <a:effectLst/>
      </dgm:spPr>
    </dgm:pt>
    <dgm:pt modelId="{AA4EB069-0D23-4934-AFA5-EF181F337D5C}" type="pres">
      <dgm:prSet presAssocID="{B8685D6D-045B-4854-8BA4-EFAD27C34DC9}" presName="EmptyPlaceHolder" presStyleCnt="0"/>
      <dgm:spPr/>
    </dgm:pt>
  </dgm:ptLst>
  <dgm:cxnLst>
    <dgm:cxn modelId="{F90B7519-61B0-4B7F-BE43-F677F76D1A79}" type="presOf" srcId="{A6FE7007-EC25-4C30-9F39-58F0F8FB2233}" destId="{69D96F57-0183-46D7-9776-4B96215ABFB2}" srcOrd="0" destOrd="0" presId="urn:microsoft.com/office/officeart/2017/3/layout/HorizontalPathTimeline"/>
    <dgm:cxn modelId="{4089E319-A8E0-440E-83C5-D3F2AF07DECE}" type="presOf" srcId="{92C1E567-B5C9-444B-9B2D-3AC70EA6A360}" destId="{4F0BFCFF-D985-49EB-8A48-7BCF61945A3F}" srcOrd="0" destOrd="0" presId="urn:microsoft.com/office/officeart/2017/3/layout/HorizontalPathTimeline"/>
    <dgm:cxn modelId="{9C0A531D-A04A-4CEB-8821-67B98568B265}" type="presOf" srcId="{EF064454-B3DE-4947-A9BC-FD4F0DB79CEF}" destId="{DC0F8FFB-2FEB-4F6C-B14E-7796888337F8}" srcOrd="0" destOrd="1" presId="urn:microsoft.com/office/officeart/2017/3/layout/HorizontalPathTimeline"/>
    <dgm:cxn modelId="{054A5A1D-F61D-4EED-B2BB-05A04F4EC30E}" type="presOf" srcId="{019C261D-57ED-417A-B047-02D5D2BDBCBC}" destId="{DC0F8FFB-2FEB-4F6C-B14E-7796888337F8}" srcOrd="0" destOrd="0" presId="urn:microsoft.com/office/officeart/2017/3/layout/HorizontalPathTimeline"/>
    <dgm:cxn modelId="{7005C31E-8826-4FBE-8878-261D5AF72FF3}" srcId="{BB5E5CA0-F80C-4ECF-825B-A73E3F66AF77}" destId="{3E5E28FF-3B7F-4AC2-A182-99ADC0036778}" srcOrd="1" destOrd="0" parTransId="{EE41A832-9E0B-4D50-A894-06E1418F6A05}" sibTransId="{87A25C3D-9B10-4149-920B-6D81985D5835}"/>
    <dgm:cxn modelId="{5E24382C-536D-4FD6-9D1B-CCA2F09B9AF3}" type="presOf" srcId="{617E399D-8CAA-44A4-BE6C-BA70FAB3C3C1}" destId="{6E7D5E16-401E-4C3F-8CA9-97FB2C22B4B7}" srcOrd="0" destOrd="0" presId="urn:microsoft.com/office/officeart/2017/3/layout/HorizontalPathTimeline"/>
    <dgm:cxn modelId="{EE5C8E33-8AB6-4DCD-8F1F-F6852115048F}" type="presOf" srcId="{262E1E24-D9ED-470F-9BC1-6EC3DFE4B63C}" destId="{9F6EDF75-2D31-4518-AFA1-786B53DFA0EC}" srcOrd="0" destOrd="0" presId="urn:microsoft.com/office/officeart/2017/3/layout/HorizontalPathTimeline"/>
    <dgm:cxn modelId="{1AD7B935-3997-4F1A-BEBD-F4A40BFD33AC}" type="presOf" srcId="{1379B4B1-21DD-4B96-9B48-9D9FAF494451}" destId="{0187D63D-4589-43AC-85BB-E162C3A8D388}" srcOrd="0" destOrd="0" presId="urn:microsoft.com/office/officeart/2017/3/layout/HorizontalPathTimeline"/>
    <dgm:cxn modelId="{6C90773C-F712-442C-8414-BD496374B73E}" type="presOf" srcId="{6A394CA4-72CF-4C22-8E34-292D50FD6D82}" destId="{26532B88-D98D-4FAE-B23C-4F23D840844F}" srcOrd="0" destOrd="1" presId="urn:microsoft.com/office/officeart/2017/3/layout/HorizontalPathTimeline"/>
    <dgm:cxn modelId="{4FF1F05B-4A70-4931-BCD5-30B29D1D062E}" srcId="{92C1E567-B5C9-444B-9B2D-3AC70EA6A360}" destId="{5854C000-07D8-49AA-811D-94F1C5F2EAD4}" srcOrd="0" destOrd="0" parTransId="{ECC53595-925E-41B4-8A12-2DF8A1EA1B18}" sibTransId="{8B50A989-2D5C-4B24-A375-090F21610CF5}"/>
    <dgm:cxn modelId="{7E77605C-62CB-4D69-9416-AFD268654CC3}" srcId="{3E5E28FF-3B7F-4AC2-A182-99ADC0036778}" destId="{70E03E20-A1AD-4BDC-A6B2-7EC7825CC56D}" srcOrd="0" destOrd="0" parTransId="{E2D34D9A-A69A-4981-A1C0-5EB3A8202712}" sibTransId="{4C34E956-AAD4-4EB9-973B-B7D0E53E4D86}"/>
    <dgm:cxn modelId="{B0A8DF41-38E3-491E-BB87-F283D7DBA187}" srcId="{262E1E24-D9ED-470F-9BC1-6EC3DFE4B63C}" destId="{F961CD12-8EB8-43C1-A895-9A33FF74223E}" srcOrd="0" destOrd="0" parTransId="{A91F51E4-C6A4-47EB-B920-5E525BB48FA6}" sibTransId="{37C4F4CC-5852-4721-9F62-0668455806A9}"/>
    <dgm:cxn modelId="{BA3C7542-B723-41C1-B465-8E782B0F63F2}" srcId="{617E399D-8CAA-44A4-BE6C-BA70FAB3C3C1}" destId="{85D6918A-200C-4A34-BC3F-2605550895C8}" srcOrd="0" destOrd="0" parTransId="{721BC455-2010-4C72-A840-78782575181D}" sibTransId="{DB6C9B56-95E9-47EF-897A-4A28D554F135}"/>
    <dgm:cxn modelId="{64C0A143-1EF3-40D8-B459-530AD09C818C}" type="presOf" srcId="{9017FCCF-D0C9-4F39-B5CC-49D0FE11BD8F}" destId="{FDFAD7DA-1AA1-4C25-BDBB-50826A607950}" srcOrd="0" destOrd="1" presId="urn:microsoft.com/office/officeart/2017/3/layout/HorizontalPathTimeline"/>
    <dgm:cxn modelId="{285D3C4B-1067-4CC6-98A9-FED7E48DE8EA}" srcId="{B8685D6D-045B-4854-8BA4-EFAD27C34DC9}" destId="{262E1E24-D9ED-470F-9BC1-6EC3DFE4B63C}" srcOrd="0" destOrd="0" parTransId="{5D1557B0-16AE-451F-88EF-D6DE65670C20}" sibTransId="{A0BC8257-B6A9-4482-8B68-06ADA8BA81AD}"/>
    <dgm:cxn modelId="{A4B31373-D113-4E1E-9F2A-84300AFAF69C}" type="presOf" srcId="{5854C000-07D8-49AA-811D-94F1C5F2EAD4}" destId="{482BADEB-D12F-426D-9021-5D0CFE63C5E5}" srcOrd="0" destOrd="0" presId="urn:microsoft.com/office/officeart/2017/3/layout/HorizontalPathTimeline"/>
    <dgm:cxn modelId="{58611D56-C5C2-4A5A-8ACD-F3DED8A2661D}" srcId="{019C261D-57ED-417A-B047-02D5D2BDBCBC}" destId="{EF064454-B3DE-4947-A9BC-FD4F0DB79CEF}" srcOrd="0" destOrd="0" parTransId="{B8FBAE6A-A559-46F2-A811-450A8434B7D5}" sibTransId="{07CF62B4-F140-4420-81FB-2F591D2F3305}"/>
    <dgm:cxn modelId="{03014057-EB74-4D12-B0A2-29C1A7C3FF6C}" type="presOf" srcId="{BB5E5CA0-F80C-4ECF-825B-A73E3F66AF77}" destId="{65141C33-5108-4FBA-A989-3EBCB9310DBE}" srcOrd="0" destOrd="0" presId="urn:microsoft.com/office/officeart/2017/3/layout/HorizontalPathTimeline"/>
    <dgm:cxn modelId="{04DA9583-3AE7-4D28-9205-A7F437E2E05A}" srcId="{BB5E5CA0-F80C-4ECF-825B-A73E3F66AF77}" destId="{92C1E567-B5C9-444B-9B2D-3AC70EA6A360}" srcOrd="3" destOrd="0" parTransId="{9DB263F2-3D11-4069-9D86-31F735F796F8}" sibTransId="{9505966F-B48E-427D-A4CA-6B68B5355ADC}"/>
    <dgm:cxn modelId="{47AC0186-83BB-4BCA-92B8-3B702AFF7C37}" srcId="{BB5E5CA0-F80C-4ECF-825B-A73E3F66AF77}" destId="{F237853A-E081-45C7-BA4E-750CCB123189}" srcOrd="2" destOrd="0" parTransId="{A613C147-1974-4EEB-A58B-57CC1BB2E5BA}" sibTransId="{E5F18042-19E1-4C9F-B8AD-0C9C03CFB709}"/>
    <dgm:cxn modelId="{E3D2F686-E8FD-4632-874C-0E4CD0EBE219}" type="presOf" srcId="{B1AA2224-D5B3-4B4C-B4C8-7F6DB2AA8EBE}" destId="{D20A4AAE-9EC9-4884-88FF-A4FB1DE7EE55}" srcOrd="0" destOrd="0" presId="urn:microsoft.com/office/officeart/2017/3/layout/HorizontalPathTimeline"/>
    <dgm:cxn modelId="{34B5848F-4983-4149-9078-A6B825203745}" srcId="{DB0BB499-3D02-4E7D-AEEE-C33AB63B66CF}" destId="{9017FCCF-D0C9-4F39-B5CC-49D0FE11BD8F}" srcOrd="0" destOrd="0" parTransId="{5A4C1E81-BF55-48CA-BBB2-925FA4421991}" sibTransId="{E6DBD954-E781-4566-A530-B739840B11A4}"/>
    <dgm:cxn modelId="{1684DF93-E66E-4D11-B308-F2BE968028F8}" type="presOf" srcId="{70E03E20-A1AD-4BDC-A6B2-7EC7825CC56D}" destId="{26532B88-D98D-4FAE-B23C-4F23D840844F}" srcOrd="0" destOrd="0" presId="urn:microsoft.com/office/officeart/2017/3/layout/HorizontalPathTimeline"/>
    <dgm:cxn modelId="{97DF5098-A53A-42B0-918D-C7803447D6E8}" type="presOf" srcId="{85D6918A-200C-4A34-BC3F-2605550895C8}" destId="{6E7D5E16-401E-4C3F-8CA9-97FB2C22B4B7}" srcOrd="0" destOrd="1" presId="urn:microsoft.com/office/officeart/2017/3/layout/HorizontalPathTimeline"/>
    <dgm:cxn modelId="{2D974EA0-3457-4D58-BEC4-5A3E739D0D9A}" type="presOf" srcId="{DB0BB499-3D02-4E7D-AEEE-C33AB63B66CF}" destId="{FDFAD7DA-1AA1-4C25-BDBB-50826A607950}" srcOrd="0" destOrd="0" presId="urn:microsoft.com/office/officeart/2017/3/layout/HorizontalPathTimeline"/>
    <dgm:cxn modelId="{5B2613A5-C331-4A51-996E-72DC75801E73}" srcId="{A6FE7007-EC25-4C30-9F39-58F0F8FB2233}" destId="{0694E1D1-EB11-4157-98D6-CE7441AF154E}" srcOrd="0" destOrd="0" parTransId="{1F1B5DF7-F293-4356-BE3D-DFBA2E09D02C}" sibTransId="{B73A7B92-AD27-4401-B956-CCDC38027C03}"/>
    <dgm:cxn modelId="{8191A1A6-4450-4FD7-A605-97BC34411AE2}" srcId="{71F26B23-092C-4143-8AE5-9D2E54A8C5A6}" destId="{019C261D-57ED-417A-B047-02D5D2BDBCBC}" srcOrd="0" destOrd="0" parTransId="{4C9E3A66-468F-4BD3-8C7C-99E65740D154}" sibTransId="{6B600C53-36AA-4A28-976E-BD9B91E22076}"/>
    <dgm:cxn modelId="{3EA1C2A6-B0D3-41E9-A7C1-C3BFAA971F5A}" type="presOf" srcId="{F237853A-E081-45C7-BA4E-750CCB123189}" destId="{45167C2E-4A8D-4196-A8BA-09A8AAFAF459}" srcOrd="0" destOrd="0" presId="urn:microsoft.com/office/officeart/2017/3/layout/HorizontalPathTimeline"/>
    <dgm:cxn modelId="{163F9AAB-4280-4803-88E4-149F28002AB0}" type="presOf" srcId="{0694E1D1-EB11-4157-98D6-CE7441AF154E}" destId="{69D96F57-0183-46D7-9776-4B96215ABFB2}" srcOrd="0" destOrd="1" presId="urn:microsoft.com/office/officeart/2017/3/layout/HorizontalPathTimeline"/>
    <dgm:cxn modelId="{629953B0-E2FA-430C-818B-0A96C06D4C73}" srcId="{BB5E5CA0-F80C-4ECF-825B-A73E3F66AF77}" destId="{B1AA2224-D5B3-4B4C-B4C8-7F6DB2AA8EBE}" srcOrd="5" destOrd="0" parTransId="{61746917-9C36-4913-85ED-68FE76C639E0}" sibTransId="{9848B493-FC70-4179-BA6B-B4E758F3780F}"/>
    <dgm:cxn modelId="{FDB729B3-0EEF-40BF-B134-8464D87FF073}" srcId="{5854C000-07D8-49AA-811D-94F1C5F2EAD4}" destId="{90A2A3C7-8805-43F3-8108-ED82FA7B99BF}" srcOrd="0" destOrd="0" parTransId="{CCD1CF67-8280-4B77-AEEB-06E26317FFD2}" sibTransId="{C20751F9-2DBB-45CD-B4B5-ABED5CABBA7F}"/>
    <dgm:cxn modelId="{7D36CABF-E56C-4AA7-9DC8-43AB0DCC9017}" srcId="{70E03E20-A1AD-4BDC-A6B2-7EC7825CC56D}" destId="{6A394CA4-72CF-4C22-8E34-292D50FD6D82}" srcOrd="0" destOrd="0" parTransId="{337B15EB-0B45-420C-A526-B921134808CB}" sibTransId="{139EA475-14C3-48FD-8FD7-AF750B5109D7}"/>
    <dgm:cxn modelId="{28DF5DC2-487D-49E3-866B-CB4BFD1077F3}" type="presOf" srcId="{3E5E28FF-3B7F-4AC2-A182-99ADC0036778}" destId="{7BA4BAED-D5E7-4662-8492-28BAE04AE07A}" srcOrd="0" destOrd="0" presId="urn:microsoft.com/office/officeart/2017/3/layout/HorizontalPathTimeline"/>
    <dgm:cxn modelId="{7BFFF4CD-CB4F-46F7-BCF6-9E320BEE807C}" type="presOf" srcId="{F961CD12-8EB8-43C1-A895-9A33FF74223E}" destId="{9F6EDF75-2D31-4518-AFA1-786B53DFA0EC}" srcOrd="0" destOrd="1" presId="urn:microsoft.com/office/officeart/2017/3/layout/HorizontalPathTimeline"/>
    <dgm:cxn modelId="{2D51E7CF-1EDA-437A-BD89-628217C35CAA}" srcId="{B1AA2224-D5B3-4B4C-B4C8-7F6DB2AA8EBE}" destId="{DB0BB499-3D02-4E7D-AEEE-C33AB63B66CF}" srcOrd="0" destOrd="0" parTransId="{94E2D88D-5FD6-4798-A86B-E969BE1D38C4}" sibTransId="{C10A8D6B-7C2B-464B-991E-8DDBFD7F05CE}"/>
    <dgm:cxn modelId="{E379E8D0-1941-498B-BB5A-82D07E6E40F5}" srcId="{1379B4B1-21DD-4B96-9B48-9D9FAF494451}" destId="{617E399D-8CAA-44A4-BE6C-BA70FAB3C3C1}" srcOrd="0" destOrd="0" parTransId="{20A71EE5-49E5-42F7-887B-4E418F50FA2B}" sibTransId="{57850131-9E36-478C-B52A-4F82C87168B6}"/>
    <dgm:cxn modelId="{015B00DE-7352-4327-B6A9-62C44AEE8AF6}" srcId="{BB5E5CA0-F80C-4ECF-825B-A73E3F66AF77}" destId="{B8685D6D-045B-4854-8BA4-EFAD27C34DC9}" srcOrd="6" destOrd="0" parTransId="{060D5E0F-CD7F-484C-B9A1-5728CE8C02BA}" sibTransId="{05E63EFD-22D4-4908-8355-A84AF093BA21}"/>
    <dgm:cxn modelId="{D4DFBBE1-C530-42EB-A31C-33C6B0D1078B}" srcId="{F237853A-E081-45C7-BA4E-750CCB123189}" destId="{A6FE7007-EC25-4C30-9F39-58F0F8FB2233}" srcOrd="0" destOrd="0" parTransId="{74C6BA7A-4F12-4A98-BA3D-62FBCD354445}" sibTransId="{2DED59CD-B927-417D-AB9D-E825856D582E}"/>
    <dgm:cxn modelId="{DAA6DBE4-42E8-4517-A560-518930BE0136}" type="presOf" srcId="{71F26B23-092C-4143-8AE5-9D2E54A8C5A6}" destId="{9E44E5D0-68C9-43A0-A2EA-6DEC9B56916C}" srcOrd="0" destOrd="0" presId="urn:microsoft.com/office/officeart/2017/3/layout/HorizontalPathTimeline"/>
    <dgm:cxn modelId="{96A1DAE6-FB16-4868-B003-1D854F7900F7}" srcId="{BB5E5CA0-F80C-4ECF-825B-A73E3F66AF77}" destId="{71F26B23-092C-4143-8AE5-9D2E54A8C5A6}" srcOrd="4" destOrd="0" parTransId="{B1A8F44A-246B-48CC-9C5E-75332448F26D}" sibTransId="{9C3DFB3B-2AFC-4D61-9615-41C57F71802A}"/>
    <dgm:cxn modelId="{49146EE9-1B04-4B36-9BF1-7E79BE4A67F7}" srcId="{BB5E5CA0-F80C-4ECF-825B-A73E3F66AF77}" destId="{1379B4B1-21DD-4B96-9B48-9D9FAF494451}" srcOrd="0" destOrd="0" parTransId="{99AB44A3-4332-4102-825F-9A41D0A6E842}" sibTransId="{06069EA1-A086-45F3-AD74-5F23D5FD27AD}"/>
    <dgm:cxn modelId="{AF51F6FB-7E8F-4172-B580-D46AA6FB464E}" type="presOf" srcId="{B8685D6D-045B-4854-8BA4-EFAD27C34DC9}" destId="{14151DDE-D9A2-4AE9-8A71-2FA5BBC6F827}" srcOrd="0" destOrd="0" presId="urn:microsoft.com/office/officeart/2017/3/layout/HorizontalPathTimeline"/>
    <dgm:cxn modelId="{1D86B8FC-D919-4055-8CE3-6BE84F3F1852}" type="presOf" srcId="{90A2A3C7-8805-43F3-8108-ED82FA7B99BF}" destId="{482BADEB-D12F-426D-9021-5D0CFE63C5E5}" srcOrd="0" destOrd="1" presId="urn:microsoft.com/office/officeart/2017/3/layout/HorizontalPathTimeline"/>
    <dgm:cxn modelId="{26B172AF-F0E7-43B5-95AC-CBC087C1617A}" type="presParOf" srcId="{65141C33-5108-4FBA-A989-3EBCB9310DBE}" destId="{EEB3E870-C60A-4F5F-A7C0-3B07E72C25CB}" srcOrd="0" destOrd="0" presId="urn:microsoft.com/office/officeart/2017/3/layout/HorizontalPathTimeline"/>
    <dgm:cxn modelId="{B443AFD0-FD22-4D98-9D3A-5A92FB6CAA19}" type="presParOf" srcId="{65141C33-5108-4FBA-A989-3EBCB9310DBE}" destId="{9545B8C2-F9C9-4BBA-B0D1-8712180344B5}" srcOrd="1" destOrd="0" presId="urn:microsoft.com/office/officeart/2017/3/layout/HorizontalPathTimeline"/>
    <dgm:cxn modelId="{B2F32BC1-9B13-4924-A115-175097D845B0}" type="presParOf" srcId="{9545B8C2-F9C9-4BBA-B0D1-8712180344B5}" destId="{3CB4CC5C-E4E6-42A4-A8FE-843C3EC06E3A}" srcOrd="0" destOrd="0" presId="urn:microsoft.com/office/officeart/2017/3/layout/HorizontalPathTimeline"/>
    <dgm:cxn modelId="{8AC853D5-6119-42FE-A3B9-A7D4F7B6C670}" type="presParOf" srcId="{3CB4CC5C-E4E6-42A4-A8FE-843C3EC06E3A}" destId="{0187D63D-4589-43AC-85BB-E162C3A8D388}" srcOrd="0" destOrd="0" presId="urn:microsoft.com/office/officeart/2017/3/layout/HorizontalPathTimeline"/>
    <dgm:cxn modelId="{BACAD043-C456-452E-9291-E52B6670BC08}" type="presParOf" srcId="{3CB4CC5C-E4E6-42A4-A8FE-843C3EC06E3A}" destId="{A9BA7F6B-0984-4F33-BD32-D8A505CA3078}" srcOrd="1" destOrd="0" presId="urn:microsoft.com/office/officeart/2017/3/layout/HorizontalPathTimeline"/>
    <dgm:cxn modelId="{6EF234FB-98CE-4BB8-9F3C-5D65810C4EEB}" type="presParOf" srcId="{A9BA7F6B-0984-4F33-BD32-D8A505CA3078}" destId="{6E7D5E16-401E-4C3F-8CA9-97FB2C22B4B7}" srcOrd="0" destOrd="0" presId="urn:microsoft.com/office/officeart/2017/3/layout/HorizontalPathTimeline"/>
    <dgm:cxn modelId="{229008FF-EF80-40E7-B0A7-20E850FE4925}" type="presParOf" srcId="{A9BA7F6B-0984-4F33-BD32-D8A505CA3078}" destId="{05DBB6D7-CF4B-4695-923C-281EAF8EFE0C}" srcOrd="1" destOrd="0" presId="urn:microsoft.com/office/officeart/2017/3/layout/HorizontalPathTimeline"/>
    <dgm:cxn modelId="{D9276D93-E195-4248-94E2-AB3D978795EE}" type="presParOf" srcId="{3CB4CC5C-E4E6-42A4-A8FE-843C3EC06E3A}" destId="{BA5D1D96-60B7-4B6B-8E83-1C89C9AA830F}" srcOrd="2" destOrd="0" presId="urn:microsoft.com/office/officeart/2017/3/layout/HorizontalPathTimeline"/>
    <dgm:cxn modelId="{54880638-BD9F-478F-9C54-E583B61BC2F7}" type="presParOf" srcId="{3CB4CC5C-E4E6-42A4-A8FE-843C3EC06E3A}" destId="{A1CDEA22-EECB-4A8F-A074-722A4A391F4C}" srcOrd="3" destOrd="0" presId="urn:microsoft.com/office/officeart/2017/3/layout/HorizontalPathTimeline"/>
    <dgm:cxn modelId="{B9522362-6101-4C17-B37A-E6A4A45568E9}" type="presParOf" srcId="{3CB4CC5C-E4E6-42A4-A8FE-843C3EC06E3A}" destId="{750D54DE-18C7-45EF-8622-CAAFDE1CDE94}" srcOrd="4" destOrd="0" presId="urn:microsoft.com/office/officeart/2017/3/layout/HorizontalPathTimeline"/>
    <dgm:cxn modelId="{16650241-F13B-4729-8C3D-11E1718A9883}" type="presParOf" srcId="{9545B8C2-F9C9-4BBA-B0D1-8712180344B5}" destId="{EE7AF9E7-97B9-4E5F-B3A7-77F692F521AA}" srcOrd="1" destOrd="0" presId="urn:microsoft.com/office/officeart/2017/3/layout/HorizontalPathTimeline"/>
    <dgm:cxn modelId="{38CFB7E5-F87E-4DAE-A22D-4F24D6BD7504}" type="presParOf" srcId="{9545B8C2-F9C9-4BBA-B0D1-8712180344B5}" destId="{6F463964-73CE-47A9-9324-75EA82F17832}" srcOrd="2" destOrd="0" presId="urn:microsoft.com/office/officeart/2017/3/layout/HorizontalPathTimeline"/>
    <dgm:cxn modelId="{5CB8C9DC-78A6-4596-B8E9-466BFDAB4DD8}" type="presParOf" srcId="{6F463964-73CE-47A9-9324-75EA82F17832}" destId="{7BA4BAED-D5E7-4662-8492-28BAE04AE07A}" srcOrd="0" destOrd="0" presId="urn:microsoft.com/office/officeart/2017/3/layout/HorizontalPathTimeline"/>
    <dgm:cxn modelId="{321CD38E-4796-4370-841F-38330CEFC86F}" type="presParOf" srcId="{6F463964-73CE-47A9-9324-75EA82F17832}" destId="{EFC7CB92-B1F2-4922-8FFB-A456667B6394}" srcOrd="1" destOrd="0" presId="urn:microsoft.com/office/officeart/2017/3/layout/HorizontalPathTimeline"/>
    <dgm:cxn modelId="{A99FE1AF-2861-4F5D-9F4C-57E21F309E2A}" type="presParOf" srcId="{EFC7CB92-B1F2-4922-8FFB-A456667B6394}" destId="{26532B88-D98D-4FAE-B23C-4F23D840844F}" srcOrd="0" destOrd="0" presId="urn:microsoft.com/office/officeart/2017/3/layout/HorizontalPathTimeline"/>
    <dgm:cxn modelId="{F8A98069-F9DE-4FF5-BB9D-0AC148E972D2}" type="presParOf" srcId="{EFC7CB92-B1F2-4922-8FFB-A456667B6394}" destId="{61ABDFA8-FCBE-4066-9C93-2F79C6A47439}" srcOrd="1" destOrd="0" presId="urn:microsoft.com/office/officeart/2017/3/layout/HorizontalPathTimeline"/>
    <dgm:cxn modelId="{70AA16AA-0CEA-4139-9C75-8F9E4A9E7D27}" type="presParOf" srcId="{6F463964-73CE-47A9-9324-75EA82F17832}" destId="{CA4CA372-56B7-4B9E-8FCE-D1E6E15F9CF8}" srcOrd="2" destOrd="0" presId="urn:microsoft.com/office/officeart/2017/3/layout/HorizontalPathTimeline"/>
    <dgm:cxn modelId="{67DA90E9-868F-4EA1-9D59-528AB9F83D08}" type="presParOf" srcId="{6F463964-73CE-47A9-9324-75EA82F17832}" destId="{77D71987-650D-400F-A08F-DB6859B783D1}" srcOrd="3" destOrd="0" presId="urn:microsoft.com/office/officeart/2017/3/layout/HorizontalPathTimeline"/>
    <dgm:cxn modelId="{7A8391C9-4E2C-44A2-8E17-B4B1BCF280A1}" type="presParOf" srcId="{6F463964-73CE-47A9-9324-75EA82F17832}" destId="{76C06992-75FB-4F9D-B812-E0544B7444A2}" srcOrd="4" destOrd="0" presId="urn:microsoft.com/office/officeart/2017/3/layout/HorizontalPathTimeline"/>
    <dgm:cxn modelId="{99F1467B-3113-41FD-8D18-D701392E85CC}" type="presParOf" srcId="{9545B8C2-F9C9-4BBA-B0D1-8712180344B5}" destId="{3974E468-5BDF-41D8-AA78-FF9C1B3378D3}" srcOrd="3" destOrd="0" presId="urn:microsoft.com/office/officeart/2017/3/layout/HorizontalPathTimeline"/>
    <dgm:cxn modelId="{A59CE67C-495C-46BD-A989-FD89E319BFC0}" type="presParOf" srcId="{9545B8C2-F9C9-4BBA-B0D1-8712180344B5}" destId="{B119FF4F-F544-4CE2-B09C-312DD5497FE5}" srcOrd="4" destOrd="0" presId="urn:microsoft.com/office/officeart/2017/3/layout/HorizontalPathTimeline"/>
    <dgm:cxn modelId="{4199D0B4-696F-4B59-8AA5-41346C4426F7}" type="presParOf" srcId="{B119FF4F-F544-4CE2-B09C-312DD5497FE5}" destId="{45167C2E-4A8D-4196-A8BA-09A8AAFAF459}" srcOrd="0" destOrd="0" presId="urn:microsoft.com/office/officeart/2017/3/layout/HorizontalPathTimeline"/>
    <dgm:cxn modelId="{FFB38897-4B93-46E0-8191-78F85189E993}" type="presParOf" srcId="{B119FF4F-F544-4CE2-B09C-312DD5497FE5}" destId="{8ADB2921-B275-47C5-9B62-84D727052428}" srcOrd="1" destOrd="0" presId="urn:microsoft.com/office/officeart/2017/3/layout/HorizontalPathTimeline"/>
    <dgm:cxn modelId="{5FE48100-18D4-4A5E-A44D-CDBA019DA891}" type="presParOf" srcId="{8ADB2921-B275-47C5-9B62-84D727052428}" destId="{69D96F57-0183-46D7-9776-4B96215ABFB2}" srcOrd="0" destOrd="0" presId="urn:microsoft.com/office/officeart/2017/3/layout/HorizontalPathTimeline"/>
    <dgm:cxn modelId="{11DD6420-F43E-4199-B9ED-324E29100B6F}" type="presParOf" srcId="{8ADB2921-B275-47C5-9B62-84D727052428}" destId="{551CDA2F-5C9B-4774-9ECB-58F56EFBE62D}" srcOrd="1" destOrd="0" presId="urn:microsoft.com/office/officeart/2017/3/layout/HorizontalPathTimeline"/>
    <dgm:cxn modelId="{AFB7C942-FCB8-46C9-B393-6B06A541798D}" type="presParOf" srcId="{B119FF4F-F544-4CE2-B09C-312DD5497FE5}" destId="{FD6EC931-B231-4D65-AADF-921BFAED6696}" srcOrd="2" destOrd="0" presId="urn:microsoft.com/office/officeart/2017/3/layout/HorizontalPathTimeline"/>
    <dgm:cxn modelId="{307D6E59-7325-424D-BF91-2B1C969BC1EC}" type="presParOf" srcId="{B119FF4F-F544-4CE2-B09C-312DD5497FE5}" destId="{A44C9DFE-2E7B-4C29-AFC7-6758A2FA9212}" srcOrd="3" destOrd="0" presId="urn:microsoft.com/office/officeart/2017/3/layout/HorizontalPathTimeline"/>
    <dgm:cxn modelId="{5BC64DE3-783C-433F-9A64-BA575A20AFF6}" type="presParOf" srcId="{B119FF4F-F544-4CE2-B09C-312DD5497FE5}" destId="{74683AD3-FFD0-4FDF-933B-21C803BF150B}" srcOrd="4" destOrd="0" presId="urn:microsoft.com/office/officeart/2017/3/layout/HorizontalPathTimeline"/>
    <dgm:cxn modelId="{8C67F572-2621-4EC7-B52B-7311B42AEEB0}" type="presParOf" srcId="{9545B8C2-F9C9-4BBA-B0D1-8712180344B5}" destId="{D368B482-BA03-4E33-97F4-9380675E7663}" srcOrd="5" destOrd="0" presId="urn:microsoft.com/office/officeart/2017/3/layout/HorizontalPathTimeline"/>
    <dgm:cxn modelId="{8049678F-6BD6-41C0-AADE-C26105516463}" type="presParOf" srcId="{9545B8C2-F9C9-4BBA-B0D1-8712180344B5}" destId="{4265575B-763B-49E3-AFA3-5B87D6FF6262}" srcOrd="6" destOrd="0" presId="urn:microsoft.com/office/officeart/2017/3/layout/HorizontalPathTimeline"/>
    <dgm:cxn modelId="{FE6441BE-5023-465E-9B04-BF0638FFD9EC}" type="presParOf" srcId="{4265575B-763B-49E3-AFA3-5B87D6FF6262}" destId="{4F0BFCFF-D985-49EB-8A48-7BCF61945A3F}" srcOrd="0" destOrd="0" presId="urn:microsoft.com/office/officeart/2017/3/layout/HorizontalPathTimeline"/>
    <dgm:cxn modelId="{39DD8C07-82FE-4390-A3A8-DD04E9E7B152}" type="presParOf" srcId="{4265575B-763B-49E3-AFA3-5B87D6FF6262}" destId="{20BA2208-616B-44BC-AED6-93B44CBA4193}" srcOrd="1" destOrd="0" presId="urn:microsoft.com/office/officeart/2017/3/layout/HorizontalPathTimeline"/>
    <dgm:cxn modelId="{9423C96E-76A1-4635-8F8C-E3167344AC6F}" type="presParOf" srcId="{20BA2208-616B-44BC-AED6-93B44CBA4193}" destId="{482BADEB-D12F-426D-9021-5D0CFE63C5E5}" srcOrd="0" destOrd="0" presId="urn:microsoft.com/office/officeart/2017/3/layout/HorizontalPathTimeline"/>
    <dgm:cxn modelId="{3418B623-0B07-42FA-962B-7E44BCE112A4}" type="presParOf" srcId="{20BA2208-616B-44BC-AED6-93B44CBA4193}" destId="{5DA6C52F-BC02-4A88-9389-A56B76595263}" srcOrd="1" destOrd="0" presId="urn:microsoft.com/office/officeart/2017/3/layout/HorizontalPathTimeline"/>
    <dgm:cxn modelId="{5E8E5FFC-6737-4FE2-945B-80969374595A}" type="presParOf" srcId="{4265575B-763B-49E3-AFA3-5B87D6FF6262}" destId="{727F2B93-02FB-4690-B768-9FBFAC19A170}" srcOrd="2" destOrd="0" presId="urn:microsoft.com/office/officeart/2017/3/layout/HorizontalPathTimeline"/>
    <dgm:cxn modelId="{74A12CE4-7BDA-476B-9791-64F9B7E45DF9}" type="presParOf" srcId="{4265575B-763B-49E3-AFA3-5B87D6FF6262}" destId="{C34ABFFA-EA67-4FD0-B81D-133B1A573E4A}" srcOrd="3" destOrd="0" presId="urn:microsoft.com/office/officeart/2017/3/layout/HorizontalPathTimeline"/>
    <dgm:cxn modelId="{0712D3D1-E683-4C43-AE19-2749E97C7215}" type="presParOf" srcId="{4265575B-763B-49E3-AFA3-5B87D6FF6262}" destId="{7428BE24-A0BF-4661-86B4-87034BA32960}" srcOrd="4" destOrd="0" presId="urn:microsoft.com/office/officeart/2017/3/layout/HorizontalPathTimeline"/>
    <dgm:cxn modelId="{C932BBEB-CDE9-4087-AD1D-9AED54D136F0}" type="presParOf" srcId="{9545B8C2-F9C9-4BBA-B0D1-8712180344B5}" destId="{4AB9EAFB-5390-4022-8B66-12C51C37A4AA}" srcOrd="7" destOrd="0" presId="urn:microsoft.com/office/officeart/2017/3/layout/HorizontalPathTimeline"/>
    <dgm:cxn modelId="{7A25276F-174F-40C0-B061-7646446B9B0C}" type="presParOf" srcId="{9545B8C2-F9C9-4BBA-B0D1-8712180344B5}" destId="{F66C8D35-8EEE-436E-AB54-D82A1805EAA3}" srcOrd="8" destOrd="0" presId="urn:microsoft.com/office/officeart/2017/3/layout/HorizontalPathTimeline"/>
    <dgm:cxn modelId="{81659A6D-6C1F-4B54-B868-E3BFFF30BC99}" type="presParOf" srcId="{F66C8D35-8EEE-436E-AB54-D82A1805EAA3}" destId="{9E44E5D0-68C9-43A0-A2EA-6DEC9B56916C}" srcOrd="0" destOrd="0" presId="urn:microsoft.com/office/officeart/2017/3/layout/HorizontalPathTimeline"/>
    <dgm:cxn modelId="{78304DD1-DC4A-4D48-A77D-2BB255435EDC}" type="presParOf" srcId="{F66C8D35-8EEE-436E-AB54-D82A1805EAA3}" destId="{2D93AD37-2C53-4F5C-B54C-99EF85E91E1C}" srcOrd="1" destOrd="0" presId="urn:microsoft.com/office/officeart/2017/3/layout/HorizontalPathTimeline"/>
    <dgm:cxn modelId="{FBB5BF26-B21C-4780-BA4B-054654A40FFD}" type="presParOf" srcId="{2D93AD37-2C53-4F5C-B54C-99EF85E91E1C}" destId="{DC0F8FFB-2FEB-4F6C-B14E-7796888337F8}" srcOrd="0" destOrd="0" presId="urn:microsoft.com/office/officeart/2017/3/layout/HorizontalPathTimeline"/>
    <dgm:cxn modelId="{35964045-C172-414B-9FEE-A2320411F57B}" type="presParOf" srcId="{2D93AD37-2C53-4F5C-B54C-99EF85E91E1C}" destId="{1B12BCED-9066-4CA0-A984-30E4ACD78B74}" srcOrd="1" destOrd="0" presId="urn:microsoft.com/office/officeart/2017/3/layout/HorizontalPathTimeline"/>
    <dgm:cxn modelId="{5BEA0249-0AA3-46FE-8695-C8F1AC2195B9}" type="presParOf" srcId="{F66C8D35-8EEE-436E-AB54-D82A1805EAA3}" destId="{D557B595-F3DA-4957-BF05-6D7B911CC56C}" srcOrd="2" destOrd="0" presId="urn:microsoft.com/office/officeart/2017/3/layout/HorizontalPathTimeline"/>
    <dgm:cxn modelId="{625FCA8C-A20E-4E19-A547-74CDED25038B}" type="presParOf" srcId="{F66C8D35-8EEE-436E-AB54-D82A1805EAA3}" destId="{A789A37C-4A70-4DF2-AE55-69ACEE2B2347}" srcOrd="3" destOrd="0" presId="urn:microsoft.com/office/officeart/2017/3/layout/HorizontalPathTimeline"/>
    <dgm:cxn modelId="{9899D46D-C647-4E57-9D7E-FC2031D9C1C7}" type="presParOf" srcId="{F66C8D35-8EEE-436E-AB54-D82A1805EAA3}" destId="{2E378C81-6976-433F-8628-4B9BF27079CA}" srcOrd="4" destOrd="0" presId="urn:microsoft.com/office/officeart/2017/3/layout/HorizontalPathTimeline"/>
    <dgm:cxn modelId="{37002D22-4D27-4BD5-9BD5-3FB6BC8D765D}" type="presParOf" srcId="{9545B8C2-F9C9-4BBA-B0D1-8712180344B5}" destId="{48F06780-7D82-4783-890B-48A3EA1131AB}" srcOrd="9" destOrd="0" presId="urn:microsoft.com/office/officeart/2017/3/layout/HorizontalPathTimeline"/>
    <dgm:cxn modelId="{DDB675AB-D70A-4458-8918-A0806FA76A9C}" type="presParOf" srcId="{9545B8C2-F9C9-4BBA-B0D1-8712180344B5}" destId="{F39432E7-CF58-4489-8D77-237BE8BECBE1}" srcOrd="10" destOrd="0" presId="urn:microsoft.com/office/officeart/2017/3/layout/HorizontalPathTimeline"/>
    <dgm:cxn modelId="{740DBB07-1EF0-49FD-BED5-5A4671349080}" type="presParOf" srcId="{F39432E7-CF58-4489-8D77-237BE8BECBE1}" destId="{D20A4AAE-9EC9-4884-88FF-A4FB1DE7EE55}" srcOrd="0" destOrd="0" presId="urn:microsoft.com/office/officeart/2017/3/layout/HorizontalPathTimeline"/>
    <dgm:cxn modelId="{85E361B8-20E3-4CA5-BD50-A9A93591F25E}" type="presParOf" srcId="{F39432E7-CF58-4489-8D77-237BE8BECBE1}" destId="{1A50C099-9245-4377-8A51-71C00ACE7B60}" srcOrd="1" destOrd="0" presId="urn:microsoft.com/office/officeart/2017/3/layout/HorizontalPathTimeline"/>
    <dgm:cxn modelId="{59B79896-664D-42E5-8782-7453BF91FA0C}" type="presParOf" srcId="{1A50C099-9245-4377-8A51-71C00ACE7B60}" destId="{FDFAD7DA-1AA1-4C25-BDBB-50826A607950}" srcOrd="0" destOrd="0" presId="urn:microsoft.com/office/officeart/2017/3/layout/HorizontalPathTimeline"/>
    <dgm:cxn modelId="{974DC635-BB64-42CA-A77D-551FC98DB8F1}" type="presParOf" srcId="{1A50C099-9245-4377-8A51-71C00ACE7B60}" destId="{CAD8C6AF-982F-46BA-B100-CB8B9609DE8E}" srcOrd="1" destOrd="0" presId="urn:microsoft.com/office/officeart/2017/3/layout/HorizontalPathTimeline"/>
    <dgm:cxn modelId="{43061C9A-0689-4A54-851A-E94755C82528}" type="presParOf" srcId="{F39432E7-CF58-4489-8D77-237BE8BECBE1}" destId="{C4FEA1BD-95AF-4651-8528-F19BCDD73993}" srcOrd="2" destOrd="0" presId="urn:microsoft.com/office/officeart/2017/3/layout/HorizontalPathTimeline"/>
    <dgm:cxn modelId="{19C97761-33F8-4DBF-97A9-54ADD3F03C2E}" type="presParOf" srcId="{F39432E7-CF58-4489-8D77-237BE8BECBE1}" destId="{34FB518B-B7F6-47EF-A3F7-8607E604D84C}" srcOrd="3" destOrd="0" presId="urn:microsoft.com/office/officeart/2017/3/layout/HorizontalPathTimeline"/>
    <dgm:cxn modelId="{0731E7A1-4670-48ED-8091-754B17CCF688}" type="presParOf" srcId="{F39432E7-CF58-4489-8D77-237BE8BECBE1}" destId="{957FEAF7-CD01-485C-864E-A7B73072F87F}" srcOrd="4" destOrd="0" presId="urn:microsoft.com/office/officeart/2017/3/layout/HorizontalPathTimeline"/>
    <dgm:cxn modelId="{E74F8C5A-55C4-4620-9B7B-97AF7638FAEF}" type="presParOf" srcId="{9545B8C2-F9C9-4BBA-B0D1-8712180344B5}" destId="{CC6F27B0-A303-4F3D-9F74-7B29FF753B32}" srcOrd="11" destOrd="0" presId="urn:microsoft.com/office/officeart/2017/3/layout/HorizontalPathTimeline"/>
    <dgm:cxn modelId="{770B1030-7532-40FA-A8FB-ED635FA4C8B3}" type="presParOf" srcId="{9545B8C2-F9C9-4BBA-B0D1-8712180344B5}" destId="{193F4CC3-BB42-41F2-9CFA-B980FC20856F}" srcOrd="12" destOrd="0" presId="urn:microsoft.com/office/officeart/2017/3/layout/HorizontalPathTimeline"/>
    <dgm:cxn modelId="{D77125DA-8443-4E89-835C-11A21CB13316}" type="presParOf" srcId="{193F4CC3-BB42-41F2-9CFA-B980FC20856F}" destId="{14151DDE-D9A2-4AE9-8A71-2FA5BBC6F827}" srcOrd="0" destOrd="0" presId="urn:microsoft.com/office/officeart/2017/3/layout/HorizontalPathTimeline"/>
    <dgm:cxn modelId="{1F4FAAC2-5FA9-4C74-89F3-4609B88E32C6}" type="presParOf" srcId="{193F4CC3-BB42-41F2-9CFA-B980FC20856F}" destId="{1954FB02-A22E-49BE-9F0A-274001D1B307}" srcOrd="1" destOrd="0" presId="urn:microsoft.com/office/officeart/2017/3/layout/HorizontalPathTimeline"/>
    <dgm:cxn modelId="{8CC6D41A-DADA-427B-B284-9A0FE689CF2F}" type="presParOf" srcId="{1954FB02-A22E-49BE-9F0A-274001D1B307}" destId="{9F6EDF75-2D31-4518-AFA1-786B53DFA0EC}" srcOrd="0" destOrd="0" presId="urn:microsoft.com/office/officeart/2017/3/layout/HorizontalPathTimeline"/>
    <dgm:cxn modelId="{66193A26-E69A-49FE-9A1A-CFA80C1ABE1D}" type="presParOf" srcId="{1954FB02-A22E-49BE-9F0A-274001D1B307}" destId="{2713A3A7-20E1-4BE1-A718-841B5F081D07}" srcOrd="1" destOrd="0" presId="urn:microsoft.com/office/officeart/2017/3/layout/HorizontalPathTimeline"/>
    <dgm:cxn modelId="{C6BADC57-0E0D-4612-9BC2-D1F4796F6513}" type="presParOf" srcId="{193F4CC3-BB42-41F2-9CFA-B980FC20856F}" destId="{6C5614DB-BBDF-4A02-8D72-B5D9369E8487}" srcOrd="2" destOrd="0" presId="urn:microsoft.com/office/officeart/2017/3/layout/HorizontalPathTimeline"/>
    <dgm:cxn modelId="{5D615B13-3283-4589-8603-3362B4B1579B}" type="presParOf" srcId="{193F4CC3-BB42-41F2-9CFA-B980FC20856F}" destId="{A18B9B2D-1136-4D81-92C5-46F9EAAE445C}" srcOrd="3" destOrd="0" presId="urn:microsoft.com/office/officeart/2017/3/layout/HorizontalPathTimeline"/>
    <dgm:cxn modelId="{3B57BEB5-5658-4B52-B111-8207DDA349D2}" type="presParOf" srcId="{193F4CC3-BB42-41F2-9CFA-B980FC20856F}" destId="{AA4EB069-0D23-4934-AFA5-EF181F337D5C}"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7D63D-4589-43AC-85BB-E162C3A8D388}">
      <dsp:nvSpPr>
        <dsp:cNvPr id="0" name=""/>
        <dsp:cNvSpPr/>
      </dsp:nvSpPr>
      <dsp:spPr>
        <a:xfrm>
          <a:off x="262890" y="2432999"/>
          <a:ext cx="2103119" cy="511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5 Oct.</a:t>
          </a:r>
        </a:p>
      </dsp:txBody>
      <dsp:txXfrm>
        <a:off x="262890" y="2432999"/>
        <a:ext cx="2103119" cy="511971"/>
      </dsp:txXfrm>
    </dsp:sp>
    <dsp:sp modelId="{EEB3E870-C60A-4F5F-A7C0-3B07E72C25CB}">
      <dsp:nvSpPr>
        <dsp:cNvPr id="0" name=""/>
        <dsp:cNvSpPr/>
      </dsp:nvSpPr>
      <dsp:spPr>
        <a:xfrm>
          <a:off x="0" y="2174748"/>
          <a:ext cx="10515600" cy="1812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D5E16-401E-4C3F-8CA9-97FB2C22B4B7}">
      <dsp:nvSpPr>
        <dsp:cNvPr id="0" name=""/>
        <dsp:cNvSpPr/>
      </dsp:nvSpPr>
      <dsp:spPr>
        <a:xfrm>
          <a:off x="157734" y="120701"/>
          <a:ext cx="2313432" cy="128382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Learning-through-Diversity: What it is and why it Matters</a:t>
          </a:r>
        </a:p>
        <a:p>
          <a:pPr marL="57150" lvl="1" indent="-57150" algn="l" defTabSz="400050">
            <a:lnSpc>
              <a:spcPct val="90000"/>
            </a:lnSpc>
            <a:spcBef>
              <a:spcPct val="0"/>
            </a:spcBef>
            <a:spcAft>
              <a:spcPct val="15000"/>
            </a:spcAft>
            <a:buChar char="•"/>
          </a:pPr>
          <a:r>
            <a:rPr lang="en-US" sz="900" kern="1200" dirty="0"/>
            <a:t>The goal of this session is to establish the value of inclusive teaching and learning practices in higher education and to introduce key principles and practices that advance equitable learning experiences for all students.</a:t>
          </a:r>
        </a:p>
      </dsp:txBody>
      <dsp:txXfrm>
        <a:off x="157734" y="120701"/>
        <a:ext cx="2313432" cy="1283823"/>
      </dsp:txXfrm>
    </dsp:sp>
    <dsp:sp modelId="{BA5D1D96-60B7-4B6B-8E83-1C89C9AA830F}">
      <dsp:nvSpPr>
        <dsp:cNvPr id="0" name=""/>
        <dsp:cNvSpPr/>
      </dsp:nvSpPr>
      <dsp:spPr>
        <a:xfrm>
          <a:off x="1314450" y="1404524"/>
          <a:ext cx="0" cy="770223"/>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7BA4BAED-D5E7-4662-8492-28BAE04AE07A}">
      <dsp:nvSpPr>
        <dsp:cNvPr id="0" name=""/>
        <dsp:cNvSpPr/>
      </dsp:nvSpPr>
      <dsp:spPr>
        <a:xfrm>
          <a:off x="1577340" y="1585753"/>
          <a:ext cx="2103119" cy="511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26 Oct.</a:t>
          </a:r>
        </a:p>
      </dsp:txBody>
      <dsp:txXfrm>
        <a:off x="1577340" y="1585753"/>
        <a:ext cx="2103119" cy="511971"/>
      </dsp:txXfrm>
    </dsp:sp>
    <dsp:sp modelId="{26532B88-D98D-4FAE-B23C-4F23D840844F}">
      <dsp:nvSpPr>
        <dsp:cNvPr id="0" name=""/>
        <dsp:cNvSpPr/>
      </dsp:nvSpPr>
      <dsp:spPr>
        <a:xfrm>
          <a:off x="1472184" y="3126200"/>
          <a:ext cx="2313432" cy="1404524"/>
        </a:xfrm>
        <a:prstGeom prst="rect">
          <a:avLst/>
        </a:prstGeom>
        <a:solidFill>
          <a:schemeClr val="accent2">
            <a:tint val="40000"/>
            <a:alpha val="90000"/>
            <a:hueOff val="-141538"/>
            <a:satOff val="-12558"/>
            <a:lumOff val="-128"/>
            <a:alphaOff val="0"/>
          </a:schemeClr>
        </a:solidFill>
        <a:ln w="25400" cap="flat" cmpd="sng" algn="ctr">
          <a:solidFill>
            <a:schemeClr val="accent2">
              <a:tint val="40000"/>
              <a:alpha val="90000"/>
              <a:hueOff val="-141538"/>
              <a:satOff val="-12558"/>
              <a:lumOff val="-1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How the CIRTL Framework Advances Equitable Learning Experiences</a:t>
          </a:r>
        </a:p>
        <a:p>
          <a:pPr marL="57150" lvl="1" indent="-57150" algn="l" defTabSz="400050">
            <a:lnSpc>
              <a:spcPct val="90000"/>
            </a:lnSpc>
            <a:spcBef>
              <a:spcPct val="0"/>
            </a:spcBef>
            <a:spcAft>
              <a:spcPct val="15000"/>
            </a:spcAft>
            <a:buChar char="•"/>
          </a:pPr>
          <a:r>
            <a:rPr lang="en-US" sz="900" kern="1200" dirty="0"/>
            <a:t>This session integrates two Core Ideas of the CIRTL Network into a unified Framework for successfully integrating inclusive teaching and learning practices in higher education. This Framework encourages consideration of  the kinds of evidence we can generate to see if our practices are working. </a:t>
          </a:r>
        </a:p>
      </dsp:txBody>
      <dsp:txXfrm>
        <a:off x="1472184" y="3126200"/>
        <a:ext cx="2313432" cy="1404524"/>
      </dsp:txXfrm>
    </dsp:sp>
    <dsp:sp modelId="{CA4CA372-56B7-4B9E-8FCE-D1E6E15F9CF8}">
      <dsp:nvSpPr>
        <dsp:cNvPr id="0" name=""/>
        <dsp:cNvSpPr/>
      </dsp:nvSpPr>
      <dsp:spPr>
        <a:xfrm>
          <a:off x="2628900" y="2355976"/>
          <a:ext cx="0" cy="770223"/>
        </a:xfrm>
        <a:prstGeom prst="line">
          <a:avLst/>
        </a:prstGeom>
        <a:solidFill>
          <a:schemeClr val="accent2">
            <a:hueOff val="-242561"/>
            <a:satOff val="-13988"/>
            <a:lumOff val="1438"/>
            <a:alphaOff val="0"/>
          </a:schemeClr>
        </a:solidFill>
        <a:ln w="6350" cap="flat" cmpd="sng" algn="ctr">
          <a:solidFill>
            <a:schemeClr val="accent2">
              <a:hueOff val="-242561"/>
              <a:satOff val="-13988"/>
              <a:lumOff val="1438"/>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A1CDEA22-EECB-4A8F-A074-722A4A391F4C}">
      <dsp:nvSpPr>
        <dsp:cNvPr id="0" name=""/>
        <dsp:cNvSpPr/>
      </dsp:nvSpPr>
      <dsp:spPr>
        <a:xfrm>
          <a:off x="1257815" y="2208728"/>
          <a:ext cx="113268" cy="11326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7D71987-650D-400F-A08F-DB6859B783D1}">
      <dsp:nvSpPr>
        <dsp:cNvPr id="0" name=""/>
        <dsp:cNvSpPr/>
      </dsp:nvSpPr>
      <dsp:spPr>
        <a:xfrm>
          <a:off x="2572265" y="2208728"/>
          <a:ext cx="113268" cy="11326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5167C2E-4A8D-4196-A8BA-09A8AAFAF459}">
      <dsp:nvSpPr>
        <dsp:cNvPr id="0" name=""/>
        <dsp:cNvSpPr/>
      </dsp:nvSpPr>
      <dsp:spPr>
        <a:xfrm>
          <a:off x="2891790" y="2432999"/>
          <a:ext cx="2103119" cy="511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30 Nov.</a:t>
          </a:r>
        </a:p>
      </dsp:txBody>
      <dsp:txXfrm>
        <a:off x="2891790" y="2432999"/>
        <a:ext cx="2103119" cy="511971"/>
      </dsp:txXfrm>
    </dsp:sp>
    <dsp:sp modelId="{69D96F57-0183-46D7-9776-4B96215ABFB2}">
      <dsp:nvSpPr>
        <dsp:cNvPr id="0" name=""/>
        <dsp:cNvSpPr/>
      </dsp:nvSpPr>
      <dsp:spPr>
        <a:xfrm>
          <a:off x="2786634" y="0"/>
          <a:ext cx="2313432" cy="1404524"/>
        </a:xfrm>
        <a:prstGeom prst="rect">
          <a:avLst/>
        </a:prstGeom>
        <a:solidFill>
          <a:schemeClr val="accent2">
            <a:tint val="40000"/>
            <a:alpha val="90000"/>
            <a:hueOff val="-283075"/>
            <a:satOff val="-25115"/>
            <a:lumOff val="-256"/>
            <a:alphaOff val="0"/>
          </a:schemeClr>
        </a:solidFill>
        <a:ln w="25400" cap="flat" cmpd="sng" algn="ctr">
          <a:solidFill>
            <a:schemeClr val="accent2">
              <a:tint val="40000"/>
              <a:alpha val="90000"/>
              <a:hueOff val="-283075"/>
              <a:satOff val="-25115"/>
              <a:lumOff val="-2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Applied Strategies for Inclusive and Accessible Teaching and Learning</a:t>
          </a:r>
        </a:p>
        <a:p>
          <a:pPr marL="57150" lvl="1" indent="-57150" algn="l" defTabSz="400050">
            <a:lnSpc>
              <a:spcPct val="90000"/>
            </a:lnSpc>
            <a:spcBef>
              <a:spcPct val="0"/>
            </a:spcBef>
            <a:spcAft>
              <a:spcPct val="15000"/>
            </a:spcAft>
            <a:buChar char="•"/>
          </a:pPr>
          <a:r>
            <a:rPr lang="en-US" sz="900" kern="1200" dirty="0"/>
            <a:t>Developing an equity mindset &amp; applied strategies for creating accessible, inclusive, and equitable learning experiences for diverse learners. Goals: making inclusive teaching second nature and exploring teaching strategies that work for you and your curriculum.</a:t>
          </a:r>
        </a:p>
      </dsp:txBody>
      <dsp:txXfrm>
        <a:off x="2786634" y="0"/>
        <a:ext cx="2313432" cy="1404524"/>
      </dsp:txXfrm>
    </dsp:sp>
    <dsp:sp modelId="{FD6EC931-B231-4D65-AADF-921BFAED6696}">
      <dsp:nvSpPr>
        <dsp:cNvPr id="0" name=""/>
        <dsp:cNvSpPr/>
      </dsp:nvSpPr>
      <dsp:spPr>
        <a:xfrm>
          <a:off x="3943350" y="1404524"/>
          <a:ext cx="0" cy="770223"/>
        </a:xfrm>
        <a:prstGeom prst="line">
          <a:avLst/>
        </a:prstGeom>
        <a:solidFill>
          <a:schemeClr val="accent2">
            <a:hueOff val="-485121"/>
            <a:satOff val="-27976"/>
            <a:lumOff val="2876"/>
            <a:alphaOff val="0"/>
          </a:schemeClr>
        </a:solidFill>
        <a:ln w="6350" cap="flat" cmpd="sng" algn="ctr">
          <a:solidFill>
            <a:schemeClr val="accent2">
              <a:hueOff val="-485121"/>
              <a:satOff val="-27976"/>
              <a:lumOff val="2876"/>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4F0BFCFF-D985-49EB-8A48-7BCF61945A3F}">
      <dsp:nvSpPr>
        <dsp:cNvPr id="0" name=""/>
        <dsp:cNvSpPr/>
      </dsp:nvSpPr>
      <dsp:spPr>
        <a:xfrm>
          <a:off x="4206240" y="1585753"/>
          <a:ext cx="2103119" cy="511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25 Jan.</a:t>
          </a:r>
        </a:p>
      </dsp:txBody>
      <dsp:txXfrm>
        <a:off x="4206240" y="1585753"/>
        <a:ext cx="2103119" cy="511971"/>
      </dsp:txXfrm>
    </dsp:sp>
    <dsp:sp modelId="{482BADEB-D12F-426D-9021-5D0CFE63C5E5}">
      <dsp:nvSpPr>
        <dsp:cNvPr id="0" name=""/>
        <dsp:cNvSpPr/>
      </dsp:nvSpPr>
      <dsp:spPr>
        <a:xfrm>
          <a:off x="4101084" y="3126200"/>
          <a:ext cx="2313432" cy="1382579"/>
        </a:xfrm>
        <a:prstGeom prst="rect">
          <a:avLst/>
        </a:prstGeom>
        <a:solidFill>
          <a:schemeClr val="accent2">
            <a:tint val="40000"/>
            <a:alpha val="90000"/>
            <a:hueOff val="-424613"/>
            <a:satOff val="-37673"/>
            <a:lumOff val="-385"/>
            <a:alphaOff val="0"/>
          </a:schemeClr>
        </a:solidFill>
        <a:ln w="25400" cap="flat" cmpd="sng" algn="ctr">
          <a:solidFill>
            <a:schemeClr val="accent2">
              <a:tint val="40000"/>
              <a:alpha val="90000"/>
              <a:hueOff val="-424613"/>
              <a:satOff val="-37673"/>
              <a:lumOff val="-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Universal Design for Learning</a:t>
          </a:r>
        </a:p>
        <a:p>
          <a:pPr marL="57150" lvl="1" indent="-57150" algn="l" defTabSz="400050">
            <a:lnSpc>
              <a:spcPct val="90000"/>
            </a:lnSpc>
            <a:spcBef>
              <a:spcPct val="0"/>
            </a:spcBef>
            <a:spcAft>
              <a:spcPct val="15000"/>
            </a:spcAft>
            <a:buChar char="•"/>
          </a:pPr>
          <a:r>
            <a:rPr lang="en-US" sz="900" kern="1200" dirty="0"/>
            <a:t>This expert-led session focuses exclusively on UDL. Participants in this session will learn evidence-based practices for adapting, adopting, and integrating techniques that support multiple means of engagement, representation, and expression of knowledge.</a:t>
          </a:r>
        </a:p>
      </dsp:txBody>
      <dsp:txXfrm>
        <a:off x="4101084" y="3126200"/>
        <a:ext cx="2313432" cy="1382579"/>
      </dsp:txXfrm>
    </dsp:sp>
    <dsp:sp modelId="{727F2B93-02FB-4690-B768-9FBFAC19A170}">
      <dsp:nvSpPr>
        <dsp:cNvPr id="0" name=""/>
        <dsp:cNvSpPr/>
      </dsp:nvSpPr>
      <dsp:spPr>
        <a:xfrm>
          <a:off x="5257800" y="2355976"/>
          <a:ext cx="0" cy="770223"/>
        </a:xfrm>
        <a:prstGeom prst="line">
          <a:avLst/>
        </a:prstGeom>
        <a:solidFill>
          <a:schemeClr val="accent2">
            <a:hueOff val="-727682"/>
            <a:satOff val="-41964"/>
            <a:lumOff val="4314"/>
            <a:alphaOff val="0"/>
          </a:schemeClr>
        </a:solidFill>
        <a:ln w="6350" cap="flat" cmpd="sng" algn="ctr">
          <a:solidFill>
            <a:schemeClr val="accent2">
              <a:hueOff val="-727682"/>
              <a:satOff val="-41964"/>
              <a:lumOff val="4314"/>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A44C9DFE-2E7B-4C29-AFC7-6758A2FA9212}">
      <dsp:nvSpPr>
        <dsp:cNvPr id="0" name=""/>
        <dsp:cNvSpPr/>
      </dsp:nvSpPr>
      <dsp:spPr>
        <a:xfrm>
          <a:off x="3886715" y="2208728"/>
          <a:ext cx="113268" cy="11326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C34ABFFA-EA67-4FD0-B81D-133B1A573E4A}">
      <dsp:nvSpPr>
        <dsp:cNvPr id="0" name=""/>
        <dsp:cNvSpPr/>
      </dsp:nvSpPr>
      <dsp:spPr>
        <a:xfrm>
          <a:off x="5201165" y="2208728"/>
          <a:ext cx="113268" cy="11326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9E44E5D0-68C9-43A0-A2EA-6DEC9B56916C}">
      <dsp:nvSpPr>
        <dsp:cNvPr id="0" name=""/>
        <dsp:cNvSpPr/>
      </dsp:nvSpPr>
      <dsp:spPr>
        <a:xfrm>
          <a:off x="5520690" y="2432999"/>
          <a:ext cx="2103119" cy="511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15 Feb.</a:t>
          </a:r>
        </a:p>
      </dsp:txBody>
      <dsp:txXfrm>
        <a:off x="5520690" y="2432999"/>
        <a:ext cx="2103119" cy="511971"/>
      </dsp:txXfrm>
    </dsp:sp>
    <dsp:sp modelId="{DC0F8FFB-2FEB-4F6C-B14E-7796888337F8}">
      <dsp:nvSpPr>
        <dsp:cNvPr id="0" name=""/>
        <dsp:cNvSpPr/>
      </dsp:nvSpPr>
      <dsp:spPr>
        <a:xfrm>
          <a:off x="5415534" y="0"/>
          <a:ext cx="2313432" cy="1404524"/>
        </a:xfrm>
        <a:prstGeom prst="rect">
          <a:avLst/>
        </a:prstGeom>
        <a:solidFill>
          <a:schemeClr val="accent2">
            <a:tint val="40000"/>
            <a:alpha val="90000"/>
            <a:hueOff val="-566151"/>
            <a:satOff val="-50231"/>
            <a:lumOff val="-513"/>
            <a:alphaOff val="0"/>
          </a:schemeClr>
        </a:solidFill>
        <a:ln w="25400" cap="flat" cmpd="sng" algn="ctr">
          <a:solidFill>
            <a:schemeClr val="accent2">
              <a:tint val="40000"/>
              <a:alpha val="90000"/>
              <a:hueOff val="-566151"/>
              <a:satOff val="-50231"/>
              <a:lumOff val="-5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Culturally Responsive Pedagogy</a:t>
          </a:r>
        </a:p>
        <a:p>
          <a:pPr marL="57150" lvl="1" indent="-57150" algn="l" defTabSz="400050">
            <a:lnSpc>
              <a:spcPct val="90000"/>
            </a:lnSpc>
            <a:spcBef>
              <a:spcPct val="0"/>
            </a:spcBef>
            <a:spcAft>
              <a:spcPct val="15000"/>
            </a:spcAft>
            <a:buChar char="•"/>
          </a:pPr>
          <a:r>
            <a:rPr lang="en-US" sz="900" kern="1200" dirty="0"/>
            <a:t>Expert-led session focused exclusively on Culturally Responsive Pedagogy. Participants will develop insight into the role that culture plays in framing student presence, participation, and success, and strategies for identifying and navigating both multiple barriers to, and opportunities for, inclusive learning mindful of the impact cultural differences play in engaged learning.</a:t>
          </a:r>
        </a:p>
      </dsp:txBody>
      <dsp:txXfrm>
        <a:off x="5415534" y="0"/>
        <a:ext cx="2313432" cy="1404524"/>
      </dsp:txXfrm>
    </dsp:sp>
    <dsp:sp modelId="{D557B595-F3DA-4957-BF05-6D7B911CC56C}">
      <dsp:nvSpPr>
        <dsp:cNvPr id="0" name=""/>
        <dsp:cNvSpPr/>
      </dsp:nvSpPr>
      <dsp:spPr>
        <a:xfrm>
          <a:off x="6572250" y="1404524"/>
          <a:ext cx="0" cy="770223"/>
        </a:xfrm>
        <a:prstGeom prst="line">
          <a:avLst/>
        </a:prstGeom>
        <a:solidFill>
          <a:schemeClr val="accent2">
            <a:hueOff val="-970242"/>
            <a:satOff val="-55952"/>
            <a:lumOff val="5752"/>
            <a:alphaOff val="0"/>
          </a:schemeClr>
        </a:solidFill>
        <a:ln w="6350" cap="flat" cmpd="sng" algn="ctr">
          <a:solidFill>
            <a:schemeClr val="accent2">
              <a:hueOff val="-970242"/>
              <a:satOff val="-55952"/>
              <a:lumOff val="5752"/>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D20A4AAE-9EC9-4884-88FF-A4FB1DE7EE55}">
      <dsp:nvSpPr>
        <dsp:cNvPr id="0" name=""/>
        <dsp:cNvSpPr/>
      </dsp:nvSpPr>
      <dsp:spPr>
        <a:xfrm>
          <a:off x="6835140" y="1585753"/>
          <a:ext cx="2103119" cy="511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21 Mar.</a:t>
          </a:r>
        </a:p>
      </dsp:txBody>
      <dsp:txXfrm>
        <a:off x="6835140" y="1585753"/>
        <a:ext cx="2103119" cy="511971"/>
      </dsp:txXfrm>
    </dsp:sp>
    <dsp:sp modelId="{FDFAD7DA-1AA1-4C25-BDBB-50826A607950}">
      <dsp:nvSpPr>
        <dsp:cNvPr id="0" name=""/>
        <dsp:cNvSpPr/>
      </dsp:nvSpPr>
      <dsp:spPr>
        <a:xfrm>
          <a:off x="6729984" y="3126200"/>
          <a:ext cx="2313432" cy="1404524"/>
        </a:xfrm>
        <a:prstGeom prst="rect">
          <a:avLst/>
        </a:prstGeom>
        <a:solidFill>
          <a:schemeClr val="accent2">
            <a:tint val="40000"/>
            <a:alpha val="90000"/>
            <a:hueOff val="-707688"/>
            <a:satOff val="-62788"/>
            <a:lumOff val="-641"/>
            <a:alphaOff val="0"/>
          </a:schemeClr>
        </a:solidFill>
        <a:ln w="25400" cap="flat" cmpd="sng" algn="ctr">
          <a:solidFill>
            <a:schemeClr val="accent2">
              <a:tint val="40000"/>
              <a:alpha val="90000"/>
              <a:hueOff val="-707688"/>
              <a:satOff val="-62788"/>
              <a:lumOff val="-6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Inclusion by Design</a:t>
          </a:r>
        </a:p>
        <a:p>
          <a:pPr marL="57150" lvl="1" indent="-57150" algn="l" defTabSz="400050">
            <a:lnSpc>
              <a:spcPct val="90000"/>
            </a:lnSpc>
            <a:spcBef>
              <a:spcPct val="0"/>
            </a:spcBef>
            <a:spcAft>
              <a:spcPct val="15000"/>
            </a:spcAft>
            <a:buChar char="•"/>
          </a:pPr>
          <a:r>
            <a:rPr lang="en-US" sz="900" kern="1200" dirty="0"/>
            <a:t>By this stage, participants will have the tools necessary to think and act with intentionality. The goal of this session is to pull it all together and develop a blueprint for change. Participants will apply a simple but effective methodology for embedding inclusive teaching and learning principles and practices in all aspects of a class.</a:t>
          </a:r>
        </a:p>
      </dsp:txBody>
      <dsp:txXfrm>
        <a:off x="6729984" y="3126200"/>
        <a:ext cx="2313432" cy="1404524"/>
      </dsp:txXfrm>
    </dsp:sp>
    <dsp:sp modelId="{C4FEA1BD-95AF-4651-8528-F19BCDD73993}">
      <dsp:nvSpPr>
        <dsp:cNvPr id="0" name=""/>
        <dsp:cNvSpPr/>
      </dsp:nvSpPr>
      <dsp:spPr>
        <a:xfrm>
          <a:off x="7886700" y="2355976"/>
          <a:ext cx="0" cy="770223"/>
        </a:xfrm>
        <a:prstGeom prst="line">
          <a:avLst/>
        </a:prstGeom>
        <a:solidFill>
          <a:schemeClr val="accent2">
            <a:hueOff val="-1212803"/>
            <a:satOff val="-69940"/>
            <a:lumOff val="7190"/>
            <a:alphaOff val="0"/>
          </a:schemeClr>
        </a:solidFill>
        <a:ln w="6350" cap="flat" cmpd="sng" algn="ctr">
          <a:solidFill>
            <a:schemeClr val="accent2">
              <a:hueOff val="-1212803"/>
              <a:satOff val="-69940"/>
              <a:lumOff val="719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A789A37C-4A70-4DF2-AE55-69ACEE2B2347}">
      <dsp:nvSpPr>
        <dsp:cNvPr id="0" name=""/>
        <dsp:cNvSpPr/>
      </dsp:nvSpPr>
      <dsp:spPr>
        <a:xfrm>
          <a:off x="6515615" y="2208728"/>
          <a:ext cx="113268" cy="11326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4FB518B-B7F6-47EF-A3F7-8607E604D84C}">
      <dsp:nvSpPr>
        <dsp:cNvPr id="0" name=""/>
        <dsp:cNvSpPr/>
      </dsp:nvSpPr>
      <dsp:spPr>
        <a:xfrm>
          <a:off x="7830065" y="2208728"/>
          <a:ext cx="113268" cy="11326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4151DDE-D9A2-4AE9-8A71-2FA5BBC6F827}">
      <dsp:nvSpPr>
        <dsp:cNvPr id="0" name=""/>
        <dsp:cNvSpPr/>
      </dsp:nvSpPr>
      <dsp:spPr>
        <a:xfrm>
          <a:off x="8149590" y="2432999"/>
          <a:ext cx="2103119" cy="511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18 Apr.</a:t>
          </a:r>
        </a:p>
      </dsp:txBody>
      <dsp:txXfrm>
        <a:off x="8149590" y="2432999"/>
        <a:ext cx="2103119" cy="511971"/>
      </dsp:txXfrm>
    </dsp:sp>
    <dsp:sp modelId="{9F6EDF75-2D31-4518-AFA1-786B53DFA0EC}">
      <dsp:nvSpPr>
        <dsp:cNvPr id="0" name=""/>
        <dsp:cNvSpPr/>
      </dsp:nvSpPr>
      <dsp:spPr>
        <a:xfrm>
          <a:off x="8044434" y="160203"/>
          <a:ext cx="2313432" cy="1244321"/>
        </a:xfrm>
        <a:prstGeom prst="rect">
          <a:avLst/>
        </a:prstGeom>
        <a:solidFill>
          <a:schemeClr val="accent2">
            <a:tint val="40000"/>
            <a:alpha val="90000"/>
            <a:hueOff val="-849226"/>
            <a:satOff val="-75346"/>
            <a:lumOff val="-769"/>
            <a:alphaOff val="0"/>
          </a:schemeClr>
        </a:solidFill>
        <a:ln w="25400" cap="flat" cmpd="sng" algn="ctr">
          <a:solidFill>
            <a:schemeClr val="accent2">
              <a:tint val="40000"/>
              <a:alpha val="90000"/>
              <a:hueOff val="-849226"/>
              <a:satOff val="-75346"/>
              <a:lumOff val="-7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Sharing</a:t>
          </a:r>
        </a:p>
        <a:p>
          <a:pPr marL="57150" lvl="1" indent="-57150" algn="l" defTabSz="400050">
            <a:lnSpc>
              <a:spcPct val="90000"/>
            </a:lnSpc>
            <a:spcBef>
              <a:spcPct val="0"/>
            </a:spcBef>
            <a:spcAft>
              <a:spcPct val="15000"/>
            </a:spcAft>
            <a:buChar char="•"/>
          </a:pPr>
          <a:r>
            <a:rPr lang="en-US" sz="900" kern="1200"/>
            <a:t>This conversational session is reserved for participants to share what they have learned, to answer any remaining questions, to seek input, and to share inspiration and tactics for making a difference in the learning and lives of their students.</a:t>
          </a:r>
        </a:p>
      </dsp:txBody>
      <dsp:txXfrm>
        <a:off x="8044434" y="160203"/>
        <a:ext cx="2313432" cy="1244321"/>
      </dsp:txXfrm>
    </dsp:sp>
    <dsp:sp modelId="{6C5614DB-BBDF-4A02-8D72-B5D9369E8487}">
      <dsp:nvSpPr>
        <dsp:cNvPr id="0" name=""/>
        <dsp:cNvSpPr/>
      </dsp:nvSpPr>
      <dsp:spPr>
        <a:xfrm>
          <a:off x="9201150" y="1404524"/>
          <a:ext cx="0" cy="770223"/>
        </a:xfrm>
        <a:prstGeom prst="line">
          <a:avLst/>
        </a:prstGeom>
        <a:solidFill>
          <a:schemeClr val="accent2">
            <a:hueOff val="-1455363"/>
            <a:satOff val="-83928"/>
            <a:lumOff val="8628"/>
            <a:alphaOff val="0"/>
          </a:schemeClr>
        </a:solidFill>
        <a:ln w="6350" cap="flat" cmpd="sng" algn="ctr">
          <a:solidFill>
            <a:schemeClr val="accent2">
              <a:hueOff val="-1455363"/>
              <a:satOff val="-83928"/>
              <a:lumOff val="8628"/>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A18B9B2D-1136-4D81-92C5-46F9EAAE445C}">
      <dsp:nvSpPr>
        <dsp:cNvPr id="0" name=""/>
        <dsp:cNvSpPr/>
      </dsp:nvSpPr>
      <dsp:spPr>
        <a:xfrm>
          <a:off x="9144515" y="2208728"/>
          <a:ext cx="113268" cy="11326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1: 3 minutes. Part 2: 10 minutes.</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0655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4494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03D740AA-DD69-48F2-B79B-FBC071D3AA43}" type="datetime1">
              <a:rPr lang="en-US" smtClean="0"/>
              <a:t>3/21/2024</a:t>
            </a:fld>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F4DC-8651-4423-887A-5559BD4AB8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053BE5-6D49-4034-B1C6-49C480BBFF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32CFF5-02D3-4BA6-86E2-1FC1CB22788C}"/>
              </a:ext>
            </a:extLst>
          </p:cNvPr>
          <p:cNvSpPr>
            <a:spLocks noGrp="1"/>
          </p:cNvSpPr>
          <p:nvPr>
            <p:ph type="dt" sz="half" idx="10"/>
          </p:nvPr>
        </p:nvSpPr>
        <p:spPr/>
        <p:txBody>
          <a:bodyPr/>
          <a:lstStyle/>
          <a:p>
            <a:fld id="{F3A4AB08-5803-4FA3-B630-F9C92437A666}" type="datetime1">
              <a:rPr lang="en-US" smtClean="0"/>
              <a:t>3/21/2024</a:t>
            </a:fld>
            <a:endParaRPr lang="en-US"/>
          </a:p>
        </p:txBody>
      </p:sp>
      <p:sp>
        <p:nvSpPr>
          <p:cNvPr id="5" name="Footer Placeholder 4">
            <a:extLst>
              <a:ext uri="{FF2B5EF4-FFF2-40B4-BE49-F238E27FC236}">
                <a16:creationId xmlns:a16="http://schemas.microsoft.com/office/drawing/2014/main" id="{C14CA67C-01AA-47AF-9BF0-1B8D893E0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15B57-6900-4C5B-BF1D-2AB592FBBC35}"/>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2276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519A5-D8C9-4F4F-860E-26611F2134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414972-5027-4864-808B-267FDF0FC0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DF9600-64E2-4C3F-915F-89C251B4D1F4}"/>
              </a:ext>
            </a:extLst>
          </p:cNvPr>
          <p:cNvSpPr>
            <a:spLocks noGrp="1"/>
          </p:cNvSpPr>
          <p:nvPr>
            <p:ph type="dt" sz="half" idx="10"/>
          </p:nvPr>
        </p:nvSpPr>
        <p:spPr/>
        <p:txBody>
          <a:bodyPr/>
          <a:lstStyle/>
          <a:p>
            <a:fld id="{495F5B32-1855-442C-8FA5-32C077B47EFF}" type="datetime1">
              <a:rPr lang="en-US" smtClean="0"/>
              <a:t>3/21/2024</a:t>
            </a:fld>
            <a:endParaRPr lang="en-US"/>
          </a:p>
        </p:txBody>
      </p:sp>
      <p:sp>
        <p:nvSpPr>
          <p:cNvPr id="5" name="Footer Placeholder 4">
            <a:extLst>
              <a:ext uri="{FF2B5EF4-FFF2-40B4-BE49-F238E27FC236}">
                <a16:creationId xmlns:a16="http://schemas.microsoft.com/office/drawing/2014/main" id="{B9AA1AD4-181F-4A6F-B88D-2FF6F51A9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95B96-D394-49A9-9BD2-E1E63594EC52}"/>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425114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A11E-444F-4513-81D7-EC70079009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05C236-19E6-4B6C-9F88-ABEE2AD08A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9158CE-1D3A-4DF3-BCC2-FA5989E9900E}"/>
              </a:ext>
            </a:extLst>
          </p:cNvPr>
          <p:cNvSpPr>
            <a:spLocks noGrp="1"/>
          </p:cNvSpPr>
          <p:nvPr>
            <p:ph type="dt" sz="half" idx="10"/>
          </p:nvPr>
        </p:nvSpPr>
        <p:spPr/>
        <p:txBody>
          <a:bodyPr/>
          <a:lstStyle/>
          <a:p>
            <a:fld id="{0198B874-88D4-418C-B307-A41522E14C41}" type="datetime1">
              <a:rPr lang="en-US" smtClean="0"/>
              <a:t>3/21/2024</a:t>
            </a:fld>
            <a:endParaRPr lang="en-US"/>
          </a:p>
        </p:txBody>
      </p:sp>
      <p:sp>
        <p:nvSpPr>
          <p:cNvPr id="5" name="Footer Placeholder 4">
            <a:extLst>
              <a:ext uri="{FF2B5EF4-FFF2-40B4-BE49-F238E27FC236}">
                <a16:creationId xmlns:a16="http://schemas.microsoft.com/office/drawing/2014/main" id="{42FC151F-C7E4-4502-B0EC-0FA434BE7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B2D17-5ED6-450E-91FD-95AAB089311F}"/>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2582805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461B-C2A9-4BB0-B93B-E83DAA1FBF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1EF202-367E-419B-8315-E98E42E318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44A9B2-A3B2-4952-BB31-11B2DEC1A6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49A38C-7546-4901-8896-CB3A6C2AD50B}"/>
              </a:ext>
            </a:extLst>
          </p:cNvPr>
          <p:cNvSpPr>
            <a:spLocks noGrp="1"/>
          </p:cNvSpPr>
          <p:nvPr>
            <p:ph type="dt" sz="half" idx="10"/>
          </p:nvPr>
        </p:nvSpPr>
        <p:spPr/>
        <p:txBody>
          <a:bodyPr/>
          <a:lstStyle/>
          <a:p>
            <a:fld id="{B5E0C558-49B9-4ED1-A9A5-B1923A783FA0}" type="datetime1">
              <a:rPr lang="en-US" smtClean="0"/>
              <a:t>3/21/2024</a:t>
            </a:fld>
            <a:endParaRPr lang="en-US"/>
          </a:p>
        </p:txBody>
      </p:sp>
      <p:sp>
        <p:nvSpPr>
          <p:cNvPr id="6" name="Footer Placeholder 5">
            <a:extLst>
              <a:ext uri="{FF2B5EF4-FFF2-40B4-BE49-F238E27FC236}">
                <a16:creationId xmlns:a16="http://schemas.microsoft.com/office/drawing/2014/main" id="{31394C27-E741-4636-A3CB-3793ED96E3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223FD3-8169-4A83-8CEE-DC76C72B2984}"/>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4057598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6A9CB-7C0B-4770-A368-E3A825FB8E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DDA2F2-5F64-425C-BB51-C111335C17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A5A77D-F994-42FD-9E57-90E7AA8B54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435DB4-7968-4110-9F29-59B192E927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E27CDF-1D3F-46DA-924B-01534AC147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66A8F8-079D-47DB-B318-0993F2F72ADD}"/>
              </a:ext>
            </a:extLst>
          </p:cNvPr>
          <p:cNvSpPr>
            <a:spLocks noGrp="1"/>
          </p:cNvSpPr>
          <p:nvPr>
            <p:ph type="dt" sz="half" idx="10"/>
          </p:nvPr>
        </p:nvSpPr>
        <p:spPr/>
        <p:txBody>
          <a:bodyPr/>
          <a:lstStyle/>
          <a:p>
            <a:fld id="{427C9755-974C-4FF5-9AA7-2CD35AA284F0}" type="datetime1">
              <a:rPr lang="en-US" smtClean="0"/>
              <a:t>3/21/2024</a:t>
            </a:fld>
            <a:endParaRPr lang="en-US"/>
          </a:p>
        </p:txBody>
      </p:sp>
      <p:sp>
        <p:nvSpPr>
          <p:cNvPr id="8" name="Footer Placeholder 7">
            <a:extLst>
              <a:ext uri="{FF2B5EF4-FFF2-40B4-BE49-F238E27FC236}">
                <a16:creationId xmlns:a16="http://schemas.microsoft.com/office/drawing/2014/main" id="{67FB5152-41AB-4689-89C5-4E9835E483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010809-2B59-4469-9699-8C870076F354}"/>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1160171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97DC-337C-4329-AC7F-695740EB1B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64F33B-D17D-4927-9656-432995A84F99}"/>
              </a:ext>
            </a:extLst>
          </p:cNvPr>
          <p:cNvSpPr>
            <a:spLocks noGrp="1"/>
          </p:cNvSpPr>
          <p:nvPr>
            <p:ph type="dt" sz="half" idx="10"/>
          </p:nvPr>
        </p:nvSpPr>
        <p:spPr/>
        <p:txBody>
          <a:bodyPr/>
          <a:lstStyle/>
          <a:p>
            <a:fld id="{90F65B6A-2982-402B-BD08-F32E36F4E714}" type="datetime1">
              <a:rPr lang="en-US" smtClean="0"/>
              <a:t>3/21/2024</a:t>
            </a:fld>
            <a:endParaRPr lang="en-US"/>
          </a:p>
        </p:txBody>
      </p:sp>
      <p:sp>
        <p:nvSpPr>
          <p:cNvPr id="4" name="Footer Placeholder 3">
            <a:extLst>
              <a:ext uri="{FF2B5EF4-FFF2-40B4-BE49-F238E27FC236}">
                <a16:creationId xmlns:a16="http://schemas.microsoft.com/office/drawing/2014/main" id="{2859BB3D-9926-4727-BDC9-9E14783B31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12544A-A764-4282-88D9-1293765F494B}"/>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827731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A5300E-239F-4BAE-9FD3-A542899E7B00}"/>
              </a:ext>
            </a:extLst>
          </p:cNvPr>
          <p:cNvSpPr>
            <a:spLocks noGrp="1"/>
          </p:cNvSpPr>
          <p:nvPr>
            <p:ph type="dt" sz="half" idx="10"/>
          </p:nvPr>
        </p:nvSpPr>
        <p:spPr/>
        <p:txBody>
          <a:bodyPr/>
          <a:lstStyle/>
          <a:p>
            <a:fld id="{8EDFF3EE-B573-460C-A495-64AC1D72C6F7}" type="datetime1">
              <a:rPr lang="en-US" smtClean="0"/>
              <a:t>3/21/2024</a:t>
            </a:fld>
            <a:endParaRPr lang="en-US"/>
          </a:p>
        </p:txBody>
      </p:sp>
      <p:sp>
        <p:nvSpPr>
          <p:cNvPr id="3" name="Footer Placeholder 2">
            <a:extLst>
              <a:ext uri="{FF2B5EF4-FFF2-40B4-BE49-F238E27FC236}">
                <a16:creationId xmlns:a16="http://schemas.microsoft.com/office/drawing/2014/main" id="{22B8EBCE-AB72-4AFE-AFDE-1764AFAAB5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7A9F60-181A-4FA0-B5F9-AEBB8877BE60}"/>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3820029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41763-7B3B-4C81-88F6-AF7EECD08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70C1F9-5788-4016-A05D-739280D85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786815-C7D0-4813-8BFE-46C1D69A2C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E6EE23-8B9E-48BE-AEC5-CD73251F7C79}"/>
              </a:ext>
            </a:extLst>
          </p:cNvPr>
          <p:cNvSpPr>
            <a:spLocks noGrp="1"/>
          </p:cNvSpPr>
          <p:nvPr>
            <p:ph type="dt" sz="half" idx="10"/>
          </p:nvPr>
        </p:nvSpPr>
        <p:spPr/>
        <p:txBody>
          <a:bodyPr/>
          <a:lstStyle/>
          <a:p>
            <a:fld id="{C44D4B29-B091-49C3-B8DC-12FD30BF26F4}" type="datetime1">
              <a:rPr lang="en-US" smtClean="0"/>
              <a:t>3/21/2024</a:t>
            </a:fld>
            <a:endParaRPr lang="en-US"/>
          </a:p>
        </p:txBody>
      </p:sp>
      <p:sp>
        <p:nvSpPr>
          <p:cNvPr id="6" name="Footer Placeholder 5">
            <a:extLst>
              <a:ext uri="{FF2B5EF4-FFF2-40B4-BE49-F238E27FC236}">
                <a16:creationId xmlns:a16="http://schemas.microsoft.com/office/drawing/2014/main" id="{0D5399A3-F431-40E9-A519-4E7B770FA1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A0B633-A2AB-42FF-A08D-FB719CA2EB3A}"/>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354321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E910-0B05-42A0-AFCE-72FB7D9810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3F3AD8-06E1-4BFF-BDFE-A2E1A7A044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024DD2-FD05-4EB1-B42A-AC9D9D042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31922-F078-479F-BEB7-6656915AF391}"/>
              </a:ext>
            </a:extLst>
          </p:cNvPr>
          <p:cNvSpPr>
            <a:spLocks noGrp="1"/>
          </p:cNvSpPr>
          <p:nvPr>
            <p:ph type="dt" sz="half" idx="10"/>
          </p:nvPr>
        </p:nvSpPr>
        <p:spPr/>
        <p:txBody>
          <a:bodyPr/>
          <a:lstStyle/>
          <a:p>
            <a:fld id="{DB4EEE54-B0ED-4A01-A862-24DDD49F7957}" type="datetime1">
              <a:rPr lang="en-US" smtClean="0"/>
              <a:t>3/21/2024</a:t>
            </a:fld>
            <a:endParaRPr lang="en-US"/>
          </a:p>
        </p:txBody>
      </p:sp>
      <p:sp>
        <p:nvSpPr>
          <p:cNvPr id="6" name="Footer Placeholder 5">
            <a:extLst>
              <a:ext uri="{FF2B5EF4-FFF2-40B4-BE49-F238E27FC236}">
                <a16:creationId xmlns:a16="http://schemas.microsoft.com/office/drawing/2014/main" id="{384ACA35-9AAA-447E-8469-90C6FC8727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C4BBA-CDAB-49CB-9EB7-1EFA563969C3}"/>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3815813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881F3-618F-49E7-AEC4-75A8553605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44F652-C2C2-49EF-B1EE-755B2840E2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C936E-8CF6-4BBA-83CB-80CAA6A0446D}"/>
              </a:ext>
            </a:extLst>
          </p:cNvPr>
          <p:cNvSpPr>
            <a:spLocks noGrp="1"/>
          </p:cNvSpPr>
          <p:nvPr>
            <p:ph type="dt" sz="half" idx="10"/>
          </p:nvPr>
        </p:nvSpPr>
        <p:spPr/>
        <p:txBody>
          <a:bodyPr/>
          <a:lstStyle/>
          <a:p>
            <a:fld id="{1522510B-7E3C-46DB-A60E-906E0EA8EE86}" type="datetime1">
              <a:rPr lang="en-US" smtClean="0"/>
              <a:t>3/21/2024</a:t>
            </a:fld>
            <a:endParaRPr lang="en-US"/>
          </a:p>
        </p:txBody>
      </p:sp>
      <p:sp>
        <p:nvSpPr>
          <p:cNvPr id="5" name="Footer Placeholder 4">
            <a:extLst>
              <a:ext uri="{FF2B5EF4-FFF2-40B4-BE49-F238E27FC236}">
                <a16:creationId xmlns:a16="http://schemas.microsoft.com/office/drawing/2014/main" id="{50BD7326-DC6C-442C-BDCE-D8E0897F5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396C8-81B4-450F-A629-0155BFE5A443}"/>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357866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F677C176-83C8-4164-ACD5-FE928286A12B}" type="datetime1">
              <a:rPr lang="en-US" smtClean="0"/>
              <a:t>3/21/2024</a:t>
            </a:fld>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3F31C-3DBB-4F7D-9CB7-0437DD0A56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8B45A0-4D9E-4FDA-B516-DB0D27404E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A94BF-1CD3-4DE7-A209-3982C569D911}"/>
              </a:ext>
            </a:extLst>
          </p:cNvPr>
          <p:cNvSpPr>
            <a:spLocks noGrp="1"/>
          </p:cNvSpPr>
          <p:nvPr>
            <p:ph type="dt" sz="half" idx="10"/>
          </p:nvPr>
        </p:nvSpPr>
        <p:spPr/>
        <p:txBody>
          <a:bodyPr/>
          <a:lstStyle/>
          <a:p>
            <a:fld id="{C136677B-B4E6-401B-B778-BED5F5007623}" type="datetime1">
              <a:rPr lang="en-US" smtClean="0"/>
              <a:t>3/21/2024</a:t>
            </a:fld>
            <a:endParaRPr lang="en-US"/>
          </a:p>
        </p:txBody>
      </p:sp>
      <p:sp>
        <p:nvSpPr>
          <p:cNvPr id="5" name="Footer Placeholder 4">
            <a:extLst>
              <a:ext uri="{FF2B5EF4-FFF2-40B4-BE49-F238E27FC236}">
                <a16:creationId xmlns:a16="http://schemas.microsoft.com/office/drawing/2014/main" id="{22F9EC0B-3310-4189-8889-6C7A619FE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15816-BCD8-4875-A712-EEE5A3B38018}"/>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385891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9B8CBEE5-0CF0-4B3A-975B-3C0720225BE9}" type="datetime1">
              <a:rPr lang="en-US" smtClean="0"/>
              <a:t>3/21/2024</a:t>
            </a:fld>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F41219B6-226C-44A6-8243-DCCF08535296}" type="datetime1">
              <a:rPr lang="en-US" smtClean="0"/>
              <a:t>3/21/2024</a:t>
            </a:fld>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03956D3F-168C-40AC-A0F8-5210A27F06F4}" type="datetime1">
              <a:rPr lang="en-US" smtClean="0"/>
              <a:t>3/21/2024</a:t>
            </a:fld>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DC87A263-A040-4E37-A321-6A1A4C271E41}" type="datetime1">
              <a:rPr lang="en-US" smtClean="0"/>
              <a:t>3/21/2024</a:t>
            </a:fld>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1FF56B54-9F0D-445A-B48B-F2BC5208D25B}" type="datetime1">
              <a:rPr lang="en-US" smtClean="0"/>
              <a:t>3/21/2024</a:t>
            </a:fld>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33E32824-4381-4E4B-A958-27D8003A4DD2}" type="datetime1">
              <a:rPr lang="en-US" smtClean="0"/>
              <a:t>3/21/2024</a:t>
            </a:fld>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69F5DC4F-69F7-4E3D-AD67-75AF2A4C826A}" type="datetime1">
              <a:rPr lang="en-US" smtClean="0"/>
              <a:t>3/21/2024</a:t>
            </a:fld>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fld id="{F19DF758-1EDF-4A23-8046-194133473139}" type="datetime1">
              <a:rPr lang="en-US" smtClean="0"/>
              <a:t>3/21/2024</a:t>
            </a:fld>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74730A-135F-4BE6-8713-E46B139870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017337-0EA7-443B-8884-7698E98D5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25C22-AEEB-47C9-BD9A-649E345F3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70024-A2B5-4198-8901-C8AD53823C9F}" type="datetime1">
              <a:rPr lang="en-US" smtClean="0"/>
              <a:t>3/21/2024</a:t>
            </a:fld>
            <a:endParaRPr lang="en-US"/>
          </a:p>
        </p:txBody>
      </p:sp>
      <p:sp>
        <p:nvSpPr>
          <p:cNvPr id="5" name="Footer Placeholder 4">
            <a:extLst>
              <a:ext uri="{FF2B5EF4-FFF2-40B4-BE49-F238E27FC236}">
                <a16:creationId xmlns:a16="http://schemas.microsoft.com/office/drawing/2014/main" id="{311AC068-7858-486F-93B8-3FFDCC53E2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D1CE1C-6530-4F9E-A7C0-2FE78D587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844C5-507C-43BE-9D0B-4A04770A2509}" type="slidenum">
              <a:rPr lang="en-US" smtClean="0"/>
              <a:t>‹#›</a:t>
            </a:fld>
            <a:endParaRPr lang="en-US"/>
          </a:p>
        </p:txBody>
      </p:sp>
    </p:spTree>
    <p:extLst>
      <p:ext uri="{BB962C8B-B14F-4D97-AF65-F5344CB8AC3E}">
        <p14:creationId xmlns:p14="http://schemas.microsoft.com/office/powerpoint/2010/main" val="1344681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webpages.uidaho.edu/cetl/" TargetMode="Externa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hyperlink" Target="https://www.uidaho.edu/current-students/cdar" TargetMode="External"/><Relationship Id="rId3" Type="http://schemas.openxmlformats.org/officeDocument/2006/relationships/hyperlink" Target="mailto:bsmentkowski@uidaho.edu" TargetMode="External"/><Relationship Id="rId7" Type="http://schemas.openxmlformats.org/officeDocument/2006/relationships/hyperlink" Target="https://podnetwork.org/resources/diversity-equity-and-inclusion" TargetMode="External"/><Relationship Id="rId2" Type="http://schemas.openxmlformats.org/officeDocument/2006/relationships/hyperlink" Target="https://www.webpages.uidaho.edu/cetl/deia.asp" TargetMode="External"/><Relationship Id="rId1" Type="http://schemas.openxmlformats.org/officeDocument/2006/relationships/slideLayout" Target="../slideLayouts/slideLayout2.xml"/><Relationship Id="rId6" Type="http://schemas.openxmlformats.org/officeDocument/2006/relationships/hyperlink" Target="https://www.webpages.uidaho.edu/cetl/repository.asp#inclusion" TargetMode="External"/><Relationship Id="rId5" Type="http://schemas.openxmlformats.org/officeDocument/2006/relationships/hyperlink" Target="https://www.webpages.uidaho.edu/cetl/docs/inclusion-diversity/Inclusion-by-Design-Survey-Your-Syllabus-Brantmeier-Broscheid-Moore-1.pdf" TargetMode="External"/><Relationship Id="rId10" Type="http://schemas.openxmlformats.org/officeDocument/2006/relationships/hyperlink" Target="http://udloncampus.cast.org/page/udl_about" TargetMode="External"/><Relationship Id="rId4" Type="http://schemas.openxmlformats.org/officeDocument/2006/relationships/hyperlink" Target="mailto:jenelbek@uidaho.edu" TargetMode="External"/><Relationship Id="rId9" Type="http://schemas.openxmlformats.org/officeDocument/2006/relationships/hyperlink" Target="https://www.learningdesigned.org/resource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centerforengagedlearning.org/studying-engaged-learning/asking-inquiry-question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94BD-EA02-4BF6-BC78-DC87ABFFE3E5}"/>
              </a:ext>
            </a:extLst>
          </p:cNvPr>
          <p:cNvSpPr>
            <a:spLocks noGrp="1"/>
          </p:cNvSpPr>
          <p:nvPr>
            <p:ph type="ctrTitle"/>
          </p:nvPr>
        </p:nvSpPr>
        <p:spPr>
          <a:xfrm>
            <a:off x="7464614" y="1783959"/>
            <a:ext cx="4087306" cy="2889114"/>
          </a:xfrm>
        </p:spPr>
        <p:txBody>
          <a:bodyPr anchor="b">
            <a:normAutofit/>
          </a:bodyPr>
          <a:lstStyle/>
          <a:p>
            <a:pPr algn="l"/>
            <a:r>
              <a:rPr lang="en-US" sz="3200" dirty="0"/>
              <a:t>Learning through Diversity: </a:t>
            </a:r>
            <a:br>
              <a:rPr lang="en-US" sz="3200" dirty="0"/>
            </a:br>
            <a:r>
              <a:rPr lang="en-US" sz="3200" dirty="0"/>
              <a:t>A Pathway to Advancing Equitable Educational Experiences</a:t>
            </a:r>
          </a:p>
        </p:txBody>
      </p:sp>
      <p:sp>
        <p:nvSpPr>
          <p:cNvPr id="3" name="Subtitle 2">
            <a:extLst>
              <a:ext uri="{FF2B5EF4-FFF2-40B4-BE49-F238E27FC236}">
                <a16:creationId xmlns:a16="http://schemas.microsoft.com/office/drawing/2014/main" id="{818F6487-5637-4E0B-A157-EE376261E8D1}"/>
              </a:ext>
            </a:extLst>
          </p:cNvPr>
          <p:cNvSpPr>
            <a:spLocks noGrp="1"/>
          </p:cNvSpPr>
          <p:nvPr>
            <p:ph type="subTitle" idx="1"/>
          </p:nvPr>
        </p:nvSpPr>
        <p:spPr>
          <a:xfrm>
            <a:off x="7464615" y="4905272"/>
            <a:ext cx="4087305" cy="1335211"/>
          </a:xfrm>
        </p:spPr>
        <p:txBody>
          <a:bodyPr anchor="t">
            <a:noAutofit/>
          </a:bodyPr>
          <a:lstStyle/>
          <a:p>
            <a:r>
              <a:rPr lang="en-US" sz="1400" i="1" dirty="0"/>
              <a:t>UI PFF CIRTL Workshop, Session 6: Inclusion by Design</a:t>
            </a:r>
          </a:p>
          <a:p>
            <a:r>
              <a:rPr lang="en-US" sz="1400" i="1" dirty="0"/>
              <a:t>March 21, 2024</a:t>
            </a:r>
          </a:p>
          <a:p>
            <a:r>
              <a:rPr lang="en-US" sz="1400" i="1" dirty="0"/>
              <a:t>Brian Smentkowski, PhD</a:t>
            </a:r>
          </a:p>
          <a:p>
            <a:r>
              <a:rPr lang="en-US" sz="1400" i="1" dirty="0"/>
              <a:t>Founding Director, </a:t>
            </a:r>
            <a:r>
              <a:rPr lang="en-US" sz="1400" i="1" dirty="0">
                <a:hlinkClick r:id="rId2"/>
              </a:rPr>
              <a:t>University of Idaho Center for Excellence in Teaching and Learning</a:t>
            </a:r>
            <a:endParaRPr lang="en-US" sz="1400" i="1" dirty="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White bulbs with a yellow one standing out">
            <a:extLst>
              <a:ext uri="{FF2B5EF4-FFF2-40B4-BE49-F238E27FC236}">
                <a16:creationId xmlns:a16="http://schemas.microsoft.com/office/drawing/2014/main" id="{F4A1A8A7-2C0B-4063-B88C-07FB937C8046}"/>
              </a:ext>
            </a:extLst>
          </p:cNvPr>
          <p:cNvPicPr>
            <a:picLocks noChangeAspect="1"/>
          </p:cNvPicPr>
          <p:nvPr/>
        </p:nvPicPr>
        <p:blipFill rotWithShape="1">
          <a:blip r:embed="rId3"/>
          <a:srcRect l="7860" r="23730"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Slide Number Placeholder 3">
            <a:extLst>
              <a:ext uri="{FF2B5EF4-FFF2-40B4-BE49-F238E27FC236}">
                <a16:creationId xmlns:a16="http://schemas.microsoft.com/office/drawing/2014/main" id="{7CB9063F-4D09-EB53-F8BF-3A7323E54E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6844C5-507C-43BE-9D0B-4A04770A2509}"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73536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5CEB80E-0D03-9B1E-8304-70DF2045967A}"/>
              </a:ext>
            </a:extLst>
          </p:cNvPr>
          <p:cNvSpPr>
            <a:spLocks noGrp="1"/>
          </p:cNvSpPr>
          <p:nvPr>
            <p:ph type="title"/>
          </p:nvPr>
        </p:nvSpPr>
        <p:spPr>
          <a:xfrm>
            <a:off x="838200" y="365125"/>
            <a:ext cx="10515600" cy="1828444"/>
          </a:xfrm>
        </p:spPr>
        <p:txBody>
          <a:bodyPr>
            <a:normAutofit/>
          </a:bodyPr>
          <a:lstStyle/>
          <a:p>
            <a:r>
              <a:rPr lang="en-US" sz="5200"/>
              <a:t>Additional Resources</a:t>
            </a:r>
          </a:p>
        </p:txBody>
      </p:sp>
      <p:sp>
        <p:nvSpPr>
          <p:cNvPr id="3" name="Text Placeholder 2">
            <a:extLst>
              <a:ext uri="{FF2B5EF4-FFF2-40B4-BE49-F238E27FC236}">
                <a16:creationId xmlns:a16="http://schemas.microsoft.com/office/drawing/2014/main" id="{1DAC5B35-3AB2-A4B6-E522-5D70D5E9A8B7}"/>
              </a:ext>
            </a:extLst>
          </p:cNvPr>
          <p:cNvSpPr>
            <a:spLocks noGrp="1"/>
          </p:cNvSpPr>
          <p:nvPr>
            <p:ph type="body" idx="1"/>
          </p:nvPr>
        </p:nvSpPr>
        <p:spPr>
          <a:xfrm>
            <a:off x="838200" y="2398626"/>
            <a:ext cx="5158427" cy="3730460"/>
          </a:xfrm>
        </p:spPr>
        <p:txBody>
          <a:bodyPr>
            <a:normAutofit/>
          </a:bodyPr>
          <a:lstStyle/>
          <a:p>
            <a:pPr marL="114300" indent="0">
              <a:buNone/>
            </a:pPr>
            <a:r>
              <a:rPr lang="en-US" sz="2000" b="0" i="0" dirty="0">
                <a:effectLst/>
                <a:latin typeface="verdana" panose="020B0604030504040204" pitchFamily="34" charset="0"/>
              </a:rPr>
              <a:t>CETL has an abundance of resources, guides, and materials to help you develop, adopt, or adapt syllabi statements, teaching practices, and communication strategies that can make a big difference in the learning and lives of our students.</a:t>
            </a:r>
          </a:p>
          <a:p>
            <a:pPr marL="114300" indent="0">
              <a:buNone/>
            </a:pPr>
            <a:r>
              <a:rPr lang="en-US" sz="2000" dirty="0">
                <a:latin typeface="verdana" panose="020B0604030504040204" pitchFamily="34" charset="0"/>
              </a:rPr>
              <a:t>Visit </a:t>
            </a:r>
            <a:r>
              <a:rPr lang="en-US" sz="2000" dirty="0">
                <a:latin typeface="verdana" panose="020B0604030504040204" pitchFamily="34" charset="0"/>
                <a:hlinkClick r:id="rId2"/>
              </a:rPr>
              <a:t>our website</a:t>
            </a:r>
            <a:r>
              <a:rPr lang="en-US" sz="2000" dirty="0">
                <a:latin typeface="verdana" panose="020B0604030504040204" pitchFamily="34" charset="0"/>
              </a:rPr>
              <a:t>, or contact </a:t>
            </a:r>
            <a:r>
              <a:rPr lang="en-US" sz="2000" dirty="0">
                <a:latin typeface="verdana" panose="020B0604030504040204" pitchFamily="34" charset="0"/>
                <a:hlinkClick r:id="rId3"/>
              </a:rPr>
              <a:t>me</a:t>
            </a:r>
            <a:r>
              <a:rPr lang="en-US" sz="2000" dirty="0">
                <a:latin typeface="verdana" panose="020B0604030504040204" pitchFamily="34" charset="0"/>
              </a:rPr>
              <a:t> or our UDL Instructional Designer, </a:t>
            </a:r>
            <a:r>
              <a:rPr lang="en-US" sz="2000" dirty="0">
                <a:latin typeface="verdana" panose="020B0604030504040204" pitchFamily="34" charset="0"/>
                <a:hlinkClick r:id="rId4"/>
              </a:rPr>
              <a:t>Jen Elbek</a:t>
            </a:r>
            <a:r>
              <a:rPr lang="en-US" sz="2000" dirty="0">
                <a:latin typeface="verdana" panose="020B0604030504040204" pitchFamily="34" charset="0"/>
              </a:rPr>
              <a:t> to learn more!</a:t>
            </a:r>
            <a:endParaRPr lang="en-US" sz="2000" dirty="0"/>
          </a:p>
          <a:p>
            <a:endParaRPr lang="en-US" sz="2000" dirty="0"/>
          </a:p>
          <a:p>
            <a:endParaRPr lang="en-US" sz="2000" dirty="0"/>
          </a:p>
        </p:txBody>
      </p:sp>
      <p:sp>
        <p:nvSpPr>
          <p:cNvPr id="12" name="Text Placeholder 11">
            <a:extLst>
              <a:ext uri="{FF2B5EF4-FFF2-40B4-BE49-F238E27FC236}">
                <a16:creationId xmlns:a16="http://schemas.microsoft.com/office/drawing/2014/main" id="{97C2A64F-E85F-EB8D-5F3E-9E81007EBD33}"/>
              </a:ext>
            </a:extLst>
          </p:cNvPr>
          <p:cNvSpPr>
            <a:spLocks noGrp="1"/>
          </p:cNvSpPr>
          <p:nvPr>
            <p:ph type="body" idx="2"/>
          </p:nvPr>
        </p:nvSpPr>
        <p:spPr>
          <a:xfrm>
            <a:off x="6189154" y="2398626"/>
            <a:ext cx="5164645" cy="3730460"/>
          </a:xfrm>
        </p:spPr>
        <p:txBody>
          <a:bodyPr>
            <a:normAutofit/>
          </a:bodyPr>
          <a:lstStyle/>
          <a:p>
            <a:pPr fontAlgn="base">
              <a:buFont typeface="Arial" panose="020B0604020202020204" pitchFamily="34" charset="0"/>
              <a:buChar char="•"/>
            </a:pPr>
            <a:r>
              <a:rPr lang="en-US" sz="2000" b="0" i="0" u="none" strike="noStrike">
                <a:effectLst/>
                <a:latin typeface="inherit"/>
                <a:hlinkClick r:id="rId5"/>
              </a:rPr>
              <a:t>Inclusion By Design Syllabus Survey</a:t>
            </a:r>
            <a:endParaRPr lang="en-US" sz="2000" b="0" i="0">
              <a:effectLst/>
              <a:latin typeface="inherit"/>
            </a:endParaRPr>
          </a:p>
          <a:p>
            <a:pPr fontAlgn="base">
              <a:buFont typeface="Arial" panose="020B0604020202020204" pitchFamily="34" charset="0"/>
              <a:buChar char="•"/>
            </a:pPr>
            <a:r>
              <a:rPr lang="en-US" sz="2000" b="0" i="0" u="none" strike="noStrike">
                <a:effectLst/>
                <a:latin typeface="inherit"/>
                <a:hlinkClick r:id="rId6"/>
              </a:rPr>
              <a:t>CETL Repository for DEIA's Inclusion by Design</a:t>
            </a:r>
            <a:endParaRPr lang="en-US" sz="2000" b="0" i="0">
              <a:effectLst/>
              <a:latin typeface="inherit"/>
            </a:endParaRPr>
          </a:p>
          <a:p>
            <a:pPr fontAlgn="base">
              <a:buFont typeface="Arial" panose="020B0604020202020204" pitchFamily="34" charset="0"/>
              <a:buChar char="•"/>
            </a:pPr>
            <a:r>
              <a:rPr lang="en-US" sz="2000" b="0" i="0" u="none" strike="noStrike">
                <a:effectLst/>
                <a:latin typeface="inherit"/>
                <a:hlinkClick r:id="rId7"/>
              </a:rPr>
              <a:t>Leading Faculty Development Network’s Key Resources</a:t>
            </a:r>
            <a:endParaRPr lang="en-US" sz="2000" b="0" i="0">
              <a:effectLst/>
              <a:latin typeface="inherit"/>
            </a:endParaRPr>
          </a:p>
          <a:p>
            <a:pPr fontAlgn="base">
              <a:buFont typeface="Arial" panose="020B0604020202020204" pitchFamily="34" charset="0"/>
              <a:buChar char="•"/>
            </a:pPr>
            <a:r>
              <a:rPr lang="en-US" sz="2000" b="0" i="0" u="none" strike="noStrike">
                <a:effectLst/>
                <a:latin typeface="inherit"/>
                <a:hlinkClick r:id="rId8"/>
              </a:rPr>
              <a:t>UofI CDAR’s Resources</a:t>
            </a:r>
            <a:endParaRPr lang="en-US" sz="2000" b="0" i="0">
              <a:effectLst/>
              <a:latin typeface="inherit"/>
            </a:endParaRPr>
          </a:p>
          <a:p>
            <a:pPr fontAlgn="base">
              <a:buFont typeface="Arial" panose="020B0604020202020204" pitchFamily="34" charset="0"/>
              <a:buChar char="•"/>
            </a:pPr>
            <a:r>
              <a:rPr lang="en-US" sz="2000" b="0" i="0" u="none" strike="noStrike">
                <a:effectLst/>
                <a:latin typeface="inherit"/>
                <a:hlinkClick r:id="rId9"/>
              </a:rPr>
              <a:t>Tips on Designing Inclusive Learning Experiences</a:t>
            </a:r>
            <a:endParaRPr lang="en-US" sz="2000" b="0" i="0">
              <a:effectLst/>
              <a:latin typeface="inherit"/>
            </a:endParaRPr>
          </a:p>
          <a:p>
            <a:pPr fontAlgn="base">
              <a:buFont typeface="Arial" panose="020B0604020202020204" pitchFamily="34" charset="0"/>
              <a:buChar char="•"/>
            </a:pPr>
            <a:r>
              <a:rPr lang="en-US" sz="2000" b="0" i="0" u="none" strike="noStrike">
                <a:effectLst/>
                <a:latin typeface="inherit"/>
                <a:hlinkClick r:id="rId10"/>
              </a:rPr>
              <a:t>Universal Design for Learning (UDL) Resources</a:t>
            </a:r>
            <a:endParaRPr lang="en-US" sz="2000" b="0" i="0">
              <a:effectLst/>
              <a:latin typeface="inherit"/>
            </a:endParaRPr>
          </a:p>
        </p:txBody>
      </p:sp>
      <p:sp>
        <p:nvSpPr>
          <p:cNvPr id="4" name="Slide Number Placeholder 3">
            <a:extLst>
              <a:ext uri="{FF2B5EF4-FFF2-40B4-BE49-F238E27FC236}">
                <a16:creationId xmlns:a16="http://schemas.microsoft.com/office/drawing/2014/main" id="{C78F6181-EE30-A5C3-81F5-6389FD61EC9A}"/>
              </a:ext>
            </a:extLst>
          </p:cNvPr>
          <p:cNvSpPr>
            <a:spLocks noGrp="1"/>
          </p:cNvSpPr>
          <p:nvPr>
            <p:ph type="sldNum" idx="12"/>
          </p:nvPr>
        </p:nvSpPr>
        <p:spPr>
          <a:xfrm>
            <a:off x="8610600" y="6356350"/>
            <a:ext cx="2743200" cy="365125"/>
          </a:xfrm>
        </p:spPr>
        <p:txBody>
          <a:bodyP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10</a:t>
            </a:fld>
            <a:endParaRPr lang="en-US"/>
          </a:p>
        </p:txBody>
      </p:sp>
    </p:spTree>
    <p:extLst>
      <p:ext uri="{BB962C8B-B14F-4D97-AF65-F5344CB8AC3E}">
        <p14:creationId xmlns:p14="http://schemas.microsoft.com/office/powerpoint/2010/main" val="159893164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5" descr="Light bulb on yellow background with sketched light beams and cord">
            <a:extLst>
              <a:ext uri="{FF2B5EF4-FFF2-40B4-BE49-F238E27FC236}">
                <a16:creationId xmlns:a16="http://schemas.microsoft.com/office/drawing/2014/main" id="{DB52E233-471B-7AFA-DD0F-758CBF80481E}"/>
              </a:ext>
            </a:extLst>
          </p:cNvPr>
          <p:cNvPicPr>
            <a:picLocks noChangeAspect="1"/>
          </p:cNvPicPr>
          <p:nvPr/>
        </p:nvPicPr>
        <p:blipFill rotWithShape="1">
          <a:blip r:embed="rId2"/>
          <a:srcRect l="48167" r="3316"/>
          <a:stretch/>
        </p:blipFill>
        <p:spPr>
          <a:xfrm>
            <a:off x="-1" y="-2"/>
            <a:ext cx="5410198" cy="6858002"/>
          </a:xfrm>
          <a:prstGeom prst="rect">
            <a:avLst/>
          </a:prstGeom>
        </p:spPr>
      </p:pic>
      <p:sp useBgFill="1">
        <p:nvSpPr>
          <p:cNvPr id="41" name="Rectangle 4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070A44-3D5A-1431-CFB5-40C97B97A176}"/>
              </a:ext>
            </a:extLst>
          </p:cNvPr>
          <p:cNvSpPr>
            <a:spLocks noGrp="1"/>
          </p:cNvSpPr>
          <p:nvPr>
            <p:ph type="title"/>
          </p:nvPr>
        </p:nvSpPr>
        <p:spPr>
          <a:xfrm>
            <a:off x="6115317" y="405685"/>
            <a:ext cx="5464968" cy="1559301"/>
          </a:xfrm>
        </p:spPr>
        <p:txBody>
          <a:bodyPr>
            <a:normAutofit/>
          </a:bodyPr>
          <a:lstStyle/>
          <a:p>
            <a:r>
              <a:rPr lang="en-US" sz="4000" dirty="0"/>
              <a:t>Concluding thoughts and words of encouragement</a:t>
            </a:r>
          </a:p>
        </p:txBody>
      </p:sp>
      <p:sp>
        <p:nvSpPr>
          <p:cNvPr id="33" name="Text Placeholder 2">
            <a:extLst>
              <a:ext uri="{FF2B5EF4-FFF2-40B4-BE49-F238E27FC236}">
                <a16:creationId xmlns:a16="http://schemas.microsoft.com/office/drawing/2014/main" id="{2DC1E172-EEF9-F7D2-8093-96B51F56D7AE}"/>
              </a:ext>
            </a:extLst>
          </p:cNvPr>
          <p:cNvSpPr>
            <a:spLocks noGrp="1"/>
          </p:cNvSpPr>
          <p:nvPr>
            <p:ph type="body" idx="1"/>
          </p:nvPr>
        </p:nvSpPr>
        <p:spPr>
          <a:xfrm>
            <a:off x="6115317" y="2370671"/>
            <a:ext cx="5247340" cy="3869407"/>
          </a:xfrm>
        </p:spPr>
        <p:txBody>
          <a:bodyPr anchor="ctr">
            <a:normAutofit/>
          </a:bodyPr>
          <a:lstStyle/>
          <a:p>
            <a:r>
              <a:rPr lang="en-US" sz="2000" kern="100" dirty="0">
                <a:effectLst/>
                <a:latin typeface="Calibri" panose="020F0502020204030204" pitchFamily="34" charset="0"/>
                <a:ea typeface="Calibri" panose="020F0502020204030204" pitchFamily="34" charset="0"/>
                <a:cs typeface="Times New Roman" panose="02020603050405020304" pitchFamily="18" charset="0"/>
              </a:rPr>
              <a:t>Remember that LTD “…capitalizes on the rich array of experiences, backgrounds, and skills among…undergraduates and graduates-through-faculty to enhance the learning of all”.</a:t>
            </a:r>
          </a:p>
          <a:p>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It empowers us to engage in mindful, reflective pedagogical practices that enhance inclusive, equitable, and accessible learning experiences. </a:t>
            </a:r>
          </a:p>
          <a:p>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It helps us become reflective scholarly teachers, which gives joy and meaning to our work throughout our lifetime. </a:t>
            </a:r>
          </a:p>
          <a:p>
            <a:endParaRPr lang="en-US" sz="2000" dirty="0"/>
          </a:p>
        </p:txBody>
      </p:sp>
    </p:spTree>
    <p:extLst>
      <p:ext uri="{BB962C8B-B14F-4D97-AF65-F5344CB8AC3E}">
        <p14:creationId xmlns:p14="http://schemas.microsoft.com/office/powerpoint/2010/main" val="25555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6E6FCD10-90B9-3A26-C59C-3CBA1503300D}"/>
              </a:ext>
            </a:extLst>
          </p:cNvPr>
          <p:cNvPicPr>
            <a:picLocks noChangeAspect="1"/>
          </p:cNvPicPr>
          <p:nvPr/>
        </p:nvPicPr>
        <p:blipFill rotWithShape="1">
          <a:blip r:embed="rId2"/>
          <a:srcRect t="20213"/>
          <a:stretch/>
        </p:blipFill>
        <p:spPr>
          <a:xfrm>
            <a:off x="-3047" y="10"/>
            <a:ext cx="12191999" cy="6857990"/>
          </a:xfrm>
          <a:prstGeom prst="rect">
            <a:avLst/>
          </a:prstGeom>
        </p:spPr>
      </p:pic>
      <p:sp>
        <p:nvSpPr>
          <p:cNvPr id="28" name="Rectangle 2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C923A6-05DE-4039-62AD-E6428F7D56A1}"/>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Thank You!</a:t>
            </a:r>
          </a:p>
        </p:txBody>
      </p:sp>
      <p:sp>
        <p:nvSpPr>
          <p:cNvPr id="4" name="Slide Number Placeholder 3">
            <a:extLst>
              <a:ext uri="{FF2B5EF4-FFF2-40B4-BE49-F238E27FC236}">
                <a16:creationId xmlns:a16="http://schemas.microsoft.com/office/drawing/2014/main" id="{E8035A4E-071D-B6BA-6B03-B83F2BF75B1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buClrTx/>
              <a:defRPr/>
            </a:pPr>
            <a:fld id="{476844C5-507C-43BE-9D0B-4A04770A2509}" type="slidenum">
              <a:rPr lang="en-US" kern="1200">
                <a:solidFill>
                  <a:srgbClr val="FFFFFF"/>
                </a:solidFill>
                <a:latin typeface="Calibri" panose="020F0502020204030204"/>
                <a:ea typeface="+mn-ea"/>
                <a:cs typeface="+mn-cs"/>
              </a:rPr>
              <a:pPr>
                <a:spcAft>
                  <a:spcPts val="600"/>
                </a:spcAft>
                <a:buClrTx/>
                <a:defRPr/>
              </a:pPr>
              <a:t>12</a:t>
            </a:fld>
            <a:endParaRPr lang="en-US" kern="12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3676887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60E78A7-5E49-04B6-4DBC-20F0849108D3}"/>
              </a:ext>
            </a:extLst>
          </p:cNvPr>
          <p:cNvPicPr>
            <a:picLocks noChangeAspect="1"/>
          </p:cNvPicPr>
          <p:nvPr/>
        </p:nvPicPr>
        <p:blipFill rotWithShape="1">
          <a:blip r:embed="rId2">
            <a:duotone>
              <a:schemeClr val="bg2">
                <a:shade val="45000"/>
                <a:satMod val="135000"/>
              </a:schemeClr>
              <a:prstClr val="white"/>
            </a:duotone>
          </a:blip>
          <a:srcRect t="10049" b="5681"/>
          <a:stretch/>
        </p:blipFill>
        <p:spPr>
          <a:xfrm>
            <a:off x="20" y="10"/>
            <a:ext cx="12191980" cy="6857990"/>
          </a:xfrm>
          <a:prstGeom prst="rect">
            <a:avLst/>
          </a:prstGeom>
          <a:gradFill>
            <a:gsLst>
              <a:gs pos="0">
                <a:schemeClr val="accent1">
                  <a:lumMod val="51000"/>
                  <a:lumOff val="4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8" name="Rectangle 1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25491-9566-7991-30D5-F68D7A5344A0}"/>
              </a:ext>
            </a:extLst>
          </p:cNvPr>
          <p:cNvSpPr>
            <a:spLocks noGrp="1"/>
          </p:cNvSpPr>
          <p:nvPr>
            <p:ph type="title"/>
          </p:nvPr>
        </p:nvSpPr>
        <p:spPr>
          <a:xfrm>
            <a:off x="838200" y="365125"/>
            <a:ext cx="10515600" cy="1325563"/>
          </a:xfrm>
        </p:spPr>
        <p:txBody>
          <a:bodyPr>
            <a:normAutofit/>
          </a:bodyPr>
          <a:lstStyle/>
          <a:p>
            <a:r>
              <a:rPr lang="en-US" dirty="0"/>
              <a:t>Where we’ve been and where we’re going:</a:t>
            </a:r>
            <a:br>
              <a:rPr lang="en-US" dirty="0"/>
            </a:br>
            <a:r>
              <a:rPr lang="en-US" dirty="0"/>
              <a:t>The light at the end of the tunnel</a:t>
            </a:r>
          </a:p>
        </p:txBody>
      </p:sp>
      <p:sp>
        <p:nvSpPr>
          <p:cNvPr id="4" name="Slide Number Placeholder 3">
            <a:extLst>
              <a:ext uri="{FF2B5EF4-FFF2-40B4-BE49-F238E27FC236}">
                <a16:creationId xmlns:a16="http://schemas.microsoft.com/office/drawing/2014/main" id="{6BC0571D-8F2F-4096-8A2F-FABFC28BA9F9}"/>
              </a:ext>
            </a:extLst>
          </p:cNvPr>
          <p:cNvSpPr>
            <a:spLocks noGrp="1"/>
          </p:cNvSpPr>
          <p:nvPr>
            <p:ph type="sldNum" idx="12"/>
          </p:nvPr>
        </p:nvSpPr>
        <p:spPr>
          <a:xfrm>
            <a:off x="8610600" y="6356350"/>
            <a:ext cx="2743200" cy="365125"/>
          </a:xfrm>
        </p:spPr>
        <p:txBody>
          <a:bodyP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2</a:t>
            </a:fld>
            <a:endParaRPr lang="en-US"/>
          </a:p>
        </p:txBody>
      </p:sp>
      <p:graphicFrame>
        <p:nvGraphicFramePr>
          <p:cNvPr id="13" name="Text Placeholder 2">
            <a:extLst>
              <a:ext uri="{FF2B5EF4-FFF2-40B4-BE49-F238E27FC236}">
                <a16:creationId xmlns:a16="http://schemas.microsoft.com/office/drawing/2014/main" id="{1DA5B2FD-6B13-E795-BE9C-D6EDCE5310D0}"/>
              </a:ext>
            </a:extLst>
          </p:cNvPr>
          <p:cNvGraphicFramePr/>
          <p:nvPr>
            <p:extLst>
              <p:ext uri="{D42A27DB-BD31-4B8C-83A1-F6EECF244321}">
                <p14:modId xmlns:p14="http://schemas.microsoft.com/office/powerpoint/2010/main" val="3050790894"/>
              </p:ext>
            </p:extLst>
          </p:nvPr>
        </p:nvGraphicFramePr>
        <p:xfrm>
          <a:off x="838200" y="1825624"/>
          <a:ext cx="10515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2926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Plant growing in a concrete crack">
            <a:extLst>
              <a:ext uri="{FF2B5EF4-FFF2-40B4-BE49-F238E27FC236}">
                <a16:creationId xmlns:a16="http://schemas.microsoft.com/office/drawing/2014/main" id="{6C7DEB20-7F76-B73E-A047-6A17F331E869}"/>
              </a:ext>
            </a:extLst>
          </p:cNvPr>
          <p:cNvPicPr>
            <a:picLocks noChangeAspect="1"/>
          </p:cNvPicPr>
          <p:nvPr/>
        </p:nvPicPr>
        <p:blipFill rotWithShape="1">
          <a:blip r:embed="rId2"/>
          <a:srcRect l="14354" r="32987" b="-2"/>
          <a:stretch/>
        </p:blipFill>
        <p:spPr>
          <a:xfrm>
            <a:off x="-1" y="-2"/>
            <a:ext cx="5410198" cy="6858002"/>
          </a:xfrm>
          <a:prstGeom prst="rect">
            <a:avLst/>
          </a:prstGeom>
        </p:spPr>
      </p:pic>
      <p:sp useBgFill="1">
        <p:nvSpPr>
          <p:cNvPr id="35" name="Rectangle 34">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F7F67-5DB6-69A3-FC4C-97DFAF2B8744}"/>
              </a:ext>
            </a:extLst>
          </p:cNvPr>
          <p:cNvSpPr>
            <a:spLocks noGrp="1"/>
          </p:cNvSpPr>
          <p:nvPr>
            <p:ph type="title"/>
          </p:nvPr>
        </p:nvSpPr>
        <p:spPr>
          <a:xfrm>
            <a:off x="6115317" y="405685"/>
            <a:ext cx="5464968" cy="1559301"/>
          </a:xfrm>
        </p:spPr>
        <p:txBody>
          <a:bodyPr>
            <a:normAutofit/>
          </a:bodyPr>
          <a:lstStyle/>
          <a:p>
            <a:r>
              <a:rPr lang="en-US" sz="4000"/>
              <a:t>Today’s goals</a:t>
            </a:r>
            <a:endParaRPr lang="en-US" sz="4000" dirty="0"/>
          </a:p>
        </p:txBody>
      </p:sp>
      <p:sp>
        <p:nvSpPr>
          <p:cNvPr id="3" name="Text Placeholder 2">
            <a:extLst>
              <a:ext uri="{FF2B5EF4-FFF2-40B4-BE49-F238E27FC236}">
                <a16:creationId xmlns:a16="http://schemas.microsoft.com/office/drawing/2014/main" id="{FFD03D6C-4A89-2496-3480-787B6FF681AE}"/>
              </a:ext>
            </a:extLst>
          </p:cNvPr>
          <p:cNvSpPr>
            <a:spLocks noGrp="1"/>
          </p:cNvSpPr>
          <p:nvPr>
            <p:ph type="body" idx="1"/>
          </p:nvPr>
        </p:nvSpPr>
        <p:spPr>
          <a:xfrm>
            <a:off x="6115317" y="2425429"/>
            <a:ext cx="5247340" cy="4098588"/>
          </a:xfrm>
        </p:spPr>
        <p:txBody>
          <a:bodyPr anchor="ctr">
            <a:normAutofit/>
          </a:bodyPr>
          <a:lstStyle/>
          <a:p>
            <a:pPr marL="0" marR="0" indent="0">
              <a:spcBef>
                <a:spcPts val="0"/>
              </a:spcBef>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We are at that wonderful </a:t>
            </a:r>
            <a:r>
              <a:rPr lang="en-US" sz="1400" kern="100" dirty="0">
                <a:latin typeface="Calibri" panose="020F0502020204030204" pitchFamily="34" charset="0"/>
                <a:ea typeface="Calibri" panose="020F0502020204030204" pitchFamily="34" charset="0"/>
                <a:cs typeface="Times New Roman" panose="02020603050405020304" pitchFamily="18" charset="0"/>
              </a:rPr>
              <a:t>moment when we begin to see how all our work comes together.</a:t>
            </a:r>
          </a:p>
          <a:p>
            <a:pPr marL="0" marR="0" indent="0">
              <a:spcBef>
                <a:spcPts val="0"/>
              </a:spcBef>
              <a:spcAft>
                <a:spcPts val="800"/>
              </a:spcAft>
              <a:buNone/>
            </a:pPr>
            <a:r>
              <a:rPr lang="en-US" sz="1400" kern="100" dirty="0">
                <a:latin typeface="Calibri" panose="020F0502020204030204" pitchFamily="34" charset="0"/>
                <a:ea typeface="Calibri" panose="020F0502020204030204" pitchFamily="34" charset="0"/>
                <a:cs typeface="Times New Roman" panose="02020603050405020304" pitchFamily="18" charset="0"/>
              </a:rPr>
              <a:t>We explored the depths, and now it is time to rise to the surface and think broadly about how we make learning through diversity an integral part of our every-day practice. </a:t>
            </a:r>
          </a:p>
          <a:p>
            <a:pPr marL="0" marR="0" indent="0">
              <a:spcBef>
                <a:spcPts val="0"/>
              </a:spcBef>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Recalling that: </a:t>
            </a:r>
          </a:p>
          <a:p>
            <a:pPr marL="342900">
              <a:spcBef>
                <a:spcPts val="0"/>
              </a:spcBef>
              <a:spcAft>
                <a:spcPts val="8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LTD “…capitalizes on the rich array of experiences, backgrounds, and skills among…undergraduates and graduates-through-faculty to enhance the learning of all”; </a:t>
            </a:r>
          </a:p>
          <a:p>
            <a:pPr marL="0" marR="0" indent="0">
              <a:spcBef>
                <a:spcPts val="0"/>
              </a:spcBef>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Our goals are to: </a:t>
            </a:r>
          </a:p>
          <a:p>
            <a:pPr marL="342900">
              <a:spcBef>
                <a:spcPts val="0"/>
              </a:spcBef>
              <a:spcAft>
                <a:spcPts val="8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Think about all aspects and artifacts associated with our teaching responsibilities.</a:t>
            </a:r>
          </a:p>
          <a:p>
            <a:pPr marL="342900">
              <a:spcBef>
                <a:spcPts val="0"/>
              </a:spcBef>
              <a:spcAft>
                <a:spcPts val="8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This includes our mindset, presence, practices, policies, artifacts, and activities through a DEIA frame.</a:t>
            </a:r>
          </a:p>
          <a:p>
            <a:pPr marL="0" indent="0">
              <a:spcBef>
                <a:spcPts val="0"/>
              </a:spcBef>
              <a:spcAft>
                <a:spcPts val="800"/>
              </a:spcAft>
              <a:buNone/>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Before </a:t>
            </a:r>
            <a:r>
              <a:rPr lang="en-US" sz="1400" kern="100" dirty="0">
                <a:latin typeface="Calibri" panose="020F0502020204030204" pitchFamily="34" charset="0"/>
                <a:ea typeface="Calibri" panose="020F0502020204030204" pitchFamily="34" charset="0"/>
                <a:cs typeface="Times New Roman" panose="02020603050405020304" pitchFamily="18" charset="0"/>
              </a:rPr>
              <a:t>it becomes second nature, it has to be intentional; ergo, </a:t>
            </a:r>
            <a:r>
              <a:rPr lang="en-US" sz="1400" i="1" kern="100" dirty="0">
                <a:latin typeface="Calibri" panose="020F0502020204030204" pitchFamily="34" charset="0"/>
                <a:ea typeface="Calibri" panose="020F0502020204030204" pitchFamily="34" charset="0"/>
                <a:cs typeface="Times New Roman" panose="02020603050405020304" pitchFamily="18" charset="0"/>
              </a:rPr>
              <a:t>inclusion by design</a:t>
            </a:r>
            <a:r>
              <a:rPr lang="en-US" sz="1400" kern="100" dirty="0">
                <a:latin typeface="Calibri" panose="020F0502020204030204" pitchFamily="34" charset="0"/>
                <a:ea typeface="Calibri" panose="020F0502020204030204" pitchFamily="34" charset="0"/>
                <a:cs typeface="Times New Roman" panose="02020603050405020304" pitchFamily="18" charset="0"/>
              </a:rPr>
              <a: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en-US" sz="1400" dirty="0"/>
          </a:p>
        </p:txBody>
      </p:sp>
      <p:sp>
        <p:nvSpPr>
          <p:cNvPr id="4" name="Slide Number Placeholder 3">
            <a:extLst>
              <a:ext uri="{FF2B5EF4-FFF2-40B4-BE49-F238E27FC236}">
                <a16:creationId xmlns:a16="http://schemas.microsoft.com/office/drawing/2014/main" id="{52B17A34-B7CC-4908-8256-96CA1FEF9AFD}"/>
              </a:ext>
            </a:extLst>
          </p:cNvPr>
          <p:cNvSpPr>
            <a:spLocks noGrp="1"/>
          </p:cNvSpPr>
          <p:nvPr>
            <p:ph type="sldNum" idx="12"/>
          </p:nvPr>
        </p:nvSpPr>
        <p:spPr>
          <a:xfrm>
            <a:off x="8732520" y="6356350"/>
            <a:ext cx="3200400" cy="365125"/>
          </a:xfrm>
        </p:spPr>
        <p:txBody>
          <a:bodyPr>
            <a:normAutofit/>
          </a:bodyPr>
          <a:lstStyle/>
          <a:p>
            <a:pPr marL="0" lvl="0" indent="0" rtl="0">
              <a:spcBef>
                <a:spcPts val="0"/>
              </a:spcBef>
              <a:spcAft>
                <a:spcPts val="600"/>
              </a:spcAft>
              <a:buNone/>
            </a:pPr>
            <a:fld id="{00000000-1234-1234-1234-123412341234}" type="slidenum">
              <a:rPr lang="en-US" smtClean="0">
                <a:solidFill>
                  <a:schemeClr val="tx1"/>
                </a:solidFill>
              </a:rPr>
              <a:pPr marL="0" lvl="0" indent="0" rtl="0">
                <a:spcBef>
                  <a:spcPts val="0"/>
                </a:spcBef>
                <a:spcAft>
                  <a:spcPts val="600"/>
                </a:spcAft>
                <a:buNone/>
              </a:pPr>
              <a:t>3</a:t>
            </a:fld>
            <a:endParaRPr lang="en-US">
              <a:solidFill>
                <a:schemeClr val="tx1"/>
              </a:solidFill>
            </a:endParaRPr>
          </a:p>
        </p:txBody>
      </p:sp>
    </p:spTree>
    <p:extLst>
      <p:ext uri="{BB962C8B-B14F-4D97-AF65-F5344CB8AC3E}">
        <p14:creationId xmlns:p14="http://schemas.microsoft.com/office/powerpoint/2010/main" val="254149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hite puzzle with one red piece">
            <a:extLst>
              <a:ext uri="{FF2B5EF4-FFF2-40B4-BE49-F238E27FC236}">
                <a16:creationId xmlns:a16="http://schemas.microsoft.com/office/drawing/2014/main" id="{0F8D32A4-9D1E-9550-E3B6-29BEA5D32E73}"/>
              </a:ext>
            </a:extLst>
          </p:cNvPr>
          <p:cNvPicPr>
            <a:picLocks noChangeAspect="1"/>
          </p:cNvPicPr>
          <p:nvPr/>
        </p:nvPicPr>
        <p:blipFill rotWithShape="1">
          <a:blip r:embed="rId2"/>
          <a:srcRect/>
          <a:stretch/>
        </p:blipFill>
        <p:spPr>
          <a:xfrm>
            <a:off x="1" y="1"/>
            <a:ext cx="12192000" cy="6857999"/>
          </a:xfrm>
          <a:prstGeom prst="rect">
            <a:avLst/>
          </a:prstGeom>
        </p:spPr>
      </p:pic>
      <p:sp useBgFill="1">
        <p:nvSpPr>
          <p:cNvPr id="12" name="Freeform: Shape 11">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1232828-A885-6B7E-7133-52E9037FDB73}"/>
              </a:ext>
            </a:extLst>
          </p:cNvPr>
          <p:cNvSpPr>
            <a:spLocks noGrp="1"/>
          </p:cNvSpPr>
          <p:nvPr>
            <p:ph type="title"/>
          </p:nvPr>
        </p:nvSpPr>
        <p:spPr>
          <a:xfrm>
            <a:off x="1037809" y="1071350"/>
            <a:ext cx="4775162" cy="1339382"/>
          </a:xfrm>
        </p:spPr>
        <p:txBody>
          <a:bodyPr>
            <a:normAutofit/>
          </a:bodyPr>
          <a:lstStyle/>
          <a:p>
            <a:pPr algn="ctr"/>
            <a:r>
              <a:rPr lang="en-US" sz="3600" dirty="0"/>
              <a:t>Inclusion by Design </a:t>
            </a:r>
          </a:p>
        </p:txBody>
      </p:sp>
      <p:sp>
        <p:nvSpPr>
          <p:cNvPr id="14"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C0ADD18-EA73-ED37-2EEF-6380628E485F}"/>
              </a:ext>
            </a:extLst>
          </p:cNvPr>
          <p:cNvSpPr>
            <a:spLocks noGrp="1"/>
          </p:cNvSpPr>
          <p:nvPr>
            <p:ph type="body" idx="1"/>
          </p:nvPr>
        </p:nvSpPr>
        <p:spPr>
          <a:xfrm>
            <a:off x="1196167" y="2146195"/>
            <a:ext cx="4458446" cy="3109740"/>
          </a:xfrm>
        </p:spPr>
        <p:txBody>
          <a:bodyPr anchor="ctr">
            <a:normAutofit lnSpcReduction="10000"/>
          </a:bodyPr>
          <a:lstStyle/>
          <a:p>
            <a:r>
              <a:rPr lang="en-US" sz="1700" b="0" i="0" dirty="0">
                <a:effectLst/>
                <a:latin typeface="verdana" panose="020B0604030504040204" pitchFamily="34" charset="0"/>
              </a:rPr>
              <a:t>Inclusion by Design provides an easy way to imagine, look for, and apply inclusive practices in our courses and curricula. </a:t>
            </a:r>
          </a:p>
          <a:p>
            <a:r>
              <a:rPr lang="en-US" sz="1700" b="0" i="0" dirty="0">
                <a:effectLst/>
                <a:latin typeface="verdana" panose="020B0604030504040204" pitchFamily="34" charset="0"/>
              </a:rPr>
              <a:t>It also reminds us that inclusive and accessible learning experiences don’t just happen; they have to be created and fostered with intentionality. </a:t>
            </a:r>
          </a:p>
          <a:p>
            <a:r>
              <a:rPr lang="en-US" sz="1700" b="0" i="0" dirty="0">
                <a:effectLst/>
                <a:latin typeface="verdana" panose="020B0604030504040204" pitchFamily="34" charset="0"/>
              </a:rPr>
              <a:t>The good news is, there are a few simple steps we can take to make a big difference. </a:t>
            </a:r>
            <a:endParaRPr lang="en-US" sz="1700" dirty="0"/>
          </a:p>
        </p:txBody>
      </p:sp>
      <p:sp>
        <p:nvSpPr>
          <p:cNvPr id="4" name="Slide Number Placeholder 3">
            <a:extLst>
              <a:ext uri="{FF2B5EF4-FFF2-40B4-BE49-F238E27FC236}">
                <a16:creationId xmlns:a16="http://schemas.microsoft.com/office/drawing/2014/main" id="{10D85F21-971F-8F28-1391-20EB4D7CC41E}"/>
              </a:ext>
            </a:extLst>
          </p:cNvPr>
          <p:cNvSpPr>
            <a:spLocks noGrp="1"/>
          </p:cNvSpPr>
          <p:nvPr>
            <p:ph type="sldNum" idx="12"/>
          </p:nvPr>
        </p:nvSpPr>
        <p:spPr>
          <a:xfrm>
            <a:off x="8610600" y="6356350"/>
            <a:ext cx="2743200" cy="365125"/>
          </a:xfrm>
        </p:spPr>
        <p:txBody>
          <a:bodyPr>
            <a:normAutofit/>
          </a:bodyPr>
          <a:lstStyle/>
          <a:p>
            <a:pPr marL="0" lvl="0" indent="0" rtl="0">
              <a:spcBef>
                <a:spcPts val="0"/>
              </a:spcBef>
              <a:spcAft>
                <a:spcPts val="600"/>
              </a:spcAft>
              <a:buNone/>
            </a:pPr>
            <a:fld id="{00000000-1234-1234-1234-123412341234}" type="slidenum">
              <a:rPr lang="en-US" sz="1000">
                <a:solidFill>
                  <a:srgbClr val="FFFFFF"/>
                </a:solidFill>
              </a:rPr>
              <a:pPr marL="0" lvl="0" indent="0" rtl="0">
                <a:spcBef>
                  <a:spcPts val="0"/>
                </a:spcBef>
                <a:spcAft>
                  <a:spcPts val="600"/>
                </a:spcAft>
                <a:buNone/>
              </a:pPr>
              <a:t>4</a:t>
            </a:fld>
            <a:endParaRPr lang="en-US" sz="1000">
              <a:solidFill>
                <a:srgbClr val="FFFFFF"/>
              </a:solidFill>
            </a:endParaRPr>
          </a:p>
        </p:txBody>
      </p:sp>
    </p:spTree>
    <p:extLst>
      <p:ext uri="{BB962C8B-B14F-4D97-AF65-F5344CB8AC3E}">
        <p14:creationId xmlns:p14="http://schemas.microsoft.com/office/powerpoint/2010/main" val="2605750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72" name="Straight Connector 2071">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A3CC738-810B-F1D8-04CD-4BF0731F9059}"/>
              </a:ext>
            </a:extLst>
          </p:cNvPr>
          <p:cNvSpPr>
            <a:spLocks noChangeArrowheads="1"/>
          </p:cNvSpPr>
          <p:nvPr/>
        </p:nvSpPr>
        <p:spPr bwMode="auto">
          <a:xfrm>
            <a:off x="761840" y="984738"/>
            <a:ext cx="4544762" cy="573673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90000"/>
              </a:lnSpc>
              <a:spcBef>
                <a:spcPct val="0"/>
              </a:spcBef>
              <a:spcAft>
                <a:spcPts val="600"/>
              </a:spcAft>
              <a:buClrTx/>
              <a:buSzTx/>
              <a:tabLst/>
            </a:pPr>
            <a:r>
              <a:rPr kumimoji="0" lang="en-US" altLang="en-US" sz="1800" b="0" i="1" u="none" strike="noStrike" kern="1200" cap="none" normalizeH="0" baseline="0" dirty="0">
                <a:ln>
                  <a:noFill/>
                </a:ln>
                <a:effectLst/>
                <a:latin typeface="+mn-lt"/>
                <a:ea typeface="+mn-ea"/>
                <a:cs typeface="+mn-cs"/>
              </a:rPr>
              <a:t>Building DEIA into our Practices, Courses, and Curriculum in Four Easy Steps</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1800" b="1" i="0" u="none" strike="noStrike" kern="1200" cap="none" normalizeH="0" baseline="0" dirty="0">
                <a:ln>
                  <a:noFill/>
                </a:ln>
                <a:effectLst/>
                <a:latin typeface="+mn-lt"/>
                <a:ea typeface="+mn-ea"/>
                <a:cs typeface="+mn-cs"/>
              </a:rPr>
              <a:t>Acknowledge…</a:t>
            </a:r>
            <a:br>
              <a:rPr kumimoji="0" lang="en-US" altLang="en-US" sz="1800" b="0" i="0" u="none" strike="noStrike" kern="1200" cap="none" normalizeH="0" baseline="0" dirty="0">
                <a:ln>
                  <a:noFill/>
                </a:ln>
                <a:effectLst/>
                <a:latin typeface="+mn-lt"/>
                <a:ea typeface="+mn-ea"/>
                <a:cs typeface="+mn-cs"/>
              </a:rPr>
            </a:br>
            <a:r>
              <a:rPr kumimoji="0" lang="en-US" altLang="en-US" sz="1800" b="0" i="0" u="none" strike="noStrike" kern="1200" cap="none" normalizeH="0" baseline="0" dirty="0">
                <a:ln>
                  <a:noFill/>
                </a:ln>
                <a:effectLst/>
                <a:latin typeface="+mn-lt"/>
                <a:ea typeface="+mn-ea"/>
                <a:cs typeface="+mn-cs"/>
              </a:rPr>
              <a:t>…the diversity of our students and diverse ways of engaging, representing, and expressing knowledge, skills, and learning</a:t>
            </a:r>
            <a:br>
              <a:rPr kumimoji="0" lang="en-US" altLang="en-US" sz="1800" b="0" i="0" u="none" strike="noStrike" kern="1200" cap="none" normalizeH="0" baseline="0" dirty="0">
                <a:ln>
                  <a:noFill/>
                </a:ln>
                <a:effectLst/>
                <a:latin typeface="+mn-lt"/>
                <a:ea typeface="+mn-ea"/>
                <a:cs typeface="+mn-cs"/>
              </a:rPr>
            </a:br>
            <a:endParaRPr kumimoji="0" lang="en-US" altLang="en-US" sz="1800" b="0" i="0" u="none" strike="noStrike" kern="1200" cap="none" normalizeH="0" baseline="0" dirty="0">
              <a:ln>
                <a:noFill/>
              </a:ln>
              <a:effectLst/>
              <a:latin typeface="+mn-lt"/>
              <a:ea typeface="+mn-ea"/>
              <a:cs typeface="+mn-cs"/>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1800" b="1" i="0" u="none" strike="noStrike" kern="1200" cap="none" normalizeH="0" baseline="0" dirty="0">
                <a:ln>
                  <a:noFill/>
                </a:ln>
                <a:effectLst/>
                <a:latin typeface="+mn-lt"/>
                <a:ea typeface="+mn-ea"/>
                <a:cs typeface="+mn-cs"/>
              </a:rPr>
              <a:t>Adopt…</a:t>
            </a:r>
            <a:br>
              <a:rPr kumimoji="0" lang="en-US" altLang="en-US" sz="1800" b="0" i="0" u="none" strike="noStrike" kern="1200" cap="none" normalizeH="0" baseline="0" dirty="0">
                <a:ln>
                  <a:noFill/>
                </a:ln>
                <a:effectLst/>
                <a:latin typeface="+mn-lt"/>
                <a:ea typeface="+mn-ea"/>
                <a:cs typeface="+mn-cs"/>
              </a:rPr>
            </a:br>
            <a:r>
              <a:rPr kumimoji="0" lang="en-US" altLang="en-US" sz="1800" b="0" i="0" u="none" strike="noStrike" kern="1200" cap="none" normalizeH="0" baseline="0" dirty="0">
                <a:ln>
                  <a:noFill/>
                </a:ln>
                <a:effectLst/>
                <a:latin typeface="+mn-lt"/>
                <a:ea typeface="+mn-ea"/>
                <a:cs typeface="+mn-cs"/>
              </a:rPr>
              <a:t>…an equity-minded framework for assessing our own practices and removing barriers to student learning and engagement</a:t>
            </a:r>
            <a:br>
              <a:rPr kumimoji="0" lang="en-US" altLang="en-US" sz="1800" b="0" i="0" u="none" strike="noStrike" kern="1200" cap="none" normalizeH="0" baseline="0" dirty="0">
                <a:ln>
                  <a:noFill/>
                </a:ln>
                <a:effectLst/>
                <a:latin typeface="+mn-lt"/>
                <a:ea typeface="+mn-ea"/>
                <a:cs typeface="+mn-cs"/>
              </a:rPr>
            </a:br>
            <a:endParaRPr kumimoji="0" lang="en-US" altLang="en-US" sz="1800" b="0" i="0" u="none" strike="noStrike" kern="1200" cap="none" normalizeH="0" baseline="0" dirty="0">
              <a:ln>
                <a:noFill/>
              </a:ln>
              <a:effectLst/>
              <a:latin typeface="+mn-lt"/>
              <a:ea typeface="+mn-ea"/>
              <a:cs typeface="+mn-cs"/>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1800" b="1" i="0" u="none" strike="noStrike" kern="1200" cap="none" normalizeH="0" baseline="0" dirty="0">
                <a:ln>
                  <a:noFill/>
                </a:ln>
                <a:effectLst/>
                <a:latin typeface="+mn-lt"/>
                <a:ea typeface="+mn-ea"/>
                <a:cs typeface="+mn-cs"/>
              </a:rPr>
              <a:t>Apply…</a:t>
            </a:r>
            <a:br>
              <a:rPr kumimoji="0" lang="en-US" altLang="en-US" sz="1800" b="0" i="0" u="none" strike="noStrike" kern="1200" cap="none" normalizeH="0" baseline="0" dirty="0">
                <a:ln>
                  <a:noFill/>
                </a:ln>
                <a:effectLst/>
                <a:latin typeface="+mn-lt"/>
                <a:ea typeface="+mn-ea"/>
                <a:cs typeface="+mn-cs"/>
              </a:rPr>
            </a:br>
            <a:r>
              <a:rPr kumimoji="0" lang="en-US" altLang="en-US" sz="1800" b="0" i="0" u="none" strike="noStrike" kern="1200" cap="none" normalizeH="0" baseline="0" dirty="0">
                <a:ln>
                  <a:noFill/>
                </a:ln>
                <a:effectLst/>
                <a:latin typeface="+mn-lt"/>
                <a:ea typeface="+mn-ea"/>
                <a:cs typeface="+mn-cs"/>
              </a:rPr>
              <a:t>…pedagogical principles and practices that advance academic success for ALL students</a:t>
            </a:r>
            <a:br>
              <a:rPr kumimoji="0" lang="en-US" altLang="en-US" sz="1800" b="0" i="0" u="none" strike="noStrike" kern="1200" cap="none" normalizeH="0" baseline="0" dirty="0">
                <a:ln>
                  <a:noFill/>
                </a:ln>
                <a:effectLst/>
                <a:latin typeface="+mn-lt"/>
                <a:ea typeface="+mn-ea"/>
                <a:cs typeface="+mn-cs"/>
              </a:rPr>
            </a:br>
            <a:endParaRPr kumimoji="0" lang="en-US" altLang="en-US" sz="1800" b="0" i="0" u="none" strike="noStrike" kern="1200" cap="none" normalizeH="0" baseline="0" dirty="0">
              <a:ln>
                <a:noFill/>
              </a:ln>
              <a:effectLst/>
              <a:latin typeface="+mn-lt"/>
              <a:ea typeface="+mn-ea"/>
              <a:cs typeface="+mn-cs"/>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1800" b="1" i="0" u="none" strike="noStrike" kern="1200" cap="none" normalizeH="0" baseline="0" dirty="0">
                <a:ln>
                  <a:noFill/>
                </a:ln>
                <a:effectLst/>
                <a:latin typeface="+mn-lt"/>
                <a:ea typeface="+mn-ea"/>
                <a:cs typeface="+mn-cs"/>
              </a:rPr>
              <a:t>Advance…</a:t>
            </a:r>
            <a:br>
              <a:rPr kumimoji="0" lang="en-US" altLang="en-US" sz="1800" b="0" i="0" u="none" strike="noStrike" kern="1200" cap="none" normalizeH="0" baseline="0" dirty="0">
                <a:ln>
                  <a:noFill/>
                </a:ln>
                <a:effectLst/>
                <a:latin typeface="+mn-lt"/>
                <a:ea typeface="+mn-ea"/>
                <a:cs typeface="+mn-cs"/>
              </a:rPr>
            </a:br>
            <a:r>
              <a:rPr kumimoji="0" lang="en-US" altLang="en-US" sz="1800" b="0" i="0" u="none" strike="noStrike" kern="1200" cap="none" normalizeH="0" baseline="0" dirty="0">
                <a:ln>
                  <a:noFill/>
                </a:ln>
                <a:effectLst/>
                <a:latin typeface="+mn-lt"/>
                <a:ea typeface="+mn-ea"/>
                <a:cs typeface="+mn-cs"/>
              </a:rPr>
              <a:t>…a climate of mutual respect, civility, accessibility, and inclusivity.     </a:t>
            </a:r>
          </a:p>
        </p:txBody>
      </p:sp>
      <p:pic>
        <p:nvPicPr>
          <p:cNvPr id="2051" name="Picture 3" descr="DEIA Concept Image">
            <a:extLst>
              <a:ext uri="{FF2B5EF4-FFF2-40B4-BE49-F238E27FC236}">
                <a16:creationId xmlns:a16="http://schemas.microsoft.com/office/drawing/2014/main" id="{E00D88B6-3B0C-0866-B83E-F8EBACE1F91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3994" y="1220221"/>
            <a:ext cx="6233212" cy="48463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A049A95-20A3-321A-292A-C9F416DE98BE}"/>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kern="1200" smtClean="0">
                <a:solidFill>
                  <a:schemeClr val="tx1">
                    <a:tint val="75000"/>
                  </a:schemeClr>
                </a:solidFill>
                <a:latin typeface="+mn-lt"/>
                <a:ea typeface="+mn-ea"/>
                <a:cs typeface="+mn-cs"/>
              </a:rPr>
              <a:pPr lvl="0" indent="0">
                <a:spcBef>
                  <a:spcPts val="0"/>
                </a:spcBef>
                <a:spcAft>
                  <a:spcPts val="600"/>
                </a:spcAft>
                <a:buNone/>
              </a:pPr>
              <a:t>5</a:t>
            </a:fld>
            <a:endParaRPr lang="en-US"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265159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9378DE5-D49D-EBAF-D130-2E3453CD420C}"/>
              </a:ext>
            </a:extLst>
          </p:cNvPr>
          <p:cNvSpPr>
            <a:spLocks noGrp="1"/>
          </p:cNvSpPr>
          <p:nvPr>
            <p:ph type="title"/>
          </p:nvPr>
        </p:nvSpPr>
        <p:spPr>
          <a:xfrm>
            <a:off x="838200" y="365125"/>
            <a:ext cx="10515600" cy="1325563"/>
          </a:xfrm>
        </p:spPr>
        <p:txBody>
          <a:bodyPr>
            <a:normAutofit/>
          </a:bodyPr>
          <a:lstStyle/>
          <a:p>
            <a:r>
              <a:rPr lang="en-US" sz="5400" dirty="0"/>
              <a:t>When, Where, and How?</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A0B4C0B5-F76D-2511-453A-5C5B536A5090}"/>
              </a:ext>
            </a:extLst>
          </p:cNvPr>
          <p:cNvSpPr>
            <a:spLocks noGrp="1"/>
          </p:cNvSpPr>
          <p:nvPr>
            <p:ph type="body" idx="1"/>
          </p:nvPr>
        </p:nvSpPr>
        <p:spPr>
          <a:xfrm>
            <a:off x="838200" y="1929383"/>
            <a:ext cx="10515600" cy="4563491"/>
          </a:xfrm>
        </p:spPr>
        <p:txBody>
          <a:bodyPr>
            <a:noAutofit/>
          </a:bodyPr>
          <a:lstStyle/>
          <a:p>
            <a:pPr fontAlgn="base">
              <a:buFont typeface="Arial" panose="020B0604020202020204" pitchFamily="34" charset="0"/>
              <a:buChar char="•"/>
            </a:pPr>
            <a:r>
              <a:rPr lang="en-US" sz="1600" b="1" i="0" dirty="0">
                <a:effectLst/>
                <a:latin typeface="inherit"/>
              </a:rPr>
              <a:t>Course syllabi</a:t>
            </a:r>
            <a:r>
              <a:rPr lang="en-US" sz="1600" b="0" i="0" dirty="0">
                <a:effectLst/>
                <a:latin typeface="inherit"/>
              </a:rPr>
              <a:t> - this is our students’ first and potentially most enduring encounter with a class and its expectations, and an excellent place to introduce a respect for diversity and a commitment to accessibility and inclusivity.</a:t>
            </a:r>
            <a:br>
              <a:rPr lang="en-US" sz="1600" b="0" i="0" dirty="0">
                <a:effectLst/>
                <a:latin typeface="inherit"/>
              </a:rPr>
            </a:br>
            <a:endParaRPr lang="en-US" sz="1600" b="0" i="0" dirty="0">
              <a:effectLst/>
              <a:latin typeface="inherit"/>
            </a:endParaRPr>
          </a:p>
          <a:p>
            <a:pPr fontAlgn="base">
              <a:buFont typeface="Arial" panose="020B0604020202020204" pitchFamily="34" charset="0"/>
              <a:buChar char="•"/>
            </a:pPr>
            <a:r>
              <a:rPr lang="en-US" sz="1600" b="1" i="0" dirty="0">
                <a:effectLst/>
                <a:latin typeface="inherit"/>
              </a:rPr>
              <a:t>The first day of class</a:t>
            </a:r>
            <a:r>
              <a:rPr lang="en-US" sz="1600" b="0" i="0" dirty="0">
                <a:effectLst/>
                <a:latin typeface="inherit"/>
              </a:rPr>
              <a:t> – first impressions matter and discussing how we will make an effort to foster inclusive and accessible learning --and to articulate the value of it-- sets expectations in a conversational and welcoming manner.</a:t>
            </a:r>
            <a:br>
              <a:rPr lang="en-US" sz="1600" b="0" i="0" dirty="0">
                <a:effectLst/>
                <a:latin typeface="inherit"/>
              </a:rPr>
            </a:br>
            <a:endParaRPr lang="en-US" sz="1600" b="0" i="0" dirty="0">
              <a:effectLst/>
              <a:latin typeface="inherit"/>
            </a:endParaRPr>
          </a:p>
          <a:p>
            <a:pPr fontAlgn="base">
              <a:buFont typeface="Arial" panose="020B0604020202020204" pitchFamily="34" charset="0"/>
              <a:buChar char="•"/>
            </a:pPr>
            <a:r>
              <a:rPr lang="en-US" sz="1600" b="1" i="0" dirty="0">
                <a:effectLst/>
                <a:latin typeface="inherit"/>
              </a:rPr>
              <a:t>Every day of class</a:t>
            </a:r>
            <a:r>
              <a:rPr lang="en-US" sz="1600" b="0" i="0" dirty="0">
                <a:effectLst/>
                <a:latin typeface="inherit"/>
              </a:rPr>
              <a:t> – words matter, and the words we use in our classes, our communications, and our encounters don’t simply set but sustain the tone of commitment to diversity, equity, inclusion, and accessibility.</a:t>
            </a:r>
            <a:br>
              <a:rPr lang="en-US" sz="1600" b="0" i="0" dirty="0">
                <a:effectLst/>
                <a:latin typeface="inherit"/>
              </a:rPr>
            </a:br>
            <a:endParaRPr lang="en-US" sz="1600" b="0" i="0" dirty="0">
              <a:effectLst/>
              <a:latin typeface="inherit"/>
            </a:endParaRPr>
          </a:p>
          <a:p>
            <a:pPr fontAlgn="base">
              <a:buFont typeface="Arial" panose="020B0604020202020204" pitchFamily="34" charset="0"/>
              <a:buChar char="•"/>
            </a:pPr>
            <a:r>
              <a:rPr lang="en-US" sz="1600" b="1" i="0" dirty="0">
                <a:effectLst/>
                <a:latin typeface="inherit"/>
              </a:rPr>
              <a:t>Assignments and activities</a:t>
            </a:r>
            <a:r>
              <a:rPr lang="en-US" sz="1600" b="0" i="0" dirty="0">
                <a:effectLst/>
                <a:latin typeface="inherit"/>
              </a:rPr>
              <a:t> – this is where many students will see –or not see—the evidence of our efforts. Are assignments and learning activities universally designed? Are they transparent? Are they accessible and inclusive?</a:t>
            </a:r>
            <a:br>
              <a:rPr lang="en-US" sz="1600" b="0" i="0" dirty="0">
                <a:effectLst/>
                <a:latin typeface="inherit"/>
              </a:rPr>
            </a:br>
            <a:endParaRPr lang="en-US" sz="1600" b="0" i="0" dirty="0">
              <a:effectLst/>
              <a:latin typeface="inherit"/>
            </a:endParaRPr>
          </a:p>
          <a:p>
            <a:pPr fontAlgn="base">
              <a:buFont typeface="Arial" panose="020B0604020202020204" pitchFamily="34" charset="0"/>
              <a:buChar char="•"/>
            </a:pPr>
            <a:r>
              <a:rPr lang="en-US" sz="1600" b="1" i="0" dirty="0">
                <a:effectLst/>
                <a:latin typeface="inherit"/>
              </a:rPr>
              <a:t>Student- and program learning outcomes</a:t>
            </a:r>
            <a:r>
              <a:rPr lang="en-US" sz="1600" b="0" i="0" dirty="0">
                <a:effectLst/>
                <a:latin typeface="inherit"/>
              </a:rPr>
              <a:t> – are any of the principles of DEIA embedded in SLOs and PLOs?</a:t>
            </a:r>
            <a:br>
              <a:rPr lang="en-US" sz="1600" b="0" i="0" dirty="0">
                <a:effectLst/>
                <a:latin typeface="inherit"/>
              </a:rPr>
            </a:br>
            <a:endParaRPr lang="en-US" sz="1600" b="0" i="0" dirty="0">
              <a:effectLst/>
              <a:latin typeface="inherit"/>
            </a:endParaRPr>
          </a:p>
          <a:p>
            <a:pPr fontAlgn="base">
              <a:buFont typeface="Arial" panose="020B0604020202020204" pitchFamily="34" charset="0"/>
              <a:buChar char="•"/>
            </a:pPr>
            <a:r>
              <a:rPr lang="en-US" sz="1600" b="1" i="0" dirty="0">
                <a:effectLst/>
                <a:latin typeface="inherit"/>
              </a:rPr>
              <a:t>Instructional methods</a:t>
            </a:r>
            <a:r>
              <a:rPr lang="en-US" sz="1600" b="0" i="0" dirty="0">
                <a:effectLst/>
                <a:latin typeface="inherit"/>
              </a:rPr>
              <a:t> – are they inclusive or are they “one size fits all” (which never fit)? </a:t>
            </a:r>
          </a:p>
          <a:p>
            <a:pPr fontAlgn="base">
              <a:buFont typeface="Arial" panose="020B0604020202020204" pitchFamily="34" charset="0"/>
              <a:buChar char="•"/>
            </a:pPr>
            <a:r>
              <a:rPr lang="en-US" sz="1600" b="0" i="1" dirty="0">
                <a:effectLst/>
                <a:latin typeface="inherit"/>
              </a:rPr>
              <a:t>The key thing is for our actions to match our rhetoric</a:t>
            </a:r>
            <a:r>
              <a:rPr lang="en-US" sz="1600" b="0" i="0" dirty="0">
                <a:effectLst/>
                <a:latin typeface="inherit"/>
              </a:rPr>
              <a:t>.</a:t>
            </a:r>
          </a:p>
        </p:txBody>
      </p:sp>
      <p:sp>
        <p:nvSpPr>
          <p:cNvPr id="2" name="Slide Number Placeholder 1">
            <a:extLst>
              <a:ext uri="{FF2B5EF4-FFF2-40B4-BE49-F238E27FC236}">
                <a16:creationId xmlns:a16="http://schemas.microsoft.com/office/drawing/2014/main" id="{3B948EE9-E56D-E1F2-C07C-58E3AA3BF448}"/>
              </a:ext>
            </a:extLst>
          </p:cNvPr>
          <p:cNvSpPr>
            <a:spLocks noGrp="1"/>
          </p:cNvSpPr>
          <p:nvPr>
            <p:ph type="sldNum" idx="12"/>
          </p:nvPr>
        </p:nvSpPr>
        <p:spPr>
          <a:xfrm>
            <a:off x="8610600" y="6356350"/>
            <a:ext cx="2743200" cy="365125"/>
          </a:xfrm>
        </p:spPr>
        <p:txBody>
          <a:bodyP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6</a:t>
            </a:fld>
            <a:endParaRPr lang="en-US"/>
          </a:p>
        </p:txBody>
      </p:sp>
    </p:spTree>
    <p:extLst>
      <p:ext uri="{BB962C8B-B14F-4D97-AF65-F5344CB8AC3E}">
        <p14:creationId xmlns:p14="http://schemas.microsoft.com/office/powerpoint/2010/main" val="107310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1"/>
            <a:ext cx="12191990" cy="16886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FF1D6B-8F4E-46FA-2F2B-4238D8E980E0}"/>
              </a:ext>
            </a:extLst>
          </p:cNvPr>
          <p:cNvSpPr>
            <a:spLocks noGrp="1"/>
          </p:cNvSpPr>
          <p:nvPr>
            <p:ph type="title"/>
          </p:nvPr>
        </p:nvSpPr>
        <p:spPr>
          <a:xfrm>
            <a:off x="1156851" y="637762"/>
            <a:ext cx="9888496" cy="900131"/>
          </a:xfrm>
        </p:spPr>
        <p:txBody>
          <a:bodyPr vert="horz" lIns="91440" tIns="45720" rIns="91440" bIns="45720" rtlCol="0" anchor="t">
            <a:normAutofit/>
          </a:bodyPr>
          <a:lstStyle/>
          <a:p>
            <a:pPr>
              <a:spcBef>
                <a:spcPct val="0"/>
              </a:spcBef>
            </a:pPr>
            <a:r>
              <a:rPr lang="en-US" sz="4000" kern="1200" dirty="0">
                <a:solidFill>
                  <a:schemeClr val="bg1"/>
                </a:solidFill>
                <a:latin typeface="+mj-lt"/>
                <a:ea typeface="+mj-ea"/>
                <a:cs typeface="+mj-cs"/>
              </a:rPr>
              <a:t>Revisiting what matters</a:t>
            </a:r>
          </a:p>
        </p:txBody>
      </p:sp>
      <p:sp>
        <p:nvSpPr>
          <p:cNvPr id="12" name="Rectangle 11">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215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40C84A4-53BE-7DB3-6146-D577254D1B23}"/>
              </a:ext>
            </a:extLst>
          </p:cNvPr>
          <p:cNvSpPr>
            <a:spLocks noGrp="1"/>
          </p:cNvSpPr>
          <p:nvPr>
            <p:ph type="body" idx="1"/>
          </p:nvPr>
        </p:nvSpPr>
        <p:spPr>
          <a:xfrm>
            <a:off x="1378976" y="2261336"/>
            <a:ext cx="4653049" cy="3907478"/>
          </a:xfrm>
        </p:spPr>
        <p:txBody>
          <a:bodyPr>
            <a:normAutofit/>
          </a:bodyPr>
          <a:lstStyle/>
          <a:p>
            <a:pPr marL="101727" indent="0">
              <a:spcBef>
                <a:spcPts val="890"/>
              </a:spcBef>
              <a:buNone/>
            </a:pPr>
            <a:r>
              <a:rPr lang="en-US" sz="1800" b="1" i="0" u="sng" strike="noStrike" cap="none" dirty="0">
                <a:solidFill>
                  <a:schemeClr val="dk1"/>
                </a:solidFill>
                <a:latin typeface="Calibri"/>
                <a:ea typeface="Calibri"/>
                <a:cs typeface="Calibri"/>
                <a:sym typeface="Calibri"/>
              </a:rPr>
              <a:t>Part 1: Pause, think, reflect, and write:</a:t>
            </a:r>
          </a:p>
          <a:p>
            <a:pPr marL="406908" indent="-305181">
              <a:spcBef>
                <a:spcPts val="890"/>
              </a:spcBef>
            </a:pPr>
            <a:r>
              <a:rPr lang="en-US" sz="1700" b="0" i="0" u="none" strike="noStrike" cap="none" dirty="0">
                <a:solidFill>
                  <a:schemeClr val="dk1"/>
                </a:solidFill>
                <a:latin typeface="Calibri"/>
                <a:ea typeface="Calibri"/>
                <a:cs typeface="Calibri"/>
                <a:sym typeface="Calibri"/>
              </a:rPr>
              <a:t>What LTD topic interests you the most? </a:t>
            </a:r>
          </a:p>
          <a:p>
            <a:pPr marL="406908" indent="-305181">
              <a:spcBef>
                <a:spcPts val="890"/>
              </a:spcBef>
            </a:pPr>
            <a:r>
              <a:rPr lang="en-US" sz="1700" b="0" i="0" u="none" strike="noStrike" cap="none" dirty="0">
                <a:solidFill>
                  <a:schemeClr val="dk1"/>
                </a:solidFill>
                <a:latin typeface="Calibri"/>
                <a:ea typeface="Calibri"/>
                <a:cs typeface="Calibri"/>
                <a:sym typeface="Calibri"/>
              </a:rPr>
              <a:t>Why?</a:t>
            </a:r>
          </a:p>
          <a:p>
            <a:pPr marL="406908" indent="-305181">
              <a:spcBef>
                <a:spcPts val="890"/>
              </a:spcBef>
            </a:pPr>
            <a:r>
              <a:rPr lang="en-US" sz="1700" b="0" i="0" u="none" strike="noStrike" cap="none" dirty="0">
                <a:solidFill>
                  <a:schemeClr val="dk1"/>
                </a:solidFill>
                <a:latin typeface="Calibri"/>
                <a:ea typeface="Calibri"/>
                <a:cs typeface="Calibri"/>
                <a:sym typeface="Calibri"/>
              </a:rPr>
              <a:t>How can it be addressed in your </a:t>
            </a:r>
            <a:r>
              <a:rPr lang="en-US" sz="1700" dirty="0"/>
              <a:t>class or lab?</a:t>
            </a:r>
          </a:p>
          <a:p>
            <a:pPr marL="406908" indent="-305181">
              <a:spcBef>
                <a:spcPts val="890"/>
              </a:spcBef>
            </a:pPr>
            <a:r>
              <a:rPr lang="en-US" sz="1700" b="0" i="0" u="none" strike="noStrike" cap="none" dirty="0">
                <a:solidFill>
                  <a:schemeClr val="dk1"/>
                </a:solidFill>
                <a:latin typeface="Calibri"/>
                <a:ea typeface="Calibri"/>
                <a:cs typeface="Calibri"/>
                <a:sym typeface="Calibri"/>
              </a:rPr>
              <a:t>Can you frame it as a TAR question?</a:t>
            </a:r>
          </a:p>
          <a:p>
            <a:pPr marL="406908" indent="-305181">
              <a:spcBef>
                <a:spcPts val="890"/>
              </a:spcBef>
            </a:pPr>
            <a:r>
              <a:rPr lang="en-US" sz="1700" b="0" i="0" u="none" strike="noStrike" cap="none" dirty="0">
                <a:solidFill>
                  <a:schemeClr val="dk1"/>
                </a:solidFill>
                <a:latin typeface="Calibri"/>
                <a:ea typeface="Calibri"/>
                <a:cs typeface="Calibri"/>
                <a:sym typeface="Calibri"/>
              </a:rPr>
              <a:t>What kind of question is it?*</a:t>
            </a:r>
          </a:p>
          <a:p>
            <a:pPr marL="813816" lvl="1" indent="-305181">
              <a:spcBef>
                <a:spcPts val="445"/>
              </a:spcBef>
            </a:pPr>
            <a:r>
              <a:rPr lang="en-US" sz="1700" b="0" i="1" u="none" strike="noStrike" cap="none" dirty="0">
                <a:solidFill>
                  <a:schemeClr val="dk1"/>
                </a:solidFill>
                <a:latin typeface="Calibri"/>
                <a:ea typeface="Calibri"/>
                <a:cs typeface="Calibri"/>
                <a:sym typeface="Calibri"/>
              </a:rPr>
              <a:t>What is?</a:t>
            </a:r>
          </a:p>
          <a:p>
            <a:pPr marL="813816" lvl="1" indent="-305181">
              <a:spcBef>
                <a:spcPts val="445"/>
              </a:spcBef>
            </a:pPr>
            <a:r>
              <a:rPr lang="en-US" sz="1700" b="0" i="1" u="none" strike="noStrike" cap="none" dirty="0">
                <a:solidFill>
                  <a:schemeClr val="dk1"/>
                </a:solidFill>
                <a:latin typeface="Calibri"/>
                <a:ea typeface="Calibri"/>
                <a:cs typeface="Calibri"/>
                <a:sym typeface="Calibri"/>
              </a:rPr>
              <a:t>What might work?</a:t>
            </a:r>
          </a:p>
          <a:p>
            <a:pPr marL="813816" lvl="1" indent="-305181">
              <a:spcBef>
                <a:spcPts val="445"/>
              </a:spcBef>
            </a:pPr>
            <a:r>
              <a:rPr lang="en-US" sz="1700" b="0" i="1" u="none" strike="noStrike" cap="none" dirty="0">
                <a:solidFill>
                  <a:schemeClr val="dk1"/>
                </a:solidFill>
                <a:latin typeface="Calibri"/>
                <a:ea typeface="Calibri"/>
                <a:cs typeface="Calibri"/>
                <a:sym typeface="Calibri"/>
              </a:rPr>
              <a:t>A vision of the possible?</a:t>
            </a:r>
          </a:p>
          <a:p>
            <a:pPr marL="406908" indent="-305181">
              <a:spcBef>
                <a:spcPts val="890"/>
              </a:spcBef>
            </a:pPr>
            <a:r>
              <a:rPr lang="en-US" sz="1700" b="0" i="0" u="none" strike="noStrike" cap="none" dirty="0">
                <a:solidFill>
                  <a:schemeClr val="dk1"/>
                </a:solidFill>
                <a:latin typeface="Calibri"/>
                <a:ea typeface="Calibri"/>
                <a:cs typeface="Calibri"/>
                <a:sym typeface="Calibri"/>
              </a:rPr>
              <a:t>What is the problem it is intended to solve?</a:t>
            </a:r>
          </a:p>
          <a:p>
            <a:pPr marL="406908" indent="-305181">
              <a:spcBef>
                <a:spcPts val="890"/>
              </a:spcBef>
            </a:pPr>
            <a:r>
              <a:rPr lang="en-US" sz="1700" b="0" i="0" u="none" strike="noStrike" cap="none" dirty="0">
                <a:solidFill>
                  <a:schemeClr val="dk1"/>
                </a:solidFill>
                <a:latin typeface="Calibri"/>
                <a:ea typeface="Calibri"/>
                <a:cs typeface="Calibri"/>
                <a:sym typeface="Calibri"/>
              </a:rPr>
              <a:t>Why does it matter?</a:t>
            </a:r>
          </a:p>
          <a:p>
            <a:endParaRPr lang="en-US" sz="1700" dirty="0"/>
          </a:p>
        </p:txBody>
      </p:sp>
      <p:sp>
        <p:nvSpPr>
          <p:cNvPr id="4" name="Text Placeholder 3">
            <a:extLst>
              <a:ext uri="{FF2B5EF4-FFF2-40B4-BE49-F238E27FC236}">
                <a16:creationId xmlns:a16="http://schemas.microsoft.com/office/drawing/2014/main" id="{7327BA57-587A-F95E-C2C8-BFA14FE08C8F}"/>
              </a:ext>
            </a:extLst>
          </p:cNvPr>
          <p:cNvSpPr>
            <a:spLocks noGrp="1"/>
          </p:cNvSpPr>
          <p:nvPr>
            <p:ph type="body" idx="2"/>
          </p:nvPr>
        </p:nvSpPr>
        <p:spPr>
          <a:xfrm>
            <a:off x="6168879" y="2261336"/>
            <a:ext cx="4653049" cy="3907478"/>
          </a:xfrm>
        </p:spPr>
        <p:txBody>
          <a:bodyPr>
            <a:normAutofit/>
          </a:bodyPr>
          <a:lstStyle/>
          <a:p>
            <a:pPr marL="101727" indent="0">
              <a:spcBef>
                <a:spcPts val="890"/>
              </a:spcBef>
              <a:buNone/>
            </a:pPr>
            <a:r>
              <a:rPr lang="en-US" sz="1800" b="1" i="0" u="sng" strike="noStrike" cap="none" dirty="0">
                <a:solidFill>
                  <a:schemeClr val="dk1"/>
                </a:solidFill>
                <a:latin typeface="Calibri"/>
                <a:ea typeface="Calibri"/>
                <a:cs typeface="Calibri"/>
                <a:sym typeface="Calibri"/>
              </a:rPr>
              <a:t>Part 2: Report out</a:t>
            </a:r>
          </a:p>
          <a:p>
            <a:pPr marL="406908" indent="-305181">
              <a:spcBef>
                <a:spcPts val="890"/>
              </a:spcBef>
            </a:pPr>
            <a:r>
              <a:rPr lang="en-US" sz="2492" b="0" i="0" u="none" strike="noStrike" cap="none" dirty="0">
                <a:solidFill>
                  <a:schemeClr val="dk1"/>
                </a:solidFill>
                <a:latin typeface="Calibri"/>
                <a:ea typeface="Calibri"/>
                <a:cs typeface="Calibri"/>
                <a:sym typeface="Calibri"/>
              </a:rPr>
              <a:t>My name is ________ and I am interested in ________, because ________.</a:t>
            </a:r>
          </a:p>
          <a:p>
            <a:pPr marL="406908" indent="-305181">
              <a:spcBef>
                <a:spcPts val="890"/>
              </a:spcBef>
            </a:pPr>
            <a:r>
              <a:rPr lang="en-US" sz="2492" b="0" i="0" u="none" strike="noStrike" cap="none" dirty="0">
                <a:solidFill>
                  <a:schemeClr val="dk1"/>
                </a:solidFill>
                <a:latin typeface="Calibri"/>
                <a:ea typeface="Calibri"/>
                <a:cs typeface="Calibri"/>
                <a:sym typeface="Calibri"/>
              </a:rPr>
              <a:t>In my ________ class, I want to ________ to see if ________.</a:t>
            </a:r>
          </a:p>
          <a:p>
            <a:pPr marL="406908" indent="-305181">
              <a:spcBef>
                <a:spcPts val="890"/>
              </a:spcBef>
            </a:pPr>
            <a:r>
              <a:rPr lang="en-US" sz="2492" b="0" i="0" u="none" strike="noStrike" cap="none" dirty="0">
                <a:solidFill>
                  <a:schemeClr val="dk1"/>
                </a:solidFill>
                <a:latin typeface="Calibri"/>
                <a:ea typeface="Calibri"/>
                <a:cs typeface="Calibri"/>
                <a:sym typeface="Calibri"/>
              </a:rPr>
              <a:t>This is important because it addresses and potentially solves the problem of _________________.</a:t>
            </a:r>
            <a:endParaRPr lang="en-US" dirty="0"/>
          </a:p>
        </p:txBody>
      </p:sp>
      <p:sp>
        <p:nvSpPr>
          <p:cNvPr id="5" name="TextBox 4">
            <a:extLst>
              <a:ext uri="{FF2B5EF4-FFF2-40B4-BE49-F238E27FC236}">
                <a16:creationId xmlns:a16="http://schemas.microsoft.com/office/drawing/2014/main" id="{12D7BAE6-B6F6-9EDB-1A3D-ECB56EE29AEE}"/>
              </a:ext>
            </a:extLst>
          </p:cNvPr>
          <p:cNvSpPr txBox="1"/>
          <p:nvPr/>
        </p:nvSpPr>
        <p:spPr>
          <a:xfrm>
            <a:off x="713361" y="6119336"/>
            <a:ext cx="8774349" cy="738664"/>
          </a:xfrm>
          <a:prstGeom prst="rect">
            <a:avLst/>
          </a:prstGeom>
          <a:noFill/>
        </p:spPr>
        <p:txBody>
          <a:bodyPr wrap="square" rtlCol="0">
            <a:spAutoFit/>
          </a:bodyPr>
          <a:lstStyle/>
          <a:p>
            <a:r>
              <a:rPr lang="en-US" dirty="0"/>
              <a:t>*</a:t>
            </a:r>
            <a:r>
              <a:rPr lang="en-US" sz="1400" dirty="0"/>
              <a:t>Consider Pat Hutching’s taxonomy of questions, </a:t>
            </a:r>
            <a:r>
              <a:rPr lang="en-US" dirty="0"/>
              <a:t>viewable </a:t>
            </a:r>
            <a:r>
              <a:rPr lang="en-US" sz="1400" dirty="0"/>
              <a:t>here: </a:t>
            </a:r>
          </a:p>
          <a:p>
            <a:r>
              <a:rPr lang="en-US" sz="1400" dirty="0">
                <a:hlinkClick r:id="rId3"/>
              </a:rPr>
              <a:t>https://www.centerforengagedlearning.org/studying-engaged-learning/asking-inquiry-questions/</a:t>
            </a:r>
            <a:r>
              <a:rPr lang="en-US" sz="1400" dirty="0"/>
              <a:t>.</a:t>
            </a:r>
          </a:p>
          <a:p>
            <a:endParaRPr lang="en-US" dirty="0"/>
          </a:p>
        </p:txBody>
      </p:sp>
      <p:sp>
        <p:nvSpPr>
          <p:cNvPr id="6" name="Slide Number Placeholder 5">
            <a:extLst>
              <a:ext uri="{FF2B5EF4-FFF2-40B4-BE49-F238E27FC236}">
                <a16:creationId xmlns:a16="http://schemas.microsoft.com/office/drawing/2014/main" id="{9E39676C-BD9B-E933-A5A5-CEBC067DC7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2835426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1D6B-8F4E-46FA-2F2B-4238D8E980E0}"/>
              </a:ext>
            </a:extLst>
          </p:cNvPr>
          <p:cNvSpPr>
            <a:spLocks noGrp="1"/>
          </p:cNvSpPr>
          <p:nvPr>
            <p:ph type="title"/>
          </p:nvPr>
        </p:nvSpPr>
        <p:spPr/>
        <p:txBody>
          <a:bodyPr>
            <a:normAutofit/>
          </a:bodyPr>
          <a:lstStyle/>
          <a:p>
            <a:r>
              <a:rPr lang="en-US" dirty="0"/>
              <a:t>Mapping it Out</a:t>
            </a:r>
            <a:br>
              <a:rPr lang="en-US" dirty="0"/>
            </a:br>
            <a:endParaRPr lang="en-US" dirty="0"/>
          </a:p>
        </p:txBody>
      </p:sp>
      <p:sp>
        <p:nvSpPr>
          <p:cNvPr id="3" name="Text Placeholder 2">
            <a:extLst>
              <a:ext uri="{FF2B5EF4-FFF2-40B4-BE49-F238E27FC236}">
                <a16:creationId xmlns:a16="http://schemas.microsoft.com/office/drawing/2014/main" id="{940C84A4-53BE-7DB3-6146-D577254D1B23}"/>
              </a:ext>
            </a:extLst>
          </p:cNvPr>
          <p:cNvSpPr>
            <a:spLocks noGrp="1"/>
          </p:cNvSpPr>
          <p:nvPr>
            <p:ph type="body" idx="1"/>
          </p:nvPr>
        </p:nvSpPr>
        <p:spPr>
          <a:xfrm>
            <a:off x="839788" y="1048882"/>
            <a:ext cx="5157787" cy="426497"/>
          </a:xfrm>
          <a:ln>
            <a:solidFill>
              <a:schemeClr val="tx1"/>
            </a:solidFill>
          </a:ln>
        </p:spPr>
        <p:txBody>
          <a:bodyPr>
            <a:normAutofit fontScale="77500" lnSpcReduction="20000"/>
          </a:bodyPr>
          <a:lstStyle/>
          <a:p>
            <a:r>
              <a:rPr lang="en-US" dirty="0"/>
              <a:t>Part 1: Developing your blueprint</a:t>
            </a:r>
          </a:p>
        </p:txBody>
      </p:sp>
      <p:sp>
        <p:nvSpPr>
          <p:cNvPr id="4" name="Text Placeholder 3">
            <a:extLst>
              <a:ext uri="{FF2B5EF4-FFF2-40B4-BE49-F238E27FC236}">
                <a16:creationId xmlns:a16="http://schemas.microsoft.com/office/drawing/2014/main" id="{65F0878B-7409-0A98-BD34-C540203A14B5}"/>
              </a:ext>
            </a:extLst>
          </p:cNvPr>
          <p:cNvSpPr>
            <a:spLocks noGrp="1"/>
          </p:cNvSpPr>
          <p:nvPr>
            <p:ph type="body" idx="2"/>
          </p:nvPr>
        </p:nvSpPr>
        <p:spPr>
          <a:xfrm>
            <a:off x="839788" y="1475378"/>
            <a:ext cx="5157787" cy="4208374"/>
          </a:xfrm>
          <a:ln>
            <a:solidFill>
              <a:schemeClr val="tx1"/>
            </a:solidFill>
          </a:ln>
        </p:spPr>
        <p:txBody>
          <a:bodyPr>
            <a:noAutofit/>
          </a:bodyPr>
          <a:lstStyle/>
          <a:p>
            <a:r>
              <a:rPr lang="en-US" sz="1500" dirty="0"/>
              <a:t>Aside from every-day practices –</a:t>
            </a:r>
            <a:r>
              <a:rPr lang="en-US" sz="1500" i="1" dirty="0"/>
              <a:t>mindfulness, awareness, presence, appreciation, actions</a:t>
            </a:r>
            <a:r>
              <a:rPr lang="en-US" sz="1500" dirty="0"/>
              <a:t>– and artifacts –</a:t>
            </a:r>
            <a:r>
              <a:rPr lang="en-US" sz="1500" i="1" dirty="0"/>
              <a:t>the syllabus, assignments, feedback, interactions</a:t>
            </a:r>
            <a:r>
              <a:rPr lang="en-US" sz="1500" dirty="0"/>
              <a:t>…</a:t>
            </a:r>
          </a:p>
          <a:p>
            <a:r>
              <a:rPr lang="en-US" sz="1500" dirty="0"/>
              <a:t>What is ONE BIG THING you will do in your classes to make them more accessible, equitable, and inclusive?</a:t>
            </a:r>
          </a:p>
          <a:p>
            <a:r>
              <a:rPr lang="en-US" sz="1500" dirty="0"/>
              <a:t>How will you monitor it and see if it works?</a:t>
            </a:r>
          </a:p>
        </p:txBody>
      </p:sp>
      <p:sp>
        <p:nvSpPr>
          <p:cNvPr id="5" name="Text Placeholder 4">
            <a:extLst>
              <a:ext uri="{FF2B5EF4-FFF2-40B4-BE49-F238E27FC236}">
                <a16:creationId xmlns:a16="http://schemas.microsoft.com/office/drawing/2014/main" id="{085BE63B-2D4A-BAFF-28D4-926EB8E8A248}"/>
              </a:ext>
            </a:extLst>
          </p:cNvPr>
          <p:cNvSpPr>
            <a:spLocks noGrp="1"/>
          </p:cNvSpPr>
          <p:nvPr>
            <p:ph type="body" idx="3"/>
          </p:nvPr>
        </p:nvSpPr>
        <p:spPr>
          <a:xfrm>
            <a:off x="6169024" y="1048882"/>
            <a:ext cx="5183188" cy="426497"/>
          </a:xfrm>
          <a:ln>
            <a:solidFill>
              <a:schemeClr val="tx1"/>
            </a:solidFill>
          </a:ln>
        </p:spPr>
        <p:txBody>
          <a:bodyPr>
            <a:normAutofit fontScale="77500" lnSpcReduction="20000"/>
          </a:bodyPr>
          <a:lstStyle/>
          <a:p>
            <a:r>
              <a:rPr lang="en-US" dirty="0"/>
              <a:t>Part 2: Refining it –prompt for final session</a:t>
            </a:r>
          </a:p>
        </p:txBody>
      </p:sp>
      <p:sp>
        <p:nvSpPr>
          <p:cNvPr id="6" name="Text Placeholder 5">
            <a:extLst>
              <a:ext uri="{FF2B5EF4-FFF2-40B4-BE49-F238E27FC236}">
                <a16:creationId xmlns:a16="http://schemas.microsoft.com/office/drawing/2014/main" id="{D46D76AF-DC91-795E-ED5B-675A3E5D7E56}"/>
              </a:ext>
            </a:extLst>
          </p:cNvPr>
          <p:cNvSpPr>
            <a:spLocks noGrp="1"/>
          </p:cNvSpPr>
          <p:nvPr>
            <p:ph type="body" idx="4"/>
          </p:nvPr>
        </p:nvSpPr>
        <p:spPr>
          <a:xfrm>
            <a:off x="6165848" y="1475377"/>
            <a:ext cx="5183188" cy="4208375"/>
          </a:xfrm>
          <a:ln>
            <a:solidFill>
              <a:schemeClr val="tx1"/>
            </a:solidFill>
          </a:ln>
        </p:spPr>
        <p:txBody>
          <a:bodyPr>
            <a:normAutofit/>
          </a:bodyPr>
          <a:lstStyle/>
          <a:p>
            <a:r>
              <a:rPr lang="en-US" sz="1500" dirty="0"/>
              <a:t>Write, draw, map –whatever helps– here. </a:t>
            </a:r>
          </a:p>
        </p:txBody>
      </p:sp>
      <p:sp>
        <p:nvSpPr>
          <p:cNvPr id="10" name="Slide Number Placeholder 9">
            <a:extLst>
              <a:ext uri="{FF2B5EF4-FFF2-40B4-BE49-F238E27FC236}">
                <a16:creationId xmlns:a16="http://schemas.microsoft.com/office/drawing/2014/main" id="{ED49E319-05A7-9CEC-A328-42C8DC17A6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3905029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81FCB-3DB6-EEAD-786D-994C51111C6A}"/>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spcBef>
                <a:spcPct val="0"/>
              </a:spcBef>
            </a:pPr>
            <a:r>
              <a:rPr lang="en-US" sz="6600" kern="1200">
                <a:solidFill>
                  <a:schemeClr val="tx1"/>
                </a:solidFill>
                <a:latin typeface="+mj-lt"/>
                <a:ea typeface="+mj-ea"/>
                <a:cs typeface="+mj-cs"/>
              </a:rPr>
              <a:t>Reference Points</a:t>
            </a:r>
          </a:p>
        </p:txBody>
      </p:sp>
      <p:sp>
        <p:nvSpPr>
          <p:cNvPr id="3" name="Text Placeholder 2">
            <a:extLst>
              <a:ext uri="{FF2B5EF4-FFF2-40B4-BE49-F238E27FC236}">
                <a16:creationId xmlns:a16="http://schemas.microsoft.com/office/drawing/2014/main" id="{2752192C-732B-8742-FB1F-868E71B0E525}"/>
              </a:ext>
            </a:extLst>
          </p:cNvPr>
          <p:cNvSpPr>
            <a:spLocks noGrp="1"/>
          </p:cNvSpPr>
          <p:nvPr>
            <p:ph type="body" idx="1"/>
          </p:nvPr>
        </p:nvSpPr>
        <p:spPr>
          <a:xfrm>
            <a:off x="638881" y="1809541"/>
            <a:ext cx="10909643" cy="687406"/>
          </a:xfrm>
        </p:spPr>
        <p:txBody>
          <a:bodyPr vert="horz" lIns="91440" tIns="45720" rIns="91440" bIns="45720" rtlCol="0" anchor="ctr">
            <a:normAutofit/>
          </a:bodyPr>
          <a:lstStyle/>
          <a:p>
            <a:pPr marL="0" indent="0" algn="ctr">
              <a:buNone/>
            </a:pPr>
            <a:r>
              <a:rPr lang="en-US" sz="2400" i="1" kern="1200">
                <a:solidFill>
                  <a:schemeClr val="tx1"/>
                </a:solidFill>
                <a:latin typeface="+mn-lt"/>
                <a:ea typeface="+mn-ea"/>
                <a:cs typeface="+mn-cs"/>
              </a:rPr>
              <a:t>Reminders</a:t>
            </a:r>
          </a:p>
        </p:txBody>
      </p:sp>
      <p:sp>
        <p:nvSpPr>
          <p:cNvPr id="33"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757EE35-8880-23ED-9E07-57C8083F3BB3}"/>
              </a:ext>
            </a:extLst>
          </p:cNvPr>
          <p:cNvPicPr>
            <a:picLocks noChangeAspect="1"/>
          </p:cNvPicPr>
          <p:nvPr/>
        </p:nvPicPr>
        <p:blipFill>
          <a:blip r:embed="rId2"/>
          <a:stretch>
            <a:fillRect/>
          </a:stretch>
        </p:blipFill>
        <p:spPr>
          <a:xfrm>
            <a:off x="660610" y="2633472"/>
            <a:ext cx="10867731" cy="3586353"/>
          </a:xfrm>
          <a:prstGeom prst="rect">
            <a:avLst/>
          </a:prstGeom>
        </p:spPr>
      </p:pic>
      <p:sp>
        <p:nvSpPr>
          <p:cNvPr id="16" name="Slide Number Placeholder 15">
            <a:extLst>
              <a:ext uri="{FF2B5EF4-FFF2-40B4-BE49-F238E27FC236}">
                <a16:creationId xmlns:a16="http://schemas.microsoft.com/office/drawing/2014/main" id="{A76E7E9C-9158-3262-DFA5-49701429AB6F}"/>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kern="1200" smtClean="0">
                <a:solidFill>
                  <a:schemeClr val="tx1">
                    <a:tint val="75000"/>
                  </a:schemeClr>
                </a:solidFill>
                <a:latin typeface="+mn-lt"/>
                <a:ea typeface="+mn-ea"/>
                <a:cs typeface="+mn-cs"/>
              </a:rPr>
              <a:pPr lvl="0" indent="0">
                <a:spcBef>
                  <a:spcPts val="0"/>
                </a:spcBef>
                <a:spcAft>
                  <a:spcPts val="600"/>
                </a:spcAft>
                <a:buNone/>
              </a:pPr>
              <a:t>9</a:t>
            </a:fld>
            <a:endParaRPr lang="en-US"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84440428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DD9ACCBB99548BED6D84AA45DCDB2" ma:contentTypeVersion="14" ma:contentTypeDescription="Create a new document." ma:contentTypeScope="" ma:versionID="87fb7ae10c6c787c51d4953270b34d5d">
  <xsd:schema xmlns:xsd="http://www.w3.org/2001/XMLSchema" xmlns:xs="http://www.w3.org/2001/XMLSchema" xmlns:p="http://schemas.microsoft.com/office/2006/metadata/properties" xmlns:ns3="7e367da9-47b3-4215-8b2a-e06bfe4880a8" xmlns:ns4="ff72588a-9f9b-4e2a-b02a-564b69cb8fe8" targetNamespace="http://schemas.microsoft.com/office/2006/metadata/properties" ma:root="true" ma:fieldsID="91f77ad5889db570bfde7c5c4c527e21" ns3:_="" ns4:_="">
    <xsd:import namespace="7e367da9-47b3-4215-8b2a-e06bfe4880a8"/>
    <xsd:import namespace="ff72588a-9f9b-4e2a-b02a-564b69cb8fe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67da9-47b3-4215-8b2a-e06bfe4880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72588a-9f9b-4e2a-b02a-564b69cb8fe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e367da9-47b3-4215-8b2a-e06bfe4880a8" xsi:nil="true"/>
  </documentManagement>
</p:properties>
</file>

<file path=customXml/itemProps1.xml><?xml version="1.0" encoding="utf-8"?>
<ds:datastoreItem xmlns:ds="http://schemas.openxmlformats.org/officeDocument/2006/customXml" ds:itemID="{4711D18E-CE91-4CE8-B4D3-D5FBAD9D04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367da9-47b3-4215-8b2a-e06bfe4880a8"/>
    <ds:schemaRef ds:uri="ff72588a-9f9b-4e2a-b02a-564b69cb8f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835714-016D-4753-A385-59AF51FB392C}">
  <ds:schemaRefs>
    <ds:schemaRef ds:uri="http://schemas.microsoft.com/sharepoint/v3/contenttype/forms"/>
  </ds:schemaRefs>
</ds:datastoreItem>
</file>

<file path=customXml/itemProps3.xml><?xml version="1.0" encoding="utf-8"?>
<ds:datastoreItem xmlns:ds="http://schemas.openxmlformats.org/officeDocument/2006/customXml" ds:itemID="{FFBC451C-ACB6-478C-94BE-5DA07C596F9A}">
  <ds:schemaRef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infopath/2007/PartnerControls"/>
    <ds:schemaRef ds:uri="ff72588a-9f9b-4e2a-b02a-564b69cb8fe8"/>
    <ds:schemaRef ds:uri="7e367da9-47b3-4215-8b2a-e06bfe4880a8"/>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3106</TotalTime>
  <Words>1407</Words>
  <Application>Microsoft Office PowerPoint</Application>
  <PresentationFormat>Widescreen</PresentationFormat>
  <Paragraphs>108</Paragraphs>
  <Slides>12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inherit</vt:lpstr>
      <vt:lpstr>Verdana</vt:lpstr>
      <vt:lpstr>Office Theme</vt:lpstr>
      <vt:lpstr>1_Office Theme</vt:lpstr>
      <vt:lpstr>Learning through Diversity:  A Pathway to Advancing Equitable Educational Experiences</vt:lpstr>
      <vt:lpstr>Where we’ve been and where we’re going: The light at the end of the tunnel</vt:lpstr>
      <vt:lpstr>Today’s goals</vt:lpstr>
      <vt:lpstr>Inclusion by Design </vt:lpstr>
      <vt:lpstr>PowerPoint Presentation</vt:lpstr>
      <vt:lpstr>When, Where, and How?</vt:lpstr>
      <vt:lpstr>Revisiting what matters</vt:lpstr>
      <vt:lpstr>Mapping it Out </vt:lpstr>
      <vt:lpstr>Reference Points</vt:lpstr>
      <vt:lpstr>Additional Resources</vt:lpstr>
      <vt:lpstr>Concluding thoughts and words of encouragement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Your Teaching-As-Research Project</dc:title>
  <cp:lastModifiedBy>Smentkowski, Brian (bsmentkowski@uidaho.edu)</cp:lastModifiedBy>
  <cp:revision>7</cp:revision>
  <cp:lastPrinted>2023-06-27T16:56:08Z</cp:lastPrinted>
  <dcterms:modified xsi:type="dcterms:W3CDTF">2024-03-21T23:18:55Z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0x010100D68DD9ACCBB99548BED6D84AA45DCDB2</vt:lpwstr>
  </property>
</Properties>
</file>