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42" r:id="rId2"/>
    <p:sldId id="328" r:id="rId3"/>
    <p:sldId id="347" r:id="rId4"/>
    <p:sldId id="334" r:id="rId5"/>
    <p:sldId id="343" r:id="rId6"/>
    <p:sldId id="348" r:id="rId7"/>
    <p:sldId id="260" r:id="rId8"/>
    <p:sldId id="268" r:id="rId9"/>
    <p:sldId id="285" r:id="rId10"/>
    <p:sldId id="335" r:id="rId11"/>
    <p:sldId id="333" r:id="rId12"/>
    <p:sldId id="288" r:id="rId13"/>
    <p:sldId id="289" r:id="rId14"/>
    <p:sldId id="354" r:id="rId15"/>
    <p:sldId id="355" r:id="rId16"/>
    <p:sldId id="336" r:id="rId17"/>
    <p:sldId id="295" r:id="rId18"/>
    <p:sldId id="338" r:id="rId19"/>
    <p:sldId id="279" r:id="rId20"/>
    <p:sldId id="281" r:id="rId21"/>
    <p:sldId id="349" r:id="rId22"/>
    <p:sldId id="352" r:id="rId23"/>
    <p:sldId id="311" r:id="rId24"/>
    <p:sldId id="315" r:id="rId25"/>
    <p:sldId id="314" r:id="rId26"/>
    <p:sldId id="316" r:id="rId27"/>
    <p:sldId id="286" r:id="rId28"/>
    <p:sldId id="287" r:id="rId29"/>
    <p:sldId id="332" r:id="rId30"/>
    <p:sldId id="339" r:id="rId31"/>
    <p:sldId id="350" r:id="rId32"/>
    <p:sldId id="324" r:id="rId33"/>
    <p:sldId id="341"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66" d="100"/>
          <a:sy n="66" d="100"/>
        </p:scale>
        <p:origin x="-2744" y="-1176"/>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Sanford's%20files:Documents:projects%20in%20progress:philosophy:OnlineToolbox:ToolboxResponses201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Sanford's%20files:Documents:projects%20in%20progress:philosophy:OnlineToolbox:ToolboxResponses201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Sanford's%20files:Documents:prof%20meetings_presentations:humanities%20exploration:humanities%20basic%20vs%20applied:Toolbox%20prompts%201-3:Statement2-export_response_809e01b56c0d55c2e6fd6e3e88262dd8.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The principal value of science is its </a:t>
            </a:r>
            <a:r>
              <a:rPr lang="en-US" sz="2400" dirty="0" smtClean="0"/>
              <a:t>application</a:t>
            </a:r>
          </a:p>
          <a:p>
            <a:pPr>
              <a:defRPr sz="2400"/>
            </a:pPr>
            <a:r>
              <a:rPr lang="en-US" sz="2400" dirty="0" smtClean="0"/>
              <a:t> </a:t>
            </a:r>
            <a:r>
              <a:rPr lang="en-US" sz="2400" dirty="0"/>
              <a:t>(n = </a:t>
            </a:r>
            <a:r>
              <a:rPr lang="en-US" sz="2400" dirty="0" smtClean="0"/>
              <a:t>60; mean = 3.75)</a:t>
            </a:r>
            <a:endParaRPr lang="en-US" sz="2400" dirty="0"/>
          </a:p>
        </c:rich>
      </c:tx>
      <c:layout>
        <c:manualLayout>
          <c:xMode val="edge"/>
          <c:yMode val="edge"/>
          <c:x val="0.176226286317837"/>
          <c:y val="0.0176181355816109"/>
        </c:manualLayout>
      </c:layout>
      <c:overlay val="0"/>
      <c:spPr>
        <a:solidFill>
          <a:srgbClr val="FFFFFF"/>
        </a:solidFill>
      </c:spPr>
    </c:title>
    <c:autoTitleDeleted val="0"/>
    <c:plotArea>
      <c:layout/>
      <c:barChart>
        <c:barDir val="col"/>
        <c:grouping val="clustered"/>
        <c:varyColors val="0"/>
        <c:ser>
          <c:idx val="1"/>
          <c:order val="0"/>
          <c:spPr>
            <a:gradFill flip="none" rotWithShape="1">
              <a:gsLst>
                <a:gs pos="0">
                  <a:schemeClr val="tx2">
                    <a:lumMod val="75000"/>
                  </a:schemeClr>
                </a:gs>
                <a:gs pos="100000">
                  <a:schemeClr val="tx2">
                    <a:lumMod val="60000"/>
                    <a:lumOff val="40000"/>
                  </a:schemeClr>
                </a:gs>
              </a:gsLst>
              <a:lin ang="4980000" scaled="0"/>
              <a:tileRect/>
            </a:gradFill>
          </c:spPr>
          <c:invertIfNegative val="0"/>
          <c:val>
            <c:numRef>
              <c:f>'For Humanities'!$BS$9:$BW$9</c:f>
              <c:numCache>
                <c:formatCode>General</c:formatCode>
                <c:ptCount val="5"/>
                <c:pt idx="0">
                  <c:v>3.174603174603174</c:v>
                </c:pt>
                <c:pt idx="1">
                  <c:v>6.349206349206349</c:v>
                </c:pt>
                <c:pt idx="2">
                  <c:v>15.87301587301587</c:v>
                </c:pt>
                <c:pt idx="3">
                  <c:v>42.85714285714277</c:v>
                </c:pt>
                <c:pt idx="4">
                  <c:v>22.22222222222218</c:v>
                </c:pt>
              </c:numCache>
            </c:numRef>
          </c:val>
        </c:ser>
        <c:dLbls>
          <c:showLegendKey val="0"/>
          <c:showVal val="0"/>
          <c:showCatName val="0"/>
          <c:showSerName val="0"/>
          <c:showPercent val="0"/>
          <c:showBubbleSize val="0"/>
        </c:dLbls>
        <c:gapWidth val="150"/>
        <c:axId val="967721912"/>
        <c:axId val="967714920"/>
      </c:barChart>
      <c:catAx>
        <c:axId val="967721912"/>
        <c:scaling>
          <c:orientation val="minMax"/>
        </c:scaling>
        <c:delete val="0"/>
        <c:axPos val="b"/>
        <c:title>
          <c:tx>
            <c:rich>
              <a:bodyPr/>
              <a:lstStyle/>
              <a:p>
                <a:pPr>
                  <a:defRPr sz="1600"/>
                </a:pPr>
                <a:r>
                  <a:rPr lang="en-US" sz="1600" dirty="0"/>
                  <a:t>Disagree ---------</a:t>
                </a:r>
                <a:r>
                  <a:rPr lang="en-US" sz="1600" dirty="0" smtClean="0"/>
                  <a:t>----------------------</a:t>
                </a:r>
                <a:r>
                  <a:rPr lang="en-US" sz="1600" dirty="0"/>
                  <a:t>------</a:t>
                </a:r>
                <a:r>
                  <a:rPr lang="en-US" sz="1600" dirty="0" smtClean="0"/>
                  <a:t>--------------------</a:t>
                </a:r>
                <a:r>
                  <a:rPr lang="en-US" sz="1600" dirty="0"/>
                  <a:t>------------Agree</a:t>
                </a:r>
              </a:p>
            </c:rich>
          </c:tx>
          <c:layout>
            <c:manualLayout>
              <c:xMode val="edge"/>
              <c:yMode val="edge"/>
              <c:x val="0.166513889161066"/>
              <c:y val="0.931714393802531"/>
            </c:manualLayout>
          </c:layout>
          <c:overlay val="0"/>
        </c:title>
        <c:majorTickMark val="out"/>
        <c:minorTickMark val="none"/>
        <c:tickLblPos val="nextTo"/>
        <c:txPr>
          <a:bodyPr/>
          <a:lstStyle/>
          <a:p>
            <a:pPr>
              <a:defRPr sz="1200" b="1"/>
            </a:pPr>
            <a:endParaRPr lang="en-US"/>
          </a:p>
        </c:txPr>
        <c:crossAx val="967714920"/>
        <c:crosses val="autoZero"/>
        <c:auto val="1"/>
        <c:lblAlgn val="ctr"/>
        <c:lblOffset val="100"/>
        <c:noMultiLvlLbl val="0"/>
      </c:catAx>
      <c:valAx>
        <c:axId val="967714920"/>
        <c:scaling>
          <c:orientation val="minMax"/>
          <c:max val="50.0"/>
        </c:scaling>
        <c:delete val="0"/>
        <c:axPos val="l"/>
        <c:majorGridlines/>
        <c:title>
          <c:tx>
            <c:rich>
              <a:bodyPr rot="0" vert="horz"/>
              <a:lstStyle/>
              <a:p>
                <a:pPr>
                  <a:defRPr sz="1400"/>
                </a:pPr>
                <a:r>
                  <a:rPr lang="en-US" sz="1400"/>
                  <a:t>%</a:t>
                </a:r>
              </a:p>
            </c:rich>
          </c:tx>
          <c:layout/>
          <c:overlay val="0"/>
        </c:title>
        <c:numFmt formatCode="General" sourceLinked="1"/>
        <c:majorTickMark val="out"/>
        <c:minorTickMark val="none"/>
        <c:tickLblPos val="nextTo"/>
        <c:spPr>
          <a:solidFill>
            <a:srgbClr val="FFFFFF"/>
          </a:solidFill>
        </c:spPr>
        <c:txPr>
          <a:bodyPr/>
          <a:lstStyle/>
          <a:p>
            <a:pPr>
              <a:defRPr sz="1200" b="1"/>
            </a:pPr>
            <a:endParaRPr lang="en-US"/>
          </a:p>
        </c:txPr>
        <c:crossAx val="967721912"/>
        <c:crosses val="autoZero"/>
        <c:crossBetween val="between"/>
      </c:valAx>
      <c:spPr>
        <a:solidFill>
          <a:schemeClr val="bg1"/>
        </a:solidFill>
      </c:spPr>
    </c:plotArea>
    <c:plotVisOnly val="1"/>
    <c:dispBlanksAs val="gap"/>
    <c:showDLblsOverMax val="0"/>
  </c:chart>
  <c:spPr>
    <a:solidFill>
      <a:srgbClr val="FFFFFF"/>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ysClr val="windowText" lastClr="000000"/>
                </a:solidFill>
                <a:latin typeface="+mn-lt"/>
                <a:ea typeface="+mn-ea"/>
                <a:cs typeface="+mn-cs"/>
              </a:defRPr>
            </a:pPr>
            <a:r>
              <a:rPr lang="en-US" sz="2400" dirty="0"/>
              <a:t>My research addresses basic </a:t>
            </a:r>
            <a:r>
              <a:rPr lang="en-US" sz="2400" dirty="0" smtClean="0"/>
              <a:t>questions </a:t>
            </a:r>
          </a:p>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ysClr val="windowText" lastClr="000000"/>
                </a:solidFill>
                <a:latin typeface="+mn-lt"/>
                <a:ea typeface="+mn-ea"/>
                <a:cs typeface="+mn-cs"/>
              </a:defRPr>
            </a:pPr>
            <a:r>
              <a:rPr lang="en-US" sz="2400" b="1" i="0" baseline="0" dirty="0" smtClean="0">
                <a:effectLst/>
              </a:rPr>
              <a:t>(</a:t>
            </a:r>
            <a:r>
              <a:rPr lang="en-US" sz="2400" b="1" i="0" baseline="0" dirty="0">
                <a:effectLst/>
              </a:rPr>
              <a:t>n = </a:t>
            </a:r>
            <a:r>
              <a:rPr lang="en-US" sz="2400" b="1" i="0" baseline="0" dirty="0" smtClean="0">
                <a:effectLst/>
              </a:rPr>
              <a:t>60; mean = 3.12 )</a:t>
            </a:r>
            <a:endParaRPr lang="en-US" sz="2400" dirty="0">
              <a:effectLst/>
            </a:endParaRPr>
          </a:p>
        </c:rich>
      </c:tx>
      <c:layout/>
      <c:overlay val="0"/>
    </c:title>
    <c:autoTitleDeleted val="0"/>
    <c:plotArea>
      <c:layout/>
      <c:barChart>
        <c:barDir val="col"/>
        <c:grouping val="clustered"/>
        <c:varyColors val="0"/>
        <c:ser>
          <c:idx val="1"/>
          <c:order val="0"/>
          <c:spPr>
            <a:gradFill flip="none" rotWithShape="1">
              <a:gsLst>
                <a:gs pos="0">
                  <a:schemeClr val="tx2">
                    <a:lumMod val="60000"/>
                    <a:lumOff val="40000"/>
                  </a:schemeClr>
                </a:gs>
                <a:gs pos="100000">
                  <a:schemeClr val="tx2">
                    <a:lumMod val="50000"/>
                  </a:schemeClr>
                </a:gs>
              </a:gsLst>
              <a:lin ang="16200000" scaled="0"/>
              <a:tileRect/>
            </a:gradFill>
          </c:spPr>
          <c:invertIfNegative val="0"/>
          <c:val>
            <c:numRef>
              <c:f>'For Humanities'!$BS$11:$BW$11</c:f>
              <c:numCache>
                <c:formatCode>General</c:formatCode>
                <c:ptCount val="5"/>
                <c:pt idx="0">
                  <c:v>16.66666666666667</c:v>
                </c:pt>
                <c:pt idx="1">
                  <c:v>23.33333333333328</c:v>
                </c:pt>
                <c:pt idx="2">
                  <c:v>15.0</c:v>
                </c:pt>
                <c:pt idx="3">
                  <c:v>21.66666666666667</c:v>
                </c:pt>
                <c:pt idx="4">
                  <c:v>23.33333333333328</c:v>
                </c:pt>
              </c:numCache>
            </c:numRef>
          </c:val>
        </c:ser>
        <c:dLbls>
          <c:showLegendKey val="0"/>
          <c:showVal val="0"/>
          <c:showCatName val="0"/>
          <c:showSerName val="0"/>
          <c:showPercent val="0"/>
          <c:showBubbleSize val="0"/>
        </c:dLbls>
        <c:gapWidth val="150"/>
        <c:axId val="1002779544"/>
        <c:axId val="1002783512"/>
      </c:barChart>
      <c:catAx>
        <c:axId val="1002779544"/>
        <c:scaling>
          <c:orientation val="minMax"/>
        </c:scaling>
        <c:delete val="0"/>
        <c:axPos val="b"/>
        <c:title>
          <c:tx>
            <c:rich>
              <a:bodyPr/>
              <a:lstStyle/>
              <a:p>
                <a:pPr>
                  <a:defRPr sz="1600"/>
                </a:pPr>
                <a:r>
                  <a:rPr lang="en-US" sz="1600" dirty="0"/>
                  <a:t>Disagree----</a:t>
                </a:r>
                <a:r>
                  <a:rPr lang="en-US" sz="1600" dirty="0" smtClean="0"/>
                  <a:t>--------------------------------------------</a:t>
                </a:r>
                <a:r>
                  <a:rPr lang="en-US" sz="1600" dirty="0"/>
                  <a:t>------------------------Agree</a:t>
                </a:r>
              </a:p>
            </c:rich>
          </c:tx>
          <c:layout/>
          <c:overlay val="0"/>
        </c:title>
        <c:majorTickMark val="out"/>
        <c:minorTickMark val="none"/>
        <c:tickLblPos val="nextTo"/>
        <c:txPr>
          <a:bodyPr/>
          <a:lstStyle/>
          <a:p>
            <a:pPr>
              <a:defRPr sz="1200" b="1" i="0"/>
            </a:pPr>
            <a:endParaRPr lang="en-US"/>
          </a:p>
        </c:txPr>
        <c:crossAx val="1002783512"/>
        <c:crosses val="autoZero"/>
        <c:auto val="1"/>
        <c:lblAlgn val="ctr"/>
        <c:lblOffset val="100"/>
        <c:noMultiLvlLbl val="0"/>
      </c:catAx>
      <c:valAx>
        <c:axId val="1002783512"/>
        <c:scaling>
          <c:orientation val="minMax"/>
        </c:scaling>
        <c:delete val="0"/>
        <c:axPos val="l"/>
        <c:majorGridlines/>
        <c:title>
          <c:tx>
            <c:rich>
              <a:bodyPr rot="0" vert="horz"/>
              <a:lstStyle/>
              <a:p>
                <a:pPr>
                  <a:defRPr sz="1400"/>
                </a:pPr>
                <a:r>
                  <a:rPr lang="en-US" sz="1400"/>
                  <a:t>%</a:t>
                </a:r>
              </a:p>
            </c:rich>
          </c:tx>
          <c:layout/>
          <c:overlay val="0"/>
        </c:title>
        <c:numFmt formatCode="General" sourceLinked="1"/>
        <c:majorTickMark val="out"/>
        <c:minorTickMark val="none"/>
        <c:tickLblPos val="nextTo"/>
        <c:txPr>
          <a:bodyPr/>
          <a:lstStyle/>
          <a:p>
            <a:pPr>
              <a:defRPr sz="1200" b="1" i="0"/>
            </a:pPr>
            <a:endParaRPr lang="en-US"/>
          </a:p>
        </c:txPr>
        <c:crossAx val="1002779544"/>
        <c:crosses val="autoZero"/>
        <c:crossBetween val="between"/>
      </c:valAx>
    </c:plotArea>
    <c:plotVisOnly val="1"/>
    <c:dispBlanksAs val="gap"/>
    <c:showDLblsOverMax val="0"/>
  </c:chart>
  <c:spPr>
    <a:solidFill>
      <a:srgbClr val="FFFFFF"/>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'Statement2-export_response_809e'!$J$130</c:f>
              <c:strCache>
                <c:ptCount val="1"/>
                <c:pt idx="0">
                  <c:v>all</c:v>
                </c:pt>
              </c:strCache>
            </c:strRef>
          </c:tx>
          <c:spPr>
            <a:gradFill flip="none" rotWithShape="1">
              <a:gsLst>
                <a:gs pos="0">
                  <a:schemeClr val="accent1"/>
                </a:gs>
                <a:gs pos="100000">
                  <a:schemeClr val="tx2">
                    <a:lumMod val="75000"/>
                  </a:schemeClr>
                </a:gs>
              </a:gsLst>
              <a:lin ang="17100000" scaled="0"/>
              <a:tileRect/>
            </a:gradFill>
          </c:spPr>
          <c:invertIfNegative val="0"/>
          <c:cat>
            <c:numRef>
              <c:f>'Statement2-export_response_809e'!$I$131:$I$135</c:f>
              <c:numCache>
                <c:formatCode>General</c:formatCode>
                <c:ptCount val="5"/>
                <c:pt idx="0">
                  <c:v>1.0</c:v>
                </c:pt>
                <c:pt idx="1">
                  <c:v>2.0</c:v>
                </c:pt>
                <c:pt idx="2">
                  <c:v>3.0</c:v>
                </c:pt>
                <c:pt idx="3">
                  <c:v>4.0</c:v>
                </c:pt>
                <c:pt idx="4">
                  <c:v>5.0</c:v>
                </c:pt>
              </c:numCache>
            </c:numRef>
          </c:cat>
          <c:val>
            <c:numRef>
              <c:f>'Statement2-export_response_809e'!$J$131:$J$135</c:f>
              <c:numCache>
                <c:formatCode>General</c:formatCode>
                <c:ptCount val="5"/>
                <c:pt idx="0">
                  <c:v>28.0</c:v>
                </c:pt>
                <c:pt idx="1">
                  <c:v>27.0</c:v>
                </c:pt>
                <c:pt idx="2">
                  <c:v>24.0</c:v>
                </c:pt>
                <c:pt idx="3">
                  <c:v>23.0</c:v>
                </c:pt>
                <c:pt idx="4">
                  <c:v>7.0</c:v>
                </c:pt>
              </c:numCache>
            </c:numRef>
          </c:val>
        </c:ser>
        <c:ser>
          <c:idx val="1"/>
          <c:order val="1"/>
          <c:invertIfNegative val="0"/>
          <c:cat>
            <c:numRef>
              <c:f>'Statement2-export_response_809e'!$I$131:$I$135</c:f>
              <c:numCache>
                <c:formatCode>General</c:formatCode>
                <c:ptCount val="5"/>
                <c:pt idx="0">
                  <c:v>1.0</c:v>
                </c:pt>
                <c:pt idx="1">
                  <c:v>2.0</c:v>
                </c:pt>
                <c:pt idx="2">
                  <c:v>3.0</c:v>
                </c:pt>
                <c:pt idx="3">
                  <c:v>4.0</c:v>
                </c:pt>
                <c:pt idx="4">
                  <c:v>5.0</c:v>
                </c:pt>
              </c:numCache>
            </c:numRef>
          </c:cat>
          <c:val>
            <c:numRef>
              <c:f>'Statement2-export_response_809e'!$A$1</c:f>
              <c:numCache>
                <c:formatCode>General</c:formatCode>
                <c:ptCount val="1"/>
                <c:pt idx="0">
                  <c:v>0.0</c:v>
                </c:pt>
              </c:numCache>
            </c:numRef>
          </c:val>
        </c:ser>
        <c:dLbls>
          <c:showLegendKey val="0"/>
          <c:showVal val="0"/>
          <c:showCatName val="0"/>
          <c:showSerName val="0"/>
          <c:showPercent val="0"/>
          <c:showBubbleSize val="0"/>
        </c:dLbls>
        <c:gapWidth val="150"/>
        <c:axId val="94972456"/>
        <c:axId val="128764520"/>
      </c:barChart>
      <c:catAx>
        <c:axId val="94972456"/>
        <c:scaling>
          <c:orientation val="minMax"/>
        </c:scaling>
        <c:delete val="0"/>
        <c:axPos val="b"/>
        <c:title>
          <c:tx>
            <c:rich>
              <a:bodyPr/>
              <a:lstStyle/>
              <a:p>
                <a:pPr>
                  <a:defRPr sz="1600"/>
                </a:pPr>
                <a:r>
                  <a:rPr lang="en-US" sz="1600"/>
                  <a:t>Disagree--------------------------------------------------------------Agree</a:t>
                </a:r>
              </a:p>
            </c:rich>
          </c:tx>
          <c:layout/>
          <c:overlay val="0"/>
        </c:title>
        <c:numFmt formatCode="General" sourceLinked="1"/>
        <c:majorTickMark val="out"/>
        <c:minorTickMark val="none"/>
        <c:tickLblPos val="nextTo"/>
        <c:txPr>
          <a:bodyPr/>
          <a:lstStyle/>
          <a:p>
            <a:pPr>
              <a:defRPr sz="2000"/>
            </a:pPr>
            <a:endParaRPr lang="en-US"/>
          </a:p>
        </c:txPr>
        <c:crossAx val="128764520"/>
        <c:crosses val="autoZero"/>
        <c:auto val="1"/>
        <c:lblAlgn val="ctr"/>
        <c:lblOffset val="100"/>
        <c:noMultiLvlLbl val="0"/>
      </c:catAx>
      <c:valAx>
        <c:axId val="128764520"/>
        <c:scaling>
          <c:orientation val="minMax"/>
        </c:scaling>
        <c:delete val="0"/>
        <c:axPos val="l"/>
        <c:majorGridlines/>
        <c:numFmt formatCode="General" sourceLinked="1"/>
        <c:majorTickMark val="out"/>
        <c:minorTickMark val="none"/>
        <c:tickLblPos val="nextTo"/>
        <c:txPr>
          <a:bodyPr/>
          <a:lstStyle/>
          <a:p>
            <a:pPr>
              <a:defRPr sz="2400"/>
            </a:pPr>
            <a:endParaRPr lang="en-US"/>
          </a:p>
        </c:txPr>
        <c:crossAx val="94972456"/>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8133AF-7244-C54F-9525-2C5229C8C470}" type="datetimeFigureOut">
              <a:rPr lang="en-US" smtClean="0"/>
              <a:t>1/24/12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957E4-C9C2-C947-AF1C-4AD25C60685D}" type="slidenum">
              <a:rPr lang="en-US" smtClean="0"/>
              <a:t>‹#›</a:t>
            </a:fld>
            <a:endParaRPr lang="en-US"/>
          </a:p>
        </p:txBody>
      </p:sp>
    </p:spTree>
    <p:extLst>
      <p:ext uri="{BB962C8B-B14F-4D97-AF65-F5344CB8AC3E}">
        <p14:creationId xmlns:p14="http://schemas.microsoft.com/office/powerpoint/2010/main" val="16929706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orldclim.or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3BF631-A8A8-4ED2-A2BA-B0503240A7F5}"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B3AEE-44DD-F345-BE55-D015F005C89E}" type="slidenum">
              <a:rPr lang="en-US"/>
              <a:pPr/>
              <a:t>5</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List general potential niche differences: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14926EE-92EB-D14A-936B-920095484F8D}" type="slidenum">
              <a:rPr lang="en-US">
                <a:latin typeface="Calibri" charset="0"/>
              </a:rPr>
              <a:pPr eaLnBrk="1" hangingPunct="1"/>
              <a:t>8</a:t>
            </a:fld>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reason why this can be examined in light of the wheel, is that the distinction highlights the different promises and motivations of science, one class of which is deeper understanding of nature and the cosmos. An intellectual pursuit but one rooted in wonder.</a:t>
            </a:r>
          </a:p>
          <a:p>
            <a:endParaRPr lang="en-US" dirty="0"/>
          </a:p>
        </p:txBody>
      </p:sp>
      <p:sp>
        <p:nvSpPr>
          <p:cNvPr id="4" name="Slide Number Placeholder 3"/>
          <p:cNvSpPr>
            <a:spLocks noGrp="1"/>
          </p:cNvSpPr>
          <p:nvPr>
            <p:ph type="sldNum" sz="quarter" idx="10"/>
          </p:nvPr>
        </p:nvSpPr>
        <p:spPr/>
        <p:txBody>
          <a:bodyPr/>
          <a:lstStyle/>
          <a:p>
            <a:fld id="{FAF957E4-C9C2-C947-AF1C-4AD25C60685D}" type="slidenum">
              <a:rPr lang="en-US" smtClean="0"/>
              <a:t>12</a:t>
            </a:fld>
            <a:endParaRPr lang="en-US"/>
          </a:p>
        </p:txBody>
      </p:sp>
    </p:spTree>
    <p:extLst>
      <p:ext uri="{BB962C8B-B14F-4D97-AF65-F5344CB8AC3E}">
        <p14:creationId xmlns:p14="http://schemas.microsoft.com/office/powerpoint/2010/main" val="329437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ea typeface="+mn-ea"/>
                <a:cs typeface="+mn-cs"/>
              </a:rPr>
              <a:t>Agroecological</a:t>
            </a:r>
            <a:r>
              <a:rPr lang="en-US" sz="1200" kern="1200" dirty="0" smtClean="0">
                <a:solidFill>
                  <a:schemeClr val="tx1"/>
                </a:solidFill>
                <a:ea typeface="+mn-ea"/>
                <a:cs typeface="+mn-cs"/>
              </a:rPr>
              <a:t> Zones (AEZ) of the inland Pacific Northwest Region are the focus of the ACCPNA. </a:t>
            </a:r>
            <a:r>
              <a:rPr lang="en-US" sz="1200" kern="1200" dirty="0" err="1" smtClean="0">
                <a:solidFill>
                  <a:schemeClr val="tx1"/>
                </a:solidFill>
                <a:ea typeface="+mn-ea"/>
                <a:cs typeface="+mn-cs"/>
              </a:rPr>
              <a:t>Zonation</a:t>
            </a:r>
            <a:r>
              <a:rPr lang="en-US" sz="1200" kern="1200" dirty="0" smtClean="0">
                <a:solidFill>
                  <a:schemeClr val="tx1"/>
                </a:solidFill>
                <a:ea typeface="+mn-ea"/>
                <a:cs typeface="+mn-cs"/>
              </a:rPr>
              <a:t> is based on data from </a:t>
            </a:r>
            <a:r>
              <a:rPr lang="en-US" sz="1200" kern="1200" dirty="0" err="1" smtClean="0">
                <a:solidFill>
                  <a:schemeClr val="tx1"/>
                </a:solidFill>
                <a:ea typeface="+mn-ea"/>
                <a:cs typeface="+mn-cs"/>
              </a:rPr>
              <a:t>WorldClim</a:t>
            </a:r>
            <a:r>
              <a:rPr lang="en-US" sz="1200" kern="1200" dirty="0" smtClean="0">
                <a:solidFill>
                  <a:schemeClr val="tx1"/>
                </a:solidFill>
                <a:ea typeface="+mn-ea"/>
                <a:cs typeface="+mn-cs"/>
              </a:rPr>
              <a:t> Global Climate Data (</a:t>
            </a:r>
            <a:r>
              <a:rPr lang="en-US" sz="1200" u="none" strike="noStrike" kern="1200" dirty="0" smtClean="0">
                <a:solidFill>
                  <a:schemeClr val="tx1"/>
                </a:solidFill>
                <a:ea typeface="+mn-ea"/>
                <a:cs typeface="+mn-cs"/>
                <a:hlinkClick r:id="rId3"/>
              </a:rPr>
              <a:t>http://worldclim.org</a:t>
            </a:r>
            <a:r>
              <a:rPr lang="en-US" sz="1200" kern="1200" dirty="0" smtClean="0">
                <a:solidFill>
                  <a:schemeClr val="tx1"/>
                </a:solidFill>
                <a:ea typeface="+mn-ea"/>
                <a:cs typeface="+mn-cs"/>
              </a:rPr>
              <a:t>) with criteria for delineation after Douglas et al. (1990). Predominant cropping systems are based on production records and observation. Projection for 2050 was generated from the Canadian Centre for Climate Modeling and Analysis global climate model with the A2 emission scenario for CO</a:t>
            </a:r>
            <a:r>
              <a:rPr lang="en-US" sz="1200" kern="1200" baseline="-25000" dirty="0" smtClean="0">
                <a:solidFill>
                  <a:schemeClr val="tx1"/>
                </a:solidFill>
                <a:ea typeface="+mn-ea"/>
                <a:cs typeface="+mn-cs"/>
              </a:rPr>
              <a:t>2</a:t>
            </a:r>
            <a:r>
              <a:rPr lang="en-US" sz="1200" kern="1200" dirty="0" smtClean="0">
                <a:solidFill>
                  <a:schemeClr val="tx1"/>
                </a:solidFill>
                <a:ea typeface="+mn-ea"/>
                <a:cs typeface="+mn-cs"/>
              </a:rPr>
              <a:t> and climate surface interpolation (</a:t>
            </a:r>
            <a:r>
              <a:rPr lang="en-US" sz="1200" kern="1200" dirty="0" err="1" smtClean="0">
                <a:solidFill>
                  <a:schemeClr val="tx1"/>
                </a:solidFill>
                <a:ea typeface="+mn-ea"/>
                <a:cs typeface="+mn-cs"/>
              </a:rPr>
              <a:t>Hijmans</a:t>
            </a:r>
            <a:r>
              <a:rPr lang="en-US" sz="1200" kern="1200" dirty="0" smtClean="0">
                <a:solidFill>
                  <a:schemeClr val="tx1"/>
                </a:solidFill>
                <a:ea typeface="+mn-ea"/>
                <a:cs typeface="+mn-cs"/>
              </a:rPr>
              <a:t> et al. 2005).  Locations of experiment stations for long-term ACCPNA trials are indicated. </a:t>
            </a:r>
          </a:p>
          <a:p>
            <a:r>
              <a:rPr lang="en-US" sz="1200" kern="1200" dirty="0" smtClean="0">
                <a:solidFill>
                  <a:schemeClr val="tx1"/>
                </a:solidFill>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705F55E-0135-402F-91CF-E032A501A42C}"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arousal of the feeling of wonder through contemplative looking (</a:t>
            </a:r>
            <a:r>
              <a:rPr lang="en-US" dirty="0" err="1" smtClean="0"/>
              <a:t>Anschauung</a:t>
            </a:r>
            <a:r>
              <a:rPr lang="en-US" dirty="0" smtClean="0"/>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EVEN CROSS-DISCIPLINARY SCIENCE, OFTEN VIEWED AS THE PRAGMATIC REQUESITE FOR ADDRESSING COMPLEX APPLIED PROBLEMS WILL BE (MAX NEEF, OTHERS) A MEANS FOR DISCOVERY, PERHAPS A NEW KIND OF DISCOVERY CONCERNING THE HUMAN CONDITION, ACROSS THE BOUNDARIES OF THE THREE WORLDS OF BIOPHYSICAL REALITY, SUBJECTIVE EXPERIENCE AND SOCIAL CONVENTION AND IDEA (POPPER, ECCLES, HEISENBERG)</a:t>
            </a:r>
            <a:r>
              <a:rPr lang="en-US" dirty="0" smtClean="0">
                <a:effectLst/>
              </a:rPr>
              <a:t> </a:t>
            </a:r>
          </a:p>
          <a:p>
            <a:r>
              <a:rPr lang="en-US" sz="1200" b="1" kern="1200" dirty="0" err="1" smtClean="0">
                <a:solidFill>
                  <a:schemeClr val="tx1"/>
                </a:solidFill>
                <a:effectLst/>
                <a:latin typeface="+mn-lt"/>
                <a:ea typeface="+mn-ea"/>
                <a:cs typeface="+mn-cs"/>
              </a:rPr>
              <a:t>ic</a:t>
            </a:r>
            <a:r>
              <a:rPr lang="en-US" sz="1200" b="1" kern="1200" dirty="0" smtClean="0">
                <a:solidFill>
                  <a:schemeClr val="tx1"/>
                </a:solidFill>
                <a:effectLst/>
                <a:latin typeface="+mn-lt"/>
                <a:ea typeface="+mn-ea"/>
                <a:cs typeface="+mn-cs"/>
              </a:rPr>
              <a:t> is a manifestation of the Head and Heart balance.  The pure delight in understanding the mysterious or even in knowing enough to be awestruck by nature again and again and again. Is our basic science devotion? It is of course about the “head”, but the heart as well.</a:t>
            </a:r>
            <a:r>
              <a:rPr lang="en-US" dirty="0" smtClean="0">
                <a:effectLst/>
              </a:rPr>
              <a:t> </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Werner Heisenberg, one of the fathers of quantum physics, suggested that there is actually no conflict between accepting Goethe’s way of contemplating nature, and the contributions and findings of modern physics. For him both ways are complementary instead of opposites (Heisenberg, 1952)</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F957E4-C9C2-C947-AF1C-4AD25C60685D}" type="slidenum">
              <a:rPr lang="en-US" smtClean="0"/>
              <a:t>28</a:t>
            </a:fld>
            <a:endParaRPr lang="en-US"/>
          </a:p>
        </p:txBody>
      </p:sp>
    </p:spTree>
    <p:extLst>
      <p:ext uri="{BB962C8B-B14F-4D97-AF65-F5344CB8AC3E}">
        <p14:creationId xmlns:p14="http://schemas.microsoft.com/office/powerpoint/2010/main" val="174556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316DAF-A1F5-624E-9BBB-D796F5F177A1}" type="slidenum">
              <a:rPr lang="en-US"/>
              <a:pPr/>
              <a:t>29</a:t>
            </a:fld>
            <a:endParaRPr lang="en-US"/>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CROSS-DISCIPLINARY SCIENCE, OFTEN VIEWED AS THE PRAGMATIC REQUESITE FOR ADDRESSING COMPLEX APPLIED PROBLEMS WILL BE (MAX NEEF, OTHERS) A MEANS FOR DISCOVERY, PERHAPS A NEW KIND OF DISCOVERY CONCERNING THE HUMAN CONDITION, ACROSS THE BOUNDARIES OF THE THREE WORLDS OF BIOPHYSICAL REALITY, SUBJECTIVE EXPERIENCE AND SOCIAL CONVENTION AND IDEA (POPPER, ECCLES, HEISENBERG)</a:t>
            </a:r>
            <a:r>
              <a:rPr lang="en-US" dirty="0" smtClean="0">
                <a:effectLst/>
              </a:rPr>
              <a:t> </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Werner Heisenberg, one of the fathers of quantum physics, suggested that there is actually no conflict between accepting Goethe’s way of contemplating nature, and the contributions and findings of modern physics. For him both ways are complementary instead of opposites (Heisenberg, 1952)</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F957E4-C9C2-C947-AF1C-4AD25C60685D}" type="slidenum">
              <a:rPr lang="en-US" smtClean="0"/>
              <a:t>31</a:t>
            </a:fld>
            <a:endParaRPr lang="en-US"/>
          </a:p>
        </p:txBody>
      </p:sp>
    </p:spTree>
    <p:extLst>
      <p:ext uri="{BB962C8B-B14F-4D97-AF65-F5344CB8AC3E}">
        <p14:creationId xmlns:p14="http://schemas.microsoft.com/office/powerpoint/2010/main" val="174556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the spokes are needed”</a:t>
            </a:r>
          </a:p>
          <a:p>
            <a:endParaRPr lang="en-US" dirty="0"/>
          </a:p>
        </p:txBody>
      </p:sp>
      <p:sp>
        <p:nvSpPr>
          <p:cNvPr id="4" name="Slide Number Placeholder 3"/>
          <p:cNvSpPr>
            <a:spLocks noGrp="1"/>
          </p:cNvSpPr>
          <p:nvPr>
            <p:ph type="sldNum" sz="quarter" idx="10"/>
          </p:nvPr>
        </p:nvSpPr>
        <p:spPr/>
        <p:txBody>
          <a:bodyPr/>
          <a:lstStyle/>
          <a:p>
            <a:fld id="{FAF957E4-C9C2-C947-AF1C-4AD25C60685D}" type="slidenum">
              <a:rPr lang="en-US" smtClean="0"/>
              <a:t>33</a:t>
            </a:fld>
            <a:endParaRPr lang="en-US"/>
          </a:p>
        </p:txBody>
      </p:sp>
    </p:spTree>
    <p:extLst>
      <p:ext uri="{BB962C8B-B14F-4D97-AF65-F5344CB8AC3E}">
        <p14:creationId xmlns:p14="http://schemas.microsoft.com/office/powerpoint/2010/main" val="140445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CD3A60-2729-5445-8EA9-061D2B8B5459}" type="datetimeFigureOut">
              <a:rPr lang="en-US" smtClean="0"/>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234422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D3A60-2729-5445-8EA9-061D2B8B5459}" type="datetimeFigureOut">
              <a:rPr lang="en-US" smtClean="0"/>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123744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D3A60-2729-5445-8EA9-061D2B8B5459}" type="datetimeFigureOut">
              <a:rPr lang="en-US" smtClean="0"/>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320764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D3A60-2729-5445-8EA9-061D2B8B5459}" type="datetimeFigureOut">
              <a:rPr lang="en-US" smtClean="0"/>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816069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CD3A60-2729-5445-8EA9-061D2B8B5459}" type="datetimeFigureOut">
              <a:rPr lang="en-US" smtClean="0"/>
              <a:t>1/24/12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10017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CD3A60-2729-5445-8EA9-061D2B8B5459}" type="datetimeFigureOut">
              <a:rPr lang="en-US" smtClean="0"/>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22861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CD3A60-2729-5445-8EA9-061D2B8B5459}" type="datetimeFigureOut">
              <a:rPr lang="en-US" smtClean="0"/>
              <a:t>1/24/12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291944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CD3A60-2729-5445-8EA9-061D2B8B5459}" type="datetimeFigureOut">
              <a:rPr lang="en-US" smtClean="0"/>
              <a:t>1/24/12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5583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D3A60-2729-5445-8EA9-061D2B8B5459}" type="datetimeFigureOut">
              <a:rPr lang="en-US" smtClean="0"/>
              <a:t>1/24/12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1516394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D3A60-2729-5445-8EA9-061D2B8B5459}" type="datetimeFigureOut">
              <a:rPr lang="en-US" smtClean="0"/>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346100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D3A60-2729-5445-8EA9-061D2B8B5459}" type="datetimeFigureOut">
              <a:rPr lang="en-US" smtClean="0"/>
              <a:t>1/24/12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304E4-CA63-3549-AFE4-23CF0B7F1FE4}" type="slidenum">
              <a:rPr lang="en-US" smtClean="0"/>
              <a:t>‹#›</a:t>
            </a:fld>
            <a:endParaRPr lang="en-US"/>
          </a:p>
        </p:txBody>
      </p:sp>
    </p:spTree>
    <p:extLst>
      <p:ext uri="{BB962C8B-B14F-4D97-AF65-F5344CB8AC3E}">
        <p14:creationId xmlns:p14="http://schemas.microsoft.com/office/powerpoint/2010/main" val="1655971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D3A60-2729-5445-8EA9-061D2B8B5459}" type="datetimeFigureOut">
              <a:rPr lang="en-US" smtClean="0"/>
              <a:t>1/24/12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304E4-CA63-3549-AFE4-23CF0B7F1FE4}" type="slidenum">
              <a:rPr lang="en-US" smtClean="0"/>
              <a:t>‹#›</a:t>
            </a:fld>
            <a:endParaRPr lang="en-US"/>
          </a:p>
        </p:txBody>
      </p:sp>
    </p:spTree>
    <p:extLst>
      <p:ext uri="{BB962C8B-B14F-4D97-AF65-F5344CB8AC3E}">
        <p14:creationId xmlns:p14="http://schemas.microsoft.com/office/powerpoint/2010/main" val="1820472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6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microsoft.com/office/2007/relationships/hdphoto" Target="../media/hdphoto2.wdp"/><Relationship Id="rId6" Type="http://schemas.openxmlformats.org/officeDocument/2006/relationships/image" Target="../media/image71.png"/><Relationship Id="rId7"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8" Type="http://schemas.openxmlformats.org/officeDocument/2006/relationships/image" Target="../media/image19.emf"/><Relationship Id="rId9"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73E2FB-C7AC-42C5-A121-B1B12F5ADE7C}" type="slidenum">
              <a:rPr lang="en-US" smtClean="0"/>
              <a:pPr/>
              <a:t>1</a:t>
            </a:fld>
            <a:endParaRPr lang="en-US" dirty="0"/>
          </a:p>
        </p:txBody>
      </p:sp>
      <p:pic>
        <p:nvPicPr>
          <p:cNvPr id="7" name="Picture 6" descr="TurningWheel300.jpg"/>
          <p:cNvPicPr>
            <a:picLocks noChangeAspect="1"/>
          </p:cNvPicPr>
          <p:nvPr/>
        </p:nvPicPr>
        <p:blipFill>
          <a:blip r:embed="rId3" cstate="email"/>
          <a:stretch>
            <a:fillRect/>
          </a:stretch>
        </p:blipFill>
        <p:spPr>
          <a:xfrm>
            <a:off x="381000" y="914400"/>
            <a:ext cx="3886200" cy="3886200"/>
          </a:xfrm>
          <a:prstGeom prst="ellipse">
            <a:avLst/>
          </a:prstGeom>
        </p:spPr>
      </p:pic>
      <p:sp>
        <p:nvSpPr>
          <p:cNvPr id="10" name="TextBox 9"/>
          <p:cNvSpPr txBox="1"/>
          <p:nvPr/>
        </p:nvSpPr>
        <p:spPr>
          <a:xfrm>
            <a:off x="4191000" y="705044"/>
            <a:ext cx="4724400" cy="3631763"/>
          </a:xfrm>
          <a:prstGeom prst="rect">
            <a:avLst/>
          </a:prstGeom>
          <a:noFill/>
        </p:spPr>
        <p:txBody>
          <a:bodyPr wrap="square" rtlCol="0">
            <a:spAutoFit/>
          </a:bodyPr>
          <a:lstStyle/>
          <a:p>
            <a:pPr algn="ctr"/>
            <a:r>
              <a:rPr lang="en-US" sz="4000" b="1" i="1" dirty="0" smtClean="0">
                <a:solidFill>
                  <a:schemeClr val="tx2"/>
                </a:solidFill>
              </a:rPr>
              <a:t>Notes from a Basically Applied Scientist</a:t>
            </a:r>
            <a:endParaRPr lang="en-US" sz="2000" b="1" i="1" dirty="0" smtClean="0">
              <a:solidFill>
                <a:schemeClr val="tx2"/>
              </a:solidFill>
            </a:endParaRPr>
          </a:p>
          <a:p>
            <a:pPr algn="ctr"/>
            <a:endParaRPr lang="en-US" dirty="0" smtClean="0">
              <a:solidFill>
                <a:schemeClr val="tx2"/>
              </a:solidFill>
            </a:endParaRPr>
          </a:p>
          <a:p>
            <a:pPr algn="ctr"/>
            <a:r>
              <a:rPr lang="en-US" sz="2000" dirty="0" smtClean="0">
                <a:solidFill>
                  <a:schemeClr val="tx2"/>
                </a:solidFill>
              </a:rPr>
              <a:t>24 Jan 2012</a:t>
            </a:r>
          </a:p>
          <a:p>
            <a:pPr algn="ctr"/>
            <a:endParaRPr lang="en-US" sz="2000" b="1" dirty="0" smtClean="0">
              <a:solidFill>
                <a:schemeClr val="tx2"/>
              </a:solidFill>
            </a:endParaRPr>
          </a:p>
          <a:p>
            <a:pPr algn="ctr"/>
            <a:r>
              <a:rPr lang="en-US" sz="2800" b="1" dirty="0" smtClean="0">
                <a:solidFill>
                  <a:schemeClr val="tx2"/>
                </a:solidFill>
              </a:rPr>
              <a:t>Sanford Eigenbrode</a:t>
            </a:r>
            <a:endParaRPr lang="en-US" sz="2800" dirty="0" smtClean="0">
              <a:solidFill>
                <a:schemeClr val="tx2"/>
              </a:solidFill>
            </a:endParaRPr>
          </a:p>
          <a:p>
            <a:pPr algn="ctr"/>
            <a:r>
              <a:rPr lang="en-US" sz="2400" i="1" dirty="0" smtClean="0">
                <a:solidFill>
                  <a:schemeClr val="tx2"/>
                </a:solidFill>
              </a:rPr>
              <a:t>Professor of  Entomology</a:t>
            </a:r>
          </a:p>
        </p:txBody>
      </p:sp>
      <p:cxnSp>
        <p:nvCxnSpPr>
          <p:cNvPr id="17" name="Straight Connector 16"/>
          <p:cNvCxnSpPr/>
          <p:nvPr/>
        </p:nvCxnSpPr>
        <p:spPr>
          <a:xfrm>
            <a:off x="304800" y="5181600"/>
            <a:ext cx="8458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8600" y="533400"/>
            <a:ext cx="8686800" cy="0"/>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8453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200975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330200"/>
            <a:ext cx="8839200" cy="6184900"/>
          </a:xfrm>
          <a:prstGeom prst="rect">
            <a:avLst/>
          </a:prstGeom>
        </p:spPr>
      </p:pic>
    </p:spTree>
    <p:extLst>
      <p:ext uri="{BB962C8B-B14F-4D97-AF65-F5344CB8AC3E}">
        <p14:creationId xmlns:p14="http://schemas.microsoft.com/office/powerpoint/2010/main" val="17849425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8000"/>
                </a:solidFill>
              </a:rPr>
              <a:t>Basic and Applied</a:t>
            </a:r>
            <a:r>
              <a:rPr lang="en-US" dirty="0"/>
              <a:t/>
            </a:r>
            <a:br>
              <a:rPr lang="en-US" dirty="0"/>
            </a:br>
            <a:endParaRPr lang="en-US" dirty="0"/>
          </a:p>
        </p:txBody>
      </p:sp>
      <p:sp>
        <p:nvSpPr>
          <p:cNvPr id="3" name="Content Placeholder 2"/>
          <p:cNvSpPr>
            <a:spLocks noGrp="1"/>
          </p:cNvSpPr>
          <p:nvPr>
            <p:ph idx="1"/>
          </p:nvPr>
        </p:nvSpPr>
        <p:spPr>
          <a:xfrm>
            <a:off x="534162" y="1888857"/>
            <a:ext cx="8229600" cy="4525963"/>
          </a:xfrm>
        </p:spPr>
        <p:txBody>
          <a:bodyPr>
            <a:noAutofit/>
          </a:bodyPr>
          <a:lstStyle/>
          <a:p>
            <a:r>
              <a:rPr lang="en-US" sz="4000" dirty="0" smtClean="0"/>
              <a:t>Basic science (fundamental, pure) - motivated by curiosity</a:t>
            </a:r>
          </a:p>
          <a:p>
            <a:endParaRPr lang="en-US" sz="4000" dirty="0"/>
          </a:p>
          <a:p>
            <a:r>
              <a:rPr lang="en-US" sz="4000" dirty="0" smtClean="0"/>
              <a:t>Applied science - designed to answer specific questions (solve problems)</a:t>
            </a:r>
            <a:endParaRPr lang="en-US" sz="4000" dirty="0"/>
          </a:p>
        </p:txBody>
      </p:sp>
    </p:spTree>
    <p:extLst>
      <p:ext uri="{BB962C8B-B14F-4D97-AF65-F5344CB8AC3E}">
        <p14:creationId xmlns:p14="http://schemas.microsoft.com/office/powerpoint/2010/main" val="12752888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9856"/>
            <a:ext cx="8229600" cy="4525963"/>
          </a:xfrm>
        </p:spPr>
        <p:txBody>
          <a:bodyPr>
            <a:normAutofit lnSpcReduction="10000"/>
          </a:bodyPr>
          <a:lstStyle/>
          <a:p>
            <a:pPr marL="0" indent="0">
              <a:buNone/>
            </a:pPr>
            <a:r>
              <a:rPr lang="en-US" dirty="0"/>
              <a:t> </a:t>
            </a:r>
          </a:p>
          <a:p>
            <a:pPr marL="346075" indent="0">
              <a:buNone/>
            </a:pPr>
            <a:r>
              <a:rPr lang="en-US" sz="2400" dirty="0" smtClean="0"/>
              <a:t>Socrates: </a:t>
            </a:r>
            <a:r>
              <a:rPr lang="en-US" sz="2400" i="1" dirty="0" smtClean="0"/>
              <a:t>Shall we set down astronomy among the subjects of study?</a:t>
            </a:r>
            <a:r>
              <a:rPr lang="en-US" sz="2400" dirty="0" smtClean="0"/>
              <a:t> </a:t>
            </a:r>
          </a:p>
          <a:p>
            <a:pPr marL="346075" indent="0">
              <a:buNone/>
            </a:pPr>
            <a:r>
              <a:rPr lang="en-US" sz="2400" dirty="0" err="1" smtClean="0"/>
              <a:t>Glaucon</a:t>
            </a:r>
            <a:r>
              <a:rPr lang="en-US" sz="2400" dirty="0" smtClean="0"/>
              <a:t>: </a:t>
            </a:r>
            <a:r>
              <a:rPr lang="en-US" sz="2400" i="1" dirty="0" smtClean="0"/>
              <a:t>I think so, to know something about the seasons, the months and the years is of use for military purposes, as well as for agriculture and for navigation.</a:t>
            </a:r>
            <a:r>
              <a:rPr lang="en-US" sz="2400" dirty="0" smtClean="0"/>
              <a:t> </a:t>
            </a:r>
          </a:p>
          <a:p>
            <a:pPr marL="346075" indent="0">
              <a:buNone/>
            </a:pPr>
            <a:r>
              <a:rPr lang="en-US" sz="2400" dirty="0" smtClean="0"/>
              <a:t>Socrates: </a:t>
            </a:r>
            <a:r>
              <a:rPr lang="en-US" sz="2400" i="1" dirty="0" smtClean="0"/>
              <a:t>It amuses me to see how afraid you are, lest the people should accuse you of recommending useless studies.</a:t>
            </a:r>
          </a:p>
          <a:p>
            <a:endParaRPr lang="en-US" sz="2400" i="1" dirty="0"/>
          </a:p>
          <a:p>
            <a:pPr lvl="1" algn="r"/>
            <a:r>
              <a:rPr lang="en-US" sz="2000" dirty="0" smtClean="0"/>
              <a:t>Plato’s Republic </a:t>
            </a:r>
            <a:endParaRPr lang="en-US" sz="2000" dirty="0"/>
          </a:p>
          <a:p>
            <a:endParaRPr lang="en-US" dirty="0"/>
          </a:p>
        </p:txBody>
      </p:sp>
      <p:sp>
        <p:nvSpPr>
          <p:cNvPr id="6" name="Title 1"/>
          <p:cNvSpPr>
            <a:spLocks noGrp="1"/>
          </p:cNvSpPr>
          <p:nvPr>
            <p:ph type="title"/>
          </p:nvPr>
        </p:nvSpPr>
        <p:spPr>
          <a:xfrm>
            <a:off x="457200" y="274638"/>
            <a:ext cx="8229600" cy="1143000"/>
          </a:xfrm>
        </p:spPr>
        <p:txBody>
          <a:bodyPr>
            <a:normAutofit fontScale="90000"/>
          </a:bodyPr>
          <a:lstStyle/>
          <a:p>
            <a:r>
              <a:rPr lang="en-US" b="1" dirty="0" smtClean="0">
                <a:solidFill>
                  <a:srgbClr val="008000"/>
                </a:solidFill>
              </a:rPr>
              <a:t>Basic and Applied</a:t>
            </a:r>
            <a:r>
              <a:rPr lang="en-US" dirty="0"/>
              <a:t/>
            </a:r>
            <a:br>
              <a:rPr lang="en-US" dirty="0"/>
            </a:br>
            <a:endParaRPr lang="en-US" dirty="0"/>
          </a:p>
        </p:txBody>
      </p:sp>
    </p:spTree>
    <p:extLst>
      <p:ext uri="{BB962C8B-B14F-4D97-AF65-F5344CB8AC3E}">
        <p14:creationId xmlns:p14="http://schemas.microsoft.com/office/powerpoint/2010/main" val="27470675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8" name="Straight Connector 7"/>
          <p:cNvCxnSpPr/>
          <p:nvPr/>
        </p:nvCxnSpPr>
        <p:spPr>
          <a:xfrm flipV="1">
            <a:off x="4891852" y="1609741"/>
            <a:ext cx="1915389" cy="156055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031833" y="2568222"/>
            <a:ext cx="2268315" cy="657728"/>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31833" y="3358444"/>
            <a:ext cx="2306993" cy="24200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873037" y="3424296"/>
            <a:ext cx="2173108" cy="1354667"/>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876119" y="3588921"/>
            <a:ext cx="1408031" cy="183915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13111" y="3588921"/>
            <a:ext cx="771408" cy="2384783"/>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18001" y="3556000"/>
            <a:ext cx="301036" cy="252118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3283186" y="3570107"/>
            <a:ext cx="1204147" cy="2149597"/>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464741" y="3452021"/>
            <a:ext cx="2022592" cy="163738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1956957" y="3433704"/>
            <a:ext cx="2361044" cy="78712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6" idx="2"/>
          </p:cNvCxnSpPr>
          <p:nvPr/>
        </p:nvCxnSpPr>
        <p:spPr>
          <a:xfrm flipH="1" flipV="1">
            <a:off x="1834445" y="3027489"/>
            <a:ext cx="2391043" cy="25753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2088444" y="1994370"/>
            <a:ext cx="2229558" cy="114770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6" idx="1"/>
          </p:cNvCxnSpPr>
          <p:nvPr/>
        </p:nvCxnSpPr>
        <p:spPr>
          <a:xfrm flipH="1" flipV="1">
            <a:off x="2765778" y="1081852"/>
            <a:ext cx="1577796" cy="191808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3734742" y="545631"/>
            <a:ext cx="780814" cy="2464739"/>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4656667" y="442148"/>
            <a:ext cx="338666" cy="260585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807185" y="856074"/>
            <a:ext cx="1260594" cy="222955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5" name="Donut 4"/>
          <p:cNvSpPr/>
          <p:nvPr/>
        </p:nvSpPr>
        <p:spPr>
          <a:xfrm>
            <a:off x="1653817" y="310177"/>
            <a:ext cx="5949687" cy="5949687"/>
          </a:xfrm>
          <a:prstGeom prst="donut">
            <a:avLst>
              <a:gd name="adj" fmla="val 4279"/>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4225488" y="2881848"/>
            <a:ext cx="806345" cy="806345"/>
          </a:xfrm>
          <a:prstGeom prst="donut">
            <a:avLst>
              <a:gd name="adj" fmla="val 25683"/>
            </a:avLst>
          </a:prstGeom>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7238326" y="386456"/>
            <a:ext cx="1162097" cy="646331"/>
          </a:xfrm>
          <a:prstGeom prst="rect">
            <a:avLst/>
          </a:prstGeom>
          <a:noFill/>
        </p:spPr>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23" name="Rectangle 22"/>
          <p:cNvSpPr/>
          <p:nvPr/>
        </p:nvSpPr>
        <p:spPr>
          <a:xfrm>
            <a:off x="324623" y="405700"/>
            <a:ext cx="1666817" cy="646331"/>
          </a:xfrm>
          <a:prstGeom prst="rect">
            <a:avLst/>
          </a:prstGeom>
          <a:noFill/>
        </p:spPr>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36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2" name="TextBox 1"/>
          <p:cNvSpPr txBox="1"/>
          <p:nvPr/>
        </p:nvSpPr>
        <p:spPr>
          <a:xfrm>
            <a:off x="365571" y="6042544"/>
            <a:ext cx="3868742" cy="646331"/>
          </a:xfrm>
          <a:prstGeom prst="rect">
            <a:avLst/>
          </a:prstGeom>
          <a:noFill/>
        </p:spPr>
        <p:txBody>
          <a:bodyPr wrap="none" rtlCol="0">
            <a:spAutoFit/>
          </a:bodyPr>
          <a:lstStyle/>
          <a:p>
            <a:r>
              <a:rPr lang="en-US" sz="3600" dirty="0" smtClean="0">
                <a:solidFill>
                  <a:schemeClr val="bg2"/>
                </a:solidFill>
              </a:rPr>
              <a:t>FEEDSTOCK MODEL</a:t>
            </a:r>
            <a:endParaRPr lang="en-US" sz="3600" dirty="0">
              <a:solidFill>
                <a:schemeClr val="bg2"/>
              </a:solidFill>
            </a:endParaRPr>
          </a:p>
        </p:txBody>
      </p:sp>
    </p:spTree>
    <p:extLst>
      <p:ext uri="{BB962C8B-B14F-4D97-AF65-F5344CB8AC3E}">
        <p14:creationId xmlns:p14="http://schemas.microsoft.com/office/powerpoint/2010/main" val="17133959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8" name="Straight Connector 7"/>
          <p:cNvCxnSpPr/>
          <p:nvPr/>
        </p:nvCxnSpPr>
        <p:spPr>
          <a:xfrm flipV="1">
            <a:off x="4891852" y="1609741"/>
            <a:ext cx="1915389" cy="156055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031833" y="2568222"/>
            <a:ext cx="2268315" cy="657728"/>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31833" y="3358444"/>
            <a:ext cx="2306993" cy="24200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873037" y="3424296"/>
            <a:ext cx="2173108" cy="1354667"/>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876119" y="3588921"/>
            <a:ext cx="1408031" cy="183915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13111" y="3588921"/>
            <a:ext cx="771408" cy="2384783"/>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18001" y="3556000"/>
            <a:ext cx="301036" cy="252118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3283186" y="3570107"/>
            <a:ext cx="1204147" cy="2149597"/>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464741" y="3452021"/>
            <a:ext cx="2022592" cy="163738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1956957" y="3433704"/>
            <a:ext cx="2361044" cy="787125"/>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6" idx="2"/>
          </p:cNvCxnSpPr>
          <p:nvPr/>
        </p:nvCxnSpPr>
        <p:spPr>
          <a:xfrm flipH="1" flipV="1">
            <a:off x="1834445" y="3027489"/>
            <a:ext cx="2391043" cy="25753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2088444" y="1994370"/>
            <a:ext cx="2229558" cy="1147706"/>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6" idx="1"/>
          </p:cNvCxnSpPr>
          <p:nvPr/>
        </p:nvCxnSpPr>
        <p:spPr>
          <a:xfrm flipH="1" flipV="1">
            <a:off x="2765778" y="1081852"/>
            <a:ext cx="1577796" cy="191808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3734742" y="545631"/>
            <a:ext cx="780814" cy="2464739"/>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4656667" y="442148"/>
            <a:ext cx="338666" cy="260585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807185" y="856074"/>
            <a:ext cx="1260594" cy="2229556"/>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5" name="Donut 4"/>
          <p:cNvSpPr/>
          <p:nvPr/>
        </p:nvSpPr>
        <p:spPr>
          <a:xfrm>
            <a:off x="1653817" y="310177"/>
            <a:ext cx="5949687" cy="5949687"/>
          </a:xfrm>
          <a:prstGeom prst="donut">
            <a:avLst>
              <a:gd name="adj" fmla="val 42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4225488" y="2881848"/>
            <a:ext cx="806345" cy="806345"/>
          </a:xfrm>
          <a:prstGeom prst="donut">
            <a:avLst>
              <a:gd name="adj" fmla="val 256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7238326" y="386456"/>
            <a:ext cx="1162097" cy="646331"/>
          </a:xfrm>
          <a:prstGeom prst="rect">
            <a:avLst/>
          </a:prstGeom>
          <a:noFill/>
        </p:spPr>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23" name="Rectangle 22"/>
          <p:cNvSpPr/>
          <p:nvPr/>
        </p:nvSpPr>
        <p:spPr>
          <a:xfrm>
            <a:off x="324623" y="405700"/>
            <a:ext cx="1666817" cy="646331"/>
          </a:xfrm>
          <a:prstGeom prst="rect">
            <a:avLst/>
          </a:prstGeom>
          <a:noFill/>
        </p:spPr>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36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329302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 y="342637"/>
            <a:ext cx="4279900" cy="5588263"/>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8900" y="254000"/>
            <a:ext cx="3733800" cy="2244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0109" y="1560804"/>
            <a:ext cx="35052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RCAR-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30710" y="3894361"/>
            <a:ext cx="3975100" cy="263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057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8" name="Straight Connector 7"/>
          <p:cNvCxnSpPr/>
          <p:nvPr/>
        </p:nvCxnSpPr>
        <p:spPr>
          <a:xfrm flipV="1">
            <a:off x="4891852" y="1609741"/>
            <a:ext cx="1915389" cy="156055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031833" y="2568222"/>
            <a:ext cx="2268315" cy="657728"/>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31833" y="3358444"/>
            <a:ext cx="2306993" cy="24200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873037" y="3424296"/>
            <a:ext cx="2173108" cy="1354667"/>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876119" y="3588921"/>
            <a:ext cx="1408031" cy="183915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13111" y="3588921"/>
            <a:ext cx="771408" cy="2384783"/>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18001" y="3556000"/>
            <a:ext cx="301036" cy="252118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3283186" y="3570107"/>
            <a:ext cx="1204147" cy="2149597"/>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464741" y="3452021"/>
            <a:ext cx="2022592" cy="163738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1956957" y="3433704"/>
            <a:ext cx="2361044" cy="787125"/>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6" idx="2"/>
          </p:cNvCxnSpPr>
          <p:nvPr/>
        </p:nvCxnSpPr>
        <p:spPr>
          <a:xfrm flipH="1" flipV="1">
            <a:off x="1834445" y="3027489"/>
            <a:ext cx="2391043" cy="25753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2088444" y="1994370"/>
            <a:ext cx="2229558" cy="1147706"/>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6" idx="1"/>
          </p:cNvCxnSpPr>
          <p:nvPr/>
        </p:nvCxnSpPr>
        <p:spPr>
          <a:xfrm flipH="1" flipV="1">
            <a:off x="2765778" y="1081852"/>
            <a:ext cx="1577796" cy="191808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3734742" y="545631"/>
            <a:ext cx="780814" cy="2464739"/>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4656667" y="442148"/>
            <a:ext cx="338666" cy="260585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807185" y="856074"/>
            <a:ext cx="1260594" cy="2229556"/>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5" name="Donut 4"/>
          <p:cNvSpPr/>
          <p:nvPr/>
        </p:nvSpPr>
        <p:spPr>
          <a:xfrm>
            <a:off x="1653817" y="310177"/>
            <a:ext cx="5949687" cy="5949687"/>
          </a:xfrm>
          <a:prstGeom prst="donut">
            <a:avLst>
              <a:gd name="adj" fmla="val 42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4225488" y="2881848"/>
            <a:ext cx="806345" cy="806345"/>
          </a:xfrm>
          <a:prstGeom prst="donut">
            <a:avLst>
              <a:gd name="adj" fmla="val 256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7238326" y="386456"/>
            <a:ext cx="1162097" cy="646331"/>
          </a:xfrm>
          <a:prstGeom prst="rect">
            <a:avLst/>
          </a:prstGeom>
          <a:noFill/>
        </p:spPr>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23" name="Rectangle 22"/>
          <p:cNvSpPr/>
          <p:nvPr/>
        </p:nvSpPr>
        <p:spPr>
          <a:xfrm>
            <a:off x="324623" y="405700"/>
            <a:ext cx="1666817" cy="646331"/>
          </a:xfrm>
          <a:prstGeom prst="rect">
            <a:avLst/>
          </a:prstGeom>
          <a:noFill/>
        </p:spPr>
        <p:txBody>
          <a:bodyPr wrap="none" lIns="91440" tIns="45720" rIns="91440" bIns="45720">
            <a:spAutoFit/>
          </a:bodyPr>
          <a:lstStyle/>
          <a:p>
            <a:pPr algn="ctr"/>
            <a:r>
              <a:rPr lang="en-US" sz="36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36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cxnSp>
        <p:nvCxnSpPr>
          <p:cNvPr id="24" name="Straight Connector 23"/>
          <p:cNvCxnSpPr/>
          <p:nvPr/>
        </p:nvCxnSpPr>
        <p:spPr>
          <a:xfrm flipH="1" flipV="1">
            <a:off x="1890646" y="3025937"/>
            <a:ext cx="1149337" cy="130042"/>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83764" y="3463879"/>
            <a:ext cx="1334302" cy="135019"/>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750071" y="3664345"/>
            <a:ext cx="329395" cy="1069623"/>
          </a:xfrm>
          <a:prstGeom prst="line">
            <a:avLst/>
          </a:prstGeom>
          <a:ln w="76200" cmpd="sng">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33937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ACCH_logoAdjustment3.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3017" y="1680321"/>
            <a:ext cx="4264096" cy="2572554"/>
          </a:xfrm>
          <a:prstGeom prst="rect">
            <a:avLst/>
          </a:prstGeom>
        </p:spPr>
      </p:pic>
      <p:sp>
        <p:nvSpPr>
          <p:cNvPr id="5" name="Subtitle 2"/>
          <p:cNvSpPr>
            <a:spLocks noGrp="1"/>
          </p:cNvSpPr>
          <p:nvPr>
            <p:ph type="subTitle" idx="1"/>
          </p:nvPr>
        </p:nvSpPr>
        <p:spPr>
          <a:xfrm>
            <a:off x="476273" y="305046"/>
            <a:ext cx="7981927" cy="1752600"/>
          </a:xfrm>
        </p:spPr>
        <p:txBody>
          <a:bodyPr>
            <a:noAutofit/>
          </a:bodyPr>
          <a:lstStyle/>
          <a:p>
            <a:r>
              <a:rPr lang="en-US" sz="4800" b="1" dirty="0" smtClean="0">
                <a:solidFill>
                  <a:srgbClr val="008000"/>
                </a:solidFill>
              </a:rPr>
              <a:t>Collaboration and Integration</a:t>
            </a:r>
            <a:endParaRPr lang="en-US" sz="1800" b="1" dirty="0">
              <a:solidFill>
                <a:srgbClr val="008000"/>
              </a:solidFill>
            </a:endParaRPr>
          </a:p>
        </p:txBody>
      </p:sp>
      <p:pic>
        <p:nvPicPr>
          <p:cNvPr id="6" name="Picture 3" descr="LVPlogo8.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776" y="868937"/>
            <a:ext cx="2578207" cy="3984620"/>
          </a:xfrm>
          <a:prstGeom prst="rect">
            <a:avLst/>
          </a:prstGeom>
          <a:noFill/>
          <a:ln w="9525">
            <a:noFill/>
            <a:miter lim="800000"/>
            <a:headEnd/>
            <a:tailEnd/>
          </a:ln>
        </p:spPr>
      </p:pic>
      <p:sp>
        <p:nvSpPr>
          <p:cNvPr id="8" name="TextBox 14"/>
          <p:cNvSpPr txBox="1">
            <a:spLocks noChangeArrowheads="1"/>
          </p:cNvSpPr>
          <p:nvPr/>
        </p:nvSpPr>
        <p:spPr bwMode="auto">
          <a:xfrm>
            <a:off x="382144" y="4906005"/>
            <a:ext cx="3388976" cy="1323439"/>
          </a:xfrm>
          <a:prstGeom prst="rect">
            <a:avLst/>
          </a:prstGeom>
          <a:noFill/>
          <a:ln w="9525">
            <a:noFill/>
            <a:miter lim="800000"/>
            <a:headEnd/>
            <a:tailEnd/>
          </a:ln>
        </p:spPr>
        <p:txBody>
          <a:bodyPr wrap="square">
            <a:prstTxWarp prst="textNoShape">
              <a:avLst/>
            </a:prstTxWarp>
            <a:spAutoFit/>
          </a:bodyPr>
          <a:lstStyle/>
          <a:p>
            <a:pPr algn="ctr"/>
            <a:r>
              <a:rPr lang="en-US" sz="4000" dirty="0">
                <a:latin typeface="Calibri" charset="0"/>
              </a:rPr>
              <a:t>UI NSF-IGERT </a:t>
            </a:r>
            <a:r>
              <a:rPr lang="en-US" sz="4000" dirty="0" smtClean="0">
                <a:latin typeface="Calibri" charset="0"/>
              </a:rPr>
              <a:t>Projects</a:t>
            </a:r>
            <a:endParaRPr lang="en-US" sz="4000" dirty="0">
              <a:latin typeface="Calibri"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84281" y="4868675"/>
            <a:ext cx="2877697" cy="1600753"/>
          </a:xfrm>
          <a:prstGeom prst="rect">
            <a:avLst/>
          </a:prstGeom>
        </p:spPr>
      </p:pic>
      <p:pic>
        <p:nvPicPr>
          <p:cNvPr id="9"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62157" y="3829511"/>
            <a:ext cx="3738562" cy="904875"/>
          </a:xfrm>
          <a:prstGeom prst="rect">
            <a:avLst/>
          </a:prstGeom>
          <a:noFill/>
          <a:ln w="9525">
            <a:noFill/>
            <a:miter lim="800000"/>
            <a:headEnd/>
            <a:tailEnd/>
          </a:ln>
        </p:spPr>
      </p:pic>
    </p:spTree>
    <p:extLst>
      <p:ext uri="{BB962C8B-B14F-4D97-AF65-F5344CB8AC3E}">
        <p14:creationId xmlns:p14="http://schemas.microsoft.com/office/powerpoint/2010/main" val="22458211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5186" y="873118"/>
            <a:ext cx="2051050" cy="247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8" name="Rectangle 17"/>
          <p:cNvSpPr/>
          <p:nvPr/>
        </p:nvSpPr>
        <p:spPr>
          <a:xfrm>
            <a:off x="6522333" y="3927944"/>
            <a:ext cx="949569" cy="2637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2" name="Rectangle 21"/>
          <p:cNvSpPr/>
          <p:nvPr/>
        </p:nvSpPr>
        <p:spPr>
          <a:xfrm>
            <a:off x="0" y="0"/>
            <a:ext cx="9144000" cy="914400"/>
          </a:xfrm>
          <a:prstGeom prst="rect">
            <a:avLst/>
          </a:prstGeom>
          <a:gradFill flip="none" rotWithShape="1">
            <a:gsLst>
              <a:gs pos="0">
                <a:schemeClr val="bg1"/>
              </a:gs>
              <a:gs pos="100000">
                <a:schemeClr val="bg1">
                  <a:lumMod val="8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smtClean="0">
              <a:latin typeface="Arial"/>
            </a:endParaRPr>
          </a:p>
          <a:p>
            <a:pPr algn="ctr"/>
            <a:r>
              <a:rPr lang="en-US" sz="3200" b="1" dirty="0" smtClean="0">
                <a:latin typeface="Arial"/>
              </a:rPr>
              <a:t>                      </a:t>
            </a:r>
            <a:endParaRPr lang="en-US" dirty="0">
              <a:latin typeface="Arial"/>
            </a:endParaRPr>
          </a:p>
        </p:txBody>
      </p:sp>
      <p:pic>
        <p:nvPicPr>
          <p:cNvPr id="17" name="Picture 2" descr="C:\D Drive\Proposals\USDA CAP\CAP proposal\Objective 3\CombinedAEZ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2175" y="1176937"/>
            <a:ext cx="1899138" cy="1529862"/>
          </a:xfrm>
          <a:prstGeom prst="rect">
            <a:avLst/>
          </a:prstGeom>
          <a:noFill/>
        </p:spPr>
      </p:pic>
      <p:pic>
        <p:nvPicPr>
          <p:cNvPr id="20" name="Picture 19" descr="REACCH_logoAdjustment3.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892" y="-57731"/>
            <a:ext cx="2039472" cy="1230426"/>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527" y="2877287"/>
            <a:ext cx="4440701" cy="3431452"/>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0397" y="2922327"/>
            <a:ext cx="4382416" cy="3386412"/>
          </a:xfrm>
          <a:prstGeom prst="rect">
            <a:avLst/>
          </a:prstGeom>
        </p:spPr>
      </p:pic>
      <p:pic>
        <p:nvPicPr>
          <p:cNvPr id="21" name="Picture 2" descr="C:\D Drive\Proposals\USDA CAP\CAP proposal\Objective 3\CombinedAEZ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05649" y="1135618"/>
            <a:ext cx="2638351" cy="2647491"/>
          </a:xfrm>
          <a:prstGeom prst="rect">
            <a:avLst/>
          </a:prstGeom>
          <a:noFill/>
        </p:spPr>
      </p:pic>
      <p:grpSp>
        <p:nvGrpSpPr>
          <p:cNvPr id="14" name="Group 13"/>
          <p:cNvGrpSpPr/>
          <p:nvPr/>
        </p:nvGrpSpPr>
        <p:grpSpPr>
          <a:xfrm>
            <a:off x="603655" y="1051579"/>
            <a:ext cx="7919526" cy="5233092"/>
            <a:chOff x="367306" y="1624908"/>
            <a:chExt cx="7919526" cy="5233092"/>
          </a:xfrm>
        </p:grpSpPr>
        <p:pic>
          <p:nvPicPr>
            <p:cNvPr id="10" name="Picture 9" descr="palousespring.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18714" y="1656209"/>
              <a:ext cx="3568118" cy="2378046"/>
            </a:xfrm>
            <a:prstGeom prst="rect">
              <a:avLst/>
            </a:prstGeom>
            <a:noFill/>
            <a:ln w="9525">
              <a:noFill/>
              <a:miter lim="800000"/>
              <a:headEnd/>
              <a:tailEnd/>
            </a:ln>
          </p:spPr>
        </p:pic>
        <p:pic>
          <p:nvPicPr>
            <p:cNvPr id="11"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7306" y="1624908"/>
              <a:ext cx="3690371" cy="2457845"/>
            </a:xfrm>
            <a:prstGeom prst="rect">
              <a:avLst/>
            </a:prstGeom>
            <a:noFill/>
            <a:ln w="9525">
              <a:noFill/>
              <a:miter lim="800000"/>
              <a:headEnd/>
              <a:tailEnd/>
            </a:ln>
          </p:spPr>
        </p:pic>
        <p:pic>
          <p:nvPicPr>
            <p:cNvPr id="12" name="Picture 12"/>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30057" y="4134100"/>
              <a:ext cx="3631867" cy="2723900"/>
            </a:xfrm>
            <a:prstGeom prst="rect">
              <a:avLst/>
            </a:prstGeom>
            <a:noFill/>
            <a:ln w="9525">
              <a:noFill/>
              <a:miter lim="800000"/>
              <a:headEnd/>
              <a:tailEnd/>
            </a:ln>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27411" y="4126134"/>
              <a:ext cx="3641707" cy="2731865"/>
            </a:xfrm>
            <a:prstGeom prst="rect">
              <a:avLst/>
            </a:prstGeom>
            <a:noFill/>
            <a:ln w="9525">
              <a:noFill/>
              <a:miter lim="800000"/>
              <a:headEnd/>
              <a:tailEnd/>
            </a:ln>
          </p:spPr>
        </p:pic>
      </p:grpSp>
    </p:spTree>
    <p:extLst>
      <p:ext uri="{BB962C8B-B14F-4D97-AF65-F5344CB8AC3E}">
        <p14:creationId xmlns:p14="http://schemas.microsoft.com/office/powerpoint/2010/main" val="3344120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2">
            <a:alphaModFix amt="58000"/>
          </a:blip>
          <a:stretch>
            <a:fillRect/>
          </a:stretch>
        </p:blipFill>
        <p:spPr>
          <a:xfrm>
            <a:off x="0" y="3484494"/>
            <a:ext cx="5718502" cy="3373505"/>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82" y="19266"/>
            <a:ext cx="4721112" cy="3540834"/>
          </a:xfrm>
          <a:prstGeom prst="rect">
            <a:avLst/>
          </a:prstGeom>
        </p:spPr>
      </p:pic>
      <p:pic>
        <p:nvPicPr>
          <p:cNvPr id="24" name="Picture 11" descr="IMG_00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4174" y="3486552"/>
            <a:ext cx="4496743" cy="3371448"/>
          </a:xfrm>
          <a:prstGeom prst="rect">
            <a:avLst/>
          </a:prstGeom>
          <a:noFill/>
          <a:ln w="9525">
            <a:noFill/>
            <a:miter lim="800000"/>
            <a:headEnd/>
            <a:tailEnd/>
          </a:ln>
        </p:spPr>
      </p:pic>
      <p:sp>
        <p:nvSpPr>
          <p:cNvPr id="47" name="Rectangle 46"/>
          <p:cNvSpPr/>
          <p:nvPr/>
        </p:nvSpPr>
        <p:spPr>
          <a:xfrm>
            <a:off x="1541896" y="4363899"/>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48" name="Rectangle 47"/>
          <p:cNvSpPr/>
          <p:nvPr/>
        </p:nvSpPr>
        <p:spPr>
          <a:xfrm>
            <a:off x="474966" y="4363899"/>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49" name="Rectangle 48"/>
          <p:cNvSpPr/>
          <p:nvPr/>
        </p:nvSpPr>
        <p:spPr>
          <a:xfrm>
            <a:off x="3628191" y="4363899"/>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0" name="Rectangle 49"/>
          <p:cNvSpPr/>
          <p:nvPr/>
        </p:nvSpPr>
        <p:spPr>
          <a:xfrm>
            <a:off x="2561259" y="4363899"/>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pic>
        <p:nvPicPr>
          <p:cNvPr id="25" name="Picture 24"/>
          <p:cNvPicPr>
            <a:picLocks noChangeAspect="1"/>
          </p:cNvPicPr>
          <p:nvPr/>
        </p:nvPicPr>
        <p:blipFill>
          <a:blip r:embed="rId5" cstate="screen">
            <a:alphaModFix amt="53000"/>
            <a:extLst>
              <a:ext uri="{28A0092B-C50C-407E-A947-70E740481C1C}">
                <a14:useLocalDpi xmlns:a14="http://schemas.microsoft.com/office/drawing/2010/main"/>
              </a:ext>
            </a:extLst>
          </a:blip>
          <a:stretch>
            <a:fillRect/>
          </a:stretch>
        </p:blipFill>
        <p:spPr>
          <a:xfrm>
            <a:off x="4675412" y="-19244"/>
            <a:ext cx="4660987" cy="3495740"/>
          </a:xfrm>
          <a:prstGeom prst="rect">
            <a:avLst/>
          </a:prstGeom>
        </p:spPr>
      </p:pic>
      <p:sp>
        <p:nvSpPr>
          <p:cNvPr id="51" name="Rectangle 50"/>
          <p:cNvSpPr/>
          <p:nvPr/>
        </p:nvSpPr>
        <p:spPr>
          <a:xfrm>
            <a:off x="1564478" y="5327215"/>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4" name="Rectangle 3"/>
          <p:cNvSpPr/>
          <p:nvPr/>
        </p:nvSpPr>
        <p:spPr>
          <a:xfrm>
            <a:off x="6109467" y="882326"/>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 name="Rectangle 4"/>
          <p:cNvSpPr/>
          <p:nvPr/>
        </p:nvSpPr>
        <p:spPr>
          <a:xfrm>
            <a:off x="4919708" y="882326"/>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6" name="Rectangle 5"/>
          <p:cNvSpPr/>
          <p:nvPr/>
        </p:nvSpPr>
        <p:spPr>
          <a:xfrm>
            <a:off x="8195762" y="882326"/>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7" name="Rectangle 6"/>
          <p:cNvSpPr/>
          <p:nvPr/>
        </p:nvSpPr>
        <p:spPr>
          <a:xfrm>
            <a:off x="7006001" y="882326"/>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8" name="Rectangle 7"/>
          <p:cNvSpPr/>
          <p:nvPr/>
        </p:nvSpPr>
        <p:spPr>
          <a:xfrm>
            <a:off x="6132049" y="1845642"/>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9" name="Rectangle 8"/>
          <p:cNvSpPr/>
          <p:nvPr/>
        </p:nvSpPr>
        <p:spPr>
          <a:xfrm>
            <a:off x="4942290" y="1845642"/>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10" name="Rectangle 9"/>
          <p:cNvSpPr/>
          <p:nvPr/>
        </p:nvSpPr>
        <p:spPr>
          <a:xfrm>
            <a:off x="8218344" y="1845642"/>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11" name="Rectangle 10"/>
          <p:cNvSpPr/>
          <p:nvPr/>
        </p:nvSpPr>
        <p:spPr>
          <a:xfrm>
            <a:off x="7028583" y="1845642"/>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12" name="Rectangle 11"/>
          <p:cNvSpPr/>
          <p:nvPr/>
        </p:nvSpPr>
        <p:spPr>
          <a:xfrm>
            <a:off x="7926916" y="385508"/>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13" name="Rectangle 12"/>
          <p:cNvSpPr/>
          <p:nvPr/>
        </p:nvSpPr>
        <p:spPr>
          <a:xfrm>
            <a:off x="4907258" y="394913"/>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14" name="Rectangle 13"/>
          <p:cNvSpPr/>
          <p:nvPr/>
        </p:nvSpPr>
        <p:spPr>
          <a:xfrm>
            <a:off x="6993553" y="394913"/>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15" name="Rectangle 14"/>
          <p:cNvSpPr/>
          <p:nvPr/>
        </p:nvSpPr>
        <p:spPr>
          <a:xfrm>
            <a:off x="5803792" y="394913"/>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16" name="Rectangle 15"/>
          <p:cNvSpPr/>
          <p:nvPr/>
        </p:nvSpPr>
        <p:spPr>
          <a:xfrm>
            <a:off x="7928804" y="1365724"/>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17" name="Rectangle 16"/>
          <p:cNvSpPr/>
          <p:nvPr/>
        </p:nvSpPr>
        <p:spPr>
          <a:xfrm>
            <a:off x="4909146" y="1375129"/>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18" name="Rectangle 17"/>
          <p:cNvSpPr/>
          <p:nvPr/>
        </p:nvSpPr>
        <p:spPr>
          <a:xfrm>
            <a:off x="6995441" y="1375129"/>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19" name="Rectangle 18"/>
          <p:cNvSpPr/>
          <p:nvPr/>
        </p:nvSpPr>
        <p:spPr>
          <a:xfrm>
            <a:off x="5805680" y="1375129"/>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20" name="Rectangle 19"/>
          <p:cNvSpPr/>
          <p:nvPr/>
        </p:nvSpPr>
        <p:spPr>
          <a:xfrm>
            <a:off x="7930692" y="2345940"/>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21" name="Rectangle 20"/>
          <p:cNvSpPr/>
          <p:nvPr/>
        </p:nvSpPr>
        <p:spPr>
          <a:xfrm>
            <a:off x="4911034" y="2355345"/>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22" name="Rectangle 21"/>
          <p:cNvSpPr/>
          <p:nvPr/>
        </p:nvSpPr>
        <p:spPr>
          <a:xfrm>
            <a:off x="6997329" y="2355345"/>
            <a:ext cx="727683"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Basic</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23" name="Rectangle 22"/>
          <p:cNvSpPr/>
          <p:nvPr/>
        </p:nvSpPr>
        <p:spPr>
          <a:xfrm>
            <a:off x="5807568" y="2355345"/>
            <a:ext cx="1020908"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Applied</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52" name="Rectangle 51"/>
          <p:cNvSpPr/>
          <p:nvPr/>
        </p:nvSpPr>
        <p:spPr>
          <a:xfrm>
            <a:off x="497548" y="5327215"/>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53" name="Rectangle 52"/>
          <p:cNvSpPr/>
          <p:nvPr/>
        </p:nvSpPr>
        <p:spPr>
          <a:xfrm>
            <a:off x="3650773" y="5327215"/>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4" name="Rectangle 53"/>
          <p:cNvSpPr/>
          <p:nvPr/>
        </p:nvSpPr>
        <p:spPr>
          <a:xfrm>
            <a:off x="2583841" y="5327215"/>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55" name="Rectangle 54"/>
          <p:cNvSpPr/>
          <p:nvPr/>
        </p:nvSpPr>
        <p:spPr>
          <a:xfrm>
            <a:off x="3482174" y="3867081"/>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56" name="Rectangle 55"/>
          <p:cNvSpPr/>
          <p:nvPr/>
        </p:nvSpPr>
        <p:spPr>
          <a:xfrm>
            <a:off x="339687" y="3876486"/>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7" name="Rectangle 56"/>
          <p:cNvSpPr/>
          <p:nvPr/>
        </p:nvSpPr>
        <p:spPr>
          <a:xfrm>
            <a:off x="2425982" y="3876486"/>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58" name="Rectangle 57"/>
          <p:cNvSpPr/>
          <p:nvPr/>
        </p:nvSpPr>
        <p:spPr>
          <a:xfrm>
            <a:off x="1359051" y="3876486"/>
            <a:ext cx="787395"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59" name="Rectangle 58"/>
          <p:cNvSpPr/>
          <p:nvPr/>
        </p:nvSpPr>
        <p:spPr>
          <a:xfrm>
            <a:off x="3484062" y="4847297"/>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60" name="Rectangle 59"/>
          <p:cNvSpPr/>
          <p:nvPr/>
        </p:nvSpPr>
        <p:spPr>
          <a:xfrm>
            <a:off x="341575" y="4856702"/>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61" name="Rectangle 60"/>
          <p:cNvSpPr/>
          <p:nvPr/>
        </p:nvSpPr>
        <p:spPr>
          <a:xfrm>
            <a:off x="2427870" y="4856702"/>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62" name="Rectangle 61"/>
          <p:cNvSpPr/>
          <p:nvPr/>
        </p:nvSpPr>
        <p:spPr>
          <a:xfrm>
            <a:off x="1360938" y="4856702"/>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63" name="Rectangle 62"/>
          <p:cNvSpPr/>
          <p:nvPr/>
        </p:nvSpPr>
        <p:spPr>
          <a:xfrm>
            <a:off x="3485950" y="5827513"/>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
        <p:nvSpPr>
          <p:cNvPr id="64" name="Rectangle 63"/>
          <p:cNvSpPr/>
          <p:nvPr/>
        </p:nvSpPr>
        <p:spPr>
          <a:xfrm>
            <a:off x="343463" y="5836918"/>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65" name="Rectangle 64"/>
          <p:cNvSpPr/>
          <p:nvPr/>
        </p:nvSpPr>
        <p:spPr>
          <a:xfrm>
            <a:off x="2429758" y="5836918"/>
            <a:ext cx="739831" cy="400110"/>
          </a:xfrm>
          <a:prstGeom prst="rect">
            <a:avLst/>
          </a:prstGeom>
          <a:noFill/>
        </p:spPr>
        <p:txBody>
          <a:bodyPr wrap="none" lIns="91440" tIns="45720" rIns="91440" bIns="45720">
            <a:spAutoFit/>
          </a:bodyPr>
          <a:lstStyle/>
          <a:p>
            <a:pPr algn="ctr"/>
            <a:r>
              <a:rPr lang="en-US" sz="2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Head</a:t>
            </a:r>
            <a:endParaRPr lang="en-US" sz="2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66" name="Rectangle 65"/>
          <p:cNvSpPr/>
          <p:nvPr/>
        </p:nvSpPr>
        <p:spPr>
          <a:xfrm>
            <a:off x="1362826" y="5836918"/>
            <a:ext cx="787395" cy="400110"/>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rPr>
              <a:t>Heart</a:t>
            </a:r>
            <a:endParaRPr lang="en-US" sz="2000" b="1" cap="none" spc="0"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373513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2284285" y="4595583"/>
            <a:ext cx="4742181" cy="2064823"/>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schemeClr val="tx1"/>
                </a:solidFill>
                <a:latin typeface="Arial"/>
              </a:rPr>
              <a:t>Monitoring and Experiments</a:t>
            </a:r>
            <a:endParaRPr lang="en-US" dirty="0">
              <a:solidFill>
                <a:schemeClr val="tx1"/>
              </a:solidFill>
              <a:latin typeface="Arial"/>
            </a:endParaRPr>
          </a:p>
        </p:txBody>
      </p:sp>
      <p:sp>
        <p:nvSpPr>
          <p:cNvPr id="29" name="Rectangle 28"/>
          <p:cNvSpPr/>
          <p:nvPr/>
        </p:nvSpPr>
        <p:spPr>
          <a:xfrm>
            <a:off x="2288461" y="3185759"/>
            <a:ext cx="4714769" cy="1205644"/>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600" dirty="0" smtClean="0">
                <a:solidFill>
                  <a:schemeClr val="tx1"/>
                </a:solidFill>
                <a:latin typeface="Arial"/>
                <a:cs typeface="Arial"/>
              </a:rPr>
              <a:t>Integrated Theoretical Framework</a:t>
            </a:r>
          </a:p>
        </p:txBody>
      </p:sp>
      <p:sp>
        <p:nvSpPr>
          <p:cNvPr id="24" name="Rectangle 23"/>
          <p:cNvSpPr/>
          <p:nvPr/>
        </p:nvSpPr>
        <p:spPr>
          <a:xfrm>
            <a:off x="0" y="0"/>
            <a:ext cx="9144000" cy="914400"/>
          </a:xfrm>
          <a:prstGeom prst="rect">
            <a:avLst/>
          </a:prstGeom>
          <a:gradFill flip="none" rotWithShape="1">
            <a:gsLst>
              <a:gs pos="0">
                <a:schemeClr val="bg1"/>
              </a:gs>
              <a:gs pos="100000">
                <a:schemeClr val="bg1">
                  <a:lumMod val="85000"/>
                </a:schemeClr>
              </a:gs>
            </a:gsLst>
            <a:lin ang="0" scaled="1"/>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smtClean="0">
              <a:latin typeface="Arial"/>
              <a:cs typeface="Arial"/>
            </a:endParaRPr>
          </a:p>
          <a:p>
            <a:pPr algn="ctr"/>
            <a:r>
              <a:rPr lang="en-US" sz="3200" b="1" dirty="0" smtClean="0">
                <a:latin typeface="Arial"/>
                <a:cs typeface="Arial"/>
              </a:rPr>
              <a:t>                      </a:t>
            </a:r>
            <a:r>
              <a:rPr lang="en-US" sz="3600" b="1" dirty="0" smtClean="0">
                <a:solidFill>
                  <a:srgbClr val="00874C"/>
                </a:solidFill>
                <a:latin typeface="Arial"/>
                <a:cs typeface="Arial"/>
              </a:rPr>
              <a:t>Project Integration</a:t>
            </a:r>
            <a:endParaRPr lang="en-US" sz="3200" b="1" dirty="0" smtClean="0">
              <a:solidFill>
                <a:srgbClr val="00874C"/>
              </a:solidFill>
              <a:latin typeface="Arial"/>
              <a:cs typeface="Arial"/>
            </a:endParaRPr>
          </a:p>
          <a:p>
            <a:pPr algn="ctr"/>
            <a:endParaRPr lang="en-US" dirty="0">
              <a:latin typeface="Arial"/>
              <a:cs typeface="Arial"/>
            </a:endParaRPr>
          </a:p>
        </p:txBody>
      </p:sp>
      <p:sp>
        <p:nvSpPr>
          <p:cNvPr id="26" name="Rectangle 25"/>
          <p:cNvSpPr/>
          <p:nvPr/>
        </p:nvSpPr>
        <p:spPr>
          <a:xfrm>
            <a:off x="2535166" y="3715292"/>
            <a:ext cx="1084046" cy="544890"/>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dirty="0" smtClean="0">
                <a:solidFill>
                  <a:schemeClr val="tx1"/>
                </a:solidFill>
                <a:latin typeface="Arial"/>
                <a:cs typeface="Arial"/>
              </a:rPr>
              <a:t>Economic</a:t>
            </a:r>
          </a:p>
        </p:txBody>
      </p:sp>
      <p:sp>
        <p:nvSpPr>
          <p:cNvPr id="27" name="Rectangle 26"/>
          <p:cNvSpPr/>
          <p:nvPr/>
        </p:nvSpPr>
        <p:spPr>
          <a:xfrm>
            <a:off x="4103823" y="3715292"/>
            <a:ext cx="1084046" cy="544890"/>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Arial"/>
                <a:cs typeface="Arial"/>
              </a:rPr>
              <a:t>Cropping Systems</a:t>
            </a:r>
            <a:endParaRPr lang="en-US" sz="1600" dirty="0">
              <a:solidFill>
                <a:schemeClr val="tx1"/>
              </a:solidFill>
              <a:latin typeface="Arial"/>
              <a:cs typeface="Arial"/>
            </a:endParaRPr>
          </a:p>
        </p:txBody>
      </p:sp>
      <p:sp>
        <p:nvSpPr>
          <p:cNvPr id="28" name="Rectangle 27"/>
          <p:cNvSpPr/>
          <p:nvPr/>
        </p:nvSpPr>
        <p:spPr>
          <a:xfrm>
            <a:off x="5736442" y="3715292"/>
            <a:ext cx="1084046" cy="544890"/>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Arial"/>
                <a:cs typeface="Arial"/>
              </a:rPr>
              <a:t>Climate</a:t>
            </a:r>
            <a:endParaRPr lang="en-US" sz="1600" dirty="0">
              <a:solidFill>
                <a:schemeClr val="tx1"/>
              </a:solidFill>
              <a:latin typeface="Arial"/>
              <a:cs typeface="Arial"/>
            </a:endParaRPr>
          </a:p>
        </p:txBody>
      </p:sp>
      <p:sp>
        <p:nvSpPr>
          <p:cNvPr id="30" name="Rectangle 29"/>
          <p:cNvSpPr/>
          <p:nvPr/>
        </p:nvSpPr>
        <p:spPr>
          <a:xfrm>
            <a:off x="2785889" y="4991815"/>
            <a:ext cx="3738973" cy="338196"/>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600" dirty="0" smtClean="0">
                <a:solidFill>
                  <a:schemeClr val="tx1"/>
                </a:solidFill>
                <a:latin typeface="Arial"/>
                <a:cs typeface="Arial"/>
              </a:rPr>
              <a:t>Baselines and Monitoring</a:t>
            </a:r>
          </a:p>
        </p:txBody>
      </p:sp>
      <p:sp>
        <p:nvSpPr>
          <p:cNvPr id="31" name="Rectangle 30"/>
          <p:cNvSpPr/>
          <p:nvPr/>
        </p:nvSpPr>
        <p:spPr>
          <a:xfrm>
            <a:off x="2785889" y="5427446"/>
            <a:ext cx="3738973" cy="300755"/>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600" dirty="0" smtClean="0">
                <a:solidFill>
                  <a:schemeClr val="tx1"/>
                </a:solidFill>
                <a:latin typeface="Arial"/>
                <a:cs typeface="Arial"/>
              </a:rPr>
              <a:t>Alternative Cropping Systems</a:t>
            </a:r>
          </a:p>
        </p:txBody>
      </p:sp>
      <p:sp>
        <p:nvSpPr>
          <p:cNvPr id="32" name="Rectangle 31"/>
          <p:cNvSpPr/>
          <p:nvPr/>
        </p:nvSpPr>
        <p:spPr>
          <a:xfrm>
            <a:off x="2792020" y="5826532"/>
            <a:ext cx="3726710" cy="300755"/>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600" dirty="0" smtClean="0">
                <a:solidFill>
                  <a:schemeClr val="tx1"/>
                </a:solidFill>
                <a:latin typeface="Arial"/>
                <a:cs typeface="Arial"/>
              </a:rPr>
              <a:t>Social and Economic</a:t>
            </a:r>
          </a:p>
        </p:txBody>
      </p:sp>
      <p:sp>
        <p:nvSpPr>
          <p:cNvPr id="33" name="Rectangle 32"/>
          <p:cNvSpPr/>
          <p:nvPr/>
        </p:nvSpPr>
        <p:spPr>
          <a:xfrm>
            <a:off x="2792020" y="6207341"/>
            <a:ext cx="3726710" cy="300755"/>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600" dirty="0" smtClean="0">
                <a:solidFill>
                  <a:schemeClr val="tx1"/>
                </a:solidFill>
                <a:latin typeface="Arial"/>
                <a:cs typeface="Arial"/>
              </a:rPr>
              <a:t>Pests, Weeds, Diseases</a:t>
            </a:r>
          </a:p>
        </p:txBody>
      </p:sp>
      <p:sp>
        <p:nvSpPr>
          <p:cNvPr id="34" name="Rectangle 33"/>
          <p:cNvSpPr/>
          <p:nvPr/>
        </p:nvSpPr>
        <p:spPr>
          <a:xfrm>
            <a:off x="2095779" y="2856288"/>
            <a:ext cx="5025431" cy="3913762"/>
          </a:xfrm>
          <a:prstGeom prst="rect">
            <a:avLst/>
          </a:prstGeom>
          <a:noFill/>
          <a:ln w="19050" cap="flat" cmpd="sng" algn="ctr">
            <a:solidFill>
              <a:schemeClr val="tx1"/>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600" dirty="0" smtClean="0">
                <a:solidFill>
                  <a:srgbClr val="008000"/>
                </a:solidFill>
                <a:latin typeface="Arial"/>
                <a:cs typeface="Arial"/>
              </a:rPr>
              <a:t>Research</a:t>
            </a:r>
            <a:endParaRPr lang="en-US" sz="1600" dirty="0">
              <a:solidFill>
                <a:srgbClr val="008000"/>
              </a:solidFill>
              <a:latin typeface="Arial"/>
              <a:cs typeface="Arial"/>
            </a:endParaRPr>
          </a:p>
        </p:txBody>
      </p:sp>
      <p:cxnSp>
        <p:nvCxnSpPr>
          <p:cNvPr id="36" name="Straight Arrow Connector 35"/>
          <p:cNvCxnSpPr>
            <a:stCxn id="26" idx="3"/>
            <a:endCxn id="27" idx="1"/>
          </p:cNvCxnSpPr>
          <p:nvPr/>
        </p:nvCxnSpPr>
        <p:spPr>
          <a:xfrm>
            <a:off x="3619212" y="3987737"/>
            <a:ext cx="484611" cy="1588"/>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8" idx="1"/>
          </p:cNvCxnSpPr>
          <p:nvPr/>
        </p:nvCxnSpPr>
        <p:spPr>
          <a:xfrm flipV="1">
            <a:off x="5203212" y="3987737"/>
            <a:ext cx="533230" cy="10795"/>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26" idx="0"/>
            <a:endCxn id="28" idx="0"/>
          </p:cNvCxnSpPr>
          <p:nvPr/>
        </p:nvCxnSpPr>
        <p:spPr>
          <a:xfrm rot="5400000" flipH="1" flipV="1">
            <a:off x="4677827" y="2114654"/>
            <a:ext cx="1588" cy="3201276"/>
          </a:xfrm>
          <a:prstGeom prst="bentConnector3">
            <a:avLst>
              <a:gd name="adj1" fmla="val 6340680"/>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346599" y="1067185"/>
            <a:ext cx="3280847" cy="1936744"/>
          </a:xfrm>
          <a:prstGeom prst="rect">
            <a:avLst/>
          </a:prstGeom>
          <a:noFill/>
          <a:ln w="19050" cap="flat" cmpd="sng" algn="ctr">
            <a:solidFill>
              <a:schemeClr val="tx1"/>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srgbClr val="008000"/>
                </a:solidFill>
                <a:latin typeface="Arial"/>
                <a:cs typeface="Arial"/>
              </a:rPr>
              <a:t>Extension</a:t>
            </a:r>
          </a:p>
          <a:p>
            <a:pPr algn="ctr"/>
            <a:endParaRPr lang="en-US" dirty="0">
              <a:solidFill>
                <a:srgbClr val="008000"/>
              </a:solidFill>
              <a:latin typeface="Arial"/>
              <a:cs typeface="Arial"/>
            </a:endParaRPr>
          </a:p>
        </p:txBody>
      </p:sp>
      <p:sp>
        <p:nvSpPr>
          <p:cNvPr id="53" name="Rectangle 52"/>
          <p:cNvSpPr/>
          <p:nvPr/>
        </p:nvSpPr>
        <p:spPr>
          <a:xfrm>
            <a:off x="745492" y="1440534"/>
            <a:ext cx="2489057" cy="338196"/>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400" dirty="0" smtClean="0">
                <a:solidFill>
                  <a:schemeClr val="tx1"/>
                </a:solidFill>
                <a:latin typeface="Arial"/>
                <a:cs typeface="Arial"/>
              </a:rPr>
              <a:t>Stakeholder Committee</a:t>
            </a:r>
          </a:p>
        </p:txBody>
      </p:sp>
      <p:sp>
        <p:nvSpPr>
          <p:cNvPr id="54" name="Rectangle 53"/>
          <p:cNvSpPr/>
          <p:nvPr/>
        </p:nvSpPr>
        <p:spPr>
          <a:xfrm>
            <a:off x="745492" y="1746843"/>
            <a:ext cx="2489057" cy="338196"/>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400" dirty="0" smtClean="0">
                <a:solidFill>
                  <a:schemeClr val="tx1"/>
                </a:solidFill>
                <a:latin typeface="Arial"/>
                <a:cs typeface="Arial"/>
              </a:rPr>
              <a:t>Diverse  Delivery Platforms</a:t>
            </a:r>
          </a:p>
        </p:txBody>
      </p:sp>
      <p:sp>
        <p:nvSpPr>
          <p:cNvPr id="55" name="Rectangle 54"/>
          <p:cNvSpPr/>
          <p:nvPr/>
        </p:nvSpPr>
        <p:spPr>
          <a:xfrm>
            <a:off x="745492" y="2053152"/>
            <a:ext cx="2489057" cy="338196"/>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400" dirty="0" smtClean="0">
                <a:solidFill>
                  <a:schemeClr val="tx1"/>
                </a:solidFill>
                <a:latin typeface="Arial"/>
                <a:cs typeface="Arial"/>
              </a:rPr>
              <a:t>Cross-Project Specialist</a:t>
            </a:r>
          </a:p>
        </p:txBody>
      </p:sp>
      <p:sp>
        <p:nvSpPr>
          <p:cNvPr id="56" name="Rectangle 55"/>
          <p:cNvSpPr/>
          <p:nvPr/>
        </p:nvSpPr>
        <p:spPr>
          <a:xfrm>
            <a:off x="745492" y="2359461"/>
            <a:ext cx="2489057" cy="338196"/>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400" dirty="0" smtClean="0">
                <a:solidFill>
                  <a:schemeClr val="tx1"/>
                </a:solidFill>
                <a:latin typeface="Arial"/>
                <a:cs typeface="Arial"/>
              </a:rPr>
              <a:t>Stakeholder Data Collection</a:t>
            </a:r>
          </a:p>
        </p:txBody>
      </p:sp>
      <p:sp>
        <p:nvSpPr>
          <p:cNvPr id="57" name="Pentagon 56"/>
          <p:cNvSpPr/>
          <p:nvPr/>
        </p:nvSpPr>
        <p:spPr>
          <a:xfrm rot="5400000">
            <a:off x="5413926" y="4371590"/>
            <a:ext cx="155002" cy="255818"/>
          </a:xfrm>
          <a:prstGeom prst="homePlate">
            <a:avLst>
              <a:gd name="adj" fmla="val 90957"/>
            </a:avLst>
          </a:prstGeom>
          <a:gradFill flip="none" rotWithShape="1">
            <a:gsLst>
              <a:gs pos="63000">
                <a:schemeClr val="accent3">
                  <a:lumMod val="75000"/>
                </a:schemeClr>
              </a:gs>
              <a:gs pos="100000">
                <a:schemeClr val="tx1"/>
              </a:gs>
            </a:gsLst>
            <a:lin ang="228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9" name="Pentagon 58"/>
          <p:cNvSpPr/>
          <p:nvPr/>
        </p:nvSpPr>
        <p:spPr>
          <a:xfrm rot="16200000" flipV="1">
            <a:off x="3774903" y="4376504"/>
            <a:ext cx="155002" cy="255818"/>
          </a:xfrm>
          <a:prstGeom prst="homePlate">
            <a:avLst>
              <a:gd name="adj" fmla="val 90957"/>
            </a:avLst>
          </a:prstGeom>
          <a:gradFill flip="none" rotWithShape="1">
            <a:gsLst>
              <a:gs pos="63000">
                <a:schemeClr val="accent3">
                  <a:lumMod val="75000"/>
                </a:schemeClr>
              </a:gs>
              <a:gs pos="100000">
                <a:schemeClr val="tx1"/>
              </a:gs>
            </a:gsLst>
            <a:lin ang="228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0" name="Rectangle 59"/>
          <p:cNvSpPr/>
          <p:nvPr/>
        </p:nvSpPr>
        <p:spPr>
          <a:xfrm>
            <a:off x="5524430" y="1050525"/>
            <a:ext cx="3280847" cy="1936744"/>
          </a:xfrm>
          <a:prstGeom prst="rect">
            <a:avLst/>
          </a:prstGeom>
          <a:noFill/>
          <a:ln w="19050" cap="flat" cmpd="sng" algn="ctr">
            <a:solidFill>
              <a:schemeClr val="tx1"/>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solidFill>
                  <a:srgbClr val="008000"/>
                </a:solidFill>
                <a:latin typeface="Arial"/>
                <a:cs typeface="Arial"/>
              </a:rPr>
              <a:t>Education</a:t>
            </a:r>
          </a:p>
          <a:p>
            <a:pPr algn="ctr"/>
            <a:endParaRPr lang="en-US" dirty="0">
              <a:solidFill>
                <a:srgbClr val="008000"/>
              </a:solidFill>
              <a:latin typeface="Arial"/>
              <a:cs typeface="Arial"/>
            </a:endParaRPr>
          </a:p>
        </p:txBody>
      </p:sp>
      <p:sp>
        <p:nvSpPr>
          <p:cNvPr id="61" name="Rectangle 60"/>
          <p:cNvSpPr/>
          <p:nvPr/>
        </p:nvSpPr>
        <p:spPr>
          <a:xfrm>
            <a:off x="5923323" y="1455890"/>
            <a:ext cx="2489057" cy="338196"/>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400" dirty="0" smtClean="0">
                <a:solidFill>
                  <a:schemeClr val="tx1"/>
                </a:solidFill>
                <a:latin typeface="Arial"/>
                <a:cs typeface="Arial"/>
              </a:rPr>
              <a:t>K-12 Teacher Engagement</a:t>
            </a:r>
          </a:p>
        </p:txBody>
      </p:sp>
      <p:sp>
        <p:nvSpPr>
          <p:cNvPr id="62" name="Rectangle 61"/>
          <p:cNvSpPr/>
          <p:nvPr/>
        </p:nvSpPr>
        <p:spPr>
          <a:xfrm>
            <a:off x="5923323" y="1899239"/>
            <a:ext cx="2489057" cy="338196"/>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400" dirty="0" smtClean="0">
                <a:solidFill>
                  <a:schemeClr val="tx1"/>
                </a:solidFill>
                <a:latin typeface="Arial"/>
                <a:cs typeface="Arial"/>
              </a:rPr>
              <a:t>Team-Based Graduate Ed.</a:t>
            </a:r>
          </a:p>
        </p:txBody>
      </p:sp>
      <p:sp>
        <p:nvSpPr>
          <p:cNvPr id="63" name="Rectangle 62"/>
          <p:cNvSpPr/>
          <p:nvPr/>
        </p:nvSpPr>
        <p:spPr>
          <a:xfrm>
            <a:off x="5923323" y="2342588"/>
            <a:ext cx="2489057" cy="338196"/>
          </a:xfrm>
          <a:prstGeom prst="rect">
            <a:avLst/>
          </a:prstGeom>
          <a:solidFill>
            <a:srgbClr val="CECA93"/>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1400" dirty="0" smtClean="0">
                <a:solidFill>
                  <a:schemeClr val="tx1"/>
                </a:solidFill>
                <a:latin typeface="Arial"/>
                <a:cs typeface="Arial"/>
              </a:rPr>
              <a:t>Minority Involvement</a:t>
            </a:r>
          </a:p>
        </p:txBody>
      </p:sp>
      <p:sp>
        <p:nvSpPr>
          <p:cNvPr id="65" name="Left-Up Arrow 64"/>
          <p:cNvSpPr/>
          <p:nvPr/>
        </p:nvSpPr>
        <p:spPr>
          <a:xfrm flipH="1">
            <a:off x="1352299" y="2823143"/>
            <a:ext cx="721834" cy="749184"/>
          </a:xfrm>
          <a:prstGeom prst="leftUpArrow">
            <a:avLst/>
          </a:prstGeom>
          <a:gradFill flip="none" rotWithShape="1">
            <a:gsLst>
              <a:gs pos="63000">
                <a:schemeClr val="accent3">
                  <a:lumMod val="75000"/>
                </a:schemeClr>
              </a:gs>
              <a:gs pos="100000">
                <a:schemeClr val="tx1"/>
              </a:gs>
            </a:gsLst>
            <a:lin ang="228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6" name="Left-Up Arrow 65"/>
          <p:cNvSpPr/>
          <p:nvPr/>
        </p:nvSpPr>
        <p:spPr>
          <a:xfrm>
            <a:off x="7142324" y="2829361"/>
            <a:ext cx="721834" cy="749184"/>
          </a:xfrm>
          <a:prstGeom prst="leftUpArrow">
            <a:avLst/>
          </a:prstGeom>
          <a:gradFill flip="none" rotWithShape="1">
            <a:gsLst>
              <a:gs pos="63000">
                <a:schemeClr val="accent3">
                  <a:lumMod val="75000"/>
                </a:schemeClr>
              </a:gs>
              <a:gs pos="100000">
                <a:schemeClr val="tx1"/>
              </a:gs>
            </a:gsLst>
            <a:lin ang="228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67" name="Parallelogram 66"/>
          <p:cNvSpPr/>
          <p:nvPr/>
        </p:nvSpPr>
        <p:spPr>
          <a:xfrm rot="11125397">
            <a:off x="3841464" y="1805410"/>
            <a:ext cx="1371631" cy="764057"/>
          </a:xfrm>
          <a:prstGeom prst="parallelogram">
            <a:avLst>
              <a:gd name="adj" fmla="val 58335"/>
            </a:avLst>
          </a:prstGeom>
          <a:solidFill>
            <a:schemeClr val="bg2">
              <a:lumMod val="75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68" name="Parallelogram 67"/>
          <p:cNvSpPr/>
          <p:nvPr/>
        </p:nvSpPr>
        <p:spPr>
          <a:xfrm rot="11125397">
            <a:off x="3841464" y="1907879"/>
            <a:ext cx="1371631" cy="764057"/>
          </a:xfrm>
          <a:prstGeom prst="parallelogram">
            <a:avLst>
              <a:gd name="adj" fmla="val 58335"/>
            </a:avLst>
          </a:prstGeom>
          <a:solidFill>
            <a:schemeClr val="bg2">
              <a:lumMod val="75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69" name="Parallelogram 13"/>
          <p:cNvSpPr/>
          <p:nvPr/>
        </p:nvSpPr>
        <p:spPr>
          <a:xfrm rot="11125397">
            <a:off x="3841464" y="1702942"/>
            <a:ext cx="1371631" cy="764057"/>
          </a:xfrm>
          <a:prstGeom prst="parallelogram">
            <a:avLst>
              <a:gd name="adj" fmla="val 58335"/>
            </a:avLst>
          </a:prstGeom>
          <a:solidFill>
            <a:schemeClr val="bg2">
              <a:lumMod val="75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70" name="Parallelogram 14"/>
          <p:cNvSpPr/>
          <p:nvPr/>
        </p:nvSpPr>
        <p:spPr>
          <a:xfrm rot="11125397">
            <a:off x="3841464" y="1600474"/>
            <a:ext cx="1371631" cy="764057"/>
          </a:xfrm>
          <a:prstGeom prst="parallelogram">
            <a:avLst>
              <a:gd name="adj" fmla="val 58335"/>
            </a:avLst>
          </a:prstGeom>
          <a:solidFill>
            <a:schemeClr val="bg2">
              <a:lumMod val="75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71" name="Parallelogram 70"/>
          <p:cNvSpPr/>
          <p:nvPr/>
        </p:nvSpPr>
        <p:spPr>
          <a:xfrm rot="11125397">
            <a:off x="3841464" y="1498006"/>
            <a:ext cx="1371631" cy="764057"/>
          </a:xfrm>
          <a:prstGeom prst="parallelogram">
            <a:avLst>
              <a:gd name="adj" fmla="val 58335"/>
            </a:avLst>
          </a:prstGeom>
          <a:solidFill>
            <a:schemeClr val="bg2">
              <a:lumMod val="75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72" name="Parallelogram 71"/>
          <p:cNvSpPr/>
          <p:nvPr/>
        </p:nvSpPr>
        <p:spPr>
          <a:xfrm rot="11125397">
            <a:off x="3841464" y="1395538"/>
            <a:ext cx="1371631" cy="764057"/>
          </a:xfrm>
          <a:prstGeom prst="parallelogram">
            <a:avLst>
              <a:gd name="adj" fmla="val 58335"/>
            </a:avLst>
          </a:prstGeom>
          <a:solidFill>
            <a:schemeClr val="bg2">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73" name="Parallelogram 72"/>
          <p:cNvSpPr/>
          <p:nvPr/>
        </p:nvSpPr>
        <p:spPr>
          <a:xfrm rot="11125397">
            <a:off x="3841464" y="1293070"/>
            <a:ext cx="1371631" cy="764057"/>
          </a:xfrm>
          <a:prstGeom prst="parallelogram">
            <a:avLst>
              <a:gd name="adj" fmla="val 58335"/>
            </a:avLst>
          </a:prstGeom>
          <a:solidFill>
            <a:schemeClr val="bg2">
              <a:lumMod val="50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74" name="TextBox 73"/>
          <p:cNvSpPr txBox="1"/>
          <p:nvPr/>
        </p:nvSpPr>
        <p:spPr>
          <a:xfrm>
            <a:off x="3829318" y="1568762"/>
            <a:ext cx="1338941" cy="923330"/>
          </a:xfrm>
          <a:prstGeom prst="rect">
            <a:avLst/>
          </a:prstGeom>
          <a:noFill/>
        </p:spPr>
        <p:txBody>
          <a:bodyPr wrap="none" rtlCol="0">
            <a:spAutoFit/>
          </a:bodyPr>
          <a:lstStyle/>
          <a:p>
            <a:pPr algn="ctr"/>
            <a:r>
              <a:rPr lang="en-US" dirty="0" smtClean="0">
                <a:latin typeface="Arial"/>
              </a:rPr>
              <a:t>Geospatial</a:t>
            </a:r>
          </a:p>
          <a:p>
            <a:pPr algn="ctr"/>
            <a:r>
              <a:rPr lang="en-US" dirty="0" smtClean="0">
                <a:latin typeface="Arial"/>
              </a:rPr>
              <a:t>Framework</a:t>
            </a:r>
          </a:p>
          <a:p>
            <a:pPr algn="ctr"/>
            <a:endParaRPr lang="en-US" dirty="0">
              <a:latin typeface="Arial"/>
            </a:endParaRPr>
          </a:p>
        </p:txBody>
      </p:sp>
      <p:pic>
        <p:nvPicPr>
          <p:cNvPr id="64" name="Picture 63" descr="REACCH_logoAdjustment3.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32" y="-57731"/>
            <a:ext cx="2039472" cy="123042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3760" y="2336094"/>
            <a:ext cx="8229600" cy="4525963"/>
          </a:xfrm>
        </p:spPr>
        <p:txBody>
          <a:bodyPr/>
          <a:lstStyle/>
          <a:p>
            <a:endParaRPr lang="en-US"/>
          </a:p>
        </p:txBody>
      </p:sp>
      <p:pic>
        <p:nvPicPr>
          <p:cNvPr id="4"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787" y="1046140"/>
            <a:ext cx="9085733" cy="5811860"/>
          </a:xfrm>
          <a:prstGeom prst="rect">
            <a:avLst/>
          </a:prstGeom>
          <a:noFill/>
          <a:ln w="9525">
            <a:noFill/>
            <a:miter lim="800000"/>
            <a:headEnd/>
            <a:tailEnd/>
          </a:ln>
        </p:spPr>
      </p:pic>
      <p:sp>
        <p:nvSpPr>
          <p:cNvPr id="5" name="TextBox 4"/>
          <p:cNvSpPr txBox="1"/>
          <p:nvPr/>
        </p:nvSpPr>
        <p:spPr>
          <a:xfrm rot="4366844">
            <a:off x="1954428" y="1542737"/>
            <a:ext cx="3020082" cy="369332"/>
          </a:xfrm>
          <a:prstGeom prst="rect">
            <a:avLst/>
          </a:prstGeom>
          <a:solidFill>
            <a:schemeClr val="bg2">
              <a:alpha val="53000"/>
            </a:schemeClr>
          </a:solidFill>
        </p:spPr>
        <p:txBody>
          <a:bodyPr wrap="square" rtlCol="0">
            <a:spAutoFit/>
          </a:bodyPr>
          <a:lstStyle/>
          <a:p>
            <a:pPr algn="r"/>
            <a:r>
              <a:rPr lang="en-US" dirty="0" smtClean="0"/>
              <a:t>Mammalian ecologist</a:t>
            </a:r>
            <a:endParaRPr lang="en-US" dirty="0"/>
          </a:p>
        </p:txBody>
      </p:sp>
      <p:sp>
        <p:nvSpPr>
          <p:cNvPr id="6" name="TextBox 5"/>
          <p:cNvSpPr txBox="1"/>
          <p:nvPr/>
        </p:nvSpPr>
        <p:spPr>
          <a:xfrm rot="6434182">
            <a:off x="3250608" y="1446519"/>
            <a:ext cx="3020082" cy="369332"/>
          </a:xfrm>
          <a:prstGeom prst="rect">
            <a:avLst/>
          </a:prstGeom>
          <a:solidFill>
            <a:schemeClr val="bg2">
              <a:alpha val="53000"/>
            </a:schemeClr>
          </a:solidFill>
        </p:spPr>
        <p:txBody>
          <a:bodyPr wrap="square" rtlCol="0">
            <a:spAutoFit/>
          </a:bodyPr>
          <a:lstStyle/>
          <a:p>
            <a:pPr algn="r"/>
            <a:r>
              <a:rPr lang="en-US" dirty="0" smtClean="0"/>
              <a:t>Sociologist</a:t>
            </a:r>
            <a:endParaRPr lang="en-US" dirty="0"/>
          </a:p>
        </p:txBody>
      </p:sp>
      <p:sp>
        <p:nvSpPr>
          <p:cNvPr id="7" name="TextBox 6"/>
          <p:cNvSpPr txBox="1"/>
          <p:nvPr/>
        </p:nvSpPr>
        <p:spPr>
          <a:xfrm rot="19518158">
            <a:off x="683150" y="4487033"/>
            <a:ext cx="3020082" cy="369332"/>
          </a:xfrm>
          <a:prstGeom prst="rect">
            <a:avLst/>
          </a:prstGeom>
          <a:solidFill>
            <a:schemeClr val="bg2">
              <a:alpha val="53000"/>
            </a:schemeClr>
          </a:solidFill>
        </p:spPr>
        <p:txBody>
          <a:bodyPr wrap="square" rtlCol="0">
            <a:spAutoFit/>
          </a:bodyPr>
          <a:lstStyle/>
          <a:p>
            <a:pPr algn="r"/>
            <a:r>
              <a:rPr lang="en-US" dirty="0" smtClean="0"/>
              <a:t>Forest ecologist</a:t>
            </a:r>
            <a:endParaRPr lang="en-US" dirty="0"/>
          </a:p>
        </p:txBody>
      </p:sp>
      <p:sp>
        <p:nvSpPr>
          <p:cNvPr id="8" name="TextBox 7"/>
          <p:cNvSpPr txBox="1"/>
          <p:nvPr/>
        </p:nvSpPr>
        <p:spPr>
          <a:xfrm rot="18756116">
            <a:off x="4303734" y="1812149"/>
            <a:ext cx="3020082" cy="369332"/>
          </a:xfrm>
          <a:prstGeom prst="rect">
            <a:avLst/>
          </a:prstGeom>
          <a:solidFill>
            <a:schemeClr val="bg2">
              <a:alpha val="53000"/>
            </a:schemeClr>
          </a:solidFill>
        </p:spPr>
        <p:txBody>
          <a:bodyPr wrap="square" rtlCol="0">
            <a:spAutoFit/>
          </a:bodyPr>
          <a:lstStyle/>
          <a:p>
            <a:r>
              <a:rPr lang="en-US" dirty="0" smtClean="0"/>
              <a:t>Bird ecologist</a:t>
            </a:r>
            <a:endParaRPr lang="en-US" dirty="0"/>
          </a:p>
        </p:txBody>
      </p:sp>
      <p:sp>
        <p:nvSpPr>
          <p:cNvPr id="9" name="TextBox 8"/>
          <p:cNvSpPr txBox="1"/>
          <p:nvPr/>
        </p:nvSpPr>
        <p:spPr>
          <a:xfrm rot="218306">
            <a:off x="5041949" y="3621065"/>
            <a:ext cx="3020082" cy="369332"/>
          </a:xfrm>
          <a:prstGeom prst="rect">
            <a:avLst/>
          </a:prstGeom>
          <a:solidFill>
            <a:schemeClr val="bg2">
              <a:alpha val="53000"/>
            </a:schemeClr>
          </a:solidFill>
        </p:spPr>
        <p:txBody>
          <a:bodyPr wrap="square" rtlCol="0">
            <a:spAutoFit/>
          </a:bodyPr>
          <a:lstStyle/>
          <a:p>
            <a:r>
              <a:rPr lang="en-US" dirty="0" smtClean="0"/>
              <a:t>Social scientist</a:t>
            </a:r>
            <a:endParaRPr lang="en-US" dirty="0"/>
          </a:p>
        </p:txBody>
      </p:sp>
      <p:sp>
        <p:nvSpPr>
          <p:cNvPr id="10" name="TextBox 9"/>
          <p:cNvSpPr txBox="1"/>
          <p:nvPr/>
        </p:nvSpPr>
        <p:spPr>
          <a:xfrm rot="1824258">
            <a:off x="4702697" y="4660228"/>
            <a:ext cx="3020082" cy="369332"/>
          </a:xfrm>
          <a:prstGeom prst="rect">
            <a:avLst/>
          </a:prstGeom>
          <a:solidFill>
            <a:schemeClr val="bg2">
              <a:alpha val="53000"/>
            </a:schemeClr>
          </a:solidFill>
        </p:spPr>
        <p:txBody>
          <a:bodyPr wrap="square" rtlCol="0">
            <a:spAutoFit/>
          </a:bodyPr>
          <a:lstStyle/>
          <a:p>
            <a:r>
              <a:rPr lang="en-US" dirty="0" smtClean="0"/>
              <a:t>Fish Ecologist</a:t>
            </a:r>
          </a:p>
        </p:txBody>
      </p:sp>
      <p:sp>
        <p:nvSpPr>
          <p:cNvPr id="11" name="TextBox 10"/>
          <p:cNvSpPr txBox="1"/>
          <p:nvPr/>
        </p:nvSpPr>
        <p:spPr>
          <a:xfrm rot="3103768">
            <a:off x="4132560" y="5372249"/>
            <a:ext cx="3020082" cy="369332"/>
          </a:xfrm>
          <a:prstGeom prst="rect">
            <a:avLst/>
          </a:prstGeom>
          <a:solidFill>
            <a:schemeClr val="bg2">
              <a:alpha val="53000"/>
            </a:schemeClr>
          </a:solidFill>
        </p:spPr>
        <p:txBody>
          <a:bodyPr wrap="square" rtlCol="0">
            <a:spAutoFit/>
          </a:bodyPr>
          <a:lstStyle/>
          <a:p>
            <a:r>
              <a:rPr lang="en-US" dirty="0" smtClean="0"/>
              <a:t>Forester</a:t>
            </a:r>
          </a:p>
        </p:txBody>
      </p:sp>
      <p:sp>
        <p:nvSpPr>
          <p:cNvPr id="12" name="TextBox 11"/>
          <p:cNvSpPr txBox="1"/>
          <p:nvPr/>
        </p:nvSpPr>
        <p:spPr>
          <a:xfrm rot="20693209">
            <a:off x="4935607" y="2697368"/>
            <a:ext cx="3020082" cy="369332"/>
          </a:xfrm>
          <a:prstGeom prst="rect">
            <a:avLst/>
          </a:prstGeom>
          <a:solidFill>
            <a:schemeClr val="bg2">
              <a:alpha val="53000"/>
            </a:schemeClr>
          </a:solidFill>
        </p:spPr>
        <p:txBody>
          <a:bodyPr wrap="square" rtlCol="0">
            <a:spAutoFit/>
          </a:bodyPr>
          <a:lstStyle/>
          <a:p>
            <a:r>
              <a:rPr lang="en-US" dirty="0" smtClean="0"/>
              <a:t>Botanist/geneticist</a:t>
            </a:r>
          </a:p>
        </p:txBody>
      </p:sp>
      <p:sp>
        <p:nvSpPr>
          <p:cNvPr id="13" name="TextBox 12"/>
          <p:cNvSpPr txBox="1"/>
          <p:nvPr/>
        </p:nvSpPr>
        <p:spPr>
          <a:xfrm rot="4952214">
            <a:off x="2908255" y="5795611"/>
            <a:ext cx="3020082" cy="369332"/>
          </a:xfrm>
          <a:prstGeom prst="rect">
            <a:avLst/>
          </a:prstGeom>
          <a:solidFill>
            <a:schemeClr val="bg2">
              <a:alpha val="53000"/>
            </a:schemeClr>
          </a:solidFill>
        </p:spPr>
        <p:txBody>
          <a:bodyPr wrap="square" rtlCol="0">
            <a:spAutoFit/>
          </a:bodyPr>
          <a:lstStyle/>
          <a:p>
            <a:r>
              <a:rPr lang="en-US" dirty="0" smtClean="0"/>
              <a:t>Tree physiologist</a:t>
            </a:r>
          </a:p>
        </p:txBody>
      </p:sp>
      <p:sp>
        <p:nvSpPr>
          <p:cNvPr id="16" name="Line 3"/>
          <p:cNvSpPr>
            <a:spLocks noChangeShapeType="1"/>
          </p:cNvSpPr>
          <p:nvPr/>
        </p:nvSpPr>
        <p:spPr bwMode="auto">
          <a:xfrm>
            <a:off x="355220" y="879758"/>
            <a:ext cx="8356600" cy="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Text Box 4"/>
          <p:cNvSpPr txBox="1">
            <a:spLocks noChangeArrowheads="1"/>
          </p:cNvSpPr>
          <p:nvPr/>
        </p:nvSpPr>
        <p:spPr bwMode="auto">
          <a:xfrm>
            <a:off x="862000" y="97738"/>
            <a:ext cx="76019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chemeClr val="tx2"/>
                </a:solidFill>
              </a:rPr>
              <a:t>UI IGERT </a:t>
            </a:r>
            <a:r>
              <a:rPr lang="en-US" sz="3600" dirty="0">
                <a:solidFill>
                  <a:schemeClr val="tx2"/>
                </a:solidFill>
              </a:rPr>
              <a:t>project 2001-</a:t>
            </a:r>
            <a:r>
              <a:rPr lang="en-US" sz="3600" dirty="0" smtClean="0">
                <a:solidFill>
                  <a:schemeClr val="tx2"/>
                </a:solidFill>
              </a:rPr>
              <a:t>2008, 2009-2015</a:t>
            </a:r>
            <a:endParaRPr lang="en-US" sz="2400" dirty="0"/>
          </a:p>
        </p:txBody>
      </p:sp>
      <p:sp>
        <p:nvSpPr>
          <p:cNvPr id="18" name="TextBox 17"/>
          <p:cNvSpPr txBox="1"/>
          <p:nvPr/>
        </p:nvSpPr>
        <p:spPr>
          <a:xfrm rot="7159401">
            <a:off x="2126319" y="5084395"/>
            <a:ext cx="2146830" cy="369332"/>
          </a:xfrm>
          <a:prstGeom prst="rect">
            <a:avLst/>
          </a:prstGeom>
          <a:solidFill>
            <a:schemeClr val="bg2">
              <a:alpha val="53000"/>
            </a:schemeClr>
          </a:solidFill>
        </p:spPr>
        <p:txBody>
          <a:bodyPr wrap="square" rtlCol="0">
            <a:spAutoFit/>
          </a:bodyPr>
          <a:lstStyle/>
          <a:p>
            <a:pPr algn="ctr"/>
            <a:r>
              <a:rPr lang="en-US" dirty="0" smtClean="0"/>
              <a:t>Entomologist</a:t>
            </a:r>
          </a:p>
        </p:txBody>
      </p:sp>
      <p:sp>
        <p:nvSpPr>
          <p:cNvPr id="19" name="TextBox 18"/>
          <p:cNvSpPr txBox="1"/>
          <p:nvPr/>
        </p:nvSpPr>
        <p:spPr>
          <a:xfrm rot="2146621">
            <a:off x="746534" y="2269851"/>
            <a:ext cx="3020082" cy="369332"/>
          </a:xfrm>
          <a:prstGeom prst="rect">
            <a:avLst/>
          </a:prstGeom>
          <a:solidFill>
            <a:schemeClr val="bg2">
              <a:alpha val="53000"/>
            </a:schemeClr>
          </a:solidFill>
        </p:spPr>
        <p:txBody>
          <a:bodyPr wrap="square" rtlCol="0">
            <a:spAutoFit/>
          </a:bodyPr>
          <a:lstStyle/>
          <a:p>
            <a:pPr algn="r"/>
            <a:r>
              <a:rPr lang="en-US" dirty="0" smtClean="0"/>
              <a:t>Entomologist</a:t>
            </a:r>
            <a:endParaRPr lang="en-US" dirty="0"/>
          </a:p>
        </p:txBody>
      </p:sp>
    </p:spTree>
    <p:extLst>
      <p:ext uri="{BB962C8B-B14F-4D97-AF65-F5344CB8AC3E}">
        <p14:creationId xmlns:p14="http://schemas.microsoft.com/office/powerpoint/2010/main" val="3802435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rot="10800000" flipV="1">
            <a:off x="0" y="785813"/>
            <a:ext cx="9207500" cy="0"/>
          </a:xfrm>
          <a:prstGeom prst="line">
            <a:avLst/>
          </a:prstGeom>
          <a:ln w="17780" cap="flat" cmpd="sng" algn="ctr">
            <a:solidFill>
              <a:srgbClr val="3F404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536575" y="1381125"/>
            <a:ext cx="8229600" cy="4683125"/>
          </a:xfrm>
          <a:prstGeom prst="rect">
            <a:avLst/>
          </a:prstGeom>
        </p:spPr>
        <p:txBody>
          <a:bodyPr>
            <a:normAutofit/>
          </a:bodyPr>
          <a:lstStyle/>
          <a:p>
            <a:pPr lvl="1" fontAlgn="auto">
              <a:spcBef>
                <a:spcPct val="20000"/>
              </a:spcBef>
              <a:spcAft>
                <a:spcPts val="0"/>
              </a:spcAft>
              <a:buFont typeface="Arial"/>
              <a:buNone/>
              <a:defRPr/>
            </a:pPr>
            <a:endParaRPr lang="en-US" sz="2800" dirty="0">
              <a:solidFill>
                <a:schemeClr val="tx1">
                  <a:tint val="75000"/>
                </a:schemeClr>
              </a:solidFill>
              <a:latin typeface="+mn-lt"/>
              <a:ea typeface="+mn-ea"/>
              <a:cs typeface="+mn-cs"/>
            </a:endParaRPr>
          </a:p>
        </p:txBody>
      </p:sp>
      <p:sp>
        <p:nvSpPr>
          <p:cNvPr id="16" name="Content Placeholder 2"/>
          <p:cNvSpPr txBox="1">
            <a:spLocks/>
          </p:cNvSpPr>
          <p:nvPr/>
        </p:nvSpPr>
        <p:spPr>
          <a:xfrm>
            <a:off x="371475" y="1181100"/>
            <a:ext cx="8394700" cy="5267325"/>
          </a:xfrm>
          <a:prstGeom prst="rect">
            <a:avLst/>
          </a:prstGeom>
        </p:spPr>
        <p:txBody>
          <a:bodyPr>
            <a:normAutofit/>
          </a:bodyPr>
          <a:lstStyle/>
          <a:p>
            <a:pPr marL="685800" lvl="1" indent="-457200" fontAlgn="auto">
              <a:spcBef>
                <a:spcPct val="20000"/>
              </a:spcBef>
              <a:spcAft>
                <a:spcPts val="0"/>
              </a:spcAft>
              <a:buFont typeface="Arial" pitchFamily="34" charset="0"/>
              <a:buChar char="•"/>
              <a:defRPr/>
            </a:pPr>
            <a:endParaRPr lang="en-US" sz="2800" dirty="0">
              <a:solidFill>
                <a:schemeClr val="tx1">
                  <a:tint val="75000"/>
                </a:schemeClr>
              </a:solidFill>
              <a:latin typeface="+mn-lt"/>
              <a:ea typeface="+mn-ea"/>
              <a:cs typeface="+mn-cs"/>
            </a:endParaRPr>
          </a:p>
        </p:txBody>
      </p:sp>
      <p:pic>
        <p:nvPicPr>
          <p:cNvPr id="11" name="Picture 10" descr="hung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72370" y="1047750"/>
            <a:ext cx="2490630" cy="1767043"/>
          </a:xfrm>
          <a:prstGeom prst="rect">
            <a:avLst/>
          </a:prstGeom>
          <a:noFill/>
          <a:ln w="9525">
            <a:solidFill>
              <a:schemeClr val="tx1"/>
            </a:solidFill>
            <a:miter lim="800000"/>
            <a:headEnd/>
            <a:tailEnd/>
          </a:ln>
          <a:effectLst>
            <a:outerShdw blurRad="63500" dist="38100" dir="2700000" algn="ctr" rotWithShape="0">
              <a:schemeClr val="tx1">
                <a:alpha val="75000"/>
              </a:schemeClr>
            </a:outerShdw>
          </a:effectLst>
        </p:spPr>
      </p:pic>
      <p:sp>
        <p:nvSpPr>
          <p:cNvPr id="20488" name="TextBox 12"/>
          <p:cNvSpPr txBox="1">
            <a:spLocks noChangeArrowheads="1"/>
          </p:cNvSpPr>
          <p:nvPr/>
        </p:nvSpPr>
        <p:spPr bwMode="auto">
          <a:xfrm>
            <a:off x="307847" y="1053206"/>
            <a:ext cx="4232888" cy="5262980"/>
          </a:xfrm>
          <a:prstGeom prst="rect">
            <a:avLst/>
          </a:prstGeom>
          <a:noFill/>
          <a:ln w="9525">
            <a:noFill/>
            <a:miter lim="800000"/>
            <a:headEnd/>
            <a:tailEnd/>
          </a:ln>
        </p:spPr>
        <p:txBody>
          <a:bodyPr wrap="square">
            <a:prstTxWarp prst="textNoShape">
              <a:avLst/>
            </a:prstTxWarp>
            <a:spAutoFit/>
          </a:bodyPr>
          <a:lstStyle/>
          <a:p>
            <a:r>
              <a:rPr lang="en-US" sz="2800" dirty="0">
                <a:latin typeface="Calibri" charset="0"/>
              </a:rPr>
              <a:t>The need to solve societal </a:t>
            </a:r>
            <a:r>
              <a:rPr lang="en-US" sz="2800" dirty="0" smtClean="0">
                <a:latin typeface="Calibri" charset="0"/>
              </a:rPr>
              <a:t>problems</a:t>
            </a:r>
          </a:p>
          <a:p>
            <a:endParaRPr lang="en-US" sz="2800" dirty="0">
              <a:latin typeface="Calibri" charset="0"/>
            </a:endParaRPr>
          </a:p>
          <a:p>
            <a:r>
              <a:rPr lang="en-US" sz="2800" dirty="0">
                <a:latin typeface="Calibri" charset="0"/>
              </a:rPr>
              <a:t>The inherent complexity of nature and </a:t>
            </a:r>
            <a:r>
              <a:rPr lang="en-US" sz="2800" dirty="0" smtClean="0">
                <a:latin typeface="Calibri" charset="0"/>
              </a:rPr>
              <a:t>society</a:t>
            </a:r>
          </a:p>
          <a:p>
            <a:endParaRPr lang="en-US" sz="2800" dirty="0">
              <a:latin typeface="Calibri" charset="0"/>
            </a:endParaRPr>
          </a:p>
          <a:p>
            <a:r>
              <a:rPr lang="en-US" sz="2800" dirty="0">
                <a:latin typeface="Calibri" charset="0"/>
              </a:rPr>
              <a:t>The power of new </a:t>
            </a:r>
            <a:r>
              <a:rPr lang="en-US" sz="2800" dirty="0" smtClean="0">
                <a:latin typeface="Calibri" charset="0"/>
              </a:rPr>
              <a:t>technologies</a:t>
            </a:r>
          </a:p>
          <a:p>
            <a:endParaRPr lang="en-US" sz="2800" dirty="0">
              <a:latin typeface="Calibri" charset="0"/>
            </a:endParaRPr>
          </a:p>
          <a:p>
            <a:r>
              <a:rPr lang="en-US" sz="2800" dirty="0" smtClean="0">
                <a:latin typeface="Calibri" charset="0"/>
              </a:rPr>
              <a:t>The desire to explore new </a:t>
            </a:r>
            <a:r>
              <a:rPr lang="en-US" sz="2800" dirty="0" err="1" smtClean="0">
                <a:latin typeface="Calibri" charset="0"/>
              </a:rPr>
              <a:t>sythesis</a:t>
            </a:r>
            <a:endParaRPr lang="en-US" sz="2800" dirty="0">
              <a:latin typeface="Calibri" charset="0"/>
            </a:endParaRPr>
          </a:p>
          <a:p>
            <a:endParaRPr lang="en-US" sz="2800" dirty="0">
              <a:latin typeface="Calibri" charset="0"/>
            </a:endParaRPr>
          </a:p>
        </p:txBody>
      </p:sp>
      <p:sp>
        <p:nvSpPr>
          <p:cNvPr id="20490" name="TextBox 16"/>
          <p:cNvSpPr txBox="1">
            <a:spLocks noChangeArrowheads="1"/>
          </p:cNvSpPr>
          <p:nvPr/>
        </p:nvSpPr>
        <p:spPr bwMode="auto">
          <a:xfrm>
            <a:off x="1547259" y="5841343"/>
            <a:ext cx="3810000" cy="800100"/>
          </a:xfrm>
          <a:prstGeom prst="rect">
            <a:avLst/>
          </a:prstGeom>
          <a:noFill/>
          <a:ln w="9525">
            <a:noFill/>
            <a:miter lim="800000"/>
            <a:headEnd/>
            <a:tailEnd/>
          </a:ln>
        </p:spPr>
        <p:txBody>
          <a:bodyPr>
            <a:prstTxWarp prst="textNoShape">
              <a:avLst/>
            </a:prstTxWarp>
            <a:spAutoFit/>
          </a:bodyPr>
          <a:lstStyle/>
          <a:p>
            <a:r>
              <a:rPr lang="en-US" sz="2400" dirty="0" smtClean="0">
                <a:latin typeface="Calibri" charset="0"/>
              </a:rPr>
              <a:t>–</a:t>
            </a:r>
            <a:r>
              <a:rPr lang="en-US" sz="2200" dirty="0" smtClean="0">
                <a:latin typeface="Calibri" charset="0"/>
              </a:rPr>
              <a:t> </a:t>
            </a:r>
            <a:r>
              <a:rPr lang="en-US" sz="2200" i="1" dirty="0" smtClean="0">
                <a:latin typeface="Calibri" charset="0"/>
              </a:rPr>
              <a:t>Facilitating Interdisciplinary Research</a:t>
            </a:r>
            <a:r>
              <a:rPr lang="en-US" sz="2200" dirty="0" smtClean="0">
                <a:latin typeface="Calibri" charset="0"/>
              </a:rPr>
              <a:t>, NAS</a:t>
            </a:r>
            <a:r>
              <a:rPr lang="en-US" sz="2200" dirty="0">
                <a:latin typeface="Calibri" charset="0"/>
              </a:rPr>
              <a:t>, p. 40</a:t>
            </a:r>
          </a:p>
        </p:txBody>
      </p:sp>
      <p:pic>
        <p:nvPicPr>
          <p:cNvPr id="164868" name="Picture 4" descr="http://www.nanowerk.com/news/id18079.jpg"/>
          <p:cNvPicPr>
            <a:picLocks noChangeAspect="1" noChangeArrowheads="1"/>
          </p:cNvPicPr>
          <p:nvPr/>
        </p:nvPicPr>
        <p:blipFill>
          <a:blip r:embed="rId3"/>
          <a:srcRect/>
          <a:stretch>
            <a:fillRect/>
          </a:stretch>
        </p:blipFill>
        <p:spPr bwMode="auto">
          <a:xfrm>
            <a:off x="6864350" y="2878444"/>
            <a:ext cx="2279650" cy="3184525"/>
          </a:xfrm>
          <a:prstGeom prst="rect">
            <a:avLst/>
          </a:prstGeom>
          <a:noFill/>
          <a:ln>
            <a:solidFill>
              <a:schemeClr val="tx1"/>
            </a:solidFill>
          </a:ln>
          <a:effectLst>
            <a:outerShdw blurRad="63500" dist="38100" dir="2700000" algn="ctr" rotWithShape="0">
              <a:schemeClr val="tx1">
                <a:alpha val="75000"/>
              </a:schemeClr>
            </a:outerShdw>
          </a:effectLst>
        </p:spPr>
      </p:pic>
      <p:sp>
        <p:nvSpPr>
          <p:cNvPr id="13" name="TextBox 14"/>
          <p:cNvSpPr txBox="1">
            <a:spLocks noChangeArrowheads="1"/>
          </p:cNvSpPr>
          <p:nvPr/>
        </p:nvSpPr>
        <p:spPr bwMode="auto">
          <a:xfrm>
            <a:off x="266700" y="114300"/>
            <a:ext cx="8877300" cy="707886"/>
          </a:xfrm>
          <a:prstGeom prst="rect">
            <a:avLst/>
          </a:prstGeom>
          <a:noFill/>
          <a:ln w="9525">
            <a:noFill/>
            <a:miter lim="800000"/>
            <a:headEnd/>
            <a:tailEnd/>
          </a:ln>
        </p:spPr>
        <p:txBody>
          <a:bodyPr wrap="square">
            <a:prstTxWarp prst="textNoShape">
              <a:avLst/>
            </a:prstTxWarp>
            <a:spAutoFit/>
          </a:bodyPr>
          <a:lstStyle/>
          <a:p>
            <a:pPr algn="ctr"/>
            <a:r>
              <a:rPr lang="en-US" sz="4000" dirty="0" smtClean="0">
                <a:latin typeface="Calibri" charset="0"/>
              </a:rPr>
              <a:t>Calls for Interdisciplinary Work</a:t>
            </a:r>
            <a:endParaRPr lang="en-US" sz="4000" dirty="0">
              <a:latin typeface="Calibri" charset="0"/>
            </a:endParaRPr>
          </a:p>
        </p:txBody>
      </p:sp>
      <p:pic>
        <p:nvPicPr>
          <p:cNvPr id="15" name="Picture 5" descr="Larb2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00941" y="4272117"/>
            <a:ext cx="2399717" cy="1655175"/>
          </a:xfrm>
          <a:prstGeom prst="rect">
            <a:avLst/>
          </a:prstGeom>
          <a:noFill/>
          <a:ln w="9525">
            <a:solidFill>
              <a:schemeClr val="tx1"/>
            </a:solidFill>
            <a:miter lim="800000"/>
            <a:headEnd/>
            <a:tailEnd/>
          </a:ln>
          <a:effectLst>
            <a:outerShdw blurRad="63500" dist="38100" dir="2700000" algn="ctr" rotWithShape="0">
              <a:schemeClr val="tx1">
                <a:alpha val="75000"/>
              </a:schemeClr>
            </a:outerShdw>
          </a:effectLst>
        </p:spPr>
      </p:pic>
      <p:pic>
        <p:nvPicPr>
          <p:cNvPr id="17" name="Picture 16"/>
          <p:cNvPicPr>
            <a:picLocks noChangeAspect="1" noChangeArrowheads="1"/>
          </p:cNvPicPr>
          <p:nvPr/>
        </p:nvPicPr>
        <p:blipFill>
          <a:blip r:embed="rId5" cstate="screen">
            <a:lum contrast="42000"/>
            <a:extLst>
              <a:ext uri="{28A0092B-C50C-407E-A947-70E740481C1C}">
                <a14:useLocalDpi xmlns:a14="http://schemas.microsoft.com/office/drawing/2010/main"/>
              </a:ext>
            </a:extLst>
          </a:blip>
          <a:srcRect/>
          <a:stretch>
            <a:fillRect/>
          </a:stretch>
        </p:blipFill>
        <p:spPr bwMode="auto">
          <a:xfrm>
            <a:off x="5000231" y="1769009"/>
            <a:ext cx="2136264" cy="1566403"/>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p:spPr>
      </p:pic>
    </p:spTree>
    <p:extLst>
      <p:ext uri="{BB962C8B-B14F-4D97-AF65-F5344CB8AC3E}">
        <p14:creationId xmlns:p14="http://schemas.microsoft.com/office/powerpoint/2010/main" val="3576835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202625"/>
            <a:ext cx="10694613" cy="4301094"/>
          </a:xfrm>
          <a:prstGeom prst="rect">
            <a:avLst/>
          </a:prstGeom>
        </p:spPr>
      </p:pic>
      <p:sp>
        <p:nvSpPr>
          <p:cNvPr id="12" name="Content Placeholder 2"/>
          <p:cNvSpPr txBox="1">
            <a:spLocks/>
          </p:cNvSpPr>
          <p:nvPr/>
        </p:nvSpPr>
        <p:spPr>
          <a:xfrm>
            <a:off x="536575" y="1381125"/>
            <a:ext cx="8229600" cy="4683125"/>
          </a:xfrm>
          <a:prstGeom prst="rect">
            <a:avLst/>
          </a:prstGeom>
        </p:spPr>
        <p:txBody>
          <a:bodyPr>
            <a:normAutofit/>
          </a:bodyPr>
          <a:lstStyle/>
          <a:p>
            <a:pPr lvl="1" fontAlgn="auto">
              <a:spcBef>
                <a:spcPct val="20000"/>
              </a:spcBef>
              <a:spcAft>
                <a:spcPts val="0"/>
              </a:spcAft>
              <a:buFont typeface="Arial"/>
              <a:buNone/>
              <a:defRPr/>
            </a:pPr>
            <a:endParaRPr lang="en-US" sz="2800" dirty="0">
              <a:solidFill>
                <a:schemeClr val="tx1">
                  <a:tint val="75000"/>
                </a:schemeClr>
              </a:solidFill>
              <a:latin typeface="+mn-lt"/>
              <a:cs typeface="+mn-cs"/>
            </a:endParaRPr>
          </a:p>
        </p:txBody>
      </p:sp>
      <p:cxnSp>
        <p:nvCxnSpPr>
          <p:cNvPr id="14" name="Straight Connector 13"/>
          <p:cNvCxnSpPr/>
          <p:nvPr/>
        </p:nvCxnSpPr>
        <p:spPr>
          <a:xfrm rot="10800000" flipV="1">
            <a:off x="0" y="785813"/>
            <a:ext cx="9207500" cy="0"/>
          </a:xfrm>
          <a:prstGeom prst="line">
            <a:avLst/>
          </a:prstGeom>
          <a:ln w="17780" cap="flat" cmpd="sng" algn="ctr">
            <a:solidFill>
              <a:srgbClr val="3F404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813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5438" y="0"/>
            <a:ext cx="3738562" cy="904875"/>
          </a:xfrm>
          <a:prstGeom prst="rect">
            <a:avLst/>
          </a:prstGeom>
          <a:noFill/>
          <a:ln w="9525">
            <a:noFill/>
            <a:miter lim="800000"/>
            <a:headEnd/>
            <a:tailEnd/>
          </a:ln>
        </p:spPr>
      </p:pic>
      <p:sp>
        <p:nvSpPr>
          <p:cNvPr id="48134" name="TextBox 14"/>
          <p:cNvSpPr txBox="1">
            <a:spLocks noChangeArrowheads="1"/>
          </p:cNvSpPr>
          <p:nvPr/>
        </p:nvSpPr>
        <p:spPr bwMode="auto">
          <a:xfrm>
            <a:off x="266700" y="114300"/>
            <a:ext cx="5676900" cy="708025"/>
          </a:xfrm>
          <a:prstGeom prst="rect">
            <a:avLst/>
          </a:prstGeom>
          <a:noFill/>
          <a:ln w="9525">
            <a:noFill/>
            <a:miter lim="800000"/>
            <a:headEnd/>
            <a:tailEnd/>
          </a:ln>
        </p:spPr>
        <p:txBody>
          <a:bodyPr>
            <a:prstTxWarp prst="textNoShape">
              <a:avLst/>
            </a:prstTxWarp>
            <a:spAutoFit/>
          </a:bodyPr>
          <a:lstStyle/>
          <a:p>
            <a:pPr algn="ctr"/>
            <a:r>
              <a:rPr lang="en-US" sz="4000">
                <a:latin typeface="Calibri" charset="0"/>
              </a:rPr>
              <a:t>The Toolbox Workshop</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913421146"/>
              </p:ext>
            </p:extLst>
          </p:nvPr>
        </p:nvGraphicFramePr>
        <p:xfrm>
          <a:off x="307847" y="1212358"/>
          <a:ext cx="7676920" cy="564564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5438" y="0"/>
            <a:ext cx="3738562" cy="904875"/>
          </a:xfrm>
          <a:prstGeom prst="rect">
            <a:avLst/>
          </a:prstGeom>
          <a:noFill/>
          <a:ln w="9525">
            <a:noFill/>
            <a:miter lim="800000"/>
            <a:headEnd/>
            <a:tailEnd/>
          </a:ln>
        </p:spPr>
      </p:pic>
    </p:spTree>
    <p:extLst>
      <p:ext uri="{BB962C8B-B14F-4D97-AF65-F5344CB8AC3E}">
        <p14:creationId xmlns:p14="http://schemas.microsoft.com/office/powerpoint/2010/main" val="21342338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785870504"/>
              </p:ext>
            </p:extLst>
          </p:nvPr>
        </p:nvGraphicFramePr>
        <p:xfrm>
          <a:off x="557973" y="1116139"/>
          <a:ext cx="7522996" cy="550209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5438" y="0"/>
            <a:ext cx="3738562" cy="904875"/>
          </a:xfrm>
          <a:prstGeom prst="rect">
            <a:avLst/>
          </a:prstGeom>
          <a:noFill/>
          <a:ln w="9525">
            <a:noFill/>
            <a:miter lim="800000"/>
            <a:headEnd/>
            <a:tailEnd/>
          </a:ln>
        </p:spPr>
      </p:pic>
    </p:spTree>
    <p:extLst>
      <p:ext uri="{BB962C8B-B14F-4D97-AF65-F5344CB8AC3E}">
        <p14:creationId xmlns:p14="http://schemas.microsoft.com/office/powerpoint/2010/main" val="34635907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255" y="165330"/>
            <a:ext cx="7910925" cy="1077218"/>
          </a:xfrm>
          <a:prstGeom prst="rect">
            <a:avLst/>
          </a:prstGeom>
        </p:spPr>
        <p:txBody>
          <a:bodyPr wrap="square">
            <a:spAutoFit/>
          </a:bodyPr>
          <a:lstStyle/>
          <a:p>
            <a:r>
              <a:rPr lang="en-US" sz="3200" b="1" dirty="0" smtClean="0">
                <a:solidFill>
                  <a:srgbClr val="008000"/>
                </a:solidFill>
                <a:latin typeface="Calibri" charset="0"/>
              </a:rPr>
              <a:t>Cross-disciplinary work is better suited to addressing</a:t>
            </a:r>
            <a:r>
              <a:rPr lang="en-US" sz="3200" b="1" dirty="0">
                <a:solidFill>
                  <a:srgbClr val="008000"/>
                </a:solidFill>
                <a:latin typeface="Calibri" charset="0"/>
              </a:rPr>
              <a:t> </a:t>
            </a:r>
            <a:r>
              <a:rPr lang="en-US" sz="3200" b="1" dirty="0" smtClean="0">
                <a:solidFill>
                  <a:srgbClr val="008000"/>
                </a:solidFill>
                <a:latin typeface="Calibri" charset="0"/>
              </a:rPr>
              <a:t>applied questions (n = 120)</a:t>
            </a:r>
            <a:endParaRPr lang="en-US" sz="3200" b="1" dirty="0">
              <a:solidFill>
                <a:srgbClr val="008000"/>
              </a:solidFill>
            </a:endParaRPr>
          </a:p>
        </p:txBody>
      </p:sp>
      <p:graphicFrame>
        <p:nvGraphicFramePr>
          <p:cNvPr id="4" name="Chart 3"/>
          <p:cNvGraphicFramePr>
            <a:graphicFrameLocks/>
          </p:cNvGraphicFramePr>
          <p:nvPr>
            <p:extLst>
              <p:ext uri="{D42A27DB-BD31-4B8C-83A1-F6EECF244321}">
                <p14:modId xmlns:p14="http://schemas.microsoft.com/office/powerpoint/2010/main" val="2339124278"/>
              </p:ext>
            </p:extLst>
          </p:nvPr>
        </p:nvGraphicFramePr>
        <p:xfrm>
          <a:off x="731135" y="1481774"/>
          <a:ext cx="7369073" cy="5253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13073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rot="539780">
            <a:off x="4509060" y="446653"/>
            <a:ext cx="4089400" cy="6032500"/>
          </a:xfrm>
          <a:prstGeom prst="rect">
            <a:avLst/>
          </a:prstGeom>
        </p:spPr>
      </p:pic>
      <p:sp>
        <p:nvSpPr>
          <p:cNvPr id="2" name="TextBox 1"/>
          <p:cNvSpPr txBox="1"/>
          <p:nvPr/>
        </p:nvSpPr>
        <p:spPr>
          <a:xfrm>
            <a:off x="288606" y="1039164"/>
            <a:ext cx="3751878" cy="5355313"/>
          </a:xfrm>
          <a:prstGeom prst="rect">
            <a:avLst/>
          </a:prstGeom>
          <a:noFill/>
        </p:spPr>
        <p:txBody>
          <a:bodyPr wrap="square" rtlCol="0">
            <a:spAutoFit/>
          </a:bodyPr>
          <a:lstStyle/>
          <a:p>
            <a:r>
              <a:rPr lang="en-US" dirty="0" smtClean="0"/>
              <a:t>“…the network </a:t>
            </a:r>
            <a:r>
              <a:rPr lang="en-US" dirty="0"/>
              <a:t>of relationships linking the human race to itself and to the rest of the biosphere is so complex that all aspects affect all others to an extraordinary degree. </a:t>
            </a:r>
            <a:endParaRPr lang="en-US" dirty="0" smtClean="0"/>
          </a:p>
          <a:p>
            <a:endParaRPr lang="en-US" dirty="0"/>
          </a:p>
          <a:p>
            <a:r>
              <a:rPr lang="en-US" dirty="0" smtClean="0"/>
              <a:t>…no </a:t>
            </a:r>
            <a:r>
              <a:rPr lang="en-US" dirty="0"/>
              <a:t>gluing together of partial studies of a complex nonlinear system can give a good idea of the behavior of the whole. ” </a:t>
            </a:r>
            <a:endParaRPr lang="en-US" dirty="0" smtClean="0"/>
          </a:p>
          <a:p>
            <a:endParaRPr lang="en-US" dirty="0"/>
          </a:p>
          <a:p>
            <a:endParaRPr lang="en-US" dirty="0" smtClean="0"/>
          </a:p>
          <a:p>
            <a:endParaRPr lang="en-US" dirty="0"/>
          </a:p>
          <a:p>
            <a:r>
              <a:rPr lang="en-US" dirty="0"/>
              <a:t>“The world of the quark has everything to do with a jaguar circling in the night.” </a:t>
            </a: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8153873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i="1" dirty="0" smtClean="0"/>
              <a:t>“Skepticism </a:t>
            </a:r>
            <a:r>
              <a:rPr lang="en-US" i="1" dirty="0"/>
              <a:t>and wonder [are the]…the two uneasily cohabiting modes of thought that are central to the scientific method” </a:t>
            </a:r>
            <a:r>
              <a:rPr lang="en-US" dirty="0"/>
              <a:t>–Carl Sagan</a:t>
            </a:r>
          </a:p>
          <a:p>
            <a:pPr marL="0" indent="0">
              <a:buNone/>
            </a:pPr>
            <a:endParaRPr lang="en-US" dirty="0" smtClean="0"/>
          </a:p>
          <a:p>
            <a:pPr marL="0" indent="0">
              <a:buNone/>
            </a:pPr>
            <a:r>
              <a:rPr lang="en-US" i="1" dirty="0" smtClean="0"/>
              <a:t>“Science is as much an inner path … as it is a discipline aimed at accumulating knowledge of the physical world.” </a:t>
            </a:r>
            <a:r>
              <a:rPr lang="en-US" dirty="0" smtClean="0"/>
              <a:t>-  J. W. von Goethe</a:t>
            </a:r>
          </a:p>
          <a:p>
            <a:endParaRPr lang="en-US" dirty="0"/>
          </a:p>
          <a:p>
            <a:pPr marL="0" indent="0">
              <a:buNone/>
            </a:pPr>
            <a:r>
              <a:rPr lang="en-US" dirty="0" err="1" smtClean="0"/>
              <a:t>Anschauung</a:t>
            </a:r>
            <a:r>
              <a:rPr lang="en-US" dirty="0" smtClean="0"/>
              <a:t> – wonder through looking</a:t>
            </a:r>
            <a:endParaRPr lang="en-US" dirty="0"/>
          </a:p>
          <a:p>
            <a:endParaRPr lang="en-US" dirty="0" smtClean="0"/>
          </a:p>
          <a:p>
            <a:endParaRPr lang="en-US" dirty="0"/>
          </a:p>
          <a:p>
            <a:endParaRPr lang="en-US" dirty="0"/>
          </a:p>
        </p:txBody>
      </p:sp>
      <p:sp>
        <p:nvSpPr>
          <p:cNvPr id="4" name="Title 3"/>
          <p:cNvSpPr>
            <a:spLocks noGrp="1"/>
          </p:cNvSpPr>
          <p:nvPr>
            <p:ph type="title"/>
          </p:nvPr>
        </p:nvSpPr>
        <p:spPr>
          <a:xfrm>
            <a:off x="457200" y="-33266"/>
            <a:ext cx="8229600" cy="1143000"/>
          </a:xfrm>
        </p:spPr>
        <p:txBody>
          <a:bodyPr>
            <a:noAutofit/>
          </a:bodyPr>
          <a:lstStyle/>
          <a:p>
            <a:r>
              <a:rPr lang="en-US" sz="4000" b="1" dirty="0" smtClean="0">
                <a:solidFill>
                  <a:srgbClr val="008000"/>
                </a:solidFill>
              </a:rPr>
              <a:t>The Potential for Broader Integration</a:t>
            </a:r>
            <a:endParaRPr lang="en-US" sz="4000" b="1" dirty="0">
              <a:solidFill>
                <a:srgbClr val="008000"/>
              </a:solidFill>
            </a:endParaRPr>
          </a:p>
        </p:txBody>
      </p:sp>
    </p:spTree>
    <p:extLst>
      <p:ext uri="{BB962C8B-B14F-4D97-AF65-F5344CB8AC3E}">
        <p14:creationId xmlns:p14="http://schemas.microsoft.com/office/powerpoint/2010/main" val="39881493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Phumi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238" y="235920"/>
            <a:ext cx="7715250" cy="6389688"/>
          </a:xfrm>
          <a:prstGeom prst="rect">
            <a:avLst/>
          </a:prstGeom>
          <a:noFill/>
          <a:extLst>
            <a:ext uri="{909E8E84-426E-40dd-AFC4-6F175D3DCCD1}">
              <a14:hiddenFill xmlns:a14="http://schemas.microsoft.com/office/drawing/2010/main">
                <a:solidFill>
                  <a:srgbClr val="FFFFFF"/>
                </a:solidFill>
              </a14:hiddenFill>
            </a:ext>
          </a:extLst>
        </p:spPr>
      </p:pic>
      <p:sp>
        <p:nvSpPr>
          <p:cNvPr id="50195" name="Text Box 19"/>
          <p:cNvSpPr txBox="1">
            <a:spLocks noChangeArrowheads="1"/>
          </p:cNvSpPr>
          <p:nvPr/>
        </p:nvSpPr>
        <p:spPr bwMode="auto">
          <a:xfrm>
            <a:off x="1119188" y="5091113"/>
            <a:ext cx="2555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i="1"/>
              <a:t>Phaedole humida</a:t>
            </a:r>
            <a:endParaRPr lang="en-US"/>
          </a:p>
        </p:txBody>
      </p:sp>
    </p:spTree>
    <p:extLst>
      <p:ext uri="{BB962C8B-B14F-4D97-AF65-F5344CB8AC3E}">
        <p14:creationId xmlns:p14="http://schemas.microsoft.com/office/powerpoint/2010/main" val="3396869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tatoField.1033.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830" y="-2001352"/>
            <a:ext cx="4403944" cy="592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005" y="3231107"/>
            <a:ext cx="5107383" cy="3831357"/>
          </a:xfrm>
          <a:prstGeom prst="rect">
            <a:avLst/>
          </a:prstGeom>
          <a:noFill/>
          <a:ln w="9525">
            <a:noFill/>
            <a:miter lim="800000"/>
            <a:headEnd/>
            <a:tailEnd/>
          </a:ln>
        </p:spPr>
      </p:pic>
      <p:pic>
        <p:nvPicPr>
          <p:cNvPr id="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0786" y="0"/>
            <a:ext cx="4896304" cy="3252199"/>
          </a:xfrm>
          <a:prstGeom prst="rect">
            <a:avLst/>
          </a:prstGeom>
          <a:noFill/>
          <a:ln w="9525">
            <a:noFill/>
            <a:miter lim="800000"/>
            <a:headEnd/>
            <a:tailEnd/>
          </a:ln>
        </p:spPr>
      </p:pic>
      <p:pic>
        <p:nvPicPr>
          <p:cNvPr id="5"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l="1852" t="1389" r="2777" b="2750"/>
          <a:stretch>
            <a:fillRect/>
          </a:stretch>
        </p:blipFill>
        <p:spPr bwMode="auto">
          <a:xfrm>
            <a:off x="-423360" y="3271438"/>
            <a:ext cx="4782083" cy="3586562"/>
          </a:xfrm>
          <a:prstGeom prst="rect">
            <a:avLst/>
          </a:prstGeom>
          <a:noFill/>
          <a:ln w="9525">
            <a:noFill/>
            <a:miter lim="800000"/>
            <a:headEnd/>
            <a:tailEnd/>
          </a:ln>
          <a:effectLst/>
        </p:spPr>
      </p:pic>
    </p:spTree>
    <p:extLst>
      <p:ext uri="{BB962C8B-B14F-4D97-AF65-F5344CB8AC3E}">
        <p14:creationId xmlns:p14="http://schemas.microsoft.com/office/powerpoint/2010/main" val="24166171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Are we at a stage </a:t>
            </a:r>
            <a:r>
              <a:rPr lang="en-US" dirty="0" smtClean="0"/>
              <a:t>where </a:t>
            </a:r>
            <a:r>
              <a:rPr lang="en-US" dirty="0"/>
              <a:t>“we know very much, </a:t>
            </a:r>
            <a:r>
              <a:rPr lang="en-US" dirty="0" smtClean="0"/>
              <a:t>but understand </a:t>
            </a:r>
            <a:r>
              <a:rPr lang="en-US" dirty="0"/>
              <a:t>very little</a:t>
            </a:r>
            <a:r>
              <a:rPr lang="en-US" dirty="0" smtClean="0"/>
              <a:t>”? (Manfred Max </a:t>
            </a:r>
            <a:r>
              <a:rPr lang="en-US" dirty="0" err="1"/>
              <a:t>Neef</a:t>
            </a:r>
            <a:r>
              <a:rPr lang="en-US" dirty="0"/>
              <a:t> 2005</a:t>
            </a:r>
            <a:r>
              <a:rPr lang="en-US" dirty="0" smtClean="0"/>
              <a:t>)</a:t>
            </a:r>
          </a:p>
          <a:p>
            <a:pPr marL="0" indent="0">
              <a:buNone/>
            </a:pPr>
            <a:endParaRPr lang="en-US" dirty="0"/>
          </a:p>
          <a:p>
            <a:pPr marL="0" indent="0">
              <a:buNone/>
            </a:pPr>
            <a:r>
              <a:rPr lang="en-US" dirty="0" smtClean="0"/>
              <a:t>And can </a:t>
            </a:r>
            <a:r>
              <a:rPr lang="en-US" dirty="0"/>
              <a:t>we address </a:t>
            </a:r>
            <a:r>
              <a:rPr lang="en-US"/>
              <a:t>that </a:t>
            </a:r>
            <a:r>
              <a:rPr lang="en-US" smtClean="0"/>
              <a:t>through </a:t>
            </a:r>
            <a:r>
              <a:rPr lang="en-US" dirty="0" smtClean="0"/>
              <a:t>broader, more innovative </a:t>
            </a:r>
            <a:r>
              <a:rPr lang="en-US" dirty="0"/>
              <a:t>collaborations</a:t>
            </a:r>
            <a:r>
              <a:rPr lang="en-US" dirty="0" smtClean="0"/>
              <a:t>?</a:t>
            </a:r>
            <a:endParaRPr lang="en-US" dirty="0"/>
          </a:p>
        </p:txBody>
      </p:sp>
      <p:sp>
        <p:nvSpPr>
          <p:cNvPr id="5" name="Title 3"/>
          <p:cNvSpPr txBox="1">
            <a:spLocks/>
          </p:cNvSpPr>
          <p:nvPr/>
        </p:nvSpPr>
        <p:spPr>
          <a:xfrm>
            <a:off x="609600" y="427038"/>
            <a:ext cx="8229600" cy="11430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solidFill>
                  <a:srgbClr val="008000"/>
                </a:solidFill>
              </a:rPr>
              <a:t>The Potential for Broader and Deeper Integration?</a:t>
            </a:r>
            <a:endParaRPr lang="en-US" sz="3600" b="1" dirty="0">
              <a:solidFill>
                <a:srgbClr val="008000"/>
              </a:solidFill>
            </a:endParaRPr>
          </a:p>
        </p:txBody>
      </p:sp>
    </p:spTree>
    <p:extLst>
      <p:ext uri="{BB962C8B-B14F-4D97-AF65-F5344CB8AC3E}">
        <p14:creationId xmlns:p14="http://schemas.microsoft.com/office/powerpoint/2010/main" val="26069081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b="1" dirty="0" smtClean="0">
                <a:solidFill>
                  <a:srgbClr val="008000"/>
                </a:solidFill>
              </a:rPr>
              <a:t>The Potential for Broader and Deeper Integration?</a:t>
            </a:r>
            <a:endParaRPr lang="en-US" sz="3600" b="1" dirty="0">
              <a:solidFill>
                <a:srgbClr val="008000"/>
              </a:solidFill>
            </a:endParaRPr>
          </a:p>
        </p:txBody>
      </p:sp>
      <p:pic>
        <p:nvPicPr>
          <p:cNvPr id="5" name="Picture 4"/>
          <p:cNvPicPr>
            <a:picLocks noChangeAspect="1"/>
          </p:cNvPicPr>
          <p:nvPr/>
        </p:nvPicPr>
        <p:blipFill>
          <a:blip r:embed="rId3"/>
          <a:stretch>
            <a:fillRect/>
          </a:stretch>
        </p:blipFill>
        <p:spPr>
          <a:xfrm>
            <a:off x="249430" y="1891565"/>
            <a:ext cx="3403600" cy="4470061"/>
          </a:xfrm>
          <a:prstGeom prst="rect">
            <a:avLst/>
          </a:prstGeom>
        </p:spPr>
      </p:pic>
      <p:pic>
        <p:nvPicPr>
          <p:cNvPr id="6" name="Picture 5"/>
          <p:cNvPicPr>
            <a:picLocks noChangeAspect="1"/>
          </p:cNvPicPr>
          <p:nvPr/>
        </p:nvPicPr>
        <p:blipFill>
          <a:blip r:embed="rId4"/>
          <a:stretch>
            <a:fillRect/>
          </a:stretch>
        </p:blipFill>
        <p:spPr>
          <a:xfrm rot="775695">
            <a:off x="2107686" y="2263270"/>
            <a:ext cx="2987649" cy="3875408"/>
          </a:xfrm>
          <a:prstGeom prst="rect">
            <a:avLst/>
          </a:prstGeom>
        </p:spPr>
      </p:pic>
      <p:sp>
        <p:nvSpPr>
          <p:cNvPr id="2" name="Rectangle 1"/>
          <p:cNvSpPr/>
          <p:nvPr/>
        </p:nvSpPr>
        <p:spPr>
          <a:xfrm>
            <a:off x="4472438" y="1512391"/>
            <a:ext cx="4455107" cy="830997"/>
          </a:xfrm>
          <a:prstGeom prst="rect">
            <a:avLst/>
          </a:prstGeom>
        </p:spPr>
        <p:txBody>
          <a:bodyPr wrap="square">
            <a:spAutoFit/>
          </a:bodyPr>
          <a:lstStyle/>
          <a:p>
            <a:r>
              <a:rPr lang="en-US" sz="2400" dirty="0" smtClean="0"/>
              <a:t>Closer collaborations between sciences, humanities and the arts</a:t>
            </a:r>
            <a:endParaRPr lang="en-US" sz="2400" dirty="0"/>
          </a:p>
        </p:txBody>
      </p:sp>
    </p:spTree>
    <p:extLst>
      <p:ext uri="{BB962C8B-B14F-4D97-AF65-F5344CB8AC3E}">
        <p14:creationId xmlns:p14="http://schemas.microsoft.com/office/powerpoint/2010/main" val="2248833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636489026"/>
              </p:ext>
            </p:extLst>
          </p:nvPr>
        </p:nvGraphicFramePr>
        <p:xfrm>
          <a:off x="1787010" y="2005682"/>
          <a:ext cx="6108700" cy="3924300"/>
        </p:xfrm>
        <a:graphic>
          <a:graphicData uri="http://schemas.openxmlformats.org/presentationml/2006/ole">
            <mc:AlternateContent xmlns:mc="http://schemas.openxmlformats.org/markup-compatibility/2006">
              <mc:Choice xmlns:v="urn:schemas-microsoft-com:vml" Requires="v">
                <p:oleObj spid="_x0000_s4171" name="Document" r:id="rId3" imgW="6108700" imgH="3924300" progId="Word.Document.12">
                  <p:embed/>
                </p:oleObj>
              </mc:Choice>
              <mc:Fallback>
                <p:oleObj name="Document" r:id="rId3" imgW="6108700" imgH="3924300" progId="Word.Document.12">
                  <p:embed/>
                  <p:pic>
                    <p:nvPicPr>
                      <p:cNvPr id="0" name=""/>
                      <p:cNvPicPr/>
                      <p:nvPr/>
                    </p:nvPicPr>
                    <p:blipFill>
                      <a:blip r:embed="rId4"/>
                      <a:stretch>
                        <a:fillRect/>
                      </a:stretch>
                    </p:blipFill>
                    <p:spPr>
                      <a:xfrm>
                        <a:off x="1787010" y="2005682"/>
                        <a:ext cx="6108700" cy="3924300"/>
                      </a:xfrm>
                      <a:prstGeom prst="rect">
                        <a:avLst/>
                      </a:prstGeom>
                    </p:spPr>
                  </p:pic>
                </p:oleObj>
              </mc:Fallback>
            </mc:AlternateContent>
          </a:graphicData>
        </a:graphic>
      </p:graphicFrame>
      <p:sp>
        <p:nvSpPr>
          <p:cNvPr id="5" name="Title 3"/>
          <p:cNvSpPr txBox="1">
            <a:spLocks/>
          </p:cNvSpPr>
          <p:nvPr/>
        </p:nvSpPr>
        <p:spPr>
          <a:xfrm>
            <a:off x="609600" y="427038"/>
            <a:ext cx="8229600" cy="11430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solidFill>
                  <a:srgbClr val="008000"/>
                </a:solidFill>
              </a:rPr>
              <a:t>The Potential for Broader and Deeper Integration?</a:t>
            </a:r>
            <a:endParaRPr lang="en-US" sz="3600" b="1" dirty="0">
              <a:solidFill>
                <a:srgbClr val="008000"/>
              </a:solidFill>
            </a:endParaRPr>
          </a:p>
        </p:txBody>
      </p:sp>
    </p:spTree>
    <p:extLst>
      <p:ext uri="{BB962C8B-B14F-4D97-AF65-F5344CB8AC3E}">
        <p14:creationId xmlns:p14="http://schemas.microsoft.com/office/powerpoint/2010/main" val="32811986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2555364" y="5807545"/>
              <a:ext cx="4572000" cy="954107"/>
            </a:xfrm>
            <a:prstGeom prst="rect">
              <a:avLst/>
            </a:prstGeom>
          </p:spPr>
          <p:txBody>
            <a:bodyPr>
              <a:spAutoFit/>
            </a:bodyPr>
            <a:lstStyle/>
            <a:p>
              <a:endParaRPr lang="en-US" sz="2800" dirty="0"/>
            </a:p>
            <a:p>
              <a:pPr>
                <a:defRPr/>
              </a:pPr>
              <a:r>
                <a:rPr lang="en-US" sz="2800" dirty="0"/>
                <a:t>“All the spokes are </a:t>
              </a:r>
              <a:r>
                <a:rPr lang="en-US" sz="2800" dirty="0" smtClean="0"/>
                <a:t>needed.”</a:t>
              </a:r>
              <a:endParaRPr lang="en-US" sz="2800" dirty="0"/>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19500" y="2476500"/>
            <a:ext cx="1905000" cy="1892300"/>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4027" b="92617" l="667" r="98667"/>
                    </a14:imgEffect>
                  </a14:imgLayer>
                </a14:imgProps>
              </a:ext>
            </a:extLst>
          </a:blip>
          <a:stretch>
            <a:fillRect/>
          </a:stretch>
        </p:blipFill>
        <p:spPr>
          <a:xfrm rot="11223953">
            <a:off x="3715700" y="2341792"/>
            <a:ext cx="1905000" cy="1892300"/>
          </a:xfrm>
          <a:prstGeom prst="rect">
            <a:avLst/>
          </a:prstGeom>
        </p:spPr>
      </p:pic>
    </p:spTree>
    <p:extLst>
      <p:ext uri="{BB962C8B-B14F-4D97-AF65-F5344CB8AC3E}">
        <p14:creationId xmlns:p14="http://schemas.microsoft.com/office/powerpoint/2010/main" val="3450779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7981" y="-352931"/>
            <a:ext cx="5636143" cy="4201687"/>
          </a:xfrm>
          <a:prstGeom prst="rect">
            <a:avLst/>
          </a:prstGeom>
        </p:spPr>
      </p:pic>
      <p:pic>
        <p:nvPicPr>
          <p:cNvPr id="2" name="Picture 1"/>
          <p:cNvPicPr>
            <a:picLocks noChangeAspect="1"/>
          </p:cNvPicPr>
          <p:nvPr/>
        </p:nvPicPr>
        <p:blipFill>
          <a:blip r:embed="rId3"/>
          <a:stretch>
            <a:fillRect/>
          </a:stretch>
        </p:blipFill>
        <p:spPr>
          <a:xfrm>
            <a:off x="0" y="0"/>
            <a:ext cx="4972663" cy="3309929"/>
          </a:xfrm>
          <a:prstGeom prst="rect">
            <a:avLst/>
          </a:prstGeom>
        </p:spPr>
      </p:pic>
      <p:pic>
        <p:nvPicPr>
          <p:cNvPr id="3" name="Picture 2" descr="ceutorhynchus-obstrictus-foto-tanner.jpg"/>
          <p:cNvPicPr>
            <a:picLocks noChangeAspect="1"/>
          </p:cNvPicPr>
          <p:nvPr/>
        </p:nvPicPr>
        <p:blipFill>
          <a:blip r:embed="rId4"/>
          <a:stretch>
            <a:fillRect/>
          </a:stretch>
        </p:blipFill>
        <p:spPr>
          <a:xfrm>
            <a:off x="0" y="3296976"/>
            <a:ext cx="4983264" cy="3322176"/>
          </a:xfrm>
          <a:prstGeom prst="rect">
            <a:avLst/>
          </a:prstGeom>
        </p:spPr>
      </p:pic>
      <p:pic>
        <p:nvPicPr>
          <p:cNvPr id="6" name="Picture 5"/>
          <p:cNvPicPr>
            <a:picLocks noChangeAspect="1"/>
          </p:cNvPicPr>
          <p:nvPr/>
        </p:nvPicPr>
        <p:blipFill>
          <a:blip r:embed="rId5"/>
          <a:stretch>
            <a:fillRect/>
          </a:stretch>
        </p:blipFill>
        <p:spPr>
          <a:xfrm rot="5400000">
            <a:off x="5135379" y="2963886"/>
            <a:ext cx="4017438" cy="4336513"/>
          </a:xfrm>
          <a:prstGeom prst="rect">
            <a:avLst/>
          </a:prstGeom>
        </p:spPr>
      </p:pic>
    </p:spTree>
    <p:extLst>
      <p:ext uri="{BB962C8B-B14F-4D97-AF65-F5344CB8AC3E}">
        <p14:creationId xmlns:p14="http://schemas.microsoft.com/office/powerpoint/2010/main" val="27623037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srcRect/>
          <a:stretch>
            <a:fillRect/>
          </a:stretch>
        </p:blipFill>
        <p:spPr bwMode="auto">
          <a:xfrm>
            <a:off x="271502" y="2240483"/>
            <a:ext cx="3578140" cy="2764926"/>
          </a:xfrm>
          <a:prstGeom prst="rect">
            <a:avLst/>
          </a:prstGeom>
          <a:noFill/>
        </p:spPr>
      </p:pic>
      <p:pic>
        <p:nvPicPr>
          <p:cNvPr id="92163" name="Picture 3"/>
          <p:cNvPicPr>
            <a:picLocks noChangeAspect="1" noChangeArrowheads="1"/>
          </p:cNvPicPr>
          <p:nvPr/>
        </p:nvPicPr>
        <p:blipFill>
          <a:blip r:embed="rId4"/>
          <a:srcRect/>
          <a:stretch>
            <a:fillRect/>
          </a:stretch>
        </p:blipFill>
        <p:spPr bwMode="auto">
          <a:xfrm>
            <a:off x="6581777" y="2299076"/>
            <a:ext cx="2562223" cy="2338673"/>
          </a:xfrm>
          <a:prstGeom prst="rect">
            <a:avLst/>
          </a:prstGeom>
          <a:noFill/>
        </p:spPr>
      </p:pic>
      <p:sp>
        <p:nvSpPr>
          <p:cNvPr id="92164" name="Text Box 4"/>
          <p:cNvSpPr txBox="1">
            <a:spLocks noChangeArrowheads="1"/>
          </p:cNvSpPr>
          <p:nvPr/>
        </p:nvSpPr>
        <p:spPr bwMode="auto">
          <a:xfrm>
            <a:off x="885057" y="171876"/>
            <a:ext cx="7234390" cy="1323439"/>
          </a:xfrm>
          <a:prstGeom prst="rect">
            <a:avLst/>
          </a:prstGeom>
          <a:noFill/>
          <a:ln w="38100">
            <a:noFill/>
            <a:miter lim="800000"/>
            <a:headEnd/>
            <a:tailEnd/>
          </a:ln>
          <a:effectLst/>
        </p:spPr>
        <p:txBody>
          <a:bodyPr wrap="square">
            <a:prstTxWarp prst="textNoShape">
              <a:avLst/>
            </a:prstTxWarp>
            <a:spAutoFit/>
          </a:bodyPr>
          <a:lstStyle/>
          <a:p>
            <a:pPr algn="ctr">
              <a:spcBef>
                <a:spcPct val="50000"/>
              </a:spcBef>
            </a:pPr>
            <a:r>
              <a:rPr lang="en-US" sz="3200" b="1" dirty="0" smtClean="0">
                <a:solidFill>
                  <a:srgbClr val="008000"/>
                </a:solidFill>
              </a:rPr>
              <a:t>Host Plant Resistance to Insect Pests</a:t>
            </a:r>
          </a:p>
          <a:p>
            <a:pPr algn="ctr">
              <a:spcBef>
                <a:spcPct val="50000"/>
              </a:spcBef>
            </a:pPr>
            <a:r>
              <a:rPr lang="en-US" sz="3200" b="1" dirty="0" smtClean="0"/>
              <a:t>Glandular </a:t>
            </a:r>
            <a:r>
              <a:rPr lang="en-US" sz="3200" b="1" dirty="0" err="1"/>
              <a:t>trichomes</a:t>
            </a:r>
            <a:r>
              <a:rPr lang="en-US" sz="3200" b="1" dirty="0"/>
              <a:t> </a:t>
            </a:r>
            <a:r>
              <a:rPr lang="en-US" sz="3200" b="1" dirty="0" smtClean="0"/>
              <a:t>on wild tomato spp.</a:t>
            </a:r>
            <a:endParaRPr lang="en-US" sz="3200" b="1" dirty="0"/>
          </a:p>
        </p:txBody>
      </p:sp>
      <p:pic>
        <p:nvPicPr>
          <p:cNvPr id="5" name="Picture 5"/>
          <p:cNvPicPr>
            <a:picLocks noChangeAspect="1" noChangeArrowheads="1"/>
          </p:cNvPicPr>
          <p:nvPr/>
        </p:nvPicPr>
        <p:blipFill>
          <a:blip r:embed="rId5"/>
          <a:srcRect/>
          <a:stretch>
            <a:fillRect/>
          </a:stretch>
        </p:blipFill>
        <p:spPr bwMode="auto">
          <a:xfrm>
            <a:off x="1379443" y="5022351"/>
            <a:ext cx="1244600" cy="1282700"/>
          </a:xfrm>
          <a:prstGeom prst="rect">
            <a:avLst/>
          </a:prstGeom>
          <a:noFill/>
          <a:ln w="9525">
            <a:noFill/>
            <a:miter lim="800000"/>
            <a:headEnd/>
            <a:tailEnd/>
          </a:ln>
          <a:effectLst/>
        </p:spPr>
      </p:pic>
      <p:pic>
        <p:nvPicPr>
          <p:cNvPr id="6" name="Picture 6"/>
          <p:cNvPicPr>
            <a:picLocks noChangeAspect="1" noChangeArrowheads="1"/>
          </p:cNvPicPr>
          <p:nvPr/>
        </p:nvPicPr>
        <p:blipFill>
          <a:blip r:embed="rId6"/>
          <a:srcRect/>
          <a:stretch>
            <a:fillRect/>
          </a:stretch>
        </p:blipFill>
        <p:spPr bwMode="auto">
          <a:xfrm>
            <a:off x="2903443" y="5174751"/>
            <a:ext cx="1181100" cy="1016000"/>
          </a:xfrm>
          <a:prstGeom prst="rect">
            <a:avLst/>
          </a:prstGeom>
          <a:noFill/>
          <a:ln w="9525">
            <a:noFill/>
            <a:miter lim="800000"/>
            <a:headEnd/>
            <a:tailEnd/>
          </a:ln>
          <a:effectLst/>
        </p:spPr>
      </p:pic>
      <p:pic>
        <p:nvPicPr>
          <p:cNvPr id="7" name="Picture 7"/>
          <p:cNvPicPr>
            <a:picLocks noChangeAspect="1" noChangeArrowheads="1"/>
          </p:cNvPicPr>
          <p:nvPr/>
        </p:nvPicPr>
        <p:blipFill>
          <a:blip r:embed="rId7"/>
          <a:srcRect/>
          <a:stretch>
            <a:fillRect/>
          </a:stretch>
        </p:blipFill>
        <p:spPr bwMode="auto">
          <a:xfrm>
            <a:off x="4275043" y="5174751"/>
            <a:ext cx="1447800" cy="1028700"/>
          </a:xfrm>
          <a:prstGeom prst="rect">
            <a:avLst/>
          </a:prstGeom>
          <a:noFill/>
          <a:ln w="9525">
            <a:noFill/>
            <a:miter lim="800000"/>
            <a:headEnd/>
            <a:tailEnd/>
          </a:ln>
          <a:effectLst/>
        </p:spPr>
      </p:pic>
      <p:pic>
        <p:nvPicPr>
          <p:cNvPr id="8" name="Picture 8"/>
          <p:cNvPicPr>
            <a:picLocks noChangeAspect="1" noChangeArrowheads="1"/>
          </p:cNvPicPr>
          <p:nvPr/>
        </p:nvPicPr>
        <p:blipFill>
          <a:blip r:embed="rId8"/>
          <a:srcRect/>
          <a:stretch>
            <a:fillRect/>
          </a:stretch>
        </p:blipFill>
        <p:spPr bwMode="auto">
          <a:xfrm>
            <a:off x="6103843" y="5174751"/>
            <a:ext cx="1016000" cy="1155700"/>
          </a:xfrm>
          <a:prstGeom prst="rect">
            <a:avLst/>
          </a:prstGeom>
          <a:noFill/>
          <a:ln w="9525">
            <a:noFill/>
            <a:miter lim="800000"/>
            <a:headEnd/>
            <a:tailEnd/>
          </a:ln>
          <a:effectLst/>
        </p:spPr>
      </p:pic>
      <p:pic>
        <p:nvPicPr>
          <p:cNvPr id="9" name="Picture 14"/>
          <p:cNvPicPr>
            <a:picLocks noChangeAspect="1" noChangeArrowheads="1"/>
          </p:cNvPicPr>
          <p:nvPr/>
        </p:nvPicPr>
        <p:blipFill>
          <a:blip r:embed="rId9"/>
          <a:srcRect/>
          <a:stretch>
            <a:fillRect/>
          </a:stretch>
        </p:blipFill>
        <p:spPr bwMode="auto">
          <a:xfrm>
            <a:off x="4029249" y="2333065"/>
            <a:ext cx="2521206" cy="2785777"/>
          </a:xfrm>
          <a:prstGeom prst="rect">
            <a:avLst/>
          </a:prstGeom>
          <a:noFill/>
          <a:ln w="9525">
            <a:noFill/>
            <a:miter lim="800000"/>
            <a:headEnd/>
            <a:tailEnd/>
          </a:ln>
          <a:effectLst/>
        </p:spPr>
      </p:pic>
    </p:spTree>
    <p:extLst>
      <p:ext uri="{BB962C8B-B14F-4D97-AF65-F5344CB8AC3E}">
        <p14:creationId xmlns:p14="http://schemas.microsoft.com/office/powerpoint/2010/main" val="7030014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6000" contrast="11000"/>
                    </a14:imgEffect>
                  </a14:imgLayer>
                </a14:imgProps>
              </a:ext>
              <a:ext uri="{28A0092B-C50C-407E-A947-70E740481C1C}">
                <a14:useLocalDpi xmlns:a14="http://schemas.microsoft.com/office/drawing/2010/main"/>
              </a:ext>
            </a:extLst>
          </a:blip>
          <a:srcRect/>
          <a:stretch>
            <a:fillRect/>
          </a:stretch>
        </p:blipFill>
        <p:spPr bwMode="auto">
          <a:xfrm>
            <a:off x="-1943279" y="-346388"/>
            <a:ext cx="11087280" cy="73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21259" y="57727"/>
            <a:ext cx="4944782" cy="2123658"/>
          </a:xfrm>
          <a:prstGeom prst="rect">
            <a:avLst/>
          </a:prstGeom>
          <a:noFill/>
        </p:spPr>
        <p:txBody>
          <a:bodyPr wrap="square" rtlCol="0">
            <a:spAutoFit/>
          </a:bodyPr>
          <a:lstStyle/>
          <a:p>
            <a:pPr algn="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Biological Control and Host Plant Breeding</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75597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31" name="Picture 2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6063" y="3455988"/>
            <a:ext cx="1676400" cy="1946275"/>
          </a:xfrm>
          <a:prstGeom prst="rect">
            <a:avLst/>
          </a:prstGeom>
          <a:noFill/>
          <a:extLst>
            <a:ext uri="{909E8E84-426E-40dd-AFC4-6F175D3DCCD1}">
              <a14:hiddenFill xmlns:a14="http://schemas.microsoft.com/office/drawing/2010/main">
                <a:solidFill>
                  <a:srgbClr val="FFFFFF"/>
                </a:solidFill>
              </a14:hiddenFill>
            </a:ext>
          </a:extLst>
        </p:spPr>
      </p:pic>
      <p:pic>
        <p:nvPicPr>
          <p:cNvPr id="72732"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9213" y="3419475"/>
            <a:ext cx="1524000" cy="1946275"/>
          </a:xfrm>
          <a:prstGeom prst="rect">
            <a:avLst/>
          </a:prstGeom>
          <a:noFill/>
          <a:extLst>
            <a:ext uri="{909E8E84-426E-40dd-AFC4-6F175D3DCCD1}">
              <a14:hiddenFill xmlns:a14="http://schemas.microsoft.com/office/drawing/2010/main">
                <a:solidFill>
                  <a:srgbClr val="FFFFFF"/>
                </a:solidFill>
              </a14:hiddenFill>
            </a:ext>
          </a:extLst>
        </p:spPr>
      </p:pic>
      <p:pic>
        <p:nvPicPr>
          <p:cNvPr id="72734" name="Picture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5500" y="3443288"/>
            <a:ext cx="1641475" cy="1946275"/>
          </a:xfrm>
          <a:prstGeom prst="rect">
            <a:avLst/>
          </a:prstGeom>
          <a:noFill/>
          <a:extLst>
            <a:ext uri="{909E8E84-426E-40dd-AFC4-6F175D3DCCD1}">
              <a14:hiddenFill xmlns:a14="http://schemas.microsoft.com/office/drawing/2010/main">
                <a:solidFill>
                  <a:srgbClr val="FFFFFF"/>
                </a:solidFill>
              </a14:hiddenFill>
            </a:ext>
          </a:extLst>
        </p:spPr>
      </p:pic>
      <p:pic>
        <p:nvPicPr>
          <p:cNvPr id="72735"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38788" y="3438525"/>
            <a:ext cx="1600200" cy="1946275"/>
          </a:xfrm>
          <a:prstGeom prst="rect">
            <a:avLst/>
          </a:prstGeom>
          <a:noFill/>
          <a:extLst>
            <a:ext uri="{909E8E84-426E-40dd-AFC4-6F175D3DCCD1}">
              <a14:hiddenFill xmlns:a14="http://schemas.microsoft.com/office/drawing/2010/main">
                <a:solidFill>
                  <a:srgbClr val="FFFFFF"/>
                </a:solidFill>
              </a14:hiddenFill>
            </a:ext>
          </a:extLst>
        </p:spPr>
      </p:pic>
      <p:pic>
        <p:nvPicPr>
          <p:cNvPr id="72736" name="Picture 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15188" y="3435350"/>
            <a:ext cx="1600200" cy="1946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2755" name="Group 51"/>
          <p:cNvGraphicFramePr>
            <a:graphicFrameLocks noGrp="1"/>
          </p:cNvGraphicFramePr>
          <p:nvPr>
            <p:extLst>
              <p:ext uri="{D42A27DB-BD31-4B8C-83A1-F6EECF244321}">
                <p14:modId xmlns:p14="http://schemas.microsoft.com/office/powerpoint/2010/main" val="1348528975"/>
              </p:ext>
            </p:extLst>
          </p:nvPr>
        </p:nvGraphicFramePr>
        <p:xfrm>
          <a:off x="14598" y="5605640"/>
          <a:ext cx="9144000" cy="896112"/>
        </p:xfrm>
        <a:graphic>
          <a:graphicData uri="http://schemas.openxmlformats.org/drawingml/2006/table">
            <a:tbl>
              <a:tblPr/>
              <a:tblGrid>
                <a:gridCol w="1828800"/>
                <a:gridCol w="1830388"/>
                <a:gridCol w="1825625"/>
                <a:gridCol w="1828800"/>
                <a:gridCol w="1830387"/>
              </a:tblGrid>
              <a:tr h="152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tx1"/>
                          </a:solidFill>
                          <a:effectLst/>
                          <a:latin typeface="Arial" charset="0"/>
                          <a:ea typeface="ＭＳ Ｐゴシック" charset="0"/>
                        </a:rPr>
                        <a:t>A. </a:t>
                      </a:r>
                      <a:r>
                        <a:rPr kumimoji="0" lang="en-US" sz="2400" b="0" i="1" u="none" strike="noStrike" cap="none" normalizeH="0" baseline="0" dirty="0" err="1" smtClean="0">
                          <a:ln>
                            <a:noFill/>
                          </a:ln>
                          <a:solidFill>
                            <a:schemeClr val="tx1"/>
                          </a:solidFill>
                          <a:effectLst/>
                          <a:latin typeface="Arial" charset="0"/>
                          <a:ea typeface="ＭＳ Ｐゴシック" charset="0"/>
                        </a:rPr>
                        <a:t>bipnct</a:t>
                      </a:r>
                      <a:r>
                        <a:rPr kumimoji="0" lang="en-US" sz="2400" b="0" i="1" u="none" strike="noStrike" cap="none" normalizeH="0" baseline="0" dirty="0" smtClean="0">
                          <a:ln>
                            <a:noFill/>
                          </a:ln>
                          <a:solidFill>
                            <a:schemeClr val="tx1"/>
                          </a:solidFill>
                          <a:effectLst/>
                          <a:latin typeface="Arial" charset="0"/>
                          <a:ea typeface="ＭＳ Ｐゴシック" charset="0"/>
                        </a:rPr>
                        <a:t>.</a:t>
                      </a:r>
                      <a:endParaRPr kumimoji="0" lang="en-US" sz="2400" b="0" i="1" u="none" strike="noStrike" cap="none" normalizeH="0" baseline="0" dirty="0">
                        <a:ln>
                          <a:noFill/>
                        </a:ln>
                        <a:solidFill>
                          <a:schemeClr val="tx1"/>
                        </a:solidFill>
                        <a:effectLst/>
                        <a:latin typeface="Arial" charset="0"/>
                        <a:ea typeface="ＭＳ Ｐゴシック"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tx1"/>
                          </a:solidFill>
                          <a:effectLst/>
                          <a:latin typeface="Arial" charset="0"/>
                          <a:ea typeface="ＭＳ Ｐゴシック" charset="0"/>
                        </a:rPr>
                        <a:t>H. </a:t>
                      </a:r>
                      <a:r>
                        <a:rPr kumimoji="0" lang="en-US" sz="2400" b="0" i="1" u="none" strike="noStrike" cap="none" normalizeH="0" baseline="0" dirty="0" err="1" smtClean="0">
                          <a:ln>
                            <a:noFill/>
                          </a:ln>
                          <a:solidFill>
                            <a:schemeClr val="tx1"/>
                          </a:solidFill>
                          <a:effectLst/>
                          <a:latin typeface="Arial" charset="0"/>
                          <a:ea typeface="ＭＳ Ｐゴシック" charset="0"/>
                        </a:rPr>
                        <a:t>axyr</a:t>
                      </a:r>
                      <a:r>
                        <a:rPr kumimoji="0" lang="en-US" sz="2400" b="0" i="1" u="none" strike="noStrike" cap="none" normalizeH="0" baseline="0" dirty="0" smtClean="0">
                          <a:ln>
                            <a:noFill/>
                          </a:ln>
                          <a:solidFill>
                            <a:schemeClr val="tx1"/>
                          </a:solidFill>
                          <a:effectLst/>
                          <a:latin typeface="Arial" charset="0"/>
                          <a:ea typeface="ＭＳ Ｐゴシック" charset="0"/>
                        </a:rPr>
                        <a:t>.</a:t>
                      </a:r>
                      <a:endParaRPr kumimoji="0" lang="en-US" sz="2400" b="0" i="1" u="none" strike="noStrike" cap="none" normalizeH="0" baseline="0" dirty="0">
                        <a:ln>
                          <a:noFill/>
                        </a:ln>
                        <a:solidFill>
                          <a:schemeClr val="tx1"/>
                        </a:solidFill>
                        <a:effectLst/>
                        <a:latin typeface="Arial" charset="0"/>
                        <a:ea typeface="ＭＳ Ｐゴシック"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tx1"/>
                          </a:solidFill>
                          <a:effectLst/>
                          <a:latin typeface="Arial" charset="0"/>
                          <a:ea typeface="ＭＳ Ｐゴシック" charset="0"/>
                        </a:rPr>
                        <a:t>C. </a:t>
                      </a:r>
                      <a:r>
                        <a:rPr kumimoji="0" lang="en-US" sz="2400" b="0" i="1" u="none" strike="noStrike" cap="none" normalizeH="0" baseline="0" dirty="0" err="1" smtClean="0">
                          <a:ln>
                            <a:noFill/>
                          </a:ln>
                          <a:solidFill>
                            <a:schemeClr val="tx1"/>
                          </a:solidFill>
                          <a:effectLst/>
                          <a:latin typeface="Arial" charset="0"/>
                          <a:ea typeface="ＭＳ Ｐゴシック" charset="0"/>
                        </a:rPr>
                        <a:t>sept.</a:t>
                      </a:r>
                      <a:endParaRPr kumimoji="0" lang="en-US" sz="2400" b="0" i="1" u="none" strike="noStrike" cap="none" normalizeH="0" baseline="0" dirty="0">
                        <a:ln>
                          <a:noFill/>
                        </a:ln>
                        <a:solidFill>
                          <a:schemeClr val="tx1"/>
                        </a:solidFill>
                        <a:effectLst/>
                        <a:latin typeface="Arial" charset="0"/>
                        <a:ea typeface="ＭＳ Ｐゴシック"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latin typeface="Arial" charset="0"/>
                          <a:ea typeface="ＭＳ Ｐゴシック" charset="0"/>
                        </a:rPr>
                        <a:t>C. trans.</a:t>
                      </a:r>
                    </a:p>
                  </a:txBody>
                  <a:tcP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1" u="none" strike="noStrike" cap="none" normalizeH="0" baseline="0" dirty="0" smtClean="0">
                          <a:ln>
                            <a:noFill/>
                          </a:ln>
                          <a:solidFill>
                            <a:schemeClr val="tx1"/>
                          </a:solidFill>
                          <a:effectLst/>
                          <a:latin typeface="Arial" charset="0"/>
                          <a:ea typeface="ＭＳ Ｐゴシック" charset="0"/>
                        </a:rPr>
                        <a:t>H. </a:t>
                      </a:r>
                      <a:r>
                        <a:rPr kumimoji="0" lang="en-US" sz="2400" b="0" i="1" u="none" strike="noStrike" cap="none" normalizeH="0" baseline="0" dirty="0" err="1" smtClean="0">
                          <a:ln>
                            <a:noFill/>
                          </a:ln>
                          <a:solidFill>
                            <a:schemeClr val="tx1"/>
                          </a:solidFill>
                          <a:effectLst/>
                          <a:latin typeface="Arial" charset="0"/>
                          <a:ea typeface="ＭＳ Ｐゴシック" charset="0"/>
                        </a:rPr>
                        <a:t>conv</a:t>
                      </a:r>
                      <a:endParaRPr kumimoji="0" lang="en-US" sz="2400" b="0" i="1" u="none" strike="noStrike" cap="none" normalizeH="0" baseline="0" dirty="0" smtClean="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1" u="none" strike="noStrike" cap="none" normalizeH="0" baseline="0" dirty="0">
                        <a:ln>
                          <a:noFill/>
                        </a:ln>
                        <a:solidFill>
                          <a:schemeClr val="tx1"/>
                        </a:solidFill>
                        <a:effectLst/>
                        <a:latin typeface="Arial" charset="0"/>
                        <a:ea typeface="ＭＳ Ｐゴシック" charset="0"/>
                      </a:endParaRPr>
                    </a:p>
                  </a:txBody>
                  <a:tcPr horzOverflow="overflow">
                    <a:lnL>
                      <a:noFill/>
                    </a:lnL>
                    <a:lnR cap="flat">
                      <a:noFill/>
                    </a:lnR>
                    <a:lnT cap="flat">
                      <a:noFill/>
                    </a:lnT>
                    <a:lnB cap="flat">
                      <a:noFill/>
                    </a:lnB>
                    <a:lnTlToBr>
                      <a:noFill/>
                    </a:lnTlToBr>
                    <a:lnBlToTr>
                      <a:noFill/>
                    </a:lnBlToTr>
                    <a:noFill/>
                  </a:tcPr>
                </a:tc>
              </a:tr>
            </a:tbl>
          </a:graphicData>
        </a:graphic>
      </p:graphicFrame>
      <p:pic>
        <p:nvPicPr>
          <p:cNvPr id="11" name="Picture 1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3506739" y="-2463781"/>
            <a:ext cx="2014694" cy="82269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388931"/>
            <a:ext cx="2058977" cy="338554"/>
          </a:xfrm>
          <a:prstGeom prst="rect">
            <a:avLst/>
          </a:prstGeom>
          <a:noFill/>
        </p:spPr>
        <p:txBody>
          <a:bodyPr wrap="none" rtlCol="0">
            <a:spAutoFit/>
          </a:bodyPr>
          <a:lstStyle/>
          <a:p>
            <a:r>
              <a:rPr lang="en-US" sz="1600" dirty="0" smtClean="0"/>
              <a:t>Eigenbrode et al. 2009</a:t>
            </a:r>
            <a:endParaRPr lang="en-US" sz="1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Autofit/>
          </a:bodyPr>
          <a:lstStyle/>
          <a:p>
            <a:pPr eaLnBrk="1" hangingPunct="1"/>
            <a:r>
              <a:rPr lang="en-US" sz="3200" b="1" dirty="0" smtClean="0">
                <a:solidFill>
                  <a:srgbClr val="008000"/>
                </a:solidFill>
                <a:latin typeface="Calibri" charset="0"/>
              </a:rPr>
              <a:t>Plant Phenotype and the Insect Community</a:t>
            </a:r>
            <a:endParaRPr lang="en-US" sz="3200" b="1" dirty="0">
              <a:solidFill>
                <a:srgbClr val="008000"/>
              </a:solidFill>
              <a:latin typeface="Calibri" charset="0"/>
            </a:endParaRPr>
          </a:p>
        </p:txBody>
      </p:sp>
      <p:sp>
        <p:nvSpPr>
          <p:cNvPr id="9219" name="TextBox 4"/>
          <p:cNvSpPr txBox="1">
            <a:spLocks noChangeArrowheads="1"/>
          </p:cNvSpPr>
          <p:nvPr/>
        </p:nvSpPr>
        <p:spPr bwMode="auto">
          <a:xfrm>
            <a:off x="3390520" y="6474601"/>
            <a:ext cx="259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i="1" dirty="0" err="1">
                <a:latin typeface="Calibri" charset="0"/>
              </a:rPr>
              <a:t>Pisum</a:t>
            </a:r>
            <a:r>
              <a:rPr lang="en-US" sz="1400" i="1" dirty="0">
                <a:latin typeface="Calibri" charset="0"/>
              </a:rPr>
              <a:t> </a:t>
            </a:r>
            <a:r>
              <a:rPr lang="en-US" sz="1400" i="1" dirty="0" err="1" smtClean="0">
                <a:latin typeface="Calibri" charset="0"/>
              </a:rPr>
              <a:t>sativum</a:t>
            </a:r>
            <a:endParaRPr lang="en-US" sz="1400" i="1" dirty="0">
              <a:latin typeface="Calibri" charset="0"/>
            </a:endParaRPr>
          </a:p>
        </p:txBody>
      </p:sp>
      <p:sp>
        <p:nvSpPr>
          <p:cNvPr id="9220" name="TextBox 6"/>
          <p:cNvSpPr txBox="1">
            <a:spLocks noChangeArrowheads="1"/>
          </p:cNvSpPr>
          <p:nvPr/>
        </p:nvSpPr>
        <p:spPr bwMode="auto">
          <a:xfrm>
            <a:off x="3446463" y="4800600"/>
            <a:ext cx="259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i="1">
                <a:latin typeface="Calibri" charset="0"/>
              </a:rPr>
              <a:t>Acyrthosiphon pisum</a:t>
            </a:r>
          </a:p>
        </p:txBody>
      </p:sp>
      <p:pic>
        <p:nvPicPr>
          <p:cNvPr id="9221" name="Picture 33" descr="yeargan nab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399" y="1462527"/>
            <a:ext cx="1511029" cy="97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10"/>
          <p:cNvSpPr txBox="1">
            <a:spLocks noChangeArrowheads="1"/>
          </p:cNvSpPr>
          <p:nvPr/>
        </p:nvSpPr>
        <p:spPr bwMode="auto">
          <a:xfrm>
            <a:off x="2362200" y="251460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i="1">
                <a:latin typeface="Calibri" charset="0"/>
              </a:rPr>
              <a:t>Nabis</a:t>
            </a:r>
          </a:p>
          <a:p>
            <a:pPr algn="ctr" eaLnBrk="1" hangingPunct="1"/>
            <a:r>
              <a:rPr lang="en-US" sz="1400" i="1">
                <a:latin typeface="Calibri" charset="0"/>
              </a:rPr>
              <a:t>alternatus</a:t>
            </a:r>
          </a:p>
        </p:txBody>
      </p:sp>
      <p:sp>
        <p:nvSpPr>
          <p:cNvPr id="9223" name="TextBox 12"/>
          <p:cNvSpPr txBox="1">
            <a:spLocks noChangeArrowheads="1"/>
          </p:cNvSpPr>
          <p:nvPr/>
        </p:nvSpPr>
        <p:spPr bwMode="auto">
          <a:xfrm>
            <a:off x="7162800" y="251460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i="1">
                <a:latin typeface="Calibri" charset="0"/>
              </a:rPr>
              <a:t>Aphidius ervi</a:t>
            </a:r>
          </a:p>
        </p:txBody>
      </p:sp>
      <p:sp>
        <p:nvSpPr>
          <p:cNvPr id="9225" name="TextBox 14"/>
          <p:cNvSpPr txBox="1">
            <a:spLocks noChangeArrowheads="1"/>
          </p:cNvSpPr>
          <p:nvPr/>
        </p:nvSpPr>
        <p:spPr bwMode="auto">
          <a:xfrm>
            <a:off x="4129088" y="2514600"/>
            <a:ext cx="1128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i="1">
                <a:latin typeface="Calibri" charset="0"/>
              </a:rPr>
              <a:t>Hippodamia</a:t>
            </a:r>
          </a:p>
          <a:p>
            <a:pPr algn="ctr" eaLnBrk="1" hangingPunct="1"/>
            <a:r>
              <a:rPr lang="en-US" sz="1400" i="1">
                <a:latin typeface="Calibri" charset="0"/>
              </a:rPr>
              <a:t>convergens</a:t>
            </a:r>
          </a:p>
        </p:txBody>
      </p:sp>
      <p:pic>
        <p:nvPicPr>
          <p:cNvPr id="9226" name="Picture 34" descr="tony c7 and aphids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1558746"/>
            <a:ext cx="1409803" cy="8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6"/>
          <p:cNvSpPr txBox="1">
            <a:spLocks noChangeArrowheads="1"/>
          </p:cNvSpPr>
          <p:nvPr/>
        </p:nvSpPr>
        <p:spPr bwMode="auto">
          <a:xfrm>
            <a:off x="5486400" y="251460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i="1">
                <a:latin typeface="Calibri" charset="0"/>
              </a:rPr>
              <a:t>Coccinella</a:t>
            </a:r>
          </a:p>
          <a:p>
            <a:pPr algn="ctr" eaLnBrk="1" hangingPunct="1"/>
            <a:r>
              <a:rPr lang="en-US" sz="1400" i="1">
                <a:latin typeface="Calibri" charset="0"/>
              </a:rPr>
              <a:t>septempuncata</a:t>
            </a:r>
          </a:p>
        </p:txBody>
      </p:sp>
      <p:cxnSp>
        <p:nvCxnSpPr>
          <p:cNvPr id="19" name="Straight Arrow Connector 18"/>
          <p:cNvCxnSpPr>
            <a:endCxn id="9220" idx="2"/>
          </p:cNvCxnSpPr>
          <p:nvPr/>
        </p:nvCxnSpPr>
        <p:spPr>
          <a:xfrm rot="16200000" flipV="1">
            <a:off x="4516438" y="5334000"/>
            <a:ext cx="454025"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9222" idx="2"/>
          </p:cNvCxnSpPr>
          <p:nvPr/>
        </p:nvCxnSpPr>
        <p:spPr>
          <a:xfrm rot="16200000" flipV="1">
            <a:off x="3328987" y="2757488"/>
            <a:ext cx="1076325" cy="1638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225" idx="2"/>
          </p:cNvCxnSpPr>
          <p:nvPr/>
        </p:nvCxnSpPr>
        <p:spPr>
          <a:xfrm rot="5400000" flipH="1" flipV="1">
            <a:off x="4152106" y="3572669"/>
            <a:ext cx="1076325" cy="7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9227" idx="2"/>
          </p:cNvCxnSpPr>
          <p:nvPr/>
        </p:nvCxnSpPr>
        <p:spPr>
          <a:xfrm rot="5400000" flipH="1" flipV="1">
            <a:off x="4891087" y="2833688"/>
            <a:ext cx="1076325" cy="1485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9223" idx="2"/>
          </p:cNvCxnSpPr>
          <p:nvPr/>
        </p:nvCxnSpPr>
        <p:spPr>
          <a:xfrm rot="5400000" flipH="1" flipV="1">
            <a:off x="5691187" y="2033588"/>
            <a:ext cx="1076325" cy="3086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233" name="Picture 10" descr="Edit2BigEyeFeed"/>
          <p:cNvPicPr preferRelativeResize="0">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599" y="1462527"/>
            <a:ext cx="1256719" cy="9758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34" name="TextBox 10"/>
          <p:cNvSpPr txBox="1">
            <a:spLocks noChangeArrowheads="1"/>
          </p:cNvSpPr>
          <p:nvPr/>
        </p:nvSpPr>
        <p:spPr bwMode="auto">
          <a:xfrm>
            <a:off x="457200" y="25146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i="1">
                <a:latin typeface="Calibri" charset="0"/>
              </a:rPr>
              <a:t>Geocoris</a:t>
            </a:r>
          </a:p>
          <a:p>
            <a:pPr algn="ctr" eaLnBrk="1" hangingPunct="1"/>
            <a:r>
              <a:rPr lang="en-US" sz="1400" i="1">
                <a:latin typeface="Calibri" charset="0"/>
              </a:rPr>
              <a:t>pallens</a:t>
            </a:r>
          </a:p>
        </p:txBody>
      </p:sp>
      <p:pic>
        <p:nvPicPr>
          <p:cNvPr id="9235" name="Picture 7"/>
          <p:cNvPicPr>
            <a:picLocks noChangeAspect="1" noChangeArrowheads="1"/>
          </p:cNvPicPr>
          <p:nvPr/>
        </p:nvPicPr>
        <p:blipFill>
          <a:blip r:embed="rId6">
            <a:lum bright="-40000"/>
            <a:extLst>
              <a:ext uri="{28A0092B-C50C-407E-A947-70E740481C1C}">
                <a14:useLocalDpi xmlns:a14="http://schemas.microsoft.com/office/drawing/2010/main"/>
              </a:ext>
            </a:extLst>
          </a:blip>
          <a:srcRect/>
          <a:stretch>
            <a:fillRect/>
          </a:stretch>
        </p:blipFill>
        <p:spPr bwMode="auto">
          <a:xfrm>
            <a:off x="3688378" y="5143399"/>
            <a:ext cx="2064500" cy="137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 descr="http://www.dpi.qld.gov.au/images/Biosecurity_GeneralPlantHealthPestsDiseaseAndWeeds/PeaAphid-Adult-500.jpg"/>
          <p:cNvPicPr>
            <a:picLocks noChangeAspect="1" noChangeArrowheads="1"/>
          </p:cNvPicPr>
          <p:nvPr/>
        </p:nvPicPr>
        <p:blipFill>
          <a:blip r:embed="rId7" cstate="screen">
            <a:lum contrast="30000"/>
            <a:extLst>
              <a:ext uri="{28A0092B-C50C-407E-A947-70E740481C1C}">
                <a14:useLocalDpi xmlns:a14="http://schemas.microsoft.com/office/drawing/2010/main"/>
              </a:ext>
            </a:extLst>
          </a:blip>
          <a:srcRect/>
          <a:stretch>
            <a:fillRect/>
          </a:stretch>
        </p:blipFill>
        <p:spPr bwMode="auto">
          <a:xfrm>
            <a:off x="4114800" y="4114800"/>
            <a:ext cx="11430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a:endCxn id="9234" idx="2"/>
          </p:cNvCxnSpPr>
          <p:nvPr/>
        </p:nvCxnSpPr>
        <p:spPr>
          <a:xfrm rot="16200000" flipV="1">
            <a:off x="2338387" y="1766888"/>
            <a:ext cx="1076325" cy="3619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238" name="Picture 2" descr="Aphidius ervi - biocontrol wasp attacking Acyrthosiphon pisum pea aphids.  Laboratory colony at the University of Arizona.  filename: aphidius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91399" y="1404796"/>
            <a:ext cx="1378139" cy="10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4211270" y="1366308"/>
            <a:ext cx="1162775" cy="1105968"/>
          </a:xfrm>
          <a:prstGeom prst="rect">
            <a:avLst/>
          </a:prstGeom>
        </p:spPr>
      </p:pic>
      <p:sp>
        <p:nvSpPr>
          <p:cNvPr id="26" name="TextBox 25"/>
          <p:cNvSpPr txBox="1"/>
          <p:nvPr/>
        </p:nvSpPr>
        <p:spPr>
          <a:xfrm>
            <a:off x="270760" y="6151187"/>
            <a:ext cx="3288714" cy="641879"/>
          </a:xfrm>
          <a:prstGeom prst="rect">
            <a:avLst/>
          </a:prstGeom>
          <a:noFill/>
        </p:spPr>
        <p:txBody>
          <a:bodyPr wrap="square" rtlCol="0">
            <a:spAutoFit/>
          </a:bodyPr>
          <a:lstStyle/>
          <a:p>
            <a:r>
              <a:rPr lang="en-US" dirty="0" smtClean="0"/>
              <a:t>Northfield, Eigenbrode, Snyder 2012 (Ecology)</a:t>
            </a:r>
            <a:endParaRPr lang="en-US" dirty="0"/>
          </a:p>
        </p:txBody>
      </p:sp>
    </p:spTree>
    <p:extLst>
      <p:ext uri="{BB962C8B-B14F-4D97-AF65-F5344CB8AC3E}">
        <p14:creationId xmlns:p14="http://schemas.microsoft.com/office/powerpoint/2010/main" val="25793138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132" y="769726"/>
            <a:ext cx="6243084" cy="5736167"/>
          </a:xfrm>
          <a:prstGeom prst="rect">
            <a:avLst/>
          </a:prstGeom>
        </p:spPr>
      </p:pic>
      <p:sp>
        <p:nvSpPr>
          <p:cNvPr id="5" name="TextBox 4"/>
          <p:cNvSpPr txBox="1"/>
          <p:nvPr/>
        </p:nvSpPr>
        <p:spPr>
          <a:xfrm>
            <a:off x="99655" y="6329468"/>
            <a:ext cx="2498400" cy="369332"/>
          </a:xfrm>
          <a:prstGeom prst="rect">
            <a:avLst/>
          </a:prstGeom>
          <a:noFill/>
        </p:spPr>
        <p:txBody>
          <a:bodyPr wrap="none" rtlCol="0">
            <a:spAutoFit/>
          </a:bodyPr>
          <a:lstStyle/>
          <a:p>
            <a:r>
              <a:rPr lang="en-US" dirty="0" smtClean="0"/>
              <a:t>Illustration: Kerry </a:t>
            </a:r>
            <a:r>
              <a:rPr lang="en-US" dirty="0" err="1" smtClean="0"/>
              <a:t>Mauck</a:t>
            </a:r>
            <a:endParaRPr lang="en-US" dirty="0"/>
          </a:p>
        </p:txBody>
      </p:sp>
      <p:sp>
        <p:nvSpPr>
          <p:cNvPr id="6" name="Rectangle 3"/>
          <p:cNvSpPr>
            <a:spLocks noChangeArrowheads="1"/>
          </p:cNvSpPr>
          <p:nvPr/>
        </p:nvSpPr>
        <p:spPr bwMode="auto">
          <a:xfrm>
            <a:off x="229103" y="116893"/>
            <a:ext cx="80976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3600" b="1" dirty="0">
                <a:solidFill>
                  <a:srgbClr val="008000"/>
                </a:solidFill>
              </a:rPr>
              <a:t>Plant Virus Infection and </a:t>
            </a:r>
            <a:r>
              <a:rPr lang="en-US" sz="3600" b="1" dirty="0" smtClean="0">
                <a:solidFill>
                  <a:srgbClr val="008000"/>
                </a:solidFill>
              </a:rPr>
              <a:t>Vector </a:t>
            </a:r>
            <a:r>
              <a:rPr lang="en-US" sz="3600" b="1" dirty="0">
                <a:solidFill>
                  <a:srgbClr val="008000"/>
                </a:solidFill>
              </a:rPr>
              <a:t>Behavior</a:t>
            </a:r>
          </a:p>
        </p:txBody>
      </p:sp>
      <p:pic>
        <p:nvPicPr>
          <p:cNvPr id="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8238" y="1597233"/>
            <a:ext cx="2787290" cy="1858577"/>
          </a:xfrm>
          <a:prstGeom prst="rect">
            <a:avLst/>
          </a:prstGeom>
          <a:noFill/>
          <a:ln w="9525">
            <a:noFill/>
            <a:miter lim="800000"/>
            <a:headEnd/>
            <a:tailEnd/>
          </a:ln>
          <a:effectLst>
            <a:outerShdw blurRad="50800" dist="38100" dir="2700000">
              <a:srgbClr val="000000">
                <a:alpha val="43000"/>
              </a:srgbClr>
            </a:outerShdw>
          </a:effectLst>
        </p:spPr>
      </p:pic>
      <p:pic>
        <p:nvPicPr>
          <p:cNvPr id="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0783" y="3579333"/>
            <a:ext cx="2807852" cy="1870383"/>
          </a:xfrm>
          <a:prstGeom prst="rect">
            <a:avLst/>
          </a:prstGeom>
          <a:noFill/>
          <a:ln w="9525">
            <a:noFill/>
            <a:miter lim="800000"/>
            <a:headEnd/>
            <a:tailEnd/>
          </a:ln>
          <a:effectLst>
            <a:outerShdw blurRad="50800" dist="38100" dir="2700000">
              <a:srgbClr val="000000">
                <a:alpha val="43000"/>
              </a:srgbClr>
            </a:outerShdw>
          </a:effectLst>
        </p:spPr>
      </p:pic>
    </p:spTree>
    <p:extLst>
      <p:ext uri="{BB962C8B-B14F-4D97-AF65-F5344CB8AC3E}">
        <p14:creationId xmlns:p14="http://schemas.microsoft.com/office/powerpoint/2010/main" val="11541256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10472</TotalTime>
  <Words>1270</Words>
  <Application>Microsoft Macintosh PowerPoint</Application>
  <PresentationFormat>On-screen Show (4:3)</PresentationFormat>
  <Paragraphs>196</Paragraphs>
  <Slides>33</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 Phenotype and the Insect Community</vt:lpstr>
      <vt:lpstr>PowerPoint Presentation</vt:lpstr>
      <vt:lpstr>PowerPoint Presentation</vt:lpstr>
      <vt:lpstr>PowerPoint Presentation</vt:lpstr>
      <vt:lpstr>Basic and Applied </vt:lpstr>
      <vt:lpstr>Basic and Applied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Potential for Broader Integration</vt:lpstr>
      <vt:lpstr>PowerPoint Presentation</vt:lpstr>
      <vt:lpstr>PowerPoint Presentation</vt:lpstr>
      <vt:lpstr>The Potential for Broader and Deeper Integration?</vt:lpstr>
      <vt:lpstr>PowerPoint Presentation</vt:lpstr>
      <vt:lpstr>PowerPoint Presentation</vt:lpstr>
    </vt:vector>
  </TitlesOfParts>
  <Company>University of Idaho Department of Plant, Soil and 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Sanford Eigenbrode</dc:creator>
  <cp:lastModifiedBy>Sanford Eigenbrode</cp:lastModifiedBy>
  <cp:revision>90</cp:revision>
  <dcterms:created xsi:type="dcterms:W3CDTF">2011-12-28T15:06:35Z</dcterms:created>
  <dcterms:modified xsi:type="dcterms:W3CDTF">2012-01-24T21:52:14Z</dcterms:modified>
</cp:coreProperties>
</file>