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4BA-2B4F-4A3B-9C0A-13EB6E64BF4A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257-C1C7-4537-A0A1-3085FFFA27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4BA-2B4F-4A3B-9C0A-13EB6E64BF4A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257-C1C7-4537-A0A1-3085FFFA2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4BA-2B4F-4A3B-9C0A-13EB6E64BF4A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257-C1C7-4537-A0A1-3085FFFA2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4BA-2B4F-4A3B-9C0A-13EB6E64BF4A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257-C1C7-4537-A0A1-3085FFFA2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4BA-2B4F-4A3B-9C0A-13EB6E64BF4A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257-C1C7-4537-A0A1-3085FFFA2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4BA-2B4F-4A3B-9C0A-13EB6E64BF4A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257-C1C7-4537-A0A1-3085FFFA2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4BA-2B4F-4A3B-9C0A-13EB6E64BF4A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257-C1C7-4537-A0A1-3085FFFA2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4BA-2B4F-4A3B-9C0A-13EB6E64BF4A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257-C1C7-4537-A0A1-3085FFFA2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4BA-2B4F-4A3B-9C0A-13EB6E64BF4A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257-C1C7-4537-A0A1-3085FFFA2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4BA-2B4F-4A3B-9C0A-13EB6E64BF4A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257-C1C7-4537-A0A1-3085FFFA27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90B4BA-2B4F-4A3B-9C0A-13EB6E64BF4A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9280257-C1C7-4537-A0A1-3085FFFA2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190B4BA-2B4F-4A3B-9C0A-13EB6E64BF4A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280257-C1C7-4537-A0A1-3085FFFA2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International Community Looks for . . .  Community?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Bill L. Smith, Ph.D.</a:t>
            </a:r>
          </a:p>
          <a:p>
            <a:r>
              <a:rPr lang="en-US" dirty="0" smtClean="0"/>
              <a:t>Director, Martin Institute</a:t>
            </a:r>
          </a:p>
          <a:p>
            <a:r>
              <a:rPr lang="en-US" dirty="0" smtClean="0"/>
              <a:t>Renfrew Interdisciplinary Colloquium, 6 March 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Origins at the University of Idaho</a:t>
            </a:r>
            <a:endParaRPr lang="en-US" dirty="0"/>
          </a:p>
        </p:txBody>
      </p:sp>
      <p:pic>
        <p:nvPicPr>
          <p:cNvPr id="4" name="Content Placeholder 3" descr="Boyd and Gr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676400"/>
            <a:ext cx="4389120" cy="3319272"/>
          </a:xfrm>
        </p:spPr>
      </p:pic>
      <p:sp>
        <p:nvSpPr>
          <p:cNvPr id="5" name="TextBox 4"/>
          <p:cNvSpPr txBox="1"/>
          <p:nvPr/>
        </p:nvSpPr>
        <p:spPr>
          <a:xfrm>
            <a:off x="2667000" y="5105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Boyd and Grace Martin, 1979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5638800"/>
            <a:ext cx="40005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“Unique</a:t>
            </a:r>
            <a:r>
              <a:rPr lang="en-US" dirty="0" smtClean="0"/>
              <a:t>” in the Int’l Comm.</a:t>
            </a:r>
            <a:endParaRPr lang="en-US" dirty="0"/>
          </a:p>
        </p:txBody>
      </p:sp>
      <p:pic>
        <p:nvPicPr>
          <p:cNvPr id="7" name="Content Placeholder 6" descr="flags_carifor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9899" y="1752600"/>
            <a:ext cx="2931846" cy="4800600"/>
          </a:xfrm>
        </p:spPr>
      </p:pic>
      <p:pic>
        <p:nvPicPr>
          <p:cNvPr id="6" name="Content Placeholder 5" descr="udhr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80642" y="1773238"/>
            <a:ext cx="3573715" cy="46243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 </a:t>
            </a:r>
            <a:r>
              <a:rPr lang="en-US" dirty="0" smtClean="0"/>
              <a:t>1: It Depends . . 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Global construct?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“The” United Nations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Powerful west?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Security Council?  The General Assembly?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US and Its Allies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9" descr="UnitedNation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048000"/>
            <a:ext cx="2476500" cy="2476500"/>
          </a:xfrm>
          <a:prstGeom prst="rect">
            <a:avLst/>
          </a:prstGeom>
        </p:spPr>
      </p:pic>
      <p:pic>
        <p:nvPicPr>
          <p:cNvPr id="11" name="Picture 10" descr="g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124200"/>
            <a:ext cx="2971800" cy="2476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0" y="5943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G20?  The Group of 77? The EU?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</a:t>
            </a:r>
            <a:r>
              <a:rPr lang="en-US" dirty="0" smtClean="0"/>
              <a:t>2: It’s Complicated . . .</a:t>
            </a:r>
            <a:endParaRPr lang="en-US" dirty="0"/>
          </a:p>
        </p:txBody>
      </p:sp>
      <p:pic>
        <p:nvPicPr>
          <p:cNvPr id="4" name="Content Placeholder 3" descr="p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600200"/>
            <a:ext cx="5329238" cy="3514725"/>
          </a:xfrm>
        </p:spPr>
      </p:pic>
      <p:sp>
        <p:nvSpPr>
          <p:cNvPr id="6" name="TextBox 5"/>
          <p:cNvSpPr txBox="1"/>
          <p:nvPr/>
        </p:nvSpPr>
        <p:spPr>
          <a:xfrm>
            <a:off x="457200" y="1828800"/>
            <a:ext cx="274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Peacekeeping (1948)</a:t>
            </a:r>
          </a:p>
          <a:p>
            <a:endParaRPr lang="en-US" sz="16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Responsibility to Protect (2005)</a:t>
            </a:r>
          </a:p>
          <a:p>
            <a:endParaRPr lang="en-US" sz="1600" dirty="0" smtClean="0"/>
          </a:p>
          <a:p>
            <a:r>
              <a:rPr lang="en-US" sz="2400" dirty="0" smtClean="0"/>
              <a:t>Libya -&gt; check, and a pat on the back</a:t>
            </a:r>
          </a:p>
          <a:p>
            <a:endParaRPr lang="en-US" sz="1600" dirty="0" smtClean="0"/>
          </a:p>
          <a:p>
            <a:r>
              <a:rPr lang="en-US" sz="2400" dirty="0" smtClean="0"/>
              <a:t>Syria -&gt; well . . 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Also: Nuclear Technology, Genetically Modified Crops, Intellectual Property Rights, Migratory Fish Stocks, Disaster Preparedness and Relief, International Criminal </a:t>
            </a:r>
            <a:r>
              <a:rPr lang="en-US" dirty="0" smtClean="0"/>
              <a:t>Court, </a:t>
            </a:r>
            <a:r>
              <a:rPr lang="en-US" dirty="0" smtClean="0"/>
              <a:t>Laws of the Sea, Free/Fair Trade, Corporate Social Responsibility, Rights for Migrant Workers, Rights of the Child, Piracy, </a:t>
            </a:r>
            <a:r>
              <a:rPr lang="en-US" dirty="0" smtClean="0"/>
              <a:t>Religious Intolerance</a:t>
            </a:r>
            <a:r>
              <a:rPr lang="en-US" dirty="0" smtClean="0"/>
              <a:t>, Refugees, Etc.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</a:t>
            </a:r>
            <a:r>
              <a:rPr lang="en-US" dirty="0" smtClean="0"/>
              <a:t>3: It’s Optimistic . . .  </a:t>
            </a:r>
            <a:endParaRPr lang="en-US" dirty="0"/>
          </a:p>
        </p:txBody>
      </p:sp>
      <p:pic>
        <p:nvPicPr>
          <p:cNvPr id="4" name="Content Placeholder 3" descr="4580chengdu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3257550" cy="2070354"/>
          </a:xfrm>
        </p:spPr>
      </p:pic>
      <p:pic>
        <p:nvPicPr>
          <p:cNvPr id="7" name="Picture 6" descr="mdg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657600"/>
            <a:ext cx="6191250" cy="3058478"/>
          </a:xfrm>
          <a:prstGeom prst="rect">
            <a:avLst/>
          </a:prstGeom>
        </p:spPr>
      </p:pic>
      <p:pic>
        <p:nvPicPr>
          <p:cNvPr id="8" name="Picture 7" descr="WH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600200"/>
            <a:ext cx="2314286" cy="19714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International Community Is, or Isn’t, Depending Upon the Issue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633</TotalTime>
  <Words>208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Module</vt:lpstr>
      <vt:lpstr>The International Community Looks for . . .  Community?</vt:lpstr>
      <vt:lpstr>Origins at the University of Idaho</vt:lpstr>
      <vt:lpstr>The “Unique” in the Int’l Comm.</vt:lpstr>
      <vt:lpstr>Idea 1: It Depends . . .</vt:lpstr>
      <vt:lpstr>Idea 2: It’s Complicated . . .</vt:lpstr>
      <vt:lpstr>Idea 3: It’s Optimistic . . .  </vt:lpstr>
      <vt:lpstr>The International Community Is, or Isn’t, Depending Upon the Issue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Community Looks for . . .  Community?</dc:title>
  <dc:creator>BKBK Smith Family</dc:creator>
  <cp:lastModifiedBy> </cp:lastModifiedBy>
  <cp:revision>57</cp:revision>
  <dcterms:created xsi:type="dcterms:W3CDTF">2012-03-05T18:45:05Z</dcterms:created>
  <dcterms:modified xsi:type="dcterms:W3CDTF">2012-03-06T18:50:57Z</dcterms:modified>
</cp:coreProperties>
</file>