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302" r:id="rId2"/>
    <p:sldId id="320" r:id="rId3"/>
    <p:sldId id="304" r:id="rId4"/>
    <p:sldId id="309" r:id="rId5"/>
    <p:sldId id="313" r:id="rId6"/>
    <p:sldId id="305" r:id="rId7"/>
    <p:sldId id="311" r:id="rId8"/>
    <p:sldId id="307" r:id="rId9"/>
    <p:sldId id="260" r:id="rId10"/>
    <p:sldId id="259" r:id="rId11"/>
    <p:sldId id="258" r:id="rId12"/>
    <p:sldId id="278" r:id="rId13"/>
    <p:sldId id="319" r:id="rId14"/>
    <p:sldId id="274" r:id="rId15"/>
    <p:sldId id="318" r:id="rId16"/>
    <p:sldId id="291" r:id="rId17"/>
    <p:sldId id="269" r:id="rId18"/>
    <p:sldId id="315" r:id="rId19"/>
    <p:sldId id="271" r:id="rId20"/>
    <p:sldId id="267" r:id="rId21"/>
    <p:sldId id="301" r:id="rId22"/>
    <p:sldId id="281" r:id="rId23"/>
    <p:sldId id="282" r:id="rId24"/>
    <p:sldId id="314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87" autoAdjust="0"/>
    <p:restoredTop sz="98254" autoAdjust="0"/>
  </p:normalViewPr>
  <p:slideViewPr>
    <p:cSldViewPr>
      <p:cViewPr varScale="1">
        <p:scale>
          <a:sx n="90" d="100"/>
          <a:sy n="90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B0E59-5B62-4B36-A213-BF822C1A7F07}" type="datetimeFigureOut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BF631-A8A8-4ED2-A2BA-B0503240A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F631-A8A8-4ED2-A2BA-B0503240A7F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BF631-A8A8-4ED2-A2BA-B0503240A7F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9398-187C-4945-872E-88246FC02E5B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E35F-6B34-4DDE-B15B-62FD3F7AEA4B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D8E5C-FA00-441E-9A6B-56D4C2971F0A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0940-76DA-4ACF-9AA4-9E45ABC1C211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FFF31-D959-4645-81E4-484EEF834089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728E-2CE0-4088-B46E-B4013C800299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3B137-80E4-463B-A887-6C9F7D063FDD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F04F-1A0F-4B4B-A282-96F14FEE7343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62C4-B81A-4F5D-8863-8F3ADD572397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C88C5-A5D4-4715-A8F5-EA22A3574C5D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FD75D-C402-43C5-9D07-F84D0674259C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85F9AA-EED4-4FE2-9B21-9566A094AB03}" type="datetime1">
              <a:rPr lang="en-US" smtClean="0"/>
              <a:pPr/>
              <a:t>9/12/2011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73E2FB-C7AC-42C5-A121-B1B12F5ADE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TurningWheel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914400"/>
            <a:ext cx="3886200" cy="3886200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685800"/>
            <a:ext cx="4724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2"/>
                </a:solidFill>
              </a:rPr>
              <a:t>Turning of the Wheel</a:t>
            </a:r>
          </a:p>
          <a:p>
            <a:pPr algn="ctr"/>
            <a:r>
              <a:rPr lang="en-US" sz="2400" i="1" dirty="0" smtClean="0"/>
              <a:t>Meeting the Challenges and Charting/Creating the World                with Spokes and a Hub</a:t>
            </a:r>
            <a:r>
              <a:rPr lang="en-US" sz="2400" b="1" i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endParaRPr lang="en-US" sz="2000" b="1" i="1" dirty="0" smtClean="0">
              <a:solidFill>
                <a:schemeClr val="tx2"/>
              </a:solidFill>
            </a:endParaRP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12 September 2011</a:t>
            </a:r>
          </a:p>
          <a:p>
            <a:pPr algn="ctr"/>
            <a:endParaRPr lang="en-US" sz="20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Rodney Frey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en-US" sz="2400" i="1" dirty="0" smtClean="0">
                <a:solidFill>
                  <a:schemeClr val="tx2"/>
                </a:solidFill>
              </a:rPr>
              <a:t>Professor of Ethnography and </a:t>
            </a:r>
            <a:br>
              <a:rPr lang="en-US" sz="2400" i="1" dirty="0" smtClean="0">
                <a:solidFill>
                  <a:schemeClr val="tx2"/>
                </a:solidFill>
              </a:rPr>
            </a:br>
            <a:r>
              <a:rPr lang="en-US" sz="2400" i="1" dirty="0" smtClean="0">
                <a:solidFill>
                  <a:schemeClr val="tx2"/>
                </a:solidFill>
              </a:rPr>
              <a:t>Distinguished Humanities Professor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876800"/>
            <a:ext cx="8077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en-US" sz="1600" b="1" dirty="0" smtClean="0">
              <a:solidFill>
                <a:schemeClr val="tx2"/>
              </a:solidFill>
              <a:latin typeface="Corbel" pitchFamily="34" charset="0"/>
            </a:endParaRPr>
          </a:p>
          <a:p>
            <a:pPr lvl="1" algn="ctr"/>
            <a:r>
              <a:rPr lang="en-US" sz="2400" b="1" dirty="0" smtClean="0">
                <a:solidFill>
                  <a:schemeClr val="tx2"/>
                </a:solidFill>
                <a:latin typeface="Corbel" pitchFamily="34" charset="0"/>
              </a:rPr>
              <a:t>College </a:t>
            </a:r>
            <a:r>
              <a:rPr lang="en-US" sz="2000" b="1" i="1" dirty="0" smtClean="0">
                <a:solidFill>
                  <a:schemeClr val="tx2"/>
                </a:solidFill>
                <a:latin typeface="Corbel" pitchFamily="34" charset="0"/>
              </a:rPr>
              <a:t>of</a:t>
            </a:r>
            <a:r>
              <a:rPr lang="en-US" sz="2400" b="1" dirty="0" smtClean="0">
                <a:solidFill>
                  <a:schemeClr val="tx2"/>
                </a:solidFill>
                <a:latin typeface="Corbel" pitchFamily="34" charset="0"/>
              </a:rPr>
              <a:t> Letters</a:t>
            </a:r>
            <a:r>
              <a:rPr lang="en-US" sz="2000" b="1" dirty="0" smtClean="0">
                <a:solidFill>
                  <a:schemeClr val="tx2"/>
                </a:solidFill>
                <a:latin typeface="Corbel" pitchFamily="34" charset="0"/>
              </a:rPr>
              <a:t>,</a:t>
            </a:r>
            <a:r>
              <a:rPr lang="en-US" sz="2400" b="1" dirty="0" smtClean="0">
                <a:solidFill>
                  <a:schemeClr val="tx2"/>
                </a:solidFill>
                <a:latin typeface="Corbel" pitchFamily="34" charset="0"/>
              </a:rPr>
              <a:t> Arts</a:t>
            </a:r>
            <a:r>
              <a:rPr lang="en-US" sz="2400" b="1" i="1" dirty="0" smtClean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2000" b="1" i="1" dirty="0" smtClean="0">
                <a:solidFill>
                  <a:schemeClr val="tx2"/>
                </a:solidFill>
                <a:latin typeface="Corbel" pitchFamily="34" charset="0"/>
              </a:rPr>
              <a:t>and</a:t>
            </a:r>
            <a:r>
              <a:rPr lang="en-US" sz="2400" b="1" i="1" dirty="0" smtClean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orbel" pitchFamily="34" charset="0"/>
              </a:rPr>
              <a:t>Social Sciences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Corbel" pitchFamily="34" charset="0"/>
              </a:rPr>
              <a:t>with support from: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5791200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>
                <a:solidFill>
                  <a:schemeClr val="tx2"/>
                </a:solidFill>
              </a:rPr>
              <a:t>University of Idaho’s Humanities Endowment, </a:t>
            </a:r>
            <a:br>
              <a:rPr lang="en-US" sz="2000" dirty="0" smtClean="0">
                <a:solidFill>
                  <a:schemeClr val="tx2"/>
                </a:solidFill>
              </a:rPr>
            </a:br>
            <a:r>
              <a:rPr lang="en-US" sz="2000" dirty="0" smtClean="0">
                <a:solidFill>
                  <a:schemeClr val="tx2"/>
                </a:solidFill>
              </a:rPr>
              <a:t>National Endowment for the Humanities, and </a:t>
            </a:r>
          </a:p>
          <a:p>
            <a:pPr lvl="1" algn="ctr"/>
            <a:r>
              <a:rPr lang="en-US" sz="2000" dirty="0" smtClean="0">
                <a:solidFill>
                  <a:schemeClr val="tx2"/>
                </a:solidFill>
              </a:rPr>
              <a:t>gifts from friends of the College of Letters, Arts</a:t>
            </a:r>
            <a:r>
              <a:rPr lang="en-US" sz="1600" i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and</a:t>
            </a:r>
            <a:r>
              <a:rPr lang="en-US" sz="1600" i="1" dirty="0" smtClean="0">
                <a:solidFill>
                  <a:schemeClr val="tx2"/>
                </a:solidFill>
              </a:rPr>
              <a:t>  </a:t>
            </a:r>
            <a:r>
              <a:rPr lang="en-US" sz="2000" dirty="0" smtClean="0">
                <a:solidFill>
                  <a:schemeClr val="tx2"/>
                </a:solidFill>
              </a:rPr>
              <a:t>Social Sciences</a:t>
            </a:r>
            <a:endParaRPr lang="en-US" sz="2000" b="1" dirty="0" smtClean="0">
              <a:solidFill>
                <a:schemeClr val="tx2"/>
              </a:solidFill>
              <a:latin typeface="Corbe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04800" y="5181600"/>
            <a:ext cx="8458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8600" y="533400"/>
            <a:ext cx="868680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Sundance lodge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Slide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4267200" cy="3907536"/>
          </a:xfrm>
          <a:prstGeom prst="roundRect">
            <a:avLst/>
          </a:prstGeom>
        </p:spPr>
      </p:pic>
      <p:pic>
        <p:nvPicPr>
          <p:cNvPr id="11" name="Picture 10" descr="Slide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676400"/>
            <a:ext cx="4234430" cy="297180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4648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Crow Sundance Lodge, Wolf Mountains.            Photo: Frey 1993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410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Ashkísshe</a:t>
            </a:r>
            <a:endParaRPr 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Tom Yellowtail’s Wheel</a:t>
            </a:r>
            <a:endParaRPr lang="en-US" sz="4000" dirty="0"/>
          </a:p>
        </p:txBody>
      </p:sp>
      <p:pic>
        <p:nvPicPr>
          <p:cNvPr id="4" name="Content Placeholder 3" descr="Wagon-Wheel-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895600" y="3657600"/>
            <a:ext cx="3244314" cy="2889260"/>
          </a:xfrm>
          <a:prstGeom prst="round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w="0" h="0"/>
          </a:sp3d>
        </p:spPr>
      </p:pic>
      <p:sp>
        <p:nvSpPr>
          <p:cNvPr id="5" name="TextBox 4"/>
          <p:cNvSpPr txBox="1"/>
          <p:nvPr/>
        </p:nvSpPr>
        <p:spPr>
          <a:xfrm>
            <a:off x="762000" y="144780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various paths, the spokes, distinct and equal,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800" dirty="0" smtClean="0"/>
              <a:t>yet all linked by the same rim and hub,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895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if the wheel is to turn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Wagon-Wheel-H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00400" y="2590800"/>
            <a:ext cx="2661848" cy="2370539"/>
          </a:xfrm>
          <a:prstGeom prst="roundRect">
            <a:avLst>
              <a:gd name="adj" fmla="val 19792"/>
            </a:avLst>
          </a:prstGeom>
          <a:noFill/>
          <a:scene3d>
            <a:camera prst="orthographicFront">
              <a:rot lat="0" lon="0" rev="0"/>
            </a:camera>
            <a:lightRig rig="threePt" dir="t"/>
          </a:scene3d>
          <a:sp3d>
            <a:bevelT w="0" h="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86800" cy="6096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Varied Paths</a:t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5562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without threat of the “mutually exclusive”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21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can travel the many but distinct spokes, when maintaining integrity of each, while each part of a greater whole</a:t>
            </a:r>
            <a:endParaRPr lang="en-US" sz="2800" dirty="0"/>
          </a:p>
        </p:txBody>
      </p:sp>
      <p:pic>
        <p:nvPicPr>
          <p:cNvPr id="9" name="Picture 8" descr="Susie Yellowtail 1976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362200"/>
            <a:ext cx="2020469" cy="2863795"/>
          </a:xfrm>
          <a:prstGeom prst="roundRect">
            <a:avLst/>
          </a:prstGeom>
        </p:spPr>
      </p:pic>
      <p:pic>
        <p:nvPicPr>
          <p:cNvPr id="10" name="Picture 9" descr="Tom Yellowtail 19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2362200"/>
            <a:ext cx="2021983" cy="2820134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3276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map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3276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competency</a:t>
            </a:r>
            <a:endParaRPr 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         Huckleberries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447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wagon wheels and rock medicine wheels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Sundancer participants, Baptist parishioners</a:t>
            </a:r>
            <a:r>
              <a:rPr lang="en-US" sz="2800" smtClean="0"/>
              <a:t>, IHS </a:t>
            </a:r>
            <a:r>
              <a:rPr lang="en-US" sz="2800" dirty="0" smtClean="0"/>
              <a:t>practitioners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3124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spokes and a hub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51054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huckleberries offered, lessons to be learned?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436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attend to heart and head ways of knowing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191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886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interplay of the unique and universal, </a:t>
            </a:r>
          </a:p>
          <a:p>
            <a:r>
              <a:rPr lang="en-US" sz="2800" dirty="0" smtClean="0"/>
              <a:t>our collective diversity and what we share in common</a:t>
            </a:r>
            <a:endParaRPr lang="en-US" sz="2800" dirty="0"/>
          </a:p>
        </p:txBody>
      </p:sp>
      <p:pic>
        <p:nvPicPr>
          <p:cNvPr id="12" name="Picture 11" descr="huckleber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533400"/>
            <a:ext cx="965200" cy="821928"/>
          </a:xfrm>
          <a:prstGeom prst="round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Biomedical </a:t>
            </a:r>
            <a:r>
              <a:rPr lang="en-US" sz="4000" cap="none" dirty="0" smtClean="0"/>
              <a:t>and</a:t>
            </a:r>
            <a:r>
              <a:rPr lang="en-US" sz="4000" dirty="0" smtClean="0"/>
              <a:t> Sundance Ways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943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Receiving the stem cells, Seattle.  Photo: Kris Roby 2009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5867400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The Buffalo and Eagle being blessed before the start of the Sundance, Gordon Plain Bull and Tom Yellowtail.  Pryor 1974</a:t>
            </a:r>
            <a:endParaRPr lang="en-US" sz="1400" dirty="0"/>
          </a:p>
        </p:txBody>
      </p:sp>
      <p:pic>
        <p:nvPicPr>
          <p:cNvPr id="11" name="Content Placeholder 10" descr="BuffaloTom7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419600" y="3352800"/>
            <a:ext cx="3765886" cy="2555422"/>
          </a:xfrm>
          <a:prstGeom prst="roundRect">
            <a:avLst/>
          </a:prstGeom>
        </p:spPr>
      </p:pic>
      <p:pic>
        <p:nvPicPr>
          <p:cNvPr id="12" name="Picture 11" descr="StemCellIV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3000" y="2362200"/>
            <a:ext cx="3048000" cy="3558298"/>
          </a:xfrm>
          <a:prstGeom prst="round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143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traveling the distinct healing spokes:                               reclining with an IV of stem cells, dancing with Buffalo Spirit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Inner Healing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1447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Burnt Face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stumble and fall - health taken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200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confusion and solitude, replaced by loving support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41148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journey of perseverance and sacrifice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50292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transformation possible:</a:t>
            </a:r>
          </a:p>
          <a:p>
            <a:pPr algn="ctr"/>
            <a:r>
              <a:rPr lang="en-US" sz="2800" dirty="0" smtClean="0"/>
              <a:t>   a child’s face restored</a:t>
            </a:r>
          </a:p>
          <a:p>
            <a:pPr algn="ctr"/>
            <a:r>
              <a:rPr lang="en-US" sz="2800" dirty="0" smtClean="0"/>
              <a:t>                 reborn as a child</a:t>
            </a:r>
            <a:endParaRPr lang="en-US" sz="2800" dirty="0"/>
          </a:p>
        </p:txBody>
      </p:sp>
      <p:pic>
        <p:nvPicPr>
          <p:cNvPr id="11" name="Picture 10" descr="MedicineWheel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295400"/>
            <a:ext cx="2590800" cy="175972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liminality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533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CHAOS</a:t>
            </a:r>
            <a:endParaRPr lang="en-US" sz="4000" i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2133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“betwixt and between”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800" dirty="0" smtClean="0"/>
              <a:t>timeless and spaceless, between the spokes,                                                 devoid of distractions and mundane sensibilities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2800" dirty="0" smtClean="0"/>
              <a:t>listen deeply – most essential</a:t>
            </a:r>
          </a:p>
          <a:p>
            <a:pPr algn="ctr"/>
            <a:endParaRPr lang="en-US" sz="2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Empathy - Compassion</a:t>
            </a:r>
            <a:endParaRPr lang="en-US" sz="4000" dirty="0"/>
          </a:p>
        </p:txBody>
      </p:sp>
      <p:pic>
        <p:nvPicPr>
          <p:cNvPr id="4" name="Picture 3" descr="SundanceMablePrettyOnTop'74_edited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33800" y="2590800"/>
            <a:ext cx="3536241" cy="2714717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44958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Mable Pretty On Top being “doctored,” Sundance, Pryor.   1974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6388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Frey following the stem cell transplant, Seattle.  Photo: Kris Roby 2009.</a:t>
            </a:r>
            <a:endParaRPr lang="en-US" sz="1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Picture 11" descr="healing_edit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514600"/>
            <a:ext cx="2876978" cy="3100517"/>
          </a:xfrm>
          <a:prstGeom prst="round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21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placing one’s self in the shoes of another</a:t>
            </a:r>
          </a:p>
          <a:p>
            <a:pPr algn="ctr"/>
            <a:r>
              <a:rPr lang="en-US" sz="2400" dirty="0" smtClean="0"/>
              <a:t>- unselfish support for another</a:t>
            </a:r>
          </a:p>
          <a:p>
            <a:pPr algn="ctr"/>
            <a:r>
              <a:rPr lang="en-US" sz="2400" dirty="0" smtClean="0"/>
              <a:t>a healing language of the hub/rim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OUT OF THE CHAOS, OUT OF THE LIMINALITY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556260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“that pat on the back from doctor‘s hand or Eagle-feather held in hand”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5" grpId="0"/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EMPATHY - Compassion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Tom's Face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2031642" cy="2429136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219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that certain look in Tom’s face - that Eagle-feather fan held in hand</a:t>
            </a:r>
            <a:endParaRPr lang="en-US" sz="2400" dirty="0"/>
          </a:p>
        </p:txBody>
      </p:sp>
      <p:pic>
        <p:nvPicPr>
          <p:cNvPr id="8" name="Picture 7" descr="HandFeath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2266950" cy="1600200"/>
          </a:xfrm>
          <a:prstGeom prst="roundRect">
            <a:avLst/>
          </a:prstGeom>
        </p:spPr>
      </p:pic>
      <p:pic>
        <p:nvPicPr>
          <p:cNvPr id="13" name="Content Placeholder 12" descr="TomPrayer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648200" y="4038600"/>
            <a:ext cx="3328416" cy="2237232"/>
          </a:xfrm>
          <a:prstGeom prst="round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5105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another huckleberry?</a:t>
            </a:r>
            <a:endParaRPr lang="en-US" sz="2400" dirty="0"/>
          </a:p>
        </p:txBody>
      </p:sp>
      <p:pic>
        <p:nvPicPr>
          <p:cNvPr id="9" name="Picture 8" descr="huckleber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917" y="4876800"/>
            <a:ext cx="1003883" cy="854869"/>
          </a:xfrm>
          <a:prstGeom prst="round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Tom Attending to his Chores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724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Tom Yellowtail, Wyola.  Photo: Joseph Epes Brown, circa 1970s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“as if we’d known each other for years,”</a:t>
            </a:r>
          </a:p>
          <a:p>
            <a:pPr algn="ctr"/>
            <a:r>
              <a:rPr lang="en-US" sz="2400" dirty="0" smtClean="0"/>
              <a:t>yet so fundamentally different, so little in common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Content Placeholder 9" descr="Slide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2209800"/>
            <a:ext cx="2128796" cy="3292538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791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how can two people so different, relate so effortlessly?</a:t>
            </a:r>
            <a:endParaRPr 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Gathering </a:t>
            </a:r>
            <a:r>
              <a:rPr lang="en-US" sz="4000" cap="none" dirty="0" smtClean="0"/>
              <a:t>the</a:t>
            </a:r>
            <a:r>
              <a:rPr lang="en-US" sz="4000" dirty="0" smtClean="0"/>
              <a:t> Huckleberries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Berrie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29200" y="1752600"/>
            <a:ext cx="2679086" cy="3886200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56388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Elysia Moran and Victoria Spino, with Grandpa, Rob Moran.  </a:t>
            </a:r>
          </a:p>
          <a:p>
            <a:pPr algn="ctr"/>
            <a:r>
              <a:rPr lang="en-US" sz="1400" dirty="0" smtClean="0"/>
              <a:t>Photo: Frey 2003</a:t>
            </a:r>
            <a:endParaRPr lang="en-US" sz="1400" dirty="0"/>
          </a:p>
        </p:txBody>
      </p:sp>
      <p:pic>
        <p:nvPicPr>
          <p:cNvPr id="10" name="Picture 9" descr="huckleberries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828800"/>
            <a:ext cx="2971800" cy="2727465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4572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Photo: John Hartman 2011</a:t>
            </a:r>
            <a:endParaRPr lang="en-US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baaéechichiwaau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839200" cy="1295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“re-telling one’s own”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act of telling of Coyote or of one’s own life-defining events </a:t>
            </a:r>
          </a:p>
          <a:p>
            <a:pPr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 gift received, now re-told, gifted to you </a:t>
            </a:r>
          </a:p>
        </p:txBody>
      </p:sp>
      <p:pic>
        <p:nvPicPr>
          <p:cNvPr id="4" name="Picture 3" descr="Cabin Grandpa 9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" y="2590800"/>
            <a:ext cx="2339351" cy="3054332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45720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Tom Yellowtail, retelling a favorite story, with his great grandkids, at his cabin, east of Wyola.        Photo: Frey 1993</a:t>
            </a:r>
            <a:endParaRPr lang="en-US" sz="1400" dirty="0"/>
          </a:p>
        </p:txBody>
      </p:sp>
      <p:pic>
        <p:nvPicPr>
          <p:cNvPr id="6" name="Picture 5" descr="cabin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95600" y="2590800"/>
            <a:ext cx="2076037" cy="3048000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 rot="10800000" flipV="1">
            <a:off x="1676400" y="5747214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</a:t>
            </a:r>
            <a:r>
              <a:rPr lang="en-US" sz="2400" b="1" dirty="0" smtClean="0"/>
              <a:t>bridging </a:t>
            </a:r>
            <a:r>
              <a:rPr lang="en-US" sz="2400" dirty="0" smtClean="0"/>
              <a:t>what can divide the spokes, </a:t>
            </a:r>
          </a:p>
          <a:p>
            <a:r>
              <a:rPr lang="en-US" sz="2400" dirty="0" smtClean="0"/>
              <a:t>                the “</a:t>
            </a:r>
            <a:r>
              <a:rPr lang="en-US" sz="2400" b="1" dirty="0" smtClean="0"/>
              <a:t>mutually exclusive</a:t>
            </a:r>
            <a:r>
              <a:rPr lang="en-US" sz="2400" dirty="0" smtClean="0"/>
              <a:t>” 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8956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/>
              <a:t>power of story</a:t>
            </a:r>
            <a:r>
              <a:rPr lang="en-US" sz="2400" dirty="0" smtClean="0"/>
              <a:t>                                     a language of our shared humanity, our hub/rim</a:t>
            </a:r>
            <a:endParaRPr lang="en-US" sz="2400" dirty="0"/>
          </a:p>
        </p:txBody>
      </p:sp>
      <p:pic>
        <p:nvPicPr>
          <p:cNvPr id="10" name="Picture 9" descr="huckleber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5638800"/>
            <a:ext cx="1168400" cy="994966"/>
          </a:xfrm>
          <a:prstGeom prst="round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1" descr="Slid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447800"/>
            <a:ext cx="3371193" cy="2793274"/>
          </a:xfrm>
          <a:prstGeom prst="roundRect">
            <a:avLst/>
          </a:prstGeom>
        </p:spPr>
      </p:pic>
      <p:pic>
        <p:nvPicPr>
          <p:cNvPr id="6" name="Content Placeholder 3" descr="Wagon-Wheel-H_edited-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66800" y="1447800"/>
            <a:ext cx="2994742" cy="2667000"/>
          </a:xfrm>
          <a:prstGeom prst="round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Further Applications - Implications?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196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our unfolding stories, as students, teachers, researchers,  </a:t>
            </a:r>
          </a:p>
          <a:p>
            <a:pPr algn="ctr"/>
            <a:r>
              <a:rPr lang="en-US" sz="2400" dirty="0" smtClean="0"/>
              <a:t>for your unfolding story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what huckleberries await?</a:t>
            </a:r>
          </a:p>
          <a:p>
            <a:pPr algn="ctr"/>
            <a:r>
              <a:rPr lang="en-US" sz="2400" dirty="0" smtClean="0"/>
              <a:t>let’s take a journey</a:t>
            </a:r>
            <a:r>
              <a:rPr lang="en-US" sz="2400" smtClean="0"/>
              <a:t>,      a humanities expedition </a:t>
            </a:r>
            <a:r>
              <a:rPr lang="en-US" sz="2400" dirty="0" smtClean="0"/>
              <a:t>together</a:t>
            </a:r>
            <a:endParaRPr lang="en-US" sz="2400" dirty="0"/>
          </a:p>
        </p:txBody>
      </p:sp>
      <p:pic>
        <p:nvPicPr>
          <p:cNvPr id="8" name="Picture 7" descr="huckleber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286000"/>
            <a:ext cx="1189839" cy="1013222"/>
          </a:xfrm>
          <a:prstGeom prst="dodecagon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95800" y="42672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Sch</a:t>
            </a:r>
            <a:r>
              <a:rPr lang="en-US" sz="1400" u="sng" dirty="0" smtClean="0"/>
              <a:t>i</a:t>
            </a:r>
            <a:r>
              <a:rPr lang="en-US" sz="1400" dirty="0" smtClean="0"/>
              <a:t>tsu’umsh elders Lawrence Nicodemus and Felix Aripa, along with Frey, Plummer.  Photo: Rosemary Peone 2000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00200" y="51054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 ethnographer, researcher and teacher</a:t>
            </a:r>
            <a:endParaRPr lang="en-US" sz="2400" dirty="0"/>
          </a:p>
        </p:txBody>
      </p:sp>
      <p:pic>
        <p:nvPicPr>
          <p:cNvPr id="13" name="Picture 12" descr="is_int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2133600"/>
            <a:ext cx="4636040" cy="1447800"/>
          </a:xfrm>
          <a:prstGeom prst="round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6" grpId="1"/>
      <p:bldP spid="17" grpId="0"/>
      <p:bldP spid="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Another Dance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400" dirty="0" smtClean="0"/>
              <a:t>as “distinguished humanities professor” – aka as “ethnographer”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133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“research design” –   </a:t>
            </a:r>
            <a:r>
              <a:rPr lang="en-US" sz="2400" b="1" dirty="0" smtClean="0"/>
              <a:t>the humanities</a:t>
            </a: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i="1" dirty="0" smtClean="0"/>
              <a:t>human condition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4572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i="1" dirty="0" smtClean="0"/>
              <a:t>wisdom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3810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interpretive</a:t>
            </a:r>
            <a:endParaRPr lang="en-US" sz="2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5257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b="1" i="1" dirty="0" smtClean="0"/>
              <a:t>reflect</a:t>
            </a:r>
            <a:r>
              <a:rPr lang="en-US" sz="2400" dirty="0" smtClean="0"/>
              <a:t> and </a:t>
            </a:r>
            <a:r>
              <a:rPr lang="en-US" sz="2400" b="1" i="1" dirty="0" smtClean="0"/>
              <a:t>respond</a:t>
            </a:r>
            <a:endParaRPr lang="en-US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 smtClean="0"/>
              <a:t>A</a:t>
            </a:r>
            <a:r>
              <a:rPr lang="en-US" sz="4000" dirty="0" smtClean="0"/>
              <a:t> Community </a:t>
            </a:r>
            <a:r>
              <a:rPr lang="en-US" sz="4000" cap="none" dirty="0" smtClean="0">
                <a:latin typeface="+mn-lt"/>
              </a:rPr>
              <a:t>of</a:t>
            </a:r>
            <a:r>
              <a:rPr lang="en-US" sz="4000" cap="none" dirty="0" smtClean="0"/>
              <a:t> </a:t>
            </a:r>
            <a:r>
              <a:rPr lang="en-US" sz="4000" dirty="0" smtClean="0"/>
              <a:t>“vandals”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533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“what is the interplay between the unique and universal, </a:t>
            </a:r>
          </a:p>
        </p:txBody>
      </p:sp>
      <p:pic>
        <p:nvPicPr>
          <p:cNvPr id="7" name="Picture 6" descr="is_int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0"/>
            <a:ext cx="7489596" cy="1600200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questions to ask you and others: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6248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</a:t>
            </a:r>
            <a:r>
              <a:rPr lang="en-US" sz="2400" b="1" dirty="0" smtClean="0"/>
              <a:t>a community ethnography  </a:t>
            </a:r>
            <a:endParaRPr lang="en-US" sz="2400" b="1" dirty="0"/>
          </a:p>
        </p:txBody>
      </p:sp>
      <p:pic>
        <p:nvPicPr>
          <p:cNvPr id="15" name="Picture 14" descr="UIlogo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352800"/>
            <a:ext cx="3522409" cy="949519"/>
          </a:xfrm>
          <a:prstGeom prst="rect">
            <a:avLst/>
          </a:prstGeom>
        </p:spPr>
      </p:pic>
      <p:pic>
        <p:nvPicPr>
          <p:cNvPr id="16" name="Picture 15" descr="Admin-Clock-602-x-18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67200" y="3124200"/>
            <a:ext cx="4267200" cy="1332614"/>
          </a:xfrm>
          <a:prstGeom prst="round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2133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between the particular and ubiquitous,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2590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between our collective diversity and shared humanity?”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762000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David Adler </a:t>
            </a:r>
            <a:r>
              <a:rPr lang="en-US" sz="1600" dirty="0" smtClean="0"/>
              <a:t>- Public Policy</a:t>
            </a:r>
          </a:p>
          <a:p>
            <a:pPr algn="ctr"/>
            <a:r>
              <a:rPr lang="en-US" sz="1600" b="1" dirty="0" smtClean="0"/>
              <a:t>Katherine Aiken</a:t>
            </a:r>
            <a:r>
              <a:rPr lang="en-US" sz="1600" dirty="0" smtClean="0"/>
              <a:t> - History</a:t>
            </a:r>
          </a:p>
          <a:p>
            <a:pPr algn="ctr"/>
            <a:r>
              <a:rPr lang="en-US" sz="1600" b="1" dirty="0" smtClean="0"/>
              <a:t>Barry Bilderback</a:t>
            </a:r>
            <a:r>
              <a:rPr lang="en-US" sz="1600" dirty="0" smtClean="0"/>
              <a:t> - Music</a:t>
            </a:r>
          </a:p>
          <a:p>
            <a:pPr algn="ctr">
              <a:buNone/>
            </a:pPr>
            <a:r>
              <a:rPr lang="en-US" sz="1600" b="1" dirty="0" smtClean="0"/>
              <a:t>Dan Bukvich</a:t>
            </a:r>
            <a:r>
              <a:rPr lang="en-US" sz="1600" dirty="0" smtClean="0"/>
              <a:t>, </a:t>
            </a:r>
            <a:r>
              <a:rPr lang="en-US" sz="1600" b="1" dirty="0" smtClean="0"/>
              <a:t>Navin Chettri </a:t>
            </a:r>
            <a:r>
              <a:rPr lang="en-US" sz="1600" dirty="0" smtClean="0"/>
              <a:t>and their </a:t>
            </a:r>
            <a:r>
              <a:rPr lang="en-US" sz="1600" b="1" dirty="0" smtClean="0"/>
              <a:t>Students </a:t>
            </a:r>
            <a:r>
              <a:rPr lang="en-US" sz="1600" dirty="0" smtClean="0"/>
              <a:t>- Music and the </a:t>
            </a:r>
            <a:r>
              <a:rPr lang="en-US" sz="1600" b="1" dirty="0" smtClean="0"/>
              <a:t>Jazz Choir</a:t>
            </a:r>
          </a:p>
          <a:p>
            <a:pPr algn="ctr"/>
            <a:r>
              <a:rPr lang="en-US" sz="1600" b="1" dirty="0" smtClean="0"/>
              <a:t>Don Burnett</a:t>
            </a:r>
            <a:r>
              <a:rPr lang="en-US" sz="1600" dirty="0" smtClean="0"/>
              <a:t> - Jurisprudence</a:t>
            </a:r>
          </a:p>
          <a:p>
            <a:pPr algn="ctr">
              <a:buNone/>
            </a:pPr>
            <a:r>
              <a:rPr lang="en-US" sz="1600" b="1" dirty="0" smtClean="0"/>
              <a:t>Rob Caisley,</a:t>
            </a:r>
            <a:r>
              <a:rPr lang="en-US" sz="1600" dirty="0" smtClean="0"/>
              <a:t> </a:t>
            </a:r>
            <a:r>
              <a:rPr lang="en-US" sz="1600" b="1" dirty="0" smtClean="0"/>
              <a:t>Lojo Simon </a:t>
            </a:r>
            <a:r>
              <a:rPr lang="en-US" sz="1600" dirty="0" smtClean="0"/>
              <a:t>and their </a:t>
            </a:r>
            <a:r>
              <a:rPr lang="en-US" sz="1600" b="1" dirty="0" smtClean="0"/>
              <a:t>Students </a:t>
            </a:r>
            <a:r>
              <a:rPr lang="en-US" sz="1600" dirty="0" smtClean="0"/>
              <a:t>- Theatre and the play, </a:t>
            </a:r>
            <a:r>
              <a:rPr lang="en-US" sz="1600" b="1" i="1" dirty="0" smtClean="0"/>
              <a:t>Adoration of Dora</a:t>
            </a:r>
          </a:p>
          <a:p>
            <a:pPr algn="ctr">
              <a:buNone/>
            </a:pPr>
            <a:r>
              <a:rPr lang="en-US" sz="1600" b="1" dirty="0" smtClean="0"/>
              <a:t>Nancy Chaney</a:t>
            </a:r>
            <a:r>
              <a:rPr lang="en-US" sz="1600" dirty="0" smtClean="0"/>
              <a:t> - Mayor and Alumni</a:t>
            </a:r>
          </a:p>
          <a:p>
            <a:pPr algn="ctr"/>
            <a:r>
              <a:rPr lang="en-US" sz="1600" b="1" dirty="0" smtClean="0"/>
              <a:t>Marco Deyasi</a:t>
            </a:r>
            <a:r>
              <a:rPr lang="en-US" sz="1600" dirty="0" smtClean="0"/>
              <a:t> - Art Historian</a:t>
            </a:r>
          </a:p>
          <a:p>
            <a:pPr algn="ctr"/>
            <a:r>
              <a:rPr lang="en-US" sz="1600" b="1" dirty="0" smtClean="0"/>
              <a:t>Stephen Drown </a:t>
            </a:r>
            <a:r>
              <a:rPr lang="en-US" sz="1600" dirty="0" smtClean="0"/>
              <a:t>- Landscape Architecture</a:t>
            </a:r>
          </a:p>
          <a:p>
            <a:pPr algn="ctr"/>
            <a:r>
              <a:rPr lang="en-US" sz="1600" b="1" dirty="0" smtClean="0"/>
              <a:t>Dan Edwards </a:t>
            </a:r>
            <a:r>
              <a:rPr lang="en-US" sz="1600" dirty="0" smtClean="0"/>
              <a:t>- Chemistry</a:t>
            </a:r>
          </a:p>
          <a:p>
            <a:pPr algn="ctr"/>
            <a:r>
              <a:rPr lang="en-US" sz="1600" b="1" dirty="0" smtClean="0"/>
              <a:t>Sanford Eigenbrode</a:t>
            </a:r>
            <a:r>
              <a:rPr lang="en-US" sz="1600" dirty="0" smtClean="0"/>
              <a:t> - Chemical Ecology and Entomology</a:t>
            </a:r>
          </a:p>
          <a:p>
            <a:pPr algn="ctr"/>
            <a:r>
              <a:rPr lang="en-US" sz="1600" b="1" dirty="0" smtClean="0"/>
              <a:t>James Foster</a:t>
            </a:r>
            <a:r>
              <a:rPr lang="en-US" sz="1600" dirty="0" smtClean="0"/>
              <a:t> - Biology and Computer Science</a:t>
            </a:r>
          </a:p>
          <a:p>
            <a:pPr algn="ctr"/>
            <a:r>
              <a:rPr lang="en-US" sz="1600" b="1" dirty="0" smtClean="0"/>
              <a:t>Heather Gasser</a:t>
            </a:r>
            <a:r>
              <a:rPr lang="en-US" sz="1600" dirty="0" smtClean="0"/>
              <a:t> - Women's Center</a:t>
            </a:r>
          </a:p>
          <a:p>
            <a:pPr algn="ctr"/>
            <a:r>
              <a:rPr lang="en-US" sz="1600" b="1" dirty="0" smtClean="0"/>
              <a:t>Janis Johnson </a:t>
            </a:r>
            <a:r>
              <a:rPr lang="en-US" sz="1600" dirty="0" smtClean="0"/>
              <a:t>and</a:t>
            </a:r>
            <a:r>
              <a:rPr lang="en-US" sz="1600" b="1" dirty="0" smtClean="0"/>
              <a:t> Nez Perce elders </a:t>
            </a:r>
            <a:r>
              <a:rPr lang="en-US" sz="1600" dirty="0" smtClean="0"/>
              <a:t>- Literature and an evening of Nez Perce Jazz</a:t>
            </a:r>
          </a:p>
          <a:p>
            <a:pPr algn="ctr"/>
            <a:r>
              <a:rPr lang="en-US" sz="1600" b="1" dirty="0" smtClean="0"/>
              <a:t>David Lee-Painter</a:t>
            </a:r>
            <a:r>
              <a:rPr lang="en-US" sz="1600" dirty="0" smtClean="0"/>
              <a:t> and his </a:t>
            </a:r>
            <a:r>
              <a:rPr lang="en-US" sz="1600" b="1" dirty="0" smtClean="0"/>
              <a:t>Students </a:t>
            </a:r>
            <a:r>
              <a:rPr lang="en-US" sz="1600" dirty="0" smtClean="0"/>
              <a:t>- Theatre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Sally  Graves Machlis</a:t>
            </a:r>
            <a:r>
              <a:rPr lang="en-US" sz="1600" dirty="0" smtClean="0"/>
              <a:t> and </a:t>
            </a:r>
            <a:r>
              <a:rPr lang="en-US" sz="1600" b="1" dirty="0" smtClean="0"/>
              <a:t>Delphine Keim</a:t>
            </a:r>
            <a:r>
              <a:rPr lang="en-US" sz="1600" dirty="0" smtClean="0"/>
              <a:t>-</a:t>
            </a:r>
            <a:r>
              <a:rPr lang="en-US" sz="1600" b="1" dirty="0" smtClean="0"/>
              <a:t>Campbell</a:t>
            </a:r>
            <a:r>
              <a:rPr lang="en-US" sz="1600" dirty="0" smtClean="0"/>
              <a:t> - Art and Design </a:t>
            </a:r>
          </a:p>
          <a:p>
            <a:pPr algn="ctr"/>
            <a:r>
              <a:rPr lang="en-US" sz="1600" b="1" dirty="0" smtClean="0"/>
              <a:t>John Mihelich </a:t>
            </a:r>
            <a:r>
              <a:rPr lang="en-US" sz="1600" dirty="0" smtClean="0"/>
              <a:t>- Anthropology and Sociology</a:t>
            </a:r>
          </a:p>
          <a:p>
            <a:pPr algn="ctr"/>
            <a:r>
              <a:rPr lang="en-US" sz="1600" b="1" dirty="0" smtClean="0"/>
              <a:t>Garth Reese </a:t>
            </a:r>
            <a:r>
              <a:rPr lang="en-US" sz="1600" dirty="0" smtClean="0"/>
              <a:t>- Religious Studies</a:t>
            </a:r>
          </a:p>
          <a:p>
            <a:pPr algn="ctr"/>
            <a:r>
              <a:rPr lang="en-US" sz="1600" b="1" dirty="0" smtClean="0"/>
              <a:t>Michael O'Rourke</a:t>
            </a:r>
            <a:r>
              <a:rPr lang="en-US" sz="1600" dirty="0" smtClean="0"/>
              <a:t> - Philosophy</a:t>
            </a:r>
          </a:p>
          <a:p>
            <a:pPr algn="ctr"/>
            <a:r>
              <a:rPr lang="en-US" sz="1600" b="1" dirty="0" smtClean="0"/>
              <a:t>Marty Peterson </a:t>
            </a:r>
            <a:r>
              <a:rPr lang="en-US" sz="1600" dirty="0" smtClean="0"/>
              <a:t> - Legislative Representative for the President</a:t>
            </a:r>
          </a:p>
          <a:p>
            <a:pPr algn="ctr"/>
            <a:r>
              <a:rPr lang="en-US" sz="1600" b="1" dirty="0" smtClean="0"/>
              <a:t>Brandon Schrand</a:t>
            </a:r>
            <a:r>
              <a:rPr lang="en-US" sz="1600" dirty="0" smtClean="0"/>
              <a:t> and his </a:t>
            </a:r>
            <a:r>
              <a:rPr lang="en-US" sz="1600" b="1" dirty="0" smtClean="0"/>
              <a:t>Students </a:t>
            </a:r>
            <a:r>
              <a:rPr lang="en-US" sz="1600" dirty="0" smtClean="0"/>
              <a:t>- Creative Writing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Bill Smith</a:t>
            </a:r>
            <a:r>
              <a:rPr lang="en-US" sz="1600" dirty="0" smtClean="0"/>
              <a:t> - International Relations</a:t>
            </a:r>
          </a:p>
          <a:p>
            <a:pPr algn="ctr"/>
            <a:r>
              <a:rPr lang="en-US" sz="1600" b="1" dirty="0" smtClean="0"/>
              <a:t>Carmen Suarez </a:t>
            </a:r>
            <a:r>
              <a:rPr lang="en-US" sz="1600" dirty="0" smtClean="0"/>
              <a:t>- Human Rights, Access and Inclusion Office</a:t>
            </a:r>
          </a:p>
          <a:p>
            <a:pPr algn="ctr"/>
            <a:r>
              <a:rPr lang="en-US" sz="1600" b="1" dirty="0" smtClean="0"/>
              <a:t>Bill Voxman</a:t>
            </a:r>
            <a:r>
              <a:rPr lang="en-US" sz="1600" dirty="0" smtClean="0"/>
              <a:t> - Photographer and Mathematics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52400"/>
            <a:ext cx="5486400" cy="646331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VANDAL COMMUNITY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90800" y="685800"/>
            <a:ext cx="411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Implications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how we conceptualize the interplay between diversity and universality has far reaching implications on our capacities: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38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you’re invited to an </a:t>
            </a:r>
            <a:r>
              <a:rPr lang="en-US" sz="2400" b="1" dirty="0" smtClean="0"/>
              <a:t>Humanities Exploration</a:t>
            </a:r>
            <a:r>
              <a:rPr lang="en-US" sz="2400" dirty="0" smtClean="0"/>
              <a:t>.  let’s see what </a:t>
            </a:r>
            <a:r>
              <a:rPr lang="en-US" sz="2400" b="1" dirty="0" smtClean="0"/>
              <a:t>huckleberries await</a:t>
            </a:r>
            <a:r>
              <a:rPr lang="en-US" sz="20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590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creativity in the arts and discovery in the sciences,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3505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building local and global community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30480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tolerance, civility, and respect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2133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 communication and collaboration</a:t>
            </a:r>
            <a:r>
              <a:rPr lang="en-US" sz="2000" dirty="0" smtClean="0"/>
              <a:t>,</a:t>
            </a:r>
            <a:endParaRPr lang="en-US" sz="2000" dirty="0"/>
          </a:p>
        </p:txBody>
      </p:sp>
      <p:pic>
        <p:nvPicPr>
          <p:cNvPr id="15" name="Content Placeholder 14" descr="TurningWheel3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90600" y="4648200"/>
            <a:ext cx="1905000" cy="1905000"/>
          </a:xfrm>
          <a:prstGeom prst="roundRect">
            <a:avLst/>
          </a:prstGeom>
        </p:spPr>
      </p:pic>
      <p:pic>
        <p:nvPicPr>
          <p:cNvPr id="13" name="Picture 12" descr="hucklebe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724400"/>
            <a:ext cx="1930400" cy="1643856"/>
          </a:xfrm>
          <a:prstGeom prst="round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Healing Journeys</a:t>
            </a:r>
            <a:endParaRPr lang="en-US" sz="4000" dirty="0"/>
          </a:p>
        </p:txBody>
      </p:sp>
      <p:pic>
        <p:nvPicPr>
          <p:cNvPr id="4" name="Content Placeholder 3" descr="370px-Violet_ribbon_svg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9200" y="2743200"/>
            <a:ext cx="1783287" cy="2886997"/>
          </a:xfrm>
        </p:spPr>
      </p:pic>
      <p:pic>
        <p:nvPicPr>
          <p:cNvPr id="7" name="Picture 6" descr="CliffAug02e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86200" y="2743200"/>
            <a:ext cx="3860800" cy="2895600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571500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Cliff SiJohn, Coeur d’Alene Casino.  Photo: Frey 2002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304800" y="1447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pay attention to both the “external and inner healing,” both “head knowledge and heart knowledge”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Head Knowledge </a:t>
            </a:r>
            <a:r>
              <a:rPr lang="en-US" cap="none" dirty="0" smtClean="0"/>
              <a:t>and</a:t>
            </a:r>
            <a:r>
              <a:rPr lang="en-US" dirty="0" smtClean="0"/>
              <a:t> Heart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4343400" cy="1371600"/>
          </a:xfrm>
        </p:spPr>
        <p:txBody>
          <a:bodyPr numCol="1">
            <a:no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Material Reductionism   Cartesian Dualism        Scientific Method</a:t>
            </a:r>
          </a:p>
          <a:p>
            <a:pPr algn="ctr">
              <a:buNone/>
            </a:pP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4419600"/>
            <a:ext cx="350520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400" dirty="0" smtClean="0"/>
              <a:t>binary oppositions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181600"/>
            <a:ext cx="304800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2400" dirty="0" smtClean="0"/>
              <a:t>devoid of spirit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971800"/>
            <a:ext cx="4419600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a tangible world of discrete quantifiable objects viewed as          if behind a glass pane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3962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67200" y="1676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Spiritual Animation </a:t>
            </a:r>
          </a:p>
          <a:p>
            <a:pPr algn="ctr">
              <a:buNone/>
            </a:pPr>
            <a:r>
              <a:rPr lang="en-US" sz="2400" dirty="0" smtClean="0"/>
              <a:t>Unified Holism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2971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dirty="0" smtClean="0"/>
              <a:t>a transitory world co-created at the convergence of those participating, an event in the making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10200" y="44196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kinship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5105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imbued with spirit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457200" y="1066800"/>
            <a:ext cx="3276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1066800"/>
            <a:ext cx="3276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5943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contrasting  world </a:t>
            </a:r>
            <a:r>
              <a:rPr lang="en-US" sz="2400" smtClean="0"/>
              <a:t>views, contrasting </a:t>
            </a:r>
            <a:r>
              <a:rPr lang="en-US" sz="2400" dirty="0" smtClean="0"/>
              <a:t>epistemologies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6" grpId="0"/>
      <p:bldP spid="17" grpId="0"/>
      <p:bldP spid="18" grpId="0"/>
      <p:bldP spid="1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dirty="0" smtClean="0"/>
              <a:t>Head Knowledge </a:t>
            </a:r>
            <a:r>
              <a:rPr lang="en-US" cap="none" dirty="0" smtClean="0"/>
              <a:t>and</a:t>
            </a:r>
            <a:r>
              <a:rPr lang="en-US" dirty="0" smtClean="0"/>
              <a:t> Heart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 descr="NEPE-HI-09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362200" y="1828800"/>
            <a:ext cx="4191000" cy="2758077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</a:t>
            </a:r>
            <a:r>
              <a:rPr lang="en-US" sz="2800" dirty="0" smtClean="0"/>
              <a:t>geological processes  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1219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Coyote and Snake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876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physical action/reaction </a:t>
            </a:r>
          </a:p>
          <a:p>
            <a:pPr algn="ctr"/>
            <a:r>
              <a:rPr lang="en-US" sz="2800" dirty="0" smtClean="0"/>
              <a:t>of scalpel and chemo drugs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4876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pulsating through an </a:t>
            </a:r>
          </a:p>
          <a:p>
            <a:pPr algn="ctr"/>
            <a:r>
              <a:rPr lang="en-US" sz="2800" dirty="0" smtClean="0"/>
              <a:t>Eagle-feather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943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“mutually exclusive”?                      huckleberry to guide?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45720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Along the Clearwater River NEPE-HI-0959</a:t>
            </a:r>
            <a:endParaRPr lang="en-US" sz="1400" dirty="0"/>
          </a:p>
        </p:txBody>
      </p:sp>
      <p:pic>
        <p:nvPicPr>
          <p:cNvPr id="12" name="Picture 11" descr="huckleber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2517" y="5867400"/>
            <a:ext cx="876883" cy="746720"/>
          </a:xfrm>
          <a:prstGeom prst="round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Lives </a:t>
            </a:r>
            <a:r>
              <a:rPr lang="en-US" sz="4000" cap="none" dirty="0" smtClean="0">
                <a:solidFill>
                  <a:schemeClr val="accent2">
                    <a:lumMod val="50000"/>
                  </a:schemeClr>
                </a:solidFill>
              </a:rPr>
              <a:t>of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 Tom</a:t>
            </a:r>
            <a:r>
              <a:rPr lang="en-US" sz="4000" cap="none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Susie Yellowtail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Susie Yellowtail 19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76800" y="2667000"/>
            <a:ext cx="2580516" cy="3657600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32460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Tom and Susie Yellowtail, Wyola.  Photo: Frey 1974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as  Sundance chief and </a:t>
            </a:r>
            <a:r>
              <a:rPr lang="en-US" sz="2800" i="1" dirty="0" smtClean="0">
                <a:solidFill>
                  <a:schemeClr val="accent2">
                    <a:lumMod val="50000"/>
                  </a:schemeClr>
                </a:solidFill>
              </a:rPr>
              <a:t>Akbaalía,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as Baptist, as nurse, as healer, on Presidential-appointed councils  </a:t>
            </a:r>
          </a:p>
        </p:txBody>
      </p:sp>
      <p:pic>
        <p:nvPicPr>
          <p:cNvPr id="9" name="Content Placeholder 8" descr="Tom Yellowtail 197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057400" y="2667000"/>
            <a:ext cx="2622431" cy="3657600"/>
          </a:xfrm>
          <a:prstGeom prst="round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12192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Apsáalooke (Crow) of 1970s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Tom Yellowtail offering a Prayer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TomYellowT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542185"/>
            <a:ext cx="2730499" cy="3718915"/>
          </a:xfrm>
          <a:prstGeom prst="roundRect">
            <a:avLst/>
          </a:prstGeom>
        </p:spPr>
      </p:pic>
      <p:pic>
        <p:nvPicPr>
          <p:cNvPr id="9" name="Picture 8" descr="Council World's Relig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447800"/>
            <a:ext cx="3987800" cy="1177210"/>
          </a:xfrm>
          <a:prstGeom prst="rect">
            <a:avLst/>
          </a:prstGeom>
        </p:spPr>
      </p:pic>
      <p:pic>
        <p:nvPicPr>
          <p:cNvPr id="10" name="Picture 9" descr="Dalai La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2895600"/>
            <a:ext cx="2895600" cy="3385297"/>
          </a:xfrm>
          <a:prstGeom prst="roundRect">
            <a:avLst/>
          </a:prstGeom>
        </p:spPr>
      </p:pic>
      <p:pic>
        <p:nvPicPr>
          <p:cNvPr id="11" name="Picture 10" descr="SundanceTomYellowtail'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1752600"/>
            <a:ext cx="3313953" cy="2819524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00400" y="45720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Tom offering prayer at the Sundance. Pryor.   1974</a:t>
            </a:r>
            <a:endParaRPr lang="en-US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The Wheel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3716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Tom Yellowtail’s “Wagon Wheel”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3" descr="Wagon-Wheel-H_edited-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4600" y="2209800"/>
            <a:ext cx="4107075" cy="3657600"/>
          </a:xfrm>
          <a:prstGeom prst="round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Big Horn Medicine Wheel</a:t>
            </a:r>
            <a:endParaRPr lang="en-US" sz="4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3E2FB-C7AC-42C5-A121-B1B12F5ADE7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 descr="Slide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676400"/>
            <a:ext cx="4248013" cy="4270670"/>
          </a:xfrm>
          <a:prstGeom prst="roundRect">
            <a:avLst/>
          </a:prstGeom>
        </p:spPr>
      </p:pic>
      <p:pic>
        <p:nvPicPr>
          <p:cNvPr id="11" name="Picture 10" descr="Slide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819400"/>
            <a:ext cx="4572000" cy="3102864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943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Rocks of the Big Horn Medicine Wheel, Wyoming, Photo: Frey 1993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1752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Burnt Face</a:t>
            </a:r>
            <a:endParaRPr lang="en-US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11287</TotalTime>
  <Words>1145</Words>
  <Application>Microsoft Office PowerPoint</Application>
  <PresentationFormat>On-screen Show (4:3)</PresentationFormat>
  <Paragraphs>196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Slide 1</vt:lpstr>
      <vt:lpstr>Gathering the Huckleberries</vt:lpstr>
      <vt:lpstr>Healing Journeys</vt:lpstr>
      <vt:lpstr>Head Knowledge and Heart Knowledge</vt:lpstr>
      <vt:lpstr>Head Knowledge and Heart Knowledge</vt:lpstr>
      <vt:lpstr>Lives of Tom and Susie Yellowtail </vt:lpstr>
      <vt:lpstr>Tom Yellowtail offering a Prayer</vt:lpstr>
      <vt:lpstr>The Wheel</vt:lpstr>
      <vt:lpstr>Big Horn Medicine Wheel</vt:lpstr>
      <vt:lpstr>Sundance lodge</vt:lpstr>
      <vt:lpstr>Tom Yellowtail’s Wheel</vt:lpstr>
      <vt:lpstr>Varied Paths </vt:lpstr>
      <vt:lpstr>         Huckleberries</vt:lpstr>
      <vt:lpstr>Biomedical and Sundance Ways</vt:lpstr>
      <vt:lpstr>Inner Healing</vt:lpstr>
      <vt:lpstr>liminality</vt:lpstr>
      <vt:lpstr>Empathy - Compassion</vt:lpstr>
      <vt:lpstr>EMPATHY - Compassion</vt:lpstr>
      <vt:lpstr>Tom Attending to his Chores</vt:lpstr>
      <vt:lpstr>baaéechichiwaau</vt:lpstr>
      <vt:lpstr>Further Applications - Implications?</vt:lpstr>
      <vt:lpstr>Another Dance</vt:lpstr>
      <vt:lpstr>A Community of “vandals”</vt:lpstr>
      <vt:lpstr>Slide 24</vt:lpstr>
      <vt:lpstr>Implications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Turning of the Wheel</dc:title>
  <dc:creator>rfrey</dc:creator>
  <cp:lastModifiedBy>rfrey</cp:lastModifiedBy>
  <cp:revision>1368</cp:revision>
  <dcterms:created xsi:type="dcterms:W3CDTF">2011-03-15T21:55:16Z</dcterms:created>
  <dcterms:modified xsi:type="dcterms:W3CDTF">2011-09-12T17:31:14Z</dcterms:modified>
</cp:coreProperties>
</file>