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60" r:id="rId6"/>
    <p:sldId id="259" r:id="rId7"/>
    <p:sldId id="266" r:id="rId8"/>
    <p:sldId id="261" r:id="rId9"/>
    <p:sldId id="267" r:id="rId10"/>
    <p:sldId id="268" r:id="rId11"/>
    <p:sldId id="269" r:id="rId12"/>
    <p:sldId id="262" r:id="rId13"/>
    <p:sldId id="265" r:id="rId14"/>
    <p:sldId id="263" r:id="rId15"/>
    <p:sldId id="264" r:id="rId16"/>
    <p:sldId id="271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4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0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4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3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3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0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4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8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0DC86-3B4F-43FF-9983-9E1DAC2BB4A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99E8-6A4E-4512-B509-8E4324D54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lf-reaction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Lithium-ion_battery#cite_note-Gold_Peak-4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large.stanford.edu/courses/2011/ph240/xie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sciencenews.com/articles/2011/03/17/upgrading.vanadium.redox.battery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t1wxZ6-t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Alkaline_battery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Redox Reactions in Batteries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253 November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0/04/Alkaline-battery-english.svg/850px-Alkaline-battery-englis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26" y="924684"/>
            <a:ext cx="5656407" cy="467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7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 Ion Battery</a:t>
            </a:r>
            <a:endParaRPr lang="en-US" dirty="0"/>
          </a:p>
        </p:txBody>
      </p:sp>
      <p:pic>
        <p:nvPicPr>
          <p:cNvPr id="4100" name="Picture 4" descr="Schematic view illustrating operating principle of Li-ion secondary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53" y="365126"/>
            <a:ext cx="5050893" cy="606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27946" y="643255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http://techon.nikkeibp.co.jp/english/NEWS_EN/20080820/156592/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4602" y="2573398"/>
            <a:ext cx="2448106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positive electrode 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Half-reaction"/>
              </a:rPr>
              <a:t>half-reaction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is:</a:t>
            </a:r>
            <a:r>
              <a:rPr kumimoji="0" lang="en-US" altLang="en-US" sz="8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[45]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The negative electrode half reaction is: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2" name="Picture 6" descr="\mathrm{LiCoO_2}\leftrightarrows\mathrm{Li}_{1-x}\mathrm{CoO_2}+x\mathrm{Li^+}+x\mathrm{e^-}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02" y="3452020"/>
            <a:ext cx="29051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x\mathrm{Li^+} + x\mathrm{e^-} + x\mathrm{C_6} \leftrightarrows\ x\mathrm{LiC_6}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02" y="3756820"/>
            <a:ext cx="228600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3135" y="43059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/>
              <a:t>http://en.wikipedia.org/wiki/Lithium-ion_battery</a:t>
            </a:r>
          </a:p>
        </p:txBody>
      </p:sp>
    </p:spTree>
    <p:extLst>
      <p:ext uri="{BB962C8B-B14F-4D97-AF65-F5344CB8AC3E}">
        <p14:creationId xmlns:p14="http://schemas.microsoft.com/office/powerpoint/2010/main" val="4094155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Redox Flow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design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06104" y="6127233"/>
            <a:ext cx="5874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http://large.stanford.edu/courses/2011/ph240/xie2/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2" name="Picture 4" descr="http://large.stanford.edu/courses/2011/ph240/xie2/images/f1b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392" y="1825625"/>
            <a:ext cx="5358056" cy="405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4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sciencenews.com/files/images/201103174568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405" y="288810"/>
            <a:ext cx="5822531" cy="58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7750" y="6111341"/>
            <a:ext cx="80915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http://esciencenews.com/articles/2011/03/17/upgrading.vanadium.redox.battery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3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Vanadium Redox Flow Battery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61" y="1791119"/>
            <a:ext cx="7886700" cy="4351338"/>
          </a:xfrm>
        </p:spPr>
        <p:txBody>
          <a:bodyPr/>
          <a:lstStyle/>
          <a:p>
            <a:r>
              <a:rPr lang="pt-BR" dirty="0" smtClean="0"/>
              <a:t>Aqueous system</a:t>
            </a:r>
          </a:p>
          <a:p>
            <a:r>
              <a:rPr lang="pt-BR" dirty="0" smtClean="0"/>
              <a:t>Discharge</a:t>
            </a:r>
            <a:endParaRPr lang="pt-BR" dirty="0"/>
          </a:p>
          <a:p>
            <a:r>
              <a:rPr lang="pt-BR" dirty="0" smtClean="0"/>
              <a:t>Positive </a:t>
            </a:r>
            <a:r>
              <a:rPr lang="pt-BR" dirty="0"/>
              <a:t>Electrode: </a:t>
            </a:r>
            <a:endParaRPr lang="pt-BR" dirty="0" smtClean="0"/>
          </a:p>
          <a:p>
            <a:pPr lvl="1"/>
            <a:r>
              <a:rPr lang="pt-BR" dirty="0" smtClean="0"/>
              <a:t>V</a:t>
            </a:r>
            <a:r>
              <a:rPr lang="pt-BR" baseline="30000" dirty="0" smtClean="0"/>
              <a:t>(V)</a:t>
            </a:r>
            <a:r>
              <a:rPr lang="pt-BR" dirty="0" smtClean="0"/>
              <a:t>O</a:t>
            </a:r>
            <a:r>
              <a:rPr lang="pt-BR" baseline="-25000" dirty="0" smtClean="0"/>
              <a:t>2</a:t>
            </a:r>
            <a:r>
              <a:rPr lang="pt-BR" baseline="30000" dirty="0"/>
              <a:t>+</a:t>
            </a:r>
            <a:r>
              <a:rPr lang="pt-BR" dirty="0"/>
              <a:t> + 2 H</a:t>
            </a:r>
            <a:r>
              <a:rPr lang="pt-BR" baseline="30000" dirty="0"/>
              <a:t>+</a:t>
            </a:r>
            <a:r>
              <a:rPr lang="pt-BR" dirty="0"/>
              <a:t> + e</a:t>
            </a:r>
            <a:r>
              <a:rPr lang="pt-BR" baseline="30000" dirty="0"/>
              <a:t>-</a:t>
            </a:r>
            <a:r>
              <a:rPr lang="pt-BR" dirty="0"/>
              <a:t> </a:t>
            </a:r>
            <a:r>
              <a:rPr lang="pt-BR" dirty="0" smtClean="0"/>
              <a:t>→ </a:t>
            </a:r>
            <a:r>
              <a:rPr lang="pt-BR" dirty="0"/>
              <a:t>V</a:t>
            </a:r>
            <a:r>
              <a:rPr lang="pt-BR" baseline="30000" dirty="0"/>
              <a:t>(IV)</a:t>
            </a:r>
            <a:r>
              <a:rPr lang="pt-BR" dirty="0"/>
              <a:t>O</a:t>
            </a:r>
            <a:r>
              <a:rPr lang="pt-BR" baseline="30000" dirty="0"/>
              <a:t>2+</a:t>
            </a:r>
            <a:r>
              <a:rPr lang="pt-BR" dirty="0"/>
              <a:t> + H</a:t>
            </a:r>
            <a:r>
              <a:rPr lang="pt-BR" baseline="-25000" dirty="0"/>
              <a:t>2</a:t>
            </a:r>
            <a:r>
              <a:rPr lang="pt-BR" dirty="0"/>
              <a:t>O </a:t>
            </a:r>
            <a:r>
              <a:rPr lang="pt-BR" dirty="0" smtClean="0"/>
              <a:t>(</a:t>
            </a:r>
            <a:r>
              <a:rPr lang="pt-BR" dirty="0"/>
              <a:t>E</a:t>
            </a:r>
            <a:r>
              <a:rPr lang="pt-BR" baseline="30000" dirty="0"/>
              <a:t>0</a:t>
            </a:r>
            <a:r>
              <a:rPr lang="pt-BR" dirty="0"/>
              <a:t> = 0.99 V vs. SHE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r>
              <a:rPr lang="en-US" dirty="0"/>
              <a:t>Negative Electrode: </a:t>
            </a:r>
            <a:endParaRPr lang="en-US" dirty="0" smtClean="0"/>
          </a:p>
          <a:p>
            <a:pPr lvl="1"/>
            <a:r>
              <a:rPr lang="en-US" dirty="0"/>
              <a:t>V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 smtClean="0"/>
              <a:t>→ V</a:t>
            </a:r>
            <a:r>
              <a:rPr lang="en-US" baseline="30000" dirty="0" smtClean="0"/>
              <a:t>3</a:t>
            </a:r>
            <a:r>
              <a:rPr lang="en-US" baseline="30000" dirty="0"/>
              <a:t>+</a:t>
            </a:r>
            <a:r>
              <a:rPr lang="en-US" dirty="0"/>
              <a:t> + 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baseline="30000" dirty="0"/>
              <a:t>0</a:t>
            </a:r>
            <a:r>
              <a:rPr lang="en-US" dirty="0"/>
              <a:t> = -0.26 V vs. SHE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=0.99 V – (-0.26) = 1.25 V</a:t>
            </a:r>
          </a:p>
        </p:txBody>
      </p:sp>
    </p:spTree>
    <p:extLst>
      <p:ext uri="{BB962C8B-B14F-4D97-AF65-F5344CB8AC3E}">
        <p14:creationId xmlns:p14="http://schemas.microsoft.com/office/powerpoint/2010/main" val="2663030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VRF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Electrodes for fast e- transfer</a:t>
            </a:r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interference during charging cycle</a:t>
            </a:r>
          </a:p>
          <a:p>
            <a:pPr lvl="1"/>
            <a:r>
              <a:rPr lang="en-US" dirty="0"/>
              <a:t>V</a:t>
            </a:r>
            <a:r>
              <a:rPr lang="en-US" baseline="30000" dirty="0"/>
              <a:t>3+</a:t>
            </a:r>
            <a:r>
              <a:rPr lang="en-US" dirty="0"/>
              <a:t> + e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 smtClean="0"/>
              <a:t>→ </a:t>
            </a:r>
            <a:r>
              <a:rPr lang="en-US" dirty="0"/>
              <a:t>V</a:t>
            </a:r>
            <a:r>
              <a:rPr lang="en-US" baseline="30000" dirty="0"/>
              <a:t>2+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baseline="30000" dirty="0"/>
              <a:t>0</a:t>
            </a:r>
            <a:r>
              <a:rPr lang="en-US" dirty="0"/>
              <a:t> = -0.26 V vs. SHE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2H</a:t>
            </a:r>
            <a:r>
              <a:rPr lang="en-US" baseline="30000" dirty="0" smtClean="0"/>
              <a:t>+</a:t>
            </a:r>
            <a:r>
              <a:rPr lang="en-US" dirty="0" smtClean="0"/>
              <a:t> + 2e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	E0 = 0.00 V (preferred)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Generates OH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poisons VRF battery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74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www.youtube.com/watch?v=ut1wxZ6-tb0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87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Lead-Acid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1859 Gaston </a:t>
            </a:r>
            <a:r>
              <a:rPr lang="en-US" dirty="0" err="1" smtClean="0"/>
              <a:t>Plante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Discharge – Galvanic Cell (Spontaneous) </a:t>
            </a:r>
          </a:p>
          <a:p>
            <a:endParaRPr lang="en-US" dirty="0" smtClean="0"/>
          </a:p>
          <a:p>
            <a:r>
              <a:rPr lang="en-US" dirty="0" smtClean="0"/>
              <a:t>Negative plate:</a:t>
            </a:r>
          </a:p>
          <a:p>
            <a:pPr lvl="1"/>
            <a:r>
              <a:rPr lang="en-US" dirty="0" smtClean="0"/>
              <a:t>Pb</a:t>
            </a:r>
            <a:r>
              <a:rPr lang="en-US" baseline="30000" dirty="0" smtClean="0">
                <a:solidFill>
                  <a:srgbClr val="FF0000"/>
                </a:solidFill>
              </a:rPr>
              <a:t>(0)</a:t>
            </a:r>
            <a:r>
              <a:rPr lang="en-US" dirty="0" smtClean="0"/>
              <a:t>(s) + HSO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(s) + 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+ 2e</a:t>
            </a:r>
            <a:r>
              <a:rPr lang="en-US" baseline="30000" dirty="0" smtClean="0">
                <a:sym typeface="Wingdings" panose="05000000000000000000" pitchFamily="2" charset="2"/>
              </a:rPr>
              <a:t>-		</a:t>
            </a:r>
            <a:r>
              <a:rPr lang="en-US" dirty="0" smtClean="0">
                <a:sym typeface="Wingdings" panose="05000000000000000000" pitchFamily="2" charset="2"/>
              </a:rPr>
              <a:t>E</a:t>
            </a:r>
            <a:r>
              <a:rPr lang="en-US" baseline="30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- 0.36 V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Positive Plate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(IV)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(s) + HSO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+ 3H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+ 2e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 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(s) + 2H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		E</a:t>
            </a:r>
            <a:r>
              <a:rPr lang="en-US" baseline="30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 = 1.69 V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771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Cell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Conc.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dirty="0" err="1" smtClean="0"/>
              <a:t>aq</a:t>
            </a:r>
            <a:r>
              <a:rPr lang="en-US" dirty="0" smtClean="0"/>
              <a:t>) (6 M)</a:t>
            </a:r>
          </a:p>
          <a:p>
            <a:endParaRPr lang="en-US" dirty="0"/>
          </a:p>
          <a:p>
            <a:r>
              <a:rPr lang="en-US" dirty="0" smtClean="0"/>
              <a:t>Pb</a:t>
            </a:r>
            <a:r>
              <a:rPr lang="en-US" baseline="30000" dirty="0" smtClean="0">
                <a:solidFill>
                  <a:srgbClr val="FF0000"/>
                </a:solidFill>
              </a:rPr>
              <a:t>(0)</a:t>
            </a:r>
            <a:r>
              <a:rPr lang="en-US" dirty="0" smtClean="0"/>
              <a:t>(s) + </a:t>
            </a:r>
            <a:r>
              <a:rPr lang="en-US" dirty="0" smtClean="0">
                <a:sym typeface="Wingdings" panose="05000000000000000000" pitchFamily="2" charset="2"/>
              </a:rPr>
              <a:t>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(IV)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(s) + </a:t>
            </a:r>
            <a:r>
              <a:rPr lang="en-US" dirty="0" smtClean="0"/>
              <a:t>2HSO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+ 3H</a:t>
            </a:r>
            <a:r>
              <a:rPr lang="en-US" baseline="30000" dirty="0" smtClean="0"/>
              <a:t>+ </a:t>
            </a:r>
            <a:r>
              <a:rPr lang="en-US" dirty="0" smtClean="0">
                <a:sym typeface="Wingdings" panose="05000000000000000000" pitchFamily="2" charset="2"/>
              </a:rPr>
              <a:t> 						2Pb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(s) + 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aq</a:t>
            </a:r>
            <a:r>
              <a:rPr lang="en-US" dirty="0" smtClean="0">
                <a:sym typeface="Wingdings" panose="05000000000000000000" pitchFamily="2" charset="2"/>
              </a:rPr>
              <a:t>) + 2H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baseline="-25000" dirty="0" err="1" smtClean="0">
                <a:sym typeface="Wingdings" panose="05000000000000000000" pitchFamily="2" charset="2"/>
              </a:rPr>
              <a:t>cell</a:t>
            </a:r>
            <a:r>
              <a:rPr lang="en-US" dirty="0" smtClean="0">
                <a:sym typeface="Wingdings" panose="05000000000000000000" pitchFamily="2" charset="2"/>
              </a:rPr>
              <a:t> = </a:t>
            </a:r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baseline="-25000" dirty="0" err="1" smtClean="0">
                <a:sym typeface="Wingdings" panose="05000000000000000000" pitchFamily="2" charset="2"/>
              </a:rPr>
              <a:t>cath</a:t>
            </a:r>
            <a:r>
              <a:rPr lang="en-US" dirty="0" smtClean="0">
                <a:sym typeface="Wingdings" panose="05000000000000000000" pitchFamily="2" charset="2"/>
              </a:rPr>
              <a:t> – </a:t>
            </a:r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baseline="-25000" dirty="0" err="1" smtClean="0">
                <a:sym typeface="Wingdings" panose="05000000000000000000" pitchFamily="2" charset="2"/>
              </a:rPr>
              <a:t>anod</a:t>
            </a:r>
            <a:r>
              <a:rPr lang="en-US" dirty="0" smtClean="0">
                <a:sym typeface="Wingdings" panose="05000000000000000000" pitchFamily="2" charset="2"/>
              </a:rPr>
              <a:t> = 1.69 V – (-0.36) V = 2.05 V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Complete discharge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 smtClean="0"/>
              <a:t>(3 </a:t>
            </a:r>
            <a:r>
              <a:rPr lang="en-US" dirty="0"/>
              <a:t>M)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7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0927" y="1446102"/>
            <a:ext cx="4575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Pb</a:t>
            </a:r>
            <a:r>
              <a:rPr lang="en-US" baseline="30000" dirty="0">
                <a:solidFill>
                  <a:srgbClr val="FF0000"/>
                </a:solidFill>
              </a:rPr>
              <a:t>(0)</a:t>
            </a:r>
            <a:r>
              <a:rPr lang="en-US" dirty="0"/>
              <a:t>(s) + HSO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Pb</a:t>
            </a:r>
            <a:r>
              <a:rPr lang="en-US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(s) + 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aq</a:t>
            </a:r>
            <a:r>
              <a:rPr lang="en-US" dirty="0">
                <a:sym typeface="Wingdings" panose="05000000000000000000" pitchFamily="2" charset="2"/>
              </a:rPr>
              <a:t>) + 2e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34041" y="976083"/>
            <a:ext cx="17092" cy="5187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4740" y="3443955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(V)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4740" y="606751"/>
            <a:ext cx="157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Negative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4739" y="6096493"/>
            <a:ext cx="1474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Positive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5883" y="1446102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baseline="30000" dirty="0"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 = - 0.36 V</a:t>
            </a:r>
          </a:p>
        </p:txBody>
      </p:sp>
      <p:sp>
        <p:nvSpPr>
          <p:cNvPr id="9" name="Rectangle 8"/>
          <p:cNvSpPr/>
          <p:nvPr/>
        </p:nvSpPr>
        <p:spPr>
          <a:xfrm>
            <a:off x="697598" y="5257142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baseline="30000" dirty="0">
                <a:sym typeface="Wingdings" panose="05000000000000000000" pitchFamily="2" charset="2"/>
              </a:rPr>
              <a:t>0</a:t>
            </a:r>
            <a:r>
              <a:rPr lang="en-US" dirty="0">
                <a:sym typeface="Wingdings" panose="05000000000000000000" pitchFamily="2" charset="2"/>
              </a:rPr>
              <a:t> = 1.69 V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5660" y="5205867"/>
            <a:ext cx="50462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ym typeface="Wingdings" panose="05000000000000000000" pitchFamily="2" charset="2"/>
              </a:rPr>
              <a:t>Pb</a:t>
            </a:r>
            <a:r>
              <a:rPr lang="en-US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(IV)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(s) + HSO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+ 3H</a:t>
            </a:r>
            <a:r>
              <a:rPr lang="en-US" baseline="30000" dirty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+ 2e</a:t>
            </a:r>
            <a:r>
              <a:rPr lang="en-US" baseline="30000" dirty="0">
                <a:sym typeface="Wingdings" panose="05000000000000000000" pitchFamily="2" charset="2"/>
              </a:rPr>
              <a:t>-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Pb</a:t>
            </a:r>
            <a:r>
              <a:rPr lang="en-US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>
                <a:sym typeface="Wingdings" panose="05000000000000000000" pitchFamily="2" charset="2"/>
              </a:rPr>
              <a:t>SO</a:t>
            </a:r>
            <a:r>
              <a:rPr lang="en-US" baseline="-25000" dirty="0">
                <a:sym typeface="Wingdings" panose="05000000000000000000" pitchFamily="2" charset="2"/>
              </a:rPr>
              <a:t>4</a:t>
            </a:r>
            <a:r>
              <a:rPr lang="en-US" dirty="0">
                <a:sym typeface="Wingdings" panose="05000000000000000000" pitchFamily="2" charset="2"/>
              </a:rPr>
              <a:t>(s) + 2H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623133" y="1854437"/>
            <a:ext cx="1785762" cy="3435410"/>
          </a:xfrm>
          <a:custGeom>
            <a:avLst/>
            <a:gdLst>
              <a:gd name="connsiteX0" fmla="*/ 0 w 1785762"/>
              <a:gd name="connsiteY0" fmla="*/ 3435410 h 3435410"/>
              <a:gd name="connsiteX1" fmla="*/ 1580972 w 1785762"/>
              <a:gd name="connsiteY1" fmla="*/ 2333002 h 3435410"/>
              <a:gd name="connsiteX2" fmla="*/ 1717704 w 1785762"/>
              <a:gd name="connsiteY2" fmla="*/ 0 h 343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5762" h="3435410">
                <a:moveTo>
                  <a:pt x="0" y="3435410"/>
                </a:moveTo>
                <a:cubicBezTo>
                  <a:pt x="647344" y="3170490"/>
                  <a:pt x="1294688" y="2905570"/>
                  <a:pt x="1580972" y="2333002"/>
                </a:cubicBezTo>
                <a:cubicBezTo>
                  <a:pt x="1867256" y="1760434"/>
                  <a:pt x="1792480" y="880217"/>
                  <a:pt x="1717704" y="0"/>
                </a:cubicBezTo>
              </a:path>
            </a:pathLst>
          </a:custGeom>
          <a:noFill/>
          <a:ln w="349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0800000">
            <a:off x="5327858" y="1770457"/>
            <a:ext cx="1785762" cy="3435410"/>
          </a:xfrm>
          <a:custGeom>
            <a:avLst/>
            <a:gdLst>
              <a:gd name="connsiteX0" fmla="*/ 0 w 1785762"/>
              <a:gd name="connsiteY0" fmla="*/ 3435410 h 3435410"/>
              <a:gd name="connsiteX1" fmla="*/ 1580972 w 1785762"/>
              <a:gd name="connsiteY1" fmla="*/ 2333002 h 3435410"/>
              <a:gd name="connsiteX2" fmla="*/ 1717704 w 1785762"/>
              <a:gd name="connsiteY2" fmla="*/ 0 h 3435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5762" h="3435410">
                <a:moveTo>
                  <a:pt x="0" y="3435410"/>
                </a:moveTo>
                <a:cubicBezTo>
                  <a:pt x="647344" y="3170490"/>
                  <a:pt x="1294688" y="2905570"/>
                  <a:pt x="1580972" y="2333002"/>
                </a:cubicBezTo>
                <a:cubicBezTo>
                  <a:pt x="1867256" y="1760434"/>
                  <a:pt x="1792480" y="880217"/>
                  <a:pt x="1717704" y="0"/>
                </a:cubicBezTo>
              </a:path>
            </a:pathLst>
          </a:custGeom>
          <a:noFill/>
          <a:ln w="3492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08895" y="34881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3905" y="2956652"/>
            <a:ext cx="1104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3304" y="1664897"/>
            <a:ext cx="1009291" cy="3252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8521" y="1664896"/>
            <a:ext cx="974783" cy="325216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5905" y="515859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 Electrode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18582" y="5158597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PbSO</a:t>
            </a:r>
            <a:r>
              <a:rPr lang="en-US" baseline="-25000" dirty="0" smtClean="0"/>
              <a:t>4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81307" y="1664896"/>
            <a:ext cx="221129" cy="325216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72016" y="1664896"/>
            <a:ext cx="1009291" cy="32521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70144" y="5056531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PbO</a:t>
            </a:r>
            <a:r>
              <a:rPr lang="en-US" baseline="-25000" dirty="0" smtClean="0"/>
              <a:t>2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63058" y="1664896"/>
            <a:ext cx="508958" cy="3252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73307" y="505653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PbSO</a:t>
            </a:r>
            <a:r>
              <a:rPr lang="en-US" baseline="-25000" dirty="0" smtClean="0"/>
              <a:t>4</a:t>
            </a:r>
            <a:r>
              <a:rPr lang="en-US" dirty="0" smtClean="0"/>
              <a:t>(s)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888521" y="681487"/>
            <a:ext cx="0" cy="98340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88521" y="672860"/>
            <a:ext cx="713694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02436" y="681487"/>
            <a:ext cx="0" cy="98340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88353" y="358321"/>
            <a:ext cx="1537280" cy="646331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Voltmeter or</a:t>
            </a:r>
          </a:p>
          <a:p>
            <a:r>
              <a:rPr lang="en-US" dirty="0" smtClean="0"/>
              <a:t>Electrical Load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530" y="5548072"/>
            <a:ext cx="27622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Pb</a:t>
            </a:r>
            <a:r>
              <a:rPr lang="en-US" baseline="30000" dirty="0" smtClean="0">
                <a:solidFill>
                  <a:srgbClr val="FF0000"/>
                </a:solidFill>
              </a:rPr>
              <a:t>(0)</a:t>
            </a:r>
            <a:r>
              <a:rPr lang="en-US" dirty="0" smtClean="0"/>
              <a:t>+ </a:t>
            </a:r>
            <a:r>
              <a:rPr lang="en-US" b="1" dirty="0" smtClean="0">
                <a:solidFill>
                  <a:srgbClr val="FF0000"/>
                </a:solidFill>
              </a:rPr>
              <a:t>HSO</a:t>
            </a:r>
            <a:r>
              <a:rPr lang="en-US" b="1" baseline="-25000" dirty="0" smtClean="0">
                <a:solidFill>
                  <a:srgbClr val="FF0000"/>
                </a:solidFill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+ 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+ 2e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66971" y="1664896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M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4941134" y="5435140"/>
            <a:ext cx="3778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(IV)</a:t>
            </a:r>
            <a:r>
              <a:rPr lang="en-US" dirty="0" smtClean="0">
                <a:sym typeface="Wingdings" panose="05000000000000000000" pitchFamily="2" charset="2"/>
              </a:rPr>
              <a:t>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HSO</a:t>
            </a:r>
            <a:r>
              <a:rPr lang="en-US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+ 3H</a:t>
            </a:r>
            <a:r>
              <a:rPr lang="en-US" baseline="30000" dirty="0" smtClean="0">
                <a:sym typeface="Wingdings" panose="05000000000000000000" pitchFamily="2" charset="2"/>
              </a:rPr>
              <a:t>+</a:t>
            </a:r>
            <a:r>
              <a:rPr lang="en-US" dirty="0" smtClean="0">
                <a:sym typeface="Wingdings" panose="05000000000000000000" pitchFamily="2" charset="2"/>
              </a:rPr>
              <a:t> + 2e</a:t>
            </a:r>
            <a:r>
              <a:rPr lang="en-US" baseline="30000" dirty="0" smtClean="0">
                <a:sym typeface="Wingdings" panose="05000000000000000000" pitchFamily="2" charset="2"/>
              </a:rPr>
              <a:t>-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	Pb</a:t>
            </a:r>
            <a:r>
              <a:rPr lang="en-US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(II)</a:t>
            </a:r>
            <a:r>
              <a:rPr lang="en-US" dirty="0" smtClean="0">
                <a:sym typeface="Wingdings" panose="05000000000000000000" pitchFamily="2" charset="2"/>
              </a:rPr>
              <a:t>SO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 + 2H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O	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51601" y="2757578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endParaRPr lang="en-US" sz="2400" baseline="30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1907509" y="2942243"/>
            <a:ext cx="1188296" cy="46167"/>
          </a:xfrm>
          <a:prstGeom prst="straightConnector1">
            <a:avLst/>
          </a:prstGeom>
          <a:ln w="539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41134" y="3338118"/>
            <a:ext cx="888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HSO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-</a:t>
            </a:r>
            <a:endParaRPr lang="en-US" sz="2400" baseline="300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744525" y="3612473"/>
            <a:ext cx="959833" cy="2645"/>
          </a:xfrm>
          <a:prstGeom prst="straightConnector1">
            <a:avLst/>
          </a:prstGeom>
          <a:ln w="539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91106" y="1043795"/>
            <a:ext cx="104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Rxn</a:t>
            </a:r>
            <a:r>
              <a:rPr lang="en-US" dirty="0" smtClean="0"/>
              <a:t> Zone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flipH="1">
            <a:off x="1907509" y="1413127"/>
            <a:ext cx="7106" cy="160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48507" y="1004652"/>
            <a:ext cx="1047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Rxn</a:t>
            </a:r>
            <a:r>
              <a:rPr lang="en-US" dirty="0" smtClean="0"/>
              <a:t> Zone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761751" y="1359278"/>
            <a:ext cx="7106" cy="160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05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Car Battery 6 cell (series)</a:t>
            </a:r>
            <a:br>
              <a:rPr lang="en-US" dirty="0">
                <a:sym typeface="Wingdings" panose="05000000000000000000" pitchFamily="2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6 </a:t>
            </a:r>
            <a:r>
              <a:rPr lang="en-US" dirty="0">
                <a:sym typeface="Wingdings" panose="05000000000000000000" pitchFamily="2" charset="2"/>
              </a:rPr>
              <a:t>* 2.05 V = 12 V battery</a:t>
            </a:r>
          </a:p>
          <a:p>
            <a:endParaRPr lang="en-US" dirty="0"/>
          </a:p>
        </p:txBody>
      </p:sp>
      <p:pic>
        <p:nvPicPr>
          <p:cNvPr id="4" name="Picture 2" descr="http://www2.ignatius.edu/faculty/decarlo/EarthToMoon/images/LeadAcidMultiCe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52" y="2562509"/>
            <a:ext cx="4858173" cy="308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3025" y="6100472"/>
            <a:ext cx="713404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http://www2.ignatius.edu/faculty/decarlo/EarthToMoon/pages/LeadAcidBatteryLesson9-12.htm</a:t>
            </a:r>
          </a:p>
        </p:txBody>
      </p:sp>
    </p:spTree>
    <p:extLst>
      <p:ext uri="{BB962C8B-B14F-4D97-AF65-F5344CB8AC3E}">
        <p14:creationId xmlns:p14="http://schemas.microsoft.com/office/powerpoint/2010/main" val="113090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lead-acid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90" y="2322195"/>
            <a:ext cx="6472938" cy="38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09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Acid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reaction – requires porous PbSO</a:t>
            </a:r>
            <a:r>
              <a:rPr lang="en-US" baseline="-25000" dirty="0" smtClean="0"/>
              <a:t>4</a:t>
            </a:r>
            <a:r>
              <a:rPr lang="en-US" dirty="0" smtClean="0"/>
              <a:t> layers</a:t>
            </a:r>
            <a:endParaRPr lang="en-US" dirty="0"/>
          </a:p>
          <a:p>
            <a:pPr lvl="1"/>
            <a:r>
              <a:rPr lang="en-US" dirty="0" err="1" smtClean="0"/>
              <a:t>Rxn</a:t>
            </a:r>
            <a:r>
              <a:rPr lang="en-US" dirty="0" smtClean="0"/>
              <a:t> Rate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electrical current</a:t>
            </a:r>
          </a:p>
          <a:p>
            <a:endParaRPr lang="en-US" dirty="0"/>
          </a:p>
          <a:p>
            <a:r>
              <a:rPr lang="en-US" dirty="0" smtClean="0"/>
              <a:t>Lead is abundant</a:t>
            </a:r>
          </a:p>
          <a:p>
            <a:r>
              <a:rPr lang="en-US" dirty="0" smtClean="0"/>
              <a:t>99% recycled – none of Li Ion is recyclable</a:t>
            </a:r>
          </a:p>
          <a:p>
            <a:endParaRPr lang="en-US" dirty="0"/>
          </a:p>
          <a:p>
            <a:r>
              <a:rPr lang="en-US" dirty="0" smtClean="0"/>
              <a:t>30-60% reaction yield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2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Alkaline Battery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1413" y="1506023"/>
            <a:ext cx="4507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en.wikipedia.org/wiki/Alkaline_battery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1632" y="2348285"/>
            <a:ext cx="7046720" cy="26333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Zn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+ 2OH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−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-30000" dirty="0" err="1" smtClean="0">
                <a:ln>
                  <a:noFill/>
                </a:ln>
                <a:solidFill>
                  <a:srgbClr val="252525"/>
                </a:solidFill>
                <a:effectLst/>
              </a:rPr>
              <a:t>aq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→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</a:rPr>
              <a:t>ZnO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H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(l)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+ 2e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−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[E° = 1.28 V]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2MnO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2(s)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H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(l)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+ 2e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−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→ Mn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3(s)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+ 2OH</a:t>
            </a:r>
            <a:r>
              <a:rPr kumimoji="0" lang="en-US" altLang="en-US" sz="2000" b="0" i="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−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(</a:t>
            </a:r>
            <a:r>
              <a:rPr kumimoji="0" lang="en-US" altLang="en-US" sz="2000" b="0" i="0" u="none" strike="noStrike" cap="none" normalizeH="0" baseline="-30000" dirty="0" err="1" smtClean="0">
                <a:ln>
                  <a:noFill/>
                </a:ln>
                <a:solidFill>
                  <a:srgbClr val="252525"/>
                </a:solidFill>
                <a:effectLst/>
              </a:rPr>
              <a:t>aq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</a:rPr>
              <a:t> [E° = +0.15 V]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Overall reaction: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cs typeface="Arial" panose="020B0604020202020204" pitchFamily="34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Zn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+ 2MnO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2(s)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  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ZnO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+ Mn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O</a:t>
            </a:r>
            <a:r>
              <a:rPr kumimoji="0" lang="en-US" altLang="en-US" sz="2000" b="0" i="0" u="none" strike="noStrike" cap="none" normalizeH="0" baseline="-3000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3(s)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[e° = 1.43 V]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is in equilibrium wi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22250"/>
            <a:ext cx="14287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0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2594</TotalTime>
  <Words>342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Redox Reactions in Batteries</vt:lpstr>
      <vt:lpstr>Lead-Acid</vt:lpstr>
      <vt:lpstr>Cell Reaction</vt:lpstr>
      <vt:lpstr>PowerPoint Presentation</vt:lpstr>
      <vt:lpstr>PowerPoint Presentation</vt:lpstr>
      <vt:lpstr>Car Battery 6 cell (series) </vt:lpstr>
      <vt:lpstr>PowerPoint Presentation</vt:lpstr>
      <vt:lpstr>Lead Acid </vt:lpstr>
      <vt:lpstr>Alkaline Battery</vt:lpstr>
      <vt:lpstr>PowerPoint Presentation</vt:lpstr>
      <vt:lpstr>Li Ion Battery</vt:lpstr>
      <vt:lpstr>Redox Flow Battery</vt:lpstr>
      <vt:lpstr>PowerPoint Presentation</vt:lpstr>
      <vt:lpstr>Vanadium Redox Flow Battery</vt:lpstr>
      <vt:lpstr>VRF Future Research</vt:lpstr>
      <vt:lpstr>PowerPoint Presentation</vt:lpstr>
    </vt:vector>
  </TitlesOfParts>
  <Company>University of Idaho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Reactions in Batteries</dc:title>
  <dc:creator>I.F. Cheng</dc:creator>
  <cp:lastModifiedBy>Frank</cp:lastModifiedBy>
  <cp:revision>25</cp:revision>
  <cp:lastPrinted>2013-11-11T18:14:37Z</cp:lastPrinted>
  <dcterms:created xsi:type="dcterms:W3CDTF">2013-11-11T16:04:02Z</dcterms:created>
  <dcterms:modified xsi:type="dcterms:W3CDTF">2015-11-04T16:44:25Z</dcterms:modified>
</cp:coreProperties>
</file>