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4"/>
  </p:notesMasterIdLst>
  <p:handoutMasterIdLst>
    <p:handoutMasterId r:id="rId115"/>
  </p:handoutMasterIdLst>
  <p:sldIdLst>
    <p:sldId id="369" r:id="rId2"/>
    <p:sldId id="256" r:id="rId3"/>
    <p:sldId id="295" r:id="rId4"/>
    <p:sldId id="268" r:id="rId5"/>
    <p:sldId id="257" r:id="rId6"/>
    <p:sldId id="258" r:id="rId7"/>
    <p:sldId id="259" r:id="rId8"/>
    <p:sldId id="262" r:id="rId9"/>
    <p:sldId id="263" r:id="rId10"/>
    <p:sldId id="264" r:id="rId11"/>
    <p:sldId id="265" r:id="rId12"/>
    <p:sldId id="267" r:id="rId13"/>
    <p:sldId id="269" r:id="rId14"/>
    <p:sldId id="296" r:id="rId15"/>
    <p:sldId id="272" r:id="rId16"/>
    <p:sldId id="273" r:id="rId17"/>
    <p:sldId id="275" r:id="rId18"/>
    <p:sldId id="266" r:id="rId19"/>
    <p:sldId id="276" r:id="rId20"/>
    <p:sldId id="277" r:id="rId21"/>
    <p:sldId id="281" r:id="rId22"/>
    <p:sldId id="279" r:id="rId23"/>
    <p:sldId id="280" r:id="rId24"/>
    <p:sldId id="285" r:id="rId25"/>
    <p:sldId id="370" r:id="rId26"/>
    <p:sldId id="371" r:id="rId27"/>
    <p:sldId id="374" r:id="rId28"/>
    <p:sldId id="372" r:id="rId29"/>
    <p:sldId id="286" r:id="rId30"/>
    <p:sldId id="373" r:id="rId31"/>
    <p:sldId id="287" r:id="rId32"/>
    <p:sldId id="290" r:id="rId33"/>
    <p:sldId id="291" r:id="rId34"/>
    <p:sldId id="298" r:id="rId35"/>
    <p:sldId id="307" r:id="rId36"/>
    <p:sldId id="308" r:id="rId37"/>
    <p:sldId id="365" r:id="rId38"/>
    <p:sldId id="366" r:id="rId39"/>
    <p:sldId id="377" r:id="rId40"/>
    <p:sldId id="367" r:id="rId41"/>
    <p:sldId id="392" r:id="rId42"/>
    <p:sldId id="300" r:id="rId43"/>
    <p:sldId id="309" r:id="rId44"/>
    <p:sldId id="312" r:id="rId45"/>
    <p:sldId id="311" r:id="rId46"/>
    <p:sldId id="313" r:id="rId47"/>
    <p:sldId id="319" r:id="rId48"/>
    <p:sldId id="314" r:id="rId49"/>
    <p:sldId id="318" r:id="rId50"/>
    <p:sldId id="320" r:id="rId51"/>
    <p:sldId id="349" r:id="rId52"/>
    <p:sldId id="322" r:id="rId53"/>
    <p:sldId id="326" r:id="rId54"/>
    <p:sldId id="344" r:id="rId55"/>
    <p:sldId id="325" r:id="rId56"/>
    <p:sldId id="310" r:id="rId57"/>
    <p:sldId id="328" r:id="rId58"/>
    <p:sldId id="343" r:id="rId59"/>
    <p:sldId id="329" r:id="rId60"/>
    <p:sldId id="331" r:id="rId61"/>
    <p:sldId id="330" r:id="rId62"/>
    <p:sldId id="332" r:id="rId63"/>
    <p:sldId id="335" r:id="rId64"/>
    <p:sldId id="334" r:id="rId65"/>
    <p:sldId id="346" r:id="rId66"/>
    <p:sldId id="337" r:id="rId67"/>
    <p:sldId id="336" r:id="rId68"/>
    <p:sldId id="338" r:id="rId69"/>
    <p:sldId id="339" r:id="rId70"/>
    <p:sldId id="324" r:id="rId71"/>
    <p:sldId id="351" r:id="rId72"/>
    <p:sldId id="350" r:id="rId73"/>
    <p:sldId id="340" r:id="rId74"/>
    <p:sldId id="341" r:id="rId75"/>
    <p:sldId id="342" r:id="rId76"/>
    <p:sldId id="345" r:id="rId77"/>
    <p:sldId id="327" r:id="rId78"/>
    <p:sldId id="352" r:id="rId79"/>
    <p:sldId id="353" r:id="rId80"/>
    <p:sldId id="355" r:id="rId81"/>
    <p:sldId id="356" r:id="rId82"/>
    <p:sldId id="357" r:id="rId83"/>
    <p:sldId id="358" r:id="rId84"/>
    <p:sldId id="359" r:id="rId85"/>
    <p:sldId id="360" r:id="rId86"/>
    <p:sldId id="354" r:id="rId87"/>
    <p:sldId id="361" r:id="rId88"/>
    <p:sldId id="362" r:id="rId89"/>
    <p:sldId id="393" r:id="rId90"/>
    <p:sldId id="394" r:id="rId91"/>
    <p:sldId id="395" r:id="rId92"/>
    <p:sldId id="375" r:id="rId93"/>
    <p:sldId id="376" r:id="rId94"/>
    <p:sldId id="368" r:id="rId95"/>
    <p:sldId id="391" r:id="rId96"/>
    <p:sldId id="381" r:id="rId97"/>
    <p:sldId id="382" r:id="rId98"/>
    <p:sldId id="383" r:id="rId99"/>
    <p:sldId id="384" r:id="rId100"/>
    <p:sldId id="385" r:id="rId101"/>
    <p:sldId id="386" r:id="rId102"/>
    <p:sldId id="387" r:id="rId103"/>
    <p:sldId id="388" r:id="rId104"/>
    <p:sldId id="389" r:id="rId105"/>
    <p:sldId id="390" r:id="rId106"/>
    <p:sldId id="378" r:id="rId107"/>
    <p:sldId id="379" r:id="rId108"/>
    <p:sldId id="301" r:id="rId109"/>
    <p:sldId id="302" r:id="rId110"/>
    <p:sldId id="303" r:id="rId111"/>
    <p:sldId id="304" r:id="rId112"/>
    <p:sldId id="363" r:id="rId11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3" autoAdjust="0"/>
    <p:restoredTop sz="94660"/>
  </p:normalViewPr>
  <p:slideViewPr>
    <p:cSldViewPr>
      <p:cViewPr varScale="1">
        <p:scale>
          <a:sx n="80" d="100"/>
          <a:sy n="80" d="100"/>
        </p:scale>
        <p:origin x="-1142"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emf"/><Relationship Id="rId1" Type="http://schemas.openxmlformats.org/officeDocument/2006/relationships/image" Target="../media/image95.emf"/><Relationship Id="rId4" Type="http://schemas.openxmlformats.org/officeDocument/2006/relationships/image" Target="../media/image9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5.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image" Target="../media/image10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B0D98262-CA71-4B40-91BC-79902B9C608F}" type="datetimeFigureOut">
              <a:rPr lang="en-US" smtClean="0"/>
              <a:t>10/14/2010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08CA7FC6-66F9-4198-A12F-1217DF060723}"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72DE96F-4BAA-4C5B-A5DD-F56ACDEF2DC4}" type="datetimeFigureOut">
              <a:rPr lang="en-US" smtClean="0"/>
              <a:pPr/>
              <a:t>10/14/2010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C63A820-242A-405D-935B-299B1927D4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FF91A5-9B1E-4715-B99E-9B716F061EBD}"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FF91A5-9B1E-4715-B99E-9B716F061EBD}"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FF91A5-9B1E-4715-B99E-9B716F061EBD}"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621F7-C60C-4E30-9CE8-C06B7C1D30F1}" type="slidenum">
              <a:rPr lang="en-US"/>
              <a:pPr/>
              <a:t>103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With the addition of methanol, any hydroxyl radicals present will react with the methanol to produce the hydroxymethyl radical with can add to DMPO by forming a bond at the methyl carbon.  This species provides a 6-line spectra in the ESR.  Alternatively, methanol may also act as a nucleophile, however, when it does, it adds to DMPO at the oxygen, and therefore produces a different adduct and different spectra.  Both processes produce a six line spectra, however, they have different coupling constants.  In the top figure we added the reaction mixture to DMPO and methanol after 3 hours of electrolysis and we can see that with electrolysis, a mixture of signals is obtained, we have the 6-line spectra due to the formation of the hydroxymethyl radical and we also have the 4-line spectra due to the formation of DMPO-HO adduct. So there is a competition between DMPO and methanol for hydroxyl radicals.  We get the same mixture in the bottom graph where we add the reaction mixture to DMPO and methanol before electrolysis.  You can see that a different 6-line spectra is obtained and corresponds to the nucleophilic mechanism.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93AE3-1927-4B20-B3EB-B6AFE7212D95}" type="slidenum">
              <a:rPr lang="en-US"/>
              <a:pPr/>
              <a:t>104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t>We can also distinguish the radical mechanism from the nucleophilic mechanism by keyeing in on the rate that the DMPO-HO adduct forms.  The rate of formation DMPO-HO by the addition of hydroxyl radicals is a fast process with a rate constant of 10^9 M</a:t>
            </a:r>
            <a:r>
              <a:rPr lang="en-US" baseline="30000"/>
              <a:t>-1</a:t>
            </a:r>
            <a:r>
              <a:rPr lang="en-US"/>
              <a:t> S</a:t>
            </a:r>
            <a:r>
              <a:rPr lang="en-US" baseline="30000"/>
              <a:t>-1</a:t>
            </a:r>
            <a:r>
              <a:rPr lang="en-US"/>
              <a:t>.  while the nucleophilic mechanism would be much slower.  The graph shows that in A) when electrolyzed solution is added to DMPO, the 4-line spectra increases much faster than in B) when the reaction mixture is added to DMPO, before electrolysis.  This result was reproducible over several trials.  </a:t>
            </a:r>
            <a:endParaRPr lang="en-US" baseline="300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BE311-B031-45AB-9C20-40B03872C528}" type="slidenum">
              <a:rPr lang="en-US"/>
              <a:pPr/>
              <a:t>105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We can see additional support for the formation of hydroxyl radicals by going back to an earlier result for the formation of H2O2.  In the upper left graph we plot the intensity of the 4-line spectra with respect to electrolysis time.  As you can see, the graph eclipses the result for the formation of HO·, as would be expected from the reaction mechanism.</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A267C2-95BF-4A43-8B72-C4275C246AD8}" type="slidenum">
              <a:rPr lang="en-US"/>
              <a:pPr/>
              <a:t>108</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16858B-C2F2-42B2-B765-51D422AAAC4B}" type="slidenum">
              <a:rPr lang="en-US"/>
              <a:pPr/>
              <a:t>109</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422BE-96C1-4AD8-95E6-24865D938FC7}" type="slidenum">
              <a:rPr lang="en-US"/>
              <a:pPr/>
              <a:t>110</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84AED-57C6-425E-A8CD-625E064AC94C}" type="slidenum">
              <a:rPr lang="en-US"/>
              <a:pPr/>
              <a:t>111</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C4D967-C044-4097-BE4B-B11187F3401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F7053-3AAB-400A-9699-D6A9C10F0D73}" type="slidenum">
              <a:rPr lang="en-US"/>
              <a:pPr/>
              <a:t>15</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E803C-7F8E-456D-9308-43DF97BC2B46}" type="slidenum">
              <a:rPr lang="en-US"/>
              <a:pPr/>
              <a:t>16</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A81E1-EA38-4CC9-B748-8579AE51AA42}" type="slidenum">
              <a:rPr lang="en-US"/>
              <a:pPr/>
              <a:t>17</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240932-6C9C-455D-9D6B-328BB56F759C}" type="slidenum">
              <a:rPr lang="en-US"/>
              <a:pPr/>
              <a:t>19</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5A1DD-02C2-44D7-B5C5-4F6B2163BBF8}" type="slidenum">
              <a:rPr lang="en-US"/>
              <a:pPr/>
              <a:t>20</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F6533-FA2D-4B3F-8C2A-80B26277B05E}" type="slidenum">
              <a:rPr lang="en-US"/>
              <a:pPr/>
              <a:t>22</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4BB5A-8E93-41E3-85F8-1AADFE1FA40D}" type="slidenum">
              <a:rPr lang="en-US"/>
              <a:pPr/>
              <a:t>23</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F42C5-2D07-461B-9039-0F98CAF04439}" type="slidenum">
              <a:rPr lang="en-US"/>
              <a:pPr/>
              <a:t>24</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3A7778-260D-47BB-80EF-958F4D6D104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3A7778-260D-47BB-80EF-958F4D6D104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3A7778-260D-47BB-80EF-958F4D6D104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038F8-C543-45D1-9230-E7F0BD5FF7C4}" type="slidenum">
              <a:rPr lang="en-US"/>
              <a:pPr/>
              <a:t>29</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3A7778-260D-47BB-80EF-958F4D6D104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1DA6E6-C07B-462E-A6B1-35D9771038FC}" type="slidenum">
              <a:rPr lang="en-US"/>
              <a:pPr/>
              <a:t>31</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BD3578-7CD0-48B7-93FA-7E33EF1B847B}" type="slidenum">
              <a:rPr lang="en-US"/>
              <a:pPr/>
              <a:t>32</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A710F-6C07-4B7A-852E-E846EA641647}" type="slidenum">
              <a:rPr lang="en-US"/>
              <a:pPr/>
              <a:t>33</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BF0C1A-6BBF-4EA5-8BD5-74F5483867DF}" type="slidenum">
              <a:rPr lang="en-US"/>
              <a:pPr/>
              <a:t>34</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5CF0E-4412-4CCC-A289-0BF6CDFBEB55}" type="slidenum">
              <a:rPr lang="en-US"/>
              <a:pPr/>
              <a:t>42</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55B521-7A5F-496F-B47D-23BB991F5C2E}"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C4D967-C044-4097-BE4B-B11187F34014}"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C4D967-C044-4097-BE4B-B11187F34014}"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B5A15F-717E-4382-B7A0-13D0F9EEB6A3}"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C4D967-C044-4097-BE4B-B11187F34014}"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9C4D967-C044-4097-BE4B-B11187F34014}"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00778C-383F-4254-8F60-512E13B5165E}" type="slidenum">
              <a:rPr lang="en-US"/>
              <a:pPr/>
              <a:t>91</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17813F-BF4D-4F92-AA21-B90D083E757A}" type="slidenum">
              <a:rPr lang="en-US"/>
              <a:pPr/>
              <a:t>92</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CB7CF-CFDB-416B-9E57-E83535F95EAD}" type="slidenum">
              <a:rPr lang="en-US"/>
              <a:pPr/>
              <a:t>93</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t>****Do a carbon balance using excel.</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B14852-90F7-468A-A0CA-60DACF6C7EDE}" type="slidenum">
              <a:rPr lang="en-US"/>
              <a:pPr/>
              <a:t>94</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63A820-242A-405D-935B-299B1927D42B}"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9270D-A5F9-4E95-9EC8-A2F15EEDE066}" type="slidenum">
              <a:rPr lang="en-US"/>
              <a:pPr/>
              <a:t>96</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t>Next we want to identify the formation of HO· in this reaction system.  This is accomplished using the spin trapping abilities of DMPO (point to it) and ESR.  If Hydroxyl radicals are present, they will add to DMPO and produce a well characterized 4-line spectra.</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ED384-B3E3-4660-9448-EAA04A7E9028}" type="slidenum">
              <a:rPr lang="en-US"/>
              <a:pPr/>
              <a:t>97</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Here is our result where we have added an aliquote of the electrolysis mixture to DMPO after 3 hours of electrolysis and indeed we do see this 4-line spectra, however, when we performed a control experiment where we add the reaction mixture ( which just contains FeIIIEDTA, KCl, and O2) to DMPO before electrolysis, we obtain the same 4-line spectra.  So we had to investigate why this occurred and what we could do to identify hydroxyl radicals.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FF91A5-9B1E-4715-B99E-9B716F061EBD}"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A4EA5-ACED-482C-8455-23DFF2BB942C}" type="slidenum">
              <a:rPr lang="en-US"/>
              <a:pPr/>
              <a:t>99</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So we searched the literature and found that when DMPO is in the presence of Fe3+ ions, you can produce the same DMPO-HO radical adduct that you get when HO· adds to DMPO.  This additional process is due to the nucleophilic addition of H2O to DMPO catalyzed by FeEDTA.  So we had to perform some addition experiments to distinguish the signal we got from the radical mechanism versus the nucleophilic mechanism.  The way we did this is by adding the reaction mixture to methanol to scavenge hydroxyl radicals.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10/4/2010</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University of Idaho -- Department of Chemistry</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766141E-86D9-4F0F-9734-A3188B0864B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10/4/2010</a:t>
            </a:r>
            <a:endParaRPr lang="en-US"/>
          </a:p>
        </p:txBody>
      </p:sp>
      <p:sp>
        <p:nvSpPr>
          <p:cNvPr id="5" name="Footer Placeholder 4"/>
          <p:cNvSpPr>
            <a:spLocks noGrp="1"/>
          </p:cNvSpPr>
          <p:nvPr>
            <p:ph type="ftr" sz="quarter" idx="11"/>
          </p:nvPr>
        </p:nvSpPr>
        <p:spPr/>
        <p:txBody>
          <a:bodyPr/>
          <a:lstStyle/>
          <a:p>
            <a:r>
              <a:rPr lang="en-US" smtClean="0"/>
              <a:t>University of Idaho -- Department of Chemistry</a:t>
            </a:r>
            <a:endParaRPr lang="en-US"/>
          </a:p>
        </p:txBody>
      </p:sp>
      <p:sp>
        <p:nvSpPr>
          <p:cNvPr id="6" name="Slide Number Placeholder 5"/>
          <p:cNvSpPr>
            <a:spLocks noGrp="1"/>
          </p:cNvSpPr>
          <p:nvPr>
            <p:ph type="sldNum" sz="quarter" idx="12"/>
          </p:nvPr>
        </p:nvSpPr>
        <p:spPr/>
        <p:txBody>
          <a:bodyPr/>
          <a:lstStyle/>
          <a:p>
            <a:fld id="{5766141E-86D9-4F0F-9734-A3188B0864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10/4/2010</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University of Idaho -- Department of Chemistry</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5766141E-86D9-4F0F-9734-A3188B0864B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r>
              <a:rPr lang="en-US" smtClean="0"/>
              <a:t>10/4/2010</a:t>
            </a: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smtClean="0"/>
              <a:t>University of Idaho -- Department of Chemistry</a:t>
            </a: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83B32A9E-39B7-4AC6-9FB3-0D31690111B6}"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r>
              <a:rPr lang="en-US" smtClean="0"/>
              <a:t>University of Idaho -- Department of Chemistry</a:t>
            </a:r>
            <a:endParaRPr lang="en-US"/>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51319676-8587-4BDA-9C3B-85114939EBBA}" type="slidenum">
              <a:rPr lang="en-US"/>
              <a:pPr/>
              <a:t>‹#›</a:t>
            </a:fld>
            <a:endParaRPr lang="en-US"/>
          </a:p>
        </p:txBody>
      </p:sp>
      <p:sp>
        <p:nvSpPr>
          <p:cNvPr id="8" name="Date Placeholder 7"/>
          <p:cNvSpPr>
            <a:spLocks noGrp="1"/>
          </p:cNvSpPr>
          <p:nvPr>
            <p:ph type="dt" sz="half" idx="12"/>
          </p:nvPr>
        </p:nvSpPr>
        <p:spPr>
          <a:xfrm>
            <a:off x="457200" y="6245225"/>
            <a:ext cx="2133600" cy="476250"/>
          </a:xfrm>
        </p:spPr>
        <p:txBody>
          <a:bodyPr/>
          <a:lstStyle>
            <a:lvl1pPr>
              <a:defRPr/>
            </a:lvl1pPr>
          </a:lstStyle>
          <a:p>
            <a:r>
              <a:rPr lang="en-US" smtClean="0"/>
              <a:t>10/4/2010</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10/4/2010</a:t>
            </a:r>
            <a:endParaRPr lang="en-US"/>
          </a:p>
        </p:txBody>
      </p:sp>
      <p:sp>
        <p:nvSpPr>
          <p:cNvPr id="5" name="Footer Placeholder 4"/>
          <p:cNvSpPr>
            <a:spLocks noGrp="1"/>
          </p:cNvSpPr>
          <p:nvPr>
            <p:ph type="ftr" sz="quarter" idx="11"/>
          </p:nvPr>
        </p:nvSpPr>
        <p:spPr/>
        <p:txBody>
          <a:bodyPr/>
          <a:lstStyle/>
          <a:p>
            <a:r>
              <a:rPr lang="en-US" smtClean="0"/>
              <a:t>University of Idaho -- Department of Chemistry</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766141E-86D9-4F0F-9734-A3188B0864B1}"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10/4/2010</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766141E-86D9-4F0F-9734-A3188B0864B1}"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University of Idaho -- Department of Chemistry</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10/4/2010</a:t>
            </a:r>
            <a:endParaRPr lang="en-US"/>
          </a:p>
        </p:txBody>
      </p:sp>
      <p:sp>
        <p:nvSpPr>
          <p:cNvPr id="10" name="Slide Number Placeholder 9"/>
          <p:cNvSpPr>
            <a:spLocks noGrp="1"/>
          </p:cNvSpPr>
          <p:nvPr>
            <p:ph type="sldNum" sz="quarter" idx="16"/>
          </p:nvPr>
        </p:nvSpPr>
        <p:spPr/>
        <p:txBody>
          <a:bodyPr rtlCol="0"/>
          <a:lstStyle/>
          <a:p>
            <a:fld id="{5766141E-86D9-4F0F-9734-A3188B0864B1}"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University of Idaho -- Department of Chemistry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10/4/2010</a:t>
            </a:r>
            <a:endParaRPr lang="en-US"/>
          </a:p>
        </p:txBody>
      </p:sp>
      <p:sp>
        <p:nvSpPr>
          <p:cNvPr id="12" name="Slide Number Placeholder 11"/>
          <p:cNvSpPr>
            <a:spLocks noGrp="1"/>
          </p:cNvSpPr>
          <p:nvPr>
            <p:ph type="sldNum" sz="quarter" idx="16"/>
          </p:nvPr>
        </p:nvSpPr>
        <p:spPr/>
        <p:txBody>
          <a:bodyPr rtlCol="0"/>
          <a:lstStyle/>
          <a:p>
            <a:fld id="{5766141E-86D9-4F0F-9734-A3188B0864B1}"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University of Idaho -- Department of Chemistry</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10/4/2010</a:t>
            </a:r>
            <a:endParaRPr lang="en-US"/>
          </a:p>
        </p:txBody>
      </p:sp>
      <p:sp>
        <p:nvSpPr>
          <p:cNvPr id="4" name="Footer Placeholder 3"/>
          <p:cNvSpPr>
            <a:spLocks noGrp="1"/>
          </p:cNvSpPr>
          <p:nvPr>
            <p:ph type="ftr" sz="quarter" idx="11"/>
          </p:nvPr>
        </p:nvSpPr>
        <p:spPr/>
        <p:txBody>
          <a:bodyPr/>
          <a:lstStyle/>
          <a:p>
            <a:r>
              <a:rPr lang="en-US" smtClean="0"/>
              <a:t>University of Idaho -- Department of Chemistry</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766141E-86D9-4F0F-9734-A3188B0864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3" name="Footer Placeholder 2"/>
          <p:cNvSpPr>
            <a:spLocks noGrp="1"/>
          </p:cNvSpPr>
          <p:nvPr>
            <p:ph type="ftr" sz="quarter" idx="11"/>
          </p:nvPr>
        </p:nvSpPr>
        <p:spPr/>
        <p:txBody>
          <a:bodyPr/>
          <a:lstStyle/>
          <a:p>
            <a:r>
              <a:rPr lang="en-US" smtClean="0"/>
              <a:t>University of Idaho -- Department of Chemistry</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5766141E-86D9-4F0F-9734-A3188B0864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10/4/2010</a:t>
            </a:r>
            <a:endParaRPr lang="en-US"/>
          </a:p>
        </p:txBody>
      </p:sp>
      <p:sp>
        <p:nvSpPr>
          <p:cNvPr id="6" name="Footer Placeholder 5"/>
          <p:cNvSpPr>
            <a:spLocks noGrp="1"/>
          </p:cNvSpPr>
          <p:nvPr>
            <p:ph type="ftr" sz="quarter" idx="11"/>
          </p:nvPr>
        </p:nvSpPr>
        <p:spPr/>
        <p:txBody>
          <a:bodyPr/>
          <a:lstStyle/>
          <a:p>
            <a:r>
              <a:rPr lang="en-US" smtClean="0"/>
              <a:t>University of Idaho -- Department of Chemistry</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766141E-86D9-4F0F-9734-A3188B0864B1}"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10/4/2010</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5766141E-86D9-4F0F-9734-A3188B0864B1}"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University of Idaho -- Department of Chemistry</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10/4/2010</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University of Idaho -- Department of Chemistry</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766141E-86D9-4F0F-9734-A3188B0864B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103.xml.rels><?xml version="1.0" encoding="UTF-8" standalone="yes"?>
<Relationships xmlns="http://schemas.openxmlformats.org/package/2006/relationships"><Relationship Id="rId3" Type="http://schemas.openxmlformats.org/officeDocument/2006/relationships/image" Target="../media/image102.emf"/><Relationship Id="rId7"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7" Type="http://schemas.openxmlformats.org/officeDocument/2006/relationships/oleObject" Target="../embeddings/Microsoft_Office_Excel_97-2003_Worksheet7.xls"/><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33.bin"/><Relationship Id="rId5" Type="http://schemas.openxmlformats.org/officeDocument/2006/relationships/oleObject" Target="../embeddings/oleObject32.bin"/><Relationship Id="rId4" Type="http://schemas.openxmlformats.org/officeDocument/2006/relationships/image" Target="../media/image107.emf"/></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vmlDrawing" Target="../drawings/vmlDrawing21.vml"/><Relationship Id="rId5" Type="http://schemas.openxmlformats.org/officeDocument/2006/relationships/oleObject" Target="../embeddings/Microsoft_Office_Excel_97-2003_Worksheet9.xls"/><Relationship Id="rId4" Type="http://schemas.openxmlformats.org/officeDocument/2006/relationships/oleObject" Target="../embeddings/Microsoft_Office_Excel_97-2003_Worksheet8.xls"/></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10.xml.rels><?xml version="1.0" encoding="UTF-8" standalone="yes"?>
<Relationships xmlns="http://schemas.openxmlformats.org/package/2006/relationships"><Relationship Id="rId3" Type="http://schemas.openxmlformats.org/officeDocument/2006/relationships/hyperlink" Target="http://www.latahrealty.com/"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Microsoft_Office_Word_97_-_2003_Document1.doc"/></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3.png"/><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www.chem.uidaho.edu/faculty/ifcheng/pubs.ht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2.bin"/><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Microsoft_Office_Excel_97-2003_Worksheet2.xls"/></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en.wikipedia.org/wiki/Buckminsterfullerene" TargetMode="External"/><Relationship Id="rId13" Type="http://schemas.openxmlformats.org/officeDocument/2006/relationships/hyperlink" Target="http://en.wikipedia.org/wiki/Allotropes_of_carbon" TargetMode="External"/><Relationship Id="rId3" Type="http://schemas.openxmlformats.org/officeDocument/2006/relationships/image" Target="../media/image38.png"/><Relationship Id="rId7" Type="http://schemas.openxmlformats.org/officeDocument/2006/relationships/hyperlink" Target="http://en.wikipedia.org/wiki/Lonsdaleite" TargetMode="External"/><Relationship Id="rId12" Type="http://schemas.openxmlformats.org/officeDocument/2006/relationships/hyperlink" Target="http://en.wikipedia.org/wiki/Buckytube"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en.wikipedia.org/wiki/Graphite" TargetMode="External"/><Relationship Id="rId11" Type="http://schemas.openxmlformats.org/officeDocument/2006/relationships/hyperlink" Target="http://en.wikipedia.org/wiki/Carbon_nanotube" TargetMode="External"/><Relationship Id="rId5" Type="http://schemas.openxmlformats.org/officeDocument/2006/relationships/hyperlink" Target="http://en.wikipedia.org/wiki/Diamond" TargetMode="External"/><Relationship Id="rId10" Type="http://schemas.openxmlformats.org/officeDocument/2006/relationships/hyperlink" Target="http://en.wikipedia.org/wiki/Amorphous_carbon" TargetMode="External"/><Relationship Id="rId4" Type="http://schemas.openxmlformats.org/officeDocument/2006/relationships/hyperlink" Target="http://en.wikipedia.org/wiki/Carbon" TargetMode="External"/><Relationship Id="rId9" Type="http://schemas.openxmlformats.org/officeDocument/2006/relationships/hyperlink" Target="http://en.wikipedia.org/wiki/Buckybal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news.cnet.com/8301-17938_105-20004710-1.htm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nature.com/nmat/journal/v9/n7/abs/nmat2753.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scientificamerican.com/slideshow.cf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dx.doi.org/10.1021/nl904115h"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youtube.com/watch?v=rphiCdR68TE" TargetMode="External"/><Relationship Id="rId5" Type="http://schemas.openxmlformats.org/officeDocument/2006/relationships/hyperlink" Target="http://www.scientificamerican.com/slideshow.cfm" TargetMode="Externa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www.sciencemag.org/cgi/content/full/sci;324/5934/153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hyperlink" Target="http://pubs.acs.org/action/showImage?doi=10.1021/nl803279t&amp;iName=master.img-002.jpg&amp;type=master"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1.tiff"/><Relationship Id="rId5" Type="http://schemas.openxmlformats.org/officeDocument/2006/relationships/image" Target="../media/image80.jpeg"/><Relationship Id="rId4" Type="http://schemas.openxmlformats.org/officeDocument/2006/relationships/image" Target="../media/image79.tif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oleObject" Target="../embeddings/oleObject22.bin"/><Relationship Id="rId4" Type="http://schemas.openxmlformats.org/officeDocument/2006/relationships/image" Target="../media/image94.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4.xml"/><Relationship Id="rId1" Type="http://schemas.openxmlformats.org/officeDocument/2006/relationships/vmlDrawing" Target="../drawings/vmlDrawing14.vml"/><Relationship Id="rId4" Type="http://schemas.openxmlformats.org/officeDocument/2006/relationships/oleObject" Target="../embeddings/Microsoft_Office_Excel_97-2003_Worksheet3.xls"/></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Microsoft_Office_Excel_97-2003_Worksheet4.xls"/></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oleObject" Target="../embeddings/oleObject24.bin"/><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oleObject" Target="../embeddings/Microsoft_Office_Excel_97-2003_Worksheet6.xls"/><Relationship Id="rId5" Type="http://schemas.openxmlformats.org/officeDocument/2006/relationships/oleObject" Target="../embeddings/oleObject23.bin"/><Relationship Id="rId4" Type="http://schemas.openxmlformats.org/officeDocument/2006/relationships/oleObject" Target="../embeddings/Microsoft_Office_Excel_97-2003_Worksheet5.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1</a:t>
            </a:fld>
            <a:endParaRPr lang="en-US"/>
          </a:p>
        </p:txBody>
      </p:sp>
      <p:pic>
        <p:nvPicPr>
          <p:cNvPr id="98306" name="Picture 2" descr="C:\Users\Frank\Documents\Data\2007-2008\Group Pictures\Picture 018.jpg"/>
          <p:cNvPicPr>
            <a:picLocks noChangeAspect="1" noChangeArrowheads="1"/>
          </p:cNvPicPr>
          <p:nvPr/>
        </p:nvPicPr>
        <p:blipFill>
          <a:blip r:embed="rId3" cstate="print"/>
          <a:srcRect/>
          <a:stretch>
            <a:fillRect/>
          </a:stretch>
        </p:blipFill>
        <p:spPr bwMode="auto">
          <a:xfrm>
            <a:off x="762000" y="457200"/>
            <a:ext cx="7696200" cy="580934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38200" y="3352800"/>
            <a:ext cx="7543800" cy="30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Attempt at Improve Kinetics w/o Pd Catalysts </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10</a:t>
            </a:fld>
            <a:endParaRPr lang="en-US"/>
          </a:p>
        </p:txBody>
      </p:sp>
      <p:sp>
        <p:nvSpPr>
          <p:cNvPr id="6" name="Oval 5"/>
          <p:cNvSpPr/>
          <p:nvPr/>
        </p:nvSpPr>
        <p:spPr>
          <a:xfrm>
            <a:off x="1295400" y="3733800"/>
            <a:ext cx="6705600" cy="23622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09600" y="4648200"/>
            <a:ext cx="81534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sp>
        <p:nvSpPr>
          <p:cNvPr id="9" name="TextBox 8"/>
          <p:cNvSpPr txBox="1"/>
          <p:nvPr/>
        </p:nvSpPr>
        <p:spPr>
          <a:xfrm>
            <a:off x="4191000" y="4038600"/>
            <a:ext cx="1219200" cy="523220"/>
          </a:xfrm>
          <a:prstGeom prst="rect">
            <a:avLst/>
          </a:prstGeom>
          <a:noFill/>
        </p:spPr>
        <p:txBody>
          <a:bodyPr wrap="square" rtlCol="0">
            <a:spAutoFit/>
          </a:bodyPr>
          <a:lstStyle/>
          <a:p>
            <a:r>
              <a:rPr lang="en-US" sz="2800" dirty="0" smtClean="0"/>
              <a:t>Fe(0)</a:t>
            </a:r>
            <a:endParaRPr lang="en-US" sz="2800" dirty="0"/>
          </a:p>
        </p:txBody>
      </p:sp>
      <p:sp>
        <p:nvSpPr>
          <p:cNvPr id="10" name="TextBox 9"/>
          <p:cNvSpPr txBox="1"/>
          <p:nvPr/>
        </p:nvSpPr>
        <p:spPr>
          <a:xfrm>
            <a:off x="6553200" y="2971800"/>
            <a:ext cx="2452979" cy="369332"/>
          </a:xfrm>
          <a:prstGeom prst="rect">
            <a:avLst/>
          </a:prstGeom>
          <a:noFill/>
        </p:spPr>
        <p:txBody>
          <a:bodyPr wrap="none" rtlCol="0">
            <a:spAutoFit/>
          </a:bodyPr>
          <a:lstStyle/>
          <a:p>
            <a:r>
              <a:rPr lang="en-US" dirty="0" smtClean="0"/>
              <a:t>Iron Oxides/Hydroxides</a:t>
            </a:r>
            <a:endParaRPr lang="en-US" dirty="0"/>
          </a:p>
        </p:txBody>
      </p:sp>
      <p:cxnSp>
        <p:nvCxnSpPr>
          <p:cNvPr id="12" name="Straight Arrow Connector 11"/>
          <p:cNvCxnSpPr/>
          <p:nvPr/>
        </p:nvCxnSpPr>
        <p:spPr>
          <a:xfrm rot="5400000">
            <a:off x="75057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524000" y="2209800"/>
            <a:ext cx="7010400" cy="523220"/>
          </a:xfrm>
          <a:prstGeom prst="rect">
            <a:avLst/>
          </a:prstGeom>
        </p:spPr>
        <p:txBody>
          <a:bodyPr wrap="square">
            <a:spAutoFit/>
          </a:bodyPr>
          <a:lstStyle/>
          <a:p>
            <a:r>
              <a:rPr lang="en-US" sz="2800" dirty="0" smtClean="0"/>
              <a:t>R-X(</a:t>
            </a:r>
            <a:r>
              <a:rPr lang="en-US" sz="2800" dirty="0" err="1" smtClean="0"/>
              <a:t>aq</a:t>
            </a:r>
            <a:r>
              <a:rPr lang="en-US" sz="2800" dirty="0" smtClean="0"/>
              <a:t>) + 2H</a:t>
            </a:r>
            <a:r>
              <a:rPr lang="en-US" sz="2800" baseline="30000" dirty="0" smtClean="0"/>
              <a:t>+</a:t>
            </a:r>
            <a:r>
              <a:rPr lang="en-US" sz="2800" dirty="0" smtClean="0"/>
              <a:t> 		</a:t>
            </a:r>
            <a:r>
              <a:rPr lang="en-US" sz="2800" dirty="0" smtClean="0">
                <a:sym typeface="Wingdings" pitchFamily="2" charset="2"/>
              </a:rPr>
              <a:t>R-H + HX + Fe</a:t>
            </a:r>
            <a:r>
              <a:rPr lang="en-US" sz="2800" baseline="30000" dirty="0" smtClean="0">
                <a:sym typeface="Wingdings" pitchFamily="2" charset="2"/>
              </a:rPr>
              <a:t>2+</a:t>
            </a:r>
            <a:r>
              <a:rPr lang="en-US" sz="2800" dirty="0" smtClean="0">
                <a:sym typeface="Wingdings" pitchFamily="2" charset="2"/>
              </a:rPr>
              <a:t>(</a:t>
            </a:r>
            <a:r>
              <a:rPr lang="en-US" sz="2800" dirty="0" err="1" smtClean="0">
                <a:sym typeface="Wingdings" pitchFamily="2" charset="2"/>
              </a:rPr>
              <a:t>aq</a:t>
            </a:r>
            <a:r>
              <a:rPr lang="en-US" sz="2800" dirty="0" smtClean="0">
                <a:sym typeface="Wingdings" pitchFamily="2" charset="2"/>
              </a:rPr>
              <a:t>)</a:t>
            </a:r>
            <a:endParaRPr lang="en-US" sz="2800" dirty="0"/>
          </a:p>
        </p:txBody>
      </p:sp>
      <p:sp>
        <p:nvSpPr>
          <p:cNvPr id="24" name="Freeform 23"/>
          <p:cNvSpPr/>
          <p:nvPr/>
        </p:nvSpPr>
        <p:spPr>
          <a:xfrm>
            <a:off x="2847975" y="2847975"/>
            <a:ext cx="3257550" cy="868363"/>
          </a:xfrm>
          <a:custGeom>
            <a:avLst/>
            <a:gdLst>
              <a:gd name="connsiteX0" fmla="*/ 0 w 3257550"/>
              <a:gd name="connsiteY0" fmla="*/ 66675 h 868363"/>
              <a:gd name="connsiteX1" fmla="*/ 1752600 w 3257550"/>
              <a:gd name="connsiteY1" fmla="*/ 857250 h 868363"/>
              <a:gd name="connsiteX2" fmla="*/ 3257550 w 3257550"/>
              <a:gd name="connsiteY2" fmla="*/ 0 h 868363"/>
              <a:gd name="connsiteX3" fmla="*/ 3257550 w 3257550"/>
              <a:gd name="connsiteY3" fmla="*/ 0 h 868363"/>
            </a:gdLst>
            <a:ahLst/>
            <a:cxnLst>
              <a:cxn ang="0">
                <a:pos x="connsiteX0" y="connsiteY0"/>
              </a:cxn>
              <a:cxn ang="0">
                <a:pos x="connsiteX1" y="connsiteY1"/>
              </a:cxn>
              <a:cxn ang="0">
                <a:pos x="connsiteX2" y="connsiteY2"/>
              </a:cxn>
              <a:cxn ang="0">
                <a:pos x="connsiteX3" y="connsiteY3"/>
              </a:cxn>
            </a:cxnLst>
            <a:rect l="l" t="t" r="r" b="b"/>
            <a:pathLst>
              <a:path w="3257550" h="868363">
                <a:moveTo>
                  <a:pt x="0" y="66675"/>
                </a:moveTo>
                <a:cubicBezTo>
                  <a:pt x="604837" y="467519"/>
                  <a:pt x="1209675" y="868363"/>
                  <a:pt x="1752600" y="857250"/>
                </a:cubicBezTo>
                <a:cubicBezTo>
                  <a:pt x="2295525" y="846138"/>
                  <a:pt x="3257550" y="0"/>
                  <a:pt x="3257550" y="0"/>
                </a:cubicBezTo>
                <a:lnTo>
                  <a:pt x="3257550"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828800" y="5410200"/>
            <a:ext cx="5324984" cy="523220"/>
          </a:xfrm>
          <a:prstGeom prst="rect">
            <a:avLst/>
          </a:prstGeom>
          <a:noFill/>
        </p:spPr>
        <p:txBody>
          <a:bodyPr wrap="none" rtlCol="0">
            <a:spAutoFit/>
          </a:bodyPr>
          <a:lstStyle/>
          <a:p>
            <a:pPr>
              <a:buFont typeface="Arial" pitchFamily="34" charset="0"/>
              <a:buChar char="•"/>
            </a:pPr>
            <a:r>
              <a:rPr lang="en-US" sz="2800" dirty="0" smtClean="0"/>
              <a:t>Rust inhibits halocarbon reduction</a:t>
            </a:r>
            <a:endParaRPr lang="en-US"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2"/>
          <p:cNvSpPr>
            <a:spLocks noGrp="1"/>
          </p:cNvSpPr>
          <p:nvPr>
            <p:ph type="sldNum" sz="quarter" idx="11"/>
          </p:nvPr>
        </p:nvSpPr>
        <p:spPr/>
        <p:txBody>
          <a:bodyPr/>
          <a:lstStyle/>
          <a:p>
            <a:fld id="{BDDB2213-92DB-495E-AF5A-30EFA7FDB273}" type="slidenum">
              <a:rPr lang="en-US"/>
              <a:pPr/>
              <a:t>100</a:t>
            </a:fld>
            <a:endParaRPr lang="en-US"/>
          </a:p>
        </p:txBody>
      </p:sp>
      <p:grpSp>
        <p:nvGrpSpPr>
          <p:cNvPr id="2" name="Group 4"/>
          <p:cNvGrpSpPr>
            <a:grpSpLocks/>
          </p:cNvGrpSpPr>
          <p:nvPr/>
        </p:nvGrpSpPr>
        <p:grpSpPr bwMode="auto">
          <a:xfrm>
            <a:off x="533400" y="3657600"/>
            <a:ext cx="3689350" cy="482600"/>
            <a:chOff x="1680" y="11360"/>
            <a:chExt cx="5810" cy="760"/>
          </a:xfrm>
        </p:grpSpPr>
        <p:grpSp>
          <p:nvGrpSpPr>
            <p:cNvPr id="3" name="Group 5"/>
            <p:cNvGrpSpPr>
              <a:grpSpLocks/>
            </p:cNvGrpSpPr>
            <p:nvPr/>
          </p:nvGrpSpPr>
          <p:grpSpPr bwMode="auto">
            <a:xfrm>
              <a:off x="1680" y="11360"/>
              <a:ext cx="5810" cy="660"/>
              <a:chOff x="1680" y="11360"/>
              <a:chExt cx="5810" cy="660"/>
            </a:xfrm>
          </p:grpSpPr>
          <p:sp>
            <p:nvSpPr>
              <p:cNvPr id="223238" name="Text Box 6"/>
              <p:cNvSpPr txBox="1">
                <a:spLocks noChangeArrowheads="1"/>
              </p:cNvSpPr>
              <p:nvPr/>
            </p:nvSpPr>
            <p:spPr bwMode="auto">
              <a:xfrm>
                <a:off x="4230" y="11360"/>
                <a:ext cx="600" cy="540"/>
              </a:xfrm>
              <a:prstGeom prst="rect">
                <a:avLst/>
              </a:prstGeom>
              <a:noFill/>
              <a:ln w="9525">
                <a:noFill/>
                <a:miter lim="800000"/>
                <a:headEnd/>
                <a:tailEnd/>
              </a:ln>
            </p:spPr>
            <p:txBody>
              <a:bodyPr/>
              <a:lstStyle/>
              <a:p>
                <a:r>
                  <a:rPr lang="en-US" sz="2800">
                    <a:latin typeface="Times New Roman" pitchFamily="18" charset="0"/>
                    <a:cs typeface="Arial" charset="0"/>
                  </a:rPr>
                  <a:t>·</a:t>
                </a:r>
                <a:endParaRPr lang="en-US" sz="1800">
                  <a:cs typeface="Arial" charset="0"/>
                </a:endParaRPr>
              </a:p>
            </p:txBody>
          </p:sp>
          <p:graphicFrame>
            <p:nvGraphicFramePr>
              <p:cNvPr id="223239" name="Object 7"/>
              <p:cNvGraphicFramePr>
                <a:graphicFrameLocks noChangeAspect="1"/>
              </p:cNvGraphicFramePr>
              <p:nvPr/>
            </p:nvGraphicFramePr>
            <p:xfrm>
              <a:off x="1680" y="11520"/>
              <a:ext cx="5810" cy="500"/>
            </p:xfrm>
            <a:graphic>
              <a:graphicData uri="http://schemas.openxmlformats.org/presentationml/2006/ole">
                <p:oleObj spid="_x0000_s235524" name="ISIS/Draw Sketch" r:id="rId4" imgW="3686040" imgH="314280" progId="ISISServer">
                  <p:embed/>
                </p:oleObj>
              </a:graphicData>
            </a:graphic>
          </p:graphicFrame>
        </p:grpSp>
        <p:sp>
          <p:nvSpPr>
            <p:cNvPr id="223240" name="Text Box 8"/>
            <p:cNvSpPr txBox="1">
              <a:spLocks noChangeArrowheads="1"/>
            </p:cNvSpPr>
            <p:nvPr/>
          </p:nvSpPr>
          <p:spPr bwMode="auto">
            <a:xfrm>
              <a:off x="6380" y="11400"/>
              <a:ext cx="720" cy="720"/>
            </a:xfrm>
            <a:prstGeom prst="rect">
              <a:avLst/>
            </a:prstGeom>
            <a:noFill/>
            <a:ln w="9525">
              <a:noFill/>
              <a:miter lim="800000"/>
              <a:headEnd/>
              <a:tailEnd/>
            </a:ln>
          </p:spPr>
          <p:txBody>
            <a:bodyPr/>
            <a:lstStyle/>
            <a:p>
              <a:r>
                <a:rPr lang="en-US" sz="2800">
                  <a:latin typeface="Times New Roman" pitchFamily="18" charset="0"/>
                  <a:cs typeface="Arial" charset="0"/>
                </a:rPr>
                <a:t>·</a:t>
              </a:r>
              <a:endParaRPr lang="en-US" sz="1800">
                <a:cs typeface="Arial" charset="0"/>
              </a:endParaRPr>
            </a:p>
          </p:txBody>
        </p:sp>
      </p:grpSp>
      <p:grpSp>
        <p:nvGrpSpPr>
          <p:cNvPr id="4" name="Group 9"/>
          <p:cNvGrpSpPr>
            <a:grpSpLocks/>
          </p:cNvGrpSpPr>
          <p:nvPr/>
        </p:nvGrpSpPr>
        <p:grpSpPr bwMode="auto">
          <a:xfrm>
            <a:off x="461963" y="4195763"/>
            <a:ext cx="4838700" cy="990600"/>
            <a:chOff x="1680" y="12780"/>
            <a:chExt cx="7620" cy="1560"/>
          </a:xfrm>
        </p:grpSpPr>
        <p:graphicFrame>
          <p:nvGraphicFramePr>
            <p:cNvPr id="223242" name="Object 10"/>
            <p:cNvGraphicFramePr>
              <a:graphicFrameLocks noChangeAspect="1"/>
            </p:cNvGraphicFramePr>
            <p:nvPr/>
          </p:nvGraphicFramePr>
          <p:xfrm>
            <a:off x="1680" y="12780"/>
            <a:ext cx="7620" cy="1560"/>
          </p:xfrm>
          <a:graphic>
            <a:graphicData uri="http://schemas.openxmlformats.org/presentationml/2006/ole">
              <p:oleObj spid="_x0000_s235523" name="ISIS/Draw Sketch" r:id="rId5" imgW="4838400" imgH="990360" progId="ISISServer">
                <p:embed/>
              </p:oleObj>
            </a:graphicData>
          </a:graphic>
        </p:graphicFrame>
        <p:sp>
          <p:nvSpPr>
            <p:cNvPr id="223243" name="Text Box 11"/>
            <p:cNvSpPr txBox="1">
              <a:spLocks noChangeArrowheads="1"/>
            </p:cNvSpPr>
            <p:nvPr/>
          </p:nvSpPr>
          <p:spPr bwMode="auto">
            <a:xfrm>
              <a:off x="4140" y="13430"/>
              <a:ext cx="720" cy="720"/>
            </a:xfrm>
            <a:prstGeom prst="rect">
              <a:avLst/>
            </a:prstGeom>
            <a:noFill/>
            <a:ln w="9525">
              <a:noFill/>
              <a:miter lim="800000"/>
              <a:headEnd/>
              <a:tailEnd/>
            </a:ln>
          </p:spPr>
          <p:txBody>
            <a:bodyPr/>
            <a:lstStyle/>
            <a:p>
              <a:r>
                <a:rPr lang="en-US" sz="2800">
                  <a:latin typeface="Times New Roman" pitchFamily="18" charset="0"/>
                  <a:cs typeface="Arial" charset="0"/>
                </a:rPr>
                <a:t>·</a:t>
              </a:r>
              <a:endParaRPr lang="en-US" sz="1800">
                <a:cs typeface="Arial" charset="0"/>
              </a:endParaRPr>
            </a:p>
          </p:txBody>
        </p:sp>
      </p:grpSp>
      <p:sp>
        <p:nvSpPr>
          <p:cNvPr id="223247" name="Text Box 15"/>
          <p:cNvSpPr txBox="1">
            <a:spLocks noChangeArrowheads="1"/>
          </p:cNvSpPr>
          <p:nvPr/>
        </p:nvSpPr>
        <p:spPr bwMode="auto">
          <a:xfrm>
            <a:off x="685800" y="381000"/>
            <a:ext cx="8001000" cy="579438"/>
          </a:xfrm>
          <a:prstGeom prst="rect">
            <a:avLst/>
          </a:prstGeom>
          <a:noFill/>
          <a:ln w="9525">
            <a:noFill/>
            <a:miter lim="800000"/>
            <a:headEnd/>
            <a:tailEnd/>
          </a:ln>
          <a:effectLst/>
        </p:spPr>
        <p:txBody>
          <a:bodyPr>
            <a:spAutoFit/>
          </a:bodyPr>
          <a:lstStyle/>
          <a:p>
            <a:pPr algn="ctr">
              <a:spcBef>
                <a:spcPct val="50000"/>
              </a:spcBef>
            </a:pPr>
            <a:r>
              <a:rPr lang="en-US"/>
              <a:t>Radical mechanism </a:t>
            </a:r>
          </a:p>
        </p:txBody>
      </p:sp>
      <p:grpSp>
        <p:nvGrpSpPr>
          <p:cNvPr id="5" name="Group 43"/>
          <p:cNvGrpSpPr>
            <a:grpSpLocks/>
          </p:cNvGrpSpPr>
          <p:nvPr/>
        </p:nvGrpSpPr>
        <p:grpSpPr bwMode="auto">
          <a:xfrm>
            <a:off x="466725" y="5486400"/>
            <a:ext cx="4038600" cy="823913"/>
            <a:chOff x="144" y="960"/>
            <a:chExt cx="2544" cy="519"/>
          </a:xfrm>
        </p:grpSpPr>
        <p:graphicFrame>
          <p:nvGraphicFramePr>
            <p:cNvPr id="223276" name="Object 44"/>
            <p:cNvGraphicFramePr>
              <a:graphicFrameLocks noChangeAspect="1"/>
            </p:cNvGraphicFramePr>
            <p:nvPr/>
          </p:nvGraphicFramePr>
          <p:xfrm>
            <a:off x="144" y="960"/>
            <a:ext cx="2544" cy="511"/>
          </p:xfrm>
          <a:graphic>
            <a:graphicData uri="http://schemas.openxmlformats.org/presentationml/2006/ole">
              <p:oleObj spid="_x0000_s235522" name="ISIS/Draw Sketch" r:id="rId6" imgW="4457520" imgH="895320" progId="ISISServer">
                <p:embed/>
              </p:oleObj>
            </a:graphicData>
          </a:graphic>
        </p:graphicFrame>
        <p:sp>
          <p:nvSpPr>
            <p:cNvPr id="223277" name="Text Box 45"/>
            <p:cNvSpPr txBox="1">
              <a:spLocks noChangeArrowheads="1"/>
            </p:cNvSpPr>
            <p:nvPr/>
          </p:nvSpPr>
          <p:spPr bwMode="auto">
            <a:xfrm>
              <a:off x="1232" y="1248"/>
              <a:ext cx="192" cy="231"/>
            </a:xfrm>
            <a:prstGeom prst="rect">
              <a:avLst/>
            </a:prstGeom>
            <a:noFill/>
            <a:ln w="9525">
              <a:noFill/>
              <a:miter lim="800000"/>
              <a:headEnd/>
              <a:tailEnd/>
            </a:ln>
            <a:effectLst/>
          </p:spPr>
          <p:txBody>
            <a:bodyPr>
              <a:spAutoFit/>
            </a:bodyPr>
            <a:lstStyle/>
            <a:p>
              <a:pPr>
                <a:spcBef>
                  <a:spcPct val="50000"/>
                </a:spcBef>
              </a:pPr>
              <a:r>
                <a:rPr lang="en-US" sz="1800">
                  <a:cs typeface="Arial" charset="0"/>
                </a:rPr>
                <a:t>·</a:t>
              </a:r>
            </a:p>
          </p:txBody>
        </p:sp>
      </p:grpSp>
      <p:sp>
        <p:nvSpPr>
          <p:cNvPr id="223279" name="Text Box 47"/>
          <p:cNvSpPr txBox="1">
            <a:spLocks noChangeArrowheads="1"/>
          </p:cNvSpPr>
          <p:nvPr/>
        </p:nvSpPr>
        <p:spPr bwMode="auto">
          <a:xfrm>
            <a:off x="0" y="3581400"/>
            <a:ext cx="1371600" cy="2582863"/>
          </a:xfrm>
          <a:prstGeom prst="rect">
            <a:avLst/>
          </a:prstGeom>
          <a:noFill/>
          <a:ln w="9525">
            <a:noFill/>
            <a:miter lim="800000"/>
            <a:headEnd/>
            <a:tailEnd/>
          </a:ln>
          <a:effectLst/>
        </p:spPr>
        <p:txBody>
          <a:bodyPr>
            <a:spAutoFit/>
          </a:bodyPr>
          <a:lstStyle/>
          <a:p>
            <a:pPr>
              <a:spcBef>
                <a:spcPct val="50000"/>
              </a:spcBef>
            </a:pPr>
            <a:r>
              <a:rPr lang="en-US" sz="2800"/>
              <a:t> </a:t>
            </a:r>
            <a:r>
              <a:rPr lang="en-US" sz="1800"/>
              <a:t>1</a:t>
            </a:r>
          </a:p>
          <a:p>
            <a:pPr>
              <a:spcBef>
                <a:spcPct val="50000"/>
              </a:spcBef>
            </a:pPr>
            <a:r>
              <a:rPr lang="en-US" sz="1800"/>
              <a:t> </a:t>
            </a:r>
          </a:p>
          <a:p>
            <a:pPr>
              <a:spcBef>
                <a:spcPct val="50000"/>
              </a:spcBef>
            </a:pPr>
            <a:r>
              <a:rPr lang="en-US" sz="1800"/>
              <a:t>  2</a:t>
            </a:r>
          </a:p>
          <a:p>
            <a:pPr>
              <a:spcBef>
                <a:spcPct val="50000"/>
              </a:spcBef>
            </a:pPr>
            <a:r>
              <a:rPr lang="en-US" sz="1800"/>
              <a:t> </a:t>
            </a:r>
          </a:p>
          <a:p>
            <a:pPr>
              <a:spcBef>
                <a:spcPct val="50000"/>
              </a:spcBef>
            </a:pPr>
            <a:r>
              <a:rPr lang="en-US" sz="1800"/>
              <a:t> </a:t>
            </a:r>
          </a:p>
          <a:p>
            <a:pPr>
              <a:spcBef>
                <a:spcPct val="50000"/>
              </a:spcBef>
            </a:pPr>
            <a:r>
              <a:rPr lang="en-US" sz="1800"/>
              <a:t>  3</a:t>
            </a:r>
          </a:p>
        </p:txBody>
      </p:sp>
      <p:sp>
        <p:nvSpPr>
          <p:cNvPr id="223306" name="AutoShape 74"/>
          <p:cNvSpPr>
            <a:spLocks noChangeArrowheads="1"/>
          </p:cNvSpPr>
          <p:nvPr/>
        </p:nvSpPr>
        <p:spPr bwMode="auto">
          <a:xfrm>
            <a:off x="7924800" y="3429000"/>
            <a:ext cx="304800" cy="1828800"/>
          </a:xfrm>
          <a:prstGeom prst="downArrow">
            <a:avLst>
              <a:gd name="adj1" fmla="val 50000"/>
              <a:gd name="adj2" fmla="val 150000"/>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223307" name="Line 75"/>
          <p:cNvSpPr>
            <a:spLocks noChangeShapeType="1"/>
          </p:cNvSpPr>
          <p:nvPr/>
        </p:nvSpPr>
        <p:spPr bwMode="auto">
          <a:xfrm>
            <a:off x="7467600" y="4800600"/>
            <a:ext cx="0" cy="1447800"/>
          </a:xfrm>
          <a:prstGeom prst="line">
            <a:avLst/>
          </a:prstGeom>
          <a:noFill/>
          <a:ln w="9525">
            <a:solidFill>
              <a:schemeClr val="tx1"/>
            </a:solidFill>
            <a:round/>
            <a:headEnd/>
            <a:tailEnd/>
          </a:ln>
          <a:effectLst/>
        </p:spPr>
        <p:txBody>
          <a:bodyPr/>
          <a:lstStyle/>
          <a:p>
            <a:endParaRPr lang="en-US"/>
          </a:p>
        </p:txBody>
      </p:sp>
      <p:sp>
        <p:nvSpPr>
          <p:cNvPr id="223308" name="Line 76"/>
          <p:cNvSpPr>
            <a:spLocks noChangeShapeType="1"/>
          </p:cNvSpPr>
          <p:nvPr/>
        </p:nvSpPr>
        <p:spPr bwMode="auto">
          <a:xfrm>
            <a:off x="7467600" y="6248400"/>
            <a:ext cx="1219200" cy="0"/>
          </a:xfrm>
          <a:prstGeom prst="line">
            <a:avLst/>
          </a:prstGeom>
          <a:noFill/>
          <a:ln w="9525">
            <a:solidFill>
              <a:schemeClr val="tx1"/>
            </a:solidFill>
            <a:round/>
            <a:headEnd/>
            <a:tailEnd/>
          </a:ln>
          <a:effectLst/>
        </p:spPr>
        <p:txBody>
          <a:bodyPr/>
          <a:lstStyle/>
          <a:p>
            <a:endParaRPr lang="en-US"/>
          </a:p>
        </p:txBody>
      </p:sp>
      <p:sp>
        <p:nvSpPr>
          <p:cNvPr id="223309" name="Line 77"/>
          <p:cNvSpPr>
            <a:spLocks noChangeShapeType="1"/>
          </p:cNvSpPr>
          <p:nvPr/>
        </p:nvSpPr>
        <p:spPr bwMode="auto">
          <a:xfrm flipV="1">
            <a:off x="8686800" y="4800600"/>
            <a:ext cx="0" cy="1447800"/>
          </a:xfrm>
          <a:prstGeom prst="line">
            <a:avLst/>
          </a:prstGeom>
          <a:noFill/>
          <a:ln w="9525">
            <a:solidFill>
              <a:schemeClr val="tx1"/>
            </a:solidFill>
            <a:round/>
            <a:headEnd/>
            <a:tailEnd/>
          </a:ln>
          <a:effectLst/>
        </p:spPr>
        <p:txBody>
          <a:bodyPr/>
          <a:lstStyle/>
          <a:p>
            <a:endParaRPr lang="en-US"/>
          </a:p>
        </p:txBody>
      </p:sp>
      <p:sp>
        <p:nvSpPr>
          <p:cNvPr id="223310" name="Text Box 78"/>
          <p:cNvSpPr txBox="1">
            <a:spLocks noChangeArrowheads="1"/>
          </p:cNvSpPr>
          <p:nvPr/>
        </p:nvSpPr>
        <p:spPr bwMode="auto">
          <a:xfrm>
            <a:off x="7467600" y="5486400"/>
            <a:ext cx="1371600" cy="549275"/>
          </a:xfrm>
          <a:prstGeom prst="rect">
            <a:avLst/>
          </a:prstGeom>
          <a:noFill/>
          <a:ln w="9525">
            <a:noFill/>
            <a:miter lim="800000"/>
            <a:headEnd/>
            <a:tailEnd/>
          </a:ln>
          <a:effectLst/>
        </p:spPr>
        <p:txBody>
          <a:bodyPr>
            <a:spAutoFit/>
          </a:bodyPr>
          <a:lstStyle/>
          <a:p>
            <a:pPr>
              <a:spcBef>
                <a:spcPct val="50000"/>
              </a:spcBef>
            </a:pPr>
            <a:r>
              <a:rPr lang="en-US" sz="1200"/>
              <a:t>CH</a:t>
            </a:r>
            <a:r>
              <a:rPr lang="en-US" sz="1200" baseline="-25000"/>
              <a:t>3</a:t>
            </a:r>
            <a:r>
              <a:rPr lang="en-US" sz="1200"/>
              <a:t>OH 20% v/v</a:t>
            </a:r>
          </a:p>
          <a:p>
            <a:pPr>
              <a:spcBef>
                <a:spcPct val="50000"/>
              </a:spcBef>
            </a:pPr>
            <a:r>
              <a:rPr lang="en-US" sz="1200"/>
              <a:t>DMPO</a:t>
            </a:r>
          </a:p>
        </p:txBody>
      </p:sp>
      <p:grpSp>
        <p:nvGrpSpPr>
          <p:cNvPr id="6" name="Group 81"/>
          <p:cNvGrpSpPr>
            <a:grpSpLocks/>
          </p:cNvGrpSpPr>
          <p:nvPr/>
        </p:nvGrpSpPr>
        <p:grpSpPr bwMode="auto">
          <a:xfrm>
            <a:off x="3657600" y="1143000"/>
            <a:ext cx="4953000" cy="2227263"/>
            <a:chOff x="2304" y="720"/>
            <a:chExt cx="3120" cy="1403"/>
          </a:xfrm>
        </p:grpSpPr>
        <p:grpSp>
          <p:nvGrpSpPr>
            <p:cNvPr id="7" name="Group 80"/>
            <p:cNvGrpSpPr>
              <a:grpSpLocks/>
            </p:cNvGrpSpPr>
            <p:nvPr/>
          </p:nvGrpSpPr>
          <p:grpSpPr bwMode="auto">
            <a:xfrm>
              <a:off x="2304" y="720"/>
              <a:ext cx="3120" cy="1403"/>
              <a:chOff x="2304" y="720"/>
              <a:chExt cx="3120" cy="1403"/>
            </a:xfrm>
          </p:grpSpPr>
          <p:sp>
            <p:nvSpPr>
              <p:cNvPr id="223281" name="AutoShape 49"/>
              <p:cNvSpPr>
                <a:spLocks noChangeAspect="1" noChangeArrowheads="1"/>
              </p:cNvSpPr>
              <p:nvPr/>
            </p:nvSpPr>
            <p:spPr bwMode="auto">
              <a:xfrm>
                <a:off x="2304" y="720"/>
                <a:ext cx="3120" cy="1403"/>
              </a:xfrm>
              <a:prstGeom prst="rect">
                <a:avLst/>
              </a:prstGeom>
              <a:noFill/>
              <a:ln w="9525">
                <a:noFill/>
                <a:miter lim="800000"/>
                <a:headEnd/>
                <a:tailEnd/>
              </a:ln>
            </p:spPr>
            <p:txBody>
              <a:bodyPr/>
              <a:lstStyle/>
              <a:p>
                <a:endParaRPr lang="en-US"/>
              </a:p>
            </p:txBody>
          </p:sp>
          <p:sp>
            <p:nvSpPr>
              <p:cNvPr id="223282" name="Line 50"/>
              <p:cNvSpPr>
                <a:spLocks noChangeShapeType="1"/>
              </p:cNvSpPr>
              <p:nvPr/>
            </p:nvSpPr>
            <p:spPr bwMode="auto">
              <a:xfrm>
                <a:off x="2483" y="777"/>
                <a:ext cx="0" cy="828"/>
              </a:xfrm>
              <a:prstGeom prst="line">
                <a:avLst/>
              </a:prstGeom>
              <a:noFill/>
              <a:ln w="9525">
                <a:solidFill>
                  <a:srgbClr val="000000"/>
                </a:solidFill>
                <a:round/>
                <a:headEnd/>
                <a:tailEnd/>
              </a:ln>
            </p:spPr>
            <p:txBody>
              <a:bodyPr/>
              <a:lstStyle/>
              <a:p>
                <a:endParaRPr lang="en-US"/>
              </a:p>
            </p:txBody>
          </p:sp>
          <p:sp>
            <p:nvSpPr>
              <p:cNvPr id="223283" name="Line 51"/>
              <p:cNvSpPr>
                <a:spLocks noChangeShapeType="1"/>
              </p:cNvSpPr>
              <p:nvPr/>
            </p:nvSpPr>
            <p:spPr bwMode="auto">
              <a:xfrm flipH="1">
                <a:off x="2304" y="777"/>
                <a:ext cx="179" cy="166"/>
              </a:xfrm>
              <a:prstGeom prst="line">
                <a:avLst/>
              </a:prstGeom>
              <a:noFill/>
              <a:ln w="9525">
                <a:solidFill>
                  <a:srgbClr val="000000"/>
                </a:solidFill>
                <a:round/>
                <a:headEnd/>
                <a:tailEnd/>
              </a:ln>
            </p:spPr>
            <p:txBody>
              <a:bodyPr/>
              <a:lstStyle/>
              <a:p>
                <a:endParaRPr lang="en-US"/>
              </a:p>
            </p:txBody>
          </p:sp>
          <p:sp>
            <p:nvSpPr>
              <p:cNvPr id="223284" name="Line 52"/>
              <p:cNvSpPr>
                <a:spLocks noChangeShapeType="1"/>
              </p:cNvSpPr>
              <p:nvPr/>
            </p:nvSpPr>
            <p:spPr bwMode="auto">
              <a:xfrm flipH="1">
                <a:off x="2304" y="860"/>
                <a:ext cx="179" cy="165"/>
              </a:xfrm>
              <a:prstGeom prst="line">
                <a:avLst/>
              </a:prstGeom>
              <a:noFill/>
              <a:ln w="9525">
                <a:solidFill>
                  <a:srgbClr val="000000"/>
                </a:solidFill>
                <a:round/>
                <a:headEnd/>
                <a:tailEnd/>
              </a:ln>
            </p:spPr>
            <p:txBody>
              <a:bodyPr/>
              <a:lstStyle/>
              <a:p>
                <a:endParaRPr lang="en-US"/>
              </a:p>
            </p:txBody>
          </p:sp>
          <p:sp>
            <p:nvSpPr>
              <p:cNvPr id="223285" name="Line 53"/>
              <p:cNvSpPr>
                <a:spLocks noChangeShapeType="1"/>
              </p:cNvSpPr>
              <p:nvPr/>
            </p:nvSpPr>
            <p:spPr bwMode="auto">
              <a:xfrm flipH="1">
                <a:off x="2304" y="943"/>
                <a:ext cx="179" cy="166"/>
              </a:xfrm>
              <a:prstGeom prst="line">
                <a:avLst/>
              </a:prstGeom>
              <a:noFill/>
              <a:ln w="9525">
                <a:solidFill>
                  <a:srgbClr val="000000"/>
                </a:solidFill>
                <a:round/>
                <a:headEnd/>
                <a:tailEnd/>
              </a:ln>
            </p:spPr>
            <p:txBody>
              <a:bodyPr/>
              <a:lstStyle/>
              <a:p>
                <a:endParaRPr lang="en-US"/>
              </a:p>
            </p:txBody>
          </p:sp>
          <p:sp>
            <p:nvSpPr>
              <p:cNvPr id="223286" name="Line 54"/>
              <p:cNvSpPr>
                <a:spLocks noChangeShapeType="1"/>
              </p:cNvSpPr>
              <p:nvPr/>
            </p:nvSpPr>
            <p:spPr bwMode="auto">
              <a:xfrm flipH="1">
                <a:off x="2304" y="1026"/>
                <a:ext cx="179" cy="165"/>
              </a:xfrm>
              <a:prstGeom prst="line">
                <a:avLst/>
              </a:prstGeom>
              <a:noFill/>
              <a:ln w="9525">
                <a:solidFill>
                  <a:srgbClr val="000000"/>
                </a:solidFill>
                <a:round/>
                <a:headEnd/>
                <a:tailEnd/>
              </a:ln>
            </p:spPr>
            <p:txBody>
              <a:bodyPr/>
              <a:lstStyle/>
              <a:p>
                <a:endParaRPr lang="en-US"/>
              </a:p>
            </p:txBody>
          </p:sp>
          <p:sp>
            <p:nvSpPr>
              <p:cNvPr id="223287" name="Line 55"/>
              <p:cNvSpPr>
                <a:spLocks noChangeShapeType="1"/>
              </p:cNvSpPr>
              <p:nvPr/>
            </p:nvSpPr>
            <p:spPr bwMode="auto">
              <a:xfrm flipH="1">
                <a:off x="2304" y="1108"/>
                <a:ext cx="179" cy="166"/>
              </a:xfrm>
              <a:prstGeom prst="line">
                <a:avLst/>
              </a:prstGeom>
              <a:noFill/>
              <a:ln w="9525">
                <a:solidFill>
                  <a:srgbClr val="000000"/>
                </a:solidFill>
                <a:round/>
                <a:headEnd/>
                <a:tailEnd/>
              </a:ln>
            </p:spPr>
            <p:txBody>
              <a:bodyPr/>
              <a:lstStyle/>
              <a:p>
                <a:endParaRPr lang="en-US"/>
              </a:p>
            </p:txBody>
          </p:sp>
          <p:sp>
            <p:nvSpPr>
              <p:cNvPr id="223288" name="Line 56"/>
              <p:cNvSpPr>
                <a:spLocks noChangeShapeType="1"/>
              </p:cNvSpPr>
              <p:nvPr/>
            </p:nvSpPr>
            <p:spPr bwMode="auto">
              <a:xfrm flipH="1">
                <a:off x="2304" y="1191"/>
                <a:ext cx="179" cy="165"/>
              </a:xfrm>
              <a:prstGeom prst="line">
                <a:avLst/>
              </a:prstGeom>
              <a:noFill/>
              <a:ln w="9525">
                <a:solidFill>
                  <a:srgbClr val="000000"/>
                </a:solidFill>
                <a:round/>
                <a:headEnd/>
                <a:tailEnd/>
              </a:ln>
            </p:spPr>
            <p:txBody>
              <a:bodyPr/>
              <a:lstStyle/>
              <a:p>
                <a:endParaRPr lang="en-US"/>
              </a:p>
            </p:txBody>
          </p:sp>
          <p:sp>
            <p:nvSpPr>
              <p:cNvPr id="223289" name="Line 57"/>
              <p:cNvSpPr>
                <a:spLocks noChangeShapeType="1"/>
              </p:cNvSpPr>
              <p:nvPr/>
            </p:nvSpPr>
            <p:spPr bwMode="auto">
              <a:xfrm flipH="1">
                <a:off x="2304" y="1274"/>
                <a:ext cx="179" cy="166"/>
              </a:xfrm>
              <a:prstGeom prst="line">
                <a:avLst/>
              </a:prstGeom>
              <a:noFill/>
              <a:ln w="9525">
                <a:solidFill>
                  <a:srgbClr val="000000"/>
                </a:solidFill>
                <a:round/>
                <a:headEnd/>
                <a:tailEnd/>
              </a:ln>
            </p:spPr>
            <p:txBody>
              <a:bodyPr/>
              <a:lstStyle/>
              <a:p>
                <a:endParaRPr lang="en-US"/>
              </a:p>
            </p:txBody>
          </p:sp>
          <p:sp>
            <p:nvSpPr>
              <p:cNvPr id="223290" name="Line 58"/>
              <p:cNvSpPr>
                <a:spLocks noChangeShapeType="1"/>
              </p:cNvSpPr>
              <p:nvPr/>
            </p:nvSpPr>
            <p:spPr bwMode="auto">
              <a:xfrm flipH="1">
                <a:off x="2304" y="1357"/>
                <a:ext cx="179" cy="166"/>
              </a:xfrm>
              <a:prstGeom prst="line">
                <a:avLst/>
              </a:prstGeom>
              <a:noFill/>
              <a:ln w="9525">
                <a:solidFill>
                  <a:srgbClr val="000000"/>
                </a:solidFill>
                <a:round/>
                <a:headEnd/>
                <a:tailEnd/>
              </a:ln>
            </p:spPr>
            <p:txBody>
              <a:bodyPr/>
              <a:lstStyle/>
              <a:p>
                <a:endParaRPr lang="en-US"/>
              </a:p>
            </p:txBody>
          </p:sp>
          <p:sp>
            <p:nvSpPr>
              <p:cNvPr id="223291" name="Line 59"/>
              <p:cNvSpPr>
                <a:spLocks noChangeShapeType="1"/>
              </p:cNvSpPr>
              <p:nvPr/>
            </p:nvSpPr>
            <p:spPr bwMode="auto">
              <a:xfrm flipH="1">
                <a:off x="2304" y="1439"/>
                <a:ext cx="179" cy="166"/>
              </a:xfrm>
              <a:prstGeom prst="line">
                <a:avLst/>
              </a:prstGeom>
              <a:noFill/>
              <a:ln w="9525">
                <a:solidFill>
                  <a:srgbClr val="000000"/>
                </a:solidFill>
                <a:round/>
                <a:headEnd/>
                <a:tailEnd/>
              </a:ln>
            </p:spPr>
            <p:txBody>
              <a:bodyPr/>
              <a:lstStyle/>
              <a:p>
                <a:endParaRPr lang="en-US"/>
              </a:p>
            </p:txBody>
          </p:sp>
          <p:sp>
            <p:nvSpPr>
              <p:cNvPr id="223292" name="Line 60"/>
              <p:cNvSpPr>
                <a:spLocks noChangeShapeType="1"/>
              </p:cNvSpPr>
              <p:nvPr/>
            </p:nvSpPr>
            <p:spPr bwMode="auto">
              <a:xfrm flipH="1">
                <a:off x="2304" y="1523"/>
                <a:ext cx="179" cy="166"/>
              </a:xfrm>
              <a:prstGeom prst="line">
                <a:avLst/>
              </a:prstGeom>
              <a:noFill/>
              <a:ln w="9525">
                <a:solidFill>
                  <a:srgbClr val="000000"/>
                </a:solidFill>
                <a:round/>
                <a:headEnd/>
                <a:tailEnd/>
              </a:ln>
            </p:spPr>
            <p:txBody>
              <a:bodyPr/>
              <a:lstStyle/>
              <a:p>
                <a:endParaRPr lang="en-US"/>
              </a:p>
            </p:txBody>
          </p:sp>
          <p:sp>
            <p:nvSpPr>
              <p:cNvPr id="223293" name="Line 61"/>
              <p:cNvSpPr>
                <a:spLocks noChangeShapeType="1"/>
              </p:cNvSpPr>
              <p:nvPr/>
            </p:nvSpPr>
            <p:spPr bwMode="auto">
              <a:xfrm flipH="1">
                <a:off x="2304" y="1605"/>
                <a:ext cx="179" cy="166"/>
              </a:xfrm>
              <a:prstGeom prst="line">
                <a:avLst/>
              </a:prstGeom>
              <a:noFill/>
              <a:ln w="9525">
                <a:solidFill>
                  <a:srgbClr val="000000"/>
                </a:solidFill>
                <a:round/>
                <a:headEnd/>
                <a:tailEnd/>
              </a:ln>
            </p:spPr>
            <p:txBody>
              <a:bodyPr/>
              <a:lstStyle/>
              <a:p>
                <a:endParaRPr lang="en-US"/>
              </a:p>
            </p:txBody>
          </p:sp>
          <p:sp>
            <p:nvSpPr>
              <p:cNvPr id="223294" name="Freeform 62"/>
              <p:cNvSpPr>
                <a:spLocks/>
              </p:cNvSpPr>
              <p:nvPr/>
            </p:nvSpPr>
            <p:spPr bwMode="auto">
              <a:xfrm>
                <a:off x="2483" y="951"/>
                <a:ext cx="288" cy="654"/>
              </a:xfrm>
              <a:custGeom>
                <a:avLst/>
                <a:gdLst/>
                <a:ahLst/>
                <a:cxnLst>
                  <a:cxn ang="0">
                    <a:pos x="1260" y="3060"/>
                  </a:cxn>
                  <a:cxn ang="0">
                    <a:pos x="0" y="1620"/>
                  </a:cxn>
                  <a:cxn ang="0">
                    <a:pos x="1260" y="0"/>
                  </a:cxn>
                </a:cxnLst>
                <a:rect l="0" t="0" r="r" b="b"/>
                <a:pathLst>
                  <a:path w="1260" h="3060">
                    <a:moveTo>
                      <a:pt x="1260" y="3060"/>
                    </a:moveTo>
                    <a:cubicBezTo>
                      <a:pt x="630" y="2595"/>
                      <a:pt x="0" y="2130"/>
                      <a:pt x="0" y="1620"/>
                    </a:cubicBezTo>
                    <a:cubicBezTo>
                      <a:pt x="0" y="1110"/>
                      <a:pt x="630" y="555"/>
                      <a:pt x="1260" y="0"/>
                    </a:cubicBezTo>
                  </a:path>
                </a:pathLst>
              </a:custGeom>
              <a:noFill/>
              <a:ln w="9525">
                <a:solidFill>
                  <a:srgbClr val="000000"/>
                </a:solidFill>
                <a:round/>
                <a:headEnd/>
                <a:tailEnd type="triangle" w="med" len="med"/>
              </a:ln>
            </p:spPr>
            <p:txBody>
              <a:bodyPr/>
              <a:lstStyle/>
              <a:p>
                <a:endParaRPr lang="en-US"/>
              </a:p>
            </p:txBody>
          </p:sp>
          <p:sp>
            <p:nvSpPr>
              <p:cNvPr id="223295" name="Text Box 63"/>
              <p:cNvSpPr txBox="1">
                <a:spLocks noChangeArrowheads="1"/>
              </p:cNvSpPr>
              <p:nvPr/>
            </p:nvSpPr>
            <p:spPr bwMode="auto">
              <a:xfrm>
                <a:off x="2771" y="1567"/>
                <a:ext cx="629" cy="166"/>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a:t>
                </a:r>
                <a:endParaRPr lang="en-US" sz="1200">
                  <a:cs typeface="Arial" charset="0"/>
                </a:endParaRPr>
              </a:p>
            </p:txBody>
          </p:sp>
          <p:sp>
            <p:nvSpPr>
              <p:cNvPr id="223296" name="Text Box 64"/>
              <p:cNvSpPr txBox="1">
                <a:spLocks noChangeArrowheads="1"/>
              </p:cNvSpPr>
              <p:nvPr/>
            </p:nvSpPr>
            <p:spPr bwMode="auto">
              <a:xfrm>
                <a:off x="2771" y="874"/>
                <a:ext cx="590" cy="167"/>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223297" name="Freeform 65"/>
              <p:cNvSpPr>
                <a:spLocks/>
              </p:cNvSpPr>
              <p:nvPr/>
            </p:nvSpPr>
            <p:spPr bwMode="auto">
              <a:xfrm>
                <a:off x="3361" y="951"/>
                <a:ext cx="295" cy="662"/>
              </a:xfrm>
              <a:custGeom>
                <a:avLst/>
                <a:gdLst/>
                <a:ahLst/>
                <a:cxnLst>
                  <a:cxn ang="0">
                    <a:pos x="0" y="0"/>
                  </a:cxn>
                  <a:cxn ang="0">
                    <a:pos x="1260" y="1620"/>
                  </a:cxn>
                  <a:cxn ang="0">
                    <a:pos x="0" y="3060"/>
                  </a:cxn>
                </a:cxnLst>
                <a:rect l="0" t="0" r="r" b="b"/>
                <a:pathLst>
                  <a:path w="1260" h="3060">
                    <a:moveTo>
                      <a:pt x="0" y="0"/>
                    </a:moveTo>
                    <a:cubicBezTo>
                      <a:pt x="630" y="555"/>
                      <a:pt x="1260" y="1110"/>
                      <a:pt x="1260" y="1620"/>
                    </a:cubicBezTo>
                    <a:cubicBezTo>
                      <a:pt x="1260" y="2130"/>
                      <a:pt x="630" y="2595"/>
                      <a:pt x="0" y="3060"/>
                    </a:cubicBezTo>
                  </a:path>
                </a:pathLst>
              </a:custGeom>
              <a:noFill/>
              <a:ln w="9525">
                <a:solidFill>
                  <a:srgbClr val="000000"/>
                </a:solidFill>
                <a:round/>
                <a:headEnd/>
                <a:tailEnd type="triangle" w="med" len="med"/>
              </a:ln>
            </p:spPr>
            <p:txBody>
              <a:bodyPr/>
              <a:lstStyle/>
              <a:p>
                <a:endParaRPr lang="en-US"/>
              </a:p>
            </p:txBody>
          </p:sp>
          <p:sp>
            <p:nvSpPr>
              <p:cNvPr id="223298" name="Text Box 66"/>
              <p:cNvSpPr txBox="1">
                <a:spLocks noChangeArrowheads="1"/>
              </p:cNvSpPr>
              <p:nvPr/>
            </p:nvSpPr>
            <p:spPr bwMode="auto">
              <a:xfrm>
                <a:off x="3950" y="1409"/>
                <a:ext cx="358" cy="249"/>
              </a:xfrm>
              <a:prstGeom prst="rect">
                <a:avLst/>
              </a:prstGeom>
              <a:solidFill>
                <a:srgbClr val="FFFFFF"/>
              </a:solidFill>
              <a:ln w="9525">
                <a:noFill/>
                <a:miter lim="800000"/>
                <a:headEnd/>
                <a:tailEnd/>
              </a:ln>
            </p:spPr>
            <p:txBody>
              <a:bodyPr/>
              <a:lstStyle/>
              <a:p>
                <a:pPr eaLnBrk="1" hangingPunct="1"/>
                <a:endParaRPr lang="en-US" sz="1200">
                  <a:solidFill>
                    <a:srgbClr val="000000"/>
                  </a:solidFill>
                  <a:cs typeface="Arial" charset="0"/>
                </a:endParaRPr>
              </a:p>
              <a:p>
                <a:pPr eaLnBrk="1" hangingPunct="1"/>
                <a:r>
                  <a:rPr lang="en-US" sz="1200">
                    <a:solidFill>
                      <a:srgbClr val="000000"/>
                    </a:solidFill>
                    <a:cs typeface="Arial" charset="0"/>
                  </a:rPr>
                  <a:t>2O</a:t>
                </a:r>
                <a:r>
                  <a:rPr lang="en-US" sz="1200" baseline="-25000">
                    <a:solidFill>
                      <a:srgbClr val="000000"/>
                    </a:solidFill>
                    <a:cs typeface="Arial" charset="0"/>
                  </a:rPr>
                  <a:t>2</a:t>
                </a:r>
                <a:endParaRPr lang="en-US" sz="1200">
                  <a:cs typeface="Arial" charset="0"/>
                </a:endParaRPr>
              </a:p>
            </p:txBody>
          </p:sp>
          <p:sp>
            <p:nvSpPr>
              <p:cNvPr id="223300" name="Line 68"/>
              <p:cNvSpPr>
                <a:spLocks noChangeShapeType="1"/>
              </p:cNvSpPr>
              <p:nvPr/>
            </p:nvSpPr>
            <p:spPr bwMode="auto">
              <a:xfrm flipH="1" flipV="1">
                <a:off x="3066" y="1952"/>
                <a:ext cx="1048" cy="14"/>
              </a:xfrm>
              <a:prstGeom prst="line">
                <a:avLst/>
              </a:prstGeom>
              <a:noFill/>
              <a:ln w="9525">
                <a:solidFill>
                  <a:srgbClr val="000000"/>
                </a:solidFill>
                <a:round/>
                <a:headEnd/>
                <a:tailEnd/>
              </a:ln>
            </p:spPr>
            <p:txBody>
              <a:bodyPr/>
              <a:lstStyle/>
              <a:p>
                <a:endParaRPr lang="en-US"/>
              </a:p>
            </p:txBody>
          </p:sp>
          <p:sp>
            <p:nvSpPr>
              <p:cNvPr id="223301" name="Line 69"/>
              <p:cNvSpPr>
                <a:spLocks noChangeShapeType="1"/>
              </p:cNvSpPr>
              <p:nvPr/>
            </p:nvSpPr>
            <p:spPr bwMode="auto">
              <a:xfrm flipV="1">
                <a:off x="3066" y="1721"/>
                <a:ext cx="1" cy="231"/>
              </a:xfrm>
              <a:prstGeom prst="line">
                <a:avLst/>
              </a:prstGeom>
              <a:noFill/>
              <a:ln w="9525">
                <a:solidFill>
                  <a:srgbClr val="000000"/>
                </a:solidFill>
                <a:round/>
                <a:headEnd/>
                <a:tailEnd type="triangle" w="med" len="med"/>
              </a:ln>
            </p:spPr>
            <p:txBody>
              <a:bodyPr/>
              <a:lstStyle/>
              <a:p>
                <a:endParaRPr lang="en-US"/>
              </a:p>
            </p:txBody>
          </p:sp>
          <p:sp>
            <p:nvSpPr>
              <p:cNvPr id="223302" name="Text Box 70"/>
              <p:cNvSpPr txBox="1">
                <a:spLocks noChangeArrowheads="1"/>
              </p:cNvSpPr>
              <p:nvPr/>
            </p:nvSpPr>
            <p:spPr bwMode="auto">
              <a:xfrm>
                <a:off x="3941" y="793"/>
                <a:ext cx="1474" cy="249"/>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2O</a:t>
                </a:r>
                <a:r>
                  <a:rPr lang="en-US" sz="1200" baseline="-25000">
                    <a:solidFill>
                      <a:srgbClr val="000000"/>
                    </a:solidFill>
                    <a:cs typeface="Arial" charset="0"/>
                  </a:rPr>
                  <a:t>2</a:t>
                </a:r>
                <a:r>
                  <a:rPr lang="en-US" sz="2200">
                    <a:solidFill>
                      <a:srgbClr val="000000"/>
                    </a:solidFill>
                    <a:cs typeface="Arial" charset="0"/>
                  </a:rPr>
                  <a:t>·</a:t>
                </a:r>
                <a:r>
                  <a:rPr lang="en-US" sz="1200" baseline="30000">
                    <a:solidFill>
                      <a:srgbClr val="000000"/>
                    </a:solidFill>
                    <a:cs typeface="Arial" charset="0"/>
                  </a:rPr>
                  <a:t>-</a:t>
                </a:r>
                <a:r>
                  <a:rPr lang="en-US" sz="1200">
                    <a:solidFill>
                      <a:srgbClr val="000000"/>
                    </a:solidFill>
                    <a:cs typeface="Arial" charset="0"/>
                  </a:rPr>
                  <a:t>  +  2H</a:t>
                </a:r>
                <a:r>
                  <a:rPr lang="en-US" sz="1200" baseline="30000">
                    <a:solidFill>
                      <a:srgbClr val="000000"/>
                    </a:solidFill>
                    <a:cs typeface="Arial" charset="0"/>
                  </a:rPr>
                  <a:t>+</a:t>
                </a:r>
                <a:r>
                  <a:rPr lang="en-US" sz="1200">
                    <a:solidFill>
                      <a:srgbClr val="000000"/>
                    </a:solidFill>
                    <a:cs typeface="Arial" charset="0"/>
                  </a:rPr>
                  <a:t>  →   H</a:t>
                </a:r>
                <a:r>
                  <a:rPr lang="en-US" sz="1200" baseline="-25000">
                    <a:solidFill>
                      <a:srgbClr val="000000"/>
                    </a:solidFill>
                    <a:cs typeface="Arial" charset="0"/>
                  </a:rPr>
                  <a:t>2</a:t>
                </a:r>
                <a:r>
                  <a:rPr lang="en-US" sz="1200">
                    <a:solidFill>
                      <a:srgbClr val="000000"/>
                    </a:solidFill>
                    <a:cs typeface="Arial" charset="0"/>
                  </a:rPr>
                  <a:t>O</a:t>
                </a:r>
                <a:r>
                  <a:rPr lang="en-US" sz="1200" baseline="-25000">
                    <a:solidFill>
                      <a:srgbClr val="000000"/>
                    </a:solidFill>
                    <a:cs typeface="Arial" charset="0"/>
                  </a:rPr>
                  <a:t>2</a:t>
                </a:r>
                <a:r>
                  <a:rPr lang="en-US" sz="1200">
                    <a:solidFill>
                      <a:srgbClr val="000000"/>
                    </a:solidFill>
                    <a:cs typeface="Arial" charset="0"/>
                  </a:rPr>
                  <a:t>  +  O</a:t>
                </a:r>
                <a:r>
                  <a:rPr lang="en-US" sz="1200" baseline="-25000">
                    <a:solidFill>
                      <a:srgbClr val="000000"/>
                    </a:solidFill>
                    <a:cs typeface="Arial" charset="0"/>
                  </a:rPr>
                  <a:t>2</a:t>
                </a:r>
                <a:r>
                  <a:rPr lang="en-US" sz="1200">
                    <a:solidFill>
                      <a:srgbClr val="000000"/>
                    </a:solidFill>
                    <a:cs typeface="Arial" charset="0"/>
                  </a:rPr>
                  <a:t>  </a:t>
                </a:r>
                <a:endParaRPr lang="en-US" sz="1200">
                  <a:cs typeface="Arial" charset="0"/>
                </a:endParaRPr>
              </a:p>
            </p:txBody>
          </p:sp>
          <p:sp>
            <p:nvSpPr>
              <p:cNvPr id="223303" name="Text Box 71"/>
              <p:cNvSpPr txBox="1">
                <a:spLocks noChangeArrowheads="1"/>
              </p:cNvSpPr>
              <p:nvPr/>
            </p:nvSpPr>
            <p:spPr bwMode="auto">
              <a:xfrm>
                <a:off x="4147" y="1875"/>
                <a:ext cx="1271" cy="248"/>
              </a:xfrm>
              <a:prstGeom prst="rect">
                <a:avLst/>
              </a:prstGeom>
              <a:solidFill>
                <a:srgbClr val="FFFFFF"/>
              </a:solidFill>
              <a:ln w="9525">
                <a:noFill/>
                <a:miter lim="800000"/>
                <a:headEnd/>
                <a:tailEnd/>
              </a:ln>
            </p:spPr>
            <p:txBody>
              <a:bodyPr/>
              <a:lstStyle/>
              <a:p>
                <a:pPr eaLnBrk="1" hangingPunct="1"/>
                <a:r>
                  <a:rPr lang="en-US" sz="900">
                    <a:solidFill>
                      <a:srgbClr val="000000"/>
                    </a:solidFill>
                    <a:cs typeface="Arial" charset="0"/>
                  </a:rPr>
                  <a:t> </a:t>
                </a:r>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 + OH</a:t>
                </a:r>
                <a:r>
                  <a:rPr lang="en-US" sz="1200" baseline="30000">
                    <a:solidFill>
                      <a:srgbClr val="000000"/>
                    </a:solidFill>
                    <a:cs typeface="Arial" charset="0"/>
                  </a:rPr>
                  <a:t>- </a:t>
                </a:r>
                <a:r>
                  <a:rPr lang="en-US" sz="1200">
                    <a:solidFill>
                      <a:srgbClr val="000000"/>
                    </a:solidFill>
                    <a:cs typeface="Arial" charset="0"/>
                  </a:rPr>
                  <a:t>+ OH</a:t>
                </a:r>
                <a:r>
                  <a:rPr lang="en-US" sz="1200"/>
                  <a:t>▪</a:t>
                </a:r>
                <a:endParaRPr lang="en-US" sz="1200">
                  <a:solidFill>
                    <a:srgbClr val="000000"/>
                  </a:solidFill>
                  <a:cs typeface="Arial" charset="0"/>
                </a:endParaRPr>
              </a:p>
              <a:p>
                <a:pPr eaLnBrk="1" hangingPunct="1"/>
                <a:r>
                  <a:rPr lang="en-US" sz="1200">
                    <a:solidFill>
                      <a:srgbClr val="000000"/>
                    </a:solidFill>
                    <a:cs typeface="Arial" charset="0"/>
                  </a:rPr>
                  <a:t>  </a:t>
                </a:r>
              </a:p>
            </p:txBody>
          </p:sp>
          <p:sp>
            <p:nvSpPr>
              <p:cNvPr id="223304" name="Text Box 72"/>
              <p:cNvSpPr txBox="1">
                <a:spLocks noChangeArrowheads="1"/>
              </p:cNvSpPr>
              <p:nvPr/>
            </p:nvSpPr>
            <p:spPr bwMode="auto">
              <a:xfrm>
                <a:off x="4835" y="1028"/>
                <a:ext cx="589" cy="309"/>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a:t>
                </a:r>
              </a:p>
              <a:p>
                <a:pPr eaLnBrk="1" hangingPunct="1"/>
                <a:endParaRPr lang="en-US" sz="1200">
                  <a:solidFill>
                    <a:srgbClr val="000000"/>
                  </a:solidFill>
                  <a:cs typeface="Arial" charset="0"/>
                </a:endParaRPr>
              </a:p>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223305" name="Freeform 73"/>
              <p:cNvSpPr>
                <a:spLocks/>
              </p:cNvSpPr>
              <p:nvPr/>
            </p:nvSpPr>
            <p:spPr bwMode="auto">
              <a:xfrm>
                <a:off x="3656" y="951"/>
                <a:ext cx="294" cy="616"/>
              </a:xfrm>
              <a:custGeom>
                <a:avLst/>
                <a:gdLst/>
                <a:ahLst/>
                <a:cxnLst>
                  <a:cxn ang="0">
                    <a:pos x="540" y="1260"/>
                  </a:cxn>
                  <a:cxn ang="0">
                    <a:pos x="0" y="720"/>
                  </a:cxn>
                  <a:cxn ang="0">
                    <a:pos x="540" y="0"/>
                  </a:cxn>
                </a:cxnLst>
                <a:rect l="0" t="0" r="r" b="b"/>
                <a:pathLst>
                  <a:path w="540" h="1260">
                    <a:moveTo>
                      <a:pt x="540" y="1260"/>
                    </a:moveTo>
                    <a:cubicBezTo>
                      <a:pt x="270" y="1095"/>
                      <a:pt x="0" y="930"/>
                      <a:pt x="0" y="720"/>
                    </a:cubicBezTo>
                    <a:cubicBezTo>
                      <a:pt x="0" y="510"/>
                      <a:pt x="270" y="255"/>
                      <a:pt x="540" y="0"/>
                    </a:cubicBezTo>
                  </a:path>
                </a:pathLst>
              </a:custGeom>
              <a:noFill/>
              <a:ln w="9525">
                <a:solidFill>
                  <a:srgbClr val="000000"/>
                </a:solidFill>
                <a:round/>
                <a:headEnd/>
                <a:tailEnd type="triangle" w="med" len="med"/>
              </a:ln>
            </p:spPr>
            <p:txBody>
              <a:bodyPr/>
              <a:lstStyle/>
              <a:p>
                <a:endParaRPr lang="en-US"/>
              </a:p>
            </p:txBody>
          </p:sp>
        </p:grpSp>
        <p:sp>
          <p:nvSpPr>
            <p:cNvPr id="223311" name="Line 79"/>
            <p:cNvSpPr>
              <a:spLocks noChangeShapeType="1"/>
            </p:cNvSpPr>
            <p:nvPr/>
          </p:nvSpPr>
          <p:spPr bwMode="auto">
            <a:xfrm>
              <a:off x="5040" y="1440"/>
              <a:ext cx="0" cy="432"/>
            </a:xfrm>
            <a:prstGeom prst="line">
              <a:avLst/>
            </a:prstGeom>
            <a:noFill/>
            <a:ln w="9525">
              <a:solidFill>
                <a:schemeClr val="tx1"/>
              </a:solidFill>
              <a:round/>
              <a:headEnd/>
              <a:tailEnd type="triangle" w="med" len="med"/>
            </a:ln>
            <a:effectLst/>
          </p:spPr>
          <p:txBody>
            <a:bodyPr/>
            <a:lstStyle/>
            <a:p>
              <a:endParaRPr lang="en-US"/>
            </a:p>
          </p:txBody>
        </p:sp>
      </p:grpSp>
      <p:sp>
        <p:nvSpPr>
          <p:cNvPr id="223314" name="Text Box 82"/>
          <p:cNvSpPr txBox="1">
            <a:spLocks noChangeArrowheads="1"/>
          </p:cNvSpPr>
          <p:nvPr/>
        </p:nvSpPr>
        <p:spPr bwMode="auto">
          <a:xfrm>
            <a:off x="4267200" y="5181600"/>
            <a:ext cx="457200" cy="579438"/>
          </a:xfrm>
          <a:prstGeom prst="rect">
            <a:avLst/>
          </a:prstGeom>
          <a:noFill/>
          <a:ln w="9525">
            <a:noFill/>
            <a:miter lim="800000"/>
            <a:headEnd/>
            <a:tailEnd/>
          </a:ln>
          <a:effectLst/>
        </p:spPr>
        <p:txBody>
          <a:bodyPr>
            <a:spAutoFit/>
          </a:bodyPr>
          <a:lstStyle/>
          <a:p>
            <a:pPr>
              <a:spcBef>
                <a:spcPct val="50000"/>
              </a:spcBef>
            </a:pPr>
            <a:endParaRPr lang="en-US"/>
          </a:p>
        </p:txBody>
      </p:sp>
      <p:sp>
        <p:nvSpPr>
          <p:cNvPr id="223316" name="Text Box 84"/>
          <p:cNvSpPr txBox="1">
            <a:spLocks noChangeArrowheads="1"/>
          </p:cNvSpPr>
          <p:nvPr/>
        </p:nvSpPr>
        <p:spPr bwMode="auto">
          <a:xfrm>
            <a:off x="4229100" y="5019675"/>
            <a:ext cx="533400" cy="579438"/>
          </a:xfrm>
          <a:prstGeom prst="rect">
            <a:avLst/>
          </a:prstGeom>
          <a:noFill/>
          <a:ln w="9525">
            <a:noFill/>
            <a:miter lim="800000"/>
            <a:headEnd/>
            <a:tailEnd/>
          </a:ln>
          <a:effectLst/>
        </p:spPr>
        <p:txBody>
          <a:bodyPr>
            <a:spAutoFit/>
          </a:bodyPr>
          <a:lstStyle/>
          <a:p>
            <a:pPr>
              <a:spcBef>
                <a:spcPct val="50000"/>
              </a:spcBef>
            </a:pPr>
            <a:r>
              <a:rPr lang="en-US" b="1">
                <a:latin typeface="Century" pitchFamily="18" charset="0"/>
              </a:rPr>
              <a:t>I</a:t>
            </a:r>
            <a:endParaRPr lang="en-US"/>
          </a:p>
        </p:txBody>
      </p:sp>
      <p:sp>
        <p:nvSpPr>
          <p:cNvPr id="51" name="Date Placeholder 50"/>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2"/>
          <p:cNvSpPr>
            <a:spLocks noGrp="1"/>
          </p:cNvSpPr>
          <p:nvPr>
            <p:ph type="sldNum" sz="quarter" idx="11"/>
          </p:nvPr>
        </p:nvSpPr>
        <p:spPr/>
        <p:txBody>
          <a:bodyPr/>
          <a:lstStyle/>
          <a:p>
            <a:fld id="{5E458DFF-CF8B-4005-A6D2-FCA54D234735}" type="slidenum">
              <a:rPr lang="en-US"/>
              <a:pPr/>
              <a:t>101</a:t>
            </a:fld>
            <a:endParaRPr lang="en-US"/>
          </a:p>
        </p:txBody>
      </p:sp>
      <p:grpSp>
        <p:nvGrpSpPr>
          <p:cNvPr id="2" name="Group 4"/>
          <p:cNvGrpSpPr>
            <a:grpSpLocks/>
          </p:cNvGrpSpPr>
          <p:nvPr/>
        </p:nvGrpSpPr>
        <p:grpSpPr bwMode="auto">
          <a:xfrm>
            <a:off x="381000" y="2895600"/>
            <a:ext cx="5257800" cy="1093788"/>
            <a:chOff x="1680" y="2520"/>
            <a:chExt cx="8280" cy="1722"/>
          </a:xfrm>
        </p:grpSpPr>
        <p:grpSp>
          <p:nvGrpSpPr>
            <p:cNvPr id="3" name="Group 5"/>
            <p:cNvGrpSpPr>
              <a:grpSpLocks/>
            </p:cNvGrpSpPr>
            <p:nvPr/>
          </p:nvGrpSpPr>
          <p:grpSpPr bwMode="auto">
            <a:xfrm>
              <a:off x="1680" y="2520"/>
              <a:ext cx="8280" cy="1722"/>
              <a:chOff x="1680" y="2520"/>
              <a:chExt cx="8280" cy="1722"/>
            </a:xfrm>
          </p:grpSpPr>
          <p:grpSp>
            <p:nvGrpSpPr>
              <p:cNvPr id="4" name="Group 6"/>
              <p:cNvGrpSpPr>
                <a:grpSpLocks/>
              </p:cNvGrpSpPr>
              <p:nvPr/>
            </p:nvGrpSpPr>
            <p:grpSpPr bwMode="auto">
              <a:xfrm>
                <a:off x="1680" y="2520"/>
                <a:ext cx="8280" cy="1722"/>
                <a:chOff x="1560" y="2700"/>
                <a:chExt cx="8280" cy="1722"/>
              </a:xfrm>
            </p:grpSpPr>
            <p:graphicFrame>
              <p:nvGraphicFramePr>
                <p:cNvPr id="224263" name="Object 7"/>
                <p:cNvGraphicFramePr>
                  <a:graphicFrameLocks noChangeAspect="1"/>
                </p:cNvGraphicFramePr>
                <p:nvPr/>
              </p:nvGraphicFramePr>
              <p:xfrm>
                <a:off x="1560" y="2700"/>
                <a:ext cx="8280" cy="1705"/>
              </p:xfrm>
              <a:graphic>
                <a:graphicData uri="http://schemas.openxmlformats.org/presentationml/2006/ole">
                  <p:oleObj spid="_x0000_s236547" name="ISIS/Draw Sketch" r:id="rId4" imgW="5848200" imgH="1152360" progId="ISISServer">
                    <p:embed/>
                  </p:oleObj>
                </a:graphicData>
              </a:graphic>
            </p:graphicFrame>
            <p:sp>
              <p:nvSpPr>
                <p:cNvPr id="224264" name="Freeform 8"/>
                <p:cNvSpPr>
                  <a:spLocks/>
                </p:cNvSpPr>
                <p:nvPr/>
              </p:nvSpPr>
              <p:spPr bwMode="auto">
                <a:xfrm>
                  <a:off x="2640" y="3852"/>
                  <a:ext cx="1540" cy="570"/>
                </a:xfrm>
                <a:custGeom>
                  <a:avLst/>
                  <a:gdLst/>
                  <a:ahLst/>
                  <a:cxnLst>
                    <a:cxn ang="0">
                      <a:pos x="1320" y="180"/>
                    </a:cxn>
                    <a:cxn ang="0">
                      <a:pos x="1320" y="540"/>
                    </a:cxn>
                    <a:cxn ang="0">
                      <a:pos x="0" y="0"/>
                    </a:cxn>
                  </a:cxnLst>
                  <a:rect l="0" t="0" r="r" b="b"/>
                  <a:pathLst>
                    <a:path w="1540" h="570">
                      <a:moveTo>
                        <a:pt x="1320" y="180"/>
                      </a:moveTo>
                      <a:cubicBezTo>
                        <a:pt x="1430" y="375"/>
                        <a:pt x="1540" y="570"/>
                        <a:pt x="1320" y="540"/>
                      </a:cubicBezTo>
                      <a:cubicBezTo>
                        <a:pt x="1100" y="510"/>
                        <a:pt x="550" y="255"/>
                        <a:pt x="0" y="0"/>
                      </a:cubicBezTo>
                    </a:path>
                  </a:pathLst>
                </a:custGeom>
                <a:noFill/>
                <a:ln w="9525">
                  <a:solidFill>
                    <a:srgbClr val="000000"/>
                  </a:solidFill>
                  <a:round/>
                  <a:headEnd/>
                  <a:tailEnd type="stealth" w="med" len="sm"/>
                </a:ln>
              </p:spPr>
              <p:txBody>
                <a:bodyPr/>
                <a:lstStyle/>
                <a:p>
                  <a:endParaRPr lang="en-US"/>
                </a:p>
              </p:txBody>
            </p:sp>
          </p:grpSp>
          <p:sp>
            <p:nvSpPr>
              <p:cNvPr id="224265" name="Freeform 9"/>
              <p:cNvSpPr>
                <a:spLocks/>
              </p:cNvSpPr>
              <p:nvPr/>
            </p:nvSpPr>
            <p:spPr bwMode="auto">
              <a:xfrm>
                <a:off x="2568" y="3390"/>
                <a:ext cx="260" cy="210"/>
              </a:xfrm>
              <a:custGeom>
                <a:avLst/>
                <a:gdLst/>
                <a:ahLst/>
                <a:cxnLst>
                  <a:cxn ang="0">
                    <a:pos x="120" y="210"/>
                  </a:cxn>
                  <a:cxn ang="0">
                    <a:pos x="240" y="30"/>
                  </a:cxn>
                  <a:cxn ang="0">
                    <a:pos x="0" y="30"/>
                  </a:cxn>
                </a:cxnLst>
                <a:rect l="0" t="0" r="r" b="b"/>
                <a:pathLst>
                  <a:path w="260" h="210">
                    <a:moveTo>
                      <a:pt x="120" y="210"/>
                    </a:moveTo>
                    <a:cubicBezTo>
                      <a:pt x="190" y="135"/>
                      <a:pt x="260" y="60"/>
                      <a:pt x="240" y="30"/>
                    </a:cubicBezTo>
                    <a:cubicBezTo>
                      <a:pt x="220" y="0"/>
                      <a:pt x="110" y="15"/>
                      <a:pt x="0" y="30"/>
                    </a:cubicBezTo>
                  </a:path>
                </a:pathLst>
              </a:custGeom>
              <a:noFill/>
              <a:ln w="9525">
                <a:solidFill>
                  <a:srgbClr val="000000"/>
                </a:solidFill>
                <a:round/>
                <a:headEnd/>
                <a:tailEnd type="stealth" w="med" len="sm"/>
              </a:ln>
            </p:spPr>
            <p:txBody>
              <a:bodyPr/>
              <a:lstStyle/>
              <a:p>
                <a:endParaRPr lang="en-US"/>
              </a:p>
            </p:txBody>
          </p:sp>
        </p:grpSp>
        <p:sp>
          <p:nvSpPr>
            <p:cNvPr id="224266" name="Freeform 10"/>
            <p:cNvSpPr>
              <a:spLocks/>
            </p:cNvSpPr>
            <p:nvPr/>
          </p:nvSpPr>
          <p:spPr bwMode="auto">
            <a:xfrm>
              <a:off x="2040" y="3108"/>
              <a:ext cx="240" cy="360"/>
            </a:xfrm>
            <a:custGeom>
              <a:avLst/>
              <a:gdLst/>
              <a:ahLst/>
              <a:cxnLst>
                <a:cxn ang="0">
                  <a:pos x="240" y="360"/>
                </a:cxn>
                <a:cxn ang="0">
                  <a:pos x="0" y="180"/>
                </a:cxn>
                <a:cxn ang="0">
                  <a:pos x="240" y="0"/>
                </a:cxn>
              </a:cxnLst>
              <a:rect l="0" t="0" r="r" b="b"/>
              <a:pathLst>
                <a:path w="240" h="360">
                  <a:moveTo>
                    <a:pt x="240" y="360"/>
                  </a:moveTo>
                  <a:cubicBezTo>
                    <a:pt x="120" y="300"/>
                    <a:pt x="0" y="240"/>
                    <a:pt x="0" y="180"/>
                  </a:cubicBezTo>
                  <a:cubicBezTo>
                    <a:pt x="0" y="120"/>
                    <a:pt x="120" y="60"/>
                    <a:pt x="240" y="0"/>
                  </a:cubicBezTo>
                </a:path>
              </a:pathLst>
            </a:custGeom>
            <a:noFill/>
            <a:ln w="9525">
              <a:solidFill>
                <a:srgbClr val="000000"/>
              </a:solidFill>
              <a:round/>
              <a:headEnd/>
              <a:tailEnd type="stealth" w="med" len="sm"/>
            </a:ln>
          </p:spPr>
          <p:txBody>
            <a:bodyPr/>
            <a:lstStyle/>
            <a:p>
              <a:endParaRPr lang="en-US"/>
            </a:p>
          </p:txBody>
        </p:sp>
      </p:grpSp>
      <p:grpSp>
        <p:nvGrpSpPr>
          <p:cNvPr id="5" name="Group 11"/>
          <p:cNvGrpSpPr>
            <a:grpSpLocks/>
          </p:cNvGrpSpPr>
          <p:nvPr/>
        </p:nvGrpSpPr>
        <p:grpSpPr bwMode="auto">
          <a:xfrm>
            <a:off x="381000" y="5029200"/>
            <a:ext cx="5029200" cy="1117600"/>
            <a:chOff x="1920" y="7920"/>
            <a:chExt cx="7920" cy="1762"/>
          </a:xfrm>
        </p:grpSpPr>
        <p:sp>
          <p:nvSpPr>
            <p:cNvPr id="224268" name="Freeform 12"/>
            <p:cNvSpPr>
              <a:spLocks/>
            </p:cNvSpPr>
            <p:nvPr/>
          </p:nvSpPr>
          <p:spPr bwMode="auto">
            <a:xfrm>
              <a:off x="2298" y="8523"/>
              <a:ext cx="240" cy="360"/>
            </a:xfrm>
            <a:custGeom>
              <a:avLst/>
              <a:gdLst/>
              <a:ahLst/>
              <a:cxnLst>
                <a:cxn ang="0">
                  <a:pos x="240" y="360"/>
                </a:cxn>
                <a:cxn ang="0">
                  <a:pos x="0" y="180"/>
                </a:cxn>
                <a:cxn ang="0">
                  <a:pos x="240" y="0"/>
                </a:cxn>
              </a:cxnLst>
              <a:rect l="0" t="0" r="r" b="b"/>
              <a:pathLst>
                <a:path w="240" h="360">
                  <a:moveTo>
                    <a:pt x="240" y="360"/>
                  </a:moveTo>
                  <a:cubicBezTo>
                    <a:pt x="120" y="300"/>
                    <a:pt x="0" y="240"/>
                    <a:pt x="0" y="180"/>
                  </a:cubicBezTo>
                  <a:cubicBezTo>
                    <a:pt x="0" y="120"/>
                    <a:pt x="120" y="60"/>
                    <a:pt x="240" y="0"/>
                  </a:cubicBezTo>
                </a:path>
              </a:pathLst>
            </a:custGeom>
            <a:noFill/>
            <a:ln w="9525">
              <a:solidFill>
                <a:srgbClr val="000000"/>
              </a:solidFill>
              <a:round/>
              <a:headEnd/>
              <a:tailEnd type="stealth" w="med" len="sm"/>
            </a:ln>
          </p:spPr>
          <p:txBody>
            <a:bodyPr/>
            <a:lstStyle/>
            <a:p>
              <a:endParaRPr lang="en-US"/>
            </a:p>
          </p:txBody>
        </p:sp>
        <p:grpSp>
          <p:nvGrpSpPr>
            <p:cNvPr id="6" name="Group 13"/>
            <p:cNvGrpSpPr>
              <a:grpSpLocks/>
            </p:cNvGrpSpPr>
            <p:nvPr/>
          </p:nvGrpSpPr>
          <p:grpSpPr bwMode="auto">
            <a:xfrm>
              <a:off x="1920" y="7920"/>
              <a:ext cx="7920" cy="1762"/>
              <a:chOff x="1920" y="8280"/>
              <a:chExt cx="7920" cy="1762"/>
            </a:xfrm>
          </p:grpSpPr>
          <p:grpSp>
            <p:nvGrpSpPr>
              <p:cNvPr id="7" name="Group 14"/>
              <p:cNvGrpSpPr>
                <a:grpSpLocks/>
              </p:cNvGrpSpPr>
              <p:nvPr/>
            </p:nvGrpSpPr>
            <p:grpSpPr bwMode="auto">
              <a:xfrm>
                <a:off x="1920" y="8280"/>
                <a:ext cx="7920" cy="1762"/>
                <a:chOff x="1920" y="8280"/>
                <a:chExt cx="7920" cy="1762"/>
              </a:xfrm>
            </p:grpSpPr>
            <p:grpSp>
              <p:nvGrpSpPr>
                <p:cNvPr id="8" name="Group 15"/>
                <p:cNvGrpSpPr>
                  <a:grpSpLocks/>
                </p:cNvGrpSpPr>
                <p:nvPr/>
              </p:nvGrpSpPr>
              <p:grpSpPr bwMode="auto">
                <a:xfrm>
                  <a:off x="1920" y="8280"/>
                  <a:ext cx="7920" cy="1762"/>
                  <a:chOff x="1920" y="8280"/>
                  <a:chExt cx="7920" cy="1762"/>
                </a:xfrm>
              </p:grpSpPr>
              <p:graphicFrame>
                <p:nvGraphicFramePr>
                  <p:cNvPr id="224272" name="Object 16"/>
                  <p:cNvGraphicFramePr>
                    <a:graphicFrameLocks noChangeAspect="1"/>
                  </p:cNvGraphicFramePr>
                  <p:nvPr/>
                </p:nvGraphicFramePr>
                <p:xfrm>
                  <a:off x="1920" y="8280"/>
                  <a:ext cx="7920" cy="1762"/>
                </p:xfrm>
                <a:graphic>
                  <a:graphicData uri="http://schemas.openxmlformats.org/presentationml/2006/ole">
                    <p:oleObj spid="_x0000_s236546" name="ISIS/Draw Sketch" r:id="rId5" imgW="5581440" imgH="1143000" progId="ISISServer">
                      <p:embed/>
                    </p:oleObj>
                  </a:graphicData>
                </a:graphic>
              </p:graphicFrame>
              <p:sp>
                <p:nvSpPr>
                  <p:cNvPr id="224273" name="Freeform 17"/>
                  <p:cNvSpPr>
                    <a:spLocks/>
                  </p:cNvSpPr>
                  <p:nvPr/>
                </p:nvSpPr>
                <p:spPr bwMode="auto">
                  <a:xfrm>
                    <a:off x="2979" y="9527"/>
                    <a:ext cx="960" cy="180"/>
                  </a:xfrm>
                  <a:custGeom>
                    <a:avLst/>
                    <a:gdLst/>
                    <a:ahLst/>
                    <a:cxnLst>
                      <a:cxn ang="0">
                        <a:pos x="960" y="0"/>
                      </a:cxn>
                      <a:cxn ang="0">
                        <a:pos x="240" y="180"/>
                      </a:cxn>
                      <a:cxn ang="0">
                        <a:pos x="0" y="0"/>
                      </a:cxn>
                    </a:cxnLst>
                    <a:rect l="0" t="0" r="r" b="b"/>
                    <a:pathLst>
                      <a:path w="960" h="180">
                        <a:moveTo>
                          <a:pt x="960" y="0"/>
                        </a:moveTo>
                        <a:cubicBezTo>
                          <a:pt x="680" y="90"/>
                          <a:pt x="400" y="180"/>
                          <a:pt x="240" y="180"/>
                        </a:cubicBezTo>
                        <a:cubicBezTo>
                          <a:pt x="80" y="180"/>
                          <a:pt x="40" y="30"/>
                          <a:pt x="0" y="0"/>
                        </a:cubicBezTo>
                      </a:path>
                    </a:pathLst>
                  </a:custGeom>
                  <a:noFill/>
                  <a:ln w="9525">
                    <a:solidFill>
                      <a:srgbClr val="000000"/>
                    </a:solidFill>
                    <a:round/>
                    <a:headEnd/>
                    <a:tailEnd type="stealth" w="med" len="sm"/>
                  </a:ln>
                </p:spPr>
                <p:txBody>
                  <a:bodyPr/>
                  <a:lstStyle/>
                  <a:p>
                    <a:endParaRPr lang="en-US"/>
                  </a:p>
                </p:txBody>
              </p:sp>
            </p:grpSp>
            <p:sp>
              <p:nvSpPr>
                <p:cNvPr id="224274" name="Freeform 18"/>
                <p:cNvSpPr>
                  <a:spLocks/>
                </p:cNvSpPr>
                <p:nvPr/>
              </p:nvSpPr>
              <p:spPr bwMode="auto">
                <a:xfrm>
                  <a:off x="2796" y="9191"/>
                  <a:ext cx="260" cy="210"/>
                </a:xfrm>
                <a:custGeom>
                  <a:avLst/>
                  <a:gdLst/>
                  <a:ahLst/>
                  <a:cxnLst>
                    <a:cxn ang="0">
                      <a:pos x="120" y="210"/>
                    </a:cxn>
                    <a:cxn ang="0">
                      <a:pos x="240" y="30"/>
                    </a:cxn>
                    <a:cxn ang="0">
                      <a:pos x="0" y="30"/>
                    </a:cxn>
                  </a:cxnLst>
                  <a:rect l="0" t="0" r="r" b="b"/>
                  <a:pathLst>
                    <a:path w="260" h="210">
                      <a:moveTo>
                        <a:pt x="120" y="210"/>
                      </a:moveTo>
                      <a:cubicBezTo>
                        <a:pt x="190" y="135"/>
                        <a:pt x="260" y="60"/>
                        <a:pt x="240" y="30"/>
                      </a:cubicBezTo>
                      <a:cubicBezTo>
                        <a:pt x="220" y="0"/>
                        <a:pt x="110" y="15"/>
                        <a:pt x="0" y="30"/>
                      </a:cubicBezTo>
                    </a:path>
                  </a:pathLst>
                </a:custGeom>
                <a:noFill/>
                <a:ln w="9525">
                  <a:solidFill>
                    <a:srgbClr val="000000"/>
                  </a:solidFill>
                  <a:round/>
                  <a:headEnd/>
                  <a:tailEnd type="stealth" w="med" len="sm"/>
                </a:ln>
              </p:spPr>
              <p:txBody>
                <a:bodyPr/>
                <a:lstStyle/>
                <a:p>
                  <a:endParaRPr lang="en-US"/>
                </a:p>
              </p:txBody>
            </p:sp>
          </p:grpSp>
          <p:sp>
            <p:nvSpPr>
              <p:cNvPr id="224275" name="Freeform 19"/>
              <p:cNvSpPr>
                <a:spLocks/>
              </p:cNvSpPr>
              <p:nvPr/>
            </p:nvSpPr>
            <p:spPr bwMode="auto">
              <a:xfrm>
                <a:off x="2260" y="8400"/>
                <a:ext cx="380" cy="420"/>
              </a:xfrm>
              <a:custGeom>
                <a:avLst/>
                <a:gdLst/>
                <a:ahLst/>
                <a:cxnLst>
                  <a:cxn ang="0">
                    <a:pos x="260" y="420"/>
                  </a:cxn>
                  <a:cxn ang="0">
                    <a:pos x="20" y="60"/>
                  </a:cxn>
                  <a:cxn ang="0">
                    <a:pos x="380" y="60"/>
                  </a:cxn>
                </a:cxnLst>
                <a:rect l="0" t="0" r="r" b="b"/>
                <a:pathLst>
                  <a:path w="380" h="420">
                    <a:moveTo>
                      <a:pt x="260" y="420"/>
                    </a:moveTo>
                    <a:cubicBezTo>
                      <a:pt x="130" y="270"/>
                      <a:pt x="0" y="120"/>
                      <a:pt x="20" y="60"/>
                    </a:cubicBezTo>
                    <a:cubicBezTo>
                      <a:pt x="40" y="0"/>
                      <a:pt x="210" y="30"/>
                      <a:pt x="380" y="60"/>
                    </a:cubicBezTo>
                  </a:path>
                </a:pathLst>
              </a:custGeom>
              <a:noFill/>
              <a:ln w="9525">
                <a:solidFill>
                  <a:srgbClr val="000000"/>
                </a:solidFill>
                <a:round/>
                <a:headEnd/>
                <a:tailEnd type="stealth" w="med" len="sm"/>
              </a:ln>
            </p:spPr>
            <p:txBody>
              <a:bodyPr/>
              <a:lstStyle/>
              <a:p>
                <a:endParaRPr lang="en-US"/>
              </a:p>
            </p:txBody>
          </p:sp>
        </p:grpSp>
      </p:grpSp>
      <p:sp>
        <p:nvSpPr>
          <p:cNvPr id="224278" name="Text Box 22"/>
          <p:cNvSpPr txBox="1">
            <a:spLocks noChangeArrowheads="1"/>
          </p:cNvSpPr>
          <p:nvPr/>
        </p:nvSpPr>
        <p:spPr bwMode="auto">
          <a:xfrm>
            <a:off x="0" y="3276600"/>
            <a:ext cx="1066800" cy="2774950"/>
          </a:xfrm>
          <a:prstGeom prst="rect">
            <a:avLst/>
          </a:prstGeom>
          <a:noFill/>
          <a:ln w="9525">
            <a:noFill/>
            <a:miter lim="800000"/>
            <a:headEnd/>
            <a:tailEnd/>
          </a:ln>
          <a:effectLst/>
        </p:spPr>
        <p:txBody>
          <a:bodyPr>
            <a:spAutoFit/>
          </a:bodyPr>
          <a:lstStyle/>
          <a:p>
            <a:pPr>
              <a:spcBef>
                <a:spcPct val="50000"/>
              </a:spcBef>
            </a:pPr>
            <a:r>
              <a:rPr lang="en-US"/>
              <a:t>1</a:t>
            </a:r>
          </a:p>
          <a:p>
            <a:pPr>
              <a:spcBef>
                <a:spcPct val="50000"/>
              </a:spcBef>
            </a:pPr>
            <a:endParaRPr lang="en-US"/>
          </a:p>
          <a:p>
            <a:pPr>
              <a:spcBef>
                <a:spcPct val="50000"/>
              </a:spcBef>
            </a:pPr>
            <a:endParaRPr lang="en-US"/>
          </a:p>
          <a:p>
            <a:pPr>
              <a:spcBef>
                <a:spcPct val="50000"/>
              </a:spcBef>
            </a:pPr>
            <a:r>
              <a:rPr lang="en-US"/>
              <a:t>2</a:t>
            </a:r>
          </a:p>
        </p:txBody>
      </p:sp>
      <p:sp>
        <p:nvSpPr>
          <p:cNvPr id="224279" name="Text Box 23"/>
          <p:cNvSpPr txBox="1">
            <a:spLocks noChangeArrowheads="1"/>
          </p:cNvSpPr>
          <p:nvPr/>
        </p:nvSpPr>
        <p:spPr bwMode="auto">
          <a:xfrm>
            <a:off x="914400" y="609600"/>
            <a:ext cx="7467600" cy="579438"/>
          </a:xfrm>
          <a:prstGeom prst="rect">
            <a:avLst/>
          </a:prstGeom>
          <a:noFill/>
          <a:ln w="9525">
            <a:noFill/>
            <a:miter lim="800000"/>
            <a:headEnd/>
            <a:tailEnd/>
          </a:ln>
          <a:effectLst/>
        </p:spPr>
        <p:txBody>
          <a:bodyPr>
            <a:spAutoFit/>
          </a:bodyPr>
          <a:lstStyle/>
          <a:p>
            <a:pPr>
              <a:spcBef>
                <a:spcPct val="50000"/>
              </a:spcBef>
            </a:pPr>
            <a:r>
              <a:rPr lang="en-US"/>
              <a:t>Nucleophilic addition mechanism</a:t>
            </a:r>
          </a:p>
        </p:txBody>
      </p:sp>
      <p:grpSp>
        <p:nvGrpSpPr>
          <p:cNvPr id="9" name="Group 24"/>
          <p:cNvGrpSpPr>
            <a:grpSpLocks/>
          </p:cNvGrpSpPr>
          <p:nvPr/>
        </p:nvGrpSpPr>
        <p:grpSpPr bwMode="auto">
          <a:xfrm>
            <a:off x="5867400" y="1371600"/>
            <a:ext cx="3810000" cy="2476500"/>
            <a:chOff x="1800" y="1980"/>
            <a:chExt cx="3960" cy="2795"/>
          </a:xfrm>
        </p:grpSpPr>
        <p:sp>
          <p:nvSpPr>
            <p:cNvPr id="224281" name="Text Box 25"/>
            <p:cNvSpPr txBox="1">
              <a:spLocks noChangeArrowheads="1"/>
            </p:cNvSpPr>
            <p:nvPr/>
          </p:nvSpPr>
          <p:spPr bwMode="auto">
            <a:xfrm>
              <a:off x="3780" y="2520"/>
              <a:ext cx="1980" cy="1260"/>
            </a:xfrm>
            <a:prstGeom prst="rect">
              <a:avLst/>
            </a:prstGeom>
            <a:noFill/>
            <a:ln w="9525">
              <a:noFill/>
              <a:miter lim="800000"/>
              <a:headEnd/>
              <a:tailEnd/>
            </a:ln>
          </p:spPr>
          <p:txBody>
            <a:bodyPr/>
            <a:lstStyle/>
            <a:p>
              <a:r>
                <a:rPr lang="en-US" sz="1200">
                  <a:latin typeface="Times New Roman" pitchFamily="18" charset="0"/>
                </a:rPr>
                <a:t>Fe</a:t>
              </a:r>
              <a:r>
                <a:rPr lang="en-US" sz="1200" baseline="30000">
                  <a:latin typeface="Times New Roman" pitchFamily="18" charset="0"/>
                </a:rPr>
                <a:t>III</a:t>
              </a:r>
              <a:r>
                <a:rPr lang="en-US" sz="1200">
                  <a:latin typeface="Times New Roman" pitchFamily="18" charset="0"/>
                </a:rPr>
                <a:t>EDTA</a:t>
              </a:r>
            </a:p>
            <a:p>
              <a:r>
                <a:rPr lang="en-US" sz="1200">
                  <a:latin typeface="Times New Roman" pitchFamily="18" charset="0"/>
                </a:rPr>
                <a:t>KCl</a:t>
              </a:r>
            </a:p>
            <a:p>
              <a:r>
                <a:rPr lang="en-US" sz="1200">
                  <a:latin typeface="Times New Roman" pitchFamily="18" charset="0"/>
                </a:rPr>
                <a:t>O</a:t>
              </a:r>
              <a:r>
                <a:rPr lang="en-US" sz="1200" baseline="-25000">
                  <a:latin typeface="Times New Roman" pitchFamily="18" charset="0"/>
                </a:rPr>
                <a:t>2</a:t>
              </a:r>
            </a:p>
            <a:p>
              <a:r>
                <a:rPr lang="en-US" sz="1200">
                  <a:latin typeface="Times New Roman" pitchFamily="18" charset="0"/>
                </a:rPr>
                <a:t>H</a:t>
              </a:r>
              <a:r>
                <a:rPr lang="en-US" sz="1200" baseline="-25000">
                  <a:latin typeface="Times New Roman" pitchFamily="18" charset="0"/>
                </a:rPr>
                <a:t>2</a:t>
              </a:r>
              <a:r>
                <a:rPr lang="en-US" sz="1200">
                  <a:latin typeface="Times New Roman" pitchFamily="18" charset="0"/>
                </a:rPr>
                <a:t>O</a:t>
              </a:r>
            </a:p>
          </p:txBody>
        </p:sp>
        <p:grpSp>
          <p:nvGrpSpPr>
            <p:cNvPr id="10" name="Group 26"/>
            <p:cNvGrpSpPr>
              <a:grpSpLocks/>
            </p:cNvGrpSpPr>
            <p:nvPr/>
          </p:nvGrpSpPr>
          <p:grpSpPr bwMode="auto">
            <a:xfrm>
              <a:off x="1800" y="1980"/>
              <a:ext cx="1874" cy="2795"/>
              <a:chOff x="1800" y="1980"/>
              <a:chExt cx="1874" cy="2795"/>
            </a:xfrm>
          </p:grpSpPr>
          <p:grpSp>
            <p:nvGrpSpPr>
              <p:cNvPr id="11" name="Group 27"/>
              <p:cNvGrpSpPr>
                <a:grpSpLocks/>
              </p:cNvGrpSpPr>
              <p:nvPr/>
            </p:nvGrpSpPr>
            <p:grpSpPr bwMode="auto">
              <a:xfrm>
                <a:off x="3240" y="1980"/>
                <a:ext cx="434" cy="2795"/>
                <a:chOff x="3120" y="1960"/>
                <a:chExt cx="434" cy="2795"/>
              </a:xfrm>
            </p:grpSpPr>
            <p:sp>
              <p:nvSpPr>
                <p:cNvPr id="224284" name="Line 28"/>
                <p:cNvSpPr>
                  <a:spLocks noChangeShapeType="1"/>
                </p:cNvSpPr>
                <p:nvPr/>
              </p:nvSpPr>
              <p:spPr bwMode="auto">
                <a:xfrm>
                  <a:off x="3553" y="1960"/>
                  <a:ext cx="1" cy="2328"/>
                </a:xfrm>
                <a:prstGeom prst="line">
                  <a:avLst/>
                </a:prstGeom>
                <a:noFill/>
                <a:ln w="9525">
                  <a:solidFill>
                    <a:srgbClr val="000000"/>
                  </a:solidFill>
                  <a:round/>
                  <a:headEnd/>
                  <a:tailEnd/>
                </a:ln>
              </p:spPr>
              <p:txBody>
                <a:bodyPr/>
                <a:lstStyle/>
                <a:p>
                  <a:endParaRPr lang="en-US"/>
                </a:p>
              </p:txBody>
            </p:sp>
            <p:sp>
              <p:nvSpPr>
                <p:cNvPr id="224285" name="Line 29"/>
                <p:cNvSpPr>
                  <a:spLocks noChangeShapeType="1"/>
                </p:cNvSpPr>
                <p:nvPr/>
              </p:nvSpPr>
              <p:spPr bwMode="auto">
                <a:xfrm flipH="1">
                  <a:off x="3120" y="1960"/>
                  <a:ext cx="433" cy="466"/>
                </a:xfrm>
                <a:prstGeom prst="line">
                  <a:avLst/>
                </a:prstGeom>
                <a:noFill/>
                <a:ln w="9525">
                  <a:solidFill>
                    <a:srgbClr val="000000"/>
                  </a:solidFill>
                  <a:round/>
                  <a:headEnd/>
                  <a:tailEnd/>
                </a:ln>
              </p:spPr>
              <p:txBody>
                <a:bodyPr/>
                <a:lstStyle/>
                <a:p>
                  <a:endParaRPr lang="en-US"/>
                </a:p>
              </p:txBody>
            </p:sp>
            <p:sp>
              <p:nvSpPr>
                <p:cNvPr id="224286" name="Line 30"/>
                <p:cNvSpPr>
                  <a:spLocks noChangeShapeType="1"/>
                </p:cNvSpPr>
                <p:nvPr/>
              </p:nvSpPr>
              <p:spPr bwMode="auto">
                <a:xfrm flipH="1">
                  <a:off x="3120" y="2192"/>
                  <a:ext cx="433" cy="465"/>
                </a:xfrm>
                <a:prstGeom prst="line">
                  <a:avLst/>
                </a:prstGeom>
                <a:noFill/>
                <a:ln w="9525">
                  <a:solidFill>
                    <a:srgbClr val="000000"/>
                  </a:solidFill>
                  <a:round/>
                  <a:headEnd/>
                  <a:tailEnd/>
                </a:ln>
              </p:spPr>
              <p:txBody>
                <a:bodyPr/>
                <a:lstStyle/>
                <a:p>
                  <a:endParaRPr lang="en-US"/>
                </a:p>
              </p:txBody>
            </p:sp>
            <p:sp>
              <p:nvSpPr>
                <p:cNvPr id="224287" name="Line 31"/>
                <p:cNvSpPr>
                  <a:spLocks noChangeShapeType="1"/>
                </p:cNvSpPr>
                <p:nvPr/>
              </p:nvSpPr>
              <p:spPr bwMode="auto">
                <a:xfrm flipH="1">
                  <a:off x="3120" y="2426"/>
                  <a:ext cx="433" cy="467"/>
                </a:xfrm>
                <a:prstGeom prst="line">
                  <a:avLst/>
                </a:prstGeom>
                <a:noFill/>
                <a:ln w="9525">
                  <a:solidFill>
                    <a:srgbClr val="000000"/>
                  </a:solidFill>
                  <a:round/>
                  <a:headEnd/>
                  <a:tailEnd/>
                </a:ln>
              </p:spPr>
              <p:txBody>
                <a:bodyPr/>
                <a:lstStyle/>
                <a:p>
                  <a:endParaRPr lang="en-US"/>
                </a:p>
              </p:txBody>
            </p:sp>
            <p:sp>
              <p:nvSpPr>
                <p:cNvPr id="224288" name="Line 32"/>
                <p:cNvSpPr>
                  <a:spLocks noChangeShapeType="1"/>
                </p:cNvSpPr>
                <p:nvPr/>
              </p:nvSpPr>
              <p:spPr bwMode="auto">
                <a:xfrm flipH="1">
                  <a:off x="3120" y="2659"/>
                  <a:ext cx="433" cy="466"/>
                </a:xfrm>
                <a:prstGeom prst="line">
                  <a:avLst/>
                </a:prstGeom>
                <a:noFill/>
                <a:ln w="9525">
                  <a:solidFill>
                    <a:srgbClr val="000000"/>
                  </a:solidFill>
                  <a:round/>
                  <a:headEnd/>
                  <a:tailEnd/>
                </a:ln>
              </p:spPr>
              <p:txBody>
                <a:bodyPr/>
                <a:lstStyle/>
                <a:p>
                  <a:endParaRPr lang="en-US"/>
                </a:p>
              </p:txBody>
            </p:sp>
            <p:sp>
              <p:nvSpPr>
                <p:cNvPr id="224289" name="Line 33"/>
                <p:cNvSpPr>
                  <a:spLocks noChangeShapeType="1"/>
                </p:cNvSpPr>
                <p:nvPr/>
              </p:nvSpPr>
              <p:spPr bwMode="auto">
                <a:xfrm flipH="1">
                  <a:off x="3120" y="2891"/>
                  <a:ext cx="433" cy="465"/>
                </a:xfrm>
                <a:prstGeom prst="line">
                  <a:avLst/>
                </a:prstGeom>
                <a:noFill/>
                <a:ln w="9525">
                  <a:solidFill>
                    <a:srgbClr val="000000"/>
                  </a:solidFill>
                  <a:round/>
                  <a:headEnd/>
                  <a:tailEnd/>
                </a:ln>
              </p:spPr>
              <p:txBody>
                <a:bodyPr/>
                <a:lstStyle/>
                <a:p>
                  <a:endParaRPr lang="en-US"/>
                </a:p>
              </p:txBody>
            </p:sp>
            <p:sp>
              <p:nvSpPr>
                <p:cNvPr id="224290" name="Line 34"/>
                <p:cNvSpPr>
                  <a:spLocks noChangeShapeType="1"/>
                </p:cNvSpPr>
                <p:nvPr/>
              </p:nvSpPr>
              <p:spPr bwMode="auto">
                <a:xfrm flipH="1">
                  <a:off x="3120" y="3125"/>
                  <a:ext cx="433" cy="463"/>
                </a:xfrm>
                <a:prstGeom prst="line">
                  <a:avLst/>
                </a:prstGeom>
                <a:noFill/>
                <a:ln w="9525">
                  <a:solidFill>
                    <a:srgbClr val="000000"/>
                  </a:solidFill>
                  <a:round/>
                  <a:headEnd/>
                  <a:tailEnd/>
                </a:ln>
              </p:spPr>
              <p:txBody>
                <a:bodyPr/>
                <a:lstStyle/>
                <a:p>
                  <a:endParaRPr lang="en-US"/>
                </a:p>
              </p:txBody>
            </p:sp>
            <p:sp>
              <p:nvSpPr>
                <p:cNvPr id="224291" name="Line 35"/>
                <p:cNvSpPr>
                  <a:spLocks noChangeShapeType="1"/>
                </p:cNvSpPr>
                <p:nvPr/>
              </p:nvSpPr>
              <p:spPr bwMode="auto">
                <a:xfrm flipH="1">
                  <a:off x="3120" y="3357"/>
                  <a:ext cx="433" cy="467"/>
                </a:xfrm>
                <a:prstGeom prst="line">
                  <a:avLst/>
                </a:prstGeom>
                <a:noFill/>
                <a:ln w="9525">
                  <a:solidFill>
                    <a:srgbClr val="000000"/>
                  </a:solidFill>
                  <a:round/>
                  <a:headEnd/>
                  <a:tailEnd/>
                </a:ln>
              </p:spPr>
              <p:txBody>
                <a:bodyPr/>
                <a:lstStyle/>
                <a:p>
                  <a:endParaRPr lang="en-US"/>
                </a:p>
              </p:txBody>
            </p:sp>
            <p:sp>
              <p:nvSpPr>
                <p:cNvPr id="224292" name="Line 36"/>
                <p:cNvSpPr>
                  <a:spLocks noChangeShapeType="1"/>
                </p:cNvSpPr>
                <p:nvPr/>
              </p:nvSpPr>
              <p:spPr bwMode="auto">
                <a:xfrm flipH="1">
                  <a:off x="3120" y="3590"/>
                  <a:ext cx="433" cy="466"/>
                </a:xfrm>
                <a:prstGeom prst="line">
                  <a:avLst/>
                </a:prstGeom>
                <a:noFill/>
                <a:ln w="9525">
                  <a:solidFill>
                    <a:srgbClr val="000000"/>
                  </a:solidFill>
                  <a:round/>
                  <a:headEnd/>
                  <a:tailEnd/>
                </a:ln>
              </p:spPr>
              <p:txBody>
                <a:bodyPr/>
                <a:lstStyle/>
                <a:p>
                  <a:endParaRPr lang="en-US"/>
                </a:p>
              </p:txBody>
            </p:sp>
            <p:sp>
              <p:nvSpPr>
                <p:cNvPr id="224293" name="Line 37"/>
                <p:cNvSpPr>
                  <a:spLocks noChangeShapeType="1"/>
                </p:cNvSpPr>
                <p:nvPr/>
              </p:nvSpPr>
              <p:spPr bwMode="auto">
                <a:xfrm flipH="1">
                  <a:off x="3120" y="3822"/>
                  <a:ext cx="433" cy="465"/>
                </a:xfrm>
                <a:prstGeom prst="line">
                  <a:avLst/>
                </a:prstGeom>
                <a:noFill/>
                <a:ln w="9525">
                  <a:solidFill>
                    <a:srgbClr val="000000"/>
                  </a:solidFill>
                  <a:round/>
                  <a:headEnd/>
                  <a:tailEnd/>
                </a:ln>
              </p:spPr>
              <p:txBody>
                <a:bodyPr/>
                <a:lstStyle/>
                <a:p>
                  <a:endParaRPr lang="en-US"/>
                </a:p>
              </p:txBody>
            </p:sp>
            <p:sp>
              <p:nvSpPr>
                <p:cNvPr id="224294" name="Line 38"/>
                <p:cNvSpPr>
                  <a:spLocks noChangeShapeType="1"/>
                </p:cNvSpPr>
                <p:nvPr/>
              </p:nvSpPr>
              <p:spPr bwMode="auto">
                <a:xfrm flipH="1">
                  <a:off x="3120" y="4056"/>
                  <a:ext cx="433" cy="466"/>
                </a:xfrm>
                <a:prstGeom prst="line">
                  <a:avLst/>
                </a:prstGeom>
                <a:noFill/>
                <a:ln w="9525">
                  <a:solidFill>
                    <a:srgbClr val="000000"/>
                  </a:solidFill>
                  <a:round/>
                  <a:headEnd/>
                  <a:tailEnd/>
                </a:ln>
              </p:spPr>
              <p:txBody>
                <a:bodyPr/>
                <a:lstStyle/>
                <a:p>
                  <a:endParaRPr lang="en-US"/>
                </a:p>
              </p:txBody>
            </p:sp>
            <p:sp>
              <p:nvSpPr>
                <p:cNvPr id="224295" name="Line 39"/>
                <p:cNvSpPr>
                  <a:spLocks noChangeShapeType="1"/>
                </p:cNvSpPr>
                <p:nvPr/>
              </p:nvSpPr>
              <p:spPr bwMode="auto">
                <a:xfrm flipH="1">
                  <a:off x="3120" y="4288"/>
                  <a:ext cx="433" cy="467"/>
                </a:xfrm>
                <a:prstGeom prst="line">
                  <a:avLst/>
                </a:prstGeom>
                <a:noFill/>
                <a:ln w="9525">
                  <a:solidFill>
                    <a:srgbClr val="000000"/>
                  </a:solidFill>
                  <a:round/>
                  <a:headEnd/>
                  <a:tailEnd/>
                </a:ln>
              </p:spPr>
              <p:txBody>
                <a:bodyPr/>
                <a:lstStyle/>
                <a:p>
                  <a:endParaRPr lang="en-US"/>
                </a:p>
              </p:txBody>
            </p:sp>
          </p:grpSp>
          <p:sp>
            <p:nvSpPr>
              <p:cNvPr id="224296" name="Text Box 40"/>
              <p:cNvSpPr txBox="1">
                <a:spLocks noChangeArrowheads="1"/>
              </p:cNvSpPr>
              <p:nvPr/>
            </p:nvSpPr>
            <p:spPr bwMode="auto">
              <a:xfrm>
                <a:off x="1800" y="2340"/>
                <a:ext cx="1688" cy="720"/>
              </a:xfrm>
              <a:prstGeom prst="rect">
                <a:avLst/>
              </a:prstGeom>
              <a:noFill/>
              <a:ln w="9525">
                <a:noFill/>
                <a:miter lim="800000"/>
                <a:headEnd/>
                <a:tailEnd/>
              </a:ln>
            </p:spPr>
            <p:txBody>
              <a:bodyPr/>
              <a:lstStyle/>
              <a:p>
                <a:r>
                  <a:rPr lang="en-US" sz="1200">
                    <a:latin typeface="Times New Roman" pitchFamily="18" charset="0"/>
                  </a:rPr>
                  <a:t>No electrolysis</a:t>
                </a:r>
                <a:endParaRPr lang="en-US"/>
              </a:p>
            </p:txBody>
          </p:sp>
        </p:grpSp>
      </p:grpSp>
      <p:sp>
        <p:nvSpPr>
          <p:cNvPr id="224297" name="AutoShape 41"/>
          <p:cNvSpPr>
            <a:spLocks noChangeArrowheads="1"/>
          </p:cNvSpPr>
          <p:nvPr/>
        </p:nvSpPr>
        <p:spPr bwMode="auto">
          <a:xfrm>
            <a:off x="7924800" y="3276600"/>
            <a:ext cx="304800" cy="1752600"/>
          </a:xfrm>
          <a:prstGeom prst="downArrow">
            <a:avLst>
              <a:gd name="adj1" fmla="val 50000"/>
              <a:gd name="adj2" fmla="val 143750"/>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224298" name="Line 42"/>
          <p:cNvSpPr>
            <a:spLocks noChangeShapeType="1"/>
          </p:cNvSpPr>
          <p:nvPr/>
        </p:nvSpPr>
        <p:spPr bwMode="auto">
          <a:xfrm>
            <a:off x="7543800" y="4648200"/>
            <a:ext cx="0" cy="1600200"/>
          </a:xfrm>
          <a:prstGeom prst="line">
            <a:avLst/>
          </a:prstGeom>
          <a:noFill/>
          <a:ln w="9525">
            <a:solidFill>
              <a:schemeClr val="tx1"/>
            </a:solidFill>
            <a:round/>
            <a:headEnd/>
            <a:tailEnd/>
          </a:ln>
          <a:effectLst/>
        </p:spPr>
        <p:txBody>
          <a:bodyPr/>
          <a:lstStyle/>
          <a:p>
            <a:endParaRPr lang="en-US"/>
          </a:p>
        </p:txBody>
      </p:sp>
      <p:sp>
        <p:nvSpPr>
          <p:cNvPr id="224299" name="Line 43"/>
          <p:cNvSpPr>
            <a:spLocks noChangeShapeType="1"/>
          </p:cNvSpPr>
          <p:nvPr/>
        </p:nvSpPr>
        <p:spPr bwMode="auto">
          <a:xfrm>
            <a:off x="7543800" y="6248400"/>
            <a:ext cx="1295400" cy="0"/>
          </a:xfrm>
          <a:prstGeom prst="line">
            <a:avLst/>
          </a:prstGeom>
          <a:noFill/>
          <a:ln w="9525">
            <a:solidFill>
              <a:schemeClr val="tx1"/>
            </a:solidFill>
            <a:round/>
            <a:headEnd/>
            <a:tailEnd/>
          </a:ln>
          <a:effectLst/>
        </p:spPr>
        <p:txBody>
          <a:bodyPr/>
          <a:lstStyle/>
          <a:p>
            <a:endParaRPr lang="en-US"/>
          </a:p>
        </p:txBody>
      </p:sp>
      <p:sp>
        <p:nvSpPr>
          <p:cNvPr id="224300" name="Line 44"/>
          <p:cNvSpPr>
            <a:spLocks noChangeShapeType="1"/>
          </p:cNvSpPr>
          <p:nvPr/>
        </p:nvSpPr>
        <p:spPr bwMode="auto">
          <a:xfrm flipV="1">
            <a:off x="8839200" y="4724400"/>
            <a:ext cx="0" cy="1524000"/>
          </a:xfrm>
          <a:prstGeom prst="line">
            <a:avLst/>
          </a:prstGeom>
          <a:noFill/>
          <a:ln w="9525">
            <a:solidFill>
              <a:schemeClr val="tx1"/>
            </a:solidFill>
            <a:round/>
            <a:headEnd/>
            <a:tailEnd/>
          </a:ln>
          <a:effectLst/>
        </p:spPr>
        <p:txBody>
          <a:bodyPr/>
          <a:lstStyle/>
          <a:p>
            <a:endParaRPr lang="en-US"/>
          </a:p>
        </p:txBody>
      </p:sp>
      <p:sp>
        <p:nvSpPr>
          <p:cNvPr id="224301" name="Text Box 45"/>
          <p:cNvSpPr txBox="1">
            <a:spLocks noChangeArrowheads="1"/>
          </p:cNvSpPr>
          <p:nvPr/>
        </p:nvSpPr>
        <p:spPr bwMode="auto">
          <a:xfrm>
            <a:off x="7620000" y="5257800"/>
            <a:ext cx="1524000" cy="549275"/>
          </a:xfrm>
          <a:prstGeom prst="rect">
            <a:avLst/>
          </a:prstGeom>
          <a:noFill/>
          <a:ln w="9525">
            <a:noFill/>
            <a:miter lim="800000"/>
            <a:headEnd/>
            <a:tailEnd/>
          </a:ln>
          <a:effectLst/>
        </p:spPr>
        <p:txBody>
          <a:bodyPr>
            <a:spAutoFit/>
          </a:bodyPr>
          <a:lstStyle/>
          <a:p>
            <a:pPr>
              <a:spcBef>
                <a:spcPct val="50000"/>
              </a:spcBef>
            </a:pPr>
            <a:r>
              <a:rPr lang="en-US" sz="1200"/>
              <a:t>CH</a:t>
            </a:r>
            <a:r>
              <a:rPr lang="en-US" sz="1200" baseline="-25000"/>
              <a:t>3</a:t>
            </a:r>
            <a:r>
              <a:rPr lang="en-US" sz="1200"/>
              <a:t>OH 20% v/v</a:t>
            </a:r>
          </a:p>
          <a:p>
            <a:pPr>
              <a:spcBef>
                <a:spcPct val="50000"/>
              </a:spcBef>
            </a:pPr>
            <a:r>
              <a:rPr lang="en-US" sz="1200"/>
              <a:t>DMPO</a:t>
            </a:r>
          </a:p>
        </p:txBody>
      </p:sp>
      <p:sp>
        <p:nvSpPr>
          <p:cNvPr id="224302" name="Text Box 46"/>
          <p:cNvSpPr txBox="1">
            <a:spLocks noChangeArrowheads="1"/>
          </p:cNvSpPr>
          <p:nvPr/>
        </p:nvSpPr>
        <p:spPr bwMode="auto">
          <a:xfrm>
            <a:off x="3390900" y="3962400"/>
            <a:ext cx="685800" cy="579438"/>
          </a:xfrm>
          <a:prstGeom prst="rect">
            <a:avLst/>
          </a:prstGeom>
          <a:noFill/>
          <a:ln w="9525">
            <a:noFill/>
            <a:miter lim="800000"/>
            <a:headEnd/>
            <a:tailEnd/>
          </a:ln>
          <a:effectLst/>
        </p:spPr>
        <p:txBody>
          <a:bodyPr>
            <a:spAutoFit/>
          </a:bodyPr>
          <a:lstStyle/>
          <a:p>
            <a:pPr>
              <a:spcBef>
                <a:spcPct val="50000"/>
              </a:spcBef>
            </a:pPr>
            <a:r>
              <a:rPr lang="en-US" b="1">
                <a:latin typeface="Century" pitchFamily="18" charset="0"/>
              </a:rPr>
              <a:t>II</a:t>
            </a:r>
          </a:p>
        </p:txBody>
      </p:sp>
      <p:sp>
        <p:nvSpPr>
          <p:cNvPr id="224304" name="Freeform 48"/>
          <p:cNvSpPr>
            <a:spLocks/>
          </p:cNvSpPr>
          <p:nvPr/>
        </p:nvSpPr>
        <p:spPr bwMode="auto">
          <a:xfrm>
            <a:off x="673100" y="3048000"/>
            <a:ext cx="165100" cy="152400"/>
          </a:xfrm>
          <a:custGeom>
            <a:avLst/>
            <a:gdLst/>
            <a:ahLst/>
            <a:cxnLst>
              <a:cxn ang="0">
                <a:pos x="56" y="96"/>
              </a:cxn>
              <a:cxn ang="0">
                <a:pos x="8" y="48"/>
              </a:cxn>
              <a:cxn ang="0">
                <a:pos x="104" y="0"/>
              </a:cxn>
            </a:cxnLst>
            <a:rect l="0" t="0" r="r" b="b"/>
            <a:pathLst>
              <a:path w="104" h="96">
                <a:moveTo>
                  <a:pt x="56" y="96"/>
                </a:moveTo>
                <a:cubicBezTo>
                  <a:pt x="28" y="80"/>
                  <a:pt x="0" y="64"/>
                  <a:pt x="8" y="48"/>
                </a:cubicBezTo>
                <a:cubicBezTo>
                  <a:pt x="16" y="32"/>
                  <a:pt x="60" y="16"/>
                  <a:pt x="104" y="0"/>
                </a:cubicBezTo>
              </a:path>
            </a:pathLst>
          </a:custGeom>
          <a:noFill/>
          <a:ln w="9525">
            <a:solidFill>
              <a:schemeClr val="tx1"/>
            </a:solidFill>
            <a:round/>
            <a:headEnd/>
            <a:tailEnd type="arrow" w="med" len="med"/>
          </a:ln>
          <a:effectLst/>
        </p:spPr>
        <p:txBody>
          <a:bodyPr/>
          <a:lstStyle/>
          <a:p>
            <a:endParaRPr lang="en-US"/>
          </a:p>
        </p:txBody>
      </p:sp>
      <p:sp>
        <p:nvSpPr>
          <p:cNvPr id="46" name="Date Placeholder 45"/>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2"/>
          <p:cNvSpPr>
            <a:spLocks noGrp="1"/>
          </p:cNvSpPr>
          <p:nvPr>
            <p:ph type="sldNum" sz="quarter" idx="11"/>
          </p:nvPr>
        </p:nvSpPr>
        <p:spPr/>
        <p:txBody>
          <a:bodyPr/>
          <a:lstStyle/>
          <a:p>
            <a:fld id="{D6DDDFCE-B55A-4990-AA71-3B72F201DEF7}" type="slidenum">
              <a:rPr lang="en-US"/>
              <a:pPr/>
              <a:t>102</a:t>
            </a:fld>
            <a:endParaRPr lang="en-US"/>
          </a:p>
        </p:txBody>
      </p:sp>
      <p:grpSp>
        <p:nvGrpSpPr>
          <p:cNvPr id="2" name="Group 4"/>
          <p:cNvGrpSpPr>
            <a:grpSpLocks/>
          </p:cNvGrpSpPr>
          <p:nvPr/>
        </p:nvGrpSpPr>
        <p:grpSpPr bwMode="auto">
          <a:xfrm>
            <a:off x="533400" y="4800600"/>
            <a:ext cx="5257800" cy="1093788"/>
            <a:chOff x="1680" y="2520"/>
            <a:chExt cx="8280" cy="1722"/>
          </a:xfrm>
        </p:grpSpPr>
        <p:grpSp>
          <p:nvGrpSpPr>
            <p:cNvPr id="3" name="Group 5"/>
            <p:cNvGrpSpPr>
              <a:grpSpLocks/>
            </p:cNvGrpSpPr>
            <p:nvPr/>
          </p:nvGrpSpPr>
          <p:grpSpPr bwMode="auto">
            <a:xfrm>
              <a:off x="1680" y="2520"/>
              <a:ext cx="8280" cy="1722"/>
              <a:chOff x="1680" y="2520"/>
              <a:chExt cx="8280" cy="1722"/>
            </a:xfrm>
          </p:grpSpPr>
          <p:grpSp>
            <p:nvGrpSpPr>
              <p:cNvPr id="4" name="Group 6"/>
              <p:cNvGrpSpPr>
                <a:grpSpLocks/>
              </p:cNvGrpSpPr>
              <p:nvPr/>
            </p:nvGrpSpPr>
            <p:grpSpPr bwMode="auto">
              <a:xfrm>
                <a:off x="1680" y="2520"/>
                <a:ext cx="8280" cy="1722"/>
                <a:chOff x="1560" y="2700"/>
                <a:chExt cx="8280" cy="1722"/>
              </a:xfrm>
            </p:grpSpPr>
            <p:graphicFrame>
              <p:nvGraphicFramePr>
                <p:cNvPr id="252935" name="Object 7"/>
                <p:cNvGraphicFramePr>
                  <a:graphicFrameLocks noChangeAspect="1"/>
                </p:cNvGraphicFramePr>
                <p:nvPr/>
              </p:nvGraphicFramePr>
              <p:xfrm>
                <a:off x="1560" y="2700"/>
                <a:ext cx="8280" cy="1705"/>
              </p:xfrm>
              <a:graphic>
                <a:graphicData uri="http://schemas.openxmlformats.org/presentationml/2006/ole">
                  <p:oleObj spid="_x0000_s237571" name="ISIS/Draw Sketch" r:id="rId4" imgW="5848200" imgH="1152360" progId="ISISServer">
                    <p:embed/>
                  </p:oleObj>
                </a:graphicData>
              </a:graphic>
            </p:graphicFrame>
            <p:sp>
              <p:nvSpPr>
                <p:cNvPr id="252936" name="Freeform 8"/>
                <p:cNvSpPr>
                  <a:spLocks/>
                </p:cNvSpPr>
                <p:nvPr/>
              </p:nvSpPr>
              <p:spPr bwMode="auto">
                <a:xfrm>
                  <a:off x="2640" y="3852"/>
                  <a:ext cx="1540" cy="570"/>
                </a:xfrm>
                <a:custGeom>
                  <a:avLst/>
                  <a:gdLst/>
                  <a:ahLst/>
                  <a:cxnLst>
                    <a:cxn ang="0">
                      <a:pos x="1320" y="180"/>
                    </a:cxn>
                    <a:cxn ang="0">
                      <a:pos x="1320" y="540"/>
                    </a:cxn>
                    <a:cxn ang="0">
                      <a:pos x="0" y="0"/>
                    </a:cxn>
                  </a:cxnLst>
                  <a:rect l="0" t="0" r="r" b="b"/>
                  <a:pathLst>
                    <a:path w="1540" h="570">
                      <a:moveTo>
                        <a:pt x="1320" y="180"/>
                      </a:moveTo>
                      <a:cubicBezTo>
                        <a:pt x="1430" y="375"/>
                        <a:pt x="1540" y="570"/>
                        <a:pt x="1320" y="540"/>
                      </a:cubicBezTo>
                      <a:cubicBezTo>
                        <a:pt x="1100" y="510"/>
                        <a:pt x="550" y="255"/>
                        <a:pt x="0" y="0"/>
                      </a:cubicBezTo>
                    </a:path>
                  </a:pathLst>
                </a:custGeom>
                <a:noFill/>
                <a:ln w="9525">
                  <a:solidFill>
                    <a:srgbClr val="000000"/>
                  </a:solidFill>
                  <a:round/>
                  <a:headEnd/>
                  <a:tailEnd type="stealth" w="med" len="sm"/>
                </a:ln>
              </p:spPr>
              <p:txBody>
                <a:bodyPr/>
                <a:lstStyle/>
                <a:p>
                  <a:endParaRPr lang="en-US"/>
                </a:p>
              </p:txBody>
            </p:sp>
          </p:grpSp>
          <p:sp>
            <p:nvSpPr>
              <p:cNvPr id="252937" name="Freeform 9"/>
              <p:cNvSpPr>
                <a:spLocks/>
              </p:cNvSpPr>
              <p:nvPr/>
            </p:nvSpPr>
            <p:spPr bwMode="auto">
              <a:xfrm>
                <a:off x="2568" y="3390"/>
                <a:ext cx="260" cy="210"/>
              </a:xfrm>
              <a:custGeom>
                <a:avLst/>
                <a:gdLst/>
                <a:ahLst/>
                <a:cxnLst>
                  <a:cxn ang="0">
                    <a:pos x="120" y="210"/>
                  </a:cxn>
                  <a:cxn ang="0">
                    <a:pos x="240" y="30"/>
                  </a:cxn>
                  <a:cxn ang="0">
                    <a:pos x="0" y="30"/>
                  </a:cxn>
                </a:cxnLst>
                <a:rect l="0" t="0" r="r" b="b"/>
                <a:pathLst>
                  <a:path w="260" h="210">
                    <a:moveTo>
                      <a:pt x="120" y="210"/>
                    </a:moveTo>
                    <a:cubicBezTo>
                      <a:pt x="190" y="135"/>
                      <a:pt x="260" y="60"/>
                      <a:pt x="240" y="30"/>
                    </a:cubicBezTo>
                    <a:cubicBezTo>
                      <a:pt x="220" y="0"/>
                      <a:pt x="110" y="15"/>
                      <a:pt x="0" y="30"/>
                    </a:cubicBezTo>
                  </a:path>
                </a:pathLst>
              </a:custGeom>
              <a:noFill/>
              <a:ln w="9525">
                <a:solidFill>
                  <a:srgbClr val="000000"/>
                </a:solidFill>
                <a:round/>
                <a:headEnd/>
                <a:tailEnd type="stealth" w="med" len="sm"/>
              </a:ln>
            </p:spPr>
            <p:txBody>
              <a:bodyPr/>
              <a:lstStyle/>
              <a:p>
                <a:endParaRPr lang="en-US"/>
              </a:p>
            </p:txBody>
          </p:sp>
        </p:grpSp>
        <p:sp>
          <p:nvSpPr>
            <p:cNvPr id="252938" name="Freeform 10"/>
            <p:cNvSpPr>
              <a:spLocks/>
            </p:cNvSpPr>
            <p:nvPr/>
          </p:nvSpPr>
          <p:spPr bwMode="auto">
            <a:xfrm>
              <a:off x="2040" y="3108"/>
              <a:ext cx="240" cy="360"/>
            </a:xfrm>
            <a:custGeom>
              <a:avLst/>
              <a:gdLst/>
              <a:ahLst/>
              <a:cxnLst>
                <a:cxn ang="0">
                  <a:pos x="240" y="360"/>
                </a:cxn>
                <a:cxn ang="0">
                  <a:pos x="0" y="180"/>
                </a:cxn>
                <a:cxn ang="0">
                  <a:pos x="240" y="0"/>
                </a:cxn>
              </a:cxnLst>
              <a:rect l="0" t="0" r="r" b="b"/>
              <a:pathLst>
                <a:path w="240" h="360">
                  <a:moveTo>
                    <a:pt x="240" y="360"/>
                  </a:moveTo>
                  <a:cubicBezTo>
                    <a:pt x="120" y="300"/>
                    <a:pt x="0" y="240"/>
                    <a:pt x="0" y="180"/>
                  </a:cubicBezTo>
                  <a:cubicBezTo>
                    <a:pt x="0" y="120"/>
                    <a:pt x="120" y="60"/>
                    <a:pt x="240" y="0"/>
                  </a:cubicBezTo>
                </a:path>
              </a:pathLst>
            </a:custGeom>
            <a:noFill/>
            <a:ln w="9525">
              <a:solidFill>
                <a:srgbClr val="000000"/>
              </a:solidFill>
              <a:round/>
              <a:headEnd/>
              <a:tailEnd type="stealth" w="med" len="sm"/>
            </a:ln>
          </p:spPr>
          <p:txBody>
            <a:bodyPr/>
            <a:lstStyle/>
            <a:p>
              <a:endParaRPr lang="en-US"/>
            </a:p>
          </p:txBody>
        </p:sp>
      </p:grpSp>
      <p:grpSp>
        <p:nvGrpSpPr>
          <p:cNvPr id="5" name="Group 11"/>
          <p:cNvGrpSpPr>
            <a:grpSpLocks/>
          </p:cNvGrpSpPr>
          <p:nvPr/>
        </p:nvGrpSpPr>
        <p:grpSpPr bwMode="auto">
          <a:xfrm>
            <a:off x="533400" y="2362200"/>
            <a:ext cx="4838700" cy="990600"/>
            <a:chOff x="1680" y="12780"/>
            <a:chExt cx="7620" cy="1560"/>
          </a:xfrm>
        </p:grpSpPr>
        <p:graphicFrame>
          <p:nvGraphicFramePr>
            <p:cNvPr id="252940" name="Object 12"/>
            <p:cNvGraphicFramePr>
              <a:graphicFrameLocks noChangeAspect="1"/>
            </p:cNvGraphicFramePr>
            <p:nvPr/>
          </p:nvGraphicFramePr>
          <p:xfrm>
            <a:off x="1680" y="12780"/>
            <a:ext cx="7620" cy="1560"/>
          </p:xfrm>
          <a:graphic>
            <a:graphicData uri="http://schemas.openxmlformats.org/presentationml/2006/ole">
              <p:oleObj spid="_x0000_s237570" name="ISIS/Draw Sketch" r:id="rId5" imgW="4838400" imgH="990360" progId="ISISServer">
                <p:embed/>
              </p:oleObj>
            </a:graphicData>
          </a:graphic>
        </p:graphicFrame>
        <p:sp>
          <p:nvSpPr>
            <p:cNvPr id="252941" name="Text Box 13"/>
            <p:cNvSpPr txBox="1">
              <a:spLocks noChangeArrowheads="1"/>
            </p:cNvSpPr>
            <p:nvPr/>
          </p:nvSpPr>
          <p:spPr bwMode="auto">
            <a:xfrm>
              <a:off x="4140" y="13430"/>
              <a:ext cx="720" cy="720"/>
            </a:xfrm>
            <a:prstGeom prst="rect">
              <a:avLst/>
            </a:prstGeom>
            <a:noFill/>
            <a:ln w="9525">
              <a:noFill/>
              <a:miter lim="800000"/>
              <a:headEnd/>
              <a:tailEnd/>
            </a:ln>
          </p:spPr>
          <p:txBody>
            <a:bodyPr/>
            <a:lstStyle/>
            <a:p>
              <a:r>
                <a:rPr lang="en-US" sz="2800">
                  <a:latin typeface="Times New Roman" pitchFamily="18" charset="0"/>
                  <a:cs typeface="Arial" charset="0"/>
                </a:rPr>
                <a:t>·</a:t>
              </a:r>
              <a:endParaRPr lang="en-US" sz="1800">
                <a:cs typeface="Arial" charset="0"/>
              </a:endParaRPr>
            </a:p>
          </p:txBody>
        </p:sp>
      </p:grpSp>
      <p:sp>
        <p:nvSpPr>
          <p:cNvPr id="252942" name="Text Box 14"/>
          <p:cNvSpPr txBox="1">
            <a:spLocks noChangeArrowheads="1"/>
          </p:cNvSpPr>
          <p:nvPr/>
        </p:nvSpPr>
        <p:spPr bwMode="auto">
          <a:xfrm>
            <a:off x="533400" y="609600"/>
            <a:ext cx="8001000" cy="579438"/>
          </a:xfrm>
          <a:prstGeom prst="rect">
            <a:avLst/>
          </a:prstGeom>
          <a:noFill/>
          <a:ln w="9525">
            <a:noFill/>
            <a:miter lim="800000"/>
            <a:headEnd/>
            <a:tailEnd/>
          </a:ln>
          <a:effectLst/>
        </p:spPr>
        <p:txBody>
          <a:bodyPr>
            <a:spAutoFit/>
          </a:bodyPr>
          <a:lstStyle/>
          <a:p>
            <a:pPr algn="ctr">
              <a:spcBef>
                <a:spcPct val="50000"/>
              </a:spcBef>
            </a:pPr>
            <a:r>
              <a:rPr lang="en-US"/>
              <a:t>Determination of HO</a:t>
            </a:r>
            <a:r>
              <a:rPr lang="en-US">
                <a:cs typeface="Arial" charset="0"/>
              </a:rPr>
              <a:t>·</a:t>
            </a:r>
          </a:p>
        </p:txBody>
      </p:sp>
      <p:sp>
        <p:nvSpPr>
          <p:cNvPr id="252943" name="Text Box 15"/>
          <p:cNvSpPr txBox="1">
            <a:spLocks noChangeArrowheads="1"/>
          </p:cNvSpPr>
          <p:nvPr/>
        </p:nvSpPr>
        <p:spPr bwMode="auto">
          <a:xfrm>
            <a:off x="323850" y="4267200"/>
            <a:ext cx="7848600" cy="457200"/>
          </a:xfrm>
          <a:prstGeom prst="rect">
            <a:avLst/>
          </a:prstGeom>
          <a:noFill/>
          <a:ln w="9525">
            <a:noFill/>
            <a:miter lim="800000"/>
            <a:headEnd/>
            <a:tailEnd/>
          </a:ln>
          <a:effectLst/>
        </p:spPr>
        <p:txBody>
          <a:bodyPr>
            <a:spAutoFit/>
          </a:bodyPr>
          <a:lstStyle/>
          <a:p>
            <a:pPr>
              <a:spcBef>
                <a:spcPct val="50000"/>
              </a:spcBef>
            </a:pPr>
            <a:r>
              <a:rPr lang="en-US" sz="2400"/>
              <a:t>Before electrolysis - nucleophilic addition of methanol</a:t>
            </a:r>
          </a:p>
        </p:txBody>
      </p:sp>
      <p:sp>
        <p:nvSpPr>
          <p:cNvPr id="252944" name="Text Box 16"/>
          <p:cNvSpPr txBox="1">
            <a:spLocks noChangeArrowheads="1"/>
          </p:cNvSpPr>
          <p:nvPr/>
        </p:nvSpPr>
        <p:spPr bwMode="auto">
          <a:xfrm>
            <a:off x="304800" y="1828800"/>
            <a:ext cx="7772400" cy="457200"/>
          </a:xfrm>
          <a:prstGeom prst="rect">
            <a:avLst/>
          </a:prstGeom>
          <a:noFill/>
          <a:ln w="9525">
            <a:noFill/>
            <a:miter lim="800000"/>
            <a:headEnd/>
            <a:tailEnd/>
          </a:ln>
          <a:effectLst/>
        </p:spPr>
        <p:txBody>
          <a:bodyPr>
            <a:spAutoFit/>
          </a:bodyPr>
          <a:lstStyle/>
          <a:p>
            <a:pPr>
              <a:spcBef>
                <a:spcPct val="50000"/>
              </a:spcBef>
            </a:pPr>
            <a:r>
              <a:rPr lang="en-US" sz="2400"/>
              <a:t>After electrolysis - addition of the hydroxy methyl radical</a:t>
            </a:r>
          </a:p>
        </p:txBody>
      </p:sp>
      <p:sp>
        <p:nvSpPr>
          <p:cNvPr id="252945" name="Rectangle 17"/>
          <p:cNvSpPr>
            <a:spLocks noChangeArrowheads="1"/>
          </p:cNvSpPr>
          <p:nvPr/>
        </p:nvSpPr>
        <p:spPr bwMode="auto">
          <a:xfrm>
            <a:off x="4314825" y="3219450"/>
            <a:ext cx="349250" cy="579438"/>
          </a:xfrm>
          <a:prstGeom prst="rect">
            <a:avLst/>
          </a:prstGeom>
          <a:noFill/>
          <a:ln w="9525">
            <a:noFill/>
            <a:miter lim="800000"/>
            <a:headEnd/>
            <a:tailEnd/>
          </a:ln>
          <a:effectLst/>
        </p:spPr>
        <p:txBody>
          <a:bodyPr wrap="none">
            <a:spAutoFit/>
          </a:bodyPr>
          <a:lstStyle/>
          <a:p>
            <a:r>
              <a:rPr lang="en-US" b="1">
                <a:latin typeface="Century" pitchFamily="18" charset="0"/>
              </a:rPr>
              <a:t>I</a:t>
            </a:r>
          </a:p>
        </p:txBody>
      </p:sp>
      <p:sp>
        <p:nvSpPr>
          <p:cNvPr id="252946" name="Rectangle 18"/>
          <p:cNvSpPr>
            <a:spLocks noChangeArrowheads="1"/>
          </p:cNvSpPr>
          <p:nvPr/>
        </p:nvSpPr>
        <p:spPr bwMode="auto">
          <a:xfrm>
            <a:off x="3524250" y="5815013"/>
            <a:ext cx="514350" cy="579437"/>
          </a:xfrm>
          <a:prstGeom prst="rect">
            <a:avLst/>
          </a:prstGeom>
          <a:noFill/>
          <a:ln w="9525">
            <a:noFill/>
            <a:miter lim="800000"/>
            <a:headEnd/>
            <a:tailEnd/>
          </a:ln>
          <a:effectLst/>
        </p:spPr>
        <p:txBody>
          <a:bodyPr wrap="none">
            <a:spAutoFit/>
          </a:bodyPr>
          <a:lstStyle/>
          <a:p>
            <a:r>
              <a:rPr lang="en-US" b="1">
                <a:latin typeface="Century" pitchFamily="18" charset="0"/>
              </a:rPr>
              <a:t>II</a:t>
            </a:r>
          </a:p>
        </p:txBody>
      </p:sp>
      <p:sp>
        <p:nvSpPr>
          <p:cNvPr id="252948" name="Freeform 20"/>
          <p:cNvSpPr>
            <a:spLocks/>
          </p:cNvSpPr>
          <p:nvPr/>
        </p:nvSpPr>
        <p:spPr bwMode="auto">
          <a:xfrm>
            <a:off x="825500" y="4927600"/>
            <a:ext cx="165100" cy="177800"/>
          </a:xfrm>
          <a:custGeom>
            <a:avLst/>
            <a:gdLst/>
            <a:ahLst/>
            <a:cxnLst>
              <a:cxn ang="0">
                <a:pos x="56" y="112"/>
              </a:cxn>
              <a:cxn ang="0">
                <a:pos x="8" y="16"/>
              </a:cxn>
              <a:cxn ang="0">
                <a:pos x="104" y="16"/>
              </a:cxn>
            </a:cxnLst>
            <a:rect l="0" t="0" r="r" b="b"/>
            <a:pathLst>
              <a:path w="104" h="112">
                <a:moveTo>
                  <a:pt x="56" y="112"/>
                </a:moveTo>
                <a:cubicBezTo>
                  <a:pt x="28" y="72"/>
                  <a:pt x="0" y="32"/>
                  <a:pt x="8" y="16"/>
                </a:cubicBezTo>
                <a:cubicBezTo>
                  <a:pt x="16" y="0"/>
                  <a:pt x="60" y="8"/>
                  <a:pt x="104" y="16"/>
                </a:cubicBezTo>
              </a:path>
            </a:pathLst>
          </a:custGeom>
          <a:noFill/>
          <a:ln w="9525">
            <a:solidFill>
              <a:schemeClr val="tx1"/>
            </a:solidFill>
            <a:round/>
            <a:headEnd/>
            <a:tailEnd type="stealth" w="med" len="med"/>
          </a:ln>
          <a:effectLst/>
        </p:spPr>
        <p:txBody>
          <a:bodyPr/>
          <a:lstStyle/>
          <a:p>
            <a:endParaRPr lang="en-US"/>
          </a:p>
        </p:txBody>
      </p:sp>
      <p:sp>
        <p:nvSpPr>
          <p:cNvPr id="20" name="Date Placeholder 19"/>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2"/>
          <p:cNvSpPr>
            <a:spLocks noGrp="1"/>
          </p:cNvSpPr>
          <p:nvPr>
            <p:ph type="sldNum" sz="quarter" idx="11"/>
          </p:nvPr>
        </p:nvSpPr>
        <p:spPr/>
        <p:txBody>
          <a:bodyPr/>
          <a:lstStyle/>
          <a:p>
            <a:fld id="{7ADB86ED-3900-4157-A20F-11451791284A}" type="slidenum">
              <a:rPr lang="en-US"/>
              <a:pPr/>
              <a:t>103</a:t>
            </a:fld>
            <a:endParaRPr lang="en-US"/>
          </a:p>
        </p:txBody>
      </p:sp>
      <p:sp>
        <p:nvSpPr>
          <p:cNvPr id="44034" name="Rectangle 2"/>
          <p:cNvSpPr>
            <a:spLocks noGrp="1" noChangeArrowheads="1"/>
          </p:cNvSpPr>
          <p:nvPr>
            <p:ph type="title" idx="4294967295"/>
          </p:nvPr>
        </p:nvSpPr>
        <p:spPr>
          <a:xfrm>
            <a:off x="0" y="228600"/>
            <a:ext cx="8229600" cy="914400"/>
          </a:xfrm>
        </p:spPr>
        <p:txBody>
          <a:bodyPr/>
          <a:lstStyle/>
          <a:p>
            <a:pPr algn="ctr"/>
            <a:r>
              <a:rPr lang="en-US" sz="3200"/>
              <a:t>Formation of HO</a:t>
            </a:r>
            <a:r>
              <a:rPr lang="en-US" sz="3200">
                <a:cs typeface="Arial" charset="0"/>
              </a:rPr>
              <a:t>·</a:t>
            </a:r>
          </a:p>
        </p:txBody>
      </p:sp>
      <p:grpSp>
        <p:nvGrpSpPr>
          <p:cNvPr id="2" name="Group 69"/>
          <p:cNvGrpSpPr>
            <a:grpSpLocks/>
          </p:cNvGrpSpPr>
          <p:nvPr/>
        </p:nvGrpSpPr>
        <p:grpSpPr bwMode="auto">
          <a:xfrm>
            <a:off x="4191000" y="1600200"/>
            <a:ext cx="4775200" cy="4618038"/>
            <a:chOff x="2640" y="1008"/>
            <a:chExt cx="3008" cy="2909"/>
          </a:xfrm>
        </p:grpSpPr>
        <p:grpSp>
          <p:nvGrpSpPr>
            <p:cNvPr id="3" name="Group 21"/>
            <p:cNvGrpSpPr>
              <a:grpSpLocks/>
            </p:cNvGrpSpPr>
            <p:nvPr/>
          </p:nvGrpSpPr>
          <p:grpSpPr bwMode="auto">
            <a:xfrm>
              <a:off x="2640" y="1008"/>
              <a:ext cx="3008" cy="2909"/>
              <a:chOff x="1800" y="2700"/>
              <a:chExt cx="7520" cy="7272"/>
            </a:xfrm>
          </p:grpSpPr>
          <p:grpSp>
            <p:nvGrpSpPr>
              <p:cNvPr id="4" name="Group 22"/>
              <p:cNvGrpSpPr>
                <a:grpSpLocks/>
              </p:cNvGrpSpPr>
              <p:nvPr/>
            </p:nvGrpSpPr>
            <p:grpSpPr bwMode="auto">
              <a:xfrm>
                <a:off x="1800" y="2700"/>
                <a:ext cx="7520" cy="7272"/>
                <a:chOff x="1800" y="2700"/>
                <a:chExt cx="7520" cy="7272"/>
              </a:xfrm>
            </p:grpSpPr>
            <p:grpSp>
              <p:nvGrpSpPr>
                <p:cNvPr id="5" name="Group 23"/>
                <p:cNvGrpSpPr>
                  <a:grpSpLocks/>
                </p:cNvGrpSpPr>
                <p:nvPr/>
              </p:nvGrpSpPr>
              <p:grpSpPr bwMode="auto">
                <a:xfrm>
                  <a:off x="1800" y="2700"/>
                  <a:ext cx="7520" cy="7272"/>
                  <a:chOff x="1800" y="2700"/>
                  <a:chExt cx="7520" cy="7272"/>
                </a:xfrm>
              </p:grpSpPr>
              <p:grpSp>
                <p:nvGrpSpPr>
                  <p:cNvPr id="6" name="Group 24"/>
                  <p:cNvGrpSpPr>
                    <a:grpSpLocks/>
                  </p:cNvGrpSpPr>
                  <p:nvPr/>
                </p:nvGrpSpPr>
                <p:grpSpPr bwMode="auto">
                  <a:xfrm>
                    <a:off x="1800" y="2700"/>
                    <a:ext cx="7520" cy="7272"/>
                    <a:chOff x="1800" y="2700"/>
                    <a:chExt cx="7520" cy="7272"/>
                  </a:xfrm>
                </p:grpSpPr>
                <p:grpSp>
                  <p:nvGrpSpPr>
                    <p:cNvPr id="7" name="Group 25"/>
                    <p:cNvGrpSpPr>
                      <a:grpSpLocks/>
                    </p:cNvGrpSpPr>
                    <p:nvPr/>
                  </p:nvGrpSpPr>
                  <p:grpSpPr bwMode="auto">
                    <a:xfrm>
                      <a:off x="1800" y="2700"/>
                      <a:ext cx="7520" cy="7272"/>
                      <a:chOff x="1740" y="2520"/>
                      <a:chExt cx="7520" cy="7272"/>
                    </a:xfrm>
                  </p:grpSpPr>
                  <p:pic>
                    <p:nvPicPr>
                      <p:cNvPr id="44058" name="Picture 26"/>
                      <p:cNvPicPr>
                        <a:picLocks noChangeAspect="1" noChangeArrowheads="1"/>
                      </p:cNvPicPr>
                      <p:nvPr/>
                    </p:nvPicPr>
                    <p:blipFill>
                      <a:blip r:embed="rId3" cstate="print"/>
                      <a:srcRect/>
                      <a:stretch>
                        <a:fillRect/>
                      </a:stretch>
                    </p:blipFill>
                    <p:spPr bwMode="auto">
                      <a:xfrm>
                        <a:off x="1740" y="5940"/>
                        <a:ext cx="7368" cy="3852"/>
                      </a:xfrm>
                      <a:prstGeom prst="rect">
                        <a:avLst/>
                      </a:prstGeom>
                      <a:noFill/>
                      <a:ln w="9525">
                        <a:noFill/>
                        <a:miter lim="800000"/>
                        <a:headEnd/>
                        <a:tailEnd/>
                      </a:ln>
                    </p:spPr>
                  </p:pic>
                  <p:grpSp>
                    <p:nvGrpSpPr>
                      <p:cNvPr id="8" name="Group 27"/>
                      <p:cNvGrpSpPr>
                        <a:grpSpLocks/>
                      </p:cNvGrpSpPr>
                      <p:nvPr/>
                    </p:nvGrpSpPr>
                    <p:grpSpPr bwMode="auto">
                      <a:xfrm>
                        <a:off x="1892" y="2520"/>
                        <a:ext cx="7368" cy="3852"/>
                        <a:chOff x="1892" y="2520"/>
                        <a:chExt cx="7368" cy="3852"/>
                      </a:xfrm>
                    </p:grpSpPr>
                    <p:grpSp>
                      <p:nvGrpSpPr>
                        <p:cNvPr id="9" name="Group 28"/>
                        <p:cNvGrpSpPr>
                          <a:grpSpLocks/>
                        </p:cNvGrpSpPr>
                        <p:nvPr/>
                      </p:nvGrpSpPr>
                      <p:grpSpPr bwMode="auto">
                        <a:xfrm>
                          <a:off x="1892" y="2520"/>
                          <a:ext cx="7368" cy="3852"/>
                          <a:chOff x="1892" y="2520"/>
                          <a:chExt cx="7368" cy="3852"/>
                        </a:xfrm>
                      </p:grpSpPr>
                      <p:grpSp>
                        <p:nvGrpSpPr>
                          <p:cNvPr id="10" name="Group 29"/>
                          <p:cNvGrpSpPr>
                            <a:grpSpLocks/>
                          </p:cNvGrpSpPr>
                          <p:nvPr/>
                        </p:nvGrpSpPr>
                        <p:grpSpPr bwMode="auto">
                          <a:xfrm>
                            <a:off x="1892" y="2520"/>
                            <a:ext cx="7368" cy="3852"/>
                            <a:chOff x="1892" y="2520"/>
                            <a:chExt cx="7368" cy="3852"/>
                          </a:xfrm>
                        </p:grpSpPr>
                        <p:pic>
                          <p:nvPicPr>
                            <p:cNvPr id="44062" name="Picture 30"/>
                            <p:cNvPicPr>
                              <a:picLocks noChangeAspect="1" noChangeArrowheads="1"/>
                            </p:cNvPicPr>
                            <p:nvPr/>
                          </p:nvPicPr>
                          <p:blipFill>
                            <a:blip r:embed="rId4" cstate="print"/>
                            <a:srcRect/>
                            <a:stretch>
                              <a:fillRect/>
                            </a:stretch>
                          </p:blipFill>
                          <p:spPr bwMode="auto">
                            <a:xfrm>
                              <a:off x="1892" y="2520"/>
                              <a:ext cx="7368" cy="3852"/>
                            </a:xfrm>
                            <a:prstGeom prst="rect">
                              <a:avLst/>
                            </a:prstGeom>
                            <a:noFill/>
                            <a:ln w="9525">
                              <a:noFill/>
                              <a:miter lim="800000"/>
                              <a:headEnd/>
                              <a:tailEnd/>
                            </a:ln>
                          </p:spPr>
                        </p:pic>
                        <p:sp>
                          <p:nvSpPr>
                            <p:cNvPr id="44063" name="Text Box 31"/>
                            <p:cNvSpPr txBox="1">
                              <a:spLocks noChangeArrowheads="1"/>
                            </p:cNvSpPr>
                            <p:nvPr/>
                          </p:nvSpPr>
                          <p:spPr bwMode="auto">
                            <a:xfrm>
                              <a:off x="3613" y="3047"/>
                              <a:ext cx="54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endParaRPr lang="en-US"/>
                            </a:p>
                          </p:txBody>
                        </p:sp>
                      </p:grpSp>
                      <p:sp>
                        <p:nvSpPr>
                          <p:cNvPr id="44064" name="Text Box 32"/>
                          <p:cNvSpPr txBox="1">
                            <a:spLocks noChangeArrowheads="1"/>
                          </p:cNvSpPr>
                          <p:nvPr/>
                        </p:nvSpPr>
                        <p:spPr bwMode="auto">
                          <a:xfrm>
                            <a:off x="4782" y="2726"/>
                            <a:ext cx="54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sp>
                      <p:nvSpPr>
                        <p:cNvPr id="44065" name="Text Box 33"/>
                        <p:cNvSpPr txBox="1">
                          <a:spLocks noChangeArrowheads="1"/>
                        </p:cNvSpPr>
                        <p:nvPr/>
                      </p:nvSpPr>
                      <p:spPr bwMode="auto">
                        <a:xfrm>
                          <a:off x="5964" y="2687"/>
                          <a:ext cx="54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grpSp>
                <p:sp>
                  <p:nvSpPr>
                    <p:cNvPr id="44066" name="Text Box 34"/>
                    <p:cNvSpPr txBox="1">
                      <a:spLocks noChangeArrowheads="1"/>
                    </p:cNvSpPr>
                    <p:nvPr/>
                  </p:nvSpPr>
                  <p:spPr bwMode="auto">
                    <a:xfrm>
                      <a:off x="7188" y="3380"/>
                      <a:ext cx="72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sp>
                <p:nvSpPr>
                  <p:cNvPr id="44067" name="Text Box 35"/>
                  <p:cNvSpPr txBox="1">
                    <a:spLocks noChangeArrowheads="1"/>
                  </p:cNvSpPr>
                  <p:nvPr/>
                </p:nvSpPr>
                <p:spPr bwMode="auto">
                  <a:xfrm>
                    <a:off x="3668" y="7506"/>
                    <a:ext cx="54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sp>
              <p:nvSpPr>
                <p:cNvPr id="44068" name="Text Box 36"/>
                <p:cNvSpPr txBox="1">
                  <a:spLocks noChangeArrowheads="1"/>
                </p:cNvSpPr>
                <p:nvPr/>
              </p:nvSpPr>
              <p:spPr bwMode="auto">
                <a:xfrm>
                  <a:off x="4858" y="7394"/>
                  <a:ext cx="54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sp>
            <p:nvSpPr>
              <p:cNvPr id="44069" name="Text Box 37"/>
              <p:cNvSpPr txBox="1">
                <a:spLocks noChangeArrowheads="1"/>
              </p:cNvSpPr>
              <p:nvPr/>
            </p:nvSpPr>
            <p:spPr bwMode="auto">
              <a:xfrm>
                <a:off x="6038" y="7436"/>
                <a:ext cx="720" cy="540"/>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sp>
          <p:nvSpPr>
            <p:cNvPr id="44070" name="Text Box 38"/>
            <p:cNvSpPr txBox="1">
              <a:spLocks noChangeArrowheads="1"/>
            </p:cNvSpPr>
            <p:nvPr/>
          </p:nvSpPr>
          <p:spPr bwMode="auto">
            <a:xfrm>
              <a:off x="4795" y="2881"/>
              <a:ext cx="216" cy="288"/>
            </a:xfrm>
            <a:prstGeom prst="rect">
              <a:avLst/>
            </a:prstGeom>
            <a:noFill/>
            <a:ln w="9525">
              <a:noFill/>
              <a:miter lim="800000"/>
              <a:headEnd/>
              <a:tailEnd/>
            </a:ln>
          </p:spPr>
          <p:txBody>
            <a:bodyPr/>
            <a:lstStyle/>
            <a:p>
              <a:r>
                <a:rPr lang="en-US" sz="1600">
                  <a:solidFill>
                    <a:srgbClr val="0000FF"/>
                  </a:solidFill>
                  <a:latin typeface="Times New Roman" pitchFamily="18" charset="0"/>
                </a:rPr>
                <a:t>●</a:t>
              </a:r>
            </a:p>
            <a:p>
              <a:endParaRPr lang="en-US"/>
            </a:p>
          </p:txBody>
        </p:sp>
      </p:grpSp>
      <p:pic>
        <p:nvPicPr>
          <p:cNvPr id="44094" name="Picture 62"/>
          <p:cNvPicPr>
            <a:picLocks noChangeAspect="1" noChangeArrowheads="1"/>
          </p:cNvPicPr>
          <p:nvPr/>
        </p:nvPicPr>
        <p:blipFill>
          <a:blip r:embed="rId5" cstate="print"/>
          <a:srcRect/>
          <a:stretch>
            <a:fillRect/>
          </a:stretch>
        </p:blipFill>
        <p:spPr bwMode="auto">
          <a:xfrm>
            <a:off x="2743200" y="2133600"/>
            <a:ext cx="1266825" cy="914400"/>
          </a:xfrm>
          <a:prstGeom prst="rect">
            <a:avLst/>
          </a:prstGeom>
          <a:noFill/>
        </p:spPr>
      </p:pic>
      <p:pic>
        <p:nvPicPr>
          <p:cNvPr id="44095" name="Picture 63"/>
          <p:cNvPicPr>
            <a:picLocks noChangeAspect="1" noChangeArrowheads="1"/>
          </p:cNvPicPr>
          <p:nvPr/>
        </p:nvPicPr>
        <p:blipFill>
          <a:blip r:embed="rId6" cstate="print"/>
          <a:srcRect/>
          <a:stretch>
            <a:fillRect/>
          </a:stretch>
        </p:blipFill>
        <p:spPr bwMode="auto">
          <a:xfrm>
            <a:off x="609600" y="1981200"/>
            <a:ext cx="1123950" cy="1009650"/>
          </a:xfrm>
          <a:prstGeom prst="rect">
            <a:avLst/>
          </a:prstGeom>
          <a:noFill/>
        </p:spPr>
      </p:pic>
      <p:pic>
        <p:nvPicPr>
          <p:cNvPr id="44096" name="Picture 64"/>
          <p:cNvPicPr>
            <a:picLocks noChangeAspect="1" noChangeArrowheads="1"/>
          </p:cNvPicPr>
          <p:nvPr/>
        </p:nvPicPr>
        <p:blipFill>
          <a:blip r:embed="rId7" cstate="print"/>
          <a:srcRect/>
          <a:stretch>
            <a:fillRect/>
          </a:stretch>
        </p:blipFill>
        <p:spPr bwMode="auto">
          <a:xfrm>
            <a:off x="2743200" y="4829175"/>
            <a:ext cx="1428750" cy="876300"/>
          </a:xfrm>
          <a:prstGeom prst="rect">
            <a:avLst/>
          </a:prstGeom>
          <a:noFill/>
        </p:spPr>
      </p:pic>
      <p:pic>
        <p:nvPicPr>
          <p:cNvPr id="44097" name="Picture 65"/>
          <p:cNvPicPr>
            <a:picLocks noChangeAspect="1" noChangeArrowheads="1"/>
          </p:cNvPicPr>
          <p:nvPr/>
        </p:nvPicPr>
        <p:blipFill>
          <a:blip r:embed="rId6" cstate="print"/>
          <a:srcRect/>
          <a:stretch>
            <a:fillRect/>
          </a:stretch>
        </p:blipFill>
        <p:spPr bwMode="auto">
          <a:xfrm>
            <a:off x="609600" y="4724400"/>
            <a:ext cx="1123950" cy="1009650"/>
          </a:xfrm>
          <a:prstGeom prst="rect">
            <a:avLst/>
          </a:prstGeom>
          <a:noFill/>
        </p:spPr>
      </p:pic>
      <p:sp>
        <p:nvSpPr>
          <p:cNvPr id="44098" name="Text Box 66"/>
          <p:cNvSpPr txBox="1">
            <a:spLocks noChangeArrowheads="1"/>
          </p:cNvSpPr>
          <p:nvPr/>
        </p:nvSpPr>
        <p:spPr bwMode="auto">
          <a:xfrm>
            <a:off x="228600" y="2286000"/>
            <a:ext cx="533400" cy="3195638"/>
          </a:xfrm>
          <a:prstGeom prst="rect">
            <a:avLst/>
          </a:prstGeom>
          <a:noFill/>
          <a:ln w="9525">
            <a:noFill/>
            <a:miter lim="800000"/>
            <a:headEnd/>
            <a:tailEnd/>
          </a:ln>
          <a:effectLst/>
        </p:spPr>
        <p:txBody>
          <a:bodyPr>
            <a:spAutoFit/>
          </a:bodyPr>
          <a:lstStyle/>
          <a:p>
            <a:pPr>
              <a:spcBef>
                <a:spcPct val="50000"/>
              </a:spcBef>
            </a:pPr>
            <a:r>
              <a:rPr lang="en-US" sz="2400">
                <a:solidFill>
                  <a:srgbClr val="0000FF"/>
                </a:solidFill>
                <a:cs typeface="Arial" charset="0"/>
              </a:rPr>
              <a:t>●</a:t>
            </a:r>
          </a:p>
          <a:p>
            <a:pPr>
              <a:spcBef>
                <a:spcPct val="50000"/>
              </a:spcBef>
            </a:pPr>
            <a:endParaRPr lang="en-US" sz="2400">
              <a:cs typeface="Arial" charset="0"/>
            </a:endParaRPr>
          </a:p>
          <a:p>
            <a:pPr>
              <a:spcBef>
                <a:spcPct val="50000"/>
              </a:spcBef>
            </a:pPr>
            <a:endParaRPr lang="en-US" sz="2400">
              <a:cs typeface="Arial" charset="0"/>
            </a:endParaRPr>
          </a:p>
          <a:p>
            <a:pPr>
              <a:spcBef>
                <a:spcPct val="50000"/>
              </a:spcBef>
            </a:pPr>
            <a:endParaRPr lang="en-US" sz="2400">
              <a:solidFill>
                <a:srgbClr val="0000FF"/>
              </a:solidFill>
              <a:cs typeface="Arial" charset="0"/>
            </a:endParaRPr>
          </a:p>
          <a:p>
            <a:pPr>
              <a:spcBef>
                <a:spcPct val="50000"/>
              </a:spcBef>
            </a:pPr>
            <a:endParaRPr lang="en-US" sz="2400">
              <a:solidFill>
                <a:srgbClr val="0000FF"/>
              </a:solidFill>
              <a:cs typeface="Arial" charset="0"/>
            </a:endParaRPr>
          </a:p>
          <a:p>
            <a:pPr>
              <a:spcBef>
                <a:spcPct val="50000"/>
              </a:spcBef>
            </a:pPr>
            <a:r>
              <a:rPr lang="en-US" sz="2400">
                <a:solidFill>
                  <a:srgbClr val="0000FF"/>
                </a:solidFill>
                <a:cs typeface="Arial" charset="0"/>
              </a:rPr>
              <a:t>●</a:t>
            </a:r>
          </a:p>
        </p:txBody>
      </p:sp>
      <p:sp>
        <p:nvSpPr>
          <p:cNvPr id="44099" name="Text Box 67"/>
          <p:cNvSpPr txBox="1">
            <a:spLocks noChangeArrowheads="1"/>
          </p:cNvSpPr>
          <p:nvPr/>
        </p:nvSpPr>
        <p:spPr bwMode="auto">
          <a:xfrm>
            <a:off x="5257800" y="1295400"/>
            <a:ext cx="2971800" cy="519113"/>
          </a:xfrm>
          <a:prstGeom prst="rect">
            <a:avLst/>
          </a:prstGeom>
          <a:noFill/>
          <a:ln w="9525">
            <a:noFill/>
            <a:miter lim="800000"/>
            <a:headEnd/>
            <a:tailEnd/>
          </a:ln>
          <a:effectLst/>
        </p:spPr>
        <p:txBody>
          <a:bodyPr>
            <a:spAutoFit/>
          </a:bodyPr>
          <a:lstStyle/>
          <a:p>
            <a:pPr>
              <a:spcBef>
                <a:spcPct val="50000"/>
              </a:spcBef>
            </a:pPr>
            <a:r>
              <a:rPr lang="en-US" sz="2800"/>
              <a:t>No electrolysis</a:t>
            </a:r>
          </a:p>
        </p:txBody>
      </p:sp>
      <p:sp>
        <p:nvSpPr>
          <p:cNvPr id="44100" name="Text Box 68"/>
          <p:cNvSpPr txBox="1">
            <a:spLocks noChangeArrowheads="1"/>
          </p:cNvSpPr>
          <p:nvPr/>
        </p:nvSpPr>
        <p:spPr bwMode="auto">
          <a:xfrm>
            <a:off x="5334000" y="4038600"/>
            <a:ext cx="3276600" cy="519113"/>
          </a:xfrm>
          <a:prstGeom prst="rect">
            <a:avLst/>
          </a:prstGeom>
          <a:noFill/>
          <a:ln w="9525">
            <a:noFill/>
            <a:miter lim="800000"/>
            <a:headEnd/>
            <a:tailEnd/>
          </a:ln>
          <a:effectLst/>
        </p:spPr>
        <p:txBody>
          <a:bodyPr>
            <a:spAutoFit/>
          </a:bodyPr>
          <a:lstStyle/>
          <a:p>
            <a:pPr>
              <a:spcBef>
                <a:spcPct val="50000"/>
              </a:spcBef>
            </a:pPr>
            <a:r>
              <a:rPr lang="en-US" sz="2800"/>
              <a:t>After electrolysis</a:t>
            </a:r>
          </a:p>
        </p:txBody>
      </p:sp>
      <p:sp>
        <p:nvSpPr>
          <p:cNvPr id="44102" name="Rectangle 70"/>
          <p:cNvSpPr>
            <a:spLocks noChangeArrowheads="1"/>
          </p:cNvSpPr>
          <p:nvPr/>
        </p:nvSpPr>
        <p:spPr bwMode="auto">
          <a:xfrm>
            <a:off x="3048000" y="2890838"/>
            <a:ext cx="514350" cy="579437"/>
          </a:xfrm>
          <a:prstGeom prst="rect">
            <a:avLst/>
          </a:prstGeom>
          <a:noFill/>
          <a:ln w="9525">
            <a:noFill/>
            <a:miter lim="800000"/>
            <a:headEnd/>
            <a:tailEnd/>
          </a:ln>
          <a:effectLst/>
        </p:spPr>
        <p:txBody>
          <a:bodyPr wrap="none">
            <a:spAutoFit/>
          </a:bodyPr>
          <a:lstStyle/>
          <a:p>
            <a:r>
              <a:rPr lang="en-US" b="1">
                <a:latin typeface="Century" pitchFamily="18" charset="0"/>
              </a:rPr>
              <a:t>II</a:t>
            </a:r>
          </a:p>
        </p:txBody>
      </p:sp>
      <p:sp>
        <p:nvSpPr>
          <p:cNvPr id="44103" name="Rectangle 71"/>
          <p:cNvSpPr>
            <a:spLocks noChangeArrowheads="1"/>
          </p:cNvSpPr>
          <p:nvPr/>
        </p:nvSpPr>
        <p:spPr bwMode="auto">
          <a:xfrm>
            <a:off x="3124200" y="5634038"/>
            <a:ext cx="349250" cy="579437"/>
          </a:xfrm>
          <a:prstGeom prst="rect">
            <a:avLst/>
          </a:prstGeom>
          <a:noFill/>
          <a:ln w="9525">
            <a:noFill/>
            <a:miter lim="800000"/>
            <a:headEnd/>
            <a:tailEnd/>
          </a:ln>
          <a:effectLst/>
        </p:spPr>
        <p:txBody>
          <a:bodyPr wrap="none">
            <a:spAutoFit/>
          </a:bodyPr>
          <a:lstStyle/>
          <a:p>
            <a:r>
              <a:rPr lang="en-US" b="1">
                <a:latin typeface="Century" pitchFamily="18" charset="0"/>
              </a:rPr>
              <a:t>I</a:t>
            </a:r>
          </a:p>
        </p:txBody>
      </p:sp>
      <p:sp>
        <p:nvSpPr>
          <p:cNvPr id="33" name="Date Placeholder 32"/>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2"/>
          <p:cNvSpPr>
            <a:spLocks noGrp="1"/>
          </p:cNvSpPr>
          <p:nvPr>
            <p:ph type="sldNum" sz="quarter" idx="11"/>
          </p:nvPr>
        </p:nvSpPr>
        <p:spPr/>
        <p:txBody>
          <a:bodyPr/>
          <a:lstStyle/>
          <a:p>
            <a:fld id="{6D588E60-E06A-461B-8FC1-78CBEF762D5D}" type="slidenum">
              <a:rPr lang="en-US"/>
              <a:pPr/>
              <a:t>104</a:t>
            </a:fld>
            <a:endParaRPr lang="en-US"/>
          </a:p>
        </p:txBody>
      </p:sp>
      <p:grpSp>
        <p:nvGrpSpPr>
          <p:cNvPr id="2" name="Group 2"/>
          <p:cNvGrpSpPr>
            <a:grpSpLocks/>
          </p:cNvGrpSpPr>
          <p:nvPr/>
        </p:nvGrpSpPr>
        <p:grpSpPr bwMode="auto">
          <a:xfrm>
            <a:off x="304800" y="1371600"/>
            <a:ext cx="4800600" cy="2743200"/>
            <a:chOff x="600" y="2160"/>
            <a:chExt cx="10680" cy="7560"/>
          </a:xfrm>
        </p:grpSpPr>
        <p:grpSp>
          <p:nvGrpSpPr>
            <p:cNvPr id="3" name="Group 3"/>
            <p:cNvGrpSpPr>
              <a:grpSpLocks/>
            </p:cNvGrpSpPr>
            <p:nvPr/>
          </p:nvGrpSpPr>
          <p:grpSpPr bwMode="auto">
            <a:xfrm>
              <a:off x="600" y="2160"/>
              <a:ext cx="10680" cy="7560"/>
              <a:chOff x="600" y="2160"/>
              <a:chExt cx="10680" cy="7560"/>
            </a:xfrm>
          </p:grpSpPr>
          <p:pic>
            <p:nvPicPr>
              <p:cNvPr id="46084" name="Picture 4"/>
              <p:cNvPicPr>
                <a:picLocks noChangeAspect="1" noChangeArrowheads="1"/>
              </p:cNvPicPr>
              <p:nvPr/>
            </p:nvPicPr>
            <p:blipFill>
              <a:blip r:embed="rId4" cstate="print"/>
              <a:srcRect/>
              <a:stretch>
                <a:fillRect/>
              </a:stretch>
            </p:blipFill>
            <p:spPr bwMode="auto">
              <a:xfrm>
                <a:off x="600" y="2160"/>
                <a:ext cx="10680" cy="7560"/>
              </a:xfrm>
              <a:prstGeom prst="rect">
                <a:avLst/>
              </a:prstGeom>
              <a:noFill/>
              <a:ln w="9525">
                <a:noFill/>
                <a:miter lim="800000"/>
                <a:headEnd/>
                <a:tailEnd/>
              </a:ln>
            </p:spPr>
          </p:pic>
          <p:sp>
            <p:nvSpPr>
              <p:cNvPr id="46085" name="Text Box 5"/>
              <p:cNvSpPr txBox="1">
                <a:spLocks noChangeArrowheads="1"/>
              </p:cNvSpPr>
              <p:nvPr/>
            </p:nvSpPr>
            <p:spPr bwMode="auto">
              <a:xfrm>
                <a:off x="9296" y="3232"/>
                <a:ext cx="720" cy="900"/>
              </a:xfrm>
              <a:prstGeom prst="rect">
                <a:avLst/>
              </a:prstGeom>
              <a:noFill/>
              <a:ln w="9525">
                <a:noFill/>
                <a:miter lim="800000"/>
                <a:headEnd/>
                <a:tailEnd/>
              </a:ln>
            </p:spPr>
            <p:txBody>
              <a:bodyPr/>
              <a:lstStyle/>
              <a:p>
                <a:pPr eaLnBrk="1" hangingPunct="1"/>
                <a:r>
                  <a:rPr lang="en-US" sz="2000">
                    <a:latin typeface="Times New Roman" pitchFamily="18" charset="0"/>
                    <a:cs typeface="Arial" charset="0"/>
                  </a:rPr>
                  <a:t>A</a:t>
                </a:r>
                <a:endParaRPr lang="en-US" sz="1800">
                  <a:cs typeface="Arial" charset="0"/>
                </a:endParaRPr>
              </a:p>
            </p:txBody>
          </p:sp>
        </p:grpSp>
        <p:sp>
          <p:nvSpPr>
            <p:cNvPr id="46086" name="Text Box 6"/>
            <p:cNvSpPr txBox="1">
              <a:spLocks noChangeArrowheads="1"/>
            </p:cNvSpPr>
            <p:nvPr/>
          </p:nvSpPr>
          <p:spPr bwMode="auto">
            <a:xfrm>
              <a:off x="9290" y="6064"/>
              <a:ext cx="1200" cy="900"/>
            </a:xfrm>
            <a:prstGeom prst="rect">
              <a:avLst/>
            </a:prstGeom>
            <a:noFill/>
            <a:ln w="9525">
              <a:noFill/>
              <a:miter lim="800000"/>
              <a:headEnd/>
              <a:tailEnd/>
            </a:ln>
          </p:spPr>
          <p:txBody>
            <a:bodyPr/>
            <a:lstStyle/>
            <a:p>
              <a:pPr eaLnBrk="1" hangingPunct="1"/>
              <a:r>
                <a:rPr lang="en-US" sz="2000">
                  <a:latin typeface="Times New Roman" pitchFamily="18" charset="0"/>
                  <a:cs typeface="Arial" charset="0"/>
                </a:rPr>
                <a:t>B</a:t>
              </a:r>
              <a:endParaRPr lang="en-US" sz="1800">
                <a:cs typeface="Arial" charset="0"/>
              </a:endParaRPr>
            </a:p>
          </p:txBody>
        </p:sp>
      </p:grpSp>
      <p:sp>
        <p:nvSpPr>
          <p:cNvPr id="46087" name="Rectangle 7"/>
          <p:cNvSpPr>
            <a:spLocks noGrp="1" noChangeArrowheads="1"/>
          </p:cNvSpPr>
          <p:nvPr>
            <p:ph type="title" idx="4294967295"/>
          </p:nvPr>
        </p:nvSpPr>
        <p:spPr>
          <a:xfrm>
            <a:off x="0" y="228600"/>
            <a:ext cx="8229600" cy="1371600"/>
          </a:xfrm>
        </p:spPr>
        <p:txBody>
          <a:bodyPr/>
          <a:lstStyle/>
          <a:p>
            <a:pPr algn="ctr"/>
            <a:r>
              <a:rPr lang="en-US" sz="3200"/>
              <a:t>Formation of HO</a:t>
            </a:r>
            <a:r>
              <a:rPr lang="en-US" sz="3200">
                <a:cs typeface="Arial" charset="0"/>
              </a:rPr>
              <a:t>·</a:t>
            </a:r>
          </a:p>
        </p:txBody>
      </p:sp>
      <p:sp>
        <p:nvSpPr>
          <p:cNvPr id="46088" name="Text Box 8"/>
          <p:cNvSpPr txBox="1">
            <a:spLocks noChangeArrowheads="1"/>
          </p:cNvSpPr>
          <p:nvPr/>
        </p:nvSpPr>
        <p:spPr bwMode="auto">
          <a:xfrm>
            <a:off x="228600" y="4343400"/>
            <a:ext cx="609600" cy="366713"/>
          </a:xfrm>
          <a:prstGeom prst="rect">
            <a:avLst/>
          </a:prstGeom>
          <a:noFill/>
          <a:ln w="9525">
            <a:noFill/>
            <a:miter lim="800000"/>
            <a:headEnd/>
            <a:tailEnd/>
          </a:ln>
          <a:effectLst/>
        </p:spPr>
        <p:txBody>
          <a:bodyPr>
            <a:spAutoFit/>
          </a:bodyPr>
          <a:lstStyle/>
          <a:p>
            <a:pPr>
              <a:spcBef>
                <a:spcPct val="50000"/>
              </a:spcBef>
            </a:pPr>
            <a:r>
              <a:rPr lang="en-US" sz="1800">
                <a:cs typeface="Arial" charset="0"/>
              </a:rPr>
              <a:t>A)  </a:t>
            </a:r>
          </a:p>
        </p:txBody>
      </p:sp>
      <p:sp>
        <p:nvSpPr>
          <p:cNvPr id="46089" name="Text Box 9"/>
          <p:cNvSpPr txBox="1">
            <a:spLocks noChangeArrowheads="1"/>
          </p:cNvSpPr>
          <p:nvPr/>
        </p:nvSpPr>
        <p:spPr bwMode="auto">
          <a:xfrm>
            <a:off x="247650" y="5562600"/>
            <a:ext cx="457200" cy="366713"/>
          </a:xfrm>
          <a:prstGeom prst="rect">
            <a:avLst/>
          </a:prstGeom>
          <a:noFill/>
          <a:ln w="9525">
            <a:noFill/>
            <a:miter lim="800000"/>
            <a:headEnd/>
            <a:tailEnd/>
          </a:ln>
          <a:effectLst/>
        </p:spPr>
        <p:txBody>
          <a:bodyPr>
            <a:spAutoFit/>
          </a:bodyPr>
          <a:lstStyle/>
          <a:p>
            <a:pPr>
              <a:spcBef>
                <a:spcPct val="50000"/>
              </a:spcBef>
            </a:pPr>
            <a:r>
              <a:rPr lang="en-US" sz="1800">
                <a:cs typeface="Arial" charset="0"/>
              </a:rPr>
              <a:t>B)</a:t>
            </a:r>
          </a:p>
        </p:txBody>
      </p:sp>
      <p:grpSp>
        <p:nvGrpSpPr>
          <p:cNvPr id="4" name="Group 10"/>
          <p:cNvGrpSpPr>
            <a:grpSpLocks/>
          </p:cNvGrpSpPr>
          <p:nvPr/>
        </p:nvGrpSpPr>
        <p:grpSpPr bwMode="auto">
          <a:xfrm>
            <a:off x="762000" y="5029200"/>
            <a:ext cx="5029200" cy="1117600"/>
            <a:chOff x="1920" y="7920"/>
            <a:chExt cx="7920" cy="1762"/>
          </a:xfrm>
        </p:grpSpPr>
        <p:sp>
          <p:nvSpPr>
            <p:cNvPr id="46091" name="Freeform 11"/>
            <p:cNvSpPr>
              <a:spLocks/>
            </p:cNvSpPr>
            <p:nvPr/>
          </p:nvSpPr>
          <p:spPr bwMode="auto">
            <a:xfrm>
              <a:off x="2298" y="8523"/>
              <a:ext cx="240" cy="360"/>
            </a:xfrm>
            <a:custGeom>
              <a:avLst/>
              <a:gdLst/>
              <a:ahLst/>
              <a:cxnLst>
                <a:cxn ang="0">
                  <a:pos x="240" y="360"/>
                </a:cxn>
                <a:cxn ang="0">
                  <a:pos x="0" y="180"/>
                </a:cxn>
                <a:cxn ang="0">
                  <a:pos x="240" y="0"/>
                </a:cxn>
              </a:cxnLst>
              <a:rect l="0" t="0" r="r" b="b"/>
              <a:pathLst>
                <a:path w="240" h="360">
                  <a:moveTo>
                    <a:pt x="240" y="360"/>
                  </a:moveTo>
                  <a:cubicBezTo>
                    <a:pt x="120" y="300"/>
                    <a:pt x="0" y="240"/>
                    <a:pt x="0" y="180"/>
                  </a:cubicBezTo>
                  <a:cubicBezTo>
                    <a:pt x="0" y="120"/>
                    <a:pt x="120" y="60"/>
                    <a:pt x="240" y="0"/>
                  </a:cubicBezTo>
                </a:path>
              </a:pathLst>
            </a:custGeom>
            <a:noFill/>
            <a:ln w="9525">
              <a:solidFill>
                <a:srgbClr val="000000"/>
              </a:solidFill>
              <a:round/>
              <a:headEnd/>
              <a:tailEnd type="stealth" w="med" len="sm"/>
            </a:ln>
          </p:spPr>
          <p:txBody>
            <a:bodyPr/>
            <a:lstStyle/>
            <a:p>
              <a:endParaRPr lang="en-US"/>
            </a:p>
          </p:txBody>
        </p:sp>
        <p:grpSp>
          <p:nvGrpSpPr>
            <p:cNvPr id="5" name="Group 12"/>
            <p:cNvGrpSpPr>
              <a:grpSpLocks/>
            </p:cNvGrpSpPr>
            <p:nvPr/>
          </p:nvGrpSpPr>
          <p:grpSpPr bwMode="auto">
            <a:xfrm>
              <a:off x="1920" y="7920"/>
              <a:ext cx="7920" cy="1762"/>
              <a:chOff x="1920" y="8280"/>
              <a:chExt cx="7920" cy="1762"/>
            </a:xfrm>
          </p:grpSpPr>
          <p:grpSp>
            <p:nvGrpSpPr>
              <p:cNvPr id="6" name="Group 13"/>
              <p:cNvGrpSpPr>
                <a:grpSpLocks/>
              </p:cNvGrpSpPr>
              <p:nvPr/>
            </p:nvGrpSpPr>
            <p:grpSpPr bwMode="auto">
              <a:xfrm>
                <a:off x="1920" y="8280"/>
                <a:ext cx="7920" cy="1762"/>
                <a:chOff x="1920" y="8280"/>
                <a:chExt cx="7920" cy="1762"/>
              </a:xfrm>
            </p:grpSpPr>
            <p:grpSp>
              <p:nvGrpSpPr>
                <p:cNvPr id="7" name="Group 14"/>
                <p:cNvGrpSpPr>
                  <a:grpSpLocks/>
                </p:cNvGrpSpPr>
                <p:nvPr/>
              </p:nvGrpSpPr>
              <p:grpSpPr bwMode="auto">
                <a:xfrm>
                  <a:off x="1920" y="8280"/>
                  <a:ext cx="7920" cy="1762"/>
                  <a:chOff x="1920" y="8280"/>
                  <a:chExt cx="7920" cy="1762"/>
                </a:xfrm>
              </p:grpSpPr>
              <p:graphicFrame>
                <p:nvGraphicFramePr>
                  <p:cNvPr id="46095" name="Object 15"/>
                  <p:cNvGraphicFramePr>
                    <a:graphicFrameLocks noChangeAspect="1"/>
                  </p:cNvGraphicFramePr>
                  <p:nvPr/>
                </p:nvGraphicFramePr>
                <p:xfrm>
                  <a:off x="1920" y="8280"/>
                  <a:ext cx="7920" cy="1762"/>
                </p:xfrm>
                <a:graphic>
                  <a:graphicData uri="http://schemas.openxmlformats.org/presentationml/2006/ole">
                    <p:oleObj spid="_x0000_s238596" name="ISIS/Draw Sketch" r:id="rId5" imgW="5581440" imgH="1143000" progId="ISISServer">
                      <p:embed/>
                    </p:oleObj>
                  </a:graphicData>
                </a:graphic>
              </p:graphicFrame>
              <p:sp>
                <p:nvSpPr>
                  <p:cNvPr id="46096" name="Freeform 16"/>
                  <p:cNvSpPr>
                    <a:spLocks/>
                  </p:cNvSpPr>
                  <p:nvPr/>
                </p:nvSpPr>
                <p:spPr bwMode="auto">
                  <a:xfrm>
                    <a:off x="2979" y="9527"/>
                    <a:ext cx="960" cy="180"/>
                  </a:xfrm>
                  <a:custGeom>
                    <a:avLst/>
                    <a:gdLst/>
                    <a:ahLst/>
                    <a:cxnLst>
                      <a:cxn ang="0">
                        <a:pos x="960" y="0"/>
                      </a:cxn>
                      <a:cxn ang="0">
                        <a:pos x="240" y="180"/>
                      </a:cxn>
                      <a:cxn ang="0">
                        <a:pos x="0" y="0"/>
                      </a:cxn>
                    </a:cxnLst>
                    <a:rect l="0" t="0" r="r" b="b"/>
                    <a:pathLst>
                      <a:path w="960" h="180">
                        <a:moveTo>
                          <a:pt x="960" y="0"/>
                        </a:moveTo>
                        <a:cubicBezTo>
                          <a:pt x="680" y="90"/>
                          <a:pt x="400" y="180"/>
                          <a:pt x="240" y="180"/>
                        </a:cubicBezTo>
                        <a:cubicBezTo>
                          <a:pt x="80" y="180"/>
                          <a:pt x="40" y="30"/>
                          <a:pt x="0" y="0"/>
                        </a:cubicBezTo>
                      </a:path>
                    </a:pathLst>
                  </a:custGeom>
                  <a:noFill/>
                  <a:ln w="9525">
                    <a:solidFill>
                      <a:srgbClr val="000000"/>
                    </a:solidFill>
                    <a:round/>
                    <a:headEnd/>
                    <a:tailEnd type="stealth" w="med" len="sm"/>
                  </a:ln>
                </p:spPr>
                <p:txBody>
                  <a:bodyPr/>
                  <a:lstStyle/>
                  <a:p>
                    <a:endParaRPr lang="en-US"/>
                  </a:p>
                </p:txBody>
              </p:sp>
            </p:grpSp>
            <p:sp>
              <p:nvSpPr>
                <p:cNvPr id="46097" name="Freeform 17"/>
                <p:cNvSpPr>
                  <a:spLocks/>
                </p:cNvSpPr>
                <p:nvPr/>
              </p:nvSpPr>
              <p:spPr bwMode="auto">
                <a:xfrm>
                  <a:off x="2796" y="9191"/>
                  <a:ext cx="260" cy="210"/>
                </a:xfrm>
                <a:custGeom>
                  <a:avLst/>
                  <a:gdLst/>
                  <a:ahLst/>
                  <a:cxnLst>
                    <a:cxn ang="0">
                      <a:pos x="120" y="210"/>
                    </a:cxn>
                    <a:cxn ang="0">
                      <a:pos x="240" y="30"/>
                    </a:cxn>
                    <a:cxn ang="0">
                      <a:pos x="0" y="30"/>
                    </a:cxn>
                  </a:cxnLst>
                  <a:rect l="0" t="0" r="r" b="b"/>
                  <a:pathLst>
                    <a:path w="260" h="210">
                      <a:moveTo>
                        <a:pt x="120" y="210"/>
                      </a:moveTo>
                      <a:cubicBezTo>
                        <a:pt x="190" y="135"/>
                        <a:pt x="260" y="60"/>
                        <a:pt x="240" y="30"/>
                      </a:cubicBezTo>
                      <a:cubicBezTo>
                        <a:pt x="220" y="0"/>
                        <a:pt x="110" y="15"/>
                        <a:pt x="0" y="30"/>
                      </a:cubicBezTo>
                    </a:path>
                  </a:pathLst>
                </a:custGeom>
                <a:noFill/>
                <a:ln w="9525">
                  <a:solidFill>
                    <a:srgbClr val="000000"/>
                  </a:solidFill>
                  <a:round/>
                  <a:headEnd/>
                  <a:tailEnd type="stealth" w="med" len="sm"/>
                </a:ln>
              </p:spPr>
              <p:txBody>
                <a:bodyPr/>
                <a:lstStyle/>
                <a:p>
                  <a:endParaRPr lang="en-US"/>
                </a:p>
              </p:txBody>
            </p:sp>
          </p:grpSp>
          <p:sp>
            <p:nvSpPr>
              <p:cNvPr id="46098" name="Freeform 18"/>
              <p:cNvSpPr>
                <a:spLocks/>
              </p:cNvSpPr>
              <p:nvPr/>
            </p:nvSpPr>
            <p:spPr bwMode="auto">
              <a:xfrm>
                <a:off x="2260" y="8400"/>
                <a:ext cx="380" cy="420"/>
              </a:xfrm>
              <a:custGeom>
                <a:avLst/>
                <a:gdLst/>
                <a:ahLst/>
                <a:cxnLst>
                  <a:cxn ang="0">
                    <a:pos x="260" y="420"/>
                  </a:cxn>
                  <a:cxn ang="0">
                    <a:pos x="20" y="60"/>
                  </a:cxn>
                  <a:cxn ang="0">
                    <a:pos x="380" y="60"/>
                  </a:cxn>
                </a:cxnLst>
                <a:rect l="0" t="0" r="r" b="b"/>
                <a:pathLst>
                  <a:path w="380" h="420">
                    <a:moveTo>
                      <a:pt x="260" y="420"/>
                    </a:moveTo>
                    <a:cubicBezTo>
                      <a:pt x="130" y="270"/>
                      <a:pt x="0" y="120"/>
                      <a:pt x="20" y="60"/>
                    </a:cubicBezTo>
                    <a:cubicBezTo>
                      <a:pt x="40" y="0"/>
                      <a:pt x="210" y="30"/>
                      <a:pt x="380" y="60"/>
                    </a:cubicBezTo>
                  </a:path>
                </a:pathLst>
              </a:custGeom>
              <a:noFill/>
              <a:ln w="9525">
                <a:solidFill>
                  <a:srgbClr val="000000"/>
                </a:solidFill>
                <a:round/>
                <a:headEnd/>
                <a:tailEnd type="stealth" w="med" len="sm"/>
              </a:ln>
            </p:spPr>
            <p:txBody>
              <a:bodyPr/>
              <a:lstStyle/>
              <a:p>
                <a:endParaRPr lang="en-US"/>
              </a:p>
            </p:txBody>
          </p:sp>
        </p:grpSp>
      </p:grpSp>
      <p:grpSp>
        <p:nvGrpSpPr>
          <p:cNvPr id="8" name="Group 19"/>
          <p:cNvGrpSpPr>
            <a:grpSpLocks/>
          </p:cNvGrpSpPr>
          <p:nvPr/>
        </p:nvGrpSpPr>
        <p:grpSpPr bwMode="auto">
          <a:xfrm>
            <a:off x="685800" y="4035425"/>
            <a:ext cx="4038600" cy="815975"/>
            <a:chOff x="144" y="933"/>
            <a:chExt cx="2544" cy="595"/>
          </a:xfrm>
        </p:grpSpPr>
        <p:graphicFrame>
          <p:nvGraphicFramePr>
            <p:cNvPr id="46100" name="Object 20"/>
            <p:cNvGraphicFramePr>
              <a:graphicFrameLocks noChangeAspect="1"/>
            </p:cNvGraphicFramePr>
            <p:nvPr/>
          </p:nvGraphicFramePr>
          <p:xfrm>
            <a:off x="144" y="933"/>
            <a:ext cx="2544" cy="595"/>
          </p:xfrm>
          <a:graphic>
            <a:graphicData uri="http://schemas.openxmlformats.org/presentationml/2006/ole">
              <p:oleObj spid="_x0000_s238595" name="ISIS/Draw Sketch" r:id="rId6" imgW="4457520" imgH="895320" progId="ISISServer">
                <p:embed/>
              </p:oleObj>
            </a:graphicData>
          </a:graphic>
        </p:graphicFrame>
        <p:sp>
          <p:nvSpPr>
            <p:cNvPr id="46101" name="Text Box 21"/>
            <p:cNvSpPr txBox="1">
              <a:spLocks noChangeArrowheads="1"/>
            </p:cNvSpPr>
            <p:nvPr/>
          </p:nvSpPr>
          <p:spPr bwMode="auto">
            <a:xfrm>
              <a:off x="1232" y="1247"/>
              <a:ext cx="192" cy="267"/>
            </a:xfrm>
            <a:prstGeom prst="rect">
              <a:avLst/>
            </a:prstGeom>
            <a:noFill/>
            <a:ln w="9525">
              <a:noFill/>
              <a:miter lim="800000"/>
              <a:headEnd/>
              <a:tailEnd/>
            </a:ln>
            <a:effectLst/>
          </p:spPr>
          <p:txBody>
            <a:bodyPr>
              <a:spAutoFit/>
            </a:bodyPr>
            <a:lstStyle/>
            <a:p>
              <a:pPr>
                <a:spcBef>
                  <a:spcPct val="50000"/>
                </a:spcBef>
              </a:pPr>
              <a:r>
                <a:rPr lang="en-US" sz="1800">
                  <a:cs typeface="Arial" charset="0"/>
                </a:rPr>
                <a:t>·</a:t>
              </a:r>
            </a:p>
          </p:txBody>
        </p:sp>
      </p:grpSp>
      <p:graphicFrame>
        <p:nvGraphicFramePr>
          <p:cNvPr id="46102" name="Object 22"/>
          <p:cNvGraphicFramePr>
            <a:graphicFrameLocks noChangeAspect="1"/>
          </p:cNvGraphicFramePr>
          <p:nvPr/>
        </p:nvGraphicFramePr>
        <p:xfrm>
          <a:off x="6629400" y="533400"/>
          <a:ext cx="2209800" cy="1073150"/>
        </p:xfrm>
        <a:graphic>
          <a:graphicData uri="http://schemas.openxmlformats.org/presentationml/2006/ole">
            <p:oleObj spid="_x0000_s238594" name="Chart" r:id="rId7" imgW="4667431" imgH="2267131" progId="Excel.Sheet.8">
              <p:embed/>
            </p:oleObj>
          </a:graphicData>
        </a:graphic>
      </p:graphicFrame>
      <p:sp>
        <p:nvSpPr>
          <p:cNvPr id="46103" name="Line 23"/>
          <p:cNvSpPr>
            <a:spLocks noChangeShapeType="1"/>
          </p:cNvSpPr>
          <p:nvPr/>
        </p:nvSpPr>
        <p:spPr bwMode="auto">
          <a:xfrm flipH="1">
            <a:off x="4572000" y="1905000"/>
            <a:ext cx="838200" cy="0"/>
          </a:xfrm>
          <a:prstGeom prst="line">
            <a:avLst/>
          </a:prstGeom>
          <a:noFill/>
          <a:ln w="9525">
            <a:solidFill>
              <a:schemeClr val="tx1"/>
            </a:solidFill>
            <a:round/>
            <a:headEnd/>
            <a:tailEnd type="triangle" w="med" len="med"/>
          </a:ln>
          <a:effectLst/>
        </p:spPr>
        <p:txBody>
          <a:bodyPr/>
          <a:lstStyle/>
          <a:p>
            <a:endParaRPr lang="en-US"/>
          </a:p>
        </p:txBody>
      </p:sp>
      <p:sp>
        <p:nvSpPr>
          <p:cNvPr id="46104" name="Text Box 24"/>
          <p:cNvSpPr txBox="1">
            <a:spLocks noChangeArrowheads="1"/>
          </p:cNvSpPr>
          <p:nvPr/>
        </p:nvSpPr>
        <p:spPr bwMode="auto">
          <a:xfrm>
            <a:off x="5486400" y="1676400"/>
            <a:ext cx="2133600" cy="639763"/>
          </a:xfrm>
          <a:prstGeom prst="rect">
            <a:avLst/>
          </a:prstGeom>
          <a:noFill/>
          <a:ln w="9525">
            <a:noFill/>
            <a:miter lim="800000"/>
            <a:headEnd/>
            <a:tailEnd/>
          </a:ln>
          <a:effectLst/>
        </p:spPr>
        <p:txBody>
          <a:bodyPr>
            <a:spAutoFit/>
          </a:bodyPr>
          <a:lstStyle/>
          <a:p>
            <a:pPr>
              <a:spcBef>
                <a:spcPct val="50000"/>
              </a:spcBef>
            </a:pPr>
            <a:r>
              <a:rPr lang="en-US" sz="1200">
                <a:cs typeface="Arial" charset="0"/>
              </a:rPr>
              <a:t>Growth of the quartet when adding the reaction mixture to DMPO after electrolysis.</a:t>
            </a:r>
          </a:p>
        </p:txBody>
      </p:sp>
      <p:sp>
        <p:nvSpPr>
          <p:cNvPr id="46105" name="Line 25"/>
          <p:cNvSpPr>
            <a:spLocks noChangeShapeType="1"/>
          </p:cNvSpPr>
          <p:nvPr/>
        </p:nvSpPr>
        <p:spPr bwMode="auto">
          <a:xfrm flipH="1" flipV="1">
            <a:off x="4648200" y="2967038"/>
            <a:ext cx="762000" cy="4762"/>
          </a:xfrm>
          <a:prstGeom prst="line">
            <a:avLst/>
          </a:prstGeom>
          <a:noFill/>
          <a:ln w="9525">
            <a:solidFill>
              <a:schemeClr val="tx1"/>
            </a:solidFill>
            <a:round/>
            <a:headEnd/>
            <a:tailEnd type="triangle" w="med" len="med"/>
          </a:ln>
          <a:effectLst/>
        </p:spPr>
        <p:txBody>
          <a:bodyPr/>
          <a:lstStyle/>
          <a:p>
            <a:endParaRPr lang="en-US"/>
          </a:p>
        </p:txBody>
      </p:sp>
      <p:sp>
        <p:nvSpPr>
          <p:cNvPr id="46106" name="Text Box 26"/>
          <p:cNvSpPr txBox="1">
            <a:spLocks noChangeArrowheads="1"/>
          </p:cNvSpPr>
          <p:nvPr/>
        </p:nvSpPr>
        <p:spPr bwMode="auto">
          <a:xfrm>
            <a:off x="5491163" y="2743200"/>
            <a:ext cx="2667000" cy="639763"/>
          </a:xfrm>
          <a:prstGeom prst="rect">
            <a:avLst/>
          </a:prstGeom>
          <a:noFill/>
          <a:ln w="9525">
            <a:noFill/>
            <a:miter lim="800000"/>
            <a:headEnd/>
            <a:tailEnd/>
          </a:ln>
          <a:effectLst/>
        </p:spPr>
        <p:txBody>
          <a:bodyPr>
            <a:spAutoFit/>
          </a:bodyPr>
          <a:lstStyle/>
          <a:p>
            <a:pPr>
              <a:spcBef>
                <a:spcPct val="50000"/>
              </a:spcBef>
            </a:pPr>
            <a:r>
              <a:rPr lang="en-US" sz="1200">
                <a:cs typeface="Arial" charset="0"/>
              </a:rPr>
              <a:t>Growth of the quartet when adding the reaction mixutre to DMPO before electrolysis</a:t>
            </a:r>
          </a:p>
        </p:txBody>
      </p:sp>
      <p:sp>
        <p:nvSpPr>
          <p:cNvPr id="46107" name="Text Box 27"/>
          <p:cNvSpPr txBox="1">
            <a:spLocks noChangeArrowheads="1"/>
          </p:cNvSpPr>
          <p:nvPr/>
        </p:nvSpPr>
        <p:spPr bwMode="auto">
          <a:xfrm>
            <a:off x="6477000" y="4343400"/>
            <a:ext cx="2438400" cy="457200"/>
          </a:xfrm>
          <a:prstGeom prst="rect">
            <a:avLst/>
          </a:prstGeom>
          <a:noFill/>
          <a:ln w="9525">
            <a:noFill/>
            <a:miter lim="800000"/>
            <a:headEnd/>
            <a:tailEnd/>
          </a:ln>
          <a:effectLst/>
        </p:spPr>
        <p:txBody>
          <a:bodyPr>
            <a:spAutoFit/>
          </a:bodyPr>
          <a:lstStyle/>
          <a:p>
            <a:pPr>
              <a:spcBef>
                <a:spcPct val="50000"/>
              </a:spcBef>
            </a:pPr>
            <a:r>
              <a:rPr lang="en-US" sz="1200">
                <a:cs typeface="Arial" charset="0"/>
              </a:rPr>
              <a:t>Reaction dominates after electrolysis.  k = 10</a:t>
            </a:r>
            <a:r>
              <a:rPr lang="en-US" sz="1200" baseline="30000">
                <a:cs typeface="Arial" charset="0"/>
              </a:rPr>
              <a:t>9</a:t>
            </a:r>
            <a:r>
              <a:rPr lang="en-US" sz="1200">
                <a:cs typeface="Arial" charset="0"/>
              </a:rPr>
              <a:t> M</a:t>
            </a:r>
            <a:r>
              <a:rPr lang="en-US" sz="1200" baseline="30000">
                <a:cs typeface="Arial" charset="0"/>
              </a:rPr>
              <a:t>-1</a:t>
            </a:r>
            <a:r>
              <a:rPr lang="en-US" sz="1200">
                <a:cs typeface="Arial" charset="0"/>
              </a:rPr>
              <a:t> S</a:t>
            </a:r>
            <a:r>
              <a:rPr lang="en-US" sz="1200" baseline="30000">
                <a:cs typeface="Arial" charset="0"/>
              </a:rPr>
              <a:t>-1</a:t>
            </a:r>
          </a:p>
        </p:txBody>
      </p:sp>
      <p:sp>
        <p:nvSpPr>
          <p:cNvPr id="46108" name="Text Box 28"/>
          <p:cNvSpPr txBox="1">
            <a:spLocks noChangeArrowheads="1"/>
          </p:cNvSpPr>
          <p:nvPr/>
        </p:nvSpPr>
        <p:spPr bwMode="auto">
          <a:xfrm>
            <a:off x="6477000" y="5638800"/>
            <a:ext cx="2286000" cy="457200"/>
          </a:xfrm>
          <a:prstGeom prst="rect">
            <a:avLst/>
          </a:prstGeom>
          <a:noFill/>
          <a:ln w="9525">
            <a:noFill/>
            <a:miter lim="800000"/>
            <a:headEnd/>
            <a:tailEnd/>
          </a:ln>
          <a:effectLst/>
        </p:spPr>
        <p:txBody>
          <a:bodyPr>
            <a:spAutoFit/>
          </a:bodyPr>
          <a:lstStyle/>
          <a:p>
            <a:pPr>
              <a:spcBef>
                <a:spcPct val="50000"/>
              </a:spcBef>
            </a:pPr>
            <a:r>
              <a:rPr lang="en-US" sz="1200">
                <a:cs typeface="Arial" charset="0"/>
              </a:rPr>
              <a:t>Reaction dominates before electrolysis</a:t>
            </a:r>
          </a:p>
        </p:txBody>
      </p:sp>
      <p:sp>
        <p:nvSpPr>
          <p:cNvPr id="46109" name="Line 29"/>
          <p:cNvSpPr>
            <a:spLocks noChangeShapeType="1"/>
          </p:cNvSpPr>
          <p:nvPr/>
        </p:nvSpPr>
        <p:spPr bwMode="auto">
          <a:xfrm flipH="1">
            <a:off x="5791200" y="4572000"/>
            <a:ext cx="609600" cy="0"/>
          </a:xfrm>
          <a:prstGeom prst="line">
            <a:avLst/>
          </a:prstGeom>
          <a:noFill/>
          <a:ln w="9525">
            <a:solidFill>
              <a:schemeClr val="tx1"/>
            </a:solidFill>
            <a:round/>
            <a:headEnd/>
            <a:tailEnd type="triangle" w="med" len="med"/>
          </a:ln>
          <a:effectLst/>
        </p:spPr>
        <p:txBody>
          <a:bodyPr/>
          <a:lstStyle/>
          <a:p>
            <a:endParaRPr lang="en-US"/>
          </a:p>
        </p:txBody>
      </p:sp>
      <p:sp>
        <p:nvSpPr>
          <p:cNvPr id="46110" name="Line 30"/>
          <p:cNvSpPr>
            <a:spLocks noChangeShapeType="1"/>
          </p:cNvSpPr>
          <p:nvPr/>
        </p:nvSpPr>
        <p:spPr bwMode="auto">
          <a:xfrm flipH="1">
            <a:off x="5867400" y="5867400"/>
            <a:ext cx="609600" cy="0"/>
          </a:xfrm>
          <a:prstGeom prst="line">
            <a:avLst/>
          </a:prstGeom>
          <a:noFill/>
          <a:ln w="9525">
            <a:solidFill>
              <a:schemeClr val="tx1"/>
            </a:solidFill>
            <a:round/>
            <a:headEnd/>
            <a:tailEnd type="triangle" w="med" len="med"/>
          </a:ln>
          <a:effectLst/>
        </p:spPr>
        <p:txBody>
          <a:bodyPr/>
          <a:lstStyle/>
          <a:p>
            <a:endParaRPr lang="en-US"/>
          </a:p>
        </p:txBody>
      </p:sp>
      <p:sp>
        <p:nvSpPr>
          <p:cNvPr id="46111" name="Text Box 31"/>
          <p:cNvSpPr txBox="1">
            <a:spLocks noChangeArrowheads="1"/>
          </p:cNvSpPr>
          <p:nvPr/>
        </p:nvSpPr>
        <p:spPr bwMode="auto">
          <a:xfrm>
            <a:off x="0" y="6613525"/>
            <a:ext cx="8077200" cy="244475"/>
          </a:xfrm>
          <a:prstGeom prst="rect">
            <a:avLst/>
          </a:prstGeom>
          <a:noFill/>
          <a:ln w="9525">
            <a:noFill/>
            <a:miter lim="800000"/>
            <a:headEnd/>
            <a:tailEnd/>
          </a:ln>
          <a:effectLst/>
        </p:spPr>
        <p:txBody>
          <a:bodyPr>
            <a:spAutoFit/>
          </a:bodyPr>
          <a:lstStyle/>
          <a:p>
            <a:pPr>
              <a:spcBef>
                <a:spcPct val="50000"/>
              </a:spcBef>
            </a:pPr>
            <a:r>
              <a:rPr lang="en-US" sz="1000">
                <a:cs typeface="Arial" charset="0"/>
              </a:rPr>
              <a:t>Yamazaki, Isao; Piette, Lawrence H. </a:t>
            </a:r>
            <a:r>
              <a:rPr lang="en-US" sz="1000" i="1">
                <a:cs typeface="Arial" charset="0"/>
              </a:rPr>
              <a:t>J. Biol. Chem.</a:t>
            </a:r>
            <a:r>
              <a:rPr lang="en-US" sz="1000">
                <a:cs typeface="Arial" charset="0"/>
              </a:rPr>
              <a:t> </a:t>
            </a:r>
            <a:r>
              <a:rPr lang="en-US" sz="1000" b="1">
                <a:cs typeface="Arial" charset="0"/>
              </a:rPr>
              <a:t>1990</a:t>
            </a:r>
            <a:r>
              <a:rPr lang="en-US" sz="1000">
                <a:cs typeface="Arial" charset="0"/>
              </a:rPr>
              <a:t>, </a:t>
            </a:r>
            <a:r>
              <a:rPr lang="en-US" sz="1000" i="1">
                <a:cs typeface="Arial" charset="0"/>
              </a:rPr>
              <a:t>265</a:t>
            </a:r>
            <a:r>
              <a:rPr lang="en-US" sz="1000">
                <a:cs typeface="Arial" charset="0"/>
              </a:rPr>
              <a:t>, 13589-13594</a:t>
            </a:r>
          </a:p>
        </p:txBody>
      </p:sp>
      <p:sp>
        <p:nvSpPr>
          <p:cNvPr id="34" name="Date Placeholder 33"/>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5"/>
          <p:cNvSpPr>
            <a:spLocks noGrp="1"/>
          </p:cNvSpPr>
          <p:nvPr>
            <p:ph type="sldNum" sz="quarter" idx="4294967295"/>
          </p:nvPr>
        </p:nvSpPr>
        <p:spPr>
          <a:xfrm>
            <a:off x="6553200" y="6248400"/>
            <a:ext cx="2133600" cy="457200"/>
          </a:xfrm>
          <a:prstGeom prst="rect">
            <a:avLst/>
          </a:prstGeom>
        </p:spPr>
        <p:txBody>
          <a:bodyPr/>
          <a:lstStyle/>
          <a:p>
            <a:fld id="{21A5E49D-FAB5-4434-92BC-E18763719811}" type="slidenum">
              <a:rPr lang="en-US"/>
              <a:pPr/>
              <a:t>105</a:t>
            </a:fld>
            <a:endParaRPr lang="en-US"/>
          </a:p>
        </p:txBody>
      </p:sp>
      <p:sp>
        <p:nvSpPr>
          <p:cNvPr id="50178" name="Rectangle 2"/>
          <p:cNvSpPr>
            <a:spLocks noGrp="1" noChangeArrowheads="1"/>
          </p:cNvSpPr>
          <p:nvPr>
            <p:ph type="title"/>
          </p:nvPr>
        </p:nvSpPr>
        <p:spPr>
          <a:xfrm>
            <a:off x="457200" y="228600"/>
            <a:ext cx="8229600" cy="1371600"/>
          </a:xfrm>
        </p:spPr>
        <p:txBody>
          <a:bodyPr/>
          <a:lstStyle/>
          <a:p>
            <a:pPr algn="ctr"/>
            <a:r>
              <a:rPr lang="en-US" sz="3200"/>
              <a:t>Formation of HO</a:t>
            </a:r>
            <a:r>
              <a:rPr lang="en-US" sz="3200">
                <a:cs typeface="Arial" charset="0"/>
              </a:rPr>
              <a:t>·</a:t>
            </a:r>
          </a:p>
        </p:txBody>
      </p:sp>
      <p:graphicFrame>
        <p:nvGraphicFramePr>
          <p:cNvPr id="50179" name="Object 3"/>
          <p:cNvGraphicFramePr>
            <a:graphicFrameLocks noChangeAspect="1"/>
          </p:cNvGraphicFramePr>
          <p:nvPr>
            <p:ph sz="half" idx="1"/>
          </p:nvPr>
        </p:nvGraphicFramePr>
        <p:xfrm>
          <a:off x="4572000" y="1752600"/>
          <a:ext cx="4038600" cy="1970088"/>
        </p:xfrm>
        <a:graphic>
          <a:graphicData uri="http://schemas.openxmlformats.org/presentationml/2006/ole">
            <p:oleObj spid="_x0000_s239618" name="Chart" r:id="rId4" imgW="4667431" imgH="2352766" progId="Excel.Sheet.8">
              <p:embed/>
            </p:oleObj>
          </a:graphicData>
        </a:graphic>
      </p:graphicFrame>
      <p:graphicFrame>
        <p:nvGraphicFramePr>
          <p:cNvPr id="50180" name="Object 4"/>
          <p:cNvGraphicFramePr>
            <a:graphicFrameLocks noChangeAspect="1"/>
          </p:cNvGraphicFramePr>
          <p:nvPr>
            <p:ph sz="half" idx="2"/>
          </p:nvPr>
        </p:nvGraphicFramePr>
        <p:xfrm>
          <a:off x="533400" y="1752600"/>
          <a:ext cx="4038600" cy="1981200"/>
        </p:xfrm>
        <a:graphic>
          <a:graphicData uri="http://schemas.openxmlformats.org/presentationml/2006/ole">
            <p:oleObj spid="_x0000_s239619" name="Chart" r:id="rId5" imgW="5391331" imgH="2229031" progId="Excel.Sheet.8">
              <p:embed/>
            </p:oleObj>
          </a:graphicData>
        </a:graphic>
      </p:graphicFrame>
      <p:sp>
        <p:nvSpPr>
          <p:cNvPr id="50207" name="Text Box 31"/>
          <p:cNvSpPr txBox="1">
            <a:spLocks noChangeArrowheads="1"/>
          </p:cNvSpPr>
          <p:nvPr/>
        </p:nvSpPr>
        <p:spPr bwMode="auto">
          <a:xfrm>
            <a:off x="685800" y="1447800"/>
            <a:ext cx="4038600" cy="274638"/>
          </a:xfrm>
          <a:prstGeom prst="rect">
            <a:avLst/>
          </a:prstGeom>
          <a:noFill/>
          <a:ln w="9525">
            <a:noFill/>
            <a:miter lim="800000"/>
            <a:headEnd/>
            <a:tailEnd/>
          </a:ln>
          <a:effectLst/>
        </p:spPr>
        <p:txBody>
          <a:bodyPr>
            <a:spAutoFit/>
          </a:bodyPr>
          <a:lstStyle/>
          <a:p>
            <a:pPr>
              <a:spcBef>
                <a:spcPct val="50000"/>
              </a:spcBef>
            </a:pPr>
            <a:r>
              <a:rPr lang="en-US" sz="1200"/>
              <a:t>Intensity of 1:2:2:1 quartet vs. electrolysis time</a:t>
            </a:r>
          </a:p>
        </p:txBody>
      </p:sp>
      <p:sp>
        <p:nvSpPr>
          <p:cNvPr id="50208" name="Text Box 32"/>
          <p:cNvSpPr txBox="1">
            <a:spLocks noChangeArrowheads="1"/>
          </p:cNvSpPr>
          <p:nvPr/>
        </p:nvSpPr>
        <p:spPr bwMode="auto">
          <a:xfrm>
            <a:off x="5715000" y="1524000"/>
            <a:ext cx="2133600" cy="274638"/>
          </a:xfrm>
          <a:prstGeom prst="rect">
            <a:avLst/>
          </a:prstGeom>
          <a:noFill/>
          <a:ln w="9525">
            <a:noFill/>
            <a:miter lim="800000"/>
            <a:headEnd/>
            <a:tailEnd/>
          </a:ln>
          <a:effectLst/>
        </p:spPr>
        <p:txBody>
          <a:bodyPr>
            <a:spAutoFit/>
          </a:bodyPr>
          <a:lstStyle/>
          <a:p>
            <a:pPr>
              <a:spcBef>
                <a:spcPct val="50000"/>
              </a:spcBef>
            </a:pPr>
            <a:r>
              <a:rPr lang="en-US" sz="1200"/>
              <a:t>H</a:t>
            </a:r>
            <a:r>
              <a:rPr lang="en-US" sz="1200" baseline="-25000"/>
              <a:t>2</a:t>
            </a:r>
            <a:r>
              <a:rPr lang="en-US" sz="1200"/>
              <a:t>O</a:t>
            </a:r>
            <a:r>
              <a:rPr lang="en-US" sz="1200" baseline="-25000"/>
              <a:t>2</a:t>
            </a:r>
            <a:r>
              <a:rPr lang="en-US" sz="1200"/>
              <a:t> Formation</a:t>
            </a:r>
          </a:p>
        </p:txBody>
      </p:sp>
      <p:grpSp>
        <p:nvGrpSpPr>
          <p:cNvPr id="2" name="Group 35"/>
          <p:cNvGrpSpPr>
            <a:grpSpLocks/>
          </p:cNvGrpSpPr>
          <p:nvPr/>
        </p:nvGrpSpPr>
        <p:grpSpPr bwMode="auto">
          <a:xfrm>
            <a:off x="457200" y="4114800"/>
            <a:ext cx="4800600" cy="2503488"/>
            <a:chOff x="288" y="2592"/>
            <a:chExt cx="3024" cy="1577"/>
          </a:xfrm>
        </p:grpSpPr>
        <p:grpSp>
          <p:nvGrpSpPr>
            <p:cNvPr id="3" name="Group 34"/>
            <p:cNvGrpSpPr>
              <a:grpSpLocks/>
            </p:cNvGrpSpPr>
            <p:nvPr/>
          </p:nvGrpSpPr>
          <p:grpSpPr bwMode="auto">
            <a:xfrm>
              <a:off x="288" y="2592"/>
              <a:ext cx="3024" cy="1577"/>
              <a:chOff x="240" y="2544"/>
              <a:chExt cx="3024" cy="1577"/>
            </a:xfrm>
          </p:grpSpPr>
          <p:sp>
            <p:nvSpPr>
              <p:cNvPr id="50182" name="AutoShape 6"/>
              <p:cNvSpPr>
                <a:spLocks noChangeAspect="1" noChangeArrowheads="1"/>
              </p:cNvSpPr>
              <p:nvPr/>
            </p:nvSpPr>
            <p:spPr bwMode="auto">
              <a:xfrm>
                <a:off x="240" y="2544"/>
                <a:ext cx="3024" cy="1577"/>
              </a:xfrm>
              <a:prstGeom prst="rect">
                <a:avLst/>
              </a:prstGeom>
              <a:noFill/>
              <a:ln w="9525">
                <a:noFill/>
                <a:miter lim="800000"/>
                <a:headEnd/>
                <a:tailEnd/>
              </a:ln>
            </p:spPr>
            <p:txBody>
              <a:bodyPr/>
              <a:lstStyle/>
              <a:p>
                <a:endParaRPr lang="en-US"/>
              </a:p>
            </p:txBody>
          </p:sp>
          <p:sp>
            <p:nvSpPr>
              <p:cNvPr id="50183" name="Line 7"/>
              <p:cNvSpPr>
                <a:spLocks noChangeShapeType="1"/>
              </p:cNvSpPr>
              <p:nvPr/>
            </p:nvSpPr>
            <p:spPr bwMode="auto">
              <a:xfrm>
                <a:off x="413" y="2608"/>
                <a:ext cx="1" cy="931"/>
              </a:xfrm>
              <a:prstGeom prst="line">
                <a:avLst/>
              </a:prstGeom>
              <a:noFill/>
              <a:ln w="9525">
                <a:solidFill>
                  <a:srgbClr val="000000"/>
                </a:solidFill>
                <a:round/>
                <a:headEnd/>
                <a:tailEnd/>
              </a:ln>
            </p:spPr>
            <p:txBody>
              <a:bodyPr/>
              <a:lstStyle/>
              <a:p>
                <a:endParaRPr lang="en-US"/>
              </a:p>
            </p:txBody>
          </p:sp>
          <p:sp>
            <p:nvSpPr>
              <p:cNvPr id="50184" name="Line 8"/>
              <p:cNvSpPr>
                <a:spLocks noChangeShapeType="1"/>
              </p:cNvSpPr>
              <p:nvPr/>
            </p:nvSpPr>
            <p:spPr bwMode="auto">
              <a:xfrm flipH="1">
                <a:off x="240" y="2608"/>
                <a:ext cx="173" cy="186"/>
              </a:xfrm>
              <a:prstGeom prst="line">
                <a:avLst/>
              </a:prstGeom>
              <a:noFill/>
              <a:ln w="9525">
                <a:solidFill>
                  <a:srgbClr val="000000"/>
                </a:solidFill>
                <a:round/>
                <a:headEnd/>
                <a:tailEnd/>
              </a:ln>
            </p:spPr>
            <p:txBody>
              <a:bodyPr/>
              <a:lstStyle/>
              <a:p>
                <a:endParaRPr lang="en-US"/>
              </a:p>
            </p:txBody>
          </p:sp>
          <p:sp>
            <p:nvSpPr>
              <p:cNvPr id="50185" name="Line 9"/>
              <p:cNvSpPr>
                <a:spLocks noChangeShapeType="1"/>
              </p:cNvSpPr>
              <p:nvPr/>
            </p:nvSpPr>
            <p:spPr bwMode="auto">
              <a:xfrm flipH="1">
                <a:off x="240" y="2701"/>
                <a:ext cx="173" cy="186"/>
              </a:xfrm>
              <a:prstGeom prst="line">
                <a:avLst/>
              </a:prstGeom>
              <a:noFill/>
              <a:ln w="9525">
                <a:solidFill>
                  <a:srgbClr val="000000"/>
                </a:solidFill>
                <a:round/>
                <a:headEnd/>
                <a:tailEnd/>
              </a:ln>
            </p:spPr>
            <p:txBody>
              <a:bodyPr/>
              <a:lstStyle/>
              <a:p>
                <a:endParaRPr lang="en-US"/>
              </a:p>
            </p:txBody>
          </p:sp>
          <p:sp>
            <p:nvSpPr>
              <p:cNvPr id="50186" name="Line 10"/>
              <p:cNvSpPr>
                <a:spLocks noChangeShapeType="1"/>
              </p:cNvSpPr>
              <p:nvPr/>
            </p:nvSpPr>
            <p:spPr bwMode="auto">
              <a:xfrm flipH="1">
                <a:off x="240" y="2794"/>
                <a:ext cx="173" cy="187"/>
              </a:xfrm>
              <a:prstGeom prst="line">
                <a:avLst/>
              </a:prstGeom>
              <a:noFill/>
              <a:ln w="9525">
                <a:solidFill>
                  <a:srgbClr val="000000"/>
                </a:solidFill>
                <a:round/>
                <a:headEnd/>
                <a:tailEnd/>
              </a:ln>
            </p:spPr>
            <p:txBody>
              <a:bodyPr/>
              <a:lstStyle/>
              <a:p>
                <a:endParaRPr lang="en-US"/>
              </a:p>
            </p:txBody>
          </p:sp>
          <p:sp>
            <p:nvSpPr>
              <p:cNvPr id="50187" name="Line 11"/>
              <p:cNvSpPr>
                <a:spLocks noChangeShapeType="1"/>
              </p:cNvSpPr>
              <p:nvPr/>
            </p:nvSpPr>
            <p:spPr bwMode="auto">
              <a:xfrm flipH="1">
                <a:off x="240" y="2887"/>
                <a:ext cx="173" cy="187"/>
              </a:xfrm>
              <a:prstGeom prst="line">
                <a:avLst/>
              </a:prstGeom>
              <a:noFill/>
              <a:ln w="9525">
                <a:solidFill>
                  <a:srgbClr val="000000"/>
                </a:solidFill>
                <a:round/>
                <a:headEnd/>
                <a:tailEnd/>
              </a:ln>
            </p:spPr>
            <p:txBody>
              <a:bodyPr/>
              <a:lstStyle/>
              <a:p>
                <a:endParaRPr lang="en-US"/>
              </a:p>
            </p:txBody>
          </p:sp>
          <p:sp>
            <p:nvSpPr>
              <p:cNvPr id="50188" name="Line 12"/>
              <p:cNvSpPr>
                <a:spLocks noChangeShapeType="1"/>
              </p:cNvSpPr>
              <p:nvPr/>
            </p:nvSpPr>
            <p:spPr bwMode="auto">
              <a:xfrm flipH="1">
                <a:off x="240" y="2980"/>
                <a:ext cx="173" cy="186"/>
              </a:xfrm>
              <a:prstGeom prst="line">
                <a:avLst/>
              </a:prstGeom>
              <a:noFill/>
              <a:ln w="9525">
                <a:solidFill>
                  <a:srgbClr val="000000"/>
                </a:solidFill>
                <a:round/>
                <a:headEnd/>
                <a:tailEnd/>
              </a:ln>
            </p:spPr>
            <p:txBody>
              <a:bodyPr/>
              <a:lstStyle/>
              <a:p>
                <a:endParaRPr lang="en-US"/>
              </a:p>
            </p:txBody>
          </p:sp>
          <p:sp>
            <p:nvSpPr>
              <p:cNvPr id="50189" name="Line 13"/>
              <p:cNvSpPr>
                <a:spLocks noChangeShapeType="1"/>
              </p:cNvSpPr>
              <p:nvPr/>
            </p:nvSpPr>
            <p:spPr bwMode="auto">
              <a:xfrm flipH="1">
                <a:off x="240" y="3074"/>
                <a:ext cx="173" cy="185"/>
              </a:xfrm>
              <a:prstGeom prst="line">
                <a:avLst/>
              </a:prstGeom>
              <a:noFill/>
              <a:ln w="9525">
                <a:solidFill>
                  <a:srgbClr val="000000"/>
                </a:solidFill>
                <a:round/>
                <a:headEnd/>
                <a:tailEnd/>
              </a:ln>
            </p:spPr>
            <p:txBody>
              <a:bodyPr/>
              <a:lstStyle/>
              <a:p>
                <a:endParaRPr lang="en-US"/>
              </a:p>
            </p:txBody>
          </p:sp>
          <p:sp>
            <p:nvSpPr>
              <p:cNvPr id="50190" name="Line 14"/>
              <p:cNvSpPr>
                <a:spLocks noChangeShapeType="1"/>
              </p:cNvSpPr>
              <p:nvPr/>
            </p:nvSpPr>
            <p:spPr bwMode="auto">
              <a:xfrm flipH="1">
                <a:off x="240" y="3167"/>
                <a:ext cx="173" cy="186"/>
              </a:xfrm>
              <a:prstGeom prst="line">
                <a:avLst/>
              </a:prstGeom>
              <a:noFill/>
              <a:ln w="9525">
                <a:solidFill>
                  <a:srgbClr val="000000"/>
                </a:solidFill>
                <a:round/>
                <a:headEnd/>
                <a:tailEnd/>
              </a:ln>
            </p:spPr>
            <p:txBody>
              <a:bodyPr/>
              <a:lstStyle/>
              <a:p>
                <a:endParaRPr lang="en-US"/>
              </a:p>
            </p:txBody>
          </p:sp>
          <p:sp>
            <p:nvSpPr>
              <p:cNvPr id="50191" name="Line 15"/>
              <p:cNvSpPr>
                <a:spLocks noChangeShapeType="1"/>
              </p:cNvSpPr>
              <p:nvPr/>
            </p:nvSpPr>
            <p:spPr bwMode="auto">
              <a:xfrm flipH="1">
                <a:off x="240" y="3260"/>
                <a:ext cx="173" cy="186"/>
              </a:xfrm>
              <a:prstGeom prst="line">
                <a:avLst/>
              </a:prstGeom>
              <a:noFill/>
              <a:ln w="9525">
                <a:solidFill>
                  <a:srgbClr val="000000"/>
                </a:solidFill>
                <a:round/>
                <a:headEnd/>
                <a:tailEnd/>
              </a:ln>
            </p:spPr>
            <p:txBody>
              <a:bodyPr/>
              <a:lstStyle/>
              <a:p>
                <a:endParaRPr lang="en-US"/>
              </a:p>
            </p:txBody>
          </p:sp>
          <p:sp>
            <p:nvSpPr>
              <p:cNvPr id="50192" name="Line 16"/>
              <p:cNvSpPr>
                <a:spLocks noChangeShapeType="1"/>
              </p:cNvSpPr>
              <p:nvPr/>
            </p:nvSpPr>
            <p:spPr bwMode="auto">
              <a:xfrm flipH="1">
                <a:off x="240" y="3353"/>
                <a:ext cx="173" cy="186"/>
              </a:xfrm>
              <a:prstGeom prst="line">
                <a:avLst/>
              </a:prstGeom>
              <a:noFill/>
              <a:ln w="9525">
                <a:solidFill>
                  <a:srgbClr val="000000"/>
                </a:solidFill>
                <a:round/>
                <a:headEnd/>
                <a:tailEnd/>
              </a:ln>
            </p:spPr>
            <p:txBody>
              <a:bodyPr/>
              <a:lstStyle/>
              <a:p>
                <a:endParaRPr lang="en-US"/>
              </a:p>
            </p:txBody>
          </p:sp>
          <p:sp>
            <p:nvSpPr>
              <p:cNvPr id="50193" name="Line 17"/>
              <p:cNvSpPr>
                <a:spLocks noChangeShapeType="1"/>
              </p:cNvSpPr>
              <p:nvPr/>
            </p:nvSpPr>
            <p:spPr bwMode="auto">
              <a:xfrm flipH="1">
                <a:off x="240" y="3446"/>
                <a:ext cx="173" cy="187"/>
              </a:xfrm>
              <a:prstGeom prst="line">
                <a:avLst/>
              </a:prstGeom>
              <a:noFill/>
              <a:ln w="9525">
                <a:solidFill>
                  <a:srgbClr val="000000"/>
                </a:solidFill>
                <a:round/>
                <a:headEnd/>
                <a:tailEnd/>
              </a:ln>
            </p:spPr>
            <p:txBody>
              <a:bodyPr/>
              <a:lstStyle/>
              <a:p>
                <a:endParaRPr lang="en-US"/>
              </a:p>
            </p:txBody>
          </p:sp>
          <p:sp>
            <p:nvSpPr>
              <p:cNvPr id="50194" name="Line 18"/>
              <p:cNvSpPr>
                <a:spLocks noChangeShapeType="1"/>
              </p:cNvSpPr>
              <p:nvPr/>
            </p:nvSpPr>
            <p:spPr bwMode="auto">
              <a:xfrm flipH="1">
                <a:off x="240" y="3539"/>
                <a:ext cx="173" cy="187"/>
              </a:xfrm>
              <a:prstGeom prst="line">
                <a:avLst/>
              </a:prstGeom>
              <a:noFill/>
              <a:ln w="9525">
                <a:solidFill>
                  <a:srgbClr val="000000"/>
                </a:solidFill>
                <a:round/>
                <a:headEnd/>
                <a:tailEnd/>
              </a:ln>
            </p:spPr>
            <p:txBody>
              <a:bodyPr/>
              <a:lstStyle/>
              <a:p>
                <a:endParaRPr lang="en-US"/>
              </a:p>
            </p:txBody>
          </p:sp>
          <p:sp>
            <p:nvSpPr>
              <p:cNvPr id="50195" name="Freeform 19"/>
              <p:cNvSpPr>
                <a:spLocks/>
              </p:cNvSpPr>
              <p:nvPr/>
            </p:nvSpPr>
            <p:spPr bwMode="auto">
              <a:xfrm>
                <a:off x="413" y="2804"/>
                <a:ext cx="280" cy="735"/>
              </a:xfrm>
              <a:custGeom>
                <a:avLst/>
                <a:gdLst/>
                <a:ahLst/>
                <a:cxnLst>
                  <a:cxn ang="0">
                    <a:pos x="1260" y="3060"/>
                  </a:cxn>
                  <a:cxn ang="0">
                    <a:pos x="0" y="1620"/>
                  </a:cxn>
                  <a:cxn ang="0">
                    <a:pos x="1260" y="0"/>
                  </a:cxn>
                </a:cxnLst>
                <a:rect l="0" t="0" r="r" b="b"/>
                <a:pathLst>
                  <a:path w="1260" h="3060">
                    <a:moveTo>
                      <a:pt x="1260" y="3060"/>
                    </a:moveTo>
                    <a:cubicBezTo>
                      <a:pt x="630" y="2595"/>
                      <a:pt x="0" y="2130"/>
                      <a:pt x="0" y="1620"/>
                    </a:cubicBezTo>
                    <a:cubicBezTo>
                      <a:pt x="0" y="1110"/>
                      <a:pt x="630" y="555"/>
                      <a:pt x="1260" y="0"/>
                    </a:cubicBezTo>
                  </a:path>
                </a:pathLst>
              </a:custGeom>
              <a:noFill/>
              <a:ln w="9525">
                <a:solidFill>
                  <a:srgbClr val="000000"/>
                </a:solidFill>
                <a:round/>
                <a:headEnd/>
                <a:tailEnd type="triangle" w="med" len="med"/>
              </a:ln>
            </p:spPr>
            <p:txBody>
              <a:bodyPr/>
              <a:lstStyle/>
              <a:p>
                <a:endParaRPr lang="en-US"/>
              </a:p>
            </p:txBody>
          </p:sp>
          <p:sp>
            <p:nvSpPr>
              <p:cNvPr id="50196" name="Text Box 20"/>
              <p:cNvSpPr txBox="1">
                <a:spLocks noChangeArrowheads="1"/>
              </p:cNvSpPr>
              <p:nvPr/>
            </p:nvSpPr>
            <p:spPr bwMode="auto">
              <a:xfrm>
                <a:off x="693" y="3496"/>
                <a:ext cx="609" cy="186"/>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a:t>
                </a:r>
                <a:endParaRPr lang="en-US" sz="1200">
                  <a:cs typeface="Arial" charset="0"/>
                </a:endParaRPr>
              </a:p>
            </p:txBody>
          </p:sp>
          <p:sp>
            <p:nvSpPr>
              <p:cNvPr id="50197" name="Text Box 21"/>
              <p:cNvSpPr txBox="1">
                <a:spLocks noChangeArrowheads="1"/>
              </p:cNvSpPr>
              <p:nvPr/>
            </p:nvSpPr>
            <p:spPr bwMode="auto">
              <a:xfrm>
                <a:off x="693" y="2717"/>
                <a:ext cx="571" cy="187"/>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50198" name="Freeform 22"/>
              <p:cNvSpPr>
                <a:spLocks/>
              </p:cNvSpPr>
              <p:nvPr/>
            </p:nvSpPr>
            <p:spPr bwMode="auto">
              <a:xfrm>
                <a:off x="1264" y="2804"/>
                <a:ext cx="286" cy="744"/>
              </a:xfrm>
              <a:custGeom>
                <a:avLst/>
                <a:gdLst/>
                <a:ahLst/>
                <a:cxnLst>
                  <a:cxn ang="0">
                    <a:pos x="0" y="0"/>
                  </a:cxn>
                  <a:cxn ang="0">
                    <a:pos x="1260" y="1620"/>
                  </a:cxn>
                  <a:cxn ang="0">
                    <a:pos x="0" y="3060"/>
                  </a:cxn>
                </a:cxnLst>
                <a:rect l="0" t="0" r="r" b="b"/>
                <a:pathLst>
                  <a:path w="1260" h="3060">
                    <a:moveTo>
                      <a:pt x="0" y="0"/>
                    </a:moveTo>
                    <a:cubicBezTo>
                      <a:pt x="630" y="555"/>
                      <a:pt x="1260" y="1110"/>
                      <a:pt x="1260" y="1620"/>
                    </a:cubicBezTo>
                    <a:cubicBezTo>
                      <a:pt x="1260" y="2130"/>
                      <a:pt x="630" y="2595"/>
                      <a:pt x="0" y="3060"/>
                    </a:cubicBezTo>
                  </a:path>
                </a:pathLst>
              </a:custGeom>
              <a:noFill/>
              <a:ln w="9525">
                <a:solidFill>
                  <a:srgbClr val="000000"/>
                </a:solidFill>
                <a:round/>
                <a:headEnd/>
                <a:tailEnd type="triangle" w="med" len="med"/>
              </a:ln>
            </p:spPr>
            <p:txBody>
              <a:bodyPr/>
              <a:lstStyle/>
              <a:p>
                <a:endParaRPr lang="en-US"/>
              </a:p>
            </p:txBody>
          </p:sp>
          <p:sp>
            <p:nvSpPr>
              <p:cNvPr id="50199" name="Text Box 23"/>
              <p:cNvSpPr txBox="1">
                <a:spLocks noChangeArrowheads="1"/>
              </p:cNvSpPr>
              <p:nvPr/>
            </p:nvSpPr>
            <p:spPr bwMode="auto">
              <a:xfrm>
                <a:off x="1827" y="3310"/>
                <a:ext cx="346" cy="280"/>
              </a:xfrm>
              <a:prstGeom prst="rect">
                <a:avLst/>
              </a:prstGeom>
              <a:solidFill>
                <a:srgbClr val="FFFFFF"/>
              </a:solidFill>
              <a:ln w="9525">
                <a:noFill/>
                <a:miter lim="800000"/>
                <a:headEnd/>
                <a:tailEnd/>
              </a:ln>
            </p:spPr>
            <p:txBody>
              <a:bodyPr/>
              <a:lstStyle/>
              <a:p>
                <a:pPr eaLnBrk="1" hangingPunct="1"/>
                <a:endParaRPr lang="en-US" sz="1200">
                  <a:solidFill>
                    <a:srgbClr val="000000"/>
                  </a:solidFill>
                  <a:cs typeface="Arial" charset="0"/>
                </a:endParaRPr>
              </a:p>
              <a:p>
                <a:pPr eaLnBrk="1" hangingPunct="1"/>
                <a:r>
                  <a:rPr lang="en-US" sz="1200">
                    <a:solidFill>
                      <a:srgbClr val="000000"/>
                    </a:solidFill>
                    <a:cs typeface="Arial" charset="0"/>
                  </a:rPr>
                  <a:t>2O</a:t>
                </a:r>
                <a:r>
                  <a:rPr lang="en-US" sz="1200" baseline="-25000">
                    <a:solidFill>
                      <a:srgbClr val="000000"/>
                    </a:solidFill>
                    <a:cs typeface="Arial" charset="0"/>
                  </a:rPr>
                  <a:t>2</a:t>
                </a:r>
                <a:endParaRPr lang="en-US" sz="1200">
                  <a:cs typeface="Arial" charset="0"/>
                </a:endParaRPr>
              </a:p>
            </p:txBody>
          </p:sp>
          <p:sp>
            <p:nvSpPr>
              <p:cNvPr id="50201" name="Line 25"/>
              <p:cNvSpPr>
                <a:spLocks noChangeShapeType="1"/>
              </p:cNvSpPr>
              <p:nvPr/>
            </p:nvSpPr>
            <p:spPr bwMode="auto">
              <a:xfrm flipH="1" flipV="1">
                <a:off x="979" y="3928"/>
                <a:ext cx="1015" cy="17"/>
              </a:xfrm>
              <a:prstGeom prst="line">
                <a:avLst/>
              </a:prstGeom>
              <a:noFill/>
              <a:ln w="9525">
                <a:solidFill>
                  <a:srgbClr val="000000"/>
                </a:solidFill>
                <a:round/>
                <a:headEnd/>
                <a:tailEnd/>
              </a:ln>
            </p:spPr>
            <p:txBody>
              <a:bodyPr/>
              <a:lstStyle/>
              <a:p>
                <a:endParaRPr lang="en-US"/>
              </a:p>
            </p:txBody>
          </p:sp>
          <p:sp>
            <p:nvSpPr>
              <p:cNvPr id="50202" name="Line 26"/>
              <p:cNvSpPr>
                <a:spLocks noChangeShapeType="1"/>
              </p:cNvSpPr>
              <p:nvPr/>
            </p:nvSpPr>
            <p:spPr bwMode="auto">
              <a:xfrm flipV="1">
                <a:off x="979" y="3669"/>
                <a:ext cx="0" cy="259"/>
              </a:xfrm>
              <a:prstGeom prst="line">
                <a:avLst/>
              </a:prstGeom>
              <a:noFill/>
              <a:ln w="9525">
                <a:solidFill>
                  <a:srgbClr val="000000"/>
                </a:solidFill>
                <a:round/>
                <a:headEnd/>
                <a:tailEnd type="triangle" w="med" len="med"/>
              </a:ln>
            </p:spPr>
            <p:txBody>
              <a:bodyPr/>
              <a:lstStyle/>
              <a:p>
                <a:endParaRPr lang="en-US"/>
              </a:p>
            </p:txBody>
          </p:sp>
          <p:sp>
            <p:nvSpPr>
              <p:cNvPr id="50203" name="Text Box 27"/>
              <p:cNvSpPr txBox="1">
                <a:spLocks noChangeArrowheads="1"/>
              </p:cNvSpPr>
              <p:nvPr/>
            </p:nvSpPr>
            <p:spPr bwMode="auto">
              <a:xfrm>
                <a:off x="1827" y="2618"/>
                <a:ext cx="1428" cy="280"/>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2O</a:t>
                </a:r>
                <a:r>
                  <a:rPr lang="en-US" sz="1200" baseline="-25000">
                    <a:solidFill>
                      <a:srgbClr val="000000"/>
                    </a:solidFill>
                    <a:cs typeface="Arial" charset="0"/>
                  </a:rPr>
                  <a:t>2</a:t>
                </a:r>
                <a:r>
                  <a:rPr lang="en-US" sz="2200">
                    <a:solidFill>
                      <a:srgbClr val="000000"/>
                    </a:solidFill>
                    <a:cs typeface="Arial" charset="0"/>
                  </a:rPr>
                  <a:t>·</a:t>
                </a:r>
                <a:r>
                  <a:rPr lang="en-US" sz="1200" baseline="30000">
                    <a:solidFill>
                      <a:srgbClr val="000000"/>
                    </a:solidFill>
                    <a:cs typeface="Arial" charset="0"/>
                  </a:rPr>
                  <a:t>-</a:t>
                </a:r>
                <a:r>
                  <a:rPr lang="en-US" sz="1200">
                    <a:solidFill>
                      <a:srgbClr val="000000"/>
                    </a:solidFill>
                    <a:cs typeface="Arial" charset="0"/>
                  </a:rPr>
                  <a:t>  +  2H</a:t>
                </a:r>
                <a:r>
                  <a:rPr lang="en-US" sz="1200" baseline="30000">
                    <a:solidFill>
                      <a:srgbClr val="000000"/>
                    </a:solidFill>
                    <a:cs typeface="Arial" charset="0"/>
                  </a:rPr>
                  <a:t>+</a:t>
                </a:r>
                <a:r>
                  <a:rPr lang="en-US" sz="1200">
                    <a:solidFill>
                      <a:srgbClr val="000000"/>
                    </a:solidFill>
                    <a:cs typeface="Arial" charset="0"/>
                  </a:rPr>
                  <a:t>  →   H</a:t>
                </a:r>
                <a:r>
                  <a:rPr lang="en-US" sz="1200" baseline="-25000">
                    <a:solidFill>
                      <a:srgbClr val="000000"/>
                    </a:solidFill>
                    <a:cs typeface="Arial" charset="0"/>
                  </a:rPr>
                  <a:t>2</a:t>
                </a:r>
                <a:r>
                  <a:rPr lang="en-US" sz="1200">
                    <a:solidFill>
                      <a:srgbClr val="000000"/>
                    </a:solidFill>
                    <a:cs typeface="Arial" charset="0"/>
                  </a:rPr>
                  <a:t>O</a:t>
                </a:r>
                <a:r>
                  <a:rPr lang="en-US" sz="1200" baseline="-25000">
                    <a:solidFill>
                      <a:srgbClr val="000000"/>
                    </a:solidFill>
                    <a:cs typeface="Arial" charset="0"/>
                  </a:rPr>
                  <a:t>2</a:t>
                </a:r>
                <a:r>
                  <a:rPr lang="en-US" sz="1200">
                    <a:solidFill>
                      <a:srgbClr val="000000"/>
                    </a:solidFill>
                    <a:cs typeface="Arial" charset="0"/>
                  </a:rPr>
                  <a:t>  +  O</a:t>
                </a:r>
                <a:r>
                  <a:rPr lang="en-US" sz="1200" baseline="-25000">
                    <a:solidFill>
                      <a:srgbClr val="000000"/>
                    </a:solidFill>
                    <a:cs typeface="Arial" charset="0"/>
                  </a:rPr>
                  <a:t>2</a:t>
                </a:r>
                <a:r>
                  <a:rPr lang="en-US" sz="1200">
                    <a:solidFill>
                      <a:srgbClr val="000000"/>
                    </a:solidFill>
                    <a:cs typeface="Arial" charset="0"/>
                  </a:rPr>
                  <a:t>  </a:t>
                </a:r>
                <a:endParaRPr lang="en-US" sz="1200">
                  <a:cs typeface="Arial" charset="0"/>
                </a:endParaRPr>
              </a:p>
            </p:txBody>
          </p:sp>
          <p:sp>
            <p:nvSpPr>
              <p:cNvPr id="50204" name="Text Box 28"/>
              <p:cNvSpPr txBox="1">
                <a:spLocks noChangeArrowheads="1"/>
              </p:cNvSpPr>
              <p:nvPr/>
            </p:nvSpPr>
            <p:spPr bwMode="auto">
              <a:xfrm>
                <a:off x="2026" y="3842"/>
                <a:ext cx="1232" cy="279"/>
              </a:xfrm>
              <a:prstGeom prst="rect">
                <a:avLst/>
              </a:prstGeom>
              <a:solidFill>
                <a:srgbClr val="FFFFFF"/>
              </a:solidFill>
              <a:ln w="9525">
                <a:noFill/>
                <a:miter lim="800000"/>
                <a:headEnd/>
                <a:tailEnd/>
              </a:ln>
            </p:spPr>
            <p:txBody>
              <a:bodyPr/>
              <a:lstStyle/>
              <a:p>
                <a:pPr eaLnBrk="1" hangingPunct="1"/>
                <a:r>
                  <a:rPr lang="en-US" sz="900">
                    <a:solidFill>
                      <a:srgbClr val="000000"/>
                    </a:solidFill>
                    <a:cs typeface="Arial" charset="0"/>
                  </a:rPr>
                  <a:t> </a:t>
                </a:r>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 + OH</a:t>
                </a:r>
                <a:r>
                  <a:rPr lang="en-US" sz="1200" baseline="30000">
                    <a:solidFill>
                      <a:srgbClr val="000000"/>
                    </a:solidFill>
                    <a:cs typeface="Arial" charset="0"/>
                  </a:rPr>
                  <a:t>- </a:t>
                </a:r>
                <a:r>
                  <a:rPr lang="en-US" sz="1200">
                    <a:solidFill>
                      <a:srgbClr val="000000"/>
                    </a:solidFill>
                    <a:cs typeface="Arial" charset="0"/>
                  </a:rPr>
                  <a:t>+ OH</a:t>
                </a:r>
                <a:r>
                  <a:rPr lang="en-US" sz="1200"/>
                  <a:t>▪</a:t>
                </a:r>
                <a:endParaRPr lang="en-US" sz="1200">
                  <a:solidFill>
                    <a:srgbClr val="000000"/>
                  </a:solidFill>
                  <a:cs typeface="Arial" charset="0"/>
                </a:endParaRPr>
              </a:p>
              <a:p>
                <a:pPr eaLnBrk="1" hangingPunct="1"/>
                <a:r>
                  <a:rPr lang="en-US" sz="1200">
                    <a:solidFill>
                      <a:srgbClr val="000000"/>
                    </a:solidFill>
                    <a:cs typeface="Arial" charset="0"/>
                  </a:rPr>
                  <a:t>  </a:t>
                </a:r>
              </a:p>
            </p:txBody>
          </p:sp>
          <p:sp>
            <p:nvSpPr>
              <p:cNvPr id="50205" name="Text Box 29"/>
              <p:cNvSpPr txBox="1">
                <a:spLocks noChangeArrowheads="1"/>
              </p:cNvSpPr>
              <p:nvPr/>
            </p:nvSpPr>
            <p:spPr bwMode="auto">
              <a:xfrm>
                <a:off x="2693" y="2890"/>
                <a:ext cx="571" cy="348"/>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a:t>
                </a:r>
              </a:p>
              <a:p>
                <a:pPr eaLnBrk="1" hangingPunct="1"/>
                <a:endParaRPr lang="en-US" sz="1200">
                  <a:solidFill>
                    <a:srgbClr val="000000"/>
                  </a:solidFill>
                  <a:cs typeface="Arial" charset="0"/>
                </a:endParaRPr>
              </a:p>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50206" name="Freeform 30"/>
              <p:cNvSpPr>
                <a:spLocks/>
              </p:cNvSpPr>
              <p:nvPr/>
            </p:nvSpPr>
            <p:spPr bwMode="auto">
              <a:xfrm>
                <a:off x="1550" y="2804"/>
                <a:ext cx="286" cy="692"/>
              </a:xfrm>
              <a:custGeom>
                <a:avLst/>
                <a:gdLst/>
                <a:ahLst/>
                <a:cxnLst>
                  <a:cxn ang="0">
                    <a:pos x="540" y="1260"/>
                  </a:cxn>
                  <a:cxn ang="0">
                    <a:pos x="0" y="720"/>
                  </a:cxn>
                  <a:cxn ang="0">
                    <a:pos x="540" y="0"/>
                  </a:cxn>
                </a:cxnLst>
                <a:rect l="0" t="0" r="r" b="b"/>
                <a:pathLst>
                  <a:path w="540" h="1260">
                    <a:moveTo>
                      <a:pt x="540" y="1260"/>
                    </a:moveTo>
                    <a:cubicBezTo>
                      <a:pt x="270" y="1095"/>
                      <a:pt x="0" y="930"/>
                      <a:pt x="0" y="720"/>
                    </a:cubicBezTo>
                    <a:cubicBezTo>
                      <a:pt x="0" y="510"/>
                      <a:pt x="270" y="255"/>
                      <a:pt x="540" y="0"/>
                    </a:cubicBezTo>
                  </a:path>
                </a:pathLst>
              </a:custGeom>
              <a:noFill/>
              <a:ln w="9525">
                <a:solidFill>
                  <a:srgbClr val="000000"/>
                </a:solidFill>
                <a:round/>
                <a:headEnd/>
                <a:tailEnd type="triangle" w="med" len="med"/>
              </a:ln>
            </p:spPr>
            <p:txBody>
              <a:bodyPr/>
              <a:lstStyle/>
              <a:p>
                <a:endParaRPr lang="en-US"/>
              </a:p>
            </p:txBody>
          </p:sp>
        </p:grpSp>
        <p:sp>
          <p:nvSpPr>
            <p:cNvPr id="50209" name="Line 33"/>
            <p:cNvSpPr>
              <a:spLocks noChangeShapeType="1"/>
            </p:cNvSpPr>
            <p:nvPr/>
          </p:nvSpPr>
          <p:spPr bwMode="auto">
            <a:xfrm>
              <a:off x="2928" y="3360"/>
              <a:ext cx="0" cy="480"/>
            </a:xfrm>
            <a:prstGeom prst="line">
              <a:avLst/>
            </a:prstGeom>
            <a:noFill/>
            <a:ln w="9525">
              <a:solidFill>
                <a:schemeClr val="tx1"/>
              </a:solidFill>
              <a:round/>
              <a:headEnd/>
              <a:tailEnd type="triangle" w="med" len="med"/>
            </a:ln>
            <a:effectLst/>
          </p:spPr>
          <p:txBody>
            <a:bodyPr/>
            <a:lstStyle/>
            <a:p>
              <a:endParaRPr lang="en-US"/>
            </a:p>
          </p:txBody>
        </p:sp>
      </p:grpSp>
      <p:sp>
        <p:nvSpPr>
          <p:cNvPr id="36" name="Date Placeholder 35"/>
          <p:cNvSpPr>
            <a:spLocks noGrp="1"/>
          </p:cNvSpPr>
          <p:nvPr>
            <p:ph type="dt" sz="half" idx="15"/>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304800"/>
            <a:ext cx="6324600" cy="954107"/>
          </a:xfrm>
          <a:prstGeom prst="rect">
            <a:avLst/>
          </a:prstGeom>
          <a:noFill/>
        </p:spPr>
        <p:txBody>
          <a:bodyPr wrap="square" rtlCol="0">
            <a:spAutoFit/>
          </a:bodyPr>
          <a:lstStyle/>
          <a:p>
            <a:pPr algn="ctr"/>
            <a:r>
              <a:rPr lang="en-US" sz="2800" b="1" dirty="0" err="1" smtClean="0"/>
              <a:t>Graphene</a:t>
            </a:r>
            <a:r>
              <a:rPr lang="en-US" sz="2800" b="1" dirty="0" smtClean="0"/>
              <a:t> oxide reduction</a:t>
            </a:r>
          </a:p>
          <a:p>
            <a:pPr algn="ctr"/>
            <a:endParaRPr lang="en-US" sz="2800" dirty="0"/>
          </a:p>
        </p:txBody>
      </p:sp>
      <p:pic>
        <p:nvPicPr>
          <p:cNvPr id="23554" name="Picture 2" descr="http://www.graphene-info.com/files/graphene/images/graphene-made-by-reduction_0.jpg"/>
          <p:cNvPicPr>
            <a:picLocks noChangeAspect="1" noChangeArrowheads="1"/>
          </p:cNvPicPr>
          <p:nvPr/>
        </p:nvPicPr>
        <p:blipFill>
          <a:blip r:embed="rId3" cstate="print"/>
          <a:srcRect/>
          <a:stretch>
            <a:fillRect/>
          </a:stretch>
        </p:blipFill>
        <p:spPr bwMode="auto">
          <a:xfrm>
            <a:off x="2590800" y="990600"/>
            <a:ext cx="3352800" cy="5029200"/>
          </a:xfrm>
          <a:prstGeom prst="rect">
            <a:avLst/>
          </a:prstGeom>
          <a:noFill/>
        </p:spPr>
      </p:pic>
      <p:sp>
        <p:nvSpPr>
          <p:cNvPr id="7" name="Rectangle 6"/>
          <p:cNvSpPr/>
          <p:nvPr/>
        </p:nvSpPr>
        <p:spPr>
          <a:xfrm>
            <a:off x="228600" y="6324600"/>
            <a:ext cx="8248027" cy="369332"/>
          </a:xfrm>
          <a:prstGeom prst="rect">
            <a:avLst/>
          </a:prstGeom>
        </p:spPr>
        <p:txBody>
          <a:bodyPr wrap="none">
            <a:spAutoFit/>
          </a:bodyPr>
          <a:lstStyle/>
          <a:p>
            <a:r>
              <a:rPr lang="en-US" dirty="0" smtClean="0"/>
              <a:t>Wei </a:t>
            </a:r>
            <a:r>
              <a:rPr lang="en-US" dirty="0" err="1" smtClean="0"/>
              <a:t>Gao</a:t>
            </a:r>
            <a:r>
              <a:rPr lang="en-US" dirty="0" smtClean="0"/>
              <a:t>, </a:t>
            </a:r>
            <a:r>
              <a:rPr lang="en-US" dirty="0" err="1" smtClean="0"/>
              <a:t>Pulickel</a:t>
            </a:r>
            <a:r>
              <a:rPr lang="en-US" dirty="0" smtClean="0"/>
              <a:t> M. </a:t>
            </a:r>
            <a:r>
              <a:rPr lang="en-US" dirty="0" err="1" smtClean="0"/>
              <a:t>Ajayan</a:t>
            </a:r>
            <a:r>
              <a:rPr lang="en-US" dirty="0" smtClean="0"/>
              <a:t>. NATURE CHEMISTRY | VOL 1 | AUGUST 2009 |pp403-408</a:t>
            </a:r>
            <a:endParaRPr lang="en-US" dirty="0"/>
          </a:p>
        </p:txBody>
      </p:sp>
      <p:sp>
        <p:nvSpPr>
          <p:cNvPr id="5" name="Date Placeholder 4"/>
          <p:cNvSpPr>
            <a:spLocks noGrp="1"/>
          </p:cNvSpPr>
          <p:nvPr>
            <p:ph type="dt" sz="half" idx="10"/>
          </p:nvPr>
        </p:nvSpPr>
        <p:spPr/>
        <p:txBody>
          <a:bodyPr/>
          <a:lstStyle/>
          <a:p>
            <a:r>
              <a:rPr lang="en-US" smtClean="0"/>
              <a:t>10/4/2010</a:t>
            </a:r>
            <a:endParaRPr lang="en-US"/>
          </a:p>
        </p:txBody>
      </p:sp>
      <p:sp>
        <p:nvSpPr>
          <p:cNvPr id="6" name="Slide Number Placeholder 5"/>
          <p:cNvSpPr>
            <a:spLocks noGrp="1"/>
          </p:cNvSpPr>
          <p:nvPr>
            <p:ph type="sldNum" sz="quarter" idx="12"/>
          </p:nvPr>
        </p:nvSpPr>
        <p:spPr/>
        <p:txBody>
          <a:bodyPr>
            <a:normAutofit fontScale="85000" lnSpcReduction="20000"/>
          </a:bodyPr>
          <a:lstStyle/>
          <a:p>
            <a:fld id="{5766141E-86D9-4F0F-9734-A3188B0864B1}"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107</a:t>
            </a:fld>
            <a:endParaRPr lang="en-US"/>
          </a:p>
        </p:txBody>
      </p:sp>
      <p:sp>
        <p:nvSpPr>
          <p:cNvPr id="6" name="Content Placeholder 5"/>
          <p:cNvSpPr>
            <a:spLocks noGrp="1"/>
          </p:cNvSpPr>
          <p:nvPr>
            <p:ph sz="quarter" idx="1"/>
          </p:nvPr>
        </p:nvSpPr>
        <p:spPr/>
        <p:txBody>
          <a:bodyPr/>
          <a:lstStyle/>
          <a:p>
            <a:endParaRPr lang="en-US"/>
          </a:p>
        </p:txBody>
      </p:sp>
      <p:pic>
        <p:nvPicPr>
          <p:cNvPr id="239618" name="Picture 2"/>
          <p:cNvPicPr>
            <a:picLocks noChangeAspect="1" noChangeArrowheads="1"/>
          </p:cNvPicPr>
          <p:nvPr/>
        </p:nvPicPr>
        <p:blipFill>
          <a:blip r:embed="rId3" cstate="print"/>
          <a:srcRect/>
          <a:stretch>
            <a:fillRect/>
          </a:stretch>
        </p:blipFill>
        <p:spPr bwMode="auto">
          <a:xfrm>
            <a:off x="0" y="228600"/>
            <a:ext cx="9119242" cy="59436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normAutofit fontScale="85000" lnSpcReduction="20000"/>
          </a:bodyPr>
          <a:lstStyle/>
          <a:p>
            <a:fld id="{7CE3B865-37C5-4A15-BD20-3F2C147D371D}" type="slidenum">
              <a:rPr lang="en-US" altLang="en-US"/>
              <a:pPr/>
              <a:t>108</a:t>
            </a:fld>
            <a:endParaRPr lang="en-US" altLang="en-US"/>
          </a:p>
        </p:txBody>
      </p:sp>
      <p:sp>
        <p:nvSpPr>
          <p:cNvPr id="155650" name="Rectangle 2"/>
          <p:cNvSpPr>
            <a:spLocks noGrp="1" noChangeArrowheads="1"/>
          </p:cNvSpPr>
          <p:nvPr>
            <p:ph type="title"/>
          </p:nvPr>
        </p:nvSpPr>
        <p:spPr/>
        <p:txBody>
          <a:bodyPr/>
          <a:lstStyle/>
          <a:p>
            <a:r>
              <a:rPr lang="en-US" sz="3800"/>
              <a:t>http://www.moscow.com/</a:t>
            </a:r>
          </a:p>
        </p:txBody>
      </p:sp>
      <p:sp>
        <p:nvSpPr>
          <p:cNvPr id="155651" name="Rectangle 3"/>
          <p:cNvSpPr>
            <a:spLocks noGrp="1" noChangeAspect="1" noChangeArrowheads="1"/>
          </p:cNvSpPr>
          <p:nvPr>
            <p:ph type="body" idx="1"/>
          </p:nvPr>
        </p:nvSpPr>
        <p:spPr/>
        <p:txBody>
          <a:bodyPr/>
          <a:lstStyle/>
          <a:p>
            <a:endParaRPr lang="en-US"/>
          </a:p>
        </p:txBody>
      </p:sp>
      <p:pic>
        <p:nvPicPr>
          <p:cNvPr id="155652" name="Picture 4"/>
          <p:cNvPicPr>
            <a:picLocks noChangeAspect="1" noChangeArrowheads="1"/>
          </p:cNvPicPr>
          <p:nvPr/>
        </p:nvPicPr>
        <p:blipFill>
          <a:blip r:embed="rId3" cstate="print"/>
          <a:srcRect/>
          <a:stretch>
            <a:fillRect/>
          </a:stretch>
        </p:blipFill>
        <p:spPr bwMode="auto">
          <a:xfrm>
            <a:off x="457200" y="1143000"/>
            <a:ext cx="3657600" cy="2530475"/>
          </a:xfrm>
          <a:prstGeom prst="rect">
            <a:avLst/>
          </a:prstGeom>
          <a:noFill/>
          <a:ln w="9525">
            <a:noFill/>
            <a:miter lim="800000"/>
            <a:headEnd/>
            <a:tailEnd/>
          </a:ln>
          <a:effectLst/>
        </p:spPr>
      </p:pic>
      <p:pic>
        <p:nvPicPr>
          <p:cNvPr id="155653" name="Picture 5"/>
          <p:cNvPicPr>
            <a:picLocks noChangeAspect="1" noChangeArrowheads="1"/>
          </p:cNvPicPr>
          <p:nvPr/>
        </p:nvPicPr>
        <p:blipFill>
          <a:blip r:embed="rId4" cstate="print"/>
          <a:srcRect/>
          <a:stretch>
            <a:fillRect/>
          </a:stretch>
        </p:blipFill>
        <p:spPr bwMode="auto">
          <a:xfrm>
            <a:off x="4800600" y="1066800"/>
            <a:ext cx="3429000" cy="2565400"/>
          </a:xfrm>
          <a:prstGeom prst="rect">
            <a:avLst/>
          </a:prstGeom>
          <a:noFill/>
          <a:ln w="9525">
            <a:noFill/>
            <a:miter lim="800000"/>
            <a:headEnd/>
            <a:tailEnd/>
          </a:ln>
          <a:effectLst/>
        </p:spPr>
      </p:pic>
      <p:pic>
        <p:nvPicPr>
          <p:cNvPr id="155654" name="Picture 6"/>
          <p:cNvPicPr>
            <a:picLocks noChangeAspect="1" noChangeArrowheads="1"/>
          </p:cNvPicPr>
          <p:nvPr/>
        </p:nvPicPr>
        <p:blipFill>
          <a:blip r:embed="rId5" cstate="print"/>
          <a:srcRect/>
          <a:stretch>
            <a:fillRect/>
          </a:stretch>
        </p:blipFill>
        <p:spPr bwMode="auto">
          <a:xfrm>
            <a:off x="457200" y="3733800"/>
            <a:ext cx="3810000" cy="2725738"/>
          </a:xfrm>
          <a:prstGeom prst="rect">
            <a:avLst/>
          </a:prstGeom>
          <a:noFill/>
          <a:ln w="9525">
            <a:noFill/>
            <a:miter lim="800000"/>
            <a:headEnd/>
            <a:tailEnd/>
          </a:ln>
          <a:effectLst/>
        </p:spPr>
      </p:pic>
      <p:pic>
        <p:nvPicPr>
          <p:cNvPr id="155655" name="Picture 7"/>
          <p:cNvPicPr>
            <a:picLocks noChangeAspect="1" noChangeArrowheads="1"/>
          </p:cNvPicPr>
          <p:nvPr/>
        </p:nvPicPr>
        <p:blipFill>
          <a:blip r:embed="rId6" cstate="print"/>
          <a:srcRect/>
          <a:stretch>
            <a:fillRect/>
          </a:stretch>
        </p:blipFill>
        <p:spPr bwMode="auto">
          <a:xfrm>
            <a:off x="4419600" y="3581400"/>
            <a:ext cx="4191000" cy="2798763"/>
          </a:xfrm>
          <a:prstGeom prst="rect">
            <a:avLst/>
          </a:prstGeom>
          <a:noFill/>
          <a:ln w="9525">
            <a:noFill/>
            <a:miter lim="800000"/>
            <a:headEnd/>
            <a:tailEnd/>
          </a:ln>
          <a:effectLst/>
        </p:spPr>
      </p:pic>
      <p:sp>
        <p:nvSpPr>
          <p:cNvPr id="11" name="Date Placeholder 10"/>
          <p:cNvSpPr>
            <a:spLocks noGrp="1"/>
          </p:cNvSpPr>
          <p:nvPr>
            <p:ph type="dt" sz="half" idx="10"/>
          </p:nvPr>
        </p:nvSpPr>
        <p:spPr/>
        <p:txBody>
          <a:bodyPr/>
          <a:lstStyle/>
          <a:p>
            <a:r>
              <a:rPr lang="en-US" smtClean="0"/>
              <a:t>10/4/2010</a:t>
            </a: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10/4/2010</a:t>
            </a:r>
            <a:endParaRPr lang="en-US" altLang="en-US"/>
          </a:p>
        </p:txBody>
      </p:sp>
      <p:sp>
        <p:nvSpPr>
          <p:cNvPr id="5" name="Slide Number Placeholder 3"/>
          <p:cNvSpPr>
            <a:spLocks noGrp="1"/>
          </p:cNvSpPr>
          <p:nvPr>
            <p:ph type="sldNum" sz="quarter" idx="12"/>
          </p:nvPr>
        </p:nvSpPr>
        <p:spPr/>
        <p:txBody>
          <a:bodyPr/>
          <a:lstStyle/>
          <a:p>
            <a:fld id="{3F15B2C3-8294-4C85-9489-3DFC7AC86E4C}" type="slidenum">
              <a:rPr lang="en-US" altLang="en-US"/>
              <a:pPr/>
              <a:t>109</a:t>
            </a:fld>
            <a:endParaRPr lang="en-US" altLang="en-US"/>
          </a:p>
        </p:txBody>
      </p:sp>
      <p:pic>
        <p:nvPicPr>
          <p:cNvPr id="156676" name="Picture 4"/>
          <p:cNvPicPr>
            <a:picLocks noChangeAspect="1" noChangeArrowheads="1"/>
          </p:cNvPicPr>
          <p:nvPr/>
        </p:nvPicPr>
        <p:blipFill>
          <a:blip r:embed="rId3" cstate="print"/>
          <a:srcRect/>
          <a:stretch>
            <a:fillRect/>
          </a:stretch>
        </p:blipFill>
        <p:spPr bwMode="auto">
          <a:xfrm>
            <a:off x="533400" y="457200"/>
            <a:ext cx="7924800" cy="526415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Hypothesis -- EDTA will improve Fe(0) performance</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11</a:t>
            </a:fld>
            <a:endParaRPr lang="en-US"/>
          </a:p>
        </p:txBody>
      </p:sp>
      <p:sp>
        <p:nvSpPr>
          <p:cNvPr id="6" name="Oval 5"/>
          <p:cNvSpPr/>
          <p:nvPr/>
        </p:nvSpPr>
        <p:spPr>
          <a:xfrm>
            <a:off x="3276600" y="3429000"/>
            <a:ext cx="2895600" cy="274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81400" y="3810000"/>
            <a:ext cx="2286000" cy="20574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267200" y="4495800"/>
            <a:ext cx="1143000" cy="523220"/>
          </a:xfrm>
          <a:prstGeom prst="rect">
            <a:avLst/>
          </a:prstGeom>
          <a:noFill/>
        </p:spPr>
        <p:txBody>
          <a:bodyPr wrap="square" rtlCol="0">
            <a:spAutoFit/>
          </a:bodyPr>
          <a:lstStyle/>
          <a:p>
            <a:r>
              <a:rPr lang="en-US" sz="2800" dirty="0" smtClean="0"/>
              <a:t>Fe(0)</a:t>
            </a:r>
            <a:endParaRPr lang="en-US" sz="2800" dirty="0"/>
          </a:p>
        </p:txBody>
      </p:sp>
      <p:graphicFrame>
        <p:nvGraphicFramePr>
          <p:cNvPr id="2050" name="Object 2"/>
          <p:cNvGraphicFramePr>
            <a:graphicFrameLocks noChangeAspect="1"/>
          </p:cNvGraphicFramePr>
          <p:nvPr/>
        </p:nvGraphicFramePr>
        <p:xfrm>
          <a:off x="228600" y="1905000"/>
          <a:ext cx="2876550" cy="1227138"/>
        </p:xfrm>
        <a:graphic>
          <a:graphicData uri="http://schemas.openxmlformats.org/presentationml/2006/ole">
            <p:oleObj spid="_x0000_s2050" name="ISIS/Draw Sketch" r:id="rId4" imgW="1942920" imgH="828360" progId="ISISServer">
              <p:embed/>
            </p:oleObj>
          </a:graphicData>
        </a:graphic>
      </p:graphicFrame>
      <p:sp>
        <p:nvSpPr>
          <p:cNvPr id="14" name="7-Point Star 13"/>
          <p:cNvSpPr/>
          <p:nvPr/>
        </p:nvSpPr>
        <p:spPr>
          <a:xfrm>
            <a:off x="4267200" y="3124200"/>
            <a:ext cx="990600" cy="685800"/>
          </a:xfrm>
          <a:prstGeom prst="star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200400" y="2667000"/>
            <a:ext cx="2971800" cy="868363"/>
          </a:xfrm>
          <a:custGeom>
            <a:avLst/>
            <a:gdLst>
              <a:gd name="connsiteX0" fmla="*/ 0 w 3257550"/>
              <a:gd name="connsiteY0" fmla="*/ 66675 h 868363"/>
              <a:gd name="connsiteX1" fmla="*/ 1752600 w 3257550"/>
              <a:gd name="connsiteY1" fmla="*/ 857250 h 868363"/>
              <a:gd name="connsiteX2" fmla="*/ 3257550 w 3257550"/>
              <a:gd name="connsiteY2" fmla="*/ 0 h 868363"/>
              <a:gd name="connsiteX3" fmla="*/ 3257550 w 3257550"/>
              <a:gd name="connsiteY3" fmla="*/ 0 h 868363"/>
            </a:gdLst>
            <a:ahLst/>
            <a:cxnLst>
              <a:cxn ang="0">
                <a:pos x="connsiteX0" y="connsiteY0"/>
              </a:cxn>
              <a:cxn ang="0">
                <a:pos x="connsiteX1" y="connsiteY1"/>
              </a:cxn>
              <a:cxn ang="0">
                <a:pos x="connsiteX2" y="connsiteY2"/>
              </a:cxn>
              <a:cxn ang="0">
                <a:pos x="connsiteX3" y="connsiteY3"/>
              </a:cxn>
            </a:cxnLst>
            <a:rect l="l" t="t" r="r" b="b"/>
            <a:pathLst>
              <a:path w="3257550" h="868363">
                <a:moveTo>
                  <a:pt x="0" y="66675"/>
                </a:moveTo>
                <a:cubicBezTo>
                  <a:pt x="604837" y="467519"/>
                  <a:pt x="1209675" y="868363"/>
                  <a:pt x="1752600" y="857250"/>
                </a:cubicBezTo>
                <a:cubicBezTo>
                  <a:pt x="2295525" y="846138"/>
                  <a:pt x="3257550" y="0"/>
                  <a:pt x="3257550" y="0"/>
                </a:cubicBezTo>
                <a:lnTo>
                  <a:pt x="3257550"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685800" y="4114800"/>
            <a:ext cx="1236044" cy="369332"/>
          </a:xfrm>
          <a:prstGeom prst="rect">
            <a:avLst/>
          </a:prstGeom>
          <a:noFill/>
        </p:spPr>
        <p:txBody>
          <a:bodyPr wrap="none" rtlCol="0">
            <a:spAutoFit/>
          </a:bodyPr>
          <a:lstStyle/>
          <a:p>
            <a:r>
              <a:rPr lang="en-US" dirty="0" smtClean="0"/>
              <a:t>Fe(II) &amp; (III)</a:t>
            </a:r>
            <a:endParaRPr lang="en-US" dirty="0"/>
          </a:p>
        </p:txBody>
      </p:sp>
      <p:cxnSp>
        <p:nvCxnSpPr>
          <p:cNvPr id="17" name="Straight Arrow Connector 16"/>
          <p:cNvCxnSpPr>
            <a:stCxn id="15" idx="3"/>
          </p:cNvCxnSpPr>
          <p:nvPr/>
        </p:nvCxnSpPr>
        <p:spPr>
          <a:xfrm>
            <a:off x="1921844" y="4299466"/>
            <a:ext cx="1354756"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53000" y="2057400"/>
            <a:ext cx="3067443" cy="523220"/>
          </a:xfrm>
          <a:prstGeom prst="rect">
            <a:avLst/>
          </a:prstGeom>
          <a:noFill/>
        </p:spPr>
        <p:txBody>
          <a:bodyPr wrap="none" rtlCol="0">
            <a:spAutoFit/>
          </a:bodyPr>
          <a:lstStyle/>
          <a:p>
            <a:r>
              <a:rPr lang="en-US" sz="2800" dirty="0" err="1" smtClean="0"/>
              <a:t>Fe</a:t>
            </a:r>
            <a:r>
              <a:rPr lang="en-US" sz="2800" baseline="30000" dirty="0" err="1" smtClean="0"/>
              <a:t>II</a:t>
            </a:r>
            <a:r>
              <a:rPr lang="en-US" sz="2800" dirty="0" err="1" smtClean="0"/>
              <a:t>EDTA</a:t>
            </a:r>
            <a:r>
              <a:rPr lang="en-US" sz="2800" dirty="0" smtClean="0"/>
              <a:t> &amp; </a:t>
            </a:r>
            <a:r>
              <a:rPr lang="en-US" sz="2800" dirty="0" err="1" smtClean="0"/>
              <a:t>Fe</a:t>
            </a:r>
            <a:r>
              <a:rPr lang="en-US" sz="2800" baseline="30000" dirty="0" err="1" smtClean="0"/>
              <a:t>III</a:t>
            </a:r>
            <a:r>
              <a:rPr lang="en-US" sz="2800" dirty="0" err="1" smtClean="0"/>
              <a:t>EDTA</a:t>
            </a:r>
            <a:endParaRPr lang="en-US" sz="2800" dirty="0"/>
          </a:p>
        </p:txBody>
      </p:sp>
      <p:sp>
        <p:nvSpPr>
          <p:cNvPr id="16" name="7-Point Star 15"/>
          <p:cNvSpPr/>
          <p:nvPr/>
        </p:nvSpPr>
        <p:spPr>
          <a:xfrm>
            <a:off x="5791200" y="4267200"/>
            <a:ext cx="990600" cy="1066800"/>
          </a:xfrm>
          <a:prstGeom prst="star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51" name="Object 3"/>
          <p:cNvGraphicFramePr>
            <a:graphicFrameLocks noChangeAspect="1"/>
          </p:cNvGraphicFramePr>
          <p:nvPr/>
        </p:nvGraphicFramePr>
        <p:xfrm>
          <a:off x="7010400" y="3581400"/>
          <a:ext cx="705778" cy="1439863"/>
        </p:xfrm>
        <a:graphic>
          <a:graphicData uri="http://schemas.openxmlformats.org/presentationml/2006/ole">
            <p:oleObj spid="_x0000_s2051" name="ISIS/Draw Sketch" r:id="rId5" imgW="594360" imgH="1211400" progId="ISISServer">
              <p:embed/>
            </p:oleObj>
          </a:graphicData>
        </a:graphic>
      </p:graphicFrame>
      <p:graphicFrame>
        <p:nvGraphicFramePr>
          <p:cNvPr id="2052" name="Object 4"/>
          <p:cNvGraphicFramePr>
            <a:graphicFrameLocks noChangeAspect="1"/>
          </p:cNvGraphicFramePr>
          <p:nvPr/>
        </p:nvGraphicFramePr>
        <p:xfrm>
          <a:off x="7010400" y="5181600"/>
          <a:ext cx="705778" cy="1132264"/>
        </p:xfrm>
        <a:graphic>
          <a:graphicData uri="http://schemas.openxmlformats.org/presentationml/2006/ole">
            <p:oleObj spid="_x0000_s2052" name="ISIS/Draw Sketch" r:id="rId6" imgW="594360" imgH="952200" progId="ISISServer">
              <p:embed/>
            </p:oleObj>
          </a:graphicData>
        </a:graphic>
      </p:graphicFrame>
      <p:sp>
        <p:nvSpPr>
          <p:cNvPr id="18" name="Freeform 17"/>
          <p:cNvSpPr/>
          <p:nvPr/>
        </p:nvSpPr>
        <p:spPr>
          <a:xfrm>
            <a:off x="6007100" y="4391025"/>
            <a:ext cx="927100" cy="1143000"/>
          </a:xfrm>
          <a:custGeom>
            <a:avLst/>
            <a:gdLst>
              <a:gd name="connsiteX0" fmla="*/ 908050 w 927100"/>
              <a:gd name="connsiteY0" fmla="*/ 0 h 1143000"/>
              <a:gd name="connsiteX1" fmla="*/ 3175 w 927100"/>
              <a:gd name="connsiteY1" fmla="*/ 466725 h 1143000"/>
              <a:gd name="connsiteX2" fmla="*/ 927100 w 927100"/>
              <a:gd name="connsiteY2" fmla="*/ 1143000 h 1143000"/>
              <a:gd name="connsiteX3" fmla="*/ 927100 w 927100"/>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927100" h="1143000">
                <a:moveTo>
                  <a:pt x="908050" y="0"/>
                </a:moveTo>
                <a:cubicBezTo>
                  <a:pt x="454025" y="138112"/>
                  <a:pt x="0" y="276225"/>
                  <a:pt x="3175" y="466725"/>
                </a:cubicBezTo>
                <a:cubicBezTo>
                  <a:pt x="6350" y="657225"/>
                  <a:pt x="927100" y="1143000"/>
                  <a:pt x="927100" y="1143000"/>
                </a:cubicBezTo>
                <a:lnTo>
                  <a:pt x="927100" y="1143000"/>
                </a:lnTo>
              </a:path>
            </a:pathLst>
          </a:cu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7772400" y="5410200"/>
            <a:ext cx="1111202" cy="369332"/>
          </a:xfrm>
          <a:prstGeom prst="rect">
            <a:avLst/>
          </a:prstGeom>
          <a:noFill/>
        </p:spPr>
        <p:txBody>
          <a:bodyPr wrap="none" rtlCol="0">
            <a:spAutoFit/>
          </a:bodyPr>
          <a:lstStyle/>
          <a:p>
            <a:r>
              <a:rPr lang="en-US" dirty="0" smtClean="0"/>
              <a:t>+ </a:t>
            </a:r>
            <a:r>
              <a:rPr lang="en-US" dirty="0" err="1" smtClean="0"/>
              <a:t>HCl</a:t>
            </a:r>
            <a:r>
              <a:rPr lang="en-US" dirty="0" smtClean="0"/>
              <a:t>(</a:t>
            </a:r>
            <a:r>
              <a:rPr lang="en-US" dirty="0" err="1" smtClean="0"/>
              <a:t>aq</a:t>
            </a:r>
            <a:r>
              <a:rPr lang="en-US" dirty="0" smtClean="0"/>
              <a:t>)</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10/4/2010</a:t>
            </a:r>
            <a:endParaRPr lang="en-US" altLang="en-US"/>
          </a:p>
        </p:txBody>
      </p:sp>
      <p:sp>
        <p:nvSpPr>
          <p:cNvPr id="7" name="Slide Number Placeholder 5"/>
          <p:cNvSpPr>
            <a:spLocks noGrp="1"/>
          </p:cNvSpPr>
          <p:nvPr>
            <p:ph type="sldNum" sz="quarter" idx="12"/>
          </p:nvPr>
        </p:nvSpPr>
        <p:spPr/>
        <p:txBody>
          <a:bodyPr>
            <a:normAutofit fontScale="85000" lnSpcReduction="20000"/>
          </a:bodyPr>
          <a:lstStyle/>
          <a:p>
            <a:fld id="{85668ED2-CDDA-4936-BAFD-BDD4A87D55D3}" type="slidenum">
              <a:rPr lang="en-US" altLang="en-US"/>
              <a:pPr/>
              <a:t>110</a:t>
            </a:fld>
            <a:endParaRPr lang="en-US" altLang="en-US"/>
          </a:p>
        </p:txBody>
      </p:sp>
      <p:sp>
        <p:nvSpPr>
          <p:cNvPr id="157698" name="Rectangle 2"/>
          <p:cNvSpPr>
            <a:spLocks noGrp="1" noChangeArrowheads="1"/>
          </p:cNvSpPr>
          <p:nvPr>
            <p:ph type="title"/>
          </p:nvPr>
        </p:nvSpPr>
        <p:spPr/>
        <p:txBody>
          <a:bodyPr/>
          <a:lstStyle/>
          <a:p>
            <a:r>
              <a:rPr lang="en-US" b="1">
                <a:hlinkClick r:id="rId3"/>
              </a:rPr>
              <a:t>www.latahrealty.com/</a:t>
            </a:r>
            <a:r>
              <a:rPr lang="en-US"/>
              <a:t> </a:t>
            </a:r>
          </a:p>
        </p:txBody>
      </p:sp>
      <p:sp>
        <p:nvSpPr>
          <p:cNvPr id="157699" name="Rectangle 3"/>
          <p:cNvSpPr>
            <a:spLocks noGrp="1" noChangeArrowheads="1"/>
          </p:cNvSpPr>
          <p:nvPr>
            <p:ph type="body" idx="1"/>
          </p:nvPr>
        </p:nvSpPr>
        <p:spPr/>
        <p:txBody>
          <a:bodyPr/>
          <a:lstStyle/>
          <a:p>
            <a:endParaRPr lang="en-US"/>
          </a:p>
        </p:txBody>
      </p:sp>
      <p:pic>
        <p:nvPicPr>
          <p:cNvPr id="157700" name="Picture 4"/>
          <p:cNvPicPr>
            <a:picLocks noChangeAspect="1" noChangeArrowheads="1"/>
          </p:cNvPicPr>
          <p:nvPr/>
        </p:nvPicPr>
        <p:blipFill>
          <a:blip r:embed="rId4" cstate="print"/>
          <a:srcRect/>
          <a:stretch>
            <a:fillRect/>
          </a:stretch>
        </p:blipFill>
        <p:spPr bwMode="auto">
          <a:xfrm>
            <a:off x="838200" y="1371600"/>
            <a:ext cx="7467600" cy="488950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10/4/2010</a:t>
            </a:r>
            <a:endParaRPr lang="en-US" altLang="en-US"/>
          </a:p>
        </p:txBody>
      </p:sp>
      <p:sp>
        <p:nvSpPr>
          <p:cNvPr id="5" name="Slide Number Placeholder 3"/>
          <p:cNvSpPr>
            <a:spLocks noGrp="1"/>
          </p:cNvSpPr>
          <p:nvPr>
            <p:ph type="sldNum" sz="quarter" idx="12"/>
          </p:nvPr>
        </p:nvSpPr>
        <p:spPr/>
        <p:txBody>
          <a:bodyPr/>
          <a:lstStyle/>
          <a:p>
            <a:fld id="{0494F923-CB24-4CF5-BEBC-BBF5800C11E9}" type="slidenum">
              <a:rPr lang="en-US" altLang="en-US"/>
              <a:pPr/>
              <a:t>111</a:t>
            </a:fld>
            <a:endParaRPr lang="en-US" altLang="en-US"/>
          </a:p>
        </p:txBody>
      </p:sp>
      <p:pic>
        <p:nvPicPr>
          <p:cNvPr id="158724" name="Picture 4"/>
          <p:cNvPicPr>
            <a:picLocks noChangeAspect="1" noChangeArrowheads="1"/>
          </p:cNvPicPr>
          <p:nvPr/>
        </p:nvPicPr>
        <p:blipFill>
          <a:blip r:embed="rId3" cstate="print"/>
          <a:srcRect/>
          <a:stretch>
            <a:fillRect/>
          </a:stretch>
        </p:blipFill>
        <p:spPr bwMode="auto">
          <a:xfrm>
            <a:off x="914400" y="533400"/>
            <a:ext cx="6934200" cy="5546725"/>
          </a:xfrm>
          <a:prstGeom prst="rect">
            <a:avLst/>
          </a:prstGeom>
          <a:noFill/>
          <a:ln w="9525">
            <a:noFill/>
            <a:miter lim="800000"/>
            <a:headEnd/>
            <a:tailEnd/>
          </a:ln>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112</a:t>
            </a:fld>
            <a:endParaRPr lang="en-US"/>
          </a:p>
        </p:txBody>
      </p:sp>
      <p:pic>
        <p:nvPicPr>
          <p:cNvPr id="97282" name="Picture 2" descr="C:\Users\Frank\Documents\Data\2007-2008\Group Pictures\Picture 017.jpg"/>
          <p:cNvPicPr>
            <a:picLocks noChangeAspect="1" noChangeArrowheads="1"/>
          </p:cNvPicPr>
          <p:nvPr/>
        </p:nvPicPr>
        <p:blipFill>
          <a:blip r:embed="rId3" cstate="print"/>
          <a:srcRect/>
          <a:stretch>
            <a:fillRect/>
          </a:stretch>
        </p:blipFill>
        <p:spPr bwMode="auto">
          <a:xfrm>
            <a:off x="838200" y="381000"/>
            <a:ext cx="7467600" cy="563678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143000" y="0"/>
            <a:ext cx="6477000" cy="1143000"/>
          </a:xfrm>
        </p:spPr>
        <p:txBody>
          <a:bodyPr>
            <a:normAutofit fontScale="90000"/>
          </a:bodyPr>
          <a:lstStyle/>
          <a:p>
            <a:r>
              <a:rPr lang="en-US" dirty="0" smtClean="0"/>
              <a:t>Addition of EDTA Gives Deep Oxidations!</a:t>
            </a:r>
            <a:endParaRPr lang="en-US" dirty="0"/>
          </a:p>
        </p:txBody>
      </p:sp>
      <p:sp>
        <p:nvSpPr>
          <p:cNvPr id="5" name="Date Placeholder 2"/>
          <p:cNvSpPr>
            <a:spLocks noGrp="1"/>
          </p:cNvSpPr>
          <p:nvPr>
            <p:ph type="dt" sz="half" idx="10"/>
          </p:nvPr>
        </p:nvSpPr>
        <p:spPr/>
        <p:txBody>
          <a:bodyPr/>
          <a:lstStyle/>
          <a:p>
            <a:r>
              <a:rPr lang="en-US" smtClean="0"/>
              <a:t>10/4/2010</a:t>
            </a:r>
            <a:endParaRPr lang="en-US"/>
          </a:p>
        </p:txBody>
      </p:sp>
      <p:sp>
        <p:nvSpPr>
          <p:cNvPr id="6" name="Slide Number Placeholder 4"/>
          <p:cNvSpPr>
            <a:spLocks noGrp="1"/>
          </p:cNvSpPr>
          <p:nvPr>
            <p:ph type="sldNum" sz="quarter" idx="12"/>
          </p:nvPr>
        </p:nvSpPr>
        <p:spPr/>
        <p:txBody>
          <a:bodyPr>
            <a:normAutofit fontScale="85000" lnSpcReduction="20000"/>
          </a:bodyPr>
          <a:lstStyle/>
          <a:p>
            <a:fld id="{7303125D-5282-4D2C-A4F4-5B2D9AF8594C}" type="slidenum">
              <a:rPr lang="en-US"/>
              <a:pPr/>
              <a:t>12</a:t>
            </a:fld>
            <a:endParaRPr lang="en-US"/>
          </a:p>
        </p:txBody>
      </p:sp>
      <p:graphicFrame>
        <p:nvGraphicFramePr>
          <p:cNvPr id="47107" name="Object 3"/>
          <p:cNvGraphicFramePr>
            <a:graphicFrameLocks noChangeAspect="1"/>
          </p:cNvGraphicFramePr>
          <p:nvPr/>
        </p:nvGraphicFramePr>
        <p:xfrm>
          <a:off x="457199" y="4267200"/>
          <a:ext cx="8370771" cy="1600200"/>
        </p:xfrm>
        <a:graphic>
          <a:graphicData uri="http://schemas.openxmlformats.org/presentationml/2006/ole">
            <p:oleObj spid="_x0000_s3074" name="ISIS/Draw Sketch" r:id="rId4" imgW="6276960" imgH="1199880" progId="ISISServer">
              <p:embed/>
            </p:oleObj>
          </a:graphicData>
        </a:graphic>
      </p:graphicFrame>
      <p:sp>
        <p:nvSpPr>
          <p:cNvPr id="47108" name="Text Box 4"/>
          <p:cNvSpPr txBox="1">
            <a:spLocks noChangeArrowheads="1"/>
          </p:cNvSpPr>
          <p:nvPr/>
        </p:nvSpPr>
        <p:spPr bwMode="auto">
          <a:xfrm>
            <a:off x="5791200" y="2057400"/>
            <a:ext cx="2932213" cy="2031325"/>
          </a:xfrm>
          <a:prstGeom prst="rect">
            <a:avLst/>
          </a:prstGeom>
          <a:noFill/>
          <a:ln w="9525">
            <a:noFill/>
            <a:miter lim="800000"/>
            <a:headEnd/>
            <a:tailEnd/>
          </a:ln>
          <a:effectLst/>
        </p:spPr>
        <p:txBody>
          <a:bodyPr wrap="none">
            <a:spAutoFit/>
          </a:bodyPr>
          <a:lstStyle/>
          <a:p>
            <a:pPr>
              <a:buFontTx/>
              <a:buChar char="•"/>
            </a:pPr>
            <a:r>
              <a:rPr lang="en-US" dirty="0"/>
              <a:t>0.5 g of 40-70 mesh Fe(0)</a:t>
            </a:r>
          </a:p>
          <a:p>
            <a:pPr>
              <a:buFontTx/>
              <a:buChar char="•"/>
            </a:pPr>
            <a:r>
              <a:rPr lang="en-US" dirty="0"/>
              <a:t>10 </a:t>
            </a:r>
            <a:r>
              <a:rPr lang="en-US" dirty="0" err="1"/>
              <a:t>mL</a:t>
            </a:r>
            <a:r>
              <a:rPr lang="en-US" dirty="0"/>
              <a:t> of solution</a:t>
            </a:r>
          </a:p>
          <a:p>
            <a:pPr>
              <a:buFontTx/>
              <a:buChar char="•"/>
            </a:pPr>
            <a:r>
              <a:rPr lang="en-US" b="1" dirty="0">
                <a:solidFill>
                  <a:srgbClr val="FF0000"/>
                </a:solidFill>
              </a:rPr>
              <a:t>0.32 </a:t>
            </a:r>
            <a:r>
              <a:rPr lang="en-US" b="1" dirty="0" err="1">
                <a:solidFill>
                  <a:srgbClr val="FF0000"/>
                </a:solidFill>
              </a:rPr>
              <a:t>mM</a:t>
            </a:r>
            <a:r>
              <a:rPr lang="en-US" b="1" dirty="0">
                <a:solidFill>
                  <a:srgbClr val="FF0000"/>
                </a:solidFill>
              </a:rPr>
              <a:t> EDTA</a:t>
            </a:r>
          </a:p>
          <a:p>
            <a:pPr>
              <a:buFontTx/>
              <a:buChar char="•"/>
            </a:pPr>
            <a:r>
              <a:rPr lang="en-US" dirty="0"/>
              <a:t>140 </a:t>
            </a:r>
            <a:r>
              <a:rPr lang="en-US" dirty="0" err="1"/>
              <a:t>ppm</a:t>
            </a:r>
            <a:r>
              <a:rPr lang="en-US" dirty="0"/>
              <a:t> 4-chlorophenol</a:t>
            </a:r>
          </a:p>
          <a:p>
            <a:pPr>
              <a:buFontTx/>
              <a:buChar char="•"/>
            </a:pPr>
            <a:r>
              <a:rPr lang="en-US" dirty="0"/>
              <a:t>4 hour reaction time</a:t>
            </a:r>
          </a:p>
          <a:p>
            <a:pPr>
              <a:buFontTx/>
              <a:buChar char="•"/>
            </a:pPr>
            <a:r>
              <a:rPr lang="en-US" dirty="0"/>
              <a:t>GC and LC-MS</a:t>
            </a:r>
          </a:p>
          <a:p>
            <a:pPr>
              <a:buFontTx/>
              <a:buChar char="•"/>
            </a:pPr>
            <a:r>
              <a:rPr lang="en-US" b="1" dirty="0"/>
              <a:t>RTP</a:t>
            </a:r>
          </a:p>
        </p:txBody>
      </p:sp>
      <p:sp>
        <p:nvSpPr>
          <p:cNvPr id="7" name="TextBox 6"/>
          <p:cNvSpPr txBox="1"/>
          <p:nvPr/>
        </p:nvSpPr>
        <p:spPr>
          <a:xfrm>
            <a:off x="228600" y="1905000"/>
            <a:ext cx="3833998" cy="1200329"/>
          </a:xfrm>
          <a:prstGeom prst="rect">
            <a:avLst/>
          </a:prstGeom>
          <a:noFill/>
        </p:spPr>
        <p:txBody>
          <a:bodyPr wrap="none" rtlCol="0">
            <a:spAutoFit/>
          </a:bodyPr>
          <a:lstStyle/>
          <a:p>
            <a:r>
              <a:rPr lang="en-US" sz="2400" b="1" dirty="0" smtClean="0">
                <a:solidFill>
                  <a:srgbClr val="FF0000"/>
                </a:solidFill>
              </a:rPr>
              <a:t>Unexpected Result </a:t>
            </a:r>
            <a:r>
              <a:rPr lang="en-US" sz="2400" dirty="0" smtClean="0">
                <a:solidFill>
                  <a:srgbClr val="FF0000"/>
                </a:solidFill>
              </a:rPr>
              <a:t>– </a:t>
            </a:r>
          </a:p>
          <a:p>
            <a:r>
              <a:rPr lang="en-US" sz="2400" dirty="0" smtClean="0"/>
              <a:t>Oxidation of 4-chlorophenol, </a:t>
            </a:r>
          </a:p>
          <a:p>
            <a:r>
              <a:rPr lang="en-US" sz="2400" u="sng" dirty="0" smtClean="0"/>
              <a:t>not</a:t>
            </a:r>
            <a:r>
              <a:rPr lang="en-US" sz="2400" dirty="0" smtClean="0"/>
              <a:t> reductive </a:t>
            </a:r>
            <a:r>
              <a:rPr lang="en-US" sz="2400" dirty="0" err="1" smtClean="0"/>
              <a:t>dechlorination</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990600"/>
          </a:xfrm>
        </p:spPr>
        <p:txBody>
          <a:bodyPr>
            <a:normAutofit fontScale="90000"/>
          </a:bodyPr>
          <a:lstStyle/>
          <a:p>
            <a:r>
              <a:rPr lang="en-US" dirty="0" smtClean="0"/>
              <a:t>RTP Based Oxidations – Green Oxidations</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13</a:t>
            </a:fld>
            <a:endParaRPr lang="en-US"/>
          </a:p>
        </p:txBody>
      </p:sp>
      <p:sp>
        <p:nvSpPr>
          <p:cNvPr id="6" name="TextBox 5"/>
          <p:cNvSpPr txBox="1"/>
          <p:nvPr/>
        </p:nvSpPr>
        <p:spPr>
          <a:xfrm>
            <a:off x="533400" y="1676400"/>
            <a:ext cx="8382000" cy="4789003"/>
          </a:xfrm>
          <a:prstGeom prst="rect">
            <a:avLst/>
          </a:prstGeom>
          <a:noFill/>
        </p:spPr>
        <p:txBody>
          <a:bodyPr wrap="square" rtlCol="0">
            <a:spAutoFit/>
          </a:bodyPr>
          <a:lstStyle/>
          <a:p>
            <a:r>
              <a:rPr lang="en-US" sz="2800" b="1" dirty="0" smtClean="0">
                <a:solidFill>
                  <a:srgbClr val="00B050"/>
                </a:solidFill>
              </a:rPr>
              <a:t>Green Oxidations </a:t>
            </a:r>
          </a:p>
          <a:p>
            <a:pPr>
              <a:lnSpc>
                <a:spcPct val="90000"/>
              </a:lnSpc>
            </a:pPr>
            <a:endParaRPr lang="en-US" sz="2800" dirty="0" smtClean="0"/>
          </a:p>
          <a:p>
            <a:pPr>
              <a:lnSpc>
                <a:spcPct val="90000"/>
              </a:lnSpc>
              <a:buFont typeface="Arial" pitchFamily="34" charset="0"/>
              <a:buChar char="•"/>
            </a:pPr>
            <a:r>
              <a:rPr lang="en-US" sz="2800" dirty="0" smtClean="0"/>
              <a:t>Problems with chlorine based bleaching methods.</a:t>
            </a:r>
          </a:p>
          <a:p>
            <a:pPr>
              <a:lnSpc>
                <a:spcPct val="90000"/>
              </a:lnSpc>
              <a:buFont typeface="Arial" pitchFamily="34" charset="0"/>
              <a:buChar char="•"/>
            </a:pPr>
            <a:endParaRPr lang="en-US" sz="2800" dirty="0" smtClean="0"/>
          </a:p>
          <a:p>
            <a:pPr>
              <a:lnSpc>
                <a:spcPct val="90000"/>
              </a:lnSpc>
              <a:buFont typeface="Arial" pitchFamily="34" charset="0"/>
              <a:buChar char="•"/>
            </a:pPr>
            <a:r>
              <a:rPr lang="en-US" sz="2800" dirty="0" smtClean="0"/>
              <a:t>Low temperature and pressures</a:t>
            </a:r>
          </a:p>
          <a:p>
            <a:pPr>
              <a:lnSpc>
                <a:spcPct val="90000"/>
              </a:lnSpc>
              <a:buFont typeface="Arial" pitchFamily="34" charset="0"/>
              <a:buChar char="•"/>
            </a:pPr>
            <a:endParaRPr lang="en-US" sz="2800" dirty="0" smtClean="0"/>
          </a:p>
          <a:p>
            <a:pPr>
              <a:lnSpc>
                <a:spcPct val="90000"/>
              </a:lnSpc>
              <a:buFont typeface="Arial" pitchFamily="34" charset="0"/>
              <a:buChar char="•"/>
            </a:pPr>
            <a:r>
              <a:rPr lang="en-US" sz="2800" dirty="0" smtClean="0"/>
              <a:t>Synthetic Schemes, very few use O</a:t>
            </a:r>
            <a:r>
              <a:rPr lang="en-US" sz="2800" baseline="-25000" dirty="0" smtClean="0"/>
              <a:t>2 </a:t>
            </a:r>
          </a:p>
          <a:p>
            <a:pPr lvl="1">
              <a:lnSpc>
                <a:spcPct val="90000"/>
              </a:lnSpc>
              <a:buFont typeface="Arial" pitchFamily="34" charset="0"/>
              <a:buChar char="•"/>
            </a:pPr>
            <a:r>
              <a:rPr lang="en-US" sz="2800" dirty="0" smtClean="0"/>
              <a:t>Gif </a:t>
            </a:r>
            <a:r>
              <a:rPr lang="en-US" sz="2800" dirty="0" err="1" smtClean="0"/>
              <a:t>Rxn</a:t>
            </a:r>
            <a:r>
              <a:rPr lang="en-US" sz="2800" dirty="0" smtClean="0"/>
              <a:t>, TAML</a:t>
            </a:r>
          </a:p>
          <a:p>
            <a:pPr lvl="1">
              <a:lnSpc>
                <a:spcPct val="90000"/>
              </a:lnSpc>
              <a:buFont typeface="Arial" pitchFamily="34" charset="0"/>
              <a:buChar char="•"/>
            </a:pPr>
            <a:endParaRPr lang="en-US" sz="2800" dirty="0" smtClean="0"/>
          </a:p>
          <a:p>
            <a:pPr>
              <a:lnSpc>
                <a:spcPct val="90000"/>
              </a:lnSpc>
              <a:buFont typeface="Arial" pitchFamily="34" charset="0"/>
              <a:buChar char="•"/>
            </a:pPr>
            <a:r>
              <a:rPr lang="en-US" sz="2800" dirty="0" smtClean="0"/>
              <a:t>Oxygen is the ultimate green oxidant.</a:t>
            </a:r>
          </a:p>
          <a:p>
            <a:pPr>
              <a:lnSpc>
                <a:spcPct val="90000"/>
              </a:lnSpc>
              <a:buFont typeface="Arial" pitchFamily="34" charset="0"/>
              <a:buChar char="•"/>
            </a:pPr>
            <a:endParaRPr lang="en-US" sz="2800" dirty="0" smtClean="0"/>
          </a:p>
          <a:p>
            <a:pPr lvl="1">
              <a:lnSpc>
                <a:spcPct val="90000"/>
              </a:lnSpc>
              <a:buFont typeface="Arial" pitchFamily="34" charset="0"/>
              <a:buChar char="•"/>
            </a:pPr>
            <a:r>
              <a:rPr lang="en-US" sz="2800" dirty="0" smtClean="0"/>
              <a:t>Problem - Oxygen is kinetically stable</a:t>
            </a:r>
          </a:p>
        </p:txBody>
      </p:sp>
      <p:sp>
        <p:nvSpPr>
          <p:cNvPr id="7" name="Date Placeholder 6"/>
          <p:cNvSpPr>
            <a:spLocks noGrp="1"/>
          </p:cNvSpPr>
          <p:nvPr>
            <p:ph type="dt" sz="half" idx="10"/>
          </p:nvPr>
        </p:nvSpPr>
        <p:spPr/>
        <p:txBody>
          <a:bodyPr/>
          <a:lstStyle/>
          <a:p>
            <a:r>
              <a:rPr lang="en-US" smtClean="0"/>
              <a:t>10/4/2010</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RTP utilization of O</a:t>
            </a:r>
            <a:r>
              <a:rPr lang="en-US" baseline="-25000" dirty="0" smtClean="0"/>
              <a:t>2</a:t>
            </a:r>
            <a:endParaRPr lang="en-US" baseline="-25000"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14</a:t>
            </a:fld>
            <a:endParaRPr lang="en-US"/>
          </a:p>
        </p:txBody>
      </p:sp>
      <p:sp>
        <p:nvSpPr>
          <p:cNvPr id="6" name="Content Placeholder 5"/>
          <p:cNvSpPr>
            <a:spLocks noGrp="1"/>
          </p:cNvSpPr>
          <p:nvPr>
            <p:ph sz="quarter" idx="1"/>
          </p:nvPr>
        </p:nvSpPr>
        <p:spPr>
          <a:xfrm>
            <a:off x="533400" y="2286000"/>
            <a:ext cx="8153400" cy="2667000"/>
          </a:xfrm>
        </p:spPr>
        <p:txBody>
          <a:bodyPr>
            <a:normAutofit fontScale="92500" lnSpcReduction="20000"/>
          </a:bodyPr>
          <a:lstStyle/>
          <a:p>
            <a:r>
              <a:rPr lang="en-US" dirty="0" smtClean="0"/>
              <a:t>Biological Systems are adept at O</a:t>
            </a:r>
            <a:r>
              <a:rPr lang="en-US" baseline="-25000" dirty="0" smtClean="0"/>
              <a:t>2</a:t>
            </a:r>
            <a:r>
              <a:rPr lang="en-US" dirty="0" smtClean="0"/>
              <a:t> activation</a:t>
            </a:r>
          </a:p>
          <a:p>
            <a:endParaRPr lang="en-US" dirty="0" smtClean="0"/>
          </a:p>
          <a:p>
            <a:r>
              <a:rPr lang="en-US" dirty="0" smtClean="0"/>
              <a:t>Use of O</a:t>
            </a:r>
            <a:r>
              <a:rPr lang="en-US" baseline="-25000" dirty="0" smtClean="0"/>
              <a:t>2</a:t>
            </a:r>
            <a:r>
              <a:rPr lang="en-US" dirty="0" smtClean="0"/>
              <a:t> at room temperature and pressure by non-biological systems is rare.</a:t>
            </a:r>
          </a:p>
          <a:p>
            <a:endParaRPr lang="en-US" dirty="0" smtClean="0"/>
          </a:p>
          <a:p>
            <a:r>
              <a:rPr lang="en-US" dirty="0" smtClean="0"/>
              <a:t>Usually requires an Fe complex</a:t>
            </a:r>
          </a:p>
          <a:p>
            <a:endParaRPr lang="en-U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10/4/2010</a:t>
            </a:r>
            <a:endParaRPr lang="en-US" altLang="en-US"/>
          </a:p>
        </p:txBody>
      </p:sp>
      <p:sp>
        <p:nvSpPr>
          <p:cNvPr id="7" name="Slide Number Placeholder 6"/>
          <p:cNvSpPr>
            <a:spLocks noGrp="1"/>
          </p:cNvSpPr>
          <p:nvPr>
            <p:ph type="sldNum" sz="quarter" idx="12"/>
          </p:nvPr>
        </p:nvSpPr>
        <p:spPr/>
        <p:txBody>
          <a:bodyPr/>
          <a:lstStyle/>
          <a:p>
            <a:fld id="{1AB0E971-0E60-47E4-8D89-D8EAD3ED36A3}" type="slidenum">
              <a:rPr lang="en-US" altLang="en-US"/>
              <a:pPr/>
              <a:t>15</a:t>
            </a:fld>
            <a:endParaRPr lang="en-US" altLang="en-US"/>
          </a:p>
        </p:txBody>
      </p:sp>
      <p:sp>
        <p:nvSpPr>
          <p:cNvPr id="32770" name="Rectangle 2"/>
          <p:cNvSpPr>
            <a:spLocks noGrp="1" noChangeArrowheads="1"/>
          </p:cNvSpPr>
          <p:nvPr>
            <p:ph type="title"/>
          </p:nvPr>
        </p:nvSpPr>
        <p:spPr/>
        <p:txBody>
          <a:bodyPr/>
          <a:lstStyle/>
          <a:p>
            <a:r>
              <a:rPr lang="en-US" dirty="0" smtClean="0"/>
              <a:t>The Activation Barrier</a:t>
            </a:r>
            <a:endParaRPr lang="en-US" dirty="0"/>
          </a:p>
        </p:txBody>
      </p:sp>
      <p:sp>
        <p:nvSpPr>
          <p:cNvPr id="32771" name="Rectangle 3"/>
          <p:cNvSpPr>
            <a:spLocks noGrp="1" noChangeArrowheads="1"/>
          </p:cNvSpPr>
          <p:nvPr>
            <p:ph type="body" sz="half" idx="1"/>
          </p:nvPr>
        </p:nvSpPr>
        <p:spPr>
          <a:xfrm>
            <a:off x="533400" y="1981200"/>
            <a:ext cx="4343400" cy="3279775"/>
          </a:xfrm>
        </p:spPr>
        <p:txBody>
          <a:bodyPr/>
          <a:lstStyle/>
          <a:p>
            <a:r>
              <a:rPr lang="en-US" sz="2600" dirty="0"/>
              <a:t>O</a:t>
            </a:r>
            <a:r>
              <a:rPr lang="en-US" sz="2600" baseline="-25000" dirty="0"/>
              <a:t>2</a:t>
            </a:r>
            <a:r>
              <a:rPr lang="en-US" sz="2600" dirty="0"/>
              <a:t> is kinetically stable</a:t>
            </a:r>
          </a:p>
          <a:p>
            <a:endParaRPr lang="en-US" sz="2600" dirty="0"/>
          </a:p>
          <a:p>
            <a:r>
              <a:rPr lang="en-US" sz="2600" dirty="0"/>
              <a:t>Oxygen’s two unpaired electrons make it difficult to accept a bonding pair</a:t>
            </a:r>
          </a:p>
          <a:p>
            <a:endParaRPr lang="en-US" sz="2600" dirty="0"/>
          </a:p>
          <a:p>
            <a:r>
              <a:rPr lang="en-US" sz="2600" dirty="0"/>
              <a:t>Partially reduced oxygen</a:t>
            </a:r>
          </a:p>
          <a:p>
            <a:endParaRPr lang="en-US" sz="2600" dirty="0"/>
          </a:p>
        </p:txBody>
      </p:sp>
      <p:pic>
        <p:nvPicPr>
          <p:cNvPr id="32772" name="Picture 4" descr="o2ed"/>
          <p:cNvPicPr>
            <a:picLocks noGrp="1" noChangeAspect="1" noChangeArrowheads="1"/>
          </p:cNvPicPr>
          <p:nvPr>
            <p:ph sz="half" idx="2"/>
          </p:nvPr>
        </p:nvPicPr>
        <p:blipFill>
          <a:blip r:embed="rId3" cstate="print"/>
          <a:srcRect/>
          <a:stretch>
            <a:fillRect/>
          </a:stretch>
        </p:blipFill>
        <p:spPr>
          <a:xfrm>
            <a:off x="5486400" y="1295400"/>
            <a:ext cx="2982912" cy="4759325"/>
          </a:xfrm>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2"/>
          <p:cNvSpPr>
            <a:spLocks noGrp="1"/>
          </p:cNvSpPr>
          <p:nvPr>
            <p:ph type="dt" sz="half" idx="10"/>
          </p:nvPr>
        </p:nvSpPr>
        <p:spPr/>
        <p:txBody>
          <a:bodyPr/>
          <a:lstStyle/>
          <a:p>
            <a:r>
              <a:rPr lang="en-US" smtClean="0"/>
              <a:t>10/4/2010</a:t>
            </a:r>
            <a:endParaRPr lang="en-US" altLang="en-US"/>
          </a:p>
        </p:txBody>
      </p:sp>
      <p:sp>
        <p:nvSpPr>
          <p:cNvPr id="20" name="Slide Number Placeholder 4"/>
          <p:cNvSpPr>
            <a:spLocks noGrp="1"/>
          </p:cNvSpPr>
          <p:nvPr>
            <p:ph type="sldNum" sz="quarter" idx="12"/>
          </p:nvPr>
        </p:nvSpPr>
        <p:spPr/>
        <p:txBody>
          <a:bodyPr>
            <a:normAutofit fontScale="85000" lnSpcReduction="20000"/>
          </a:bodyPr>
          <a:lstStyle/>
          <a:p>
            <a:fld id="{D5647416-43AC-40C9-83CD-1A3B5543CEDE}" type="slidenum">
              <a:rPr lang="en-US" altLang="en-US"/>
              <a:pPr/>
              <a:t>16</a:t>
            </a:fld>
            <a:endParaRPr lang="en-US" altLang="en-US"/>
          </a:p>
        </p:txBody>
      </p:sp>
      <p:sp>
        <p:nvSpPr>
          <p:cNvPr id="34818" name="Rectangle 2"/>
          <p:cNvSpPr>
            <a:spLocks noGrp="1" noChangeArrowheads="1"/>
          </p:cNvSpPr>
          <p:nvPr>
            <p:ph type="title"/>
          </p:nvPr>
        </p:nvSpPr>
        <p:spPr>
          <a:xfrm>
            <a:off x="685800" y="0"/>
            <a:ext cx="7924800" cy="1143000"/>
          </a:xfrm>
        </p:spPr>
        <p:txBody>
          <a:bodyPr>
            <a:normAutofit fontScale="90000"/>
          </a:bodyPr>
          <a:lstStyle/>
          <a:p>
            <a:r>
              <a:rPr lang="en-US" dirty="0"/>
              <a:t>Reactive Oxygen </a:t>
            </a:r>
            <a:r>
              <a:rPr lang="en-US" dirty="0" smtClean="0"/>
              <a:t>Forms – Partially Reduced O</a:t>
            </a:r>
            <a:r>
              <a:rPr lang="en-US" baseline="-25000" dirty="0" smtClean="0"/>
              <a:t>2</a:t>
            </a:r>
            <a:endParaRPr lang="en-US" baseline="-25000" dirty="0"/>
          </a:p>
        </p:txBody>
      </p:sp>
      <p:sp>
        <p:nvSpPr>
          <p:cNvPr id="34819" name="Rectangle 3"/>
          <p:cNvSpPr>
            <a:spLocks noChangeArrowheads="1"/>
          </p:cNvSpPr>
          <p:nvPr/>
        </p:nvSpPr>
        <p:spPr bwMode="auto">
          <a:xfrm>
            <a:off x="6096000" y="4572000"/>
            <a:ext cx="2888932" cy="830997"/>
          </a:xfrm>
          <a:prstGeom prst="rect">
            <a:avLst/>
          </a:prstGeom>
          <a:noFill/>
          <a:ln w="9525">
            <a:noFill/>
            <a:miter lim="800000"/>
            <a:headEnd/>
            <a:tailEnd/>
          </a:ln>
          <a:effectLst/>
        </p:spPr>
        <p:txBody>
          <a:bodyPr wrap="none">
            <a:spAutoFit/>
          </a:bodyPr>
          <a:lstStyle/>
          <a:p>
            <a:r>
              <a:rPr lang="en-US" sz="2400" dirty="0">
                <a:latin typeface="Times New Roman" pitchFamily="18" charset="0"/>
                <a:cs typeface="Times New Roman" pitchFamily="18" charset="0"/>
              </a:rPr>
              <a:t>HO-OH  </a:t>
            </a:r>
            <a:r>
              <a:rPr lang="en-US" sz="2400" dirty="0" err="1">
                <a:latin typeface="Times New Roman" pitchFamily="18" charset="0"/>
                <a:cs typeface="Times New Roman" pitchFamily="18" charset="0"/>
              </a:rPr>
              <a:t>b.o</a:t>
            </a:r>
            <a:r>
              <a:rPr lang="en-US" sz="2400" dirty="0">
                <a:latin typeface="Times New Roman" pitchFamily="18" charset="0"/>
                <a:cs typeface="Times New Roman" pitchFamily="18" charset="0"/>
              </a:rPr>
              <a:t>. = 1</a:t>
            </a:r>
          </a:p>
          <a:p>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Symbol" pitchFamily="18" charset="2"/>
              </a:rPr>
              <a:t> </a:t>
            </a:r>
            <a:r>
              <a:rPr lang="en-US" sz="2400" dirty="0" smtClean="0">
                <a:latin typeface="Times New Roman" pitchFamily="18" charset="0"/>
                <a:cs typeface="Times New Roman" pitchFamily="18" charset="0"/>
                <a:sym typeface="Symbol" pitchFamily="18" charset="2"/>
              </a:rPr>
              <a:t>60 </a:t>
            </a:r>
            <a:r>
              <a:rPr lang="en-US" sz="2400" dirty="0">
                <a:latin typeface="Times New Roman" pitchFamily="18" charset="0"/>
                <a:cs typeface="Times New Roman" pitchFamily="18" charset="0"/>
                <a:sym typeface="Symbol" pitchFamily="18" charset="2"/>
              </a:rPr>
              <a:t>kcal/mol</a:t>
            </a:r>
            <a:r>
              <a:rPr lang="en-US" sz="2400" dirty="0">
                <a:latin typeface="Times New Roman" pitchFamily="18" charset="0"/>
                <a:cs typeface="Times New Roman" pitchFamily="18" charset="0"/>
              </a:rPr>
              <a:t> </a:t>
            </a:r>
          </a:p>
        </p:txBody>
      </p:sp>
      <p:grpSp>
        <p:nvGrpSpPr>
          <p:cNvPr id="2" name="Group 4"/>
          <p:cNvGrpSpPr>
            <a:grpSpLocks/>
          </p:cNvGrpSpPr>
          <p:nvPr/>
        </p:nvGrpSpPr>
        <p:grpSpPr bwMode="auto">
          <a:xfrm>
            <a:off x="533400" y="1981200"/>
            <a:ext cx="7243763" cy="4191000"/>
            <a:chOff x="240" y="960"/>
            <a:chExt cx="4563" cy="2640"/>
          </a:xfrm>
        </p:grpSpPr>
        <p:grpSp>
          <p:nvGrpSpPr>
            <p:cNvPr id="3" name="Group 5"/>
            <p:cNvGrpSpPr>
              <a:grpSpLocks/>
            </p:cNvGrpSpPr>
            <p:nvPr/>
          </p:nvGrpSpPr>
          <p:grpSpPr bwMode="auto">
            <a:xfrm>
              <a:off x="240" y="1392"/>
              <a:ext cx="372" cy="1584"/>
              <a:chOff x="480" y="1536"/>
              <a:chExt cx="372" cy="1584"/>
            </a:xfrm>
          </p:grpSpPr>
          <p:sp>
            <p:nvSpPr>
              <p:cNvPr id="34822" name="Line 6"/>
              <p:cNvSpPr>
                <a:spLocks noChangeShapeType="1"/>
              </p:cNvSpPr>
              <p:nvPr/>
            </p:nvSpPr>
            <p:spPr bwMode="auto">
              <a:xfrm flipV="1">
                <a:off x="720" y="1536"/>
                <a:ext cx="0" cy="1584"/>
              </a:xfrm>
              <a:prstGeom prst="line">
                <a:avLst/>
              </a:prstGeom>
              <a:noFill/>
              <a:ln w="9525">
                <a:solidFill>
                  <a:schemeClr val="tx1"/>
                </a:solidFill>
                <a:round/>
                <a:headEnd/>
                <a:tailEnd type="triangle" w="med" len="med"/>
              </a:ln>
              <a:effectLst/>
            </p:spPr>
            <p:txBody>
              <a:bodyPr/>
              <a:lstStyle/>
              <a:p>
                <a:endParaRPr lang="en-US"/>
              </a:p>
            </p:txBody>
          </p:sp>
          <p:sp>
            <p:nvSpPr>
              <p:cNvPr id="34823" name="Text Box 7"/>
              <p:cNvSpPr txBox="1">
                <a:spLocks noChangeArrowheads="1"/>
              </p:cNvSpPr>
              <p:nvPr/>
            </p:nvSpPr>
            <p:spPr bwMode="auto">
              <a:xfrm>
                <a:off x="480" y="2208"/>
                <a:ext cx="372" cy="288"/>
              </a:xfrm>
              <a:prstGeom prst="rect">
                <a:avLst/>
              </a:prstGeom>
              <a:solidFill>
                <a:schemeClr val="bg1"/>
              </a:solidFill>
              <a:ln w="9525">
                <a:noFill/>
                <a:miter lim="800000"/>
                <a:headEnd/>
                <a:tailEnd/>
              </a:ln>
              <a:effectLst/>
            </p:spPr>
            <p:txBody>
              <a:bodyPr wrap="none">
                <a:spAutoFit/>
              </a:bodyPr>
              <a:lstStyle/>
              <a:p>
                <a:r>
                  <a:rPr lang="en-US" sz="2400">
                    <a:latin typeface="Times New Roman" pitchFamily="18" charset="0"/>
                    <a:cs typeface="Arial" charset="0"/>
                    <a:sym typeface="Symbol" pitchFamily="18" charset="2"/>
                  </a:rPr>
                  <a:t>G</a:t>
                </a:r>
                <a:endParaRPr lang="en-US" sz="2400">
                  <a:latin typeface="Times New Roman" pitchFamily="18" charset="0"/>
                  <a:cs typeface="Arial" charset="0"/>
                </a:endParaRPr>
              </a:p>
            </p:txBody>
          </p:sp>
        </p:grpSp>
        <p:sp>
          <p:nvSpPr>
            <p:cNvPr id="34824" name="Text Box 8"/>
            <p:cNvSpPr txBox="1">
              <a:spLocks noChangeArrowheads="1"/>
            </p:cNvSpPr>
            <p:nvPr/>
          </p:nvSpPr>
          <p:spPr bwMode="auto">
            <a:xfrm>
              <a:off x="672" y="960"/>
              <a:ext cx="1899" cy="518"/>
            </a:xfrm>
            <a:prstGeom prst="rect">
              <a:avLst/>
            </a:prstGeom>
            <a:solidFill>
              <a:schemeClr val="bg1"/>
            </a:solidFill>
            <a:ln w="9525">
              <a:noFill/>
              <a:miter lim="800000"/>
              <a:headEnd/>
              <a:tailEnd/>
            </a:ln>
            <a:effectLst/>
          </p:spPr>
          <p:txBody>
            <a:bodyPr wrap="none">
              <a:spAutoFit/>
            </a:bodyPr>
            <a:lstStyle/>
            <a:p>
              <a:r>
                <a:rPr lang="en-US" sz="2400">
                  <a:latin typeface="Times New Roman" pitchFamily="18" charset="0"/>
                  <a:cs typeface="Times New Roman" pitchFamily="18" charset="0"/>
                </a:rPr>
                <a:t>•</a:t>
              </a:r>
              <a:r>
                <a:rPr lang="en-US" sz="2400">
                  <a:latin typeface="Times New Roman" pitchFamily="18" charset="0"/>
                  <a:cs typeface="Arial" charset="0"/>
                </a:rPr>
                <a:t>O=O</a:t>
              </a:r>
              <a:r>
                <a:rPr lang="en-US" sz="2400">
                  <a:latin typeface="Times New Roman" pitchFamily="18" charset="0"/>
                  <a:cs typeface="Times New Roman" pitchFamily="18" charset="0"/>
                </a:rPr>
                <a:t>• b.o. = 2</a:t>
              </a:r>
            </a:p>
            <a:p>
              <a:r>
                <a:rPr lang="en-US" sz="2400">
                  <a:latin typeface="Times New Roman" pitchFamily="18" charset="0"/>
                  <a:cs typeface="Times New Roman" pitchFamily="18" charset="0"/>
                </a:rPr>
                <a:t>	</a:t>
              </a:r>
              <a:r>
                <a:rPr lang="en-US" sz="2400">
                  <a:latin typeface="Times New Roman" pitchFamily="18" charset="0"/>
                  <a:cs typeface="Times New Roman" pitchFamily="18" charset="0"/>
                  <a:sym typeface="Symbol" pitchFamily="18" charset="2"/>
                </a:rPr>
                <a:t> 120 kcal/mol</a:t>
              </a:r>
              <a:r>
                <a:rPr lang="en-US" sz="2400">
                  <a:latin typeface="Times New Roman" pitchFamily="18" charset="0"/>
                  <a:cs typeface="Times New Roman" pitchFamily="18" charset="0"/>
                </a:rPr>
                <a:t> </a:t>
              </a:r>
              <a:endParaRPr lang="en-US" sz="2400" baseline="-25000">
                <a:latin typeface="Times New Roman" pitchFamily="18" charset="0"/>
                <a:cs typeface="Arial" charset="0"/>
              </a:endParaRPr>
            </a:p>
          </p:txBody>
        </p:sp>
        <p:sp>
          <p:nvSpPr>
            <p:cNvPr id="34825" name="Line 9"/>
            <p:cNvSpPr>
              <a:spLocks noChangeShapeType="1"/>
            </p:cNvSpPr>
            <p:nvPr/>
          </p:nvSpPr>
          <p:spPr bwMode="auto">
            <a:xfrm>
              <a:off x="960" y="1200"/>
              <a:ext cx="0" cy="2112"/>
            </a:xfrm>
            <a:prstGeom prst="line">
              <a:avLst/>
            </a:prstGeom>
            <a:noFill/>
            <a:ln w="9525">
              <a:solidFill>
                <a:schemeClr val="tx1"/>
              </a:solidFill>
              <a:round/>
              <a:headEnd/>
              <a:tailEnd type="triangle" w="med" len="med"/>
            </a:ln>
            <a:effectLst/>
          </p:spPr>
          <p:txBody>
            <a:bodyPr/>
            <a:lstStyle/>
            <a:p>
              <a:endParaRPr lang="en-US"/>
            </a:p>
          </p:txBody>
        </p:sp>
        <p:sp>
          <p:nvSpPr>
            <p:cNvPr id="34826" name="Text Box 10"/>
            <p:cNvSpPr txBox="1">
              <a:spLocks noChangeArrowheads="1"/>
            </p:cNvSpPr>
            <p:nvPr/>
          </p:nvSpPr>
          <p:spPr bwMode="auto">
            <a:xfrm>
              <a:off x="950" y="2282"/>
              <a:ext cx="531" cy="518"/>
            </a:xfrm>
            <a:prstGeom prst="rect">
              <a:avLst/>
            </a:prstGeom>
            <a:noFill/>
            <a:ln w="9525">
              <a:noFill/>
              <a:miter lim="800000"/>
              <a:headEnd/>
              <a:tailEnd/>
            </a:ln>
            <a:effectLst/>
          </p:spPr>
          <p:txBody>
            <a:bodyPr wrap="none">
              <a:spAutoFit/>
            </a:bodyPr>
            <a:lstStyle/>
            <a:p>
              <a:r>
                <a:rPr lang="en-US" sz="2400">
                  <a:latin typeface="Times New Roman" pitchFamily="18" charset="0"/>
                  <a:cs typeface="Arial" charset="0"/>
                </a:rPr>
                <a:t>+4e</a:t>
              </a:r>
              <a:r>
                <a:rPr lang="en-US" sz="2400" baseline="30000">
                  <a:latin typeface="Times New Roman" pitchFamily="18" charset="0"/>
                  <a:cs typeface="Arial" charset="0"/>
                </a:rPr>
                <a:t>-</a:t>
              </a:r>
              <a:endParaRPr lang="en-US" sz="2400">
                <a:latin typeface="Times New Roman" pitchFamily="18" charset="0"/>
                <a:cs typeface="Arial" charset="0"/>
              </a:endParaRPr>
            </a:p>
            <a:p>
              <a:r>
                <a:rPr lang="en-US" sz="2400">
                  <a:latin typeface="Times New Roman" pitchFamily="18" charset="0"/>
                  <a:cs typeface="Arial" charset="0"/>
                </a:rPr>
                <a:t>+4H</a:t>
              </a:r>
              <a:r>
                <a:rPr lang="en-US" sz="2400" baseline="30000">
                  <a:latin typeface="Times New Roman" pitchFamily="18" charset="0"/>
                  <a:cs typeface="Arial" charset="0"/>
                </a:rPr>
                <a:t>+</a:t>
              </a:r>
            </a:p>
          </p:txBody>
        </p:sp>
        <p:sp>
          <p:nvSpPr>
            <p:cNvPr id="34827" name="Text Box 11"/>
            <p:cNvSpPr txBox="1">
              <a:spLocks noChangeArrowheads="1"/>
            </p:cNvSpPr>
            <p:nvPr/>
          </p:nvSpPr>
          <p:spPr bwMode="auto">
            <a:xfrm>
              <a:off x="720" y="3312"/>
              <a:ext cx="554" cy="288"/>
            </a:xfrm>
            <a:prstGeom prst="rect">
              <a:avLst/>
            </a:prstGeom>
            <a:noFill/>
            <a:ln w="9525">
              <a:noFill/>
              <a:miter lim="800000"/>
              <a:headEnd/>
              <a:tailEnd/>
            </a:ln>
            <a:effectLst/>
          </p:spPr>
          <p:txBody>
            <a:bodyPr wrap="none">
              <a:spAutoFit/>
            </a:bodyPr>
            <a:lstStyle/>
            <a:p>
              <a:r>
                <a:rPr lang="en-US" sz="2400">
                  <a:latin typeface="Times New Roman" pitchFamily="18" charset="0"/>
                  <a:cs typeface="Arial" charset="0"/>
                </a:rPr>
                <a:t>2H</a:t>
              </a:r>
              <a:r>
                <a:rPr lang="en-US" sz="2400" baseline="-25000">
                  <a:latin typeface="Times New Roman" pitchFamily="18" charset="0"/>
                  <a:cs typeface="Arial" charset="0"/>
                </a:rPr>
                <a:t>2</a:t>
              </a:r>
              <a:r>
                <a:rPr lang="en-US" sz="2400">
                  <a:latin typeface="Times New Roman" pitchFamily="18" charset="0"/>
                  <a:cs typeface="Arial" charset="0"/>
                </a:rPr>
                <a:t>O</a:t>
              </a:r>
            </a:p>
          </p:txBody>
        </p:sp>
        <p:sp>
          <p:nvSpPr>
            <p:cNvPr id="34828" name="Line 12"/>
            <p:cNvSpPr>
              <a:spLocks noChangeShapeType="1"/>
            </p:cNvSpPr>
            <p:nvPr/>
          </p:nvSpPr>
          <p:spPr bwMode="auto">
            <a:xfrm>
              <a:off x="2736" y="1296"/>
              <a:ext cx="0" cy="480"/>
            </a:xfrm>
            <a:prstGeom prst="line">
              <a:avLst/>
            </a:prstGeom>
            <a:noFill/>
            <a:ln w="9525">
              <a:solidFill>
                <a:schemeClr val="tx1"/>
              </a:solidFill>
              <a:round/>
              <a:headEnd/>
              <a:tailEnd type="triangle" w="med" len="med"/>
            </a:ln>
            <a:effectLst/>
          </p:spPr>
          <p:txBody>
            <a:bodyPr/>
            <a:lstStyle/>
            <a:p>
              <a:endParaRPr lang="en-US"/>
            </a:p>
          </p:txBody>
        </p:sp>
        <p:sp>
          <p:nvSpPr>
            <p:cNvPr id="34829" name="Rectangle 13"/>
            <p:cNvSpPr>
              <a:spLocks noChangeArrowheads="1"/>
            </p:cNvSpPr>
            <p:nvPr/>
          </p:nvSpPr>
          <p:spPr bwMode="auto">
            <a:xfrm>
              <a:off x="2400" y="1776"/>
              <a:ext cx="1803" cy="518"/>
            </a:xfrm>
            <a:prstGeom prst="rect">
              <a:avLst/>
            </a:prstGeom>
            <a:noFill/>
            <a:ln w="9525">
              <a:noFill/>
              <a:miter lim="800000"/>
              <a:headEnd/>
              <a:tailEnd/>
            </a:ln>
            <a:effectLst/>
          </p:spPr>
          <p:txBody>
            <a:bodyPr wrap="none">
              <a:spAutoFit/>
            </a:bodyPr>
            <a:lstStyle/>
            <a:p>
              <a:r>
                <a:rPr lang="en-US" sz="2400">
                  <a:latin typeface="Times New Roman" pitchFamily="18" charset="0"/>
                  <a:cs typeface="Times New Roman" pitchFamily="18" charset="0"/>
                </a:rPr>
                <a:t>•</a:t>
              </a:r>
              <a:r>
                <a:rPr lang="en-US" sz="2400">
                  <a:latin typeface="Times New Roman" pitchFamily="18" charset="0"/>
                  <a:cs typeface="Arial" charset="0"/>
                </a:rPr>
                <a:t>O-O</a:t>
              </a:r>
              <a:r>
                <a:rPr lang="en-US" sz="2400">
                  <a:latin typeface="Times New Roman" pitchFamily="18" charset="0"/>
                  <a:cs typeface="Times New Roman" pitchFamily="18" charset="0"/>
                </a:rPr>
                <a:t>• b.o. = 1.5</a:t>
              </a:r>
            </a:p>
            <a:p>
              <a:r>
                <a:rPr lang="en-US" sz="2400">
                  <a:latin typeface="Times New Roman" pitchFamily="18" charset="0"/>
                  <a:cs typeface="Times New Roman" pitchFamily="18" charset="0"/>
                </a:rPr>
                <a:t>	</a:t>
              </a:r>
              <a:r>
                <a:rPr lang="en-US" sz="2400">
                  <a:latin typeface="Times New Roman" pitchFamily="18" charset="0"/>
                  <a:cs typeface="Times New Roman" pitchFamily="18" charset="0"/>
                  <a:sym typeface="Symbol" pitchFamily="18" charset="2"/>
                </a:rPr>
                <a:t> 80 kcal/mol</a:t>
              </a:r>
              <a:r>
                <a:rPr lang="en-US" sz="2400">
                  <a:latin typeface="Times New Roman" pitchFamily="18" charset="0"/>
                  <a:cs typeface="Times New Roman" pitchFamily="18" charset="0"/>
                </a:rPr>
                <a:t> </a:t>
              </a:r>
            </a:p>
          </p:txBody>
        </p:sp>
        <p:sp>
          <p:nvSpPr>
            <p:cNvPr id="34830" name="Text Box 14"/>
            <p:cNvSpPr txBox="1">
              <a:spLocks noChangeArrowheads="1"/>
            </p:cNvSpPr>
            <p:nvPr/>
          </p:nvSpPr>
          <p:spPr bwMode="auto">
            <a:xfrm>
              <a:off x="2822" y="1370"/>
              <a:ext cx="352" cy="288"/>
            </a:xfrm>
            <a:prstGeom prst="rect">
              <a:avLst/>
            </a:prstGeom>
            <a:noFill/>
            <a:ln w="9525">
              <a:noFill/>
              <a:miter lim="800000"/>
              <a:headEnd/>
              <a:tailEnd/>
            </a:ln>
            <a:effectLst/>
          </p:spPr>
          <p:txBody>
            <a:bodyPr wrap="none">
              <a:spAutoFit/>
            </a:bodyPr>
            <a:lstStyle/>
            <a:p>
              <a:r>
                <a:rPr lang="en-US" sz="2400">
                  <a:latin typeface="Times New Roman" pitchFamily="18" charset="0"/>
                  <a:cs typeface="Arial" charset="0"/>
                </a:rPr>
                <a:t>+e</a:t>
              </a:r>
              <a:r>
                <a:rPr lang="en-US" sz="2400" baseline="30000">
                  <a:latin typeface="Times New Roman" pitchFamily="18" charset="0"/>
                  <a:cs typeface="Arial" charset="0"/>
                </a:rPr>
                <a:t>-</a:t>
              </a:r>
            </a:p>
          </p:txBody>
        </p:sp>
        <p:sp>
          <p:nvSpPr>
            <p:cNvPr id="34831" name="Line 15"/>
            <p:cNvSpPr>
              <a:spLocks noChangeShapeType="1"/>
            </p:cNvSpPr>
            <p:nvPr/>
          </p:nvSpPr>
          <p:spPr bwMode="auto">
            <a:xfrm>
              <a:off x="4224" y="1248"/>
              <a:ext cx="0" cy="1344"/>
            </a:xfrm>
            <a:prstGeom prst="line">
              <a:avLst/>
            </a:prstGeom>
            <a:noFill/>
            <a:ln w="9525">
              <a:solidFill>
                <a:schemeClr val="tx1"/>
              </a:solidFill>
              <a:round/>
              <a:headEnd/>
              <a:tailEnd type="triangle" w="med" len="med"/>
            </a:ln>
            <a:effectLst/>
          </p:spPr>
          <p:txBody>
            <a:bodyPr/>
            <a:lstStyle/>
            <a:p>
              <a:endParaRPr lang="en-US"/>
            </a:p>
          </p:txBody>
        </p:sp>
        <p:sp>
          <p:nvSpPr>
            <p:cNvPr id="34832" name="Text Box 16"/>
            <p:cNvSpPr txBox="1">
              <a:spLocks noChangeArrowheads="1"/>
            </p:cNvSpPr>
            <p:nvPr/>
          </p:nvSpPr>
          <p:spPr bwMode="auto">
            <a:xfrm>
              <a:off x="4272" y="1536"/>
              <a:ext cx="531" cy="518"/>
            </a:xfrm>
            <a:prstGeom prst="rect">
              <a:avLst/>
            </a:prstGeom>
            <a:noFill/>
            <a:ln w="9525">
              <a:noFill/>
              <a:miter lim="800000"/>
              <a:headEnd/>
              <a:tailEnd/>
            </a:ln>
            <a:effectLst/>
          </p:spPr>
          <p:txBody>
            <a:bodyPr wrap="none">
              <a:spAutoFit/>
            </a:bodyPr>
            <a:lstStyle/>
            <a:p>
              <a:r>
                <a:rPr lang="en-US" sz="2400">
                  <a:latin typeface="Times New Roman" pitchFamily="18" charset="0"/>
                  <a:cs typeface="Arial" charset="0"/>
                </a:rPr>
                <a:t>+2e</a:t>
              </a:r>
              <a:r>
                <a:rPr lang="en-US" sz="2400" baseline="30000">
                  <a:latin typeface="Times New Roman" pitchFamily="18" charset="0"/>
                  <a:cs typeface="Arial" charset="0"/>
                </a:rPr>
                <a:t>-</a:t>
              </a:r>
              <a:endParaRPr lang="en-US" sz="2400">
                <a:latin typeface="Times New Roman" pitchFamily="18" charset="0"/>
                <a:cs typeface="Arial" charset="0"/>
              </a:endParaRPr>
            </a:p>
            <a:p>
              <a:r>
                <a:rPr lang="en-US" sz="2400">
                  <a:latin typeface="Times New Roman" pitchFamily="18" charset="0"/>
                  <a:cs typeface="Arial" charset="0"/>
                </a:rPr>
                <a:t>+2H</a:t>
              </a:r>
              <a:r>
                <a:rPr lang="en-US" sz="2400" baseline="30000">
                  <a:latin typeface="Times New Roman" pitchFamily="18" charset="0"/>
                  <a:cs typeface="Arial" charset="0"/>
                </a:rPr>
                <a:t>+</a:t>
              </a:r>
            </a:p>
          </p:txBody>
        </p:sp>
        <p:sp>
          <p:nvSpPr>
            <p:cNvPr id="34833" name="Line 17"/>
            <p:cNvSpPr>
              <a:spLocks noChangeShapeType="1"/>
            </p:cNvSpPr>
            <p:nvPr/>
          </p:nvSpPr>
          <p:spPr bwMode="auto">
            <a:xfrm>
              <a:off x="2640" y="1920"/>
              <a:ext cx="96" cy="0"/>
            </a:xfrm>
            <a:prstGeom prst="line">
              <a:avLst/>
            </a:prstGeom>
            <a:noFill/>
            <a:ln w="9525" cap="rnd">
              <a:solidFill>
                <a:schemeClr val="tx1"/>
              </a:solidFill>
              <a:prstDash val="sysDot"/>
              <a:round/>
              <a:headEnd/>
              <a:tailEnd/>
            </a:ln>
            <a:effectLst/>
          </p:spPr>
          <p:txBody>
            <a:bodyPr/>
            <a:lstStyle/>
            <a:p>
              <a:endParaRPr lang="en-US"/>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10/4/2010</a:t>
            </a:r>
            <a:endParaRPr lang="en-US" altLang="en-US"/>
          </a:p>
        </p:txBody>
      </p:sp>
      <p:sp>
        <p:nvSpPr>
          <p:cNvPr id="8" name="Slide Number Placeholder 5"/>
          <p:cNvSpPr>
            <a:spLocks noGrp="1"/>
          </p:cNvSpPr>
          <p:nvPr>
            <p:ph type="sldNum" sz="quarter" idx="12"/>
          </p:nvPr>
        </p:nvSpPr>
        <p:spPr/>
        <p:txBody>
          <a:bodyPr>
            <a:normAutofit fontScale="85000" lnSpcReduction="20000"/>
          </a:bodyPr>
          <a:lstStyle/>
          <a:p>
            <a:fld id="{E07F345B-8EB8-4A43-9B11-6FC6A4778245}" type="slidenum">
              <a:rPr lang="en-US" altLang="en-US"/>
              <a:pPr/>
              <a:t>17</a:t>
            </a:fld>
            <a:endParaRPr lang="en-US" altLang="en-US"/>
          </a:p>
        </p:txBody>
      </p:sp>
      <p:sp>
        <p:nvSpPr>
          <p:cNvPr id="35842" name="Rectangle 2"/>
          <p:cNvSpPr>
            <a:spLocks noGrp="1" noChangeArrowheads="1"/>
          </p:cNvSpPr>
          <p:nvPr>
            <p:ph type="title"/>
          </p:nvPr>
        </p:nvSpPr>
        <p:spPr>
          <a:xfrm>
            <a:off x="609600" y="228600"/>
            <a:ext cx="8534400" cy="1143000"/>
          </a:xfrm>
        </p:spPr>
        <p:txBody>
          <a:bodyPr/>
          <a:lstStyle/>
          <a:p>
            <a:r>
              <a:rPr lang="en-US" sz="3400" dirty="0" smtClean="0"/>
              <a:t>From H</a:t>
            </a:r>
            <a:r>
              <a:rPr lang="en-US" sz="3400" baseline="-25000" dirty="0" smtClean="0"/>
              <a:t>2</a:t>
            </a:r>
            <a:r>
              <a:rPr lang="en-US" sz="3400" dirty="0" smtClean="0"/>
              <a:t>O</a:t>
            </a:r>
            <a:r>
              <a:rPr lang="en-US" sz="3400" baseline="-25000" dirty="0" smtClean="0"/>
              <a:t>2</a:t>
            </a:r>
            <a:r>
              <a:rPr lang="en-US" sz="3400" dirty="0" smtClean="0"/>
              <a:t> to HO</a:t>
            </a:r>
            <a:r>
              <a:rPr lang="en-US" sz="3400" baseline="30000" dirty="0" smtClean="0"/>
              <a:t>•</a:t>
            </a:r>
            <a:r>
              <a:rPr lang="en-US" sz="3400" dirty="0" smtClean="0"/>
              <a:t>   --   The </a:t>
            </a:r>
            <a:r>
              <a:rPr lang="en-US" sz="3400" dirty="0"/>
              <a:t>Fenton Reaction</a:t>
            </a:r>
          </a:p>
        </p:txBody>
      </p:sp>
      <p:sp>
        <p:nvSpPr>
          <p:cNvPr id="35843" name="Rectangle 3"/>
          <p:cNvSpPr>
            <a:spLocks noGrp="1" noChangeArrowheads="1"/>
          </p:cNvSpPr>
          <p:nvPr>
            <p:ph type="body" idx="1"/>
          </p:nvPr>
        </p:nvSpPr>
        <p:spPr>
          <a:xfrm>
            <a:off x="533400" y="1752600"/>
            <a:ext cx="8305800" cy="3276600"/>
          </a:xfrm>
        </p:spPr>
        <p:txBody>
          <a:bodyPr>
            <a:normAutofit/>
          </a:bodyPr>
          <a:lstStyle/>
          <a:p>
            <a:pPr algn="ctr">
              <a:lnSpc>
                <a:spcPct val="90000"/>
              </a:lnSpc>
              <a:buFont typeface="Wingdings" pitchFamily="2" charset="2"/>
              <a:buNone/>
            </a:pPr>
            <a:r>
              <a:rPr lang="en-US" dirty="0"/>
              <a:t>	</a:t>
            </a:r>
            <a:r>
              <a:rPr lang="en-US" sz="2800" dirty="0"/>
              <a:t>H</a:t>
            </a:r>
            <a:r>
              <a:rPr lang="en-US" sz="2800" baseline="-25000" dirty="0"/>
              <a:t>2</a:t>
            </a:r>
            <a:r>
              <a:rPr lang="en-US" sz="2800" dirty="0"/>
              <a:t>O</a:t>
            </a:r>
            <a:r>
              <a:rPr lang="en-US" sz="2800" baseline="-25000" dirty="0"/>
              <a:t>2</a:t>
            </a:r>
            <a:r>
              <a:rPr lang="en-US" sz="2800" dirty="0"/>
              <a:t> + e</a:t>
            </a:r>
            <a:r>
              <a:rPr lang="en-US" sz="2800" baseline="30000" dirty="0"/>
              <a:t>-</a:t>
            </a:r>
            <a:r>
              <a:rPr lang="en-US" sz="2800" dirty="0"/>
              <a:t> </a:t>
            </a:r>
            <a:r>
              <a:rPr lang="en-US" sz="2800" dirty="0">
                <a:sym typeface="Symbol" pitchFamily="18" charset="2"/>
              </a:rPr>
              <a:t> HO</a:t>
            </a:r>
            <a:r>
              <a:rPr lang="en-US" sz="2800" baseline="30000" dirty="0">
                <a:cs typeface="Times New Roman" pitchFamily="18" charset="0"/>
                <a:sym typeface="Symbol" pitchFamily="18" charset="2"/>
              </a:rPr>
              <a:t>•</a:t>
            </a:r>
            <a:r>
              <a:rPr lang="en-US" sz="2800" dirty="0">
                <a:cs typeface="Times New Roman" pitchFamily="18" charset="0"/>
                <a:sym typeface="Symbol" pitchFamily="18" charset="2"/>
              </a:rPr>
              <a:t> + HO</a:t>
            </a:r>
            <a:r>
              <a:rPr lang="en-US" sz="2800" baseline="30000" dirty="0">
                <a:cs typeface="Times New Roman" pitchFamily="18" charset="0"/>
                <a:sym typeface="Symbol" pitchFamily="18" charset="2"/>
              </a:rPr>
              <a:t>-</a:t>
            </a:r>
            <a:r>
              <a:rPr lang="en-US" sz="2800" dirty="0">
                <a:cs typeface="Times New Roman" pitchFamily="18" charset="0"/>
                <a:sym typeface="Symbol" pitchFamily="18" charset="2"/>
              </a:rPr>
              <a:t>  	</a:t>
            </a:r>
          </a:p>
          <a:p>
            <a:pPr algn="ctr">
              <a:lnSpc>
                <a:spcPct val="90000"/>
              </a:lnSpc>
              <a:buFont typeface="Wingdings" pitchFamily="2" charset="2"/>
              <a:buNone/>
            </a:pPr>
            <a:r>
              <a:rPr lang="en-US" sz="2800" dirty="0">
                <a:cs typeface="Times New Roman" pitchFamily="18" charset="0"/>
                <a:sym typeface="Symbol" pitchFamily="18" charset="2"/>
              </a:rPr>
              <a:t>	Fe(II)  Fe(III) + e</a:t>
            </a:r>
            <a:r>
              <a:rPr lang="en-US" sz="2800" baseline="30000" dirty="0">
                <a:cs typeface="Times New Roman" pitchFamily="18" charset="0"/>
                <a:sym typeface="Symbol" pitchFamily="18" charset="2"/>
              </a:rPr>
              <a:t>-</a:t>
            </a:r>
            <a:r>
              <a:rPr lang="en-US" sz="2800" dirty="0">
                <a:cs typeface="Times New Roman" pitchFamily="18" charset="0"/>
                <a:sym typeface="Symbol" pitchFamily="18" charset="2"/>
              </a:rPr>
              <a:t> 	</a:t>
            </a:r>
          </a:p>
          <a:p>
            <a:pPr algn="ctr">
              <a:lnSpc>
                <a:spcPct val="90000"/>
              </a:lnSpc>
              <a:buFont typeface="Wingdings" pitchFamily="2" charset="2"/>
              <a:buNone/>
            </a:pPr>
            <a:endParaRPr lang="en-US" sz="2800" dirty="0">
              <a:cs typeface="Times New Roman" pitchFamily="18" charset="0"/>
              <a:sym typeface="Symbol" pitchFamily="18" charset="2"/>
            </a:endParaRPr>
          </a:p>
          <a:p>
            <a:pPr algn="ctr">
              <a:lnSpc>
                <a:spcPct val="90000"/>
              </a:lnSpc>
              <a:buFont typeface="Wingdings" pitchFamily="2" charset="2"/>
              <a:buNone/>
            </a:pPr>
            <a:r>
              <a:rPr lang="en-US" sz="2800" dirty="0">
                <a:cs typeface="Times New Roman" pitchFamily="18" charset="0"/>
                <a:sym typeface="Symbol" pitchFamily="18" charset="2"/>
              </a:rPr>
              <a:t>	Fe(II) + H</a:t>
            </a:r>
            <a:r>
              <a:rPr lang="en-US" sz="2800" baseline="-25000" dirty="0">
                <a:cs typeface="Times New Roman" pitchFamily="18" charset="0"/>
                <a:sym typeface="Symbol" pitchFamily="18" charset="2"/>
              </a:rPr>
              <a:t>2</a:t>
            </a:r>
            <a:r>
              <a:rPr lang="en-US" sz="2800" dirty="0">
                <a:cs typeface="Times New Roman" pitchFamily="18" charset="0"/>
                <a:sym typeface="Symbol" pitchFamily="18" charset="2"/>
              </a:rPr>
              <a:t>O</a:t>
            </a:r>
            <a:r>
              <a:rPr lang="en-US" sz="2800" baseline="-25000" dirty="0">
                <a:cs typeface="Times New Roman" pitchFamily="18" charset="0"/>
                <a:sym typeface="Symbol" pitchFamily="18" charset="2"/>
              </a:rPr>
              <a:t>2</a:t>
            </a:r>
            <a:r>
              <a:rPr lang="en-US" sz="2800" dirty="0">
                <a:cs typeface="Times New Roman" pitchFamily="18" charset="0"/>
                <a:sym typeface="Symbol" pitchFamily="18" charset="2"/>
              </a:rPr>
              <a:t>  Fe(III) + </a:t>
            </a:r>
            <a:r>
              <a:rPr lang="en-US" sz="2800" b="1" dirty="0">
                <a:solidFill>
                  <a:srgbClr val="FF0000"/>
                </a:solidFill>
                <a:cs typeface="Times New Roman" pitchFamily="18" charset="0"/>
                <a:sym typeface="Symbol" pitchFamily="18" charset="2"/>
              </a:rPr>
              <a:t>HO</a:t>
            </a:r>
            <a:r>
              <a:rPr lang="en-US" sz="2800" b="1" baseline="30000" dirty="0">
                <a:solidFill>
                  <a:srgbClr val="FF0000"/>
                </a:solidFill>
                <a:cs typeface="Times New Roman" pitchFamily="18" charset="0"/>
                <a:sym typeface="Symbol" pitchFamily="18" charset="2"/>
              </a:rPr>
              <a:t>•</a:t>
            </a:r>
            <a:r>
              <a:rPr lang="en-US" sz="2800" dirty="0">
                <a:cs typeface="Times New Roman" pitchFamily="18" charset="0"/>
                <a:sym typeface="Symbol" pitchFamily="18" charset="2"/>
              </a:rPr>
              <a:t> + HO</a:t>
            </a:r>
            <a:r>
              <a:rPr lang="en-US" sz="2800" baseline="30000" dirty="0">
                <a:cs typeface="Times New Roman" pitchFamily="18" charset="0"/>
                <a:sym typeface="Symbol" pitchFamily="18" charset="2"/>
              </a:rPr>
              <a:t>-</a:t>
            </a:r>
          </a:p>
          <a:p>
            <a:pPr algn="ctr">
              <a:lnSpc>
                <a:spcPct val="90000"/>
              </a:lnSpc>
              <a:buFont typeface="Wingdings" pitchFamily="2" charset="2"/>
              <a:buNone/>
            </a:pPr>
            <a:endParaRPr lang="en-US" sz="2800" dirty="0">
              <a:cs typeface="Times New Roman" pitchFamily="18" charset="0"/>
              <a:sym typeface="Symbol" pitchFamily="18" charset="2"/>
            </a:endParaRPr>
          </a:p>
          <a:p>
            <a:pPr algn="ctr">
              <a:lnSpc>
                <a:spcPct val="90000"/>
              </a:lnSpc>
            </a:pPr>
            <a:endParaRPr lang="en-US" sz="2800" baseline="30000" dirty="0">
              <a:cs typeface="Times New Roman" pitchFamily="18" charset="0"/>
              <a:sym typeface="Symbol" pitchFamily="18" charset="2"/>
            </a:endParaRPr>
          </a:p>
          <a:p>
            <a:pPr lvl="1">
              <a:lnSpc>
                <a:spcPct val="90000"/>
              </a:lnSpc>
            </a:pPr>
            <a:r>
              <a:rPr lang="en-US" sz="2800" dirty="0" smtClean="0"/>
              <a:t>HO• + e</a:t>
            </a:r>
            <a:r>
              <a:rPr lang="en-US" sz="2800" baseline="30000" dirty="0" smtClean="0"/>
              <a:t>-</a:t>
            </a:r>
            <a:r>
              <a:rPr lang="en-US" sz="2800" dirty="0" smtClean="0"/>
              <a:t> </a:t>
            </a:r>
            <a:r>
              <a:rPr lang="en-US" sz="2800" dirty="0" smtClean="0">
                <a:sym typeface="Wingdings" pitchFamily="2" charset="2"/>
              </a:rPr>
              <a:t> HO</a:t>
            </a:r>
            <a:r>
              <a:rPr lang="en-US" sz="2800" baseline="30000" dirty="0" smtClean="0">
                <a:sym typeface="Wingdings" pitchFamily="2" charset="2"/>
              </a:rPr>
              <a:t>-</a:t>
            </a:r>
            <a:r>
              <a:rPr lang="en-US" sz="2800" dirty="0" smtClean="0">
                <a:sym typeface="Wingdings" pitchFamily="2" charset="2"/>
              </a:rPr>
              <a:t>		E</a:t>
            </a:r>
            <a:r>
              <a:rPr lang="en-US" sz="2800" baseline="30000" dirty="0" smtClean="0">
                <a:sym typeface="Wingdings" pitchFamily="2" charset="2"/>
              </a:rPr>
              <a:t>0</a:t>
            </a:r>
            <a:r>
              <a:rPr lang="en-US" sz="2800" dirty="0" smtClean="0">
                <a:sym typeface="Wingdings" pitchFamily="2" charset="2"/>
              </a:rPr>
              <a:t> ≈ 2 volts</a:t>
            </a:r>
            <a:endParaRPr lang="en-US" sz="2800" dirty="0"/>
          </a:p>
          <a:p>
            <a:pPr algn="ctr">
              <a:lnSpc>
                <a:spcPct val="90000"/>
              </a:lnSpc>
            </a:pPr>
            <a:endParaRPr lang="en-US" dirty="0"/>
          </a:p>
        </p:txBody>
      </p:sp>
      <p:sp>
        <p:nvSpPr>
          <p:cNvPr id="35844" name="Line 4"/>
          <p:cNvSpPr>
            <a:spLocks noChangeShapeType="1"/>
          </p:cNvSpPr>
          <p:nvPr/>
        </p:nvSpPr>
        <p:spPr bwMode="auto">
          <a:xfrm>
            <a:off x="838200" y="2895600"/>
            <a:ext cx="8001000" cy="0"/>
          </a:xfrm>
          <a:prstGeom prst="line">
            <a:avLst/>
          </a:prstGeom>
          <a:noFill/>
          <a:ln w="9525">
            <a:solidFill>
              <a:schemeClr val="tx1"/>
            </a:solidFill>
            <a:round/>
            <a:headEnd/>
            <a:tailEnd/>
          </a:ln>
          <a:effectLst/>
        </p:spPr>
        <p:txBody>
          <a:bodyPr/>
          <a:lstStyle/>
          <a:p>
            <a:endParaRPr lang="en-US"/>
          </a:p>
        </p:txBody>
      </p:sp>
      <p:sp>
        <p:nvSpPr>
          <p:cNvPr id="35845" name="Text Box 5"/>
          <p:cNvSpPr txBox="1">
            <a:spLocks noChangeArrowheads="1"/>
          </p:cNvSpPr>
          <p:nvPr/>
        </p:nvSpPr>
        <p:spPr bwMode="auto">
          <a:xfrm>
            <a:off x="1371600" y="5257800"/>
            <a:ext cx="6953250" cy="641350"/>
          </a:xfrm>
          <a:prstGeom prst="rect">
            <a:avLst/>
          </a:prstGeom>
          <a:noFill/>
          <a:ln w="9525">
            <a:noFill/>
            <a:miter lim="800000"/>
            <a:headEnd/>
            <a:tailEnd/>
          </a:ln>
          <a:effectLst/>
        </p:spPr>
        <p:txBody>
          <a:bodyPr wrap="none">
            <a:spAutoFit/>
          </a:bodyPr>
          <a:lstStyle/>
          <a:p>
            <a:pPr marL="457200" indent="-457200"/>
            <a:r>
              <a:rPr lang="en-US">
                <a:latin typeface="Times New Roman" pitchFamily="18" charset="0"/>
                <a:cs typeface="Arial" charset="0"/>
              </a:rPr>
              <a:t>H.J.H. Fenton.  </a:t>
            </a:r>
            <a:r>
              <a:rPr lang="en-US" i="1">
                <a:latin typeface="Times New Roman" pitchFamily="18" charset="0"/>
                <a:cs typeface="Arial" charset="0"/>
              </a:rPr>
              <a:t>J. Chem. Soc</a:t>
            </a:r>
            <a:r>
              <a:rPr lang="en-US">
                <a:latin typeface="Times New Roman" pitchFamily="18" charset="0"/>
                <a:cs typeface="Arial" charset="0"/>
              </a:rPr>
              <a:t>. </a:t>
            </a:r>
            <a:r>
              <a:rPr lang="en-US" b="1">
                <a:latin typeface="Times New Roman" pitchFamily="18" charset="0"/>
                <a:cs typeface="Arial" charset="0"/>
              </a:rPr>
              <a:t>1894</a:t>
            </a:r>
            <a:r>
              <a:rPr lang="en-US">
                <a:latin typeface="Times New Roman" pitchFamily="18" charset="0"/>
                <a:cs typeface="Arial" charset="0"/>
              </a:rPr>
              <a:t>,  65, 889.</a:t>
            </a:r>
          </a:p>
          <a:p>
            <a:pPr marL="457200" indent="-457200"/>
            <a:r>
              <a:rPr lang="en-US">
                <a:latin typeface="Times New Roman" pitchFamily="18" charset="0"/>
                <a:cs typeface="Arial" charset="0"/>
              </a:rPr>
              <a:t>F. Haber and J.J. Weiss.  </a:t>
            </a:r>
            <a:r>
              <a:rPr lang="en-US" i="1">
                <a:latin typeface="Times New Roman" pitchFamily="18" charset="0"/>
                <a:cs typeface="Arial" charset="0"/>
              </a:rPr>
              <a:t>Proc. Roy. Soc. London, Ser. A</a:t>
            </a:r>
            <a:r>
              <a:rPr lang="en-US">
                <a:latin typeface="Times New Roman" pitchFamily="18" charset="0"/>
                <a:cs typeface="Arial" charset="0"/>
              </a:rPr>
              <a:t>.  </a:t>
            </a:r>
            <a:r>
              <a:rPr lang="en-US" b="1">
                <a:latin typeface="Times New Roman" pitchFamily="18" charset="0"/>
                <a:cs typeface="Arial" charset="0"/>
              </a:rPr>
              <a:t>1934</a:t>
            </a:r>
            <a:r>
              <a:rPr lang="en-US">
                <a:latin typeface="Times New Roman" pitchFamily="18" charset="0"/>
                <a:cs typeface="Arial" charset="0"/>
              </a:rPr>
              <a:t>, 147, 332.</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Mechanism of Action</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18</a:t>
            </a:fld>
            <a:endParaRPr lang="en-US"/>
          </a:p>
        </p:txBody>
      </p:sp>
      <p:grpSp>
        <p:nvGrpSpPr>
          <p:cNvPr id="6" name="Group 70"/>
          <p:cNvGrpSpPr>
            <a:grpSpLocks noChangeAspect="1"/>
          </p:cNvGrpSpPr>
          <p:nvPr/>
        </p:nvGrpSpPr>
        <p:grpSpPr bwMode="auto">
          <a:xfrm>
            <a:off x="609599" y="2209800"/>
            <a:ext cx="8509057" cy="3124200"/>
            <a:chOff x="624" y="1632"/>
            <a:chExt cx="4848" cy="1780"/>
          </a:xfrm>
        </p:grpSpPr>
        <p:sp>
          <p:nvSpPr>
            <p:cNvPr id="7" name="AutoShape 69"/>
            <p:cNvSpPr>
              <a:spLocks noChangeAspect="1" noChangeArrowheads="1" noTextEdit="1"/>
            </p:cNvSpPr>
            <p:nvPr/>
          </p:nvSpPr>
          <p:spPr bwMode="auto">
            <a:xfrm>
              <a:off x="624" y="1632"/>
              <a:ext cx="4848" cy="1732"/>
            </a:xfrm>
            <a:prstGeom prst="rect">
              <a:avLst/>
            </a:prstGeom>
            <a:noFill/>
            <a:ln w="9525">
              <a:noFill/>
              <a:miter lim="800000"/>
              <a:headEnd/>
              <a:tailEnd/>
            </a:ln>
          </p:spPr>
          <p:txBody>
            <a:bodyPr/>
            <a:lstStyle/>
            <a:p>
              <a:endParaRPr lang="en-US"/>
            </a:p>
          </p:txBody>
        </p:sp>
        <p:grpSp>
          <p:nvGrpSpPr>
            <p:cNvPr id="8" name="Group 271"/>
            <p:cNvGrpSpPr>
              <a:grpSpLocks/>
            </p:cNvGrpSpPr>
            <p:nvPr/>
          </p:nvGrpSpPr>
          <p:grpSpPr bwMode="auto">
            <a:xfrm>
              <a:off x="624" y="1635"/>
              <a:ext cx="4833" cy="1777"/>
              <a:chOff x="624" y="1635"/>
              <a:chExt cx="4833" cy="1777"/>
            </a:xfrm>
          </p:grpSpPr>
          <p:sp>
            <p:nvSpPr>
              <p:cNvPr id="43" name="Freeform 71"/>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44" name="Freeform 72"/>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45" name="Freeform 73"/>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path>
                </a:pathLst>
              </a:custGeom>
              <a:noFill/>
              <a:ln w="9525">
                <a:solidFill>
                  <a:srgbClr val="000000"/>
                </a:solidFill>
                <a:prstDash val="solid"/>
                <a:round/>
                <a:headEnd/>
                <a:tailEnd/>
              </a:ln>
            </p:spPr>
            <p:txBody>
              <a:bodyPr/>
              <a:lstStyle/>
              <a:p>
                <a:endParaRPr lang="en-US"/>
              </a:p>
            </p:txBody>
          </p:sp>
          <p:sp>
            <p:nvSpPr>
              <p:cNvPr id="46" name="Rectangle 74"/>
              <p:cNvSpPr>
                <a:spLocks noChangeArrowheads="1"/>
              </p:cNvSpPr>
              <p:nvPr/>
            </p:nvSpPr>
            <p:spPr bwMode="auto">
              <a:xfrm>
                <a:off x="1156" y="1914"/>
                <a:ext cx="192" cy="196"/>
              </a:xfrm>
              <a:prstGeom prst="rect">
                <a:avLst/>
              </a:prstGeom>
              <a:solidFill>
                <a:srgbClr val="FFFFFF"/>
              </a:solidFill>
              <a:ln w="9525">
                <a:noFill/>
                <a:miter lim="800000"/>
                <a:headEnd/>
                <a:tailEnd/>
              </a:ln>
            </p:spPr>
            <p:txBody>
              <a:bodyPr/>
              <a:lstStyle/>
              <a:p>
                <a:endParaRPr lang="en-US"/>
              </a:p>
            </p:txBody>
          </p:sp>
          <p:sp>
            <p:nvSpPr>
              <p:cNvPr id="47" name="Rectangle 75"/>
              <p:cNvSpPr>
                <a:spLocks noChangeArrowheads="1"/>
              </p:cNvSpPr>
              <p:nvPr/>
            </p:nvSpPr>
            <p:spPr bwMode="auto">
              <a:xfrm>
                <a:off x="1156" y="1928"/>
                <a:ext cx="270" cy="222"/>
              </a:xfrm>
              <a:prstGeom prst="rect">
                <a:avLst/>
              </a:prstGeom>
              <a:noFill/>
              <a:ln w="9525">
                <a:noFill/>
                <a:miter lim="800000"/>
                <a:headEnd/>
                <a:tailEnd/>
              </a:ln>
            </p:spPr>
            <p:txBody>
              <a:bodyPr wrap="none" lIns="0" tIns="0" rIns="0" bIns="0">
                <a:spAutoFit/>
              </a:bodyPr>
              <a:lstStyle/>
              <a:p>
                <a:r>
                  <a:rPr lang="en-US" sz="2000">
                    <a:solidFill>
                      <a:srgbClr val="000000"/>
                    </a:solidFill>
                  </a:rPr>
                  <a:t>Fe</a:t>
                </a:r>
                <a:endParaRPr lang="en-US"/>
              </a:p>
            </p:txBody>
          </p:sp>
          <p:sp>
            <p:nvSpPr>
              <p:cNvPr id="48" name="Rectangle 76"/>
              <p:cNvSpPr>
                <a:spLocks noChangeArrowheads="1"/>
              </p:cNvSpPr>
              <p:nvPr/>
            </p:nvSpPr>
            <p:spPr bwMode="auto">
              <a:xfrm>
                <a:off x="1352" y="1890"/>
                <a:ext cx="56" cy="122"/>
              </a:xfrm>
              <a:prstGeom prst="rect">
                <a:avLst/>
              </a:prstGeom>
              <a:solidFill>
                <a:srgbClr val="FFFFFF"/>
              </a:solidFill>
              <a:ln w="9525">
                <a:noFill/>
                <a:miter lim="800000"/>
                <a:headEnd/>
                <a:tailEnd/>
              </a:ln>
            </p:spPr>
            <p:txBody>
              <a:bodyPr/>
              <a:lstStyle/>
              <a:p>
                <a:endParaRPr lang="en-US"/>
              </a:p>
            </p:txBody>
          </p:sp>
          <p:sp>
            <p:nvSpPr>
              <p:cNvPr id="49" name="Rectangle 77"/>
              <p:cNvSpPr>
                <a:spLocks noChangeArrowheads="1"/>
              </p:cNvSpPr>
              <p:nvPr/>
            </p:nvSpPr>
            <p:spPr bwMode="auto">
              <a:xfrm>
                <a:off x="1352" y="1898"/>
                <a:ext cx="103" cy="139"/>
              </a:xfrm>
              <a:prstGeom prst="rect">
                <a:avLst/>
              </a:prstGeom>
              <a:noFill/>
              <a:ln w="9525">
                <a:noFill/>
                <a:miter lim="800000"/>
                <a:headEnd/>
                <a:tailEnd/>
              </a:ln>
            </p:spPr>
            <p:txBody>
              <a:bodyPr wrap="none" lIns="0" tIns="0" rIns="0" bIns="0">
                <a:spAutoFit/>
              </a:bodyPr>
              <a:lstStyle/>
              <a:p>
                <a:r>
                  <a:rPr lang="en-US" sz="1300">
                    <a:solidFill>
                      <a:srgbClr val="000000"/>
                    </a:solidFill>
                  </a:rPr>
                  <a:t>0</a:t>
                </a:r>
                <a:endParaRPr lang="en-US"/>
              </a:p>
            </p:txBody>
          </p:sp>
          <p:sp>
            <p:nvSpPr>
              <p:cNvPr id="50" name="Rectangle 78"/>
              <p:cNvSpPr>
                <a:spLocks noChangeArrowheads="1"/>
              </p:cNvSpPr>
              <p:nvPr/>
            </p:nvSpPr>
            <p:spPr bwMode="auto">
              <a:xfrm>
                <a:off x="2123" y="2256"/>
                <a:ext cx="205" cy="211"/>
              </a:xfrm>
              <a:prstGeom prst="rect">
                <a:avLst/>
              </a:prstGeom>
              <a:solidFill>
                <a:srgbClr val="FFFFFF"/>
              </a:solidFill>
              <a:ln w="9525">
                <a:noFill/>
                <a:miter lim="800000"/>
                <a:headEnd/>
                <a:tailEnd/>
              </a:ln>
            </p:spPr>
            <p:txBody>
              <a:bodyPr/>
              <a:lstStyle/>
              <a:p>
                <a:endParaRPr lang="en-US"/>
              </a:p>
            </p:txBody>
          </p:sp>
          <p:sp>
            <p:nvSpPr>
              <p:cNvPr id="51" name="Rectangle 79"/>
              <p:cNvSpPr>
                <a:spLocks noChangeArrowheads="1"/>
              </p:cNvSpPr>
              <p:nvPr/>
            </p:nvSpPr>
            <p:spPr bwMode="auto">
              <a:xfrm>
                <a:off x="2124" y="2268"/>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52" name="Rectangle 80"/>
              <p:cNvSpPr>
                <a:spLocks noChangeArrowheads="1"/>
              </p:cNvSpPr>
              <p:nvPr/>
            </p:nvSpPr>
            <p:spPr bwMode="auto">
              <a:xfrm>
                <a:off x="2320" y="2232"/>
                <a:ext cx="62" cy="136"/>
              </a:xfrm>
              <a:prstGeom prst="rect">
                <a:avLst/>
              </a:prstGeom>
              <a:solidFill>
                <a:srgbClr val="FFFFFF"/>
              </a:solidFill>
              <a:ln w="9525">
                <a:noFill/>
                <a:miter lim="800000"/>
                <a:headEnd/>
                <a:tailEnd/>
              </a:ln>
            </p:spPr>
            <p:txBody>
              <a:bodyPr/>
              <a:lstStyle/>
              <a:p>
                <a:endParaRPr lang="en-US"/>
              </a:p>
            </p:txBody>
          </p:sp>
          <p:sp>
            <p:nvSpPr>
              <p:cNvPr id="53" name="Rectangle 81"/>
              <p:cNvSpPr>
                <a:spLocks noChangeArrowheads="1"/>
              </p:cNvSpPr>
              <p:nvPr/>
            </p:nvSpPr>
            <p:spPr bwMode="auto">
              <a:xfrm>
                <a:off x="2320" y="2241"/>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54" name="Rectangle 82"/>
              <p:cNvSpPr>
                <a:spLocks noChangeArrowheads="1"/>
              </p:cNvSpPr>
              <p:nvPr/>
            </p:nvSpPr>
            <p:spPr bwMode="auto">
              <a:xfrm>
                <a:off x="2384" y="2256"/>
                <a:ext cx="470" cy="211"/>
              </a:xfrm>
              <a:prstGeom prst="rect">
                <a:avLst/>
              </a:prstGeom>
              <a:solidFill>
                <a:srgbClr val="FFFFFF"/>
              </a:solidFill>
              <a:ln w="9525">
                <a:noFill/>
                <a:miter lim="800000"/>
                <a:headEnd/>
                <a:tailEnd/>
              </a:ln>
            </p:spPr>
            <p:txBody>
              <a:bodyPr/>
              <a:lstStyle/>
              <a:p>
                <a:endParaRPr lang="en-US"/>
              </a:p>
            </p:txBody>
          </p:sp>
          <p:sp>
            <p:nvSpPr>
              <p:cNvPr id="55" name="Rectangle 83"/>
              <p:cNvSpPr>
                <a:spLocks noChangeArrowheads="1"/>
              </p:cNvSpPr>
              <p:nvPr/>
            </p:nvSpPr>
            <p:spPr bwMode="auto">
              <a:xfrm>
                <a:off x="2385" y="2268"/>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56" name="Rectangle 84"/>
              <p:cNvSpPr>
                <a:spLocks noChangeArrowheads="1"/>
              </p:cNvSpPr>
              <p:nvPr/>
            </p:nvSpPr>
            <p:spPr bwMode="auto">
              <a:xfrm>
                <a:off x="2073" y="1658"/>
                <a:ext cx="204" cy="211"/>
              </a:xfrm>
              <a:prstGeom prst="rect">
                <a:avLst/>
              </a:prstGeom>
              <a:solidFill>
                <a:srgbClr val="FFFFFF"/>
              </a:solidFill>
              <a:ln w="9525">
                <a:noFill/>
                <a:miter lim="800000"/>
                <a:headEnd/>
                <a:tailEnd/>
              </a:ln>
            </p:spPr>
            <p:txBody>
              <a:bodyPr/>
              <a:lstStyle/>
              <a:p>
                <a:endParaRPr lang="en-US"/>
              </a:p>
            </p:txBody>
          </p:sp>
          <p:sp>
            <p:nvSpPr>
              <p:cNvPr id="57" name="Rectangle 85"/>
              <p:cNvSpPr>
                <a:spLocks noChangeArrowheads="1"/>
              </p:cNvSpPr>
              <p:nvPr/>
            </p:nvSpPr>
            <p:spPr bwMode="auto">
              <a:xfrm>
                <a:off x="2073" y="1670"/>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58" name="Rectangle 86"/>
              <p:cNvSpPr>
                <a:spLocks noChangeArrowheads="1"/>
              </p:cNvSpPr>
              <p:nvPr/>
            </p:nvSpPr>
            <p:spPr bwMode="auto">
              <a:xfrm>
                <a:off x="2269" y="1635"/>
                <a:ext cx="95" cy="134"/>
              </a:xfrm>
              <a:prstGeom prst="rect">
                <a:avLst/>
              </a:prstGeom>
              <a:solidFill>
                <a:srgbClr val="FFFFFF"/>
              </a:solidFill>
              <a:ln w="9525">
                <a:noFill/>
                <a:miter lim="800000"/>
                <a:headEnd/>
                <a:tailEnd/>
              </a:ln>
            </p:spPr>
            <p:txBody>
              <a:bodyPr/>
              <a:lstStyle/>
              <a:p>
                <a:endParaRPr lang="en-US"/>
              </a:p>
            </p:txBody>
          </p:sp>
          <p:sp>
            <p:nvSpPr>
              <p:cNvPr id="59" name="Rectangle 87"/>
              <p:cNvSpPr>
                <a:spLocks noChangeArrowheads="1"/>
              </p:cNvSpPr>
              <p:nvPr/>
            </p:nvSpPr>
            <p:spPr bwMode="auto">
              <a:xfrm>
                <a:off x="2271" y="164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60" name="Rectangle 88"/>
              <p:cNvSpPr>
                <a:spLocks noChangeArrowheads="1"/>
              </p:cNvSpPr>
              <p:nvPr/>
            </p:nvSpPr>
            <p:spPr bwMode="auto">
              <a:xfrm>
                <a:off x="2367" y="1658"/>
                <a:ext cx="469" cy="211"/>
              </a:xfrm>
              <a:prstGeom prst="rect">
                <a:avLst/>
              </a:prstGeom>
              <a:solidFill>
                <a:srgbClr val="FFFFFF"/>
              </a:solidFill>
              <a:ln w="9525">
                <a:noFill/>
                <a:miter lim="800000"/>
                <a:headEnd/>
                <a:tailEnd/>
              </a:ln>
            </p:spPr>
            <p:txBody>
              <a:bodyPr/>
              <a:lstStyle/>
              <a:p>
                <a:endParaRPr lang="en-US"/>
              </a:p>
            </p:txBody>
          </p:sp>
          <p:sp>
            <p:nvSpPr>
              <p:cNvPr id="61" name="Rectangle 89"/>
              <p:cNvSpPr>
                <a:spLocks noChangeArrowheads="1"/>
              </p:cNvSpPr>
              <p:nvPr/>
            </p:nvSpPr>
            <p:spPr bwMode="auto">
              <a:xfrm>
                <a:off x="2367" y="1670"/>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62" name="Freeform 90"/>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 ang="0">
                    <a:pos x="208" y="531"/>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lnTo>
                      <a:pt x="208" y="531"/>
                    </a:lnTo>
                    <a:close/>
                  </a:path>
                </a:pathLst>
              </a:custGeom>
              <a:solidFill>
                <a:srgbClr val="FFFFFF"/>
              </a:solidFill>
              <a:ln w="9525">
                <a:noFill/>
                <a:round/>
                <a:headEnd/>
                <a:tailEnd/>
              </a:ln>
            </p:spPr>
            <p:txBody>
              <a:bodyPr/>
              <a:lstStyle/>
              <a:p>
                <a:endParaRPr lang="en-US"/>
              </a:p>
            </p:txBody>
          </p:sp>
          <p:sp>
            <p:nvSpPr>
              <p:cNvPr id="63" name="Freeform 91"/>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path>
                </a:pathLst>
              </a:custGeom>
              <a:noFill/>
              <a:ln w="9525">
                <a:solidFill>
                  <a:srgbClr val="000000"/>
                </a:solidFill>
                <a:prstDash val="solid"/>
                <a:round/>
                <a:headEnd/>
                <a:tailEnd/>
              </a:ln>
            </p:spPr>
            <p:txBody>
              <a:bodyPr/>
              <a:lstStyle/>
              <a:p>
                <a:endParaRPr lang="en-US"/>
              </a:p>
            </p:txBody>
          </p:sp>
          <p:sp>
            <p:nvSpPr>
              <p:cNvPr id="64" name="Freeform 92"/>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65" name="Freeform 93"/>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66" name="Freeform 94"/>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path>
                </a:pathLst>
              </a:custGeom>
              <a:noFill/>
              <a:ln w="9525">
                <a:solidFill>
                  <a:srgbClr val="000000"/>
                </a:solidFill>
                <a:prstDash val="solid"/>
                <a:round/>
                <a:headEnd/>
                <a:tailEnd/>
              </a:ln>
            </p:spPr>
            <p:txBody>
              <a:bodyPr/>
              <a:lstStyle/>
              <a:p>
                <a:endParaRPr lang="en-US"/>
              </a:p>
            </p:txBody>
          </p:sp>
          <p:sp>
            <p:nvSpPr>
              <p:cNvPr id="67" name="Freeform 95"/>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 ang="0">
                    <a:pos x="0" y="0"/>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lnTo>
                      <a:pt x="0" y="0"/>
                    </a:lnTo>
                    <a:close/>
                  </a:path>
                </a:pathLst>
              </a:custGeom>
              <a:solidFill>
                <a:srgbClr val="FFFFFF"/>
              </a:solidFill>
              <a:ln w="9525">
                <a:noFill/>
                <a:round/>
                <a:headEnd/>
                <a:tailEnd/>
              </a:ln>
            </p:spPr>
            <p:txBody>
              <a:bodyPr/>
              <a:lstStyle/>
              <a:p>
                <a:endParaRPr lang="en-US"/>
              </a:p>
            </p:txBody>
          </p:sp>
          <p:sp>
            <p:nvSpPr>
              <p:cNvPr id="68" name="Freeform 96"/>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path>
                </a:pathLst>
              </a:custGeom>
              <a:noFill/>
              <a:ln w="9525">
                <a:solidFill>
                  <a:srgbClr val="000000"/>
                </a:solidFill>
                <a:prstDash val="solid"/>
                <a:round/>
                <a:headEnd/>
                <a:tailEnd/>
              </a:ln>
            </p:spPr>
            <p:txBody>
              <a:bodyPr/>
              <a:lstStyle/>
              <a:p>
                <a:endParaRPr lang="en-US"/>
              </a:p>
            </p:txBody>
          </p:sp>
          <p:sp>
            <p:nvSpPr>
              <p:cNvPr id="69" name="Freeform 97"/>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70" name="Freeform 98"/>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71" name="Freeform 99"/>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path>
                </a:pathLst>
              </a:custGeom>
              <a:noFill/>
              <a:ln w="9525">
                <a:solidFill>
                  <a:srgbClr val="000000"/>
                </a:solidFill>
                <a:prstDash val="solid"/>
                <a:round/>
                <a:headEnd/>
                <a:tailEnd/>
              </a:ln>
            </p:spPr>
            <p:txBody>
              <a:bodyPr/>
              <a:lstStyle/>
              <a:p>
                <a:endParaRPr lang="en-US"/>
              </a:p>
            </p:txBody>
          </p:sp>
          <p:sp>
            <p:nvSpPr>
              <p:cNvPr id="72" name="Rectangle 100"/>
              <p:cNvSpPr>
                <a:spLocks noChangeArrowheads="1"/>
              </p:cNvSpPr>
              <p:nvPr/>
            </p:nvSpPr>
            <p:spPr bwMode="auto">
              <a:xfrm>
                <a:off x="1734" y="1992"/>
                <a:ext cx="98" cy="211"/>
              </a:xfrm>
              <a:prstGeom prst="rect">
                <a:avLst/>
              </a:prstGeom>
              <a:solidFill>
                <a:srgbClr val="FFFFFF"/>
              </a:solidFill>
              <a:ln w="9525">
                <a:noFill/>
                <a:miter lim="800000"/>
                <a:headEnd/>
                <a:tailEnd/>
              </a:ln>
            </p:spPr>
            <p:txBody>
              <a:bodyPr/>
              <a:lstStyle/>
              <a:p>
                <a:endParaRPr lang="en-US"/>
              </a:p>
            </p:txBody>
          </p:sp>
          <p:sp>
            <p:nvSpPr>
              <p:cNvPr id="73" name="Rectangle 101"/>
              <p:cNvSpPr>
                <a:spLocks noChangeArrowheads="1"/>
              </p:cNvSpPr>
              <p:nvPr/>
            </p:nvSpPr>
            <p:spPr bwMode="auto">
              <a:xfrm>
                <a:off x="1734" y="2000"/>
                <a:ext cx="182" cy="241"/>
              </a:xfrm>
              <a:prstGeom prst="rect">
                <a:avLst/>
              </a:prstGeom>
              <a:noFill/>
              <a:ln w="9525">
                <a:noFill/>
                <a:miter lim="800000"/>
                <a:headEnd/>
                <a:tailEnd/>
              </a:ln>
            </p:spPr>
            <p:txBody>
              <a:bodyPr wrap="none" lIns="0" tIns="0" rIns="0" bIns="0">
                <a:spAutoFit/>
              </a:bodyPr>
              <a:lstStyle/>
              <a:p>
                <a:r>
                  <a:rPr lang="en-US" sz="2200" b="1">
                    <a:solidFill>
                      <a:srgbClr val="000000"/>
                    </a:solidFill>
                  </a:rPr>
                  <a:t>e</a:t>
                </a:r>
                <a:endParaRPr lang="en-US"/>
              </a:p>
            </p:txBody>
          </p:sp>
          <p:sp>
            <p:nvSpPr>
              <p:cNvPr id="74" name="Rectangle 102"/>
              <p:cNvSpPr>
                <a:spLocks noChangeArrowheads="1"/>
              </p:cNvSpPr>
              <p:nvPr/>
            </p:nvSpPr>
            <p:spPr bwMode="auto">
              <a:xfrm>
                <a:off x="1829" y="1965"/>
                <a:ext cx="38" cy="136"/>
              </a:xfrm>
              <a:prstGeom prst="rect">
                <a:avLst/>
              </a:prstGeom>
              <a:solidFill>
                <a:srgbClr val="FFFFFF"/>
              </a:solidFill>
              <a:ln w="9525">
                <a:noFill/>
                <a:miter lim="800000"/>
                <a:headEnd/>
                <a:tailEnd/>
              </a:ln>
            </p:spPr>
            <p:txBody>
              <a:bodyPr/>
              <a:lstStyle/>
              <a:p>
                <a:endParaRPr lang="en-US"/>
              </a:p>
            </p:txBody>
          </p:sp>
          <p:sp>
            <p:nvSpPr>
              <p:cNvPr id="75" name="Rectangle 103"/>
              <p:cNvSpPr>
                <a:spLocks noChangeArrowheads="1"/>
              </p:cNvSpPr>
              <p:nvPr/>
            </p:nvSpPr>
            <p:spPr bwMode="auto">
              <a:xfrm>
                <a:off x="1829" y="1969"/>
                <a:ext cx="98" cy="167"/>
              </a:xfrm>
              <a:prstGeom prst="rect">
                <a:avLst/>
              </a:prstGeom>
              <a:noFill/>
              <a:ln w="9525">
                <a:noFill/>
                <a:miter lim="800000"/>
                <a:headEnd/>
                <a:tailEnd/>
              </a:ln>
            </p:spPr>
            <p:txBody>
              <a:bodyPr wrap="none" lIns="0" tIns="0" rIns="0" bIns="0">
                <a:spAutoFit/>
              </a:bodyPr>
              <a:lstStyle/>
              <a:p>
                <a:r>
                  <a:rPr lang="en-US" sz="1400" b="1">
                    <a:solidFill>
                      <a:srgbClr val="000000"/>
                    </a:solidFill>
                  </a:rPr>
                  <a:t>-</a:t>
                </a:r>
                <a:endParaRPr lang="en-US"/>
              </a:p>
            </p:txBody>
          </p:sp>
          <p:sp>
            <p:nvSpPr>
              <p:cNvPr id="76" name="Line 104"/>
              <p:cNvSpPr>
                <a:spLocks noChangeShapeType="1"/>
              </p:cNvSpPr>
              <p:nvPr/>
            </p:nvSpPr>
            <p:spPr bwMode="auto">
              <a:xfrm>
                <a:off x="1520" y="2552"/>
                <a:ext cx="146" cy="440"/>
              </a:xfrm>
              <a:prstGeom prst="line">
                <a:avLst/>
              </a:prstGeom>
              <a:noFill/>
              <a:ln w="14288">
                <a:solidFill>
                  <a:srgbClr val="000000"/>
                </a:solidFill>
                <a:round/>
                <a:headEnd/>
                <a:tailEnd/>
              </a:ln>
            </p:spPr>
            <p:txBody>
              <a:bodyPr/>
              <a:lstStyle/>
              <a:p>
                <a:endParaRPr lang="en-US"/>
              </a:p>
            </p:txBody>
          </p:sp>
          <p:sp>
            <p:nvSpPr>
              <p:cNvPr id="77" name="Freeform 105"/>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78" name="Freeform 106"/>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79" name="Freeform 107"/>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path>
                </a:pathLst>
              </a:custGeom>
              <a:noFill/>
              <a:ln w="14288">
                <a:solidFill>
                  <a:srgbClr val="000000"/>
                </a:solidFill>
                <a:prstDash val="solid"/>
                <a:round/>
                <a:headEnd/>
                <a:tailEnd/>
              </a:ln>
            </p:spPr>
            <p:txBody>
              <a:bodyPr/>
              <a:lstStyle/>
              <a:p>
                <a:endParaRPr lang="en-US"/>
              </a:p>
            </p:txBody>
          </p:sp>
          <p:sp>
            <p:nvSpPr>
              <p:cNvPr id="80" name="Line 108"/>
              <p:cNvSpPr>
                <a:spLocks noChangeShapeType="1"/>
              </p:cNvSpPr>
              <p:nvPr/>
            </p:nvSpPr>
            <p:spPr bwMode="auto">
              <a:xfrm>
                <a:off x="2577" y="3215"/>
                <a:ext cx="559" cy="1"/>
              </a:xfrm>
              <a:prstGeom prst="line">
                <a:avLst/>
              </a:prstGeom>
              <a:noFill/>
              <a:ln w="9525">
                <a:solidFill>
                  <a:srgbClr val="000000"/>
                </a:solidFill>
                <a:round/>
                <a:headEnd/>
                <a:tailEnd/>
              </a:ln>
            </p:spPr>
            <p:txBody>
              <a:bodyPr/>
              <a:lstStyle/>
              <a:p>
                <a:endParaRPr lang="en-US"/>
              </a:p>
            </p:txBody>
          </p:sp>
          <p:sp>
            <p:nvSpPr>
              <p:cNvPr id="81" name="Freeform 109"/>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82" name="Freeform 110"/>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83" name="Freeform 111"/>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path>
                </a:pathLst>
              </a:custGeom>
              <a:noFill/>
              <a:ln w="9525">
                <a:solidFill>
                  <a:srgbClr val="000000"/>
                </a:solidFill>
                <a:prstDash val="solid"/>
                <a:round/>
                <a:headEnd/>
                <a:tailEnd/>
              </a:ln>
            </p:spPr>
            <p:txBody>
              <a:bodyPr/>
              <a:lstStyle/>
              <a:p>
                <a:endParaRPr lang="en-US"/>
              </a:p>
            </p:txBody>
          </p:sp>
          <p:sp>
            <p:nvSpPr>
              <p:cNvPr id="84" name="Rectangle 112"/>
              <p:cNvSpPr>
                <a:spLocks noChangeArrowheads="1"/>
              </p:cNvSpPr>
              <p:nvPr/>
            </p:nvSpPr>
            <p:spPr bwMode="auto">
              <a:xfrm>
                <a:off x="1910" y="3041"/>
                <a:ext cx="131" cy="272"/>
              </a:xfrm>
              <a:prstGeom prst="rect">
                <a:avLst/>
              </a:prstGeom>
              <a:solidFill>
                <a:srgbClr val="FFFFFF"/>
              </a:solidFill>
              <a:ln w="9525">
                <a:noFill/>
                <a:miter lim="800000"/>
                <a:headEnd/>
                <a:tailEnd/>
              </a:ln>
            </p:spPr>
            <p:txBody>
              <a:bodyPr/>
              <a:lstStyle/>
              <a:p>
                <a:endParaRPr lang="en-US"/>
              </a:p>
            </p:txBody>
          </p:sp>
          <p:sp>
            <p:nvSpPr>
              <p:cNvPr id="85" name="Rectangle 113"/>
              <p:cNvSpPr>
                <a:spLocks noChangeArrowheads="1"/>
              </p:cNvSpPr>
              <p:nvPr/>
            </p:nvSpPr>
            <p:spPr bwMode="auto">
              <a:xfrm>
                <a:off x="1910" y="306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86" name="Rectangle 114"/>
              <p:cNvSpPr>
                <a:spLocks noChangeArrowheads="1"/>
              </p:cNvSpPr>
              <p:nvPr/>
            </p:nvSpPr>
            <p:spPr bwMode="auto">
              <a:xfrm>
                <a:off x="2094" y="3072"/>
                <a:ext cx="127" cy="209"/>
              </a:xfrm>
              <a:prstGeom prst="rect">
                <a:avLst/>
              </a:prstGeom>
              <a:solidFill>
                <a:srgbClr val="FFFFFF"/>
              </a:solidFill>
              <a:ln w="9525">
                <a:noFill/>
                <a:miter lim="800000"/>
                <a:headEnd/>
                <a:tailEnd/>
              </a:ln>
            </p:spPr>
            <p:txBody>
              <a:bodyPr/>
              <a:lstStyle/>
              <a:p>
                <a:endParaRPr lang="en-US"/>
              </a:p>
            </p:txBody>
          </p:sp>
          <p:sp>
            <p:nvSpPr>
              <p:cNvPr id="87" name="Rectangle 115"/>
              <p:cNvSpPr>
                <a:spLocks noChangeArrowheads="1"/>
              </p:cNvSpPr>
              <p:nvPr/>
            </p:nvSpPr>
            <p:spPr bwMode="auto">
              <a:xfrm>
                <a:off x="2094" y="3084"/>
                <a:ext cx="205" cy="237"/>
              </a:xfrm>
              <a:prstGeom prst="rect">
                <a:avLst/>
              </a:prstGeom>
              <a:noFill/>
              <a:ln w="9525">
                <a:noFill/>
                <a:miter lim="800000"/>
                <a:headEnd/>
                <a:tailEnd/>
              </a:ln>
            </p:spPr>
            <p:txBody>
              <a:bodyPr wrap="none" lIns="0" tIns="0" rIns="0" bIns="0">
                <a:spAutoFit/>
              </a:bodyPr>
              <a:lstStyle/>
              <a:p>
                <a:r>
                  <a:rPr lang="en-US" sz="2200">
                    <a:solidFill>
                      <a:srgbClr val="000000"/>
                    </a:solidFill>
                  </a:rPr>
                  <a:t>H</a:t>
                </a:r>
                <a:endParaRPr lang="en-US"/>
              </a:p>
            </p:txBody>
          </p:sp>
          <p:sp>
            <p:nvSpPr>
              <p:cNvPr id="88" name="Rectangle 116"/>
              <p:cNvSpPr>
                <a:spLocks noChangeArrowheads="1"/>
              </p:cNvSpPr>
              <p:nvPr/>
            </p:nvSpPr>
            <p:spPr bwMode="auto">
              <a:xfrm>
                <a:off x="2221" y="3153"/>
                <a:ext cx="77" cy="166"/>
              </a:xfrm>
              <a:prstGeom prst="rect">
                <a:avLst/>
              </a:prstGeom>
              <a:solidFill>
                <a:srgbClr val="FFFFFF"/>
              </a:solidFill>
              <a:ln w="9525">
                <a:noFill/>
                <a:miter lim="800000"/>
                <a:headEnd/>
                <a:tailEnd/>
              </a:ln>
            </p:spPr>
            <p:txBody>
              <a:bodyPr/>
              <a:lstStyle/>
              <a:p>
                <a:endParaRPr lang="en-US"/>
              </a:p>
            </p:txBody>
          </p:sp>
          <p:sp>
            <p:nvSpPr>
              <p:cNvPr id="89" name="Rectangle 117"/>
              <p:cNvSpPr>
                <a:spLocks noChangeArrowheads="1"/>
              </p:cNvSpPr>
              <p:nvPr/>
            </p:nvSpPr>
            <p:spPr bwMode="auto">
              <a:xfrm>
                <a:off x="2221"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90" name="Rectangle 118"/>
              <p:cNvSpPr>
                <a:spLocks noChangeArrowheads="1"/>
              </p:cNvSpPr>
              <p:nvPr/>
            </p:nvSpPr>
            <p:spPr bwMode="auto">
              <a:xfrm>
                <a:off x="2299" y="3072"/>
                <a:ext cx="138" cy="209"/>
              </a:xfrm>
              <a:prstGeom prst="rect">
                <a:avLst/>
              </a:prstGeom>
              <a:solidFill>
                <a:srgbClr val="FFFFFF"/>
              </a:solidFill>
              <a:ln w="9525">
                <a:noFill/>
                <a:miter lim="800000"/>
                <a:headEnd/>
                <a:tailEnd/>
              </a:ln>
            </p:spPr>
            <p:txBody>
              <a:bodyPr/>
              <a:lstStyle/>
              <a:p>
                <a:endParaRPr lang="en-US"/>
              </a:p>
            </p:txBody>
          </p:sp>
          <p:sp>
            <p:nvSpPr>
              <p:cNvPr id="91" name="Rectangle 119"/>
              <p:cNvSpPr>
                <a:spLocks noChangeArrowheads="1"/>
              </p:cNvSpPr>
              <p:nvPr/>
            </p:nvSpPr>
            <p:spPr bwMode="auto">
              <a:xfrm>
                <a:off x="2299" y="3084"/>
                <a:ext cx="216" cy="237"/>
              </a:xfrm>
              <a:prstGeom prst="rect">
                <a:avLst/>
              </a:prstGeom>
              <a:noFill/>
              <a:ln w="9525">
                <a:noFill/>
                <a:miter lim="800000"/>
                <a:headEnd/>
                <a:tailEnd/>
              </a:ln>
            </p:spPr>
            <p:txBody>
              <a:bodyPr wrap="none" lIns="0" tIns="0" rIns="0" bIns="0">
                <a:spAutoFit/>
              </a:bodyPr>
              <a:lstStyle/>
              <a:p>
                <a:r>
                  <a:rPr lang="en-US" sz="2200">
                    <a:solidFill>
                      <a:srgbClr val="000000"/>
                    </a:solidFill>
                  </a:rPr>
                  <a:t>O</a:t>
                </a:r>
                <a:endParaRPr lang="en-US"/>
              </a:p>
            </p:txBody>
          </p:sp>
          <p:sp>
            <p:nvSpPr>
              <p:cNvPr id="92" name="Rectangle 120"/>
              <p:cNvSpPr>
                <a:spLocks noChangeArrowheads="1"/>
              </p:cNvSpPr>
              <p:nvPr/>
            </p:nvSpPr>
            <p:spPr bwMode="auto">
              <a:xfrm>
                <a:off x="2435" y="3153"/>
                <a:ext cx="77" cy="166"/>
              </a:xfrm>
              <a:prstGeom prst="rect">
                <a:avLst/>
              </a:prstGeom>
              <a:solidFill>
                <a:srgbClr val="FFFFFF"/>
              </a:solidFill>
              <a:ln w="9525">
                <a:noFill/>
                <a:miter lim="800000"/>
                <a:headEnd/>
                <a:tailEnd/>
              </a:ln>
            </p:spPr>
            <p:txBody>
              <a:bodyPr/>
              <a:lstStyle/>
              <a:p>
                <a:endParaRPr lang="en-US"/>
              </a:p>
            </p:txBody>
          </p:sp>
          <p:sp>
            <p:nvSpPr>
              <p:cNvPr id="93" name="Rectangle 121"/>
              <p:cNvSpPr>
                <a:spLocks noChangeArrowheads="1"/>
              </p:cNvSpPr>
              <p:nvPr/>
            </p:nvSpPr>
            <p:spPr bwMode="auto">
              <a:xfrm>
                <a:off x="2435"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94" name="Rectangle 122"/>
              <p:cNvSpPr>
                <a:spLocks noChangeArrowheads="1"/>
              </p:cNvSpPr>
              <p:nvPr/>
            </p:nvSpPr>
            <p:spPr bwMode="auto">
              <a:xfrm>
                <a:off x="3996" y="3078"/>
                <a:ext cx="132" cy="271"/>
              </a:xfrm>
              <a:prstGeom prst="rect">
                <a:avLst/>
              </a:prstGeom>
              <a:solidFill>
                <a:srgbClr val="FFFFFF"/>
              </a:solidFill>
              <a:ln w="9525">
                <a:noFill/>
                <a:miter lim="800000"/>
                <a:headEnd/>
                <a:tailEnd/>
              </a:ln>
            </p:spPr>
            <p:txBody>
              <a:bodyPr/>
              <a:lstStyle/>
              <a:p>
                <a:endParaRPr lang="en-US"/>
              </a:p>
            </p:txBody>
          </p:sp>
          <p:sp>
            <p:nvSpPr>
              <p:cNvPr id="95" name="Rectangle 123"/>
              <p:cNvSpPr>
                <a:spLocks noChangeArrowheads="1"/>
              </p:cNvSpPr>
              <p:nvPr/>
            </p:nvSpPr>
            <p:spPr bwMode="auto">
              <a:xfrm>
                <a:off x="3996" y="3096"/>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96" name="Rectangle 124"/>
              <p:cNvSpPr>
                <a:spLocks noChangeArrowheads="1"/>
              </p:cNvSpPr>
              <p:nvPr/>
            </p:nvSpPr>
            <p:spPr bwMode="auto">
              <a:xfrm>
                <a:off x="4300" y="3112"/>
                <a:ext cx="138" cy="211"/>
              </a:xfrm>
              <a:prstGeom prst="rect">
                <a:avLst/>
              </a:prstGeom>
              <a:solidFill>
                <a:srgbClr val="FFFFFF"/>
              </a:solidFill>
              <a:ln w="9525">
                <a:noFill/>
                <a:miter lim="800000"/>
                <a:headEnd/>
                <a:tailEnd/>
              </a:ln>
            </p:spPr>
            <p:txBody>
              <a:bodyPr/>
              <a:lstStyle/>
              <a:p>
                <a:endParaRPr lang="en-US"/>
              </a:p>
            </p:txBody>
          </p:sp>
          <p:sp>
            <p:nvSpPr>
              <p:cNvPr id="97" name="Rectangle 125"/>
              <p:cNvSpPr>
                <a:spLocks noChangeArrowheads="1"/>
              </p:cNvSpPr>
              <p:nvPr/>
            </p:nvSpPr>
            <p:spPr bwMode="auto">
              <a:xfrm>
                <a:off x="4302" y="3120"/>
                <a:ext cx="222" cy="241"/>
              </a:xfrm>
              <a:prstGeom prst="rect">
                <a:avLst/>
              </a:prstGeom>
              <a:noFill/>
              <a:ln w="9525">
                <a:noFill/>
                <a:miter lim="800000"/>
                <a:headEnd/>
                <a:tailEnd/>
              </a:ln>
            </p:spPr>
            <p:txBody>
              <a:bodyPr wrap="none" lIns="0" tIns="0" rIns="0" bIns="0">
                <a:spAutoFit/>
              </a:bodyPr>
              <a:lstStyle/>
              <a:p>
                <a:r>
                  <a:rPr lang="en-US" sz="2200" b="1">
                    <a:solidFill>
                      <a:srgbClr val="000000"/>
                    </a:solidFill>
                  </a:rPr>
                  <a:t>O</a:t>
                </a:r>
                <a:endParaRPr lang="en-US"/>
              </a:p>
            </p:txBody>
          </p:sp>
          <p:sp>
            <p:nvSpPr>
              <p:cNvPr id="98" name="Rectangle 126"/>
              <p:cNvSpPr>
                <a:spLocks noChangeArrowheads="1"/>
              </p:cNvSpPr>
              <p:nvPr/>
            </p:nvSpPr>
            <p:spPr bwMode="auto">
              <a:xfrm>
                <a:off x="4178" y="3112"/>
                <a:ext cx="127" cy="211"/>
              </a:xfrm>
              <a:prstGeom prst="rect">
                <a:avLst/>
              </a:prstGeom>
              <a:solidFill>
                <a:srgbClr val="FFFFFF"/>
              </a:solidFill>
              <a:ln w="9525">
                <a:noFill/>
                <a:miter lim="800000"/>
                <a:headEnd/>
                <a:tailEnd/>
              </a:ln>
            </p:spPr>
            <p:txBody>
              <a:bodyPr/>
              <a:lstStyle/>
              <a:p>
                <a:endParaRPr lang="en-US"/>
              </a:p>
            </p:txBody>
          </p:sp>
          <p:sp>
            <p:nvSpPr>
              <p:cNvPr id="99" name="Rectangle 127"/>
              <p:cNvSpPr>
                <a:spLocks noChangeArrowheads="1"/>
              </p:cNvSpPr>
              <p:nvPr/>
            </p:nvSpPr>
            <p:spPr bwMode="auto">
              <a:xfrm>
                <a:off x="4178" y="3120"/>
                <a:ext cx="211" cy="241"/>
              </a:xfrm>
              <a:prstGeom prst="rect">
                <a:avLst/>
              </a:prstGeom>
              <a:noFill/>
              <a:ln w="9525">
                <a:noFill/>
                <a:miter lim="800000"/>
                <a:headEnd/>
                <a:tailEnd/>
              </a:ln>
            </p:spPr>
            <p:txBody>
              <a:bodyPr wrap="none" lIns="0" tIns="0" rIns="0" bIns="0">
                <a:spAutoFit/>
              </a:bodyPr>
              <a:lstStyle/>
              <a:p>
                <a:r>
                  <a:rPr lang="en-US" sz="2200" b="1">
                    <a:solidFill>
                      <a:srgbClr val="000000"/>
                    </a:solidFill>
                  </a:rPr>
                  <a:t>H</a:t>
                </a:r>
                <a:endParaRPr lang="en-US"/>
              </a:p>
            </p:txBody>
          </p:sp>
          <p:sp>
            <p:nvSpPr>
              <p:cNvPr id="100" name="Rectangle 128"/>
              <p:cNvSpPr>
                <a:spLocks noChangeArrowheads="1"/>
              </p:cNvSpPr>
              <p:nvPr/>
            </p:nvSpPr>
            <p:spPr bwMode="auto">
              <a:xfrm>
                <a:off x="4433" y="3028"/>
                <a:ext cx="45" cy="166"/>
              </a:xfrm>
              <a:prstGeom prst="rect">
                <a:avLst/>
              </a:prstGeom>
              <a:solidFill>
                <a:srgbClr val="FFFFFF"/>
              </a:solidFill>
              <a:ln w="9525">
                <a:noFill/>
                <a:miter lim="800000"/>
                <a:headEnd/>
                <a:tailEnd/>
              </a:ln>
            </p:spPr>
            <p:txBody>
              <a:bodyPr/>
              <a:lstStyle/>
              <a:p>
                <a:endParaRPr lang="en-US"/>
              </a:p>
            </p:txBody>
          </p:sp>
          <p:sp>
            <p:nvSpPr>
              <p:cNvPr id="101" name="Rectangle 129"/>
              <p:cNvSpPr>
                <a:spLocks noChangeArrowheads="1"/>
              </p:cNvSpPr>
              <p:nvPr/>
            </p:nvSpPr>
            <p:spPr bwMode="auto">
              <a:xfrm>
                <a:off x="4433" y="3032"/>
                <a:ext cx="118"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102" name="Rectangle 130"/>
              <p:cNvSpPr>
                <a:spLocks noChangeArrowheads="1"/>
              </p:cNvSpPr>
              <p:nvPr/>
            </p:nvSpPr>
            <p:spPr bwMode="auto">
              <a:xfrm>
                <a:off x="4510" y="3063"/>
                <a:ext cx="131" cy="271"/>
              </a:xfrm>
              <a:prstGeom prst="rect">
                <a:avLst/>
              </a:prstGeom>
              <a:solidFill>
                <a:srgbClr val="FFFFFF"/>
              </a:solidFill>
              <a:ln w="9525">
                <a:noFill/>
                <a:miter lim="800000"/>
                <a:headEnd/>
                <a:tailEnd/>
              </a:ln>
            </p:spPr>
            <p:txBody>
              <a:bodyPr/>
              <a:lstStyle/>
              <a:p>
                <a:endParaRPr lang="en-US"/>
              </a:p>
            </p:txBody>
          </p:sp>
          <p:sp>
            <p:nvSpPr>
              <p:cNvPr id="103" name="Rectangle 131"/>
              <p:cNvSpPr>
                <a:spLocks noChangeArrowheads="1"/>
              </p:cNvSpPr>
              <p:nvPr/>
            </p:nvSpPr>
            <p:spPr bwMode="auto">
              <a:xfrm>
                <a:off x="4510" y="308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104" name="Rectangle 132"/>
              <p:cNvSpPr>
                <a:spLocks noChangeArrowheads="1"/>
              </p:cNvSpPr>
              <p:nvPr/>
            </p:nvSpPr>
            <p:spPr bwMode="auto">
              <a:xfrm>
                <a:off x="1116" y="3085"/>
                <a:ext cx="203" cy="211"/>
              </a:xfrm>
              <a:prstGeom prst="rect">
                <a:avLst/>
              </a:prstGeom>
              <a:solidFill>
                <a:srgbClr val="FFFFFF"/>
              </a:solidFill>
              <a:ln w="9525">
                <a:noFill/>
                <a:miter lim="800000"/>
                <a:headEnd/>
                <a:tailEnd/>
              </a:ln>
            </p:spPr>
            <p:txBody>
              <a:bodyPr/>
              <a:lstStyle/>
              <a:p>
                <a:endParaRPr lang="en-US"/>
              </a:p>
            </p:txBody>
          </p:sp>
          <p:sp>
            <p:nvSpPr>
              <p:cNvPr id="105" name="Rectangle 133"/>
              <p:cNvSpPr>
                <a:spLocks noChangeArrowheads="1"/>
              </p:cNvSpPr>
              <p:nvPr/>
            </p:nvSpPr>
            <p:spPr bwMode="auto">
              <a:xfrm>
                <a:off x="1116" y="3097"/>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06" name="Rectangle 134"/>
              <p:cNvSpPr>
                <a:spLocks noChangeArrowheads="1"/>
              </p:cNvSpPr>
              <p:nvPr/>
            </p:nvSpPr>
            <p:spPr bwMode="auto">
              <a:xfrm>
                <a:off x="1312" y="3061"/>
                <a:ext cx="63" cy="136"/>
              </a:xfrm>
              <a:prstGeom prst="rect">
                <a:avLst/>
              </a:prstGeom>
              <a:solidFill>
                <a:srgbClr val="FFFFFF"/>
              </a:solidFill>
              <a:ln w="9525">
                <a:noFill/>
                <a:miter lim="800000"/>
                <a:headEnd/>
                <a:tailEnd/>
              </a:ln>
            </p:spPr>
            <p:txBody>
              <a:bodyPr/>
              <a:lstStyle/>
              <a:p>
                <a:endParaRPr lang="en-US"/>
              </a:p>
            </p:txBody>
          </p:sp>
          <p:sp>
            <p:nvSpPr>
              <p:cNvPr id="107" name="Rectangle 135"/>
              <p:cNvSpPr>
                <a:spLocks noChangeArrowheads="1"/>
              </p:cNvSpPr>
              <p:nvPr/>
            </p:nvSpPr>
            <p:spPr bwMode="auto">
              <a:xfrm>
                <a:off x="1312" y="3070"/>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108" name="Rectangle 136"/>
              <p:cNvSpPr>
                <a:spLocks noChangeArrowheads="1"/>
              </p:cNvSpPr>
              <p:nvPr/>
            </p:nvSpPr>
            <p:spPr bwMode="auto">
              <a:xfrm>
                <a:off x="1376" y="3085"/>
                <a:ext cx="469" cy="211"/>
              </a:xfrm>
              <a:prstGeom prst="rect">
                <a:avLst/>
              </a:prstGeom>
              <a:solidFill>
                <a:srgbClr val="FFFFFF"/>
              </a:solidFill>
              <a:ln w="9525">
                <a:noFill/>
                <a:miter lim="800000"/>
                <a:headEnd/>
                <a:tailEnd/>
              </a:ln>
            </p:spPr>
            <p:txBody>
              <a:bodyPr/>
              <a:lstStyle/>
              <a:p>
                <a:endParaRPr lang="en-US"/>
              </a:p>
            </p:txBody>
          </p:sp>
          <p:sp>
            <p:nvSpPr>
              <p:cNvPr id="109" name="Rectangle 137"/>
              <p:cNvSpPr>
                <a:spLocks noChangeArrowheads="1"/>
              </p:cNvSpPr>
              <p:nvPr/>
            </p:nvSpPr>
            <p:spPr bwMode="auto">
              <a:xfrm>
                <a:off x="1376" y="3097"/>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10" name="Rectangle 138"/>
              <p:cNvSpPr>
                <a:spLocks noChangeArrowheads="1"/>
              </p:cNvSpPr>
              <p:nvPr/>
            </p:nvSpPr>
            <p:spPr bwMode="auto">
              <a:xfrm>
                <a:off x="3197" y="3109"/>
                <a:ext cx="203" cy="210"/>
              </a:xfrm>
              <a:prstGeom prst="rect">
                <a:avLst/>
              </a:prstGeom>
              <a:solidFill>
                <a:srgbClr val="FFFFFF"/>
              </a:solidFill>
              <a:ln w="9525">
                <a:noFill/>
                <a:miter lim="800000"/>
                <a:headEnd/>
                <a:tailEnd/>
              </a:ln>
            </p:spPr>
            <p:txBody>
              <a:bodyPr/>
              <a:lstStyle/>
              <a:p>
                <a:endParaRPr lang="en-US"/>
              </a:p>
            </p:txBody>
          </p:sp>
          <p:sp>
            <p:nvSpPr>
              <p:cNvPr id="111" name="Rectangle 139"/>
              <p:cNvSpPr>
                <a:spLocks noChangeArrowheads="1"/>
              </p:cNvSpPr>
              <p:nvPr/>
            </p:nvSpPr>
            <p:spPr bwMode="auto">
              <a:xfrm>
                <a:off x="3197" y="3122"/>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12" name="Rectangle 140"/>
              <p:cNvSpPr>
                <a:spLocks noChangeArrowheads="1"/>
              </p:cNvSpPr>
              <p:nvPr/>
            </p:nvSpPr>
            <p:spPr bwMode="auto">
              <a:xfrm>
                <a:off x="3393" y="3085"/>
                <a:ext cx="95" cy="136"/>
              </a:xfrm>
              <a:prstGeom prst="rect">
                <a:avLst/>
              </a:prstGeom>
              <a:solidFill>
                <a:srgbClr val="FFFFFF"/>
              </a:solidFill>
              <a:ln w="9525">
                <a:noFill/>
                <a:miter lim="800000"/>
                <a:headEnd/>
                <a:tailEnd/>
              </a:ln>
            </p:spPr>
            <p:txBody>
              <a:bodyPr/>
              <a:lstStyle/>
              <a:p>
                <a:endParaRPr lang="en-US"/>
              </a:p>
            </p:txBody>
          </p:sp>
          <p:sp>
            <p:nvSpPr>
              <p:cNvPr id="113" name="Rectangle 141"/>
              <p:cNvSpPr>
                <a:spLocks noChangeArrowheads="1"/>
              </p:cNvSpPr>
              <p:nvPr/>
            </p:nvSpPr>
            <p:spPr bwMode="auto">
              <a:xfrm>
                <a:off x="3393" y="309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114" name="Rectangle 142"/>
              <p:cNvSpPr>
                <a:spLocks noChangeArrowheads="1"/>
              </p:cNvSpPr>
              <p:nvPr/>
            </p:nvSpPr>
            <p:spPr bwMode="auto">
              <a:xfrm>
                <a:off x="3489" y="3109"/>
                <a:ext cx="469" cy="210"/>
              </a:xfrm>
              <a:prstGeom prst="rect">
                <a:avLst/>
              </a:prstGeom>
              <a:solidFill>
                <a:srgbClr val="FFFFFF"/>
              </a:solidFill>
              <a:ln w="9525">
                <a:noFill/>
                <a:miter lim="800000"/>
                <a:headEnd/>
                <a:tailEnd/>
              </a:ln>
            </p:spPr>
            <p:txBody>
              <a:bodyPr/>
              <a:lstStyle/>
              <a:p>
                <a:endParaRPr lang="en-US"/>
              </a:p>
            </p:txBody>
          </p:sp>
          <p:sp>
            <p:nvSpPr>
              <p:cNvPr id="115" name="Rectangle 143"/>
              <p:cNvSpPr>
                <a:spLocks noChangeArrowheads="1"/>
              </p:cNvSpPr>
              <p:nvPr/>
            </p:nvSpPr>
            <p:spPr bwMode="auto">
              <a:xfrm>
                <a:off x="3489" y="3122"/>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16" name="Line 144"/>
              <p:cNvSpPr>
                <a:spLocks noChangeShapeType="1"/>
              </p:cNvSpPr>
              <p:nvPr/>
            </p:nvSpPr>
            <p:spPr bwMode="auto">
              <a:xfrm flipH="1">
                <a:off x="2361" y="2460"/>
                <a:ext cx="1448" cy="575"/>
              </a:xfrm>
              <a:prstGeom prst="line">
                <a:avLst/>
              </a:prstGeom>
              <a:noFill/>
              <a:ln w="14288">
                <a:solidFill>
                  <a:srgbClr val="000000"/>
                </a:solidFill>
                <a:round/>
                <a:headEnd/>
                <a:tailEnd/>
              </a:ln>
            </p:spPr>
            <p:txBody>
              <a:bodyPr/>
              <a:lstStyle/>
              <a:p>
                <a:endParaRPr lang="en-US"/>
              </a:p>
            </p:txBody>
          </p:sp>
          <p:sp>
            <p:nvSpPr>
              <p:cNvPr id="117" name="Freeform 145"/>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118" name="Freeform 146"/>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119" name="Freeform 147"/>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path>
                </a:pathLst>
              </a:custGeom>
              <a:noFill/>
              <a:ln w="14288">
                <a:solidFill>
                  <a:srgbClr val="000000"/>
                </a:solidFill>
                <a:prstDash val="solid"/>
                <a:round/>
                <a:headEnd/>
                <a:tailEnd/>
              </a:ln>
            </p:spPr>
            <p:txBody>
              <a:bodyPr/>
              <a:lstStyle/>
              <a:p>
                <a:endParaRPr lang="en-US"/>
              </a:p>
            </p:txBody>
          </p:sp>
          <p:sp>
            <p:nvSpPr>
              <p:cNvPr id="120" name="Freeform 148"/>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 ang="0">
                    <a:pos x="307" y="577"/>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lnTo>
                      <a:pt x="307" y="577"/>
                    </a:lnTo>
                    <a:close/>
                  </a:path>
                </a:pathLst>
              </a:custGeom>
              <a:solidFill>
                <a:srgbClr val="FFFFFF"/>
              </a:solidFill>
              <a:ln w="9525">
                <a:noFill/>
                <a:round/>
                <a:headEnd/>
                <a:tailEnd/>
              </a:ln>
            </p:spPr>
            <p:txBody>
              <a:bodyPr/>
              <a:lstStyle/>
              <a:p>
                <a:endParaRPr lang="en-US"/>
              </a:p>
            </p:txBody>
          </p:sp>
          <p:sp>
            <p:nvSpPr>
              <p:cNvPr id="121" name="Freeform 149"/>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path>
                </a:pathLst>
              </a:custGeom>
              <a:noFill/>
              <a:ln w="9525">
                <a:solidFill>
                  <a:srgbClr val="000000"/>
                </a:solidFill>
                <a:prstDash val="solid"/>
                <a:round/>
                <a:headEnd/>
                <a:tailEnd/>
              </a:ln>
            </p:spPr>
            <p:txBody>
              <a:bodyPr/>
              <a:lstStyle/>
              <a:p>
                <a:endParaRPr lang="en-US"/>
              </a:p>
            </p:txBody>
          </p:sp>
          <p:sp>
            <p:nvSpPr>
              <p:cNvPr id="122" name="Freeform 150"/>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123" name="Freeform 151"/>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124" name="Freeform 152"/>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path>
                </a:pathLst>
              </a:custGeom>
              <a:noFill/>
              <a:ln w="9525">
                <a:solidFill>
                  <a:srgbClr val="000000"/>
                </a:solidFill>
                <a:prstDash val="solid"/>
                <a:round/>
                <a:headEnd/>
                <a:tailEnd/>
              </a:ln>
            </p:spPr>
            <p:txBody>
              <a:bodyPr/>
              <a:lstStyle/>
              <a:p>
                <a:endParaRPr lang="en-US"/>
              </a:p>
            </p:txBody>
          </p:sp>
          <p:sp>
            <p:nvSpPr>
              <p:cNvPr id="125" name="Rectangle 153"/>
              <p:cNvSpPr>
                <a:spLocks noChangeArrowheads="1"/>
              </p:cNvSpPr>
              <p:nvPr/>
            </p:nvSpPr>
            <p:spPr bwMode="auto">
              <a:xfrm>
                <a:off x="3463" y="1638"/>
                <a:ext cx="138" cy="210"/>
              </a:xfrm>
              <a:prstGeom prst="rect">
                <a:avLst/>
              </a:prstGeom>
              <a:solidFill>
                <a:srgbClr val="FFFFFF"/>
              </a:solidFill>
              <a:ln w="9525">
                <a:noFill/>
                <a:miter lim="800000"/>
                <a:headEnd/>
                <a:tailEnd/>
              </a:ln>
            </p:spPr>
            <p:txBody>
              <a:bodyPr/>
              <a:lstStyle/>
              <a:p>
                <a:endParaRPr lang="en-US"/>
              </a:p>
            </p:txBody>
          </p:sp>
          <p:sp>
            <p:nvSpPr>
              <p:cNvPr id="126" name="Rectangle 154"/>
              <p:cNvSpPr>
                <a:spLocks noChangeArrowheads="1"/>
              </p:cNvSpPr>
              <p:nvPr/>
            </p:nvSpPr>
            <p:spPr bwMode="auto">
              <a:xfrm>
                <a:off x="3463" y="1650"/>
                <a:ext cx="216" cy="237"/>
              </a:xfrm>
              <a:prstGeom prst="rect">
                <a:avLst/>
              </a:prstGeom>
              <a:noFill/>
              <a:ln w="9525">
                <a:noFill/>
                <a:miter lim="800000"/>
                <a:headEnd/>
                <a:tailEnd/>
              </a:ln>
            </p:spPr>
            <p:txBody>
              <a:bodyPr wrap="none" lIns="0" tIns="0" rIns="0" bIns="0">
                <a:spAutoFit/>
              </a:bodyPr>
              <a:lstStyle/>
              <a:p>
                <a:r>
                  <a:rPr lang="en-US" sz="2200">
                    <a:solidFill>
                      <a:srgbClr val="000000"/>
                    </a:solidFill>
                  </a:rPr>
                  <a:t>O</a:t>
                </a:r>
                <a:endParaRPr lang="en-US"/>
              </a:p>
            </p:txBody>
          </p:sp>
          <p:sp>
            <p:nvSpPr>
              <p:cNvPr id="127" name="Rectangle 155"/>
              <p:cNvSpPr>
                <a:spLocks noChangeArrowheads="1"/>
              </p:cNvSpPr>
              <p:nvPr/>
            </p:nvSpPr>
            <p:spPr bwMode="auto">
              <a:xfrm>
                <a:off x="3598" y="1719"/>
                <a:ext cx="77" cy="166"/>
              </a:xfrm>
              <a:prstGeom prst="rect">
                <a:avLst/>
              </a:prstGeom>
              <a:solidFill>
                <a:srgbClr val="FFFFFF"/>
              </a:solidFill>
              <a:ln w="9525">
                <a:noFill/>
                <a:miter lim="800000"/>
                <a:headEnd/>
                <a:tailEnd/>
              </a:ln>
            </p:spPr>
            <p:txBody>
              <a:bodyPr/>
              <a:lstStyle/>
              <a:p>
                <a:endParaRPr lang="en-US"/>
              </a:p>
            </p:txBody>
          </p:sp>
          <p:sp>
            <p:nvSpPr>
              <p:cNvPr id="128" name="Rectangle 156"/>
              <p:cNvSpPr>
                <a:spLocks noChangeArrowheads="1"/>
              </p:cNvSpPr>
              <p:nvPr/>
            </p:nvSpPr>
            <p:spPr bwMode="auto">
              <a:xfrm>
                <a:off x="3598" y="1730"/>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129" name="Rectangle 157"/>
              <p:cNvSpPr>
                <a:spLocks noChangeArrowheads="1"/>
              </p:cNvSpPr>
              <p:nvPr/>
            </p:nvSpPr>
            <p:spPr bwMode="auto">
              <a:xfrm>
                <a:off x="3507" y="2196"/>
                <a:ext cx="146" cy="226"/>
              </a:xfrm>
              <a:prstGeom prst="rect">
                <a:avLst/>
              </a:prstGeom>
              <a:solidFill>
                <a:srgbClr val="FFFFFF"/>
              </a:solidFill>
              <a:ln w="9525">
                <a:noFill/>
                <a:miter lim="800000"/>
                <a:headEnd/>
                <a:tailEnd/>
              </a:ln>
            </p:spPr>
            <p:txBody>
              <a:bodyPr/>
              <a:lstStyle/>
              <a:p>
                <a:endParaRPr lang="en-US"/>
              </a:p>
            </p:txBody>
          </p:sp>
          <p:sp>
            <p:nvSpPr>
              <p:cNvPr id="130" name="Rectangle 158"/>
              <p:cNvSpPr>
                <a:spLocks noChangeArrowheads="1"/>
              </p:cNvSpPr>
              <p:nvPr/>
            </p:nvSpPr>
            <p:spPr bwMode="auto">
              <a:xfrm>
                <a:off x="3509" y="2205"/>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131" name="Rectangle 159"/>
              <p:cNvSpPr>
                <a:spLocks noChangeArrowheads="1"/>
              </p:cNvSpPr>
              <p:nvPr/>
            </p:nvSpPr>
            <p:spPr bwMode="auto">
              <a:xfrm>
                <a:off x="3650" y="2310"/>
                <a:ext cx="70" cy="151"/>
              </a:xfrm>
              <a:prstGeom prst="rect">
                <a:avLst/>
              </a:prstGeom>
              <a:solidFill>
                <a:srgbClr val="FFFFFF"/>
              </a:solidFill>
              <a:ln w="9525">
                <a:noFill/>
                <a:miter lim="800000"/>
                <a:headEnd/>
                <a:tailEnd/>
              </a:ln>
            </p:spPr>
            <p:txBody>
              <a:bodyPr/>
              <a:lstStyle/>
              <a:p>
                <a:endParaRPr lang="en-US"/>
              </a:p>
            </p:txBody>
          </p:sp>
          <p:sp>
            <p:nvSpPr>
              <p:cNvPr id="132" name="Rectangle 160"/>
              <p:cNvSpPr>
                <a:spLocks noChangeArrowheads="1"/>
              </p:cNvSpPr>
              <p:nvPr/>
            </p:nvSpPr>
            <p:spPr bwMode="auto">
              <a:xfrm>
                <a:off x="3650" y="2316"/>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133" name="Rectangle 161"/>
              <p:cNvSpPr>
                <a:spLocks noChangeArrowheads="1"/>
              </p:cNvSpPr>
              <p:nvPr/>
            </p:nvSpPr>
            <p:spPr bwMode="auto">
              <a:xfrm>
                <a:off x="3718" y="2030"/>
                <a:ext cx="124" cy="243"/>
              </a:xfrm>
              <a:prstGeom prst="rect">
                <a:avLst/>
              </a:prstGeom>
              <a:solidFill>
                <a:srgbClr val="FFFFFF"/>
              </a:solidFill>
              <a:ln w="9525">
                <a:noFill/>
                <a:miter lim="800000"/>
                <a:headEnd/>
                <a:tailEnd/>
              </a:ln>
            </p:spPr>
            <p:txBody>
              <a:bodyPr/>
              <a:lstStyle/>
              <a:p>
                <a:endParaRPr lang="en-US"/>
              </a:p>
            </p:txBody>
          </p:sp>
          <p:sp>
            <p:nvSpPr>
              <p:cNvPr id="134" name="Rectangle 162"/>
              <p:cNvSpPr>
                <a:spLocks noChangeArrowheads="1"/>
              </p:cNvSpPr>
              <p:nvPr/>
            </p:nvSpPr>
            <p:spPr bwMode="auto">
              <a:xfrm>
                <a:off x="3718" y="2042"/>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35" name="Rectangle 163"/>
              <p:cNvSpPr>
                <a:spLocks noChangeArrowheads="1"/>
              </p:cNvSpPr>
              <p:nvPr/>
            </p:nvSpPr>
            <p:spPr bwMode="auto">
              <a:xfrm>
                <a:off x="3774" y="2042"/>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36" name="Rectangle 164"/>
              <p:cNvSpPr>
                <a:spLocks noChangeArrowheads="1"/>
              </p:cNvSpPr>
              <p:nvPr/>
            </p:nvSpPr>
            <p:spPr bwMode="auto">
              <a:xfrm>
                <a:off x="3837" y="2223"/>
                <a:ext cx="132" cy="273"/>
              </a:xfrm>
              <a:prstGeom prst="rect">
                <a:avLst/>
              </a:prstGeom>
              <a:solidFill>
                <a:srgbClr val="FFFFFF"/>
              </a:solidFill>
              <a:ln w="9525">
                <a:noFill/>
                <a:miter lim="800000"/>
                <a:headEnd/>
                <a:tailEnd/>
              </a:ln>
            </p:spPr>
            <p:txBody>
              <a:bodyPr/>
              <a:lstStyle/>
              <a:p>
                <a:endParaRPr lang="en-US"/>
              </a:p>
            </p:txBody>
          </p:sp>
          <p:sp>
            <p:nvSpPr>
              <p:cNvPr id="137" name="Rectangle 165"/>
              <p:cNvSpPr>
                <a:spLocks noChangeArrowheads="1"/>
              </p:cNvSpPr>
              <p:nvPr/>
            </p:nvSpPr>
            <p:spPr bwMode="auto">
              <a:xfrm>
                <a:off x="3837"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138" name="Rectangle 166"/>
              <p:cNvSpPr>
                <a:spLocks noChangeArrowheads="1"/>
              </p:cNvSpPr>
              <p:nvPr/>
            </p:nvSpPr>
            <p:spPr bwMode="auto">
              <a:xfrm>
                <a:off x="4334" y="2223"/>
                <a:ext cx="132" cy="273"/>
              </a:xfrm>
              <a:prstGeom prst="rect">
                <a:avLst/>
              </a:prstGeom>
              <a:solidFill>
                <a:srgbClr val="FFFFFF"/>
              </a:solidFill>
              <a:ln w="9525">
                <a:noFill/>
                <a:miter lim="800000"/>
                <a:headEnd/>
                <a:tailEnd/>
              </a:ln>
            </p:spPr>
            <p:txBody>
              <a:bodyPr/>
              <a:lstStyle/>
              <a:p>
                <a:endParaRPr lang="en-US"/>
              </a:p>
            </p:txBody>
          </p:sp>
          <p:sp>
            <p:nvSpPr>
              <p:cNvPr id="139" name="Rectangle 167"/>
              <p:cNvSpPr>
                <a:spLocks noChangeArrowheads="1"/>
              </p:cNvSpPr>
              <p:nvPr/>
            </p:nvSpPr>
            <p:spPr bwMode="auto">
              <a:xfrm>
                <a:off x="4334"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140" name="Rectangle 168"/>
              <p:cNvSpPr>
                <a:spLocks noChangeArrowheads="1"/>
              </p:cNvSpPr>
              <p:nvPr/>
            </p:nvSpPr>
            <p:spPr bwMode="auto">
              <a:xfrm>
                <a:off x="4487" y="2233"/>
                <a:ext cx="225" cy="210"/>
              </a:xfrm>
              <a:prstGeom prst="rect">
                <a:avLst/>
              </a:prstGeom>
              <a:solidFill>
                <a:srgbClr val="FFFFFF"/>
              </a:solidFill>
              <a:ln w="9525">
                <a:noFill/>
                <a:miter lim="800000"/>
                <a:headEnd/>
                <a:tailEnd/>
              </a:ln>
            </p:spPr>
            <p:txBody>
              <a:bodyPr/>
              <a:lstStyle/>
              <a:p>
                <a:endParaRPr lang="en-US"/>
              </a:p>
            </p:txBody>
          </p:sp>
          <p:sp>
            <p:nvSpPr>
              <p:cNvPr id="141" name="Rectangle 169"/>
              <p:cNvSpPr>
                <a:spLocks noChangeArrowheads="1"/>
              </p:cNvSpPr>
              <p:nvPr/>
            </p:nvSpPr>
            <p:spPr bwMode="auto">
              <a:xfrm>
                <a:off x="4489" y="2244"/>
                <a:ext cx="303" cy="237"/>
              </a:xfrm>
              <a:prstGeom prst="rect">
                <a:avLst/>
              </a:prstGeom>
              <a:noFill/>
              <a:ln w="9525">
                <a:noFill/>
                <a:miter lim="800000"/>
                <a:headEnd/>
                <a:tailEnd/>
              </a:ln>
            </p:spPr>
            <p:txBody>
              <a:bodyPr wrap="none" lIns="0" tIns="0" rIns="0" bIns="0">
                <a:spAutoFit/>
              </a:bodyPr>
              <a:lstStyle/>
              <a:p>
                <a:r>
                  <a:rPr lang="en-US" sz="2200">
                    <a:solidFill>
                      <a:srgbClr val="000000"/>
                    </a:solidFill>
                  </a:rPr>
                  <a:t>2H</a:t>
                </a:r>
                <a:endParaRPr lang="en-US"/>
              </a:p>
            </p:txBody>
          </p:sp>
          <p:sp>
            <p:nvSpPr>
              <p:cNvPr id="142" name="Rectangle 170"/>
              <p:cNvSpPr>
                <a:spLocks noChangeArrowheads="1"/>
              </p:cNvSpPr>
              <p:nvPr/>
            </p:nvSpPr>
            <p:spPr bwMode="auto">
              <a:xfrm>
                <a:off x="4706" y="2169"/>
                <a:ext cx="80" cy="165"/>
              </a:xfrm>
              <a:prstGeom prst="rect">
                <a:avLst/>
              </a:prstGeom>
              <a:solidFill>
                <a:srgbClr val="FFFFFF"/>
              </a:solidFill>
              <a:ln w="9525">
                <a:noFill/>
                <a:miter lim="800000"/>
                <a:headEnd/>
                <a:tailEnd/>
              </a:ln>
            </p:spPr>
            <p:txBody>
              <a:bodyPr/>
              <a:lstStyle/>
              <a:p>
                <a:endParaRPr lang="en-US"/>
              </a:p>
            </p:txBody>
          </p:sp>
          <p:sp>
            <p:nvSpPr>
              <p:cNvPr id="143" name="Rectangle 171"/>
              <p:cNvSpPr>
                <a:spLocks noChangeArrowheads="1"/>
              </p:cNvSpPr>
              <p:nvPr/>
            </p:nvSpPr>
            <p:spPr bwMode="auto">
              <a:xfrm>
                <a:off x="4706" y="2174"/>
                <a:ext cx="154"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144" name="Rectangle 172"/>
              <p:cNvSpPr>
                <a:spLocks noChangeArrowheads="1"/>
              </p:cNvSpPr>
              <p:nvPr/>
            </p:nvSpPr>
            <p:spPr bwMode="auto">
              <a:xfrm>
                <a:off x="4014" y="2203"/>
                <a:ext cx="146" cy="226"/>
              </a:xfrm>
              <a:prstGeom prst="rect">
                <a:avLst/>
              </a:prstGeom>
              <a:solidFill>
                <a:srgbClr val="FFFFFF"/>
              </a:solidFill>
              <a:ln w="9525">
                <a:noFill/>
                <a:miter lim="800000"/>
                <a:headEnd/>
                <a:tailEnd/>
              </a:ln>
            </p:spPr>
            <p:txBody>
              <a:bodyPr/>
              <a:lstStyle/>
              <a:p>
                <a:endParaRPr lang="en-US"/>
              </a:p>
            </p:txBody>
          </p:sp>
          <p:sp>
            <p:nvSpPr>
              <p:cNvPr id="145" name="Rectangle 173"/>
              <p:cNvSpPr>
                <a:spLocks noChangeArrowheads="1"/>
              </p:cNvSpPr>
              <p:nvPr/>
            </p:nvSpPr>
            <p:spPr bwMode="auto">
              <a:xfrm>
                <a:off x="4014" y="2212"/>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146" name="Rectangle 174"/>
              <p:cNvSpPr>
                <a:spLocks noChangeArrowheads="1"/>
              </p:cNvSpPr>
              <p:nvPr/>
            </p:nvSpPr>
            <p:spPr bwMode="auto">
              <a:xfrm>
                <a:off x="4157" y="2318"/>
                <a:ext cx="69" cy="151"/>
              </a:xfrm>
              <a:prstGeom prst="rect">
                <a:avLst/>
              </a:prstGeom>
              <a:solidFill>
                <a:srgbClr val="FFFFFF"/>
              </a:solidFill>
              <a:ln w="9525">
                <a:noFill/>
                <a:miter lim="800000"/>
                <a:headEnd/>
                <a:tailEnd/>
              </a:ln>
            </p:spPr>
            <p:txBody>
              <a:bodyPr/>
              <a:lstStyle/>
              <a:p>
                <a:endParaRPr lang="en-US"/>
              </a:p>
            </p:txBody>
          </p:sp>
          <p:sp>
            <p:nvSpPr>
              <p:cNvPr id="147" name="Rectangle 175"/>
              <p:cNvSpPr>
                <a:spLocks noChangeArrowheads="1"/>
              </p:cNvSpPr>
              <p:nvPr/>
            </p:nvSpPr>
            <p:spPr bwMode="auto">
              <a:xfrm>
                <a:off x="4159" y="2324"/>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148" name="Rectangle 176"/>
              <p:cNvSpPr>
                <a:spLocks noChangeArrowheads="1"/>
              </p:cNvSpPr>
              <p:nvPr/>
            </p:nvSpPr>
            <p:spPr bwMode="auto">
              <a:xfrm>
                <a:off x="4225" y="2039"/>
                <a:ext cx="125" cy="243"/>
              </a:xfrm>
              <a:prstGeom prst="rect">
                <a:avLst/>
              </a:prstGeom>
              <a:solidFill>
                <a:srgbClr val="FFFFFF"/>
              </a:solidFill>
              <a:ln w="9525">
                <a:noFill/>
                <a:miter lim="800000"/>
                <a:headEnd/>
                <a:tailEnd/>
              </a:ln>
            </p:spPr>
            <p:txBody>
              <a:bodyPr/>
              <a:lstStyle/>
              <a:p>
                <a:endParaRPr lang="en-US"/>
              </a:p>
            </p:txBody>
          </p:sp>
          <p:sp>
            <p:nvSpPr>
              <p:cNvPr id="149" name="Rectangle 177"/>
              <p:cNvSpPr>
                <a:spLocks noChangeArrowheads="1"/>
              </p:cNvSpPr>
              <p:nvPr/>
            </p:nvSpPr>
            <p:spPr bwMode="auto">
              <a:xfrm>
                <a:off x="4226" y="2051"/>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50" name="Rectangle 178"/>
              <p:cNvSpPr>
                <a:spLocks noChangeArrowheads="1"/>
              </p:cNvSpPr>
              <p:nvPr/>
            </p:nvSpPr>
            <p:spPr bwMode="auto">
              <a:xfrm>
                <a:off x="4282" y="2051"/>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51" name="Rectangle 179"/>
              <p:cNvSpPr>
                <a:spLocks noChangeArrowheads="1"/>
              </p:cNvSpPr>
              <p:nvPr/>
            </p:nvSpPr>
            <p:spPr bwMode="auto">
              <a:xfrm>
                <a:off x="624" y="2628"/>
                <a:ext cx="204" cy="211"/>
              </a:xfrm>
              <a:prstGeom prst="rect">
                <a:avLst/>
              </a:prstGeom>
              <a:solidFill>
                <a:srgbClr val="FFFFFF"/>
              </a:solidFill>
              <a:ln w="9525">
                <a:noFill/>
                <a:miter lim="800000"/>
                <a:headEnd/>
                <a:tailEnd/>
              </a:ln>
            </p:spPr>
            <p:txBody>
              <a:bodyPr/>
              <a:lstStyle/>
              <a:p>
                <a:endParaRPr lang="en-US"/>
              </a:p>
            </p:txBody>
          </p:sp>
          <p:sp>
            <p:nvSpPr>
              <p:cNvPr id="152" name="Rectangle 180"/>
              <p:cNvSpPr>
                <a:spLocks noChangeArrowheads="1"/>
              </p:cNvSpPr>
              <p:nvPr/>
            </p:nvSpPr>
            <p:spPr bwMode="auto">
              <a:xfrm>
                <a:off x="624" y="2641"/>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53" name="Rectangle 181"/>
              <p:cNvSpPr>
                <a:spLocks noChangeArrowheads="1"/>
              </p:cNvSpPr>
              <p:nvPr/>
            </p:nvSpPr>
            <p:spPr bwMode="auto">
              <a:xfrm>
                <a:off x="820" y="2604"/>
                <a:ext cx="128" cy="136"/>
              </a:xfrm>
              <a:prstGeom prst="rect">
                <a:avLst/>
              </a:prstGeom>
              <a:solidFill>
                <a:srgbClr val="FFFFFF"/>
              </a:solidFill>
              <a:ln w="9525">
                <a:noFill/>
                <a:miter lim="800000"/>
                <a:headEnd/>
                <a:tailEnd/>
              </a:ln>
            </p:spPr>
            <p:txBody>
              <a:bodyPr/>
              <a:lstStyle/>
              <a:p>
                <a:endParaRPr lang="en-US"/>
              </a:p>
            </p:txBody>
          </p:sp>
          <p:sp>
            <p:nvSpPr>
              <p:cNvPr id="154" name="Rectangle 182"/>
              <p:cNvSpPr>
                <a:spLocks noChangeArrowheads="1"/>
              </p:cNvSpPr>
              <p:nvPr/>
            </p:nvSpPr>
            <p:spPr bwMode="auto">
              <a:xfrm>
                <a:off x="820" y="2613"/>
                <a:ext cx="190" cy="160"/>
              </a:xfrm>
              <a:prstGeom prst="rect">
                <a:avLst/>
              </a:prstGeom>
              <a:noFill/>
              <a:ln w="9525">
                <a:noFill/>
                <a:miter lim="800000"/>
                <a:headEnd/>
                <a:tailEnd/>
              </a:ln>
            </p:spPr>
            <p:txBody>
              <a:bodyPr wrap="none" lIns="0" tIns="0" rIns="0" bIns="0">
                <a:spAutoFit/>
              </a:bodyPr>
              <a:lstStyle/>
              <a:p>
                <a:r>
                  <a:rPr lang="en-US" sz="1400">
                    <a:solidFill>
                      <a:srgbClr val="000000"/>
                    </a:solidFill>
                  </a:rPr>
                  <a:t>2+</a:t>
                </a:r>
                <a:endParaRPr lang="en-US"/>
              </a:p>
            </p:txBody>
          </p:sp>
          <p:sp>
            <p:nvSpPr>
              <p:cNvPr id="155" name="Rectangle 183"/>
              <p:cNvSpPr>
                <a:spLocks noChangeArrowheads="1"/>
              </p:cNvSpPr>
              <p:nvPr/>
            </p:nvSpPr>
            <p:spPr bwMode="auto">
              <a:xfrm>
                <a:off x="945" y="2628"/>
                <a:ext cx="621" cy="211"/>
              </a:xfrm>
              <a:prstGeom prst="rect">
                <a:avLst/>
              </a:prstGeom>
              <a:solidFill>
                <a:srgbClr val="FFFFFF"/>
              </a:solidFill>
              <a:ln w="9525">
                <a:noFill/>
                <a:miter lim="800000"/>
                <a:headEnd/>
                <a:tailEnd/>
              </a:ln>
            </p:spPr>
            <p:txBody>
              <a:bodyPr/>
              <a:lstStyle/>
              <a:p>
                <a:endParaRPr lang="en-US"/>
              </a:p>
            </p:txBody>
          </p:sp>
          <p:sp>
            <p:nvSpPr>
              <p:cNvPr id="156" name="Rectangle 184"/>
              <p:cNvSpPr>
                <a:spLocks noChangeArrowheads="1"/>
              </p:cNvSpPr>
              <p:nvPr/>
            </p:nvSpPr>
            <p:spPr bwMode="auto">
              <a:xfrm>
                <a:off x="947" y="2641"/>
                <a:ext cx="700" cy="237"/>
              </a:xfrm>
              <a:prstGeom prst="rect">
                <a:avLst/>
              </a:prstGeom>
              <a:noFill/>
              <a:ln w="9525">
                <a:noFill/>
                <a:miter lim="800000"/>
                <a:headEnd/>
                <a:tailEnd/>
              </a:ln>
            </p:spPr>
            <p:txBody>
              <a:bodyPr wrap="none" lIns="0" tIns="0" rIns="0" bIns="0">
                <a:spAutoFit/>
              </a:bodyPr>
              <a:lstStyle/>
              <a:p>
                <a:r>
                  <a:rPr lang="en-US" sz="2200">
                    <a:solidFill>
                      <a:srgbClr val="000000"/>
                    </a:solidFill>
                  </a:rPr>
                  <a:t>+ EDTA</a:t>
                </a:r>
                <a:endParaRPr lang="en-US"/>
              </a:p>
            </p:txBody>
          </p:sp>
          <p:sp>
            <p:nvSpPr>
              <p:cNvPr id="157" name="Rectangle 185"/>
              <p:cNvSpPr>
                <a:spLocks noChangeArrowheads="1"/>
              </p:cNvSpPr>
              <p:nvPr/>
            </p:nvSpPr>
            <p:spPr bwMode="auto">
              <a:xfrm>
                <a:off x="4688" y="2898"/>
                <a:ext cx="769" cy="409"/>
              </a:xfrm>
              <a:prstGeom prst="rect">
                <a:avLst/>
              </a:prstGeom>
              <a:solidFill>
                <a:srgbClr val="FFFFFF"/>
              </a:solidFill>
              <a:ln w="9525">
                <a:noFill/>
                <a:miter lim="800000"/>
                <a:headEnd/>
                <a:tailEnd/>
              </a:ln>
            </p:spPr>
            <p:txBody>
              <a:bodyPr/>
              <a:lstStyle/>
              <a:p>
                <a:endParaRPr lang="en-US"/>
              </a:p>
            </p:txBody>
          </p:sp>
          <p:sp>
            <p:nvSpPr>
              <p:cNvPr id="158" name="Rectangle 186"/>
              <p:cNvSpPr>
                <a:spLocks noChangeArrowheads="1"/>
              </p:cNvSpPr>
              <p:nvPr/>
            </p:nvSpPr>
            <p:spPr bwMode="auto">
              <a:xfrm>
                <a:off x="4778" y="3055"/>
                <a:ext cx="522" cy="357"/>
              </a:xfrm>
              <a:prstGeom prst="rect">
                <a:avLst/>
              </a:prstGeom>
              <a:noFill/>
              <a:ln w="9525">
                <a:noFill/>
                <a:miter lim="800000"/>
                <a:headEnd/>
                <a:tailEnd/>
              </a:ln>
            </p:spPr>
            <p:txBody>
              <a:bodyPr wrap="none" lIns="0" tIns="0" rIns="0" bIns="0">
                <a:spAutoFit/>
              </a:bodyPr>
              <a:lstStyle/>
              <a:p>
                <a:r>
                  <a:rPr lang="en-US" sz="3300" b="1">
                    <a:solidFill>
                      <a:srgbClr val="FF3300"/>
                    </a:solidFill>
                  </a:rPr>
                  <a:t>HO</a:t>
                </a:r>
                <a:endParaRPr lang="en-US"/>
              </a:p>
            </p:txBody>
          </p:sp>
          <p:sp>
            <p:nvSpPr>
              <p:cNvPr id="159" name="Rectangle 187"/>
              <p:cNvSpPr>
                <a:spLocks noChangeArrowheads="1"/>
              </p:cNvSpPr>
              <p:nvPr/>
            </p:nvSpPr>
            <p:spPr bwMode="auto">
              <a:xfrm>
                <a:off x="5173" y="3055"/>
                <a:ext cx="201" cy="357"/>
              </a:xfrm>
              <a:prstGeom prst="rect">
                <a:avLst/>
              </a:prstGeom>
              <a:noFill/>
              <a:ln w="9525">
                <a:noFill/>
                <a:miter lim="800000"/>
                <a:headEnd/>
                <a:tailEnd/>
              </a:ln>
            </p:spPr>
            <p:txBody>
              <a:bodyPr wrap="none" lIns="0" tIns="0" rIns="0" bIns="0">
                <a:spAutoFit/>
              </a:bodyPr>
              <a:lstStyle/>
              <a:p>
                <a:r>
                  <a:rPr lang="en-US" sz="3300" b="1">
                    <a:solidFill>
                      <a:srgbClr val="FF3300"/>
                    </a:solidFill>
                  </a:rPr>
                  <a:t>·</a:t>
                </a:r>
                <a:endParaRPr lang="en-US"/>
              </a:p>
            </p:txBody>
          </p:sp>
          <p:sp>
            <p:nvSpPr>
              <p:cNvPr id="160" name="Freeform 188"/>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161" name="Freeform 189"/>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162" name="Freeform 190" descr="Light downward diagonal"/>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path>
                </a:pathLst>
              </a:custGeom>
              <a:pattFill prst="ltDnDiag">
                <a:fgClr>
                  <a:schemeClr val="accent1"/>
                </a:fgClr>
                <a:bgClr>
                  <a:schemeClr val="bg1"/>
                </a:bgClr>
              </a:pattFill>
              <a:ln w="9525">
                <a:solidFill>
                  <a:srgbClr val="000000"/>
                </a:solidFill>
                <a:prstDash val="solid"/>
                <a:round/>
                <a:headEnd/>
                <a:tailEnd/>
              </a:ln>
            </p:spPr>
            <p:txBody>
              <a:bodyPr/>
              <a:lstStyle/>
              <a:p>
                <a:endParaRPr lang="en-US"/>
              </a:p>
            </p:txBody>
          </p:sp>
          <p:sp>
            <p:nvSpPr>
              <p:cNvPr id="163" name="Rectangle 191"/>
              <p:cNvSpPr>
                <a:spLocks noChangeArrowheads="1"/>
              </p:cNvSpPr>
              <p:nvPr/>
            </p:nvSpPr>
            <p:spPr bwMode="auto">
              <a:xfrm>
                <a:off x="1156" y="1914"/>
                <a:ext cx="192" cy="196"/>
              </a:xfrm>
              <a:prstGeom prst="rect">
                <a:avLst/>
              </a:prstGeom>
              <a:solidFill>
                <a:srgbClr val="FFFFFF"/>
              </a:solidFill>
              <a:ln w="9525">
                <a:noFill/>
                <a:miter lim="800000"/>
                <a:headEnd/>
                <a:tailEnd/>
              </a:ln>
            </p:spPr>
            <p:txBody>
              <a:bodyPr/>
              <a:lstStyle/>
              <a:p>
                <a:endParaRPr lang="en-US"/>
              </a:p>
            </p:txBody>
          </p:sp>
          <p:sp>
            <p:nvSpPr>
              <p:cNvPr id="164" name="Rectangle 192"/>
              <p:cNvSpPr>
                <a:spLocks noChangeArrowheads="1"/>
              </p:cNvSpPr>
              <p:nvPr/>
            </p:nvSpPr>
            <p:spPr bwMode="auto">
              <a:xfrm>
                <a:off x="1156" y="1928"/>
                <a:ext cx="270" cy="222"/>
              </a:xfrm>
              <a:prstGeom prst="rect">
                <a:avLst/>
              </a:prstGeom>
              <a:noFill/>
              <a:ln w="9525">
                <a:noFill/>
                <a:miter lim="800000"/>
                <a:headEnd/>
                <a:tailEnd/>
              </a:ln>
            </p:spPr>
            <p:txBody>
              <a:bodyPr wrap="none" lIns="0" tIns="0" rIns="0" bIns="0">
                <a:spAutoFit/>
              </a:bodyPr>
              <a:lstStyle/>
              <a:p>
                <a:r>
                  <a:rPr lang="en-US" sz="2000">
                    <a:solidFill>
                      <a:srgbClr val="000000"/>
                    </a:solidFill>
                  </a:rPr>
                  <a:t>Fe</a:t>
                </a:r>
                <a:endParaRPr lang="en-US"/>
              </a:p>
            </p:txBody>
          </p:sp>
          <p:sp>
            <p:nvSpPr>
              <p:cNvPr id="165" name="Rectangle 193"/>
              <p:cNvSpPr>
                <a:spLocks noChangeArrowheads="1"/>
              </p:cNvSpPr>
              <p:nvPr/>
            </p:nvSpPr>
            <p:spPr bwMode="auto">
              <a:xfrm>
                <a:off x="1352" y="1890"/>
                <a:ext cx="56" cy="122"/>
              </a:xfrm>
              <a:prstGeom prst="rect">
                <a:avLst/>
              </a:prstGeom>
              <a:solidFill>
                <a:srgbClr val="FFFFFF"/>
              </a:solidFill>
              <a:ln w="9525">
                <a:noFill/>
                <a:miter lim="800000"/>
                <a:headEnd/>
                <a:tailEnd/>
              </a:ln>
            </p:spPr>
            <p:txBody>
              <a:bodyPr/>
              <a:lstStyle/>
              <a:p>
                <a:endParaRPr lang="en-US"/>
              </a:p>
            </p:txBody>
          </p:sp>
          <p:sp>
            <p:nvSpPr>
              <p:cNvPr id="166" name="Rectangle 194"/>
              <p:cNvSpPr>
                <a:spLocks noChangeArrowheads="1"/>
              </p:cNvSpPr>
              <p:nvPr/>
            </p:nvSpPr>
            <p:spPr bwMode="auto">
              <a:xfrm>
                <a:off x="1352" y="1898"/>
                <a:ext cx="103" cy="139"/>
              </a:xfrm>
              <a:prstGeom prst="rect">
                <a:avLst/>
              </a:prstGeom>
              <a:noFill/>
              <a:ln w="9525">
                <a:noFill/>
                <a:miter lim="800000"/>
                <a:headEnd/>
                <a:tailEnd/>
              </a:ln>
            </p:spPr>
            <p:txBody>
              <a:bodyPr wrap="none" lIns="0" tIns="0" rIns="0" bIns="0">
                <a:spAutoFit/>
              </a:bodyPr>
              <a:lstStyle/>
              <a:p>
                <a:r>
                  <a:rPr lang="en-US" sz="1300">
                    <a:solidFill>
                      <a:srgbClr val="000000"/>
                    </a:solidFill>
                  </a:rPr>
                  <a:t>0</a:t>
                </a:r>
                <a:endParaRPr lang="en-US"/>
              </a:p>
            </p:txBody>
          </p:sp>
          <p:sp>
            <p:nvSpPr>
              <p:cNvPr id="167" name="Rectangle 195"/>
              <p:cNvSpPr>
                <a:spLocks noChangeArrowheads="1"/>
              </p:cNvSpPr>
              <p:nvPr/>
            </p:nvSpPr>
            <p:spPr bwMode="auto">
              <a:xfrm>
                <a:off x="2123" y="2256"/>
                <a:ext cx="205" cy="211"/>
              </a:xfrm>
              <a:prstGeom prst="rect">
                <a:avLst/>
              </a:prstGeom>
              <a:solidFill>
                <a:srgbClr val="FFFFFF"/>
              </a:solidFill>
              <a:ln w="9525">
                <a:noFill/>
                <a:miter lim="800000"/>
                <a:headEnd/>
                <a:tailEnd/>
              </a:ln>
            </p:spPr>
            <p:txBody>
              <a:bodyPr/>
              <a:lstStyle/>
              <a:p>
                <a:endParaRPr lang="en-US"/>
              </a:p>
            </p:txBody>
          </p:sp>
          <p:sp>
            <p:nvSpPr>
              <p:cNvPr id="168" name="Rectangle 196"/>
              <p:cNvSpPr>
                <a:spLocks noChangeArrowheads="1"/>
              </p:cNvSpPr>
              <p:nvPr/>
            </p:nvSpPr>
            <p:spPr bwMode="auto">
              <a:xfrm>
                <a:off x="2124" y="2268"/>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69" name="Rectangle 197"/>
              <p:cNvSpPr>
                <a:spLocks noChangeArrowheads="1"/>
              </p:cNvSpPr>
              <p:nvPr/>
            </p:nvSpPr>
            <p:spPr bwMode="auto">
              <a:xfrm>
                <a:off x="2320" y="2232"/>
                <a:ext cx="62" cy="136"/>
              </a:xfrm>
              <a:prstGeom prst="rect">
                <a:avLst/>
              </a:prstGeom>
              <a:solidFill>
                <a:srgbClr val="FFFFFF"/>
              </a:solidFill>
              <a:ln w="9525">
                <a:noFill/>
                <a:miter lim="800000"/>
                <a:headEnd/>
                <a:tailEnd/>
              </a:ln>
            </p:spPr>
            <p:txBody>
              <a:bodyPr/>
              <a:lstStyle/>
              <a:p>
                <a:endParaRPr lang="en-US"/>
              </a:p>
            </p:txBody>
          </p:sp>
          <p:sp>
            <p:nvSpPr>
              <p:cNvPr id="170" name="Rectangle 198"/>
              <p:cNvSpPr>
                <a:spLocks noChangeArrowheads="1"/>
              </p:cNvSpPr>
              <p:nvPr/>
            </p:nvSpPr>
            <p:spPr bwMode="auto">
              <a:xfrm>
                <a:off x="2320" y="2241"/>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171" name="Rectangle 199"/>
              <p:cNvSpPr>
                <a:spLocks noChangeArrowheads="1"/>
              </p:cNvSpPr>
              <p:nvPr/>
            </p:nvSpPr>
            <p:spPr bwMode="auto">
              <a:xfrm>
                <a:off x="2384" y="2256"/>
                <a:ext cx="470" cy="211"/>
              </a:xfrm>
              <a:prstGeom prst="rect">
                <a:avLst/>
              </a:prstGeom>
              <a:solidFill>
                <a:srgbClr val="FFFFFF"/>
              </a:solidFill>
              <a:ln w="9525">
                <a:noFill/>
                <a:miter lim="800000"/>
                <a:headEnd/>
                <a:tailEnd/>
              </a:ln>
            </p:spPr>
            <p:txBody>
              <a:bodyPr/>
              <a:lstStyle/>
              <a:p>
                <a:endParaRPr lang="en-US"/>
              </a:p>
            </p:txBody>
          </p:sp>
          <p:sp>
            <p:nvSpPr>
              <p:cNvPr id="172" name="Rectangle 200"/>
              <p:cNvSpPr>
                <a:spLocks noChangeArrowheads="1"/>
              </p:cNvSpPr>
              <p:nvPr/>
            </p:nvSpPr>
            <p:spPr bwMode="auto">
              <a:xfrm>
                <a:off x="2385" y="2268"/>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73" name="Rectangle 201"/>
              <p:cNvSpPr>
                <a:spLocks noChangeArrowheads="1"/>
              </p:cNvSpPr>
              <p:nvPr/>
            </p:nvSpPr>
            <p:spPr bwMode="auto">
              <a:xfrm>
                <a:off x="2073" y="1658"/>
                <a:ext cx="204" cy="211"/>
              </a:xfrm>
              <a:prstGeom prst="rect">
                <a:avLst/>
              </a:prstGeom>
              <a:solidFill>
                <a:srgbClr val="FFFFFF"/>
              </a:solidFill>
              <a:ln w="9525">
                <a:noFill/>
                <a:miter lim="800000"/>
                <a:headEnd/>
                <a:tailEnd/>
              </a:ln>
            </p:spPr>
            <p:txBody>
              <a:bodyPr/>
              <a:lstStyle/>
              <a:p>
                <a:endParaRPr lang="en-US"/>
              </a:p>
            </p:txBody>
          </p:sp>
          <p:sp>
            <p:nvSpPr>
              <p:cNvPr id="174" name="Rectangle 202"/>
              <p:cNvSpPr>
                <a:spLocks noChangeArrowheads="1"/>
              </p:cNvSpPr>
              <p:nvPr/>
            </p:nvSpPr>
            <p:spPr bwMode="auto">
              <a:xfrm>
                <a:off x="2073" y="1670"/>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75" name="Rectangle 203"/>
              <p:cNvSpPr>
                <a:spLocks noChangeArrowheads="1"/>
              </p:cNvSpPr>
              <p:nvPr/>
            </p:nvSpPr>
            <p:spPr bwMode="auto">
              <a:xfrm>
                <a:off x="2269" y="1635"/>
                <a:ext cx="95" cy="134"/>
              </a:xfrm>
              <a:prstGeom prst="rect">
                <a:avLst/>
              </a:prstGeom>
              <a:solidFill>
                <a:srgbClr val="FFFFFF"/>
              </a:solidFill>
              <a:ln w="9525">
                <a:noFill/>
                <a:miter lim="800000"/>
                <a:headEnd/>
                <a:tailEnd/>
              </a:ln>
            </p:spPr>
            <p:txBody>
              <a:bodyPr/>
              <a:lstStyle/>
              <a:p>
                <a:endParaRPr lang="en-US"/>
              </a:p>
            </p:txBody>
          </p:sp>
          <p:sp>
            <p:nvSpPr>
              <p:cNvPr id="176" name="Rectangle 204"/>
              <p:cNvSpPr>
                <a:spLocks noChangeArrowheads="1"/>
              </p:cNvSpPr>
              <p:nvPr/>
            </p:nvSpPr>
            <p:spPr bwMode="auto">
              <a:xfrm>
                <a:off x="2271" y="164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177" name="Rectangle 205"/>
              <p:cNvSpPr>
                <a:spLocks noChangeArrowheads="1"/>
              </p:cNvSpPr>
              <p:nvPr/>
            </p:nvSpPr>
            <p:spPr bwMode="auto">
              <a:xfrm>
                <a:off x="2367" y="1658"/>
                <a:ext cx="469" cy="211"/>
              </a:xfrm>
              <a:prstGeom prst="rect">
                <a:avLst/>
              </a:prstGeom>
              <a:solidFill>
                <a:srgbClr val="FFFFFF"/>
              </a:solidFill>
              <a:ln w="9525">
                <a:noFill/>
                <a:miter lim="800000"/>
                <a:headEnd/>
                <a:tailEnd/>
              </a:ln>
            </p:spPr>
            <p:txBody>
              <a:bodyPr/>
              <a:lstStyle/>
              <a:p>
                <a:endParaRPr lang="en-US"/>
              </a:p>
            </p:txBody>
          </p:sp>
          <p:sp>
            <p:nvSpPr>
              <p:cNvPr id="178" name="Rectangle 206"/>
              <p:cNvSpPr>
                <a:spLocks noChangeArrowheads="1"/>
              </p:cNvSpPr>
              <p:nvPr/>
            </p:nvSpPr>
            <p:spPr bwMode="auto">
              <a:xfrm>
                <a:off x="2367" y="1670"/>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79" name="Freeform 207"/>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 ang="0">
                    <a:pos x="208" y="531"/>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lnTo>
                      <a:pt x="208" y="531"/>
                    </a:lnTo>
                    <a:close/>
                  </a:path>
                </a:pathLst>
              </a:custGeom>
              <a:solidFill>
                <a:srgbClr val="FFFFFF"/>
              </a:solidFill>
              <a:ln w="9525">
                <a:noFill/>
                <a:round/>
                <a:headEnd/>
                <a:tailEnd/>
              </a:ln>
            </p:spPr>
            <p:txBody>
              <a:bodyPr/>
              <a:lstStyle/>
              <a:p>
                <a:endParaRPr lang="en-US"/>
              </a:p>
            </p:txBody>
          </p:sp>
          <p:sp>
            <p:nvSpPr>
              <p:cNvPr id="180" name="Freeform 208"/>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path>
                </a:pathLst>
              </a:custGeom>
              <a:noFill/>
              <a:ln w="9525">
                <a:solidFill>
                  <a:srgbClr val="000000"/>
                </a:solidFill>
                <a:prstDash val="solid"/>
                <a:round/>
                <a:headEnd/>
                <a:tailEnd/>
              </a:ln>
            </p:spPr>
            <p:txBody>
              <a:bodyPr/>
              <a:lstStyle/>
              <a:p>
                <a:endParaRPr lang="en-US"/>
              </a:p>
            </p:txBody>
          </p:sp>
          <p:sp>
            <p:nvSpPr>
              <p:cNvPr id="181" name="Freeform 209"/>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182" name="Freeform 210"/>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183" name="Freeform 211"/>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path>
                </a:pathLst>
              </a:custGeom>
              <a:noFill/>
              <a:ln w="9525">
                <a:solidFill>
                  <a:srgbClr val="000000"/>
                </a:solidFill>
                <a:prstDash val="solid"/>
                <a:round/>
                <a:headEnd/>
                <a:tailEnd/>
              </a:ln>
            </p:spPr>
            <p:txBody>
              <a:bodyPr/>
              <a:lstStyle/>
              <a:p>
                <a:endParaRPr lang="en-US"/>
              </a:p>
            </p:txBody>
          </p:sp>
          <p:sp>
            <p:nvSpPr>
              <p:cNvPr id="184" name="Freeform 212"/>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 ang="0">
                    <a:pos x="0" y="0"/>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lnTo>
                      <a:pt x="0" y="0"/>
                    </a:lnTo>
                    <a:close/>
                  </a:path>
                </a:pathLst>
              </a:custGeom>
              <a:solidFill>
                <a:srgbClr val="FFFFFF"/>
              </a:solidFill>
              <a:ln w="9525">
                <a:noFill/>
                <a:round/>
                <a:headEnd/>
                <a:tailEnd/>
              </a:ln>
            </p:spPr>
            <p:txBody>
              <a:bodyPr/>
              <a:lstStyle/>
              <a:p>
                <a:endParaRPr lang="en-US"/>
              </a:p>
            </p:txBody>
          </p:sp>
          <p:sp>
            <p:nvSpPr>
              <p:cNvPr id="185" name="Freeform 213"/>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path>
                </a:pathLst>
              </a:custGeom>
              <a:noFill/>
              <a:ln w="9525">
                <a:solidFill>
                  <a:srgbClr val="000000"/>
                </a:solidFill>
                <a:prstDash val="solid"/>
                <a:round/>
                <a:headEnd/>
                <a:tailEnd/>
              </a:ln>
            </p:spPr>
            <p:txBody>
              <a:bodyPr/>
              <a:lstStyle/>
              <a:p>
                <a:endParaRPr lang="en-US"/>
              </a:p>
            </p:txBody>
          </p:sp>
          <p:sp>
            <p:nvSpPr>
              <p:cNvPr id="186" name="Freeform 214"/>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187" name="Freeform 215"/>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188" name="Freeform 216"/>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path>
                </a:pathLst>
              </a:custGeom>
              <a:noFill/>
              <a:ln w="9525">
                <a:solidFill>
                  <a:srgbClr val="000000"/>
                </a:solidFill>
                <a:prstDash val="solid"/>
                <a:round/>
                <a:headEnd/>
                <a:tailEnd/>
              </a:ln>
            </p:spPr>
            <p:txBody>
              <a:bodyPr/>
              <a:lstStyle/>
              <a:p>
                <a:endParaRPr lang="en-US"/>
              </a:p>
            </p:txBody>
          </p:sp>
          <p:sp>
            <p:nvSpPr>
              <p:cNvPr id="189" name="Rectangle 217"/>
              <p:cNvSpPr>
                <a:spLocks noChangeArrowheads="1"/>
              </p:cNvSpPr>
              <p:nvPr/>
            </p:nvSpPr>
            <p:spPr bwMode="auto">
              <a:xfrm>
                <a:off x="1734" y="1992"/>
                <a:ext cx="98" cy="211"/>
              </a:xfrm>
              <a:prstGeom prst="rect">
                <a:avLst/>
              </a:prstGeom>
              <a:solidFill>
                <a:srgbClr val="FFFFFF"/>
              </a:solidFill>
              <a:ln w="9525">
                <a:noFill/>
                <a:miter lim="800000"/>
                <a:headEnd/>
                <a:tailEnd/>
              </a:ln>
            </p:spPr>
            <p:txBody>
              <a:bodyPr/>
              <a:lstStyle/>
              <a:p>
                <a:endParaRPr lang="en-US"/>
              </a:p>
            </p:txBody>
          </p:sp>
          <p:sp>
            <p:nvSpPr>
              <p:cNvPr id="190" name="Rectangle 218"/>
              <p:cNvSpPr>
                <a:spLocks noChangeArrowheads="1"/>
              </p:cNvSpPr>
              <p:nvPr/>
            </p:nvSpPr>
            <p:spPr bwMode="auto">
              <a:xfrm>
                <a:off x="1734" y="2000"/>
                <a:ext cx="182" cy="241"/>
              </a:xfrm>
              <a:prstGeom prst="rect">
                <a:avLst/>
              </a:prstGeom>
              <a:noFill/>
              <a:ln w="9525">
                <a:noFill/>
                <a:miter lim="800000"/>
                <a:headEnd/>
                <a:tailEnd/>
              </a:ln>
            </p:spPr>
            <p:txBody>
              <a:bodyPr wrap="none" lIns="0" tIns="0" rIns="0" bIns="0">
                <a:spAutoFit/>
              </a:bodyPr>
              <a:lstStyle/>
              <a:p>
                <a:r>
                  <a:rPr lang="en-US" sz="2200" b="1">
                    <a:solidFill>
                      <a:srgbClr val="000000"/>
                    </a:solidFill>
                  </a:rPr>
                  <a:t>e</a:t>
                </a:r>
                <a:endParaRPr lang="en-US"/>
              </a:p>
            </p:txBody>
          </p:sp>
          <p:sp>
            <p:nvSpPr>
              <p:cNvPr id="191" name="Rectangle 219"/>
              <p:cNvSpPr>
                <a:spLocks noChangeArrowheads="1"/>
              </p:cNvSpPr>
              <p:nvPr/>
            </p:nvSpPr>
            <p:spPr bwMode="auto">
              <a:xfrm>
                <a:off x="1829" y="1965"/>
                <a:ext cx="38" cy="136"/>
              </a:xfrm>
              <a:prstGeom prst="rect">
                <a:avLst/>
              </a:prstGeom>
              <a:solidFill>
                <a:srgbClr val="FFFFFF"/>
              </a:solidFill>
              <a:ln w="9525">
                <a:noFill/>
                <a:miter lim="800000"/>
                <a:headEnd/>
                <a:tailEnd/>
              </a:ln>
            </p:spPr>
            <p:txBody>
              <a:bodyPr/>
              <a:lstStyle/>
              <a:p>
                <a:endParaRPr lang="en-US"/>
              </a:p>
            </p:txBody>
          </p:sp>
          <p:sp>
            <p:nvSpPr>
              <p:cNvPr id="192" name="Rectangle 220"/>
              <p:cNvSpPr>
                <a:spLocks noChangeArrowheads="1"/>
              </p:cNvSpPr>
              <p:nvPr/>
            </p:nvSpPr>
            <p:spPr bwMode="auto">
              <a:xfrm>
                <a:off x="1829" y="1969"/>
                <a:ext cx="98" cy="167"/>
              </a:xfrm>
              <a:prstGeom prst="rect">
                <a:avLst/>
              </a:prstGeom>
              <a:noFill/>
              <a:ln w="9525">
                <a:noFill/>
                <a:miter lim="800000"/>
                <a:headEnd/>
                <a:tailEnd/>
              </a:ln>
            </p:spPr>
            <p:txBody>
              <a:bodyPr wrap="none" lIns="0" tIns="0" rIns="0" bIns="0">
                <a:spAutoFit/>
              </a:bodyPr>
              <a:lstStyle/>
              <a:p>
                <a:r>
                  <a:rPr lang="en-US" sz="1400" b="1">
                    <a:solidFill>
                      <a:srgbClr val="000000"/>
                    </a:solidFill>
                  </a:rPr>
                  <a:t>-</a:t>
                </a:r>
                <a:endParaRPr lang="en-US"/>
              </a:p>
            </p:txBody>
          </p:sp>
          <p:sp>
            <p:nvSpPr>
              <p:cNvPr id="193" name="Line 221"/>
              <p:cNvSpPr>
                <a:spLocks noChangeShapeType="1"/>
              </p:cNvSpPr>
              <p:nvPr/>
            </p:nvSpPr>
            <p:spPr bwMode="auto">
              <a:xfrm>
                <a:off x="1520" y="2552"/>
                <a:ext cx="146" cy="440"/>
              </a:xfrm>
              <a:prstGeom prst="line">
                <a:avLst/>
              </a:prstGeom>
              <a:noFill/>
              <a:ln w="14288">
                <a:solidFill>
                  <a:srgbClr val="000000"/>
                </a:solidFill>
                <a:round/>
                <a:headEnd/>
                <a:tailEnd/>
              </a:ln>
            </p:spPr>
            <p:txBody>
              <a:bodyPr/>
              <a:lstStyle/>
              <a:p>
                <a:endParaRPr lang="en-US"/>
              </a:p>
            </p:txBody>
          </p:sp>
          <p:sp>
            <p:nvSpPr>
              <p:cNvPr id="194" name="Freeform 222"/>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195" name="Freeform 223"/>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196" name="Freeform 224"/>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path>
                </a:pathLst>
              </a:custGeom>
              <a:noFill/>
              <a:ln w="14288">
                <a:solidFill>
                  <a:srgbClr val="000000"/>
                </a:solidFill>
                <a:prstDash val="solid"/>
                <a:round/>
                <a:headEnd/>
                <a:tailEnd/>
              </a:ln>
            </p:spPr>
            <p:txBody>
              <a:bodyPr/>
              <a:lstStyle/>
              <a:p>
                <a:endParaRPr lang="en-US"/>
              </a:p>
            </p:txBody>
          </p:sp>
          <p:sp>
            <p:nvSpPr>
              <p:cNvPr id="197" name="Line 225"/>
              <p:cNvSpPr>
                <a:spLocks noChangeShapeType="1"/>
              </p:cNvSpPr>
              <p:nvPr/>
            </p:nvSpPr>
            <p:spPr bwMode="auto">
              <a:xfrm>
                <a:off x="2577" y="3215"/>
                <a:ext cx="559" cy="1"/>
              </a:xfrm>
              <a:prstGeom prst="line">
                <a:avLst/>
              </a:prstGeom>
              <a:noFill/>
              <a:ln w="9525">
                <a:solidFill>
                  <a:srgbClr val="000000"/>
                </a:solidFill>
                <a:round/>
                <a:headEnd/>
                <a:tailEnd/>
              </a:ln>
            </p:spPr>
            <p:txBody>
              <a:bodyPr/>
              <a:lstStyle/>
              <a:p>
                <a:endParaRPr lang="en-US"/>
              </a:p>
            </p:txBody>
          </p:sp>
          <p:sp>
            <p:nvSpPr>
              <p:cNvPr id="198" name="Freeform 226"/>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199" name="Freeform 227"/>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200" name="Freeform 228"/>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path>
                </a:pathLst>
              </a:custGeom>
              <a:noFill/>
              <a:ln w="9525">
                <a:solidFill>
                  <a:srgbClr val="000000"/>
                </a:solidFill>
                <a:prstDash val="solid"/>
                <a:round/>
                <a:headEnd/>
                <a:tailEnd/>
              </a:ln>
            </p:spPr>
            <p:txBody>
              <a:bodyPr/>
              <a:lstStyle/>
              <a:p>
                <a:endParaRPr lang="en-US"/>
              </a:p>
            </p:txBody>
          </p:sp>
          <p:sp>
            <p:nvSpPr>
              <p:cNvPr id="201" name="Rectangle 229"/>
              <p:cNvSpPr>
                <a:spLocks noChangeArrowheads="1"/>
              </p:cNvSpPr>
              <p:nvPr/>
            </p:nvSpPr>
            <p:spPr bwMode="auto">
              <a:xfrm>
                <a:off x="1910" y="3041"/>
                <a:ext cx="131" cy="272"/>
              </a:xfrm>
              <a:prstGeom prst="rect">
                <a:avLst/>
              </a:prstGeom>
              <a:solidFill>
                <a:srgbClr val="FFFFFF"/>
              </a:solidFill>
              <a:ln w="9525">
                <a:noFill/>
                <a:miter lim="800000"/>
                <a:headEnd/>
                <a:tailEnd/>
              </a:ln>
            </p:spPr>
            <p:txBody>
              <a:bodyPr/>
              <a:lstStyle/>
              <a:p>
                <a:endParaRPr lang="en-US"/>
              </a:p>
            </p:txBody>
          </p:sp>
          <p:sp>
            <p:nvSpPr>
              <p:cNvPr id="202" name="Rectangle 230"/>
              <p:cNvSpPr>
                <a:spLocks noChangeArrowheads="1"/>
              </p:cNvSpPr>
              <p:nvPr/>
            </p:nvSpPr>
            <p:spPr bwMode="auto">
              <a:xfrm>
                <a:off x="1910" y="306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03" name="Rectangle 231"/>
              <p:cNvSpPr>
                <a:spLocks noChangeArrowheads="1"/>
              </p:cNvSpPr>
              <p:nvPr/>
            </p:nvSpPr>
            <p:spPr bwMode="auto">
              <a:xfrm>
                <a:off x="2094" y="3072"/>
                <a:ext cx="127" cy="209"/>
              </a:xfrm>
              <a:prstGeom prst="rect">
                <a:avLst/>
              </a:prstGeom>
              <a:solidFill>
                <a:srgbClr val="FFFFFF"/>
              </a:solidFill>
              <a:ln w="9525">
                <a:noFill/>
                <a:miter lim="800000"/>
                <a:headEnd/>
                <a:tailEnd/>
              </a:ln>
            </p:spPr>
            <p:txBody>
              <a:bodyPr/>
              <a:lstStyle/>
              <a:p>
                <a:endParaRPr lang="en-US"/>
              </a:p>
            </p:txBody>
          </p:sp>
          <p:sp>
            <p:nvSpPr>
              <p:cNvPr id="204" name="Rectangle 232"/>
              <p:cNvSpPr>
                <a:spLocks noChangeArrowheads="1"/>
              </p:cNvSpPr>
              <p:nvPr/>
            </p:nvSpPr>
            <p:spPr bwMode="auto">
              <a:xfrm>
                <a:off x="2094" y="3084"/>
                <a:ext cx="205" cy="237"/>
              </a:xfrm>
              <a:prstGeom prst="rect">
                <a:avLst/>
              </a:prstGeom>
              <a:noFill/>
              <a:ln w="9525">
                <a:noFill/>
                <a:miter lim="800000"/>
                <a:headEnd/>
                <a:tailEnd/>
              </a:ln>
            </p:spPr>
            <p:txBody>
              <a:bodyPr wrap="none" lIns="0" tIns="0" rIns="0" bIns="0">
                <a:spAutoFit/>
              </a:bodyPr>
              <a:lstStyle/>
              <a:p>
                <a:r>
                  <a:rPr lang="en-US" sz="2200">
                    <a:solidFill>
                      <a:srgbClr val="000000"/>
                    </a:solidFill>
                  </a:rPr>
                  <a:t>H</a:t>
                </a:r>
                <a:endParaRPr lang="en-US"/>
              </a:p>
            </p:txBody>
          </p:sp>
          <p:sp>
            <p:nvSpPr>
              <p:cNvPr id="205" name="Rectangle 233"/>
              <p:cNvSpPr>
                <a:spLocks noChangeArrowheads="1"/>
              </p:cNvSpPr>
              <p:nvPr/>
            </p:nvSpPr>
            <p:spPr bwMode="auto">
              <a:xfrm>
                <a:off x="2221" y="3153"/>
                <a:ext cx="77" cy="166"/>
              </a:xfrm>
              <a:prstGeom prst="rect">
                <a:avLst/>
              </a:prstGeom>
              <a:solidFill>
                <a:srgbClr val="FFFFFF"/>
              </a:solidFill>
              <a:ln w="9525">
                <a:noFill/>
                <a:miter lim="800000"/>
                <a:headEnd/>
                <a:tailEnd/>
              </a:ln>
            </p:spPr>
            <p:txBody>
              <a:bodyPr/>
              <a:lstStyle/>
              <a:p>
                <a:endParaRPr lang="en-US"/>
              </a:p>
            </p:txBody>
          </p:sp>
          <p:sp>
            <p:nvSpPr>
              <p:cNvPr id="206" name="Rectangle 234"/>
              <p:cNvSpPr>
                <a:spLocks noChangeArrowheads="1"/>
              </p:cNvSpPr>
              <p:nvPr/>
            </p:nvSpPr>
            <p:spPr bwMode="auto">
              <a:xfrm>
                <a:off x="2221"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207" name="Rectangle 235"/>
              <p:cNvSpPr>
                <a:spLocks noChangeArrowheads="1"/>
              </p:cNvSpPr>
              <p:nvPr/>
            </p:nvSpPr>
            <p:spPr bwMode="auto">
              <a:xfrm>
                <a:off x="2299" y="3072"/>
                <a:ext cx="138" cy="209"/>
              </a:xfrm>
              <a:prstGeom prst="rect">
                <a:avLst/>
              </a:prstGeom>
              <a:solidFill>
                <a:srgbClr val="FFFFFF"/>
              </a:solidFill>
              <a:ln w="9525">
                <a:noFill/>
                <a:miter lim="800000"/>
                <a:headEnd/>
                <a:tailEnd/>
              </a:ln>
            </p:spPr>
            <p:txBody>
              <a:bodyPr/>
              <a:lstStyle/>
              <a:p>
                <a:endParaRPr lang="en-US"/>
              </a:p>
            </p:txBody>
          </p:sp>
          <p:sp>
            <p:nvSpPr>
              <p:cNvPr id="208" name="Rectangle 236"/>
              <p:cNvSpPr>
                <a:spLocks noChangeArrowheads="1"/>
              </p:cNvSpPr>
              <p:nvPr/>
            </p:nvSpPr>
            <p:spPr bwMode="auto">
              <a:xfrm>
                <a:off x="2299" y="3084"/>
                <a:ext cx="216" cy="237"/>
              </a:xfrm>
              <a:prstGeom prst="rect">
                <a:avLst/>
              </a:prstGeom>
              <a:noFill/>
              <a:ln w="9525">
                <a:noFill/>
                <a:miter lim="800000"/>
                <a:headEnd/>
                <a:tailEnd/>
              </a:ln>
            </p:spPr>
            <p:txBody>
              <a:bodyPr wrap="none" lIns="0" tIns="0" rIns="0" bIns="0">
                <a:spAutoFit/>
              </a:bodyPr>
              <a:lstStyle/>
              <a:p>
                <a:r>
                  <a:rPr lang="en-US" sz="2200">
                    <a:solidFill>
                      <a:srgbClr val="000000"/>
                    </a:solidFill>
                  </a:rPr>
                  <a:t>O</a:t>
                </a:r>
                <a:endParaRPr lang="en-US"/>
              </a:p>
            </p:txBody>
          </p:sp>
          <p:sp>
            <p:nvSpPr>
              <p:cNvPr id="209" name="Rectangle 237"/>
              <p:cNvSpPr>
                <a:spLocks noChangeArrowheads="1"/>
              </p:cNvSpPr>
              <p:nvPr/>
            </p:nvSpPr>
            <p:spPr bwMode="auto">
              <a:xfrm>
                <a:off x="2435" y="3153"/>
                <a:ext cx="77" cy="166"/>
              </a:xfrm>
              <a:prstGeom prst="rect">
                <a:avLst/>
              </a:prstGeom>
              <a:solidFill>
                <a:srgbClr val="FFFFFF"/>
              </a:solidFill>
              <a:ln w="9525">
                <a:noFill/>
                <a:miter lim="800000"/>
                <a:headEnd/>
                <a:tailEnd/>
              </a:ln>
            </p:spPr>
            <p:txBody>
              <a:bodyPr/>
              <a:lstStyle/>
              <a:p>
                <a:endParaRPr lang="en-US"/>
              </a:p>
            </p:txBody>
          </p:sp>
          <p:sp>
            <p:nvSpPr>
              <p:cNvPr id="210" name="Rectangle 238"/>
              <p:cNvSpPr>
                <a:spLocks noChangeArrowheads="1"/>
              </p:cNvSpPr>
              <p:nvPr/>
            </p:nvSpPr>
            <p:spPr bwMode="auto">
              <a:xfrm>
                <a:off x="2435"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211" name="Rectangle 239"/>
              <p:cNvSpPr>
                <a:spLocks noChangeArrowheads="1"/>
              </p:cNvSpPr>
              <p:nvPr/>
            </p:nvSpPr>
            <p:spPr bwMode="auto">
              <a:xfrm>
                <a:off x="3996" y="3078"/>
                <a:ext cx="132" cy="271"/>
              </a:xfrm>
              <a:prstGeom prst="rect">
                <a:avLst/>
              </a:prstGeom>
              <a:solidFill>
                <a:srgbClr val="FFFFFF"/>
              </a:solidFill>
              <a:ln w="9525">
                <a:noFill/>
                <a:miter lim="800000"/>
                <a:headEnd/>
                <a:tailEnd/>
              </a:ln>
            </p:spPr>
            <p:txBody>
              <a:bodyPr/>
              <a:lstStyle/>
              <a:p>
                <a:endParaRPr lang="en-US"/>
              </a:p>
            </p:txBody>
          </p:sp>
          <p:sp>
            <p:nvSpPr>
              <p:cNvPr id="212" name="Rectangle 240"/>
              <p:cNvSpPr>
                <a:spLocks noChangeArrowheads="1"/>
              </p:cNvSpPr>
              <p:nvPr/>
            </p:nvSpPr>
            <p:spPr bwMode="auto">
              <a:xfrm>
                <a:off x="3996" y="3096"/>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13" name="Rectangle 241"/>
              <p:cNvSpPr>
                <a:spLocks noChangeArrowheads="1"/>
              </p:cNvSpPr>
              <p:nvPr/>
            </p:nvSpPr>
            <p:spPr bwMode="auto">
              <a:xfrm>
                <a:off x="4300" y="3112"/>
                <a:ext cx="138" cy="211"/>
              </a:xfrm>
              <a:prstGeom prst="rect">
                <a:avLst/>
              </a:prstGeom>
              <a:solidFill>
                <a:srgbClr val="FFFFFF"/>
              </a:solidFill>
              <a:ln w="9525">
                <a:noFill/>
                <a:miter lim="800000"/>
                <a:headEnd/>
                <a:tailEnd/>
              </a:ln>
            </p:spPr>
            <p:txBody>
              <a:bodyPr/>
              <a:lstStyle/>
              <a:p>
                <a:endParaRPr lang="en-US"/>
              </a:p>
            </p:txBody>
          </p:sp>
          <p:sp>
            <p:nvSpPr>
              <p:cNvPr id="214" name="Rectangle 242"/>
              <p:cNvSpPr>
                <a:spLocks noChangeArrowheads="1"/>
              </p:cNvSpPr>
              <p:nvPr/>
            </p:nvSpPr>
            <p:spPr bwMode="auto">
              <a:xfrm>
                <a:off x="4302" y="3120"/>
                <a:ext cx="222" cy="241"/>
              </a:xfrm>
              <a:prstGeom prst="rect">
                <a:avLst/>
              </a:prstGeom>
              <a:noFill/>
              <a:ln w="9525">
                <a:noFill/>
                <a:miter lim="800000"/>
                <a:headEnd/>
                <a:tailEnd/>
              </a:ln>
            </p:spPr>
            <p:txBody>
              <a:bodyPr wrap="none" lIns="0" tIns="0" rIns="0" bIns="0">
                <a:spAutoFit/>
              </a:bodyPr>
              <a:lstStyle/>
              <a:p>
                <a:r>
                  <a:rPr lang="en-US" sz="2200" b="1">
                    <a:solidFill>
                      <a:srgbClr val="000000"/>
                    </a:solidFill>
                  </a:rPr>
                  <a:t>O</a:t>
                </a:r>
                <a:endParaRPr lang="en-US"/>
              </a:p>
            </p:txBody>
          </p:sp>
          <p:sp>
            <p:nvSpPr>
              <p:cNvPr id="215" name="Rectangle 243"/>
              <p:cNvSpPr>
                <a:spLocks noChangeArrowheads="1"/>
              </p:cNvSpPr>
              <p:nvPr/>
            </p:nvSpPr>
            <p:spPr bwMode="auto">
              <a:xfrm>
                <a:off x="4178" y="3112"/>
                <a:ext cx="127" cy="211"/>
              </a:xfrm>
              <a:prstGeom prst="rect">
                <a:avLst/>
              </a:prstGeom>
              <a:solidFill>
                <a:srgbClr val="FFFFFF"/>
              </a:solidFill>
              <a:ln w="9525">
                <a:noFill/>
                <a:miter lim="800000"/>
                <a:headEnd/>
                <a:tailEnd/>
              </a:ln>
            </p:spPr>
            <p:txBody>
              <a:bodyPr/>
              <a:lstStyle/>
              <a:p>
                <a:endParaRPr lang="en-US"/>
              </a:p>
            </p:txBody>
          </p:sp>
          <p:sp>
            <p:nvSpPr>
              <p:cNvPr id="216" name="Rectangle 244"/>
              <p:cNvSpPr>
                <a:spLocks noChangeArrowheads="1"/>
              </p:cNvSpPr>
              <p:nvPr/>
            </p:nvSpPr>
            <p:spPr bwMode="auto">
              <a:xfrm>
                <a:off x="4178" y="3120"/>
                <a:ext cx="211" cy="241"/>
              </a:xfrm>
              <a:prstGeom prst="rect">
                <a:avLst/>
              </a:prstGeom>
              <a:noFill/>
              <a:ln w="9525">
                <a:noFill/>
                <a:miter lim="800000"/>
                <a:headEnd/>
                <a:tailEnd/>
              </a:ln>
            </p:spPr>
            <p:txBody>
              <a:bodyPr wrap="none" lIns="0" tIns="0" rIns="0" bIns="0">
                <a:spAutoFit/>
              </a:bodyPr>
              <a:lstStyle/>
              <a:p>
                <a:r>
                  <a:rPr lang="en-US" sz="2200" b="1">
                    <a:solidFill>
                      <a:srgbClr val="000000"/>
                    </a:solidFill>
                  </a:rPr>
                  <a:t>H</a:t>
                </a:r>
                <a:endParaRPr lang="en-US"/>
              </a:p>
            </p:txBody>
          </p:sp>
          <p:sp>
            <p:nvSpPr>
              <p:cNvPr id="217" name="Rectangle 245"/>
              <p:cNvSpPr>
                <a:spLocks noChangeArrowheads="1"/>
              </p:cNvSpPr>
              <p:nvPr/>
            </p:nvSpPr>
            <p:spPr bwMode="auto">
              <a:xfrm>
                <a:off x="4433" y="3028"/>
                <a:ext cx="45" cy="166"/>
              </a:xfrm>
              <a:prstGeom prst="rect">
                <a:avLst/>
              </a:prstGeom>
              <a:solidFill>
                <a:srgbClr val="FFFFFF"/>
              </a:solidFill>
              <a:ln w="9525">
                <a:noFill/>
                <a:miter lim="800000"/>
                <a:headEnd/>
                <a:tailEnd/>
              </a:ln>
            </p:spPr>
            <p:txBody>
              <a:bodyPr/>
              <a:lstStyle/>
              <a:p>
                <a:endParaRPr lang="en-US"/>
              </a:p>
            </p:txBody>
          </p:sp>
          <p:sp>
            <p:nvSpPr>
              <p:cNvPr id="218" name="Rectangle 246"/>
              <p:cNvSpPr>
                <a:spLocks noChangeArrowheads="1"/>
              </p:cNvSpPr>
              <p:nvPr/>
            </p:nvSpPr>
            <p:spPr bwMode="auto">
              <a:xfrm>
                <a:off x="4433" y="3032"/>
                <a:ext cx="118"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219" name="Rectangle 247"/>
              <p:cNvSpPr>
                <a:spLocks noChangeArrowheads="1"/>
              </p:cNvSpPr>
              <p:nvPr/>
            </p:nvSpPr>
            <p:spPr bwMode="auto">
              <a:xfrm>
                <a:off x="4510" y="3063"/>
                <a:ext cx="131" cy="271"/>
              </a:xfrm>
              <a:prstGeom prst="rect">
                <a:avLst/>
              </a:prstGeom>
              <a:solidFill>
                <a:srgbClr val="FFFFFF"/>
              </a:solidFill>
              <a:ln w="9525">
                <a:noFill/>
                <a:miter lim="800000"/>
                <a:headEnd/>
                <a:tailEnd/>
              </a:ln>
            </p:spPr>
            <p:txBody>
              <a:bodyPr/>
              <a:lstStyle/>
              <a:p>
                <a:endParaRPr lang="en-US"/>
              </a:p>
            </p:txBody>
          </p:sp>
          <p:sp>
            <p:nvSpPr>
              <p:cNvPr id="220" name="Rectangle 248"/>
              <p:cNvSpPr>
                <a:spLocks noChangeArrowheads="1"/>
              </p:cNvSpPr>
              <p:nvPr/>
            </p:nvSpPr>
            <p:spPr bwMode="auto">
              <a:xfrm>
                <a:off x="4510" y="308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21" name="Rectangle 249"/>
              <p:cNvSpPr>
                <a:spLocks noChangeArrowheads="1"/>
              </p:cNvSpPr>
              <p:nvPr/>
            </p:nvSpPr>
            <p:spPr bwMode="auto">
              <a:xfrm>
                <a:off x="1116" y="3085"/>
                <a:ext cx="203" cy="211"/>
              </a:xfrm>
              <a:prstGeom prst="rect">
                <a:avLst/>
              </a:prstGeom>
              <a:solidFill>
                <a:srgbClr val="FFFFFF"/>
              </a:solidFill>
              <a:ln w="9525">
                <a:noFill/>
                <a:miter lim="800000"/>
                <a:headEnd/>
                <a:tailEnd/>
              </a:ln>
            </p:spPr>
            <p:txBody>
              <a:bodyPr/>
              <a:lstStyle/>
              <a:p>
                <a:endParaRPr lang="en-US"/>
              </a:p>
            </p:txBody>
          </p:sp>
          <p:sp>
            <p:nvSpPr>
              <p:cNvPr id="222" name="Rectangle 250"/>
              <p:cNvSpPr>
                <a:spLocks noChangeArrowheads="1"/>
              </p:cNvSpPr>
              <p:nvPr/>
            </p:nvSpPr>
            <p:spPr bwMode="auto">
              <a:xfrm>
                <a:off x="1116" y="3097"/>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223" name="Rectangle 251"/>
              <p:cNvSpPr>
                <a:spLocks noChangeArrowheads="1"/>
              </p:cNvSpPr>
              <p:nvPr/>
            </p:nvSpPr>
            <p:spPr bwMode="auto">
              <a:xfrm>
                <a:off x="1312" y="3061"/>
                <a:ext cx="63" cy="136"/>
              </a:xfrm>
              <a:prstGeom prst="rect">
                <a:avLst/>
              </a:prstGeom>
              <a:solidFill>
                <a:srgbClr val="FFFFFF"/>
              </a:solidFill>
              <a:ln w="9525">
                <a:noFill/>
                <a:miter lim="800000"/>
                <a:headEnd/>
                <a:tailEnd/>
              </a:ln>
            </p:spPr>
            <p:txBody>
              <a:bodyPr/>
              <a:lstStyle/>
              <a:p>
                <a:endParaRPr lang="en-US"/>
              </a:p>
            </p:txBody>
          </p:sp>
          <p:sp>
            <p:nvSpPr>
              <p:cNvPr id="224" name="Rectangle 252"/>
              <p:cNvSpPr>
                <a:spLocks noChangeArrowheads="1"/>
              </p:cNvSpPr>
              <p:nvPr/>
            </p:nvSpPr>
            <p:spPr bwMode="auto">
              <a:xfrm>
                <a:off x="1312" y="3070"/>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225" name="Rectangle 253"/>
              <p:cNvSpPr>
                <a:spLocks noChangeArrowheads="1"/>
              </p:cNvSpPr>
              <p:nvPr/>
            </p:nvSpPr>
            <p:spPr bwMode="auto">
              <a:xfrm>
                <a:off x="1376" y="3085"/>
                <a:ext cx="469" cy="211"/>
              </a:xfrm>
              <a:prstGeom prst="rect">
                <a:avLst/>
              </a:prstGeom>
              <a:solidFill>
                <a:srgbClr val="FFFFFF"/>
              </a:solidFill>
              <a:ln w="9525">
                <a:noFill/>
                <a:miter lim="800000"/>
                <a:headEnd/>
                <a:tailEnd/>
              </a:ln>
            </p:spPr>
            <p:txBody>
              <a:bodyPr/>
              <a:lstStyle/>
              <a:p>
                <a:endParaRPr lang="en-US"/>
              </a:p>
            </p:txBody>
          </p:sp>
          <p:sp>
            <p:nvSpPr>
              <p:cNvPr id="226" name="Rectangle 254"/>
              <p:cNvSpPr>
                <a:spLocks noChangeArrowheads="1"/>
              </p:cNvSpPr>
              <p:nvPr/>
            </p:nvSpPr>
            <p:spPr bwMode="auto">
              <a:xfrm>
                <a:off x="1376" y="3097"/>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227" name="Rectangle 255"/>
              <p:cNvSpPr>
                <a:spLocks noChangeArrowheads="1"/>
              </p:cNvSpPr>
              <p:nvPr/>
            </p:nvSpPr>
            <p:spPr bwMode="auto">
              <a:xfrm>
                <a:off x="3197" y="3109"/>
                <a:ext cx="203" cy="210"/>
              </a:xfrm>
              <a:prstGeom prst="rect">
                <a:avLst/>
              </a:prstGeom>
              <a:solidFill>
                <a:srgbClr val="FFFFFF"/>
              </a:solidFill>
              <a:ln w="9525">
                <a:noFill/>
                <a:miter lim="800000"/>
                <a:headEnd/>
                <a:tailEnd/>
              </a:ln>
            </p:spPr>
            <p:txBody>
              <a:bodyPr/>
              <a:lstStyle/>
              <a:p>
                <a:endParaRPr lang="en-US"/>
              </a:p>
            </p:txBody>
          </p:sp>
          <p:sp>
            <p:nvSpPr>
              <p:cNvPr id="228" name="Rectangle 256"/>
              <p:cNvSpPr>
                <a:spLocks noChangeArrowheads="1"/>
              </p:cNvSpPr>
              <p:nvPr/>
            </p:nvSpPr>
            <p:spPr bwMode="auto">
              <a:xfrm>
                <a:off x="3197" y="3122"/>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229" name="Rectangle 257"/>
              <p:cNvSpPr>
                <a:spLocks noChangeArrowheads="1"/>
              </p:cNvSpPr>
              <p:nvPr/>
            </p:nvSpPr>
            <p:spPr bwMode="auto">
              <a:xfrm>
                <a:off x="3393" y="3085"/>
                <a:ext cx="95" cy="136"/>
              </a:xfrm>
              <a:prstGeom prst="rect">
                <a:avLst/>
              </a:prstGeom>
              <a:solidFill>
                <a:srgbClr val="FFFFFF"/>
              </a:solidFill>
              <a:ln w="9525">
                <a:noFill/>
                <a:miter lim="800000"/>
                <a:headEnd/>
                <a:tailEnd/>
              </a:ln>
            </p:spPr>
            <p:txBody>
              <a:bodyPr/>
              <a:lstStyle/>
              <a:p>
                <a:endParaRPr lang="en-US"/>
              </a:p>
            </p:txBody>
          </p:sp>
          <p:sp>
            <p:nvSpPr>
              <p:cNvPr id="230" name="Rectangle 258"/>
              <p:cNvSpPr>
                <a:spLocks noChangeArrowheads="1"/>
              </p:cNvSpPr>
              <p:nvPr/>
            </p:nvSpPr>
            <p:spPr bwMode="auto">
              <a:xfrm>
                <a:off x="3393" y="309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231" name="Rectangle 259"/>
              <p:cNvSpPr>
                <a:spLocks noChangeArrowheads="1"/>
              </p:cNvSpPr>
              <p:nvPr/>
            </p:nvSpPr>
            <p:spPr bwMode="auto">
              <a:xfrm>
                <a:off x="3489" y="3109"/>
                <a:ext cx="469" cy="210"/>
              </a:xfrm>
              <a:prstGeom prst="rect">
                <a:avLst/>
              </a:prstGeom>
              <a:solidFill>
                <a:srgbClr val="FFFFFF"/>
              </a:solidFill>
              <a:ln w="9525">
                <a:noFill/>
                <a:miter lim="800000"/>
                <a:headEnd/>
                <a:tailEnd/>
              </a:ln>
            </p:spPr>
            <p:txBody>
              <a:bodyPr/>
              <a:lstStyle/>
              <a:p>
                <a:endParaRPr lang="en-US"/>
              </a:p>
            </p:txBody>
          </p:sp>
          <p:sp>
            <p:nvSpPr>
              <p:cNvPr id="232" name="Rectangle 260"/>
              <p:cNvSpPr>
                <a:spLocks noChangeArrowheads="1"/>
              </p:cNvSpPr>
              <p:nvPr/>
            </p:nvSpPr>
            <p:spPr bwMode="auto">
              <a:xfrm>
                <a:off x="3489" y="3122"/>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233" name="Line 261"/>
              <p:cNvSpPr>
                <a:spLocks noChangeShapeType="1"/>
              </p:cNvSpPr>
              <p:nvPr/>
            </p:nvSpPr>
            <p:spPr bwMode="auto">
              <a:xfrm flipH="1">
                <a:off x="2361" y="2460"/>
                <a:ext cx="1448" cy="575"/>
              </a:xfrm>
              <a:prstGeom prst="line">
                <a:avLst/>
              </a:prstGeom>
              <a:noFill/>
              <a:ln w="14288">
                <a:solidFill>
                  <a:srgbClr val="000000"/>
                </a:solidFill>
                <a:round/>
                <a:headEnd/>
                <a:tailEnd/>
              </a:ln>
            </p:spPr>
            <p:txBody>
              <a:bodyPr/>
              <a:lstStyle/>
              <a:p>
                <a:endParaRPr lang="en-US"/>
              </a:p>
            </p:txBody>
          </p:sp>
          <p:sp>
            <p:nvSpPr>
              <p:cNvPr id="234" name="Freeform 262"/>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235" name="Freeform 263"/>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236" name="Freeform 264"/>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path>
                </a:pathLst>
              </a:custGeom>
              <a:noFill/>
              <a:ln w="14288">
                <a:solidFill>
                  <a:srgbClr val="000000"/>
                </a:solidFill>
                <a:prstDash val="solid"/>
                <a:round/>
                <a:headEnd/>
                <a:tailEnd/>
              </a:ln>
            </p:spPr>
            <p:txBody>
              <a:bodyPr/>
              <a:lstStyle/>
              <a:p>
                <a:endParaRPr lang="en-US"/>
              </a:p>
            </p:txBody>
          </p:sp>
          <p:sp>
            <p:nvSpPr>
              <p:cNvPr id="237" name="Freeform 265"/>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 ang="0">
                    <a:pos x="307" y="577"/>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lnTo>
                      <a:pt x="307" y="577"/>
                    </a:lnTo>
                    <a:close/>
                  </a:path>
                </a:pathLst>
              </a:custGeom>
              <a:solidFill>
                <a:srgbClr val="FFFFFF"/>
              </a:solidFill>
              <a:ln w="9525">
                <a:noFill/>
                <a:round/>
                <a:headEnd/>
                <a:tailEnd/>
              </a:ln>
            </p:spPr>
            <p:txBody>
              <a:bodyPr/>
              <a:lstStyle/>
              <a:p>
                <a:endParaRPr lang="en-US"/>
              </a:p>
            </p:txBody>
          </p:sp>
          <p:sp>
            <p:nvSpPr>
              <p:cNvPr id="238" name="Freeform 266"/>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path>
                </a:pathLst>
              </a:custGeom>
              <a:noFill/>
              <a:ln w="9525">
                <a:solidFill>
                  <a:srgbClr val="000000"/>
                </a:solidFill>
                <a:prstDash val="solid"/>
                <a:round/>
                <a:headEnd/>
                <a:tailEnd/>
              </a:ln>
            </p:spPr>
            <p:txBody>
              <a:bodyPr/>
              <a:lstStyle/>
              <a:p>
                <a:endParaRPr lang="en-US"/>
              </a:p>
            </p:txBody>
          </p:sp>
          <p:sp>
            <p:nvSpPr>
              <p:cNvPr id="239" name="Freeform 267"/>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240" name="Freeform 268"/>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241" name="Freeform 269"/>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path>
                </a:pathLst>
              </a:custGeom>
              <a:noFill/>
              <a:ln w="9525">
                <a:solidFill>
                  <a:srgbClr val="000000"/>
                </a:solidFill>
                <a:prstDash val="solid"/>
                <a:round/>
                <a:headEnd/>
                <a:tailEnd/>
              </a:ln>
            </p:spPr>
            <p:txBody>
              <a:bodyPr/>
              <a:lstStyle/>
              <a:p>
                <a:endParaRPr lang="en-US"/>
              </a:p>
            </p:txBody>
          </p:sp>
          <p:sp>
            <p:nvSpPr>
              <p:cNvPr id="242" name="Rectangle 270"/>
              <p:cNvSpPr>
                <a:spLocks noChangeArrowheads="1"/>
              </p:cNvSpPr>
              <p:nvPr/>
            </p:nvSpPr>
            <p:spPr bwMode="auto">
              <a:xfrm>
                <a:off x="3463" y="1638"/>
                <a:ext cx="138" cy="210"/>
              </a:xfrm>
              <a:prstGeom prst="rect">
                <a:avLst/>
              </a:prstGeom>
              <a:solidFill>
                <a:srgbClr val="FFFFFF"/>
              </a:solidFill>
              <a:ln w="9525">
                <a:noFill/>
                <a:miter lim="800000"/>
                <a:headEnd/>
                <a:tailEnd/>
              </a:ln>
            </p:spPr>
            <p:txBody>
              <a:bodyPr/>
              <a:lstStyle/>
              <a:p>
                <a:endParaRPr lang="en-US"/>
              </a:p>
            </p:txBody>
          </p:sp>
        </p:grpSp>
        <p:sp>
          <p:nvSpPr>
            <p:cNvPr id="9" name="Rectangle 272"/>
            <p:cNvSpPr>
              <a:spLocks noChangeArrowheads="1"/>
            </p:cNvSpPr>
            <p:nvPr/>
          </p:nvSpPr>
          <p:spPr bwMode="auto">
            <a:xfrm>
              <a:off x="3463" y="1650"/>
              <a:ext cx="137" cy="211"/>
            </a:xfrm>
            <a:prstGeom prst="rect">
              <a:avLst/>
            </a:prstGeom>
            <a:noFill/>
            <a:ln w="9525">
              <a:noFill/>
              <a:miter lim="800000"/>
              <a:headEnd/>
              <a:tailEnd/>
            </a:ln>
          </p:spPr>
          <p:txBody>
            <a:bodyPr wrap="none" lIns="0" tIns="0" rIns="0" bIns="0">
              <a:spAutoFit/>
            </a:bodyPr>
            <a:lstStyle/>
            <a:p>
              <a:r>
                <a:rPr lang="en-US" sz="2200">
                  <a:solidFill>
                    <a:srgbClr val="FF0000"/>
                  </a:solidFill>
                </a:rPr>
                <a:t>O</a:t>
              </a:r>
              <a:endParaRPr lang="en-US">
                <a:solidFill>
                  <a:srgbClr val="FF0000"/>
                </a:solidFill>
              </a:endParaRPr>
            </a:p>
          </p:txBody>
        </p:sp>
        <p:sp>
          <p:nvSpPr>
            <p:cNvPr id="10" name="Rectangle 273"/>
            <p:cNvSpPr>
              <a:spLocks noChangeArrowheads="1"/>
            </p:cNvSpPr>
            <p:nvPr/>
          </p:nvSpPr>
          <p:spPr bwMode="auto">
            <a:xfrm>
              <a:off x="3598" y="1719"/>
              <a:ext cx="77" cy="166"/>
            </a:xfrm>
            <a:prstGeom prst="rect">
              <a:avLst/>
            </a:prstGeom>
            <a:solidFill>
              <a:srgbClr val="FFFFFF"/>
            </a:solidFill>
            <a:ln w="9525">
              <a:noFill/>
              <a:miter lim="800000"/>
              <a:headEnd/>
              <a:tailEnd/>
            </a:ln>
          </p:spPr>
          <p:txBody>
            <a:bodyPr/>
            <a:lstStyle/>
            <a:p>
              <a:endParaRPr lang="en-US"/>
            </a:p>
          </p:txBody>
        </p:sp>
        <p:sp>
          <p:nvSpPr>
            <p:cNvPr id="11" name="Rectangle 274"/>
            <p:cNvSpPr>
              <a:spLocks noChangeArrowheads="1"/>
            </p:cNvSpPr>
            <p:nvPr/>
          </p:nvSpPr>
          <p:spPr bwMode="auto">
            <a:xfrm>
              <a:off x="3598" y="1730"/>
              <a:ext cx="76" cy="163"/>
            </a:xfrm>
            <a:prstGeom prst="rect">
              <a:avLst/>
            </a:prstGeom>
            <a:noFill/>
            <a:ln w="9525">
              <a:noFill/>
              <a:miter lim="800000"/>
              <a:headEnd/>
              <a:tailEnd/>
            </a:ln>
          </p:spPr>
          <p:txBody>
            <a:bodyPr wrap="none" lIns="0" tIns="0" rIns="0" bIns="0">
              <a:spAutoFit/>
            </a:bodyPr>
            <a:lstStyle/>
            <a:p>
              <a:r>
                <a:rPr lang="en-US" sz="1700">
                  <a:solidFill>
                    <a:srgbClr val="FF0000"/>
                  </a:solidFill>
                </a:rPr>
                <a:t>2</a:t>
              </a:r>
              <a:endParaRPr lang="en-US">
                <a:solidFill>
                  <a:srgbClr val="FF0000"/>
                </a:solidFill>
              </a:endParaRPr>
            </a:p>
          </p:txBody>
        </p:sp>
        <p:sp>
          <p:nvSpPr>
            <p:cNvPr id="12" name="Rectangle 275"/>
            <p:cNvSpPr>
              <a:spLocks noChangeArrowheads="1"/>
            </p:cNvSpPr>
            <p:nvPr/>
          </p:nvSpPr>
          <p:spPr bwMode="auto">
            <a:xfrm>
              <a:off x="3507" y="2196"/>
              <a:ext cx="146" cy="226"/>
            </a:xfrm>
            <a:prstGeom prst="rect">
              <a:avLst/>
            </a:prstGeom>
            <a:solidFill>
              <a:srgbClr val="FFFFFF"/>
            </a:solidFill>
            <a:ln w="9525">
              <a:noFill/>
              <a:miter lim="800000"/>
              <a:headEnd/>
              <a:tailEnd/>
            </a:ln>
          </p:spPr>
          <p:txBody>
            <a:bodyPr/>
            <a:lstStyle/>
            <a:p>
              <a:endParaRPr lang="en-US"/>
            </a:p>
          </p:txBody>
        </p:sp>
        <p:sp>
          <p:nvSpPr>
            <p:cNvPr id="13" name="Rectangle 276"/>
            <p:cNvSpPr>
              <a:spLocks noChangeArrowheads="1"/>
            </p:cNvSpPr>
            <p:nvPr/>
          </p:nvSpPr>
          <p:spPr bwMode="auto">
            <a:xfrm>
              <a:off x="3509" y="2205"/>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14" name="Rectangle 277"/>
            <p:cNvSpPr>
              <a:spLocks noChangeArrowheads="1"/>
            </p:cNvSpPr>
            <p:nvPr/>
          </p:nvSpPr>
          <p:spPr bwMode="auto">
            <a:xfrm>
              <a:off x="3650" y="2310"/>
              <a:ext cx="70" cy="151"/>
            </a:xfrm>
            <a:prstGeom prst="rect">
              <a:avLst/>
            </a:prstGeom>
            <a:solidFill>
              <a:srgbClr val="FFFFFF"/>
            </a:solidFill>
            <a:ln w="9525">
              <a:noFill/>
              <a:miter lim="800000"/>
              <a:headEnd/>
              <a:tailEnd/>
            </a:ln>
          </p:spPr>
          <p:txBody>
            <a:bodyPr/>
            <a:lstStyle/>
            <a:p>
              <a:endParaRPr lang="en-US"/>
            </a:p>
          </p:txBody>
        </p:sp>
        <p:sp>
          <p:nvSpPr>
            <p:cNvPr id="15" name="Rectangle 278"/>
            <p:cNvSpPr>
              <a:spLocks noChangeArrowheads="1"/>
            </p:cNvSpPr>
            <p:nvPr/>
          </p:nvSpPr>
          <p:spPr bwMode="auto">
            <a:xfrm>
              <a:off x="3650" y="2316"/>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16" name="Rectangle 279"/>
            <p:cNvSpPr>
              <a:spLocks noChangeArrowheads="1"/>
            </p:cNvSpPr>
            <p:nvPr/>
          </p:nvSpPr>
          <p:spPr bwMode="auto">
            <a:xfrm>
              <a:off x="3718" y="2030"/>
              <a:ext cx="124" cy="243"/>
            </a:xfrm>
            <a:prstGeom prst="rect">
              <a:avLst/>
            </a:prstGeom>
            <a:solidFill>
              <a:srgbClr val="FFFFFF"/>
            </a:solidFill>
            <a:ln w="9525">
              <a:noFill/>
              <a:miter lim="800000"/>
              <a:headEnd/>
              <a:tailEnd/>
            </a:ln>
          </p:spPr>
          <p:txBody>
            <a:bodyPr/>
            <a:lstStyle/>
            <a:p>
              <a:endParaRPr lang="en-US"/>
            </a:p>
          </p:txBody>
        </p:sp>
        <p:sp>
          <p:nvSpPr>
            <p:cNvPr id="17" name="Rectangle 280"/>
            <p:cNvSpPr>
              <a:spLocks noChangeArrowheads="1"/>
            </p:cNvSpPr>
            <p:nvPr/>
          </p:nvSpPr>
          <p:spPr bwMode="auto">
            <a:xfrm>
              <a:off x="3718" y="2042"/>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8" name="Rectangle 281"/>
            <p:cNvSpPr>
              <a:spLocks noChangeArrowheads="1"/>
            </p:cNvSpPr>
            <p:nvPr/>
          </p:nvSpPr>
          <p:spPr bwMode="auto">
            <a:xfrm>
              <a:off x="3774" y="2042"/>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9" name="Rectangle 282"/>
            <p:cNvSpPr>
              <a:spLocks noChangeArrowheads="1"/>
            </p:cNvSpPr>
            <p:nvPr/>
          </p:nvSpPr>
          <p:spPr bwMode="auto">
            <a:xfrm>
              <a:off x="3837" y="2223"/>
              <a:ext cx="132" cy="273"/>
            </a:xfrm>
            <a:prstGeom prst="rect">
              <a:avLst/>
            </a:prstGeom>
            <a:solidFill>
              <a:srgbClr val="FFFFFF"/>
            </a:solidFill>
            <a:ln w="9525">
              <a:noFill/>
              <a:miter lim="800000"/>
              <a:headEnd/>
              <a:tailEnd/>
            </a:ln>
          </p:spPr>
          <p:txBody>
            <a:bodyPr/>
            <a:lstStyle/>
            <a:p>
              <a:endParaRPr lang="en-US"/>
            </a:p>
          </p:txBody>
        </p:sp>
        <p:sp>
          <p:nvSpPr>
            <p:cNvPr id="20" name="Rectangle 283"/>
            <p:cNvSpPr>
              <a:spLocks noChangeArrowheads="1"/>
            </p:cNvSpPr>
            <p:nvPr/>
          </p:nvSpPr>
          <p:spPr bwMode="auto">
            <a:xfrm>
              <a:off x="3837"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1" name="Rectangle 284"/>
            <p:cNvSpPr>
              <a:spLocks noChangeArrowheads="1"/>
            </p:cNvSpPr>
            <p:nvPr/>
          </p:nvSpPr>
          <p:spPr bwMode="auto">
            <a:xfrm>
              <a:off x="4334" y="2223"/>
              <a:ext cx="132" cy="273"/>
            </a:xfrm>
            <a:prstGeom prst="rect">
              <a:avLst/>
            </a:prstGeom>
            <a:solidFill>
              <a:srgbClr val="FFFFFF"/>
            </a:solidFill>
            <a:ln w="9525">
              <a:noFill/>
              <a:miter lim="800000"/>
              <a:headEnd/>
              <a:tailEnd/>
            </a:ln>
          </p:spPr>
          <p:txBody>
            <a:bodyPr/>
            <a:lstStyle/>
            <a:p>
              <a:endParaRPr lang="en-US"/>
            </a:p>
          </p:txBody>
        </p:sp>
        <p:sp>
          <p:nvSpPr>
            <p:cNvPr id="22" name="Rectangle 285"/>
            <p:cNvSpPr>
              <a:spLocks noChangeArrowheads="1"/>
            </p:cNvSpPr>
            <p:nvPr/>
          </p:nvSpPr>
          <p:spPr bwMode="auto">
            <a:xfrm>
              <a:off x="4334"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3" name="Rectangle 286"/>
            <p:cNvSpPr>
              <a:spLocks noChangeArrowheads="1"/>
            </p:cNvSpPr>
            <p:nvPr/>
          </p:nvSpPr>
          <p:spPr bwMode="auto">
            <a:xfrm>
              <a:off x="4487" y="2233"/>
              <a:ext cx="225" cy="210"/>
            </a:xfrm>
            <a:prstGeom prst="rect">
              <a:avLst/>
            </a:prstGeom>
            <a:solidFill>
              <a:srgbClr val="FFFFFF"/>
            </a:solidFill>
            <a:ln w="9525">
              <a:noFill/>
              <a:miter lim="800000"/>
              <a:headEnd/>
              <a:tailEnd/>
            </a:ln>
          </p:spPr>
          <p:txBody>
            <a:bodyPr/>
            <a:lstStyle/>
            <a:p>
              <a:endParaRPr lang="en-US"/>
            </a:p>
          </p:txBody>
        </p:sp>
        <p:sp>
          <p:nvSpPr>
            <p:cNvPr id="24" name="Rectangle 287"/>
            <p:cNvSpPr>
              <a:spLocks noChangeArrowheads="1"/>
            </p:cNvSpPr>
            <p:nvPr/>
          </p:nvSpPr>
          <p:spPr bwMode="auto">
            <a:xfrm>
              <a:off x="4489" y="2244"/>
              <a:ext cx="303" cy="237"/>
            </a:xfrm>
            <a:prstGeom prst="rect">
              <a:avLst/>
            </a:prstGeom>
            <a:noFill/>
            <a:ln w="9525">
              <a:noFill/>
              <a:miter lim="800000"/>
              <a:headEnd/>
              <a:tailEnd/>
            </a:ln>
          </p:spPr>
          <p:txBody>
            <a:bodyPr wrap="none" lIns="0" tIns="0" rIns="0" bIns="0">
              <a:spAutoFit/>
            </a:bodyPr>
            <a:lstStyle/>
            <a:p>
              <a:r>
                <a:rPr lang="en-US" sz="2200">
                  <a:solidFill>
                    <a:srgbClr val="000000"/>
                  </a:solidFill>
                </a:rPr>
                <a:t>2H</a:t>
              </a:r>
              <a:endParaRPr lang="en-US"/>
            </a:p>
          </p:txBody>
        </p:sp>
        <p:sp>
          <p:nvSpPr>
            <p:cNvPr id="25" name="Rectangle 288"/>
            <p:cNvSpPr>
              <a:spLocks noChangeArrowheads="1"/>
            </p:cNvSpPr>
            <p:nvPr/>
          </p:nvSpPr>
          <p:spPr bwMode="auto">
            <a:xfrm>
              <a:off x="4706" y="2169"/>
              <a:ext cx="80" cy="165"/>
            </a:xfrm>
            <a:prstGeom prst="rect">
              <a:avLst/>
            </a:prstGeom>
            <a:solidFill>
              <a:srgbClr val="FFFFFF"/>
            </a:solidFill>
            <a:ln w="9525">
              <a:noFill/>
              <a:miter lim="800000"/>
              <a:headEnd/>
              <a:tailEnd/>
            </a:ln>
          </p:spPr>
          <p:txBody>
            <a:bodyPr/>
            <a:lstStyle/>
            <a:p>
              <a:endParaRPr lang="en-US"/>
            </a:p>
          </p:txBody>
        </p:sp>
        <p:sp>
          <p:nvSpPr>
            <p:cNvPr id="26" name="Rectangle 289"/>
            <p:cNvSpPr>
              <a:spLocks noChangeArrowheads="1"/>
            </p:cNvSpPr>
            <p:nvPr/>
          </p:nvSpPr>
          <p:spPr bwMode="auto">
            <a:xfrm>
              <a:off x="4706" y="2174"/>
              <a:ext cx="154"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27" name="Rectangle 290"/>
            <p:cNvSpPr>
              <a:spLocks noChangeArrowheads="1"/>
            </p:cNvSpPr>
            <p:nvPr/>
          </p:nvSpPr>
          <p:spPr bwMode="auto">
            <a:xfrm>
              <a:off x="4014" y="2203"/>
              <a:ext cx="146" cy="226"/>
            </a:xfrm>
            <a:prstGeom prst="rect">
              <a:avLst/>
            </a:prstGeom>
            <a:solidFill>
              <a:srgbClr val="FFFFFF"/>
            </a:solidFill>
            <a:ln w="9525">
              <a:noFill/>
              <a:miter lim="800000"/>
              <a:headEnd/>
              <a:tailEnd/>
            </a:ln>
          </p:spPr>
          <p:txBody>
            <a:bodyPr/>
            <a:lstStyle/>
            <a:p>
              <a:endParaRPr lang="en-US"/>
            </a:p>
          </p:txBody>
        </p:sp>
        <p:sp>
          <p:nvSpPr>
            <p:cNvPr id="28" name="Rectangle 291"/>
            <p:cNvSpPr>
              <a:spLocks noChangeArrowheads="1"/>
            </p:cNvSpPr>
            <p:nvPr/>
          </p:nvSpPr>
          <p:spPr bwMode="auto">
            <a:xfrm>
              <a:off x="4014" y="2212"/>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29" name="Rectangle 292"/>
            <p:cNvSpPr>
              <a:spLocks noChangeArrowheads="1"/>
            </p:cNvSpPr>
            <p:nvPr/>
          </p:nvSpPr>
          <p:spPr bwMode="auto">
            <a:xfrm>
              <a:off x="4157" y="2318"/>
              <a:ext cx="69" cy="151"/>
            </a:xfrm>
            <a:prstGeom prst="rect">
              <a:avLst/>
            </a:prstGeom>
            <a:solidFill>
              <a:srgbClr val="FFFFFF"/>
            </a:solidFill>
            <a:ln w="9525">
              <a:noFill/>
              <a:miter lim="800000"/>
              <a:headEnd/>
              <a:tailEnd/>
            </a:ln>
          </p:spPr>
          <p:txBody>
            <a:bodyPr/>
            <a:lstStyle/>
            <a:p>
              <a:endParaRPr lang="en-US"/>
            </a:p>
          </p:txBody>
        </p:sp>
        <p:sp>
          <p:nvSpPr>
            <p:cNvPr id="30" name="Rectangle 293"/>
            <p:cNvSpPr>
              <a:spLocks noChangeArrowheads="1"/>
            </p:cNvSpPr>
            <p:nvPr/>
          </p:nvSpPr>
          <p:spPr bwMode="auto">
            <a:xfrm>
              <a:off x="4159" y="2324"/>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31" name="Rectangle 294"/>
            <p:cNvSpPr>
              <a:spLocks noChangeArrowheads="1"/>
            </p:cNvSpPr>
            <p:nvPr/>
          </p:nvSpPr>
          <p:spPr bwMode="auto">
            <a:xfrm>
              <a:off x="4225" y="2039"/>
              <a:ext cx="125" cy="243"/>
            </a:xfrm>
            <a:prstGeom prst="rect">
              <a:avLst/>
            </a:prstGeom>
            <a:solidFill>
              <a:srgbClr val="FFFFFF"/>
            </a:solidFill>
            <a:ln w="9525">
              <a:noFill/>
              <a:miter lim="800000"/>
              <a:headEnd/>
              <a:tailEnd/>
            </a:ln>
          </p:spPr>
          <p:txBody>
            <a:bodyPr/>
            <a:lstStyle/>
            <a:p>
              <a:endParaRPr lang="en-US"/>
            </a:p>
          </p:txBody>
        </p:sp>
        <p:sp>
          <p:nvSpPr>
            <p:cNvPr id="32" name="Rectangle 295"/>
            <p:cNvSpPr>
              <a:spLocks noChangeArrowheads="1"/>
            </p:cNvSpPr>
            <p:nvPr/>
          </p:nvSpPr>
          <p:spPr bwMode="auto">
            <a:xfrm>
              <a:off x="4226" y="2051"/>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33" name="Rectangle 296"/>
            <p:cNvSpPr>
              <a:spLocks noChangeArrowheads="1"/>
            </p:cNvSpPr>
            <p:nvPr/>
          </p:nvSpPr>
          <p:spPr bwMode="auto">
            <a:xfrm>
              <a:off x="4282" y="2051"/>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34" name="Rectangle 297"/>
            <p:cNvSpPr>
              <a:spLocks noChangeArrowheads="1"/>
            </p:cNvSpPr>
            <p:nvPr/>
          </p:nvSpPr>
          <p:spPr bwMode="auto">
            <a:xfrm>
              <a:off x="624" y="2628"/>
              <a:ext cx="204" cy="211"/>
            </a:xfrm>
            <a:prstGeom prst="rect">
              <a:avLst/>
            </a:prstGeom>
            <a:solidFill>
              <a:srgbClr val="FFFFFF"/>
            </a:solidFill>
            <a:ln w="9525">
              <a:noFill/>
              <a:miter lim="800000"/>
              <a:headEnd/>
              <a:tailEnd/>
            </a:ln>
          </p:spPr>
          <p:txBody>
            <a:bodyPr/>
            <a:lstStyle/>
            <a:p>
              <a:endParaRPr lang="en-US"/>
            </a:p>
          </p:txBody>
        </p:sp>
        <p:sp>
          <p:nvSpPr>
            <p:cNvPr id="35" name="Rectangle 298"/>
            <p:cNvSpPr>
              <a:spLocks noChangeArrowheads="1"/>
            </p:cNvSpPr>
            <p:nvPr/>
          </p:nvSpPr>
          <p:spPr bwMode="auto">
            <a:xfrm>
              <a:off x="624" y="2641"/>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36" name="Rectangle 299"/>
            <p:cNvSpPr>
              <a:spLocks noChangeArrowheads="1"/>
            </p:cNvSpPr>
            <p:nvPr/>
          </p:nvSpPr>
          <p:spPr bwMode="auto">
            <a:xfrm>
              <a:off x="820" y="2604"/>
              <a:ext cx="128" cy="136"/>
            </a:xfrm>
            <a:prstGeom prst="rect">
              <a:avLst/>
            </a:prstGeom>
            <a:solidFill>
              <a:srgbClr val="FFFFFF"/>
            </a:solidFill>
            <a:ln w="9525">
              <a:noFill/>
              <a:miter lim="800000"/>
              <a:headEnd/>
              <a:tailEnd/>
            </a:ln>
          </p:spPr>
          <p:txBody>
            <a:bodyPr/>
            <a:lstStyle/>
            <a:p>
              <a:endParaRPr lang="en-US"/>
            </a:p>
          </p:txBody>
        </p:sp>
        <p:sp>
          <p:nvSpPr>
            <p:cNvPr id="37" name="Rectangle 300"/>
            <p:cNvSpPr>
              <a:spLocks noChangeArrowheads="1"/>
            </p:cNvSpPr>
            <p:nvPr/>
          </p:nvSpPr>
          <p:spPr bwMode="auto">
            <a:xfrm>
              <a:off x="820" y="2613"/>
              <a:ext cx="190" cy="160"/>
            </a:xfrm>
            <a:prstGeom prst="rect">
              <a:avLst/>
            </a:prstGeom>
            <a:noFill/>
            <a:ln w="9525">
              <a:noFill/>
              <a:miter lim="800000"/>
              <a:headEnd/>
              <a:tailEnd/>
            </a:ln>
          </p:spPr>
          <p:txBody>
            <a:bodyPr wrap="none" lIns="0" tIns="0" rIns="0" bIns="0">
              <a:spAutoFit/>
            </a:bodyPr>
            <a:lstStyle/>
            <a:p>
              <a:r>
                <a:rPr lang="en-US" sz="1400">
                  <a:solidFill>
                    <a:srgbClr val="000000"/>
                  </a:solidFill>
                </a:rPr>
                <a:t>2+</a:t>
              </a:r>
              <a:endParaRPr lang="en-US"/>
            </a:p>
          </p:txBody>
        </p:sp>
        <p:sp>
          <p:nvSpPr>
            <p:cNvPr id="38" name="Rectangle 301"/>
            <p:cNvSpPr>
              <a:spLocks noChangeArrowheads="1"/>
            </p:cNvSpPr>
            <p:nvPr/>
          </p:nvSpPr>
          <p:spPr bwMode="auto">
            <a:xfrm>
              <a:off x="945" y="2628"/>
              <a:ext cx="621" cy="211"/>
            </a:xfrm>
            <a:prstGeom prst="rect">
              <a:avLst/>
            </a:prstGeom>
            <a:solidFill>
              <a:srgbClr val="FFFFFF"/>
            </a:solidFill>
            <a:ln w="9525">
              <a:noFill/>
              <a:miter lim="800000"/>
              <a:headEnd/>
              <a:tailEnd/>
            </a:ln>
          </p:spPr>
          <p:txBody>
            <a:bodyPr/>
            <a:lstStyle/>
            <a:p>
              <a:endParaRPr lang="en-US"/>
            </a:p>
          </p:txBody>
        </p:sp>
        <p:sp>
          <p:nvSpPr>
            <p:cNvPr id="39" name="Rectangle 302"/>
            <p:cNvSpPr>
              <a:spLocks noChangeArrowheads="1"/>
            </p:cNvSpPr>
            <p:nvPr/>
          </p:nvSpPr>
          <p:spPr bwMode="auto">
            <a:xfrm>
              <a:off x="947" y="2641"/>
              <a:ext cx="700" cy="237"/>
            </a:xfrm>
            <a:prstGeom prst="rect">
              <a:avLst/>
            </a:prstGeom>
            <a:noFill/>
            <a:ln w="9525">
              <a:noFill/>
              <a:miter lim="800000"/>
              <a:headEnd/>
              <a:tailEnd/>
            </a:ln>
          </p:spPr>
          <p:txBody>
            <a:bodyPr wrap="none" lIns="0" tIns="0" rIns="0" bIns="0">
              <a:spAutoFit/>
            </a:bodyPr>
            <a:lstStyle/>
            <a:p>
              <a:r>
                <a:rPr lang="en-US" sz="2200">
                  <a:solidFill>
                    <a:srgbClr val="000000"/>
                  </a:solidFill>
                </a:rPr>
                <a:t>+ EDTA</a:t>
              </a:r>
              <a:endParaRPr lang="en-US"/>
            </a:p>
          </p:txBody>
        </p:sp>
        <p:sp>
          <p:nvSpPr>
            <p:cNvPr id="40" name="Rectangle 303"/>
            <p:cNvSpPr>
              <a:spLocks noChangeArrowheads="1"/>
            </p:cNvSpPr>
            <p:nvPr/>
          </p:nvSpPr>
          <p:spPr bwMode="auto">
            <a:xfrm>
              <a:off x="4688" y="2898"/>
              <a:ext cx="769" cy="409"/>
            </a:xfrm>
            <a:prstGeom prst="rect">
              <a:avLst/>
            </a:prstGeom>
            <a:solidFill>
              <a:srgbClr val="FFFFFF"/>
            </a:solidFill>
            <a:ln w="9525">
              <a:noFill/>
              <a:miter lim="800000"/>
              <a:headEnd/>
              <a:tailEnd/>
            </a:ln>
          </p:spPr>
          <p:txBody>
            <a:bodyPr/>
            <a:lstStyle/>
            <a:p>
              <a:endParaRPr lang="en-US"/>
            </a:p>
          </p:txBody>
        </p:sp>
        <p:sp>
          <p:nvSpPr>
            <p:cNvPr id="41" name="Rectangle 304"/>
            <p:cNvSpPr>
              <a:spLocks noChangeArrowheads="1"/>
            </p:cNvSpPr>
            <p:nvPr/>
          </p:nvSpPr>
          <p:spPr bwMode="auto">
            <a:xfrm>
              <a:off x="4778" y="3055"/>
              <a:ext cx="522" cy="357"/>
            </a:xfrm>
            <a:prstGeom prst="rect">
              <a:avLst/>
            </a:prstGeom>
            <a:noFill/>
            <a:ln w="9525">
              <a:noFill/>
              <a:miter lim="800000"/>
              <a:headEnd/>
              <a:tailEnd/>
            </a:ln>
          </p:spPr>
          <p:txBody>
            <a:bodyPr wrap="none" lIns="0" tIns="0" rIns="0" bIns="0">
              <a:spAutoFit/>
            </a:bodyPr>
            <a:lstStyle/>
            <a:p>
              <a:r>
                <a:rPr lang="en-US" sz="3300" b="1">
                  <a:solidFill>
                    <a:srgbClr val="FF3300"/>
                  </a:solidFill>
                </a:rPr>
                <a:t>HO</a:t>
              </a:r>
              <a:endParaRPr lang="en-US"/>
            </a:p>
          </p:txBody>
        </p:sp>
        <p:sp>
          <p:nvSpPr>
            <p:cNvPr id="42" name="Rectangle 305"/>
            <p:cNvSpPr>
              <a:spLocks noChangeArrowheads="1"/>
            </p:cNvSpPr>
            <p:nvPr/>
          </p:nvSpPr>
          <p:spPr bwMode="auto">
            <a:xfrm>
              <a:off x="5173" y="3055"/>
              <a:ext cx="201" cy="357"/>
            </a:xfrm>
            <a:prstGeom prst="rect">
              <a:avLst/>
            </a:prstGeom>
            <a:noFill/>
            <a:ln w="9525">
              <a:noFill/>
              <a:miter lim="800000"/>
              <a:headEnd/>
              <a:tailEnd/>
            </a:ln>
          </p:spPr>
          <p:txBody>
            <a:bodyPr wrap="none" lIns="0" tIns="0" rIns="0" bIns="0">
              <a:spAutoFit/>
            </a:bodyPr>
            <a:lstStyle/>
            <a:p>
              <a:r>
                <a:rPr lang="en-US" sz="3300" b="1">
                  <a:solidFill>
                    <a:srgbClr val="FF3300"/>
                  </a:solidFill>
                </a:rPr>
                <a:t>·</a:t>
              </a:r>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10/4/2010</a:t>
            </a:r>
            <a:endParaRPr lang="en-US" altLang="en-US"/>
          </a:p>
        </p:txBody>
      </p:sp>
      <p:sp>
        <p:nvSpPr>
          <p:cNvPr id="7" name="Slide Number Placeholder 4"/>
          <p:cNvSpPr>
            <a:spLocks noGrp="1"/>
          </p:cNvSpPr>
          <p:nvPr>
            <p:ph type="sldNum" sz="quarter" idx="12"/>
          </p:nvPr>
        </p:nvSpPr>
        <p:spPr/>
        <p:txBody>
          <a:bodyPr>
            <a:normAutofit fontScale="85000" lnSpcReduction="20000"/>
          </a:bodyPr>
          <a:lstStyle/>
          <a:p>
            <a:fld id="{65E54455-D4D3-4AE3-BF71-B9ADEB3D74B1}" type="slidenum">
              <a:rPr lang="en-US" altLang="en-US"/>
              <a:pPr/>
              <a:t>19</a:t>
            </a:fld>
            <a:endParaRPr lang="en-US" altLang="en-US"/>
          </a:p>
        </p:txBody>
      </p:sp>
      <p:sp>
        <p:nvSpPr>
          <p:cNvPr id="43010" name="Rectangle 2"/>
          <p:cNvSpPr>
            <a:spLocks noGrp="1" noChangeArrowheads="1"/>
          </p:cNvSpPr>
          <p:nvPr>
            <p:ph type="title"/>
          </p:nvPr>
        </p:nvSpPr>
        <p:spPr>
          <a:xfrm>
            <a:off x="685800" y="0"/>
            <a:ext cx="7924800" cy="1143000"/>
          </a:xfrm>
        </p:spPr>
        <p:txBody>
          <a:bodyPr/>
          <a:lstStyle/>
          <a:p>
            <a:r>
              <a:rPr lang="en-US" sz="3600" dirty="0"/>
              <a:t>Fe°, EDTA, Air (ZEA) system</a:t>
            </a:r>
          </a:p>
        </p:txBody>
      </p:sp>
      <p:sp>
        <p:nvSpPr>
          <p:cNvPr id="43011" name="Rectangle 3"/>
          <p:cNvSpPr>
            <a:spLocks noChangeArrowheads="1"/>
          </p:cNvSpPr>
          <p:nvPr/>
        </p:nvSpPr>
        <p:spPr bwMode="auto">
          <a:xfrm>
            <a:off x="1752600" y="5791200"/>
            <a:ext cx="5600700" cy="304800"/>
          </a:xfrm>
          <a:prstGeom prst="rect">
            <a:avLst/>
          </a:prstGeom>
          <a:noFill/>
          <a:ln w="9525">
            <a:noFill/>
            <a:miter lim="800000"/>
            <a:headEnd/>
            <a:tailEnd/>
          </a:ln>
          <a:effectLst/>
        </p:spPr>
        <p:txBody>
          <a:bodyPr wrap="none">
            <a:spAutoFit/>
          </a:bodyPr>
          <a:lstStyle/>
          <a:p>
            <a:pPr algn="ctr"/>
            <a:r>
              <a:rPr lang="en-US" sz="1400" i="1">
                <a:cs typeface="Arial" charset="0"/>
              </a:rPr>
              <a:t>IF Cheng, et al,  Ind. &amp; Eng. Chem. Res.  2003,  42(21),  5024-5030.</a:t>
            </a:r>
            <a:r>
              <a:rPr lang="en-US" sz="1400">
                <a:cs typeface="Arial" charset="0"/>
              </a:rPr>
              <a:t> </a:t>
            </a:r>
          </a:p>
        </p:txBody>
      </p:sp>
      <p:sp>
        <p:nvSpPr>
          <p:cNvPr id="43075" name="Rectangle 67"/>
          <p:cNvSpPr>
            <a:spLocks noChangeArrowheads="1"/>
          </p:cNvSpPr>
          <p:nvPr/>
        </p:nvSpPr>
        <p:spPr bwMode="auto">
          <a:xfrm>
            <a:off x="685800" y="1828800"/>
            <a:ext cx="7848600" cy="3687163"/>
          </a:xfrm>
          <a:prstGeom prst="rect">
            <a:avLst/>
          </a:prstGeom>
          <a:noFill/>
          <a:ln w="9525">
            <a:noFill/>
            <a:miter lim="800000"/>
            <a:headEnd/>
            <a:tailEnd/>
          </a:ln>
          <a:effectLst/>
        </p:spPr>
        <p:txBody>
          <a:bodyPr>
            <a:spAutoFit/>
          </a:bodyPr>
          <a:lstStyle/>
          <a:p>
            <a:pPr>
              <a:lnSpc>
                <a:spcPct val="80000"/>
              </a:lnSpc>
              <a:spcBef>
                <a:spcPct val="20000"/>
              </a:spcBef>
              <a:buClr>
                <a:schemeClr val="accent1"/>
              </a:buClr>
              <a:buSzPct val="65000"/>
              <a:buFont typeface="Wingdings" pitchFamily="2" charset="2"/>
              <a:buChar char="n"/>
            </a:pPr>
            <a:r>
              <a:rPr lang="en-US" sz="2400" dirty="0">
                <a:cs typeface="Arial" charset="0"/>
              </a:rPr>
              <a:t>Fe(0), EDTA, &amp; air  </a:t>
            </a:r>
          </a:p>
          <a:p>
            <a:pPr>
              <a:lnSpc>
                <a:spcPct val="80000"/>
              </a:lnSpc>
              <a:spcBef>
                <a:spcPct val="20000"/>
              </a:spcBef>
              <a:buClr>
                <a:schemeClr val="accent1"/>
              </a:buClr>
              <a:buSzPct val="65000"/>
              <a:buFont typeface="Wingdings" pitchFamily="2" charset="2"/>
              <a:buChar char="n"/>
            </a:pPr>
            <a:endParaRPr lang="en-US" sz="2400" dirty="0">
              <a:cs typeface="Arial" charset="0"/>
            </a:endParaRPr>
          </a:p>
          <a:p>
            <a:pPr>
              <a:lnSpc>
                <a:spcPct val="80000"/>
              </a:lnSpc>
              <a:spcBef>
                <a:spcPct val="20000"/>
              </a:spcBef>
              <a:buClr>
                <a:schemeClr val="accent1"/>
              </a:buClr>
              <a:buSzPct val="65000"/>
              <a:buFont typeface="Wingdings" pitchFamily="2" charset="2"/>
              <a:buChar char="n"/>
            </a:pPr>
            <a:r>
              <a:rPr lang="en-US" sz="2400" dirty="0" smtClean="0">
                <a:cs typeface="Arial" charset="0"/>
              </a:rPr>
              <a:t>Rare </a:t>
            </a:r>
            <a:r>
              <a:rPr lang="en-US" sz="2400" dirty="0" err="1" smtClean="0">
                <a:cs typeface="Arial" charset="0"/>
              </a:rPr>
              <a:t>nonbiological</a:t>
            </a:r>
            <a:r>
              <a:rPr lang="en-US" sz="2400" dirty="0" smtClean="0">
                <a:cs typeface="Arial" charset="0"/>
              </a:rPr>
              <a:t> </a:t>
            </a:r>
            <a:r>
              <a:rPr lang="en-US" sz="2400" dirty="0">
                <a:cs typeface="Arial" charset="0"/>
              </a:rPr>
              <a:t>system known to date that can activate O</a:t>
            </a:r>
            <a:r>
              <a:rPr lang="en-US" sz="2400" baseline="-25000" dirty="0">
                <a:cs typeface="Arial" charset="0"/>
              </a:rPr>
              <a:t>2</a:t>
            </a:r>
            <a:r>
              <a:rPr lang="en-US" sz="2400" dirty="0">
                <a:cs typeface="Arial" charset="0"/>
              </a:rPr>
              <a:t> under RTP and produce a facile oxidizing species capable of extensively degrading </a:t>
            </a:r>
            <a:r>
              <a:rPr lang="en-US" sz="2400" dirty="0" err="1">
                <a:cs typeface="Arial" charset="0"/>
              </a:rPr>
              <a:t>xenobiotics</a:t>
            </a:r>
            <a:endParaRPr lang="en-US" sz="2400" dirty="0">
              <a:cs typeface="Arial" charset="0"/>
            </a:endParaRPr>
          </a:p>
          <a:p>
            <a:pPr>
              <a:lnSpc>
                <a:spcPct val="80000"/>
              </a:lnSpc>
              <a:spcBef>
                <a:spcPct val="20000"/>
              </a:spcBef>
              <a:buClr>
                <a:schemeClr val="accent1"/>
              </a:buClr>
              <a:buSzPct val="65000"/>
              <a:buFont typeface="Wingdings" pitchFamily="2" charset="2"/>
              <a:buChar char="n"/>
            </a:pPr>
            <a:endParaRPr lang="en-US" sz="2400" dirty="0">
              <a:cs typeface="Arial" charset="0"/>
            </a:endParaRPr>
          </a:p>
          <a:p>
            <a:pPr lvl="1">
              <a:lnSpc>
                <a:spcPct val="80000"/>
              </a:lnSpc>
              <a:spcBef>
                <a:spcPct val="20000"/>
              </a:spcBef>
              <a:buClr>
                <a:schemeClr val="accent1"/>
              </a:buClr>
              <a:buSzPct val="65000"/>
              <a:buFont typeface="Wingdings" pitchFamily="2" charset="2"/>
              <a:buChar char="n"/>
            </a:pPr>
            <a:r>
              <a:rPr lang="en-US" sz="2400" dirty="0" err="1">
                <a:cs typeface="Arial" charset="0"/>
              </a:rPr>
              <a:t>Organophosphorous</a:t>
            </a:r>
            <a:r>
              <a:rPr lang="en-US" sz="2400" dirty="0">
                <a:cs typeface="Arial" charset="0"/>
              </a:rPr>
              <a:t> agents</a:t>
            </a:r>
          </a:p>
          <a:p>
            <a:pPr lvl="1">
              <a:lnSpc>
                <a:spcPct val="80000"/>
              </a:lnSpc>
              <a:spcBef>
                <a:spcPct val="20000"/>
              </a:spcBef>
              <a:buClr>
                <a:schemeClr val="accent1"/>
              </a:buClr>
              <a:buSzPct val="65000"/>
              <a:buFont typeface="Wingdings" pitchFamily="2" charset="2"/>
              <a:buChar char="n"/>
            </a:pPr>
            <a:r>
              <a:rPr lang="en-US" sz="2400" dirty="0">
                <a:cs typeface="Arial" charset="0"/>
              </a:rPr>
              <a:t>Halocarbons</a:t>
            </a:r>
          </a:p>
          <a:p>
            <a:pPr lvl="1">
              <a:lnSpc>
                <a:spcPct val="80000"/>
              </a:lnSpc>
              <a:spcBef>
                <a:spcPct val="20000"/>
              </a:spcBef>
              <a:buClr>
                <a:schemeClr val="accent1"/>
              </a:buClr>
              <a:buSzPct val="65000"/>
              <a:buFont typeface="Wingdings" pitchFamily="2" charset="2"/>
              <a:buChar char="n"/>
            </a:pPr>
            <a:r>
              <a:rPr lang="en-US" sz="2400" dirty="0" smtClean="0">
                <a:cs typeface="Arial" charset="0"/>
              </a:rPr>
              <a:t>Organics</a:t>
            </a:r>
          </a:p>
          <a:p>
            <a:pPr lvl="1">
              <a:lnSpc>
                <a:spcPct val="80000"/>
              </a:lnSpc>
              <a:spcBef>
                <a:spcPct val="20000"/>
              </a:spcBef>
              <a:buClr>
                <a:schemeClr val="accent1"/>
              </a:buClr>
              <a:buSzPct val="65000"/>
              <a:buFont typeface="Wingdings" pitchFamily="2" charset="2"/>
              <a:buChar char="n"/>
            </a:pPr>
            <a:r>
              <a:rPr lang="en-US" sz="3200" dirty="0" smtClean="0">
                <a:solidFill>
                  <a:srgbClr val="FF0000"/>
                </a:solidFill>
                <a:cs typeface="Arial" charset="0"/>
              </a:rPr>
              <a:t>EDTA</a:t>
            </a:r>
            <a:endParaRPr lang="en-US" sz="3200" dirty="0">
              <a:solidFill>
                <a:srgbClr val="FF0000"/>
              </a:solidFill>
              <a:cs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0"/>
            <a:ext cx="8153400" cy="1828800"/>
          </a:xfrm>
        </p:spPr>
        <p:txBody>
          <a:bodyPr>
            <a:normAutofit fontScale="90000"/>
          </a:bodyPr>
          <a:lstStyle/>
          <a:p>
            <a:r>
              <a:rPr lang="en-US" sz="3600" dirty="0"/>
              <a:t>I. Deep Oxidations of Aqueous Organic Pollutants Under RTP Conditions </a:t>
            </a:r>
            <a:br>
              <a:rPr lang="en-US" sz="3600" dirty="0"/>
            </a:br>
            <a:r>
              <a:rPr lang="en-US" sz="3600" dirty="0" smtClean="0"/>
              <a:t/>
            </a:r>
            <a:br>
              <a:rPr lang="en-US" sz="3600" dirty="0" smtClean="0"/>
            </a:br>
            <a:r>
              <a:rPr lang="en-US" sz="3600" dirty="0" smtClean="0"/>
              <a:t>II</a:t>
            </a:r>
            <a:r>
              <a:rPr lang="en-US" sz="3600" dirty="0"/>
              <a:t>. A New Avenue to Carbon </a:t>
            </a:r>
            <a:r>
              <a:rPr lang="en-US" sz="3600" dirty="0" err="1"/>
              <a:t>Nano</a:t>
            </a:r>
            <a:r>
              <a:rPr lang="en-US" sz="3600" dirty="0"/>
              <a:t>-structures by the Thermal Degradation of Asphalt; Is it Multilayered Graphene? </a:t>
            </a:r>
            <a:r>
              <a:rPr lang="en-US" dirty="0"/>
              <a:t/>
            </a:r>
            <a:br>
              <a:rPr lang="en-US" dirty="0"/>
            </a:br>
            <a:endParaRPr lang="en-US" dirty="0"/>
          </a:p>
        </p:txBody>
      </p:sp>
      <p:sp>
        <p:nvSpPr>
          <p:cNvPr id="3" name="Subtitle 2"/>
          <p:cNvSpPr>
            <a:spLocks noGrp="1"/>
          </p:cNvSpPr>
          <p:nvPr>
            <p:ph type="subTitle" idx="1"/>
          </p:nvPr>
        </p:nvSpPr>
        <p:spPr>
          <a:xfrm>
            <a:off x="381000" y="4419600"/>
            <a:ext cx="8305800" cy="1752600"/>
          </a:xfrm>
        </p:spPr>
        <p:txBody>
          <a:bodyPr>
            <a:normAutofit/>
          </a:bodyPr>
          <a:lstStyle/>
          <a:p>
            <a:pPr>
              <a:lnSpc>
                <a:spcPct val="80000"/>
              </a:lnSpc>
            </a:pPr>
            <a:r>
              <a:rPr lang="en-US" sz="2800" b="1" dirty="0" smtClean="0">
                <a:solidFill>
                  <a:schemeClr val="tx1"/>
                </a:solidFill>
              </a:rPr>
              <a:t>Frank Cheng</a:t>
            </a:r>
          </a:p>
          <a:p>
            <a:pPr>
              <a:lnSpc>
                <a:spcPct val="80000"/>
              </a:lnSpc>
            </a:pPr>
            <a:r>
              <a:rPr lang="en-US" sz="2800" dirty="0" smtClean="0">
                <a:solidFill>
                  <a:schemeClr val="tx1"/>
                </a:solidFill>
              </a:rPr>
              <a:t>Professor of Chemistry</a:t>
            </a:r>
          </a:p>
          <a:p>
            <a:pPr marL="671513" lvl="2">
              <a:lnSpc>
                <a:spcPct val="80000"/>
              </a:lnSpc>
            </a:pPr>
            <a:r>
              <a:rPr lang="en-US" sz="2800" dirty="0" smtClean="0">
                <a:solidFill>
                  <a:schemeClr val="tx1"/>
                </a:solidFill>
              </a:rPr>
              <a:t>University of Idaho, Moscow, ID 83844-2343 Email: ifcheng@uidaho.edu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6347B3CF-7DFF-49F7-A137-F02BEF62756E}" type="slidenum">
              <a:rPr lang="en-US" altLang="en-US"/>
              <a:pPr/>
              <a:t>20</a:t>
            </a:fld>
            <a:endParaRPr lang="en-US" altLang="en-US"/>
          </a:p>
        </p:txBody>
      </p:sp>
      <p:sp>
        <p:nvSpPr>
          <p:cNvPr id="47106" name="Rectangle 2"/>
          <p:cNvSpPr>
            <a:spLocks noGrp="1" noChangeArrowheads="1"/>
          </p:cNvSpPr>
          <p:nvPr>
            <p:ph type="title"/>
          </p:nvPr>
        </p:nvSpPr>
        <p:spPr/>
        <p:txBody>
          <a:bodyPr/>
          <a:lstStyle/>
          <a:p>
            <a:r>
              <a:rPr lang="en-US"/>
              <a:t>Concerns about EDTA</a:t>
            </a:r>
          </a:p>
        </p:txBody>
      </p:sp>
      <p:sp>
        <p:nvSpPr>
          <p:cNvPr id="47107" name="Rectangle 3"/>
          <p:cNvSpPr>
            <a:spLocks noGrp="1" noChangeArrowheads="1"/>
          </p:cNvSpPr>
          <p:nvPr>
            <p:ph type="body" idx="1"/>
          </p:nvPr>
        </p:nvSpPr>
        <p:spPr>
          <a:xfrm>
            <a:off x="0" y="1828800"/>
            <a:ext cx="8915400" cy="5029200"/>
          </a:xfrm>
        </p:spPr>
        <p:txBody>
          <a:bodyPr>
            <a:normAutofit/>
          </a:bodyPr>
          <a:lstStyle/>
          <a:p>
            <a:pPr lvl="1">
              <a:lnSpc>
                <a:spcPct val="80000"/>
              </a:lnSpc>
            </a:pPr>
            <a:r>
              <a:rPr lang="en-US" sz="2400" dirty="0"/>
              <a:t>Many industrial chelating agents are </a:t>
            </a:r>
            <a:r>
              <a:rPr lang="en-US" sz="2400" b="1" dirty="0"/>
              <a:t>not degradable</a:t>
            </a:r>
            <a:r>
              <a:rPr lang="en-US" sz="2400" dirty="0"/>
              <a:t> by methods currently found in wastewater treatment </a:t>
            </a:r>
            <a:r>
              <a:rPr lang="en-US" sz="2400" dirty="0" smtClean="0"/>
              <a:t>facilities – Commonly found in consumer products, e.g. foods, cosmetics </a:t>
            </a:r>
            <a:endParaRPr lang="en-US" sz="2400" dirty="0"/>
          </a:p>
          <a:p>
            <a:pPr lvl="1">
              <a:lnSpc>
                <a:spcPct val="80000"/>
              </a:lnSpc>
            </a:pPr>
            <a:endParaRPr lang="en-US" sz="2400" dirty="0"/>
          </a:p>
          <a:p>
            <a:pPr lvl="1">
              <a:lnSpc>
                <a:spcPct val="80000"/>
              </a:lnSpc>
            </a:pPr>
            <a:r>
              <a:rPr lang="en-US" sz="2400" dirty="0"/>
              <a:t>Not readily </a:t>
            </a:r>
            <a:r>
              <a:rPr lang="en-US" sz="2400" dirty="0" smtClean="0"/>
              <a:t>biodegradable – increase metal </a:t>
            </a:r>
            <a:r>
              <a:rPr lang="en-US" sz="2400" dirty="0" err="1" smtClean="0"/>
              <a:t>mobilities</a:t>
            </a:r>
            <a:endParaRPr lang="en-US" sz="2400" dirty="0"/>
          </a:p>
          <a:p>
            <a:pPr lvl="1">
              <a:lnSpc>
                <a:spcPct val="80000"/>
              </a:lnSpc>
            </a:pPr>
            <a:endParaRPr lang="en-US" sz="2400" dirty="0"/>
          </a:p>
          <a:p>
            <a:pPr lvl="1">
              <a:lnSpc>
                <a:spcPct val="80000"/>
              </a:lnSpc>
            </a:pPr>
            <a:r>
              <a:rPr lang="en-US" sz="2400" dirty="0"/>
              <a:t>Considerable quantities of EDTA pass through wastewater treatment facilities in the form of </a:t>
            </a:r>
            <a:r>
              <a:rPr lang="en-US" sz="2400" dirty="0" err="1"/>
              <a:t>Fe</a:t>
            </a:r>
            <a:r>
              <a:rPr lang="en-US" sz="2400" baseline="30000" dirty="0" err="1"/>
              <a:t>III</a:t>
            </a:r>
            <a:r>
              <a:rPr lang="en-US" sz="2400" dirty="0" err="1"/>
              <a:t>EDTA</a:t>
            </a:r>
            <a:r>
              <a:rPr lang="en-US" sz="2400" dirty="0"/>
              <a:t>, as high as </a:t>
            </a:r>
            <a:r>
              <a:rPr lang="en-US" sz="2400" dirty="0" smtClean="0"/>
              <a:t>18µM</a:t>
            </a:r>
          </a:p>
          <a:p>
            <a:pPr lvl="1">
              <a:lnSpc>
                <a:spcPct val="80000"/>
              </a:lnSpc>
            </a:pPr>
            <a:endParaRPr lang="en-US" sz="2000" dirty="0" smtClean="0"/>
          </a:p>
          <a:p>
            <a:pPr lvl="1">
              <a:lnSpc>
                <a:spcPct val="80000"/>
              </a:lnSpc>
              <a:buFont typeface="Wingdings" pitchFamily="2" charset="2"/>
              <a:buNone/>
            </a:pPr>
            <a:r>
              <a:rPr lang="en-US" sz="1200" dirty="0" smtClean="0"/>
              <a:t>Sillanpaa</a:t>
            </a:r>
            <a:r>
              <a:rPr lang="en-US" sz="1200" dirty="0"/>
              <a:t>, Mika; </a:t>
            </a:r>
            <a:r>
              <a:rPr lang="en-US" sz="1200" dirty="0" err="1"/>
              <a:t>Orma</a:t>
            </a:r>
            <a:r>
              <a:rPr lang="en-US" sz="1200" dirty="0"/>
              <a:t>, </a:t>
            </a:r>
            <a:r>
              <a:rPr lang="en-US" sz="1200" dirty="0" err="1"/>
              <a:t>Marjatt</a:t>
            </a:r>
            <a:r>
              <a:rPr lang="en-US" sz="1200" dirty="0"/>
              <a:t>; </a:t>
            </a:r>
            <a:r>
              <a:rPr lang="en-US" sz="1200" dirty="0" err="1"/>
              <a:t>Ramo</a:t>
            </a:r>
            <a:r>
              <a:rPr lang="en-US" sz="1200" dirty="0"/>
              <a:t>, </a:t>
            </a:r>
            <a:r>
              <a:rPr lang="en-US" sz="1200" dirty="0" err="1"/>
              <a:t>Jaakko</a:t>
            </a:r>
            <a:r>
              <a:rPr lang="en-US" sz="1200" dirty="0"/>
              <a:t>; </a:t>
            </a:r>
            <a:r>
              <a:rPr lang="en-US" sz="1200" dirty="0" err="1"/>
              <a:t>Oikair</a:t>
            </a:r>
            <a:r>
              <a:rPr lang="en-US" sz="1200" dirty="0"/>
              <a:t>; “The importance of </a:t>
            </a:r>
            <a:r>
              <a:rPr lang="en-US" sz="1200" dirty="0" err="1"/>
              <a:t>ligand</a:t>
            </a:r>
            <a:r>
              <a:rPr lang="en-US" sz="1200" dirty="0"/>
              <a:t> speciation in environmental research: a case study”; The Science of the Total Environment; </a:t>
            </a:r>
            <a:r>
              <a:rPr lang="en-US" sz="1200" b="1" dirty="0"/>
              <a:t>2001</a:t>
            </a:r>
            <a:r>
              <a:rPr lang="en-US" sz="1200" dirty="0"/>
              <a:t>; 267, 23-31.</a:t>
            </a:r>
          </a:p>
          <a:p>
            <a:pPr lvl="1">
              <a:lnSpc>
                <a:spcPct val="80000"/>
              </a:lnSpc>
              <a:buFont typeface="Wingdings" pitchFamily="2" charset="2"/>
              <a:buNone/>
            </a:pPr>
            <a:r>
              <a:rPr lang="en-US" sz="1200" dirty="0"/>
              <a:t>Sillanpaa, M; </a:t>
            </a:r>
            <a:r>
              <a:rPr lang="en-US" sz="1200" dirty="0" err="1"/>
              <a:t>Pirkanniemi</a:t>
            </a:r>
            <a:r>
              <a:rPr lang="en-US" sz="1200" dirty="0"/>
              <a:t>, K.; “Recent Developments in </a:t>
            </a:r>
            <a:r>
              <a:rPr lang="en-US" sz="1200" dirty="0" err="1"/>
              <a:t>Chelate</a:t>
            </a:r>
            <a:r>
              <a:rPr lang="en-US" sz="1200" dirty="0"/>
              <a:t> Degradation”; Environmental Technology, </a:t>
            </a:r>
            <a:r>
              <a:rPr lang="en-US" sz="1200" b="1" dirty="0"/>
              <a:t>2001, </a:t>
            </a:r>
            <a:r>
              <a:rPr lang="en-US" sz="1200" i="1" dirty="0"/>
              <a:t>22</a:t>
            </a:r>
            <a:r>
              <a:rPr lang="en-US" sz="1200" dirty="0"/>
              <a:t>, 791. </a:t>
            </a:r>
          </a:p>
          <a:p>
            <a:pPr lvl="1">
              <a:lnSpc>
                <a:spcPct val="80000"/>
              </a:lnSpc>
              <a:buFont typeface="Wingdings" pitchFamily="2" charset="2"/>
              <a:buNone/>
            </a:pPr>
            <a:r>
              <a:rPr lang="en-US" sz="1200" dirty="0"/>
              <a:t>Kari, F. G.; </a:t>
            </a:r>
            <a:r>
              <a:rPr lang="en-US" sz="1200" dirty="0" err="1"/>
              <a:t>Giger</a:t>
            </a:r>
            <a:r>
              <a:rPr lang="en-US" sz="1200" dirty="0"/>
              <a:t> W; Modeling the Photochemical Degradation of </a:t>
            </a:r>
            <a:r>
              <a:rPr lang="en-US" sz="1200" dirty="0" err="1"/>
              <a:t>Ethylenediaminetetraacetate</a:t>
            </a:r>
            <a:r>
              <a:rPr lang="en-US" sz="1200" dirty="0"/>
              <a:t> in the River </a:t>
            </a:r>
            <a:r>
              <a:rPr lang="en-US" sz="1200" dirty="0" err="1"/>
              <a:t>Glatt</a:t>
            </a:r>
            <a:r>
              <a:rPr lang="en-US" sz="1200" dirty="0"/>
              <a:t>; Environmental Science and Technology; </a:t>
            </a:r>
            <a:r>
              <a:rPr lang="en-US" sz="1200" b="1" dirty="0"/>
              <a:t>1995</a:t>
            </a:r>
            <a:r>
              <a:rPr lang="en-US" sz="1200" dirty="0"/>
              <a:t>, </a:t>
            </a:r>
            <a:r>
              <a:rPr lang="en-US" sz="1200" i="1" dirty="0"/>
              <a:t>29</a:t>
            </a:r>
            <a:r>
              <a:rPr lang="en-US" sz="1200" dirty="0"/>
              <a:t>, 2814.</a:t>
            </a:r>
          </a:p>
          <a:p>
            <a:pPr lvl="1">
              <a:lnSpc>
                <a:spcPct val="80000"/>
              </a:lnSpc>
              <a:buFont typeface="Wingdings" pitchFamily="2" charset="2"/>
              <a:buNone/>
            </a:pPr>
            <a:r>
              <a:rPr lang="en-US" sz="1200" dirty="0" err="1"/>
              <a:t>Nirel</a:t>
            </a:r>
            <a:r>
              <a:rPr lang="en-US" sz="1200" dirty="0"/>
              <a:t>, P. et. al.; Method for EDTA Speciation </a:t>
            </a:r>
            <a:r>
              <a:rPr lang="en-US" sz="1200" dirty="0" err="1"/>
              <a:t>Deteremination</a:t>
            </a:r>
            <a:r>
              <a:rPr lang="en-US" sz="1200" dirty="0"/>
              <a:t>: Application to Sewage Treatment Plant Effluents; </a:t>
            </a:r>
            <a:r>
              <a:rPr lang="en-US" sz="1200" dirty="0" err="1"/>
              <a:t>Wat</a:t>
            </a:r>
            <a:r>
              <a:rPr lang="en-US" sz="1200" dirty="0"/>
              <a:t>. Res; </a:t>
            </a:r>
            <a:r>
              <a:rPr lang="en-US" sz="1200" b="1" dirty="0"/>
              <a:t>1998</a:t>
            </a:r>
            <a:r>
              <a:rPr lang="en-US" sz="1200" dirty="0"/>
              <a:t>; </a:t>
            </a:r>
            <a:r>
              <a:rPr lang="en-US" sz="1200" i="1" dirty="0"/>
              <a:t>32</a:t>
            </a:r>
            <a:r>
              <a:rPr lang="en-US" sz="1200" dirty="0"/>
              <a:t>, 3615.</a:t>
            </a:r>
          </a:p>
          <a:p>
            <a:pPr lvl="1">
              <a:lnSpc>
                <a:spcPct val="80000"/>
              </a:lnSpc>
              <a:buFont typeface="Wingdings" pitchFamily="2" charset="2"/>
              <a:buNone/>
            </a:pPr>
            <a:r>
              <a:rPr lang="en-US" sz="1200" dirty="0"/>
              <a:t>Kari, F. G. and </a:t>
            </a:r>
            <a:r>
              <a:rPr lang="en-US" sz="1200" dirty="0" err="1"/>
              <a:t>Giger</a:t>
            </a:r>
            <a:r>
              <a:rPr lang="en-US" sz="1200" dirty="0"/>
              <a:t> W.; Speciation and fate of EDTA in municipal </a:t>
            </a:r>
            <a:r>
              <a:rPr lang="en-US" sz="1200" dirty="0" err="1"/>
              <a:t>wasterwater</a:t>
            </a:r>
            <a:r>
              <a:rPr lang="en-US" sz="1200" dirty="0"/>
              <a:t> treatment.  </a:t>
            </a:r>
            <a:r>
              <a:rPr lang="en-US" sz="1200" dirty="0" err="1"/>
              <a:t>Wat</a:t>
            </a:r>
            <a:r>
              <a:rPr lang="en-US" sz="1200" dirty="0"/>
              <a:t>. Res., </a:t>
            </a:r>
            <a:r>
              <a:rPr lang="en-US" sz="1200" b="1" dirty="0"/>
              <a:t>1996, </a:t>
            </a:r>
            <a:r>
              <a:rPr lang="en-US" sz="1200" i="1" dirty="0"/>
              <a:t>30</a:t>
            </a:r>
            <a:r>
              <a:rPr lang="en-US" sz="1200" dirty="0"/>
              <a:t>, 122-134.</a:t>
            </a:r>
          </a:p>
        </p:txBody>
      </p:sp>
      <p:sp>
        <p:nvSpPr>
          <p:cNvPr id="5" name="Date Placeholder 4"/>
          <p:cNvSpPr>
            <a:spLocks noGrp="1"/>
          </p:cNvSpPr>
          <p:nvPr>
            <p:ph type="dt" sz="half" idx="10"/>
          </p:nvPr>
        </p:nvSpPr>
        <p:spPr/>
        <p:txBody>
          <a:bodyPr/>
          <a:lstStyle/>
          <a:p>
            <a:r>
              <a:rPr lang="en-US" smtClean="0"/>
              <a:t>10/4/2010</a:t>
            </a:r>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Hydroxyl Radical Attacks EDTA</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21</a:t>
            </a:fld>
            <a:endParaRPr lang="en-US"/>
          </a:p>
        </p:txBody>
      </p:sp>
      <p:grpSp>
        <p:nvGrpSpPr>
          <p:cNvPr id="6" name="Group 70"/>
          <p:cNvGrpSpPr>
            <a:grpSpLocks noChangeAspect="1"/>
          </p:cNvGrpSpPr>
          <p:nvPr/>
        </p:nvGrpSpPr>
        <p:grpSpPr bwMode="auto">
          <a:xfrm>
            <a:off x="609599" y="2209800"/>
            <a:ext cx="8509057" cy="3124200"/>
            <a:chOff x="624" y="1632"/>
            <a:chExt cx="4848" cy="1780"/>
          </a:xfrm>
        </p:grpSpPr>
        <p:sp>
          <p:nvSpPr>
            <p:cNvPr id="7" name="AutoShape 69"/>
            <p:cNvSpPr>
              <a:spLocks noChangeAspect="1" noChangeArrowheads="1" noTextEdit="1"/>
            </p:cNvSpPr>
            <p:nvPr/>
          </p:nvSpPr>
          <p:spPr bwMode="auto">
            <a:xfrm>
              <a:off x="624" y="1632"/>
              <a:ext cx="4848" cy="1732"/>
            </a:xfrm>
            <a:prstGeom prst="rect">
              <a:avLst/>
            </a:prstGeom>
            <a:noFill/>
            <a:ln w="9525">
              <a:noFill/>
              <a:miter lim="800000"/>
              <a:headEnd/>
              <a:tailEnd/>
            </a:ln>
          </p:spPr>
          <p:txBody>
            <a:bodyPr/>
            <a:lstStyle/>
            <a:p>
              <a:endParaRPr lang="en-US"/>
            </a:p>
          </p:txBody>
        </p:sp>
        <p:grpSp>
          <p:nvGrpSpPr>
            <p:cNvPr id="8" name="Group 271"/>
            <p:cNvGrpSpPr>
              <a:grpSpLocks/>
            </p:cNvGrpSpPr>
            <p:nvPr/>
          </p:nvGrpSpPr>
          <p:grpSpPr bwMode="auto">
            <a:xfrm>
              <a:off x="624" y="1635"/>
              <a:ext cx="4833" cy="1777"/>
              <a:chOff x="624" y="1635"/>
              <a:chExt cx="4833" cy="1777"/>
            </a:xfrm>
          </p:grpSpPr>
          <p:sp>
            <p:nvSpPr>
              <p:cNvPr id="43" name="Freeform 71"/>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44" name="Freeform 72"/>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45" name="Freeform 73"/>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path>
                </a:pathLst>
              </a:custGeom>
              <a:noFill/>
              <a:ln w="9525">
                <a:solidFill>
                  <a:srgbClr val="000000"/>
                </a:solidFill>
                <a:prstDash val="solid"/>
                <a:round/>
                <a:headEnd/>
                <a:tailEnd/>
              </a:ln>
            </p:spPr>
            <p:txBody>
              <a:bodyPr/>
              <a:lstStyle/>
              <a:p>
                <a:endParaRPr lang="en-US"/>
              </a:p>
            </p:txBody>
          </p:sp>
          <p:sp>
            <p:nvSpPr>
              <p:cNvPr id="46" name="Rectangle 74"/>
              <p:cNvSpPr>
                <a:spLocks noChangeArrowheads="1"/>
              </p:cNvSpPr>
              <p:nvPr/>
            </p:nvSpPr>
            <p:spPr bwMode="auto">
              <a:xfrm>
                <a:off x="1156" y="1914"/>
                <a:ext cx="192" cy="196"/>
              </a:xfrm>
              <a:prstGeom prst="rect">
                <a:avLst/>
              </a:prstGeom>
              <a:solidFill>
                <a:srgbClr val="FFFFFF"/>
              </a:solidFill>
              <a:ln w="9525">
                <a:noFill/>
                <a:miter lim="800000"/>
                <a:headEnd/>
                <a:tailEnd/>
              </a:ln>
            </p:spPr>
            <p:txBody>
              <a:bodyPr/>
              <a:lstStyle/>
              <a:p>
                <a:endParaRPr lang="en-US"/>
              </a:p>
            </p:txBody>
          </p:sp>
          <p:sp>
            <p:nvSpPr>
              <p:cNvPr id="47" name="Rectangle 75"/>
              <p:cNvSpPr>
                <a:spLocks noChangeArrowheads="1"/>
              </p:cNvSpPr>
              <p:nvPr/>
            </p:nvSpPr>
            <p:spPr bwMode="auto">
              <a:xfrm>
                <a:off x="1156" y="1928"/>
                <a:ext cx="270" cy="222"/>
              </a:xfrm>
              <a:prstGeom prst="rect">
                <a:avLst/>
              </a:prstGeom>
              <a:noFill/>
              <a:ln w="9525">
                <a:noFill/>
                <a:miter lim="800000"/>
                <a:headEnd/>
                <a:tailEnd/>
              </a:ln>
            </p:spPr>
            <p:txBody>
              <a:bodyPr wrap="none" lIns="0" tIns="0" rIns="0" bIns="0">
                <a:spAutoFit/>
              </a:bodyPr>
              <a:lstStyle/>
              <a:p>
                <a:r>
                  <a:rPr lang="en-US" sz="2000">
                    <a:solidFill>
                      <a:srgbClr val="000000"/>
                    </a:solidFill>
                  </a:rPr>
                  <a:t>Fe</a:t>
                </a:r>
                <a:endParaRPr lang="en-US"/>
              </a:p>
            </p:txBody>
          </p:sp>
          <p:sp>
            <p:nvSpPr>
              <p:cNvPr id="48" name="Rectangle 76"/>
              <p:cNvSpPr>
                <a:spLocks noChangeArrowheads="1"/>
              </p:cNvSpPr>
              <p:nvPr/>
            </p:nvSpPr>
            <p:spPr bwMode="auto">
              <a:xfrm>
                <a:off x="1352" y="1890"/>
                <a:ext cx="56" cy="122"/>
              </a:xfrm>
              <a:prstGeom prst="rect">
                <a:avLst/>
              </a:prstGeom>
              <a:solidFill>
                <a:srgbClr val="FFFFFF"/>
              </a:solidFill>
              <a:ln w="9525">
                <a:noFill/>
                <a:miter lim="800000"/>
                <a:headEnd/>
                <a:tailEnd/>
              </a:ln>
            </p:spPr>
            <p:txBody>
              <a:bodyPr/>
              <a:lstStyle/>
              <a:p>
                <a:endParaRPr lang="en-US"/>
              </a:p>
            </p:txBody>
          </p:sp>
          <p:sp>
            <p:nvSpPr>
              <p:cNvPr id="49" name="Rectangle 77"/>
              <p:cNvSpPr>
                <a:spLocks noChangeArrowheads="1"/>
              </p:cNvSpPr>
              <p:nvPr/>
            </p:nvSpPr>
            <p:spPr bwMode="auto">
              <a:xfrm>
                <a:off x="1352" y="1898"/>
                <a:ext cx="103" cy="139"/>
              </a:xfrm>
              <a:prstGeom prst="rect">
                <a:avLst/>
              </a:prstGeom>
              <a:noFill/>
              <a:ln w="9525">
                <a:noFill/>
                <a:miter lim="800000"/>
                <a:headEnd/>
                <a:tailEnd/>
              </a:ln>
            </p:spPr>
            <p:txBody>
              <a:bodyPr wrap="none" lIns="0" tIns="0" rIns="0" bIns="0">
                <a:spAutoFit/>
              </a:bodyPr>
              <a:lstStyle/>
              <a:p>
                <a:r>
                  <a:rPr lang="en-US" sz="1300">
                    <a:solidFill>
                      <a:srgbClr val="000000"/>
                    </a:solidFill>
                  </a:rPr>
                  <a:t>0</a:t>
                </a:r>
                <a:endParaRPr lang="en-US"/>
              </a:p>
            </p:txBody>
          </p:sp>
          <p:sp>
            <p:nvSpPr>
              <p:cNvPr id="50" name="Rectangle 78"/>
              <p:cNvSpPr>
                <a:spLocks noChangeArrowheads="1"/>
              </p:cNvSpPr>
              <p:nvPr/>
            </p:nvSpPr>
            <p:spPr bwMode="auto">
              <a:xfrm>
                <a:off x="2123" y="2256"/>
                <a:ext cx="205" cy="211"/>
              </a:xfrm>
              <a:prstGeom prst="rect">
                <a:avLst/>
              </a:prstGeom>
              <a:solidFill>
                <a:srgbClr val="FFFFFF"/>
              </a:solidFill>
              <a:ln w="9525">
                <a:noFill/>
                <a:miter lim="800000"/>
                <a:headEnd/>
                <a:tailEnd/>
              </a:ln>
            </p:spPr>
            <p:txBody>
              <a:bodyPr/>
              <a:lstStyle/>
              <a:p>
                <a:endParaRPr lang="en-US"/>
              </a:p>
            </p:txBody>
          </p:sp>
          <p:sp>
            <p:nvSpPr>
              <p:cNvPr id="51" name="Rectangle 79"/>
              <p:cNvSpPr>
                <a:spLocks noChangeArrowheads="1"/>
              </p:cNvSpPr>
              <p:nvPr/>
            </p:nvSpPr>
            <p:spPr bwMode="auto">
              <a:xfrm>
                <a:off x="2124" y="2268"/>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52" name="Rectangle 80"/>
              <p:cNvSpPr>
                <a:spLocks noChangeArrowheads="1"/>
              </p:cNvSpPr>
              <p:nvPr/>
            </p:nvSpPr>
            <p:spPr bwMode="auto">
              <a:xfrm>
                <a:off x="2320" y="2232"/>
                <a:ext cx="62" cy="136"/>
              </a:xfrm>
              <a:prstGeom prst="rect">
                <a:avLst/>
              </a:prstGeom>
              <a:solidFill>
                <a:srgbClr val="FFFFFF"/>
              </a:solidFill>
              <a:ln w="9525">
                <a:noFill/>
                <a:miter lim="800000"/>
                <a:headEnd/>
                <a:tailEnd/>
              </a:ln>
            </p:spPr>
            <p:txBody>
              <a:bodyPr/>
              <a:lstStyle/>
              <a:p>
                <a:endParaRPr lang="en-US"/>
              </a:p>
            </p:txBody>
          </p:sp>
          <p:sp>
            <p:nvSpPr>
              <p:cNvPr id="53" name="Rectangle 81"/>
              <p:cNvSpPr>
                <a:spLocks noChangeArrowheads="1"/>
              </p:cNvSpPr>
              <p:nvPr/>
            </p:nvSpPr>
            <p:spPr bwMode="auto">
              <a:xfrm>
                <a:off x="2320" y="2241"/>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54" name="Rectangle 82"/>
              <p:cNvSpPr>
                <a:spLocks noChangeArrowheads="1"/>
              </p:cNvSpPr>
              <p:nvPr/>
            </p:nvSpPr>
            <p:spPr bwMode="auto">
              <a:xfrm>
                <a:off x="2384" y="2256"/>
                <a:ext cx="470" cy="211"/>
              </a:xfrm>
              <a:prstGeom prst="rect">
                <a:avLst/>
              </a:prstGeom>
              <a:solidFill>
                <a:srgbClr val="FFFFFF"/>
              </a:solidFill>
              <a:ln w="9525">
                <a:noFill/>
                <a:miter lim="800000"/>
                <a:headEnd/>
                <a:tailEnd/>
              </a:ln>
            </p:spPr>
            <p:txBody>
              <a:bodyPr/>
              <a:lstStyle/>
              <a:p>
                <a:endParaRPr lang="en-US"/>
              </a:p>
            </p:txBody>
          </p:sp>
          <p:sp>
            <p:nvSpPr>
              <p:cNvPr id="55" name="Rectangle 83"/>
              <p:cNvSpPr>
                <a:spLocks noChangeArrowheads="1"/>
              </p:cNvSpPr>
              <p:nvPr/>
            </p:nvSpPr>
            <p:spPr bwMode="auto">
              <a:xfrm>
                <a:off x="2385" y="2268"/>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56" name="Rectangle 84"/>
              <p:cNvSpPr>
                <a:spLocks noChangeArrowheads="1"/>
              </p:cNvSpPr>
              <p:nvPr/>
            </p:nvSpPr>
            <p:spPr bwMode="auto">
              <a:xfrm>
                <a:off x="2073" y="1658"/>
                <a:ext cx="204" cy="211"/>
              </a:xfrm>
              <a:prstGeom prst="rect">
                <a:avLst/>
              </a:prstGeom>
              <a:solidFill>
                <a:srgbClr val="FFFFFF"/>
              </a:solidFill>
              <a:ln w="9525">
                <a:noFill/>
                <a:miter lim="800000"/>
                <a:headEnd/>
                <a:tailEnd/>
              </a:ln>
            </p:spPr>
            <p:txBody>
              <a:bodyPr/>
              <a:lstStyle/>
              <a:p>
                <a:endParaRPr lang="en-US"/>
              </a:p>
            </p:txBody>
          </p:sp>
          <p:sp>
            <p:nvSpPr>
              <p:cNvPr id="57" name="Rectangle 85"/>
              <p:cNvSpPr>
                <a:spLocks noChangeArrowheads="1"/>
              </p:cNvSpPr>
              <p:nvPr/>
            </p:nvSpPr>
            <p:spPr bwMode="auto">
              <a:xfrm>
                <a:off x="2073" y="1670"/>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58" name="Rectangle 86"/>
              <p:cNvSpPr>
                <a:spLocks noChangeArrowheads="1"/>
              </p:cNvSpPr>
              <p:nvPr/>
            </p:nvSpPr>
            <p:spPr bwMode="auto">
              <a:xfrm>
                <a:off x="2269" y="1635"/>
                <a:ext cx="95" cy="134"/>
              </a:xfrm>
              <a:prstGeom prst="rect">
                <a:avLst/>
              </a:prstGeom>
              <a:solidFill>
                <a:srgbClr val="FFFFFF"/>
              </a:solidFill>
              <a:ln w="9525">
                <a:noFill/>
                <a:miter lim="800000"/>
                <a:headEnd/>
                <a:tailEnd/>
              </a:ln>
            </p:spPr>
            <p:txBody>
              <a:bodyPr/>
              <a:lstStyle/>
              <a:p>
                <a:endParaRPr lang="en-US"/>
              </a:p>
            </p:txBody>
          </p:sp>
          <p:sp>
            <p:nvSpPr>
              <p:cNvPr id="59" name="Rectangle 87"/>
              <p:cNvSpPr>
                <a:spLocks noChangeArrowheads="1"/>
              </p:cNvSpPr>
              <p:nvPr/>
            </p:nvSpPr>
            <p:spPr bwMode="auto">
              <a:xfrm>
                <a:off x="2271" y="164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60" name="Rectangle 88"/>
              <p:cNvSpPr>
                <a:spLocks noChangeArrowheads="1"/>
              </p:cNvSpPr>
              <p:nvPr/>
            </p:nvSpPr>
            <p:spPr bwMode="auto">
              <a:xfrm>
                <a:off x="2367" y="1658"/>
                <a:ext cx="469" cy="211"/>
              </a:xfrm>
              <a:prstGeom prst="rect">
                <a:avLst/>
              </a:prstGeom>
              <a:solidFill>
                <a:srgbClr val="FFFFFF"/>
              </a:solidFill>
              <a:ln w="9525">
                <a:noFill/>
                <a:miter lim="800000"/>
                <a:headEnd/>
                <a:tailEnd/>
              </a:ln>
            </p:spPr>
            <p:txBody>
              <a:bodyPr/>
              <a:lstStyle/>
              <a:p>
                <a:endParaRPr lang="en-US"/>
              </a:p>
            </p:txBody>
          </p:sp>
          <p:sp>
            <p:nvSpPr>
              <p:cNvPr id="61" name="Rectangle 89"/>
              <p:cNvSpPr>
                <a:spLocks noChangeArrowheads="1"/>
              </p:cNvSpPr>
              <p:nvPr/>
            </p:nvSpPr>
            <p:spPr bwMode="auto">
              <a:xfrm>
                <a:off x="2367" y="1670"/>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62" name="Freeform 90"/>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 ang="0">
                    <a:pos x="208" y="531"/>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lnTo>
                      <a:pt x="208" y="531"/>
                    </a:lnTo>
                    <a:close/>
                  </a:path>
                </a:pathLst>
              </a:custGeom>
              <a:solidFill>
                <a:srgbClr val="FFFFFF"/>
              </a:solidFill>
              <a:ln w="9525">
                <a:noFill/>
                <a:round/>
                <a:headEnd/>
                <a:tailEnd/>
              </a:ln>
            </p:spPr>
            <p:txBody>
              <a:bodyPr/>
              <a:lstStyle/>
              <a:p>
                <a:endParaRPr lang="en-US"/>
              </a:p>
            </p:txBody>
          </p:sp>
          <p:sp>
            <p:nvSpPr>
              <p:cNvPr id="63" name="Freeform 91"/>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path>
                </a:pathLst>
              </a:custGeom>
              <a:noFill/>
              <a:ln w="9525">
                <a:solidFill>
                  <a:srgbClr val="000000"/>
                </a:solidFill>
                <a:prstDash val="solid"/>
                <a:round/>
                <a:headEnd/>
                <a:tailEnd/>
              </a:ln>
            </p:spPr>
            <p:txBody>
              <a:bodyPr/>
              <a:lstStyle/>
              <a:p>
                <a:endParaRPr lang="en-US"/>
              </a:p>
            </p:txBody>
          </p:sp>
          <p:sp>
            <p:nvSpPr>
              <p:cNvPr id="64" name="Freeform 92"/>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65" name="Freeform 93"/>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66" name="Freeform 94"/>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path>
                </a:pathLst>
              </a:custGeom>
              <a:noFill/>
              <a:ln w="9525">
                <a:solidFill>
                  <a:srgbClr val="000000"/>
                </a:solidFill>
                <a:prstDash val="solid"/>
                <a:round/>
                <a:headEnd/>
                <a:tailEnd/>
              </a:ln>
            </p:spPr>
            <p:txBody>
              <a:bodyPr/>
              <a:lstStyle/>
              <a:p>
                <a:endParaRPr lang="en-US"/>
              </a:p>
            </p:txBody>
          </p:sp>
          <p:sp>
            <p:nvSpPr>
              <p:cNvPr id="67" name="Freeform 95"/>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 ang="0">
                    <a:pos x="0" y="0"/>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lnTo>
                      <a:pt x="0" y="0"/>
                    </a:lnTo>
                    <a:close/>
                  </a:path>
                </a:pathLst>
              </a:custGeom>
              <a:solidFill>
                <a:srgbClr val="FFFFFF"/>
              </a:solidFill>
              <a:ln w="9525">
                <a:noFill/>
                <a:round/>
                <a:headEnd/>
                <a:tailEnd/>
              </a:ln>
            </p:spPr>
            <p:txBody>
              <a:bodyPr/>
              <a:lstStyle/>
              <a:p>
                <a:endParaRPr lang="en-US"/>
              </a:p>
            </p:txBody>
          </p:sp>
          <p:sp>
            <p:nvSpPr>
              <p:cNvPr id="68" name="Freeform 96"/>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path>
                </a:pathLst>
              </a:custGeom>
              <a:noFill/>
              <a:ln w="9525">
                <a:solidFill>
                  <a:srgbClr val="000000"/>
                </a:solidFill>
                <a:prstDash val="solid"/>
                <a:round/>
                <a:headEnd/>
                <a:tailEnd/>
              </a:ln>
            </p:spPr>
            <p:txBody>
              <a:bodyPr/>
              <a:lstStyle/>
              <a:p>
                <a:endParaRPr lang="en-US"/>
              </a:p>
            </p:txBody>
          </p:sp>
          <p:sp>
            <p:nvSpPr>
              <p:cNvPr id="69" name="Freeform 97"/>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70" name="Freeform 98"/>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71" name="Freeform 99"/>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path>
                </a:pathLst>
              </a:custGeom>
              <a:noFill/>
              <a:ln w="9525">
                <a:solidFill>
                  <a:srgbClr val="000000"/>
                </a:solidFill>
                <a:prstDash val="solid"/>
                <a:round/>
                <a:headEnd/>
                <a:tailEnd/>
              </a:ln>
            </p:spPr>
            <p:txBody>
              <a:bodyPr/>
              <a:lstStyle/>
              <a:p>
                <a:endParaRPr lang="en-US"/>
              </a:p>
            </p:txBody>
          </p:sp>
          <p:sp>
            <p:nvSpPr>
              <p:cNvPr id="72" name="Rectangle 100"/>
              <p:cNvSpPr>
                <a:spLocks noChangeArrowheads="1"/>
              </p:cNvSpPr>
              <p:nvPr/>
            </p:nvSpPr>
            <p:spPr bwMode="auto">
              <a:xfrm>
                <a:off x="1734" y="1992"/>
                <a:ext cx="98" cy="211"/>
              </a:xfrm>
              <a:prstGeom prst="rect">
                <a:avLst/>
              </a:prstGeom>
              <a:solidFill>
                <a:srgbClr val="FFFFFF"/>
              </a:solidFill>
              <a:ln w="9525">
                <a:noFill/>
                <a:miter lim="800000"/>
                <a:headEnd/>
                <a:tailEnd/>
              </a:ln>
            </p:spPr>
            <p:txBody>
              <a:bodyPr/>
              <a:lstStyle/>
              <a:p>
                <a:endParaRPr lang="en-US"/>
              </a:p>
            </p:txBody>
          </p:sp>
          <p:sp>
            <p:nvSpPr>
              <p:cNvPr id="73" name="Rectangle 101"/>
              <p:cNvSpPr>
                <a:spLocks noChangeArrowheads="1"/>
              </p:cNvSpPr>
              <p:nvPr/>
            </p:nvSpPr>
            <p:spPr bwMode="auto">
              <a:xfrm>
                <a:off x="1734" y="2000"/>
                <a:ext cx="182" cy="241"/>
              </a:xfrm>
              <a:prstGeom prst="rect">
                <a:avLst/>
              </a:prstGeom>
              <a:noFill/>
              <a:ln w="9525">
                <a:noFill/>
                <a:miter lim="800000"/>
                <a:headEnd/>
                <a:tailEnd/>
              </a:ln>
            </p:spPr>
            <p:txBody>
              <a:bodyPr wrap="none" lIns="0" tIns="0" rIns="0" bIns="0">
                <a:spAutoFit/>
              </a:bodyPr>
              <a:lstStyle/>
              <a:p>
                <a:r>
                  <a:rPr lang="en-US" sz="2200" b="1">
                    <a:solidFill>
                      <a:srgbClr val="000000"/>
                    </a:solidFill>
                  </a:rPr>
                  <a:t>e</a:t>
                </a:r>
                <a:endParaRPr lang="en-US"/>
              </a:p>
            </p:txBody>
          </p:sp>
          <p:sp>
            <p:nvSpPr>
              <p:cNvPr id="74" name="Rectangle 102"/>
              <p:cNvSpPr>
                <a:spLocks noChangeArrowheads="1"/>
              </p:cNvSpPr>
              <p:nvPr/>
            </p:nvSpPr>
            <p:spPr bwMode="auto">
              <a:xfrm>
                <a:off x="1829" y="1965"/>
                <a:ext cx="38" cy="136"/>
              </a:xfrm>
              <a:prstGeom prst="rect">
                <a:avLst/>
              </a:prstGeom>
              <a:solidFill>
                <a:srgbClr val="FFFFFF"/>
              </a:solidFill>
              <a:ln w="9525">
                <a:noFill/>
                <a:miter lim="800000"/>
                <a:headEnd/>
                <a:tailEnd/>
              </a:ln>
            </p:spPr>
            <p:txBody>
              <a:bodyPr/>
              <a:lstStyle/>
              <a:p>
                <a:endParaRPr lang="en-US"/>
              </a:p>
            </p:txBody>
          </p:sp>
          <p:sp>
            <p:nvSpPr>
              <p:cNvPr id="75" name="Rectangle 103"/>
              <p:cNvSpPr>
                <a:spLocks noChangeArrowheads="1"/>
              </p:cNvSpPr>
              <p:nvPr/>
            </p:nvSpPr>
            <p:spPr bwMode="auto">
              <a:xfrm>
                <a:off x="1829" y="1969"/>
                <a:ext cx="98" cy="167"/>
              </a:xfrm>
              <a:prstGeom prst="rect">
                <a:avLst/>
              </a:prstGeom>
              <a:noFill/>
              <a:ln w="9525">
                <a:noFill/>
                <a:miter lim="800000"/>
                <a:headEnd/>
                <a:tailEnd/>
              </a:ln>
            </p:spPr>
            <p:txBody>
              <a:bodyPr wrap="none" lIns="0" tIns="0" rIns="0" bIns="0">
                <a:spAutoFit/>
              </a:bodyPr>
              <a:lstStyle/>
              <a:p>
                <a:r>
                  <a:rPr lang="en-US" sz="1400" b="1">
                    <a:solidFill>
                      <a:srgbClr val="000000"/>
                    </a:solidFill>
                  </a:rPr>
                  <a:t>-</a:t>
                </a:r>
                <a:endParaRPr lang="en-US"/>
              </a:p>
            </p:txBody>
          </p:sp>
          <p:sp>
            <p:nvSpPr>
              <p:cNvPr id="76" name="Line 104"/>
              <p:cNvSpPr>
                <a:spLocks noChangeShapeType="1"/>
              </p:cNvSpPr>
              <p:nvPr/>
            </p:nvSpPr>
            <p:spPr bwMode="auto">
              <a:xfrm>
                <a:off x="1520" y="2552"/>
                <a:ext cx="146" cy="440"/>
              </a:xfrm>
              <a:prstGeom prst="line">
                <a:avLst/>
              </a:prstGeom>
              <a:noFill/>
              <a:ln w="14288">
                <a:solidFill>
                  <a:srgbClr val="000000"/>
                </a:solidFill>
                <a:round/>
                <a:headEnd/>
                <a:tailEnd/>
              </a:ln>
            </p:spPr>
            <p:txBody>
              <a:bodyPr/>
              <a:lstStyle/>
              <a:p>
                <a:endParaRPr lang="en-US"/>
              </a:p>
            </p:txBody>
          </p:sp>
          <p:sp>
            <p:nvSpPr>
              <p:cNvPr id="77" name="Freeform 105"/>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78" name="Freeform 106"/>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79" name="Freeform 107"/>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path>
                </a:pathLst>
              </a:custGeom>
              <a:noFill/>
              <a:ln w="14288">
                <a:solidFill>
                  <a:srgbClr val="000000"/>
                </a:solidFill>
                <a:prstDash val="solid"/>
                <a:round/>
                <a:headEnd/>
                <a:tailEnd/>
              </a:ln>
            </p:spPr>
            <p:txBody>
              <a:bodyPr/>
              <a:lstStyle/>
              <a:p>
                <a:endParaRPr lang="en-US"/>
              </a:p>
            </p:txBody>
          </p:sp>
          <p:sp>
            <p:nvSpPr>
              <p:cNvPr id="80" name="Line 108"/>
              <p:cNvSpPr>
                <a:spLocks noChangeShapeType="1"/>
              </p:cNvSpPr>
              <p:nvPr/>
            </p:nvSpPr>
            <p:spPr bwMode="auto">
              <a:xfrm>
                <a:off x="2577" y="3215"/>
                <a:ext cx="559" cy="1"/>
              </a:xfrm>
              <a:prstGeom prst="line">
                <a:avLst/>
              </a:prstGeom>
              <a:noFill/>
              <a:ln w="9525">
                <a:solidFill>
                  <a:srgbClr val="000000"/>
                </a:solidFill>
                <a:round/>
                <a:headEnd/>
                <a:tailEnd/>
              </a:ln>
            </p:spPr>
            <p:txBody>
              <a:bodyPr/>
              <a:lstStyle/>
              <a:p>
                <a:endParaRPr lang="en-US"/>
              </a:p>
            </p:txBody>
          </p:sp>
          <p:sp>
            <p:nvSpPr>
              <p:cNvPr id="81" name="Freeform 109"/>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82" name="Freeform 110"/>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83" name="Freeform 111"/>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path>
                </a:pathLst>
              </a:custGeom>
              <a:noFill/>
              <a:ln w="9525">
                <a:solidFill>
                  <a:srgbClr val="000000"/>
                </a:solidFill>
                <a:prstDash val="solid"/>
                <a:round/>
                <a:headEnd/>
                <a:tailEnd/>
              </a:ln>
            </p:spPr>
            <p:txBody>
              <a:bodyPr/>
              <a:lstStyle/>
              <a:p>
                <a:endParaRPr lang="en-US"/>
              </a:p>
            </p:txBody>
          </p:sp>
          <p:sp>
            <p:nvSpPr>
              <p:cNvPr id="84" name="Rectangle 112"/>
              <p:cNvSpPr>
                <a:spLocks noChangeArrowheads="1"/>
              </p:cNvSpPr>
              <p:nvPr/>
            </p:nvSpPr>
            <p:spPr bwMode="auto">
              <a:xfrm>
                <a:off x="1910" y="3041"/>
                <a:ext cx="131" cy="272"/>
              </a:xfrm>
              <a:prstGeom prst="rect">
                <a:avLst/>
              </a:prstGeom>
              <a:solidFill>
                <a:srgbClr val="FFFFFF"/>
              </a:solidFill>
              <a:ln w="9525">
                <a:noFill/>
                <a:miter lim="800000"/>
                <a:headEnd/>
                <a:tailEnd/>
              </a:ln>
            </p:spPr>
            <p:txBody>
              <a:bodyPr/>
              <a:lstStyle/>
              <a:p>
                <a:endParaRPr lang="en-US"/>
              </a:p>
            </p:txBody>
          </p:sp>
          <p:sp>
            <p:nvSpPr>
              <p:cNvPr id="85" name="Rectangle 113"/>
              <p:cNvSpPr>
                <a:spLocks noChangeArrowheads="1"/>
              </p:cNvSpPr>
              <p:nvPr/>
            </p:nvSpPr>
            <p:spPr bwMode="auto">
              <a:xfrm>
                <a:off x="1910" y="306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86" name="Rectangle 114"/>
              <p:cNvSpPr>
                <a:spLocks noChangeArrowheads="1"/>
              </p:cNvSpPr>
              <p:nvPr/>
            </p:nvSpPr>
            <p:spPr bwMode="auto">
              <a:xfrm>
                <a:off x="2094" y="3072"/>
                <a:ext cx="127" cy="209"/>
              </a:xfrm>
              <a:prstGeom prst="rect">
                <a:avLst/>
              </a:prstGeom>
              <a:solidFill>
                <a:srgbClr val="FFFFFF"/>
              </a:solidFill>
              <a:ln w="9525">
                <a:noFill/>
                <a:miter lim="800000"/>
                <a:headEnd/>
                <a:tailEnd/>
              </a:ln>
            </p:spPr>
            <p:txBody>
              <a:bodyPr/>
              <a:lstStyle/>
              <a:p>
                <a:endParaRPr lang="en-US"/>
              </a:p>
            </p:txBody>
          </p:sp>
          <p:sp>
            <p:nvSpPr>
              <p:cNvPr id="87" name="Rectangle 115"/>
              <p:cNvSpPr>
                <a:spLocks noChangeArrowheads="1"/>
              </p:cNvSpPr>
              <p:nvPr/>
            </p:nvSpPr>
            <p:spPr bwMode="auto">
              <a:xfrm>
                <a:off x="2094" y="3084"/>
                <a:ext cx="205" cy="237"/>
              </a:xfrm>
              <a:prstGeom prst="rect">
                <a:avLst/>
              </a:prstGeom>
              <a:noFill/>
              <a:ln w="9525">
                <a:noFill/>
                <a:miter lim="800000"/>
                <a:headEnd/>
                <a:tailEnd/>
              </a:ln>
            </p:spPr>
            <p:txBody>
              <a:bodyPr wrap="none" lIns="0" tIns="0" rIns="0" bIns="0">
                <a:spAutoFit/>
              </a:bodyPr>
              <a:lstStyle/>
              <a:p>
                <a:r>
                  <a:rPr lang="en-US" sz="2200">
                    <a:solidFill>
                      <a:srgbClr val="000000"/>
                    </a:solidFill>
                  </a:rPr>
                  <a:t>H</a:t>
                </a:r>
                <a:endParaRPr lang="en-US"/>
              </a:p>
            </p:txBody>
          </p:sp>
          <p:sp>
            <p:nvSpPr>
              <p:cNvPr id="88" name="Rectangle 116"/>
              <p:cNvSpPr>
                <a:spLocks noChangeArrowheads="1"/>
              </p:cNvSpPr>
              <p:nvPr/>
            </p:nvSpPr>
            <p:spPr bwMode="auto">
              <a:xfrm>
                <a:off x="2221" y="3153"/>
                <a:ext cx="77" cy="166"/>
              </a:xfrm>
              <a:prstGeom prst="rect">
                <a:avLst/>
              </a:prstGeom>
              <a:solidFill>
                <a:srgbClr val="FFFFFF"/>
              </a:solidFill>
              <a:ln w="9525">
                <a:noFill/>
                <a:miter lim="800000"/>
                <a:headEnd/>
                <a:tailEnd/>
              </a:ln>
            </p:spPr>
            <p:txBody>
              <a:bodyPr/>
              <a:lstStyle/>
              <a:p>
                <a:endParaRPr lang="en-US"/>
              </a:p>
            </p:txBody>
          </p:sp>
          <p:sp>
            <p:nvSpPr>
              <p:cNvPr id="89" name="Rectangle 117"/>
              <p:cNvSpPr>
                <a:spLocks noChangeArrowheads="1"/>
              </p:cNvSpPr>
              <p:nvPr/>
            </p:nvSpPr>
            <p:spPr bwMode="auto">
              <a:xfrm>
                <a:off x="2221"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90" name="Rectangle 118"/>
              <p:cNvSpPr>
                <a:spLocks noChangeArrowheads="1"/>
              </p:cNvSpPr>
              <p:nvPr/>
            </p:nvSpPr>
            <p:spPr bwMode="auto">
              <a:xfrm>
                <a:off x="2299" y="3072"/>
                <a:ext cx="138" cy="209"/>
              </a:xfrm>
              <a:prstGeom prst="rect">
                <a:avLst/>
              </a:prstGeom>
              <a:solidFill>
                <a:srgbClr val="FFFFFF"/>
              </a:solidFill>
              <a:ln w="9525">
                <a:noFill/>
                <a:miter lim="800000"/>
                <a:headEnd/>
                <a:tailEnd/>
              </a:ln>
            </p:spPr>
            <p:txBody>
              <a:bodyPr/>
              <a:lstStyle/>
              <a:p>
                <a:endParaRPr lang="en-US"/>
              </a:p>
            </p:txBody>
          </p:sp>
          <p:sp>
            <p:nvSpPr>
              <p:cNvPr id="91" name="Rectangle 119"/>
              <p:cNvSpPr>
                <a:spLocks noChangeArrowheads="1"/>
              </p:cNvSpPr>
              <p:nvPr/>
            </p:nvSpPr>
            <p:spPr bwMode="auto">
              <a:xfrm>
                <a:off x="2299" y="3084"/>
                <a:ext cx="216" cy="237"/>
              </a:xfrm>
              <a:prstGeom prst="rect">
                <a:avLst/>
              </a:prstGeom>
              <a:noFill/>
              <a:ln w="9525">
                <a:noFill/>
                <a:miter lim="800000"/>
                <a:headEnd/>
                <a:tailEnd/>
              </a:ln>
            </p:spPr>
            <p:txBody>
              <a:bodyPr wrap="none" lIns="0" tIns="0" rIns="0" bIns="0">
                <a:spAutoFit/>
              </a:bodyPr>
              <a:lstStyle/>
              <a:p>
                <a:r>
                  <a:rPr lang="en-US" sz="2200">
                    <a:solidFill>
                      <a:srgbClr val="000000"/>
                    </a:solidFill>
                  </a:rPr>
                  <a:t>O</a:t>
                </a:r>
                <a:endParaRPr lang="en-US"/>
              </a:p>
            </p:txBody>
          </p:sp>
          <p:sp>
            <p:nvSpPr>
              <p:cNvPr id="92" name="Rectangle 120"/>
              <p:cNvSpPr>
                <a:spLocks noChangeArrowheads="1"/>
              </p:cNvSpPr>
              <p:nvPr/>
            </p:nvSpPr>
            <p:spPr bwMode="auto">
              <a:xfrm>
                <a:off x="2435" y="3153"/>
                <a:ext cx="77" cy="166"/>
              </a:xfrm>
              <a:prstGeom prst="rect">
                <a:avLst/>
              </a:prstGeom>
              <a:solidFill>
                <a:srgbClr val="FFFFFF"/>
              </a:solidFill>
              <a:ln w="9525">
                <a:noFill/>
                <a:miter lim="800000"/>
                <a:headEnd/>
                <a:tailEnd/>
              </a:ln>
            </p:spPr>
            <p:txBody>
              <a:bodyPr/>
              <a:lstStyle/>
              <a:p>
                <a:endParaRPr lang="en-US"/>
              </a:p>
            </p:txBody>
          </p:sp>
          <p:sp>
            <p:nvSpPr>
              <p:cNvPr id="93" name="Rectangle 121"/>
              <p:cNvSpPr>
                <a:spLocks noChangeArrowheads="1"/>
              </p:cNvSpPr>
              <p:nvPr/>
            </p:nvSpPr>
            <p:spPr bwMode="auto">
              <a:xfrm>
                <a:off x="2435"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94" name="Rectangle 122"/>
              <p:cNvSpPr>
                <a:spLocks noChangeArrowheads="1"/>
              </p:cNvSpPr>
              <p:nvPr/>
            </p:nvSpPr>
            <p:spPr bwMode="auto">
              <a:xfrm>
                <a:off x="3996" y="3078"/>
                <a:ext cx="132" cy="271"/>
              </a:xfrm>
              <a:prstGeom prst="rect">
                <a:avLst/>
              </a:prstGeom>
              <a:solidFill>
                <a:srgbClr val="FFFFFF"/>
              </a:solidFill>
              <a:ln w="9525">
                <a:noFill/>
                <a:miter lim="800000"/>
                <a:headEnd/>
                <a:tailEnd/>
              </a:ln>
            </p:spPr>
            <p:txBody>
              <a:bodyPr/>
              <a:lstStyle/>
              <a:p>
                <a:endParaRPr lang="en-US"/>
              </a:p>
            </p:txBody>
          </p:sp>
          <p:sp>
            <p:nvSpPr>
              <p:cNvPr id="95" name="Rectangle 123"/>
              <p:cNvSpPr>
                <a:spLocks noChangeArrowheads="1"/>
              </p:cNvSpPr>
              <p:nvPr/>
            </p:nvSpPr>
            <p:spPr bwMode="auto">
              <a:xfrm>
                <a:off x="3996" y="3096"/>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96" name="Rectangle 124"/>
              <p:cNvSpPr>
                <a:spLocks noChangeArrowheads="1"/>
              </p:cNvSpPr>
              <p:nvPr/>
            </p:nvSpPr>
            <p:spPr bwMode="auto">
              <a:xfrm>
                <a:off x="4300" y="3112"/>
                <a:ext cx="138" cy="211"/>
              </a:xfrm>
              <a:prstGeom prst="rect">
                <a:avLst/>
              </a:prstGeom>
              <a:solidFill>
                <a:srgbClr val="FFFFFF"/>
              </a:solidFill>
              <a:ln w="9525">
                <a:noFill/>
                <a:miter lim="800000"/>
                <a:headEnd/>
                <a:tailEnd/>
              </a:ln>
            </p:spPr>
            <p:txBody>
              <a:bodyPr/>
              <a:lstStyle/>
              <a:p>
                <a:endParaRPr lang="en-US"/>
              </a:p>
            </p:txBody>
          </p:sp>
          <p:sp>
            <p:nvSpPr>
              <p:cNvPr id="97" name="Rectangle 125"/>
              <p:cNvSpPr>
                <a:spLocks noChangeArrowheads="1"/>
              </p:cNvSpPr>
              <p:nvPr/>
            </p:nvSpPr>
            <p:spPr bwMode="auto">
              <a:xfrm>
                <a:off x="4302" y="3120"/>
                <a:ext cx="222" cy="241"/>
              </a:xfrm>
              <a:prstGeom prst="rect">
                <a:avLst/>
              </a:prstGeom>
              <a:noFill/>
              <a:ln w="9525">
                <a:noFill/>
                <a:miter lim="800000"/>
                <a:headEnd/>
                <a:tailEnd/>
              </a:ln>
            </p:spPr>
            <p:txBody>
              <a:bodyPr wrap="none" lIns="0" tIns="0" rIns="0" bIns="0">
                <a:spAutoFit/>
              </a:bodyPr>
              <a:lstStyle/>
              <a:p>
                <a:r>
                  <a:rPr lang="en-US" sz="2200" b="1">
                    <a:solidFill>
                      <a:srgbClr val="000000"/>
                    </a:solidFill>
                  </a:rPr>
                  <a:t>O</a:t>
                </a:r>
                <a:endParaRPr lang="en-US"/>
              </a:p>
            </p:txBody>
          </p:sp>
          <p:sp>
            <p:nvSpPr>
              <p:cNvPr id="98" name="Rectangle 126"/>
              <p:cNvSpPr>
                <a:spLocks noChangeArrowheads="1"/>
              </p:cNvSpPr>
              <p:nvPr/>
            </p:nvSpPr>
            <p:spPr bwMode="auto">
              <a:xfrm>
                <a:off x="4178" y="3112"/>
                <a:ext cx="127" cy="211"/>
              </a:xfrm>
              <a:prstGeom prst="rect">
                <a:avLst/>
              </a:prstGeom>
              <a:solidFill>
                <a:srgbClr val="FFFFFF"/>
              </a:solidFill>
              <a:ln w="9525">
                <a:noFill/>
                <a:miter lim="800000"/>
                <a:headEnd/>
                <a:tailEnd/>
              </a:ln>
            </p:spPr>
            <p:txBody>
              <a:bodyPr/>
              <a:lstStyle/>
              <a:p>
                <a:endParaRPr lang="en-US"/>
              </a:p>
            </p:txBody>
          </p:sp>
          <p:sp>
            <p:nvSpPr>
              <p:cNvPr id="99" name="Rectangle 127"/>
              <p:cNvSpPr>
                <a:spLocks noChangeArrowheads="1"/>
              </p:cNvSpPr>
              <p:nvPr/>
            </p:nvSpPr>
            <p:spPr bwMode="auto">
              <a:xfrm>
                <a:off x="4178" y="3120"/>
                <a:ext cx="211" cy="241"/>
              </a:xfrm>
              <a:prstGeom prst="rect">
                <a:avLst/>
              </a:prstGeom>
              <a:noFill/>
              <a:ln w="9525">
                <a:noFill/>
                <a:miter lim="800000"/>
                <a:headEnd/>
                <a:tailEnd/>
              </a:ln>
            </p:spPr>
            <p:txBody>
              <a:bodyPr wrap="none" lIns="0" tIns="0" rIns="0" bIns="0">
                <a:spAutoFit/>
              </a:bodyPr>
              <a:lstStyle/>
              <a:p>
                <a:r>
                  <a:rPr lang="en-US" sz="2200" b="1">
                    <a:solidFill>
                      <a:srgbClr val="000000"/>
                    </a:solidFill>
                  </a:rPr>
                  <a:t>H</a:t>
                </a:r>
                <a:endParaRPr lang="en-US"/>
              </a:p>
            </p:txBody>
          </p:sp>
          <p:sp>
            <p:nvSpPr>
              <p:cNvPr id="100" name="Rectangle 128"/>
              <p:cNvSpPr>
                <a:spLocks noChangeArrowheads="1"/>
              </p:cNvSpPr>
              <p:nvPr/>
            </p:nvSpPr>
            <p:spPr bwMode="auto">
              <a:xfrm>
                <a:off x="4433" y="3028"/>
                <a:ext cx="45" cy="166"/>
              </a:xfrm>
              <a:prstGeom prst="rect">
                <a:avLst/>
              </a:prstGeom>
              <a:solidFill>
                <a:srgbClr val="FFFFFF"/>
              </a:solidFill>
              <a:ln w="9525">
                <a:noFill/>
                <a:miter lim="800000"/>
                <a:headEnd/>
                <a:tailEnd/>
              </a:ln>
            </p:spPr>
            <p:txBody>
              <a:bodyPr/>
              <a:lstStyle/>
              <a:p>
                <a:endParaRPr lang="en-US"/>
              </a:p>
            </p:txBody>
          </p:sp>
          <p:sp>
            <p:nvSpPr>
              <p:cNvPr id="101" name="Rectangle 129"/>
              <p:cNvSpPr>
                <a:spLocks noChangeArrowheads="1"/>
              </p:cNvSpPr>
              <p:nvPr/>
            </p:nvSpPr>
            <p:spPr bwMode="auto">
              <a:xfrm>
                <a:off x="4433" y="3032"/>
                <a:ext cx="118"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102" name="Rectangle 130"/>
              <p:cNvSpPr>
                <a:spLocks noChangeArrowheads="1"/>
              </p:cNvSpPr>
              <p:nvPr/>
            </p:nvSpPr>
            <p:spPr bwMode="auto">
              <a:xfrm>
                <a:off x="4510" y="3063"/>
                <a:ext cx="131" cy="271"/>
              </a:xfrm>
              <a:prstGeom prst="rect">
                <a:avLst/>
              </a:prstGeom>
              <a:solidFill>
                <a:srgbClr val="FFFFFF"/>
              </a:solidFill>
              <a:ln w="9525">
                <a:noFill/>
                <a:miter lim="800000"/>
                <a:headEnd/>
                <a:tailEnd/>
              </a:ln>
            </p:spPr>
            <p:txBody>
              <a:bodyPr/>
              <a:lstStyle/>
              <a:p>
                <a:endParaRPr lang="en-US"/>
              </a:p>
            </p:txBody>
          </p:sp>
          <p:sp>
            <p:nvSpPr>
              <p:cNvPr id="103" name="Rectangle 131"/>
              <p:cNvSpPr>
                <a:spLocks noChangeArrowheads="1"/>
              </p:cNvSpPr>
              <p:nvPr/>
            </p:nvSpPr>
            <p:spPr bwMode="auto">
              <a:xfrm>
                <a:off x="4510" y="308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104" name="Rectangle 132"/>
              <p:cNvSpPr>
                <a:spLocks noChangeArrowheads="1"/>
              </p:cNvSpPr>
              <p:nvPr/>
            </p:nvSpPr>
            <p:spPr bwMode="auto">
              <a:xfrm>
                <a:off x="1116" y="3085"/>
                <a:ext cx="203" cy="211"/>
              </a:xfrm>
              <a:prstGeom prst="rect">
                <a:avLst/>
              </a:prstGeom>
              <a:solidFill>
                <a:srgbClr val="FFFFFF"/>
              </a:solidFill>
              <a:ln w="9525">
                <a:noFill/>
                <a:miter lim="800000"/>
                <a:headEnd/>
                <a:tailEnd/>
              </a:ln>
            </p:spPr>
            <p:txBody>
              <a:bodyPr/>
              <a:lstStyle/>
              <a:p>
                <a:endParaRPr lang="en-US"/>
              </a:p>
            </p:txBody>
          </p:sp>
          <p:sp>
            <p:nvSpPr>
              <p:cNvPr id="105" name="Rectangle 133"/>
              <p:cNvSpPr>
                <a:spLocks noChangeArrowheads="1"/>
              </p:cNvSpPr>
              <p:nvPr/>
            </p:nvSpPr>
            <p:spPr bwMode="auto">
              <a:xfrm>
                <a:off x="1116" y="3097"/>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06" name="Rectangle 134"/>
              <p:cNvSpPr>
                <a:spLocks noChangeArrowheads="1"/>
              </p:cNvSpPr>
              <p:nvPr/>
            </p:nvSpPr>
            <p:spPr bwMode="auto">
              <a:xfrm>
                <a:off x="1312" y="3061"/>
                <a:ext cx="63" cy="136"/>
              </a:xfrm>
              <a:prstGeom prst="rect">
                <a:avLst/>
              </a:prstGeom>
              <a:solidFill>
                <a:srgbClr val="FFFFFF"/>
              </a:solidFill>
              <a:ln w="9525">
                <a:noFill/>
                <a:miter lim="800000"/>
                <a:headEnd/>
                <a:tailEnd/>
              </a:ln>
            </p:spPr>
            <p:txBody>
              <a:bodyPr/>
              <a:lstStyle/>
              <a:p>
                <a:endParaRPr lang="en-US"/>
              </a:p>
            </p:txBody>
          </p:sp>
          <p:sp>
            <p:nvSpPr>
              <p:cNvPr id="107" name="Rectangle 135"/>
              <p:cNvSpPr>
                <a:spLocks noChangeArrowheads="1"/>
              </p:cNvSpPr>
              <p:nvPr/>
            </p:nvSpPr>
            <p:spPr bwMode="auto">
              <a:xfrm>
                <a:off x="1312" y="3070"/>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108" name="Rectangle 136"/>
              <p:cNvSpPr>
                <a:spLocks noChangeArrowheads="1"/>
              </p:cNvSpPr>
              <p:nvPr/>
            </p:nvSpPr>
            <p:spPr bwMode="auto">
              <a:xfrm>
                <a:off x="1376" y="3085"/>
                <a:ext cx="469" cy="211"/>
              </a:xfrm>
              <a:prstGeom prst="rect">
                <a:avLst/>
              </a:prstGeom>
              <a:solidFill>
                <a:srgbClr val="FFFFFF"/>
              </a:solidFill>
              <a:ln w="9525">
                <a:noFill/>
                <a:miter lim="800000"/>
                <a:headEnd/>
                <a:tailEnd/>
              </a:ln>
            </p:spPr>
            <p:txBody>
              <a:bodyPr/>
              <a:lstStyle/>
              <a:p>
                <a:endParaRPr lang="en-US"/>
              </a:p>
            </p:txBody>
          </p:sp>
          <p:sp>
            <p:nvSpPr>
              <p:cNvPr id="109" name="Rectangle 137"/>
              <p:cNvSpPr>
                <a:spLocks noChangeArrowheads="1"/>
              </p:cNvSpPr>
              <p:nvPr/>
            </p:nvSpPr>
            <p:spPr bwMode="auto">
              <a:xfrm>
                <a:off x="1376" y="3097"/>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10" name="Rectangle 138"/>
              <p:cNvSpPr>
                <a:spLocks noChangeArrowheads="1"/>
              </p:cNvSpPr>
              <p:nvPr/>
            </p:nvSpPr>
            <p:spPr bwMode="auto">
              <a:xfrm>
                <a:off x="3197" y="3109"/>
                <a:ext cx="203" cy="210"/>
              </a:xfrm>
              <a:prstGeom prst="rect">
                <a:avLst/>
              </a:prstGeom>
              <a:solidFill>
                <a:srgbClr val="FFFFFF"/>
              </a:solidFill>
              <a:ln w="9525">
                <a:noFill/>
                <a:miter lim="800000"/>
                <a:headEnd/>
                <a:tailEnd/>
              </a:ln>
            </p:spPr>
            <p:txBody>
              <a:bodyPr/>
              <a:lstStyle/>
              <a:p>
                <a:endParaRPr lang="en-US"/>
              </a:p>
            </p:txBody>
          </p:sp>
          <p:sp>
            <p:nvSpPr>
              <p:cNvPr id="111" name="Rectangle 139"/>
              <p:cNvSpPr>
                <a:spLocks noChangeArrowheads="1"/>
              </p:cNvSpPr>
              <p:nvPr/>
            </p:nvSpPr>
            <p:spPr bwMode="auto">
              <a:xfrm>
                <a:off x="3197" y="3122"/>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12" name="Rectangle 140"/>
              <p:cNvSpPr>
                <a:spLocks noChangeArrowheads="1"/>
              </p:cNvSpPr>
              <p:nvPr/>
            </p:nvSpPr>
            <p:spPr bwMode="auto">
              <a:xfrm>
                <a:off x="3393" y="3085"/>
                <a:ext cx="95" cy="136"/>
              </a:xfrm>
              <a:prstGeom prst="rect">
                <a:avLst/>
              </a:prstGeom>
              <a:solidFill>
                <a:srgbClr val="FFFFFF"/>
              </a:solidFill>
              <a:ln w="9525">
                <a:noFill/>
                <a:miter lim="800000"/>
                <a:headEnd/>
                <a:tailEnd/>
              </a:ln>
            </p:spPr>
            <p:txBody>
              <a:bodyPr/>
              <a:lstStyle/>
              <a:p>
                <a:endParaRPr lang="en-US"/>
              </a:p>
            </p:txBody>
          </p:sp>
          <p:sp>
            <p:nvSpPr>
              <p:cNvPr id="113" name="Rectangle 141"/>
              <p:cNvSpPr>
                <a:spLocks noChangeArrowheads="1"/>
              </p:cNvSpPr>
              <p:nvPr/>
            </p:nvSpPr>
            <p:spPr bwMode="auto">
              <a:xfrm>
                <a:off x="3393" y="309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114" name="Rectangle 142"/>
              <p:cNvSpPr>
                <a:spLocks noChangeArrowheads="1"/>
              </p:cNvSpPr>
              <p:nvPr/>
            </p:nvSpPr>
            <p:spPr bwMode="auto">
              <a:xfrm>
                <a:off x="3489" y="3109"/>
                <a:ext cx="469" cy="210"/>
              </a:xfrm>
              <a:prstGeom prst="rect">
                <a:avLst/>
              </a:prstGeom>
              <a:solidFill>
                <a:srgbClr val="FFFFFF"/>
              </a:solidFill>
              <a:ln w="9525">
                <a:noFill/>
                <a:miter lim="800000"/>
                <a:headEnd/>
                <a:tailEnd/>
              </a:ln>
            </p:spPr>
            <p:txBody>
              <a:bodyPr/>
              <a:lstStyle/>
              <a:p>
                <a:endParaRPr lang="en-US"/>
              </a:p>
            </p:txBody>
          </p:sp>
          <p:sp>
            <p:nvSpPr>
              <p:cNvPr id="115" name="Rectangle 143"/>
              <p:cNvSpPr>
                <a:spLocks noChangeArrowheads="1"/>
              </p:cNvSpPr>
              <p:nvPr/>
            </p:nvSpPr>
            <p:spPr bwMode="auto">
              <a:xfrm>
                <a:off x="3489" y="3122"/>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16" name="Line 144"/>
              <p:cNvSpPr>
                <a:spLocks noChangeShapeType="1"/>
              </p:cNvSpPr>
              <p:nvPr/>
            </p:nvSpPr>
            <p:spPr bwMode="auto">
              <a:xfrm flipH="1">
                <a:off x="2361" y="2460"/>
                <a:ext cx="1448" cy="575"/>
              </a:xfrm>
              <a:prstGeom prst="line">
                <a:avLst/>
              </a:prstGeom>
              <a:noFill/>
              <a:ln w="14288">
                <a:solidFill>
                  <a:srgbClr val="000000"/>
                </a:solidFill>
                <a:round/>
                <a:headEnd/>
                <a:tailEnd/>
              </a:ln>
            </p:spPr>
            <p:txBody>
              <a:bodyPr/>
              <a:lstStyle/>
              <a:p>
                <a:endParaRPr lang="en-US"/>
              </a:p>
            </p:txBody>
          </p:sp>
          <p:sp>
            <p:nvSpPr>
              <p:cNvPr id="117" name="Freeform 145"/>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118" name="Freeform 146"/>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119" name="Freeform 147"/>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path>
                </a:pathLst>
              </a:custGeom>
              <a:noFill/>
              <a:ln w="14288">
                <a:solidFill>
                  <a:srgbClr val="000000"/>
                </a:solidFill>
                <a:prstDash val="solid"/>
                <a:round/>
                <a:headEnd/>
                <a:tailEnd/>
              </a:ln>
            </p:spPr>
            <p:txBody>
              <a:bodyPr/>
              <a:lstStyle/>
              <a:p>
                <a:endParaRPr lang="en-US"/>
              </a:p>
            </p:txBody>
          </p:sp>
          <p:sp>
            <p:nvSpPr>
              <p:cNvPr id="120" name="Freeform 148"/>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 ang="0">
                    <a:pos x="307" y="577"/>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lnTo>
                      <a:pt x="307" y="577"/>
                    </a:lnTo>
                    <a:close/>
                  </a:path>
                </a:pathLst>
              </a:custGeom>
              <a:solidFill>
                <a:srgbClr val="FFFFFF"/>
              </a:solidFill>
              <a:ln w="9525">
                <a:noFill/>
                <a:round/>
                <a:headEnd/>
                <a:tailEnd/>
              </a:ln>
            </p:spPr>
            <p:txBody>
              <a:bodyPr/>
              <a:lstStyle/>
              <a:p>
                <a:endParaRPr lang="en-US"/>
              </a:p>
            </p:txBody>
          </p:sp>
          <p:sp>
            <p:nvSpPr>
              <p:cNvPr id="121" name="Freeform 149"/>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path>
                </a:pathLst>
              </a:custGeom>
              <a:noFill/>
              <a:ln w="9525">
                <a:solidFill>
                  <a:srgbClr val="000000"/>
                </a:solidFill>
                <a:prstDash val="solid"/>
                <a:round/>
                <a:headEnd/>
                <a:tailEnd/>
              </a:ln>
            </p:spPr>
            <p:txBody>
              <a:bodyPr/>
              <a:lstStyle/>
              <a:p>
                <a:endParaRPr lang="en-US"/>
              </a:p>
            </p:txBody>
          </p:sp>
          <p:sp>
            <p:nvSpPr>
              <p:cNvPr id="122" name="Freeform 150"/>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123" name="Freeform 151"/>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124" name="Freeform 152"/>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path>
                </a:pathLst>
              </a:custGeom>
              <a:noFill/>
              <a:ln w="9525">
                <a:solidFill>
                  <a:srgbClr val="000000"/>
                </a:solidFill>
                <a:prstDash val="solid"/>
                <a:round/>
                <a:headEnd/>
                <a:tailEnd/>
              </a:ln>
            </p:spPr>
            <p:txBody>
              <a:bodyPr/>
              <a:lstStyle/>
              <a:p>
                <a:endParaRPr lang="en-US"/>
              </a:p>
            </p:txBody>
          </p:sp>
          <p:sp>
            <p:nvSpPr>
              <p:cNvPr id="125" name="Rectangle 153"/>
              <p:cNvSpPr>
                <a:spLocks noChangeArrowheads="1"/>
              </p:cNvSpPr>
              <p:nvPr/>
            </p:nvSpPr>
            <p:spPr bwMode="auto">
              <a:xfrm>
                <a:off x="3463" y="1638"/>
                <a:ext cx="138" cy="210"/>
              </a:xfrm>
              <a:prstGeom prst="rect">
                <a:avLst/>
              </a:prstGeom>
              <a:solidFill>
                <a:srgbClr val="FFFFFF"/>
              </a:solidFill>
              <a:ln w="9525">
                <a:noFill/>
                <a:miter lim="800000"/>
                <a:headEnd/>
                <a:tailEnd/>
              </a:ln>
            </p:spPr>
            <p:txBody>
              <a:bodyPr/>
              <a:lstStyle/>
              <a:p>
                <a:endParaRPr lang="en-US"/>
              </a:p>
            </p:txBody>
          </p:sp>
          <p:sp>
            <p:nvSpPr>
              <p:cNvPr id="126" name="Rectangle 154"/>
              <p:cNvSpPr>
                <a:spLocks noChangeArrowheads="1"/>
              </p:cNvSpPr>
              <p:nvPr/>
            </p:nvSpPr>
            <p:spPr bwMode="auto">
              <a:xfrm>
                <a:off x="3463" y="1650"/>
                <a:ext cx="216" cy="237"/>
              </a:xfrm>
              <a:prstGeom prst="rect">
                <a:avLst/>
              </a:prstGeom>
              <a:noFill/>
              <a:ln w="9525">
                <a:noFill/>
                <a:miter lim="800000"/>
                <a:headEnd/>
                <a:tailEnd/>
              </a:ln>
            </p:spPr>
            <p:txBody>
              <a:bodyPr wrap="none" lIns="0" tIns="0" rIns="0" bIns="0">
                <a:spAutoFit/>
              </a:bodyPr>
              <a:lstStyle/>
              <a:p>
                <a:r>
                  <a:rPr lang="en-US" sz="2200">
                    <a:solidFill>
                      <a:srgbClr val="000000"/>
                    </a:solidFill>
                  </a:rPr>
                  <a:t>O</a:t>
                </a:r>
                <a:endParaRPr lang="en-US"/>
              </a:p>
            </p:txBody>
          </p:sp>
          <p:sp>
            <p:nvSpPr>
              <p:cNvPr id="127" name="Rectangle 155"/>
              <p:cNvSpPr>
                <a:spLocks noChangeArrowheads="1"/>
              </p:cNvSpPr>
              <p:nvPr/>
            </p:nvSpPr>
            <p:spPr bwMode="auto">
              <a:xfrm>
                <a:off x="3598" y="1719"/>
                <a:ext cx="77" cy="166"/>
              </a:xfrm>
              <a:prstGeom prst="rect">
                <a:avLst/>
              </a:prstGeom>
              <a:solidFill>
                <a:srgbClr val="FFFFFF"/>
              </a:solidFill>
              <a:ln w="9525">
                <a:noFill/>
                <a:miter lim="800000"/>
                <a:headEnd/>
                <a:tailEnd/>
              </a:ln>
            </p:spPr>
            <p:txBody>
              <a:bodyPr/>
              <a:lstStyle/>
              <a:p>
                <a:endParaRPr lang="en-US"/>
              </a:p>
            </p:txBody>
          </p:sp>
          <p:sp>
            <p:nvSpPr>
              <p:cNvPr id="128" name="Rectangle 156"/>
              <p:cNvSpPr>
                <a:spLocks noChangeArrowheads="1"/>
              </p:cNvSpPr>
              <p:nvPr/>
            </p:nvSpPr>
            <p:spPr bwMode="auto">
              <a:xfrm>
                <a:off x="3598" y="1730"/>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129" name="Rectangle 157"/>
              <p:cNvSpPr>
                <a:spLocks noChangeArrowheads="1"/>
              </p:cNvSpPr>
              <p:nvPr/>
            </p:nvSpPr>
            <p:spPr bwMode="auto">
              <a:xfrm>
                <a:off x="3507" y="2196"/>
                <a:ext cx="146" cy="226"/>
              </a:xfrm>
              <a:prstGeom prst="rect">
                <a:avLst/>
              </a:prstGeom>
              <a:solidFill>
                <a:srgbClr val="FFFFFF"/>
              </a:solidFill>
              <a:ln w="9525">
                <a:noFill/>
                <a:miter lim="800000"/>
                <a:headEnd/>
                <a:tailEnd/>
              </a:ln>
            </p:spPr>
            <p:txBody>
              <a:bodyPr/>
              <a:lstStyle/>
              <a:p>
                <a:endParaRPr lang="en-US"/>
              </a:p>
            </p:txBody>
          </p:sp>
          <p:sp>
            <p:nvSpPr>
              <p:cNvPr id="130" name="Rectangle 158"/>
              <p:cNvSpPr>
                <a:spLocks noChangeArrowheads="1"/>
              </p:cNvSpPr>
              <p:nvPr/>
            </p:nvSpPr>
            <p:spPr bwMode="auto">
              <a:xfrm>
                <a:off x="3509" y="2205"/>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131" name="Rectangle 159"/>
              <p:cNvSpPr>
                <a:spLocks noChangeArrowheads="1"/>
              </p:cNvSpPr>
              <p:nvPr/>
            </p:nvSpPr>
            <p:spPr bwMode="auto">
              <a:xfrm>
                <a:off x="3650" y="2310"/>
                <a:ext cx="70" cy="151"/>
              </a:xfrm>
              <a:prstGeom prst="rect">
                <a:avLst/>
              </a:prstGeom>
              <a:solidFill>
                <a:srgbClr val="FFFFFF"/>
              </a:solidFill>
              <a:ln w="9525">
                <a:noFill/>
                <a:miter lim="800000"/>
                <a:headEnd/>
                <a:tailEnd/>
              </a:ln>
            </p:spPr>
            <p:txBody>
              <a:bodyPr/>
              <a:lstStyle/>
              <a:p>
                <a:endParaRPr lang="en-US"/>
              </a:p>
            </p:txBody>
          </p:sp>
          <p:sp>
            <p:nvSpPr>
              <p:cNvPr id="132" name="Rectangle 160"/>
              <p:cNvSpPr>
                <a:spLocks noChangeArrowheads="1"/>
              </p:cNvSpPr>
              <p:nvPr/>
            </p:nvSpPr>
            <p:spPr bwMode="auto">
              <a:xfrm>
                <a:off x="3650" y="2316"/>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133" name="Rectangle 161"/>
              <p:cNvSpPr>
                <a:spLocks noChangeArrowheads="1"/>
              </p:cNvSpPr>
              <p:nvPr/>
            </p:nvSpPr>
            <p:spPr bwMode="auto">
              <a:xfrm>
                <a:off x="3718" y="2030"/>
                <a:ext cx="124" cy="243"/>
              </a:xfrm>
              <a:prstGeom prst="rect">
                <a:avLst/>
              </a:prstGeom>
              <a:solidFill>
                <a:srgbClr val="FFFFFF"/>
              </a:solidFill>
              <a:ln w="9525">
                <a:noFill/>
                <a:miter lim="800000"/>
                <a:headEnd/>
                <a:tailEnd/>
              </a:ln>
            </p:spPr>
            <p:txBody>
              <a:bodyPr/>
              <a:lstStyle/>
              <a:p>
                <a:endParaRPr lang="en-US"/>
              </a:p>
            </p:txBody>
          </p:sp>
          <p:sp>
            <p:nvSpPr>
              <p:cNvPr id="134" name="Rectangle 162"/>
              <p:cNvSpPr>
                <a:spLocks noChangeArrowheads="1"/>
              </p:cNvSpPr>
              <p:nvPr/>
            </p:nvSpPr>
            <p:spPr bwMode="auto">
              <a:xfrm>
                <a:off x="3718" y="2042"/>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35" name="Rectangle 163"/>
              <p:cNvSpPr>
                <a:spLocks noChangeArrowheads="1"/>
              </p:cNvSpPr>
              <p:nvPr/>
            </p:nvSpPr>
            <p:spPr bwMode="auto">
              <a:xfrm>
                <a:off x="3774" y="2042"/>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36" name="Rectangle 164"/>
              <p:cNvSpPr>
                <a:spLocks noChangeArrowheads="1"/>
              </p:cNvSpPr>
              <p:nvPr/>
            </p:nvSpPr>
            <p:spPr bwMode="auto">
              <a:xfrm>
                <a:off x="3837" y="2223"/>
                <a:ext cx="132" cy="273"/>
              </a:xfrm>
              <a:prstGeom prst="rect">
                <a:avLst/>
              </a:prstGeom>
              <a:solidFill>
                <a:srgbClr val="FFFFFF"/>
              </a:solidFill>
              <a:ln w="9525">
                <a:noFill/>
                <a:miter lim="800000"/>
                <a:headEnd/>
                <a:tailEnd/>
              </a:ln>
            </p:spPr>
            <p:txBody>
              <a:bodyPr/>
              <a:lstStyle/>
              <a:p>
                <a:endParaRPr lang="en-US"/>
              </a:p>
            </p:txBody>
          </p:sp>
          <p:sp>
            <p:nvSpPr>
              <p:cNvPr id="137" name="Rectangle 165"/>
              <p:cNvSpPr>
                <a:spLocks noChangeArrowheads="1"/>
              </p:cNvSpPr>
              <p:nvPr/>
            </p:nvSpPr>
            <p:spPr bwMode="auto">
              <a:xfrm>
                <a:off x="3837"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138" name="Rectangle 166"/>
              <p:cNvSpPr>
                <a:spLocks noChangeArrowheads="1"/>
              </p:cNvSpPr>
              <p:nvPr/>
            </p:nvSpPr>
            <p:spPr bwMode="auto">
              <a:xfrm>
                <a:off x="4334" y="2223"/>
                <a:ext cx="132" cy="273"/>
              </a:xfrm>
              <a:prstGeom prst="rect">
                <a:avLst/>
              </a:prstGeom>
              <a:solidFill>
                <a:srgbClr val="FFFFFF"/>
              </a:solidFill>
              <a:ln w="9525">
                <a:noFill/>
                <a:miter lim="800000"/>
                <a:headEnd/>
                <a:tailEnd/>
              </a:ln>
            </p:spPr>
            <p:txBody>
              <a:bodyPr/>
              <a:lstStyle/>
              <a:p>
                <a:endParaRPr lang="en-US"/>
              </a:p>
            </p:txBody>
          </p:sp>
          <p:sp>
            <p:nvSpPr>
              <p:cNvPr id="139" name="Rectangle 167"/>
              <p:cNvSpPr>
                <a:spLocks noChangeArrowheads="1"/>
              </p:cNvSpPr>
              <p:nvPr/>
            </p:nvSpPr>
            <p:spPr bwMode="auto">
              <a:xfrm>
                <a:off x="4334"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140" name="Rectangle 168"/>
              <p:cNvSpPr>
                <a:spLocks noChangeArrowheads="1"/>
              </p:cNvSpPr>
              <p:nvPr/>
            </p:nvSpPr>
            <p:spPr bwMode="auto">
              <a:xfrm>
                <a:off x="4487" y="2233"/>
                <a:ext cx="225" cy="210"/>
              </a:xfrm>
              <a:prstGeom prst="rect">
                <a:avLst/>
              </a:prstGeom>
              <a:solidFill>
                <a:srgbClr val="FFFFFF"/>
              </a:solidFill>
              <a:ln w="9525">
                <a:noFill/>
                <a:miter lim="800000"/>
                <a:headEnd/>
                <a:tailEnd/>
              </a:ln>
            </p:spPr>
            <p:txBody>
              <a:bodyPr/>
              <a:lstStyle/>
              <a:p>
                <a:endParaRPr lang="en-US"/>
              </a:p>
            </p:txBody>
          </p:sp>
          <p:sp>
            <p:nvSpPr>
              <p:cNvPr id="141" name="Rectangle 169"/>
              <p:cNvSpPr>
                <a:spLocks noChangeArrowheads="1"/>
              </p:cNvSpPr>
              <p:nvPr/>
            </p:nvSpPr>
            <p:spPr bwMode="auto">
              <a:xfrm>
                <a:off x="4489" y="2244"/>
                <a:ext cx="303" cy="237"/>
              </a:xfrm>
              <a:prstGeom prst="rect">
                <a:avLst/>
              </a:prstGeom>
              <a:noFill/>
              <a:ln w="9525">
                <a:noFill/>
                <a:miter lim="800000"/>
                <a:headEnd/>
                <a:tailEnd/>
              </a:ln>
            </p:spPr>
            <p:txBody>
              <a:bodyPr wrap="none" lIns="0" tIns="0" rIns="0" bIns="0">
                <a:spAutoFit/>
              </a:bodyPr>
              <a:lstStyle/>
              <a:p>
                <a:r>
                  <a:rPr lang="en-US" sz="2200">
                    <a:solidFill>
                      <a:srgbClr val="000000"/>
                    </a:solidFill>
                  </a:rPr>
                  <a:t>2H</a:t>
                </a:r>
                <a:endParaRPr lang="en-US"/>
              </a:p>
            </p:txBody>
          </p:sp>
          <p:sp>
            <p:nvSpPr>
              <p:cNvPr id="142" name="Rectangle 170"/>
              <p:cNvSpPr>
                <a:spLocks noChangeArrowheads="1"/>
              </p:cNvSpPr>
              <p:nvPr/>
            </p:nvSpPr>
            <p:spPr bwMode="auto">
              <a:xfrm>
                <a:off x="4706" y="2169"/>
                <a:ext cx="80" cy="165"/>
              </a:xfrm>
              <a:prstGeom prst="rect">
                <a:avLst/>
              </a:prstGeom>
              <a:solidFill>
                <a:srgbClr val="FFFFFF"/>
              </a:solidFill>
              <a:ln w="9525">
                <a:noFill/>
                <a:miter lim="800000"/>
                <a:headEnd/>
                <a:tailEnd/>
              </a:ln>
            </p:spPr>
            <p:txBody>
              <a:bodyPr/>
              <a:lstStyle/>
              <a:p>
                <a:endParaRPr lang="en-US"/>
              </a:p>
            </p:txBody>
          </p:sp>
          <p:sp>
            <p:nvSpPr>
              <p:cNvPr id="143" name="Rectangle 171"/>
              <p:cNvSpPr>
                <a:spLocks noChangeArrowheads="1"/>
              </p:cNvSpPr>
              <p:nvPr/>
            </p:nvSpPr>
            <p:spPr bwMode="auto">
              <a:xfrm>
                <a:off x="4706" y="2174"/>
                <a:ext cx="154"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144" name="Rectangle 172"/>
              <p:cNvSpPr>
                <a:spLocks noChangeArrowheads="1"/>
              </p:cNvSpPr>
              <p:nvPr/>
            </p:nvSpPr>
            <p:spPr bwMode="auto">
              <a:xfrm>
                <a:off x="4014" y="2203"/>
                <a:ext cx="146" cy="226"/>
              </a:xfrm>
              <a:prstGeom prst="rect">
                <a:avLst/>
              </a:prstGeom>
              <a:solidFill>
                <a:srgbClr val="FFFFFF"/>
              </a:solidFill>
              <a:ln w="9525">
                <a:noFill/>
                <a:miter lim="800000"/>
                <a:headEnd/>
                <a:tailEnd/>
              </a:ln>
            </p:spPr>
            <p:txBody>
              <a:bodyPr/>
              <a:lstStyle/>
              <a:p>
                <a:endParaRPr lang="en-US"/>
              </a:p>
            </p:txBody>
          </p:sp>
          <p:sp>
            <p:nvSpPr>
              <p:cNvPr id="145" name="Rectangle 173"/>
              <p:cNvSpPr>
                <a:spLocks noChangeArrowheads="1"/>
              </p:cNvSpPr>
              <p:nvPr/>
            </p:nvSpPr>
            <p:spPr bwMode="auto">
              <a:xfrm>
                <a:off x="4014" y="2212"/>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146" name="Rectangle 174"/>
              <p:cNvSpPr>
                <a:spLocks noChangeArrowheads="1"/>
              </p:cNvSpPr>
              <p:nvPr/>
            </p:nvSpPr>
            <p:spPr bwMode="auto">
              <a:xfrm>
                <a:off x="4157" y="2318"/>
                <a:ext cx="69" cy="151"/>
              </a:xfrm>
              <a:prstGeom prst="rect">
                <a:avLst/>
              </a:prstGeom>
              <a:solidFill>
                <a:srgbClr val="FFFFFF"/>
              </a:solidFill>
              <a:ln w="9525">
                <a:noFill/>
                <a:miter lim="800000"/>
                <a:headEnd/>
                <a:tailEnd/>
              </a:ln>
            </p:spPr>
            <p:txBody>
              <a:bodyPr/>
              <a:lstStyle/>
              <a:p>
                <a:endParaRPr lang="en-US"/>
              </a:p>
            </p:txBody>
          </p:sp>
          <p:sp>
            <p:nvSpPr>
              <p:cNvPr id="147" name="Rectangle 175"/>
              <p:cNvSpPr>
                <a:spLocks noChangeArrowheads="1"/>
              </p:cNvSpPr>
              <p:nvPr/>
            </p:nvSpPr>
            <p:spPr bwMode="auto">
              <a:xfrm>
                <a:off x="4159" y="2324"/>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148" name="Rectangle 176"/>
              <p:cNvSpPr>
                <a:spLocks noChangeArrowheads="1"/>
              </p:cNvSpPr>
              <p:nvPr/>
            </p:nvSpPr>
            <p:spPr bwMode="auto">
              <a:xfrm>
                <a:off x="4225" y="2039"/>
                <a:ext cx="125" cy="243"/>
              </a:xfrm>
              <a:prstGeom prst="rect">
                <a:avLst/>
              </a:prstGeom>
              <a:solidFill>
                <a:srgbClr val="FFFFFF"/>
              </a:solidFill>
              <a:ln w="9525">
                <a:noFill/>
                <a:miter lim="800000"/>
                <a:headEnd/>
                <a:tailEnd/>
              </a:ln>
            </p:spPr>
            <p:txBody>
              <a:bodyPr/>
              <a:lstStyle/>
              <a:p>
                <a:endParaRPr lang="en-US"/>
              </a:p>
            </p:txBody>
          </p:sp>
          <p:sp>
            <p:nvSpPr>
              <p:cNvPr id="149" name="Rectangle 177"/>
              <p:cNvSpPr>
                <a:spLocks noChangeArrowheads="1"/>
              </p:cNvSpPr>
              <p:nvPr/>
            </p:nvSpPr>
            <p:spPr bwMode="auto">
              <a:xfrm>
                <a:off x="4226" y="2051"/>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50" name="Rectangle 178"/>
              <p:cNvSpPr>
                <a:spLocks noChangeArrowheads="1"/>
              </p:cNvSpPr>
              <p:nvPr/>
            </p:nvSpPr>
            <p:spPr bwMode="auto">
              <a:xfrm>
                <a:off x="4282" y="2051"/>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51" name="Rectangle 179"/>
              <p:cNvSpPr>
                <a:spLocks noChangeArrowheads="1"/>
              </p:cNvSpPr>
              <p:nvPr/>
            </p:nvSpPr>
            <p:spPr bwMode="auto">
              <a:xfrm>
                <a:off x="624" y="2628"/>
                <a:ext cx="204" cy="211"/>
              </a:xfrm>
              <a:prstGeom prst="rect">
                <a:avLst/>
              </a:prstGeom>
              <a:solidFill>
                <a:srgbClr val="FFFFFF"/>
              </a:solidFill>
              <a:ln w="9525">
                <a:noFill/>
                <a:miter lim="800000"/>
                <a:headEnd/>
                <a:tailEnd/>
              </a:ln>
            </p:spPr>
            <p:txBody>
              <a:bodyPr/>
              <a:lstStyle/>
              <a:p>
                <a:endParaRPr lang="en-US"/>
              </a:p>
            </p:txBody>
          </p:sp>
          <p:sp>
            <p:nvSpPr>
              <p:cNvPr id="152" name="Rectangle 180"/>
              <p:cNvSpPr>
                <a:spLocks noChangeArrowheads="1"/>
              </p:cNvSpPr>
              <p:nvPr/>
            </p:nvSpPr>
            <p:spPr bwMode="auto">
              <a:xfrm>
                <a:off x="624" y="2641"/>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53" name="Rectangle 181"/>
              <p:cNvSpPr>
                <a:spLocks noChangeArrowheads="1"/>
              </p:cNvSpPr>
              <p:nvPr/>
            </p:nvSpPr>
            <p:spPr bwMode="auto">
              <a:xfrm>
                <a:off x="820" y="2604"/>
                <a:ext cx="128" cy="136"/>
              </a:xfrm>
              <a:prstGeom prst="rect">
                <a:avLst/>
              </a:prstGeom>
              <a:solidFill>
                <a:srgbClr val="FFFFFF"/>
              </a:solidFill>
              <a:ln w="9525">
                <a:noFill/>
                <a:miter lim="800000"/>
                <a:headEnd/>
                <a:tailEnd/>
              </a:ln>
            </p:spPr>
            <p:txBody>
              <a:bodyPr/>
              <a:lstStyle/>
              <a:p>
                <a:endParaRPr lang="en-US"/>
              </a:p>
            </p:txBody>
          </p:sp>
          <p:sp>
            <p:nvSpPr>
              <p:cNvPr id="154" name="Rectangle 182"/>
              <p:cNvSpPr>
                <a:spLocks noChangeArrowheads="1"/>
              </p:cNvSpPr>
              <p:nvPr/>
            </p:nvSpPr>
            <p:spPr bwMode="auto">
              <a:xfrm>
                <a:off x="820" y="2613"/>
                <a:ext cx="190" cy="160"/>
              </a:xfrm>
              <a:prstGeom prst="rect">
                <a:avLst/>
              </a:prstGeom>
              <a:noFill/>
              <a:ln w="9525">
                <a:noFill/>
                <a:miter lim="800000"/>
                <a:headEnd/>
                <a:tailEnd/>
              </a:ln>
            </p:spPr>
            <p:txBody>
              <a:bodyPr wrap="none" lIns="0" tIns="0" rIns="0" bIns="0">
                <a:spAutoFit/>
              </a:bodyPr>
              <a:lstStyle/>
              <a:p>
                <a:r>
                  <a:rPr lang="en-US" sz="1400">
                    <a:solidFill>
                      <a:srgbClr val="000000"/>
                    </a:solidFill>
                  </a:rPr>
                  <a:t>2+</a:t>
                </a:r>
                <a:endParaRPr lang="en-US"/>
              </a:p>
            </p:txBody>
          </p:sp>
          <p:sp>
            <p:nvSpPr>
              <p:cNvPr id="155" name="Rectangle 183"/>
              <p:cNvSpPr>
                <a:spLocks noChangeArrowheads="1"/>
              </p:cNvSpPr>
              <p:nvPr/>
            </p:nvSpPr>
            <p:spPr bwMode="auto">
              <a:xfrm>
                <a:off x="945" y="2628"/>
                <a:ext cx="621" cy="211"/>
              </a:xfrm>
              <a:prstGeom prst="rect">
                <a:avLst/>
              </a:prstGeom>
              <a:solidFill>
                <a:srgbClr val="FFFFFF"/>
              </a:solidFill>
              <a:ln w="9525">
                <a:noFill/>
                <a:miter lim="800000"/>
                <a:headEnd/>
                <a:tailEnd/>
              </a:ln>
            </p:spPr>
            <p:txBody>
              <a:bodyPr/>
              <a:lstStyle/>
              <a:p>
                <a:endParaRPr lang="en-US"/>
              </a:p>
            </p:txBody>
          </p:sp>
          <p:sp>
            <p:nvSpPr>
              <p:cNvPr id="156" name="Rectangle 184"/>
              <p:cNvSpPr>
                <a:spLocks noChangeArrowheads="1"/>
              </p:cNvSpPr>
              <p:nvPr/>
            </p:nvSpPr>
            <p:spPr bwMode="auto">
              <a:xfrm>
                <a:off x="947" y="2641"/>
                <a:ext cx="700" cy="237"/>
              </a:xfrm>
              <a:prstGeom prst="rect">
                <a:avLst/>
              </a:prstGeom>
              <a:noFill/>
              <a:ln w="9525">
                <a:noFill/>
                <a:miter lim="800000"/>
                <a:headEnd/>
                <a:tailEnd/>
              </a:ln>
            </p:spPr>
            <p:txBody>
              <a:bodyPr wrap="none" lIns="0" tIns="0" rIns="0" bIns="0">
                <a:spAutoFit/>
              </a:bodyPr>
              <a:lstStyle/>
              <a:p>
                <a:r>
                  <a:rPr lang="en-US" sz="2200">
                    <a:solidFill>
                      <a:srgbClr val="000000"/>
                    </a:solidFill>
                  </a:rPr>
                  <a:t>+ EDTA</a:t>
                </a:r>
                <a:endParaRPr lang="en-US"/>
              </a:p>
            </p:txBody>
          </p:sp>
          <p:sp>
            <p:nvSpPr>
              <p:cNvPr id="157" name="Rectangle 185"/>
              <p:cNvSpPr>
                <a:spLocks noChangeArrowheads="1"/>
              </p:cNvSpPr>
              <p:nvPr/>
            </p:nvSpPr>
            <p:spPr bwMode="auto">
              <a:xfrm>
                <a:off x="4688" y="2898"/>
                <a:ext cx="769" cy="409"/>
              </a:xfrm>
              <a:prstGeom prst="rect">
                <a:avLst/>
              </a:prstGeom>
              <a:solidFill>
                <a:srgbClr val="FFFFFF"/>
              </a:solidFill>
              <a:ln w="9525">
                <a:noFill/>
                <a:miter lim="800000"/>
                <a:headEnd/>
                <a:tailEnd/>
              </a:ln>
            </p:spPr>
            <p:txBody>
              <a:bodyPr/>
              <a:lstStyle/>
              <a:p>
                <a:endParaRPr lang="en-US"/>
              </a:p>
            </p:txBody>
          </p:sp>
          <p:sp>
            <p:nvSpPr>
              <p:cNvPr id="158" name="Rectangle 186"/>
              <p:cNvSpPr>
                <a:spLocks noChangeArrowheads="1"/>
              </p:cNvSpPr>
              <p:nvPr/>
            </p:nvSpPr>
            <p:spPr bwMode="auto">
              <a:xfrm>
                <a:off x="4778" y="3055"/>
                <a:ext cx="522" cy="357"/>
              </a:xfrm>
              <a:prstGeom prst="rect">
                <a:avLst/>
              </a:prstGeom>
              <a:noFill/>
              <a:ln w="9525">
                <a:noFill/>
                <a:miter lim="800000"/>
                <a:headEnd/>
                <a:tailEnd/>
              </a:ln>
            </p:spPr>
            <p:txBody>
              <a:bodyPr wrap="none" lIns="0" tIns="0" rIns="0" bIns="0">
                <a:spAutoFit/>
              </a:bodyPr>
              <a:lstStyle/>
              <a:p>
                <a:r>
                  <a:rPr lang="en-US" sz="3300" b="1">
                    <a:solidFill>
                      <a:srgbClr val="FF3300"/>
                    </a:solidFill>
                  </a:rPr>
                  <a:t>HO</a:t>
                </a:r>
                <a:endParaRPr lang="en-US"/>
              </a:p>
            </p:txBody>
          </p:sp>
          <p:sp>
            <p:nvSpPr>
              <p:cNvPr id="159" name="Rectangle 187"/>
              <p:cNvSpPr>
                <a:spLocks noChangeArrowheads="1"/>
              </p:cNvSpPr>
              <p:nvPr/>
            </p:nvSpPr>
            <p:spPr bwMode="auto">
              <a:xfrm>
                <a:off x="5173" y="3055"/>
                <a:ext cx="201" cy="357"/>
              </a:xfrm>
              <a:prstGeom prst="rect">
                <a:avLst/>
              </a:prstGeom>
              <a:noFill/>
              <a:ln w="9525">
                <a:noFill/>
                <a:miter lim="800000"/>
                <a:headEnd/>
                <a:tailEnd/>
              </a:ln>
            </p:spPr>
            <p:txBody>
              <a:bodyPr wrap="none" lIns="0" tIns="0" rIns="0" bIns="0">
                <a:spAutoFit/>
              </a:bodyPr>
              <a:lstStyle/>
              <a:p>
                <a:r>
                  <a:rPr lang="en-US" sz="3300" b="1">
                    <a:solidFill>
                      <a:srgbClr val="FF3300"/>
                    </a:solidFill>
                  </a:rPr>
                  <a:t>·</a:t>
                </a:r>
                <a:endParaRPr lang="en-US"/>
              </a:p>
            </p:txBody>
          </p:sp>
          <p:sp>
            <p:nvSpPr>
              <p:cNvPr id="160" name="Freeform 188"/>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161" name="Freeform 189"/>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close/>
                  </a:path>
                </a:pathLst>
              </a:custGeom>
              <a:solidFill>
                <a:srgbClr val="FFFFFF"/>
              </a:solidFill>
              <a:ln w="9525">
                <a:noFill/>
                <a:round/>
                <a:headEnd/>
                <a:tailEnd/>
              </a:ln>
            </p:spPr>
            <p:txBody>
              <a:bodyPr/>
              <a:lstStyle/>
              <a:p>
                <a:endParaRPr lang="en-US"/>
              </a:p>
            </p:txBody>
          </p:sp>
          <p:sp>
            <p:nvSpPr>
              <p:cNvPr id="162" name="Freeform 190" descr="Light downward diagonal"/>
              <p:cNvSpPr>
                <a:spLocks/>
              </p:cNvSpPr>
              <p:nvPr/>
            </p:nvSpPr>
            <p:spPr bwMode="auto">
              <a:xfrm>
                <a:off x="926" y="1635"/>
                <a:ext cx="948" cy="915"/>
              </a:xfrm>
              <a:custGeom>
                <a:avLst/>
                <a:gdLst/>
                <a:ahLst/>
                <a:cxnLst>
                  <a:cxn ang="0">
                    <a:pos x="511" y="3"/>
                  </a:cxn>
                  <a:cxn ang="0">
                    <a:pos x="582" y="12"/>
                  </a:cxn>
                  <a:cxn ang="0">
                    <a:pos x="650" y="36"/>
                  </a:cxn>
                  <a:cxn ang="0">
                    <a:pos x="714" y="63"/>
                  </a:cxn>
                  <a:cxn ang="0">
                    <a:pos x="770" y="103"/>
                  </a:cxn>
                  <a:cxn ang="0">
                    <a:pos x="821" y="148"/>
                  </a:cxn>
                  <a:cxn ang="0">
                    <a:pos x="864" y="199"/>
                  </a:cxn>
                  <a:cxn ang="0">
                    <a:pos x="898" y="256"/>
                  </a:cxn>
                  <a:cxn ang="0">
                    <a:pos x="925" y="320"/>
                  </a:cxn>
                  <a:cxn ang="0">
                    <a:pos x="944" y="387"/>
                  </a:cxn>
                  <a:cxn ang="0">
                    <a:pos x="948" y="439"/>
                  </a:cxn>
                  <a:cxn ang="0">
                    <a:pos x="947" y="493"/>
                  </a:cxn>
                  <a:cxn ang="0">
                    <a:pos x="936" y="559"/>
                  </a:cxn>
                  <a:cxn ang="0">
                    <a:pos x="916" y="624"/>
                  </a:cxn>
                  <a:cxn ang="0">
                    <a:pos x="886" y="683"/>
                  </a:cxn>
                  <a:cxn ang="0">
                    <a:pos x="849" y="739"/>
                  </a:cxn>
                  <a:cxn ang="0">
                    <a:pos x="802" y="784"/>
                  </a:cxn>
                  <a:cxn ang="0">
                    <a:pos x="751" y="829"/>
                  </a:cxn>
                  <a:cxn ang="0">
                    <a:pos x="693" y="861"/>
                  </a:cxn>
                  <a:cxn ang="0">
                    <a:pos x="628" y="888"/>
                  </a:cxn>
                  <a:cxn ang="0">
                    <a:pos x="562" y="906"/>
                  </a:cxn>
                  <a:cxn ang="0">
                    <a:pos x="491" y="915"/>
                  </a:cxn>
                  <a:cxn ang="0">
                    <a:pos x="435" y="912"/>
                  </a:cxn>
                  <a:cxn ang="0">
                    <a:pos x="365" y="903"/>
                  </a:cxn>
                  <a:cxn ang="0">
                    <a:pos x="298" y="882"/>
                  </a:cxn>
                  <a:cxn ang="0">
                    <a:pos x="233" y="849"/>
                  </a:cxn>
                  <a:cxn ang="0">
                    <a:pos x="178" y="811"/>
                  </a:cxn>
                  <a:cxn ang="0">
                    <a:pos x="125" y="767"/>
                  </a:cxn>
                  <a:cxn ang="0">
                    <a:pos x="84" y="716"/>
                  </a:cxn>
                  <a:cxn ang="0">
                    <a:pos x="49" y="656"/>
                  </a:cxn>
                  <a:cxn ang="0">
                    <a:pos x="22" y="594"/>
                  </a:cxn>
                  <a:cxn ang="0">
                    <a:pos x="6" y="528"/>
                  </a:cxn>
                  <a:cxn ang="0">
                    <a:pos x="0" y="475"/>
                  </a:cxn>
                  <a:cxn ang="0">
                    <a:pos x="3" y="422"/>
                  </a:cxn>
                  <a:cxn ang="0">
                    <a:pos x="10" y="354"/>
                  </a:cxn>
                  <a:cxn ang="0">
                    <a:pos x="31" y="289"/>
                  </a:cxn>
                  <a:cxn ang="0">
                    <a:pos x="60" y="232"/>
                  </a:cxn>
                  <a:cxn ang="0">
                    <a:pos x="98" y="175"/>
                  </a:cxn>
                  <a:cxn ang="0">
                    <a:pos x="144" y="128"/>
                  </a:cxn>
                  <a:cxn ang="0">
                    <a:pos x="199" y="87"/>
                  </a:cxn>
                  <a:cxn ang="0">
                    <a:pos x="253" y="53"/>
                  </a:cxn>
                  <a:cxn ang="0">
                    <a:pos x="318" y="26"/>
                  </a:cxn>
                  <a:cxn ang="0">
                    <a:pos x="386" y="9"/>
                  </a:cxn>
                  <a:cxn ang="0">
                    <a:pos x="456" y="0"/>
                  </a:cxn>
                </a:cxnLst>
                <a:rect l="0" t="0" r="r" b="b"/>
                <a:pathLst>
                  <a:path w="948" h="915">
                    <a:moveTo>
                      <a:pt x="473" y="0"/>
                    </a:moveTo>
                    <a:lnTo>
                      <a:pt x="511" y="3"/>
                    </a:lnTo>
                    <a:lnTo>
                      <a:pt x="547" y="6"/>
                    </a:lnTo>
                    <a:lnTo>
                      <a:pt x="582" y="12"/>
                    </a:lnTo>
                    <a:lnTo>
                      <a:pt x="618" y="23"/>
                    </a:lnTo>
                    <a:lnTo>
                      <a:pt x="650" y="36"/>
                    </a:lnTo>
                    <a:lnTo>
                      <a:pt x="683" y="47"/>
                    </a:lnTo>
                    <a:lnTo>
                      <a:pt x="714" y="63"/>
                    </a:lnTo>
                    <a:lnTo>
                      <a:pt x="743" y="81"/>
                    </a:lnTo>
                    <a:lnTo>
                      <a:pt x="770" y="103"/>
                    </a:lnTo>
                    <a:lnTo>
                      <a:pt x="796" y="124"/>
                    </a:lnTo>
                    <a:lnTo>
                      <a:pt x="821" y="148"/>
                    </a:lnTo>
                    <a:lnTo>
                      <a:pt x="843" y="172"/>
                    </a:lnTo>
                    <a:lnTo>
                      <a:pt x="864" y="199"/>
                    </a:lnTo>
                    <a:lnTo>
                      <a:pt x="883" y="229"/>
                    </a:lnTo>
                    <a:lnTo>
                      <a:pt x="898" y="256"/>
                    </a:lnTo>
                    <a:lnTo>
                      <a:pt x="913" y="286"/>
                    </a:lnTo>
                    <a:lnTo>
                      <a:pt x="925" y="320"/>
                    </a:lnTo>
                    <a:lnTo>
                      <a:pt x="936" y="354"/>
                    </a:lnTo>
                    <a:lnTo>
                      <a:pt x="944" y="387"/>
                    </a:lnTo>
                    <a:lnTo>
                      <a:pt x="947" y="422"/>
                    </a:lnTo>
                    <a:lnTo>
                      <a:pt x="948" y="439"/>
                    </a:lnTo>
                    <a:lnTo>
                      <a:pt x="948" y="457"/>
                    </a:lnTo>
                    <a:lnTo>
                      <a:pt x="947" y="493"/>
                    </a:lnTo>
                    <a:lnTo>
                      <a:pt x="944" y="528"/>
                    </a:lnTo>
                    <a:lnTo>
                      <a:pt x="936" y="559"/>
                    </a:lnTo>
                    <a:lnTo>
                      <a:pt x="927" y="591"/>
                    </a:lnTo>
                    <a:lnTo>
                      <a:pt x="916" y="624"/>
                    </a:lnTo>
                    <a:lnTo>
                      <a:pt x="903" y="653"/>
                    </a:lnTo>
                    <a:lnTo>
                      <a:pt x="886" y="683"/>
                    </a:lnTo>
                    <a:lnTo>
                      <a:pt x="867" y="713"/>
                    </a:lnTo>
                    <a:lnTo>
                      <a:pt x="849" y="739"/>
                    </a:lnTo>
                    <a:lnTo>
                      <a:pt x="826" y="761"/>
                    </a:lnTo>
                    <a:lnTo>
                      <a:pt x="802" y="784"/>
                    </a:lnTo>
                    <a:lnTo>
                      <a:pt x="778" y="808"/>
                    </a:lnTo>
                    <a:lnTo>
                      <a:pt x="751" y="829"/>
                    </a:lnTo>
                    <a:lnTo>
                      <a:pt x="723" y="847"/>
                    </a:lnTo>
                    <a:lnTo>
                      <a:pt x="693" y="861"/>
                    </a:lnTo>
                    <a:lnTo>
                      <a:pt x="662" y="876"/>
                    </a:lnTo>
                    <a:lnTo>
                      <a:pt x="628" y="888"/>
                    </a:lnTo>
                    <a:lnTo>
                      <a:pt x="597" y="898"/>
                    </a:lnTo>
                    <a:lnTo>
                      <a:pt x="562" y="906"/>
                    </a:lnTo>
                    <a:lnTo>
                      <a:pt x="527" y="912"/>
                    </a:lnTo>
                    <a:lnTo>
                      <a:pt x="491" y="915"/>
                    </a:lnTo>
                    <a:lnTo>
                      <a:pt x="473" y="915"/>
                    </a:lnTo>
                    <a:lnTo>
                      <a:pt x="435" y="912"/>
                    </a:lnTo>
                    <a:lnTo>
                      <a:pt x="401" y="909"/>
                    </a:lnTo>
                    <a:lnTo>
                      <a:pt x="365" y="903"/>
                    </a:lnTo>
                    <a:lnTo>
                      <a:pt x="330" y="892"/>
                    </a:lnTo>
                    <a:lnTo>
                      <a:pt x="298" y="882"/>
                    </a:lnTo>
                    <a:lnTo>
                      <a:pt x="266" y="868"/>
                    </a:lnTo>
                    <a:lnTo>
                      <a:pt x="233" y="849"/>
                    </a:lnTo>
                    <a:lnTo>
                      <a:pt x="205" y="832"/>
                    </a:lnTo>
                    <a:lnTo>
                      <a:pt x="178" y="811"/>
                    </a:lnTo>
                    <a:lnTo>
                      <a:pt x="152" y="791"/>
                    </a:lnTo>
                    <a:lnTo>
                      <a:pt x="125" y="767"/>
                    </a:lnTo>
                    <a:lnTo>
                      <a:pt x="104" y="740"/>
                    </a:lnTo>
                    <a:lnTo>
                      <a:pt x="84" y="716"/>
                    </a:lnTo>
                    <a:lnTo>
                      <a:pt x="63" y="686"/>
                    </a:lnTo>
                    <a:lnTo>
                      <a:pt x="49" y="656"/>
                    </a:lnTo>
                    <a:lnTo>
                      <a:pt x="34" y="627"/>
                    </a:lnTo>
                    <a:lnTo>
                      <a:pt x="22" y="594"/>
                    </a:lnTo>
                    <a:lnTo>
                      <a:pt x="10" y="564"/>
                    </a:lnTo>
                    <a:lnTo>
                      <a:pt x="6" y="528"/>
                    </a:lnTo>
                    <a:lnTo>
                      <a:pt x="3" y="493"/>
                    </a:lnTo>
                    <a:lnTo>
                      <a:pt x="0" y="475"/>
                    </a:lnTo>
                    <a:lnTo>
                      <a:pt x="0" y="457"/>
                    </a:lnTo>
                    <a:lnTo>
                      <a:pt x="3" y="422"/>
                    </a:lnTo>
                    <a:lnTo>
                      <a:pt x="6" y="387"/>
                    </a:lnTo>
                    <a:lnTo>
                      <a:pt x="10" y="354"/>
                    </a:lnTo>
                    <a:lnTo>
                      <a:pt x="19" y="323"/>
                    </a:lnTo>
                    <a:lnTo>
                      <a:pt x="31" y="289"/>
                    </a:lnTo>
                    <a:lnTo>
                      <a:pt x="46" y="261"/>
                    </a:lnTo>
                    <a:lnTo>
                      <a:pt x="60" y="232"/>
                    </a:lnTo>
                    <a:lnTo>
                      <a:pt x="81" y="202"/>
                    </a:lnTo>
                    <a:lnTo>
                      <a:pt x="98" y="175"/>
                    </a:lnTo>
                    <a:lnTo>
                      <a:pt x="122" y="152"/>
                    </a:lnTo>
                    <a:lnTo>
                      <a:pt x="144" y="128"/>
                    </a:lnTo>
                    <a:lnTo>
                      <a:pt x="168" y="104"/>
                    </a:lnTo>
                    <a:lnTo>
                      <a:pt x="199" y="87"/>
                    </a:lnTo>
                    <a:lnTo>
                      <a:pt x="226" y="66"/>
                    </a:lnTo>
                    <a:lnTo>
                      <a:pt x="253" y="53"/>
                    </a:lnTo>
                    <a:lnTo>
                      <a:pt x="286" y="38"/>
                    </a:lnTo>
                    <a:lnTo>
                      <a:pt x="318" y="26"/>
                    </a:lnTo>
                    <a:lnTo>
                      <a:pt x="351" y="17"/>
                    </a:lnTo>
                    <a:lnTo>
                      <a:pt x="386" y="9"/>
                    </a:lnTo>
                    <a:lnTo>
                      <a:pt x="422" y="3"/>
                    </a:lnTo>
                    <a:lnTo>
                      <a:pt x="456" y="0"/>
                    </a:lnTo>
                    <a:lnTo>
                      <a:pt x="473" y="0"/>
                    </a:lnTo>
                  </a:path>
                </a:pathLst>
              </a:custGeom>
              <a:pattFill prst="ltDnDiag">
                <a:fgClr>
                  <a:schemeClr val="accent1"/>
                </a:fgClr>
                <a:bgClr>
                  <a:schemeClr val="bg1"/>
                </a:bgClr>
              </a:pattFill>
              <a:ln w="9525">
                <a:solidFill>
                  <a:srgbClr val="000000"/>
                </a:solidFill>
                <a:prstDash val="solid"/>
                <a:round/>
                <a:headEnd/>
                <a:tailEnd/>
              </a:ln>
            </p:spPr>
            <p:txBody>
              <a:bodyPr/>
              <a:lstStyle/>
              <a:p>
                <a:endParaRPr lang="en-US"/>
              </a:p>
            </p:txBody>
          </p:sp>
          <p:sp>
            <p:nvSpPr>
              <p:cNvPr id="163" name="Rectangle 191"/>
              <p:cNvSpPr>
                <a:spLocks noChangeArrowheads="1"/>
              </p:cNvSpPr>
              <p:nvPr/>
            </p:nvSpPr>
            <p:spPr bwMode="auto">
              <a:xfrm>
                <a:off x="1156" y="1914"/>
                <a:ext cx="192" cy="196"/>
              </a:xfrm>
              <a:prstGeom prst="rect">
                <a:avLst/>
              </a:prstGeom>
              <a:solidFill>
                <a:srgbClr val="FFFFFF"/>
              </a:solidFill>
              <a:ln w="9525">
                <a:noFill/>
                <a:miter lim="800000"/>
                <a:headEnd/>
                <a:tailEnd/>
              </a:ln>
            </p:spPr>
            <p:txBody>
              <a:bodyPr/>
              <a:lstStyle/>
              <a:p>
                <a:endParaRPr lang="en-US"/>
              </a:p>
            </p:txBody>
          </p:sp>
          <p:sp>
            <p:nvSpPr>
              <p:cNvPr id="164" name="Rectangle 192"/>
              <p:cNvSpPr>
                <a:spLocks noChangeArrowheads="1"/>
              </p:cNvSpPr>
              <p:nvPr/>
            </p:nvSpPr>
            <p:spPr bwMode="auto">
              <a:xfrm>
                <a:off x="1156" y="1928"/>
                <a:ext cx="270" cy="222"/>
              </a:xfrm>
              <a:prstGeom prst="rect">
                <a:avLst/>
              </a:prstGeom>
              <a:noFill/>
              <a:ln w="9525">
                <a:noFill/>
                <a:miter lim="800000"/>
                <a:headEnd/>
                <a:tailEnd/>
              </a:ln>
            </p:spPr>
            <p:txBody>
              <a:bodyPr wrap="none" lIns="0" tIns="0" rIns="0" bIns="0">
                <a:spAutoFit/>
              </a:bodyPr>
              <a:lstStyle/>
              <a:p>
                <a:r>
                  <a:rPr lang="en-US" sz="2000">
                    <a:solidFill>
                      <a:srgbClr val="000000"/>
                    </a:solidFill>
                  </a:rPr>
                  <a:t>Fe</a:t>
                </a:r>
                <a:endParaRPr lang="en-US"/>
              </a:p>
            </p:txBody>
          </p:sp>
          <p:sp>
            <p:nvSpPr>
              <p:cNvPr id="165" name="Rectangle 193"/>
              <p:cNvSpPr>
                <a:spLocks noChangeArrowheads="1"/>
              </p:cNvSpPr>
              <p:nvPr/>
            </p:nvSpPr>
            <p:spPr bwMode="auto">
              <a:xfrm>
                <a:off x="1352" y="1890"/>
                <a:ext cx="56" cy="122"/>
              </a:xfrm>
              <a:prstGeom prst="rect">
                <a:avLst/>
              </a:prstGeom>
              <a:solidFill>
                <a:srgbClr val="FFFFFF"/>
              </a:solidFill>
              <a:ln w="9525">
                <a:noFill/>
                <a:miter lim="800000"/>
                <a:headEnd/>
                <a:tailEnd/>
              </a:ln>
            </p:spPr>
            <p:txBody>
              <a:bodyPr/>
              <a:lstStyle/>
              <a:p>
                <a:endParaRPr lang="en-US"/>
              </a:p>
            </p:txBody>
          </p:sp>
          <p:sp>
            <p:nvSpPr>
              <p:cNvPr id="166" name="Rectangle 194"/>
              <p:cNvSpPr>
                <a:spLocks noChangeArrowheads="1"/>
              </p:cNvSpPr>
              <p:nvPr/>
            </p:nvSpPr>
            <p:spPr bwMode="auto">
              <a:xfrm>
                <a:off x="1352" y="1898"/>
                <a:ext cx="103" cy="139"/>
              </a:xfrm>
              <a:prstGeom prst="rect">
                <a:avLst/>
              </a:prstGeom>
              <a:noFill/>
              <a:ln w="9525">
                <a:noFill/>
                <a:miter lim="800000"/>
                <a:headEnd/>
                <a:tailEnd/>
              </a:ln>
            </p:spPr>
            <p:txBody>
              <a:bodyPr wrap="none" lIns="0" tIns="0" rIns="0" bIns="0">
                <a:spAutoFit/>
              </a:bodyPr>
              <a:lstStyle/>
              <a:p>
                <a:r>
                  <a:rPr lang="en-US" sz="1300">
                    <a:solidFill>
                      <a:srgbClr val="000000"/>
                    </a:solidFill>
                  </a:rPr>
                  <a:t>0</a:t>
                </a:r>
                <a:endParaRPr lang="en-US"/>
              </a:p>
            </p:txBody>
          </p:sp>
          <p:sp>
            <p:nvSpPr>
              <p:cNvPr id="167" name="Rectangle 195"/>
              <p:cNvSpPr>
                <a:spLocks noChangeArrowheads="1"/>
              </p:cNvSpPr>
              <p:nvPr/>
            </p:nvSpPr>
            <p:spPr bwMode="auto">
              <a:xfrm>
                <a:off x="2123" y="2256"/>
                <a:ext cx="205" cy="211"/>
              </a:xfrm>
              <a:prstGeom prst="rect">
                <a:avLst/>
              </a:prstGeom>
              <a:solidFill>
                <a:srgbClr val="FFFFFF"/>
              </a:solidFill>
              <a:ln w="9525">
                <a:noFill/>
                <a:miter lim="800000"/>
                <a:headEnd/>
                <a:tailEnd/>
              </a:ln>
            </p:spPr>
            <p:txBody>
              <a:bodyPr/>
              <a:lstStyle/>
              <a:p>
                <a:endParaRPr lang="en-US"/>
              </a:p>
            </p:txBody>
          </p:sp>
          <p:sp>
            <p:nvSpPr>
              <p:cNvPr id="168" name="Rectangle 196"/>
              <p:cNvSpPr>
                <a:spLocks noChangeArrowheads="1"/>
              </p:cNvSpPr>
              <p:nvPr/>
            </p:nvSpPr>
            <p:spPr bwMode="auto">
              <a:xfrm>
                <a:off x="2124" y="2268"/>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69" name="Rectangle 197"/>
              <p:cNvSpPr>
                <a:spLocks noChangeArrowheads="1"/>
              </p:cNvSpPr>
              <p:nvPr/>
            </p:nvSpPr>
            <p:spPr bwMode="auto">
              <a:xfrm>
                <a:off x="2320" y="2232"/>
                <a:ext cx="62" cy="136"/>
              </a:xfrm>
              <a:prstGeom prst="rect">
                <a:avLst/>
              </a:prstGeom>
              <a:solidFill>
                <a:srgbClr val="FFFFFF"/>
              </a:solidFill>
              <a:ln w="9525">
                <a:noFill/>
                <a:miter lim="800000"/>
                <a:headEnd/>
                <a:tailEnd/>
              </a:ln>
            </p:spPr>
            <p:txBody>
              <a:bodyPr/>
              <a:lstStyle/>
              <a:p>
                <a:endParaRPr lang="en-US"/>
              </a:p>
            </p:txBody>
          </p:sp>
          <p:sp>
            <p:nvSpPr>
              <p:cNvPr id="170" name="Rectangle 198"/>
              <p:cNvSpPr>
                <a:spLocks noChangeArrowheads="1"/>
              </p:cNvSpPr>
              <p:nvPr/>
            </p:nvSpPr>
            <p:spPr bwMode="auto">
              <a:xfrm>
                <a:off x="2320" y="2241"/>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171" name="Rectangle 199"/>
              <p:cNvSpPr>
                <a:spLocks noChangeArrowheads="1"/>
              </p:cNvSpPr>
              <p:nvPr/>
            </p:nvSpPr>
            <p:spPr bwMode="auto">
              <a:xfrm>
                <a:off x="2384" y="2256"/>
                <a:ext cx="470" cy="211"/>
              </a:xfrm>
              <a:prstGeom prst="rect">
                <a:avLst/>
              </a:prstGeom>
              <a:solidFill>
                <a:srgbClr val="FFFFFF"/>
              </a:solidFill>
              <a:ln w="9525">
                <a:noFill/>
                <a:miter lim="800000"/>
                <a:headEnd/>
                <a:tailEnd/>
              </a:ln>
            </p:spPr>
            <p:txBody>
              <a:bodyPr/>
              <a:lstStyle/>
              <a:p>
                <a:endParaRPr lang="en-US"/>
              </a:p>
            </p:txBody>
          </p:sp>
          <p:sp>
            <p:nvSpPr>
              <p:cNvPr id="172" name="Rectangle 200"/>
              <p:cNvSpPr>
                <a:spLocks noChangeArrowheads="1"/>
              </p:cNvSpPr>
              <p:nvPr/>
            </p:nvSpPr>
            <p:spPr bwMode="auto">
              <a:xfrm>
                <a:off x="2385" y="2268"/>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73" name="Rectangle 201"/>
              <p:cNvSpPr>
                <a:spLocks noChangeArrowheads="1"/>
              </p:cNvSpPr>
              <p:nvPr/>
            </p:nvSpPr>
            <p:spPr bwMode="auto">
              <a:xfrm>
                <a:off x="2073" y="1658"/>
                <a:ext cx="204" cy="211"/>
              </a:xfrm>
              <a:prstGeom prst="rect">
                <a:avLst/>
              </a:prstGeom>
              <a:solidFill>
                <a:srgbClr val="FFFFFF"/>
              </a:solidFill>
              <a:ln w="9525">
                <a:noFill/>
                <a:miter lim="800000"/>
                <a:headEnd/>
                <a:tailEnd/>
              </a:ln>
            </p:spPr>
            <p:txBody>
              <a:bodyPr/>
              <a:lstStyle/>
              <a:p>
                <a:endParaRPr lang="en-US"/>
              </a:p>
            </p:txBody>
          </p:sp>
          <p:sp>
            <p:nvSpPr>
              <p:cNvPr id="174" name="Rectangle 202"/>
              <p:cNvSpPr>
                <a:spLocks noChangeArrowheads="1"/>
              </p:cNvSpPr>
              <p:nvPr/>
            </p:nvSpPr>
            <p:spPr bwMode="auto">
              <a:xfrm>
                <a:off x="2073" y="1670"/>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175" name="Rectangle 203"/>
              <p:cNvSpPr>
                <a:spLocks noChangeArrowheads="1"/>
              </p:cNvSpPr>
              <p:nvPr/>
            </p:nvSpPr>
            <p:spPr bwMode="auto">
              <a:xfrm>
                <a:off x="2269" y="1635"/>
                <a:ext cx="95" cy="134"/>
              </a:xfrm>
              <a:prstGeom prst="rect">
                <a:avLst/>
              </a:prstGeom>
              <a:solidFill>
                <a:srgbClr val="FFFFFF"/>
              </a:solidFill>
              <a:ln w="9525">
                <a:noFill/>
                <a:miter lim="800000"/>
                <a:headEnd/>
                <a:tailEnd/>
              </a:ln>
            </p:spPr>
            <p:txBody>
              <a:bodyPr/>
              <a:lstStyle/>
              <a:p>
                <a:endParaRPr lang="en-US"/>
              </a:p>
            </p:txBody>
          </p:sp>
          <p:sp>
            <p:nvSpPr>
              <p:cNvPr id="176" name="Rectangle 204"/>
              <p:cNvSpPr>
                <a:spLocks noChangeArrowheads="1"/>
              </p:cNvSpPr>
              <p:nvPr/>
            </p:nvSpPr>
            <p:spPr bwMode="auto">
              <a:xfrm>
                <a:off x="2271" y="164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177" name="Rectangle 205"/>
              <p:cNvSpPr>
                <a:spLocks noChangeArrowheads="1"/>
              </p:cNvSpPr>
              <p:nvPr/>
            </p:nvSpPr>
            <p:spPr bwMode="auto">
              <a:xfrm>
                <a:off x="2367" y="1658"/>
                <a:ext cx="469" cy="211"/>
              </a:xfrm>
              <a:prstGeom prst="rect">
                <a:avLst/>
              </a:prstGeom>
              <a:solidFill>
                <a:srgbClr val="FFFFFF"/>
              </a:solidFill>
              <a:ln w="9525">
                <a:noFill/>
                <a:miter lim="800000"/>
                <a:headEnd/>
                <a:tailEnd/>
              </a:ln>
            </p:spPr>
            <p:txBody>
              <a:bodyPr/>
              <a:lstStyle/>
              <a:p>
                <a:endParaRPr lang="en-US"/>
              </a:p>
            </p:txBody>
          </p:sp>
          <p:sp>
            <p:nvSpPr>
              <p:cNvPr id="178" name="Rectangle 206"/>
              <p:cNvSpPr>
                <a:spLocks noChangeArrowheads="1"/>
              </p:cNvSpPr>
              <p:nvPr/>
            </p:nvSpPr>
            <p:spPr bwMode="auto">
              <a:xfrm>
                <a:off x="2367" y="1670"/>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179" name="Freeform 207"/>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 ang="0">
                    <a:pos x="208" y="531"/>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lnTo>
                      <a:pt x="208" y="531"/>
                    </a:lnTo>
                    <a:close/>
                  </a:path>
                </a:pathLst>
              </a:custGeom>
              <a:solidFill>
                <a:srgbClr val="FFFFFF"/>
              </a:solidFill>
              <a:ln w="9525">
                <a:noFill/>
                <a:round/>
                <a:headEnd/>
                <a:tailEnd/>
              </a:ln>
            </p:spPr>
            <p:txBody>
              <a:bodyPr/>
              <a:lstStyle/>
              <a:p>
                <a:endParaRPr lang="en-US"/>
              </a:p>
            </p:txBody>
          </p:sp>
          <p:sp>
            <p:nvSpPr>
              <p:cNvPr id="180" name="Freeform 208"/>
              <p:cNvSpPr>
                <a:spLocks/>
              </p:cNvSpPr>
              <p:nvPr/>
            </p:nvSpPr>
            <p:spPr bwMode="auto">
              <a:xfrm>
                <a:off x="1880" y="1784"/>
                <a:ext cx="208" cy="534"/>
              </a:xfrm>
              <a:custGeom>
                <a:avLst/>
                <a:gdLst/>
                <a:ahLst/>
                <a:cxnLst>
                  <a:cxn ang="0">
                    <a:pos x="208" y="531"/>
                  </a:cxn>
                  <a:cxn ang="0">
                    <a:pos x="183" y="534"/>
                  </a:cxn>
                  <a:cxn ang="0">
                    <a:pos x="158" y="531"/>
                  </a:cxn>
                  <a:cxn ang="0">
                    <a:pos x="136" y="526"/>
                  </a:cxn>
                  <a:cxn ang="0">
                    <a:pos x="115" y="513"/>
                  </a:cxn>
                  <a:cxn ang="0">
                    <a:pos x="94" y="499"/>
                  </a:cxn>
                  <a:cxn ang="0">
                    <a:pos x="77" y="481"/>
                  </a:cxn>
                  <a:cxn ang="0">
                    <a:pos x="57" y="460"/>
                  </a:cxn>
                  <a:cxn ang="0">
                    <a:pos x="44" y="437"/>
                  </a:cxn>
                  <a:cxn ang="0">
                    <a:pos x="30" y="410"/>
                  </a:cxn>
                  <a:cxn ang="0">
                    <a:pos x="17" y="382"/>
                  </a:cxn>
                  <a:cxn ang="0">
                    <a:pos x="9" y="350"/>
                  </a:cxn>
                  <a:cxn ang="0">
                    <a:pos x="3" y="317"/>
                  </a:cxn>
                  <a:cxn ang="0">
                    <a:pos x="0" y="284"/>
                  </a:cxn>
                  <a:cxn ang="0">
                    <a:pos x="0" y="267"/>
                  </a:cxn>
                  <a:cxn ang="0">
                    <a:pos x="6" y="208"/>
                  </a:cxn>
                  <a:cxn ang="0">
                    <a:pos x="17" y="159"/>
                  </a:cxn>
                  <a:cxn ang="0">
                    <a:pos x="36" y="112"/>
                  </a:cxn>
                  <a:cxn ang="0">
                    <a:pos x="57" y="70"/>
                  </a:cxn>
                  <a:cxn ang="0">
                    <a:pos x="88" y="39"/>
                  </a:cxn>
                  <a:cxn ang="0">
                    <a:pos x="121" y="15"/>
                  </a:cxn>
                  <a:cxn ang="0">
                    <a:pos x="139" y="6"/>
                  </a:cxn>
                  <a:cxn ang="0">
                    <a:pos x="155" y="0"/>
                  </a:cxn>
                </a:cxnLst>
                <a:rect l="0" t="0" r="r" b="b"/>
                <a:pathLst>
                  <a:path w="208" h="534">
                    <a:moveTo>
                      <a:pt x="208" y="531"/>
                    </a:moveTo>
                    <a:lnTo>
                      <a:pt x="183" y="534"/>
                    </a:lnTo>
                    <a:lnTo>
                      <a:pt x="158" y="531"/>
                    </a:lnTo>
                    <a:lnTo>
                      <a:pt x="136" y="526"/>
                    </a:lnTo>
                    <a:lnTo>
                      <a:pt x="115" y="513"/>
                    </a:lnTo>
                    <a:lnTo>
                      <a:pt x="94" y="499"/>
                    </a:lnTo>
                    <a:lnTo>
                      <a:pt x="77" y="481"/>
                    </a:lnTo>
                    <a:lnTo>
                      <a:pt x="57" y="460"/>
                    </a:lnTo>
                    <a:lnTo>
                      <a:pt x="44" y="437"/>
                    </a:lnTo>
                    <a:lnTo>
                      <a:pt x="30" y="410"/>
                    </a:lnTo>
                    <a:lnTo>
                      <a:pt x="17" y="382"/>
                    </a:lnTo>
                    <a:lnTo>
                      <a:pt x="9" y="350"/>
                    </a:lnTo>
                    <a:lnTo>
                      <a:pt x="3" y="317"/>
                    </a:lnTo>
                    <a:lnTo>
                      <a:pt x="0" y="284"/>
                    </a:lnTo>
                    <a:lnTo>
                      <a:pt x="0" y="267"/>
                    </a:lnTo>
                    <a:lnTo>
                      <a:pt x="6" y="208"/>
                    </a:lnTo>
                    <a:lnTo>
                      <a:pt x="17" y="159"/>
                    </a:lnTo>
                    <a:lnTo>
                      <a:pt x="36" y="112"/>
                    </a:lnTo>
                    <a:lnTo>
                      <a:pt x="57" y="70"/>
                    </a:lnTo>
                    <a:lnTo>
                      <a:pt x="88" y="39"/>
                    </a:lnTo>
                    <a:lnTo>
                      <a:pt x="121" y="15"/>
                    </a:lnTo>
                    <a:lnTo>
                      <a:pt x="139" y="6"/>
                    </a:lnTo>
                    <a:lnTo>
                      <a:pt x="155" y="0"/>
                    </a:lnTo>
                  </a:path>
                </a:pathLst>
              </a:custGeom>
              <a:noFill/>
              <a:ln w="9525">
                <a:solidFill>
                  <a:srgbClr val="000000"/>
                </a:solidFill>
                <a:prstDash val="solid"/>
                <a:round/>
                <a:headEnd/>
                <a:tailEnd/>
              </a:ln>
            </p:spPr>
            <p:txBody>
              <a:bodyPr/>
              <a:lstStyle/>
              <a:p>
                <a:endParaRPr lang="en-US"/>
              </a:p>
            </p:txBody>
          </p:sp>
          <p:sp>
            <p:nvSpPr>
              <p:cNvPr id="181" name="Freeform 209"/>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182" name="Freeform 210"/>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close/>
                  </a:path>
                </a:pathLst>
              </a:custGeom>
              <a:solidFill>
                <a:srgbClr val="FFFFFF"/>
              </a:solidFill>
              <a:ln w="9525">
                <a:noFill/>
                <a:round/>
                <a:headEnd/>
                <a:tailEnd/>
              </a:ln>
            </p:spPr>
            <p:txBody>
              <a:bodyPr/>
              <a:lstStyle/>
              <a:p>
                <a:endParaRPr lang="en-US"/>
              </a:p>
            </p:txBody>
          </p:sp>
          <p:sp>
            <p:nvSpPr>
              <p:cNvPr id="183" name="Freeform 211"/>
              <p:cNvSpPr>
                <a:spLocks/>
              </p:cNvSpPr>
              <p:nvPr/>
            </p:nvSpPr>
            <p:spPr bwMode="auto">
              <a:xfrm>
                <a:off x="1992" y="2291"/>
                <a:ext cx="96" cy="46"/>
              </a:xfrm>
              <a:custGeom>
                <a:avLst/>
                <a:gdLst/>
                <a:ahLst/>
                <a:cxnLst>
                  <a:cxn ang="0">
                    <a:pos x="0" y="46"/>
                  </a:cxn>
                  <a:cxn ang="0">
                    <a:pos x="96" y="24"/>
                  </a:cxn>
                  <a:cxn ang="0">
                    <a:pos x="0" y="0"/>
                  </a:cxn>
                  <a:cxn ang="0">
                    <a:pos x="16" y="24"/>
                  </a:cxn>
                  <a:cxn ang="0">
                    <a:pos x="0" y="46"/>
                  </a:cxn>
                </a:cxnLst>
                <a:rect l="0" t="0" r="r" b="b"/>
                <a:pathLst>
                  <a:path w="96" h="46">
                    <a:moveTo>
                      <a:pt x="0" y="46"/>
                    </a:moveTo>
                    <a:lnTo>
                      <a:pt x="96" y="24"/>
                    </a:lnTo>
                    <a:lnTo>
                      <a:pt x="0" y="0"/>
                    </a:lnTo>
                    <a:lnTo>
                      <a:pt x="16" y="24"/>
                    </a:lnTo>
                    <a:lnTo>
                      <a:pt x="0" y="46"/>
                    </a:lnTo>
                  </a:path>
                </a:pathLst>
              </a:custGeom>
              <a:noFill/>
              <a:ln w="9525">
                <a:solidFill>
                  <a:srgbClr val="000000"/>
                </a:solidFill>
                <a:prstDash val="solid"/>
                <a:round/>
                <a:headEnd/>
                <a:tailEnd/>
              </a:ln>
            </p:spPr>
            <p:txBody>
              <a:bodyPr/>
              <a:lstStyle/>
              <a:p>
                <a:endParaRPr lang="en-US"/>
              </a:p>
            </p:txBody>
          </p:sp>
          <p:sp>
            <p:nvSpPr>
              <p:cNvPr id="184" name="Freeform 212"/>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 ang="0">
                    <a:pos x="0" y="0"/>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lnTo>
                      <a:pt x="0" y="0"/>
                    </a:lnTo>
                    <a:close/>
                  </a:path>
                </a:pathLst>
              </a:custGeom>
              <a:solidFill>
                <a:srgbClr val="FFFFFF"/>
              </a:solidFill>
              <a:ln w="9525">
                <a:noFill/>
                <a:round/>
                <a:headEnd/>
                <a:tailEnd/>
              </a:ln>
            </p:spPr>
            <p:txBody>
              <a:bodyPr/>
              <a:lstStyle/>
              <a:p>
                <a:endParaRPr lang="en-US"/>
              </a:p>
            </p:txBody>
          </p:sp>
          <p:sp>
            <p:nvSpPr>
              <p:cNvPr id="185" name="Freeform 213"/>
              <p:cNvSpPr>
                <a:spLocks/>
              </p:cNvSpPr>
              <p:nvPr/>
            </p:nvSpPr>
            <p:spPr bwMode="auto">
              <a:xfrm>
                <a:off x="2856" y="1738"/>
                <a:ext cx="313" cy="616"/>
              </a:xfrm>
              <a:custGeom>
                <a:avLst/>
                <a:gdLst/>
                <a:ahLst/>
                <a:cxnLst>
                  <a:cxn ang="0">
                    <a:pos x="0" y="0"/>
                  </a:cxn>
                  <a:cxn ang="0">
                    <a:pos x="6" y="0"/>
                  </a:cxn>
                  <a:cxn ang="0">
                    <a:pos x="42" y="1"/>
                  </a:cxn>
                  <a:cxn ang="0">
                    <a:pos x="77" y="9"/>
                  </a:cxn>
                  <a:cxn ang="0">
                    <a:pos x="108" y="18"/>
                  </a:cxn>
                  <a:cxn ang="0">
                    <a:pos x="141" y="31"/>
                  </a:cxn>
                  <a:cxn ang="0">
                    <a:pos x="170" y="46"/>
                  </a:cxn>
                  <a:cxn ang="0">
                    <a:pos x="196" y="66"/>
                  </a:cxn>
                  <a:cxn ang="0">
                    <a:pos x="223" y="90"/>
                  </a:cxn>
                  <a:cxn ang="0">
                    <a:pos x="243" y="113"/>
                  </a:cxn>
                  <a:cxn ang="0">
                    <a:pos x="264" y="143"/>
                  </a:cxn>
                  <a:cxn ang="0">
                    <a:pos x="280" y="173"/>
                  </a:cxn>
                  <a:cxn ang="0">
                    <a:pos x="294" y="205"/>
                  </a:cxn>
                  <a:cxn ang="0">
                    <a:pos x="304" y="238"/>
                  </a:cxn>
                  <a:cxn ang="0">
                    <a:pos x="310" y="272"/>
                  </a:cxn>
                  <a:cxn ang="0">
                    <a:pos x="310" y="289"/>
                  </a:cxn>
                  <a:cxn ang="0">
                    <a:pos x="313" y="309"/>
                  </a:cxn>
                  <a:cxn ang="0">
                    <a:pos x="310" y="342"/>
                  </a:cxn>
                  <a:cxn ang="0">
                    <a:pos x="304" y="376"/>
                  </a:cxn>
                  <a:cxn ang="0">
                    <a:pos x="294" y="410"/>
                  </a:cxn>
                  <a:cxn ang="0">
                    <a:pos x="280" y="441"/>
                  </a:cxn>
                  <a:cxn ang="0">
                    <a:pos x="264" y="471"/>
                  </a:cxn>
                  <a:cxn ang="0">
                    <a:pos x="246" y="498"/>
                  </a:cxn>
                  <a:cxn ang="0">
                    <a:pos x="223" y="524"/>
                  </a:cxn>
                  <a:cxn ang="0">
                    <a:pos x="199" y="545"/>
                  </a:cxn>
                  <a:cxn ang="0">
                    <a:pos x="172" y="565"/>
                  </a:cxn>
                  <a:cxn ang="0">
                    <a:pos x="145" y="583"/>
                  </a:cxn>
                  <a:cxn ang="0">
                    <a:pos x="111" y="596"/>
                  </a:cxn>
                  <a:cxn ang="0">
                    <a:pos x="80" y="605"/>
                  </a:cxn>
                  <a:cxn ang="0">
                    <a:pos x="43" y="613"/>
                  </a:cxn>
                  <a:cxn ang="0">
                    <a:pos x="27" y="616"/>
                  </a:cxn>
                  <a:cxn ang="0">
                    <a:pos x="9" y="616"/>
                  </a:cxn>
                </a:cxnLst>
                <a:rect l="0" t="0" r="r" b="b"/>
                <a:pathLst>
                  <a:path w="313" h="616">
                    <a:moveTo>
                      <a:pt x="0" y="0"/>
                    </a:moveTo>
                    <a:lnTo>
                      <a:pt x="6" y="0"/>
                    </a:lnTo>
                    <a:lnTo>
                      <a:pt x="42" y="1"/>
                    </a:lnTo>
                    <a:lnTo>
                      <a:pt x="77" y="9"/>
                    </a:lnTo>
                    <a:lnTo>
                      <a:pt x="108" y="18"/>
                    </a:lnTo>
                    <a:lnTo>
                      <a:pt x="141" y="31"/>
                    </a:lnTo>
                    <a:lnTo>
                      <a:pt x="170" y="46"/>
                    </a:lnTo>
                    <a:lnTo>
                      <a:pt x="196" y="66"/>
                    </a:lnTo>
                    <a:lnTo>
                      <a:pt x="223" y="90"/>
                    </a:lnTo>
                    <a:lnTo>
                      <a:pt x="243" y="113"/>
                    </a:lnTo>
                    <a:lnTo>
                      <a:pt x="264" y="143"/>
                    </a:lnTo>
                    <a:lnTo>
                      <a:pt x="280" y="173"/>
                    </a:lnTo>
                    <a:lnTo>
                      <a:pt x="294" y="205"/>
                    </a:lnTo>
                    <a:lnTo>
                      <a:pt x="304" y="238"/>
                    </a:lnTo>
                    <a:lnTo>
                      <a:pt x="310" y="272"/>
                    </a:lnTo>
                    <a:lnTo>
                      <a:pt x="310" y="289"/>
                    </a:lnTo>
                    <a:lnTo>
                      <a:pt x="313" y="309"/>
                    </a:lnTo>
                    <a:lnTo>
                      <a:pt x="310" y="342"/>
                    </a:lnTo>
                    <a:lnTo>
                      <a:pt x="304" y="376"/>
                    </a:lnTo>
                    <a:lnTo>
                      <a:pt x="294" y="410"/>
                    </a:lnTo>
                    <a:lnTo>
                      <a:pt x="280" y="441"/>
                    </a:lnTo>
                    <a:lnTo>
                      <a:pt x="264" y="471"/>
                    </a:lnTo>
                    <a:lnTo>
                      <a:pt x="246" y="498"/>
                    </a:lnTo>
                    <a:lnTo>
                      <a:pt x="223" y="524"/>
                    </a:lnTo>
                    <a:lnTo>
                      <a:pt x="199" y="545"/>
                    </a:lnTo>
                    <a:lnTo>
                      <a:pt x="172" y="565"/>
                    </a:lnTo>
                    <a:lnTo>
                      <a:pt x="145" y="583"/>
                    </a:lnTo>
                    <a:lnTo>
                      <a:pt x="111" y="596"/>
                    </a:lnTo>
                    <a:lnTo>
                      <a:pt x="80" y="605"/>
                    </a:lnTo>
                    <a:lnTo>
                      <a:pt x="43" y="613"/>
                    </a:lnTo>
                    <a:lnTo>
                      <a:pt x="27" y="616"/>
                    </a:lnTo>
                    <a:lnTo>
                      <a:pt x="9" y="616"/>
                    </a:lnTo>
                  </a:path>
                </a:pathLst>
              </a:custGeom>
              <a:noFill/>
              <a:ln w="9525">
                <a:solidFill>
                  <a:srgbClr val="000000"/>
                </a:solidFill>
                <a:prstDash val="solid"/>
                <a:round/>
                <a:headEnd/>
                <a:tailEnd/>
              </a:ln>
            </p:spPr>
            <p:txBody>
              <a:bodyPr/>
              <a:lstStyle/>
              <a:p>
                <a:endParaRPr lang="en-US"/>
              </a:p>
            </p:txBody>
          </p:sp>
          <p:sp>
            <p:nvSpPr>
              <p:cNvPr id="186" name="Freeform 214"/>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187" name="Freeform 215"/>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close/>
                  </a:path>
                </a:pathLst>
              </a:custGeom>
              <a:solidFill>
                <a:srgbClr val="FFFFFF"/>
              </a:solidFill>
              <a:ln w="9525">
                <a:noFill/>
                <a:round/>
                <a:headEnd/>
                <a:tailEnd/>
              </a:ln>
            </p:spPr>
            <p:txBody>
              <a:bodyPr/>
              <a:lstStyle/>
              <a:p>
                <a:endParaRPr lang="en-US"/>
              </a:p>
            </p:txBody>
          </p:sp>
          <p:sp>
            <p:nvSpPr>
              <p:cNvPr id="188" name="Freeform 216"/>
              <p:cNvSpPr>
                <a:spLocks/>
              </p:cNvSpPr>
              <p:nvPr/>
            </p:nvSpPr>
            <p:spPr bwMode="auto">
              <a:xfrm>
                <a:off x="2856" y="1725"/>
                <a:ext cx="99" cy="47"/>
              </a:xfrm>
              <a:custGeom>
                <a:avLst/>
                <a:gdLst/>
                <a:ahLst/>
                <a:cxnLst>
                  <a:cxn ang="0">
                    <a:pos x="99" y="0"/>
                  </a:cxn>
                  <a:cxn ang="0">
                    <a:pos x="0" y="13"/>
                  </a:cxn>
                  <a:cxn ang="0">
                    <a:pos x="93" y="47"/>
                  </a:cxn>
                  <a:cxn ang="0">
                    <a:pos x="77" y="22"/>
                  </a:cxn>
                  <a:cxn ang="0">
                    <a:pos x="99" y="0"/>
                  </a:cxn>
                </a:cxnLst>
                <a:rect l="0" t="0" r="r" b="b"/>
                <a:pathLst>
                  <a:path w="99" h="47">
                    <a:moveTo>
                      <a:pt x="99" y="0"/>
                    </a:moveTo>
                    <a:lnTo>
                      <a:pt x="0" y="13"/>
                    </a:lnTo>
                    <a:lnTo>
                      <a:pt x="93" y="47"/>
                    </a:lnTo>
                    <a:lnTo>
                      <a:pt x="77" y="22"/>
                    </a:lnTo>
                    <a:lnTo>
                      <a:pt x="99" y="0"/>
                    </a:lnTo>
                  </a:path>
                </a:pathLst>
              </a:custGeom>
              <a:noFill/>
              <a:ln w="9525">
                <a:solidFill>
                  <a:srgbClr val="000000"/>
                </a:solidFill>
                <a:prstDash val="solid"/>
                <a:round/>
                <a:headEnd/>
                <a:tailEnd/>
              </a:ln>
            </p:spPr>
            <p:txBody>
              <a:bodyPr/>
              <a:lstStyle/>
              <a:p>
                <a:endParaRPr lang="en-US"/>
              </a:p>
            </p:txBody>
          </p:sp>
          <p:sp>
            <p:nvSpPr>
              <p:cNvPr id="189" name="Rectangle 217"/>
              <p:cNvSpPr>
                <a:spLocks noChangeArrowheads="1"/>
              </p:cNvSpPr>
              <p:nvPr/>
            </p:nvSpPr>
            <p:spPr bwMode="auto">
              <a:xfrm>
                <a:off x="1734" y="1992"/>
                <a:ext cx="98" cy="211"/>
              </a:xfrm>
              <a:prstGeom prst="rect">
                <a:avLst/>
              </a:prstGeom>
              <a:solidFill>
                <a:srgbClr val="FFFFFF"/>
              </a:solidFill>
              <a:ln w="9525">
                <a:noFill/>
                <a:miter lim="800000"/>
                <a:headEnd/>
                <a:tailEnd/>
              </a:ln>
            </p:spPr>
            <p:txBody>
              <a:bodyPr/>
              <a:lstStyle/>
              <a:p>
                <a:endParaRPr lang="en-US"/>
              </a:p>
            </p:txBody>
          </p:sp>
          <p:sp>
            <p:nvSpPr>
              <p:cNvPr id="190" name="Rectangle 218"/>
              <p:cNvSpPr>
                <a:spLocks noChangeArrowheads="1"/>
              </p:cNvSpPr>
              <p:nvPr/>
            </p:nvSpPr>
            <p:spPr bwMode="auto">
              <a:xfrm>
                <a:off x="1734" y="2000"/>
                <a:ext cx="182" cy="241"/>
              </a:xfrm>
              <a:prstGeom prst="rect">
                <a:avLst/>
              </a:prstGeom>
              <a:noFill/>
              <a:ln w="9525">
                <a:noFill/>
                <a:miter lim="800000"/>
                <a:headEnd/>
                <a:tailEnd/>
              </a:ln>
            </p:spPr>
            <p:txBody>
              <a:bodyPr wrap="none" lIns="0" tIns="0" rIns="0" bIns="0">
                <a:spAutoFit/>
              </a:bodyPr>
              <a:lstStyle/>
              <a:p>
                <a:r>
                  <a:rPr lang="en-US" sz="2200" b="1">
                    <a:solidFill>
                      <a:srgbClr val="000000"/>
                    </a:solidFill>
                  </a:rPr>
                  <a:t>e</a:t>
                </a:r>
                <a:endParaRPr lang="en-US"/>
              </a:p>
            </p:txBody>
          </p:sp>
          <p:sp>
            <p:nvSpPr>
              <p:cNvPr id="191" name="Rectangle 219"/>
              <p:cNvSpPr>
                <a:spLocks noChangeArrowheads="1"/>
              </p:cNvSpPr>
              <p:nvPr/>
            </p:nvSpPr>
            <p:spPr bwMode="auto">
              <a:xfrm>
                <a:off x="1829" y="1965"/>
                <a:ext cx="38" cy="136"/>
              </a:xfrm>
              <a:prstGeom prst="rect">
                <a:avLst/>
              </a:prstGeom>
              <a:solidFill>
                <a:srgbClr val="FFFFFF"/>
              </a:solidFill>
              <a:ln w="9525">
                <a:noFill/>
                <a:miter lim="800000"/>
                <a:headEnd/>
                <a:tailEnd/>
              </a:ln>
            </p:spPr>
            <p:txBody>
              <a:bodyPr/>
              <a:lstStyle/>
              <a:p>
                <a:endParaRPr lang="en-US"/>
              </a:p>
            </p:txBody>
          </p:sp>
          <p:sp>
            <p:nvSpPr>
              <p:cNvPr id="192" name="Rectangle 220"/>
              <p:cNvSpPr>
                <a:spLocks noChangeArrowheads="1"/>
              </p:cNvSpPr>
              <p:nvPr/>
            </p:nvSpPr>
            <p:spPr bwMode="auto">
              <a:xfrm>
                <a:off x="1829" y="1969"/>
                <a:ext cx="98" cy="167"/>
              </a:xfrm>
              <a:prstGeom prst="rect">
                <a:avLst/>
              </a:prstGeom>
              <a:noFill/>
              <a:ln w="9525">
                <a:noFill/>
                <a:miter lim="800000"/>
                <a:headEnd/>
                <a:tailEnd/>
              </a:ln>
            </p:spPr>
            <p:txBody>
              <a:bodyPr wrap="none" lIns="0" tIns="0" rIns="0" bIns="0">
                <a:spAutoFit/>
              </a:bodyPr>
              <a:lstStyle/>
              <a:p>
                <a:r>
                  <a:rPr lang="en-US" sz="1400" b="1">
                    <a:solidFill>
                      <a:srgbClr val="000000"/>
                    </a:solidFill>
                  </a:rPr>
                  <a:t>-</a:t>
                </a:r>
                <a:endParaRPr lang="en-US"/>
              </a:p>
            </p:txBody>
          </p:sp>
          <p:sp>
            <p:nvSpPr>
              <p:cNvPr id="193" name="Line 221"/>
              <p:cNvSpPr>
                <a:spLocks noChangeShapeType="1"/>
              </p:cNvSpPr>
              <p:nvPr/>
            </p:nvSpPr>
            <p:spPr bwMode="auto">
              <a:xfrm>
                <a:off x="1520" y="2552"/>
                <a:ext cx="146" cy="440"/>
              </a:xfrm>
              <a:prstGeom prst="line">
                <a:avLst/>
              </a:prstGeom>
              <a:noFill/>
              <a:ln w="14288">
                <a:solidFill>
                  <a:srgbClr val="000000"/>
                </a:solidFill>
                <a:round/>
                <a:headEnd/>
                <a:tailEnd/>
              </a:ln>
            </p:spPr>
            <p:txBody>
              <a:bodyPr/>
              <a:lstStyle/>
              <a:p>
                <a:endParaRPr lang="en-US"/>
              </a:p>
            </p:txBody>
          </p:sp>
          <p:sp>
            <p:nvSpPr>
              <p:cNvPr id="194" name="Freeform 222"/>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195" name="Freeform 223"/>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close/>
                  </a:path>
                </a:pathLst>
              </a:custGeom>
              <a:solidFill>
                <a:srgbClr val="FFFFFF"/>
              </a:solidFill>
              <a:ln w="9525">
                <a:noFill/>
                <a:round/>
                <a:headEnd/>
                <a:tailEnd/>
              </a:ln>
            </p:spPr>
            <p:txBody>
              <a:bodyPr/>
              <a:lstStyle/>
              <a:p>
                <a:endParaRPr lang="en-US"/>
              </a:p>
            </p:txBody>
          </p:sp>
          <p:sp>
            <p:nvSpPr>
              <p:cNvPr id="196" name="Freeform 224"/>
              <p:cNvSpPr>
                <a:spLocks/>
              </p:cNvSpPr>
              <p:nvPr/>
            </p:nvSpPr>
            <p:spPr bwMode="auto">
              <a:xfrm>
                <a:off x="1613" y="2892"/>
                <a:ext cx="53" cy="100"/>
              </a:xfrm>
              <a:custGeom>
                <a:avLst/>
                <a:gdLst/>
                <a:ahLst/>
                <a:cxnLst>
                  <a:cxn ang="0">
                    <a:pos x="44" y="0"/>
                  </a:cxn>
                  <a:cxn ang="0">
                    <a:pos x="53" y="100"/>
                  </a:cxn>
                  <a:cxn ang="0">
                    <a:pos x="0" y="14"/>
                  </a:cxn>
                  <a:cxn ang="0">
                    <a:pos x="30" y="27"/>
                  </a:cxn>
                  <a:cxn ang="0">
                    <a:pos x="44" y="0"/>
                  </a:cxn>
                </a:cxnLst>
                <a:rect l="0" t="0" r="r" b="b"/>
                <a:pathLst>
                  <a:path w="53" h="100">
                    <a:moveTo>
                      <a:pt x="44" y="0"/>
                    </a:moveTo>
                    <a:lnTo>
                      <a:pt x="53" y="100"/>
                    </a:lnTo>
                    <a:lnTo>
                      <a:pt x="0" y="14"/>
                    </a:lnTo>
                    <a:lnTo>
                      <a:pt x="30" y="27"/>
                    </a:lnTo>
                    <a:lnTo>
                      <a:pt x="44" y="0"/>
                    </a:lnTo>
                  </a:path>
                </a:pathLst>
              </a:custGeom>
              <a:noFill/>
              <a:ln w="14288">
                <a:solidFill>
                  <a:srgbClr val="000000"/>
                </a:solidFill>
                <a:prstDash val="solid"/>
                <a:round/>
                <a:headEnd/>
                <a:tailEnd/>
              </a:ln>
            </p:spPr>
            <p:txBody>
              <a:bodyPr/>
              <a:lstStyle/>
              <a:p>
                <a:endParaRPr lang="en-US"/>
              </a:p>
            </p:txBody>
          </p:sp>
          <p:sp>
            <p:nvSpPr>
              <p:cNvPr id="197" name="Line 225"/>
              <p:cNvSpPr>
                <a:spLocks noChangeShapeType="1"/>
              </p:cNvSpPr>
              <p:nvPr/>
            </p:nvSpPr>
            <p:spPr bwMode="auto">
              <a:xfrm>
                <a:off x="2577" y="3215"/>
                <a:ext cx="559" cy="1"/>
              </a:xfrm>
              <a:prstGeom prst="line">
                <a:avLst/>
              </a:prstGeom>
              <a:noFill/>
              <a:ln w="9525">
                <a:solidFill>
                  <a:srgbClr val="000000"/>
                </a:solidFill>
                <a:round/>
                <a:headEnd/>
                <a:tailEnd/>
              </a:ln>
            </p:spPr>
            <p:txBody>
              <a:bodyPr/>
              <a:lstStyle/>
              <a:p>
                <a:endParaRPr lang="en-US"/>
              </a:p>
            </p:txBody>
          </p:sp>
          <p:sp>
            <p:nvSpPr>
              <p:cNvPr id="198" name="Freeform 226"/>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199" name="Freeform 227"/>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close/>
                  </a:path>
                </a:pathLst>
              </a:custGeom>
              <a:solidFill>
                <a:srgbClr val="FFFFFF"/>
              </a:solidFill>
              <a:ln w="9525">
                <a:noFill/>
                <a:round/>
                <a:headEnd/>
                <a:tailEnd/>
              </a:ln>
            </p:spPr>
            <p:txBody>
              <a:bodyPr/>
              <a:lstStyle/>
              <a:p>
                <a:endParaRPr lang="en-US"/>
              </a:p>
            </p:txBody>
          </p:sp>
          <p:sp>
            <p:nvSpPr>
              <p:cNvPr id="200" name="Freeform 228"/>
              <p:cNvSpPr>
                <a:spLocks/>
              </p:cNvSpPr>
              <p:nvPr/>
            </p:nvSpPr>
            <p:spPr bwMode="auto">
              <a:xfrm>
                <a:off x="3041" y="3191"/>
                <a:ext cx="95" cy="46"/>
              </a:xfrm>
              <a:custGeom>
                <a:avLst/>
                <a:gdLst/>
                <a:ahLst/>
                <a:cxnLst>
                  <a:cxn ang="0">
                    <a:pos x="0" y="0"/>
                  </a:cxn>
                  <a:cxn ang="0">
                    <a:pos x="95" y="24"/>
                  </a:cxn>
                  <a:cxn ang="0">
                    <a:pos x="0" y="46"/>
                  </a:cxn>
                  <a:cxn ang="0">
                    <a:pos x="17" y="24"/>
                  </a:cxn>
                  <a:cxn ang="0">
                    <a:pos x="0" y="0"/>
                  </a:cxn>
                </a:cxnLst>
                <a:rect l="0" t="0" r="r" b="b"/>
                <a:pathLst>
                  <a:path w="95" h="46">
                    <a:moveTo>
                      <a:pt x="0" y="0"/>
                    </a:moveTo>
                    <a:lnTo>
                      <a:pt x="95" y="24"/>
                    </a:lnTo>
                    <a:lnTo>
                      <a:pt x="0" y="46"/>
                    </a:lnTo>
                    <a:lnTo>
                      <a:pt x="17" y="24"/>
                    </a:lnTo>
                    <a:lnTo>
                      <a:pt x="0" y="0"/>
                    </a:lnTo>
                  </a:path>
                </a:pathLst>
              </a:custGeom>
              <a:noFill/>
              <a:ln w="9525">
                <a:solidFill>
                  <a:srgbClr val="000000"/>
                </a:solidFill>
                <a:prstDash val="solid"/>
                <a:round/>
                <a:headEnd/>
                <a:tailEnd/>
              </a:ln>
            </p:spPr>
            <p:txBody>
              <a:bodyPr/>
              <a:lstStyle/>
              <a:p>
                <a:endParaRPr lang="en-US"/>
              </a:p>
            </p:txBody>
          </p:sp>
          <p:sp>
            <p:nvSpPr>
              <p:cNvPr id="201" name="Rectangle 229"/>
              <p:cNvSpPr>
                <a:spLocks noChangeArrowheads="1"/>
              </p:cNvSpPr>
              <p:nvPr/>
            </p:nvSpPr>
            <p:spPr bwMode="auto">
              <a:xfrm>
                <a:off x="1910" y="3041"/>
                <a:ext cx="131" cy="272"/>
              </a:xfrm>
              <a:prstGeom prst="rect">
                <a:avLst/>
              </a:prstGeom>
              <a:solidFill>
                <a:srgbClr val="FFFFFF"/>
              </a:solidFill>
              <a:ln w="9525">
                <a:noFill/>
                <a:miter lim="800000"/>
                <a:headEnd/>
                <a:tailEnd/>
              </a:ln>
            </p:spPr>
            <p:txBody>
              <a:bodyPr/>
              <a:lstStyle/>
              <a:p>
                <a:endParaRPr lang="en-US"/>
              </a:p>
            </p:txBody>
          </p:sp>
          <p:sp>
            <p:nvSpPr>
              <p:cNvPr id="202" name="Rectangle 230"/>
              <p:cNvSpPr>
                <a:spLocks noChangeArrowheads="1"/>
              </p:cNvSpPr>
              <p:nvPr/>
            </p:nvSpPr>
            <p:spPr bwMode="auto">
              <a:xfrm>
                <a:off x="1910" y="306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03" name="Rectangle 231"/>
              <p:cNvSpPr>
                <a:spLocks noChangeArrowheads="1"/>
              </p:cNvSpPr>
              <p:nvPr/>
            </p:nvSpPr>
            <p:spPr bwMode="auto">
              <a:xfrm>
                <a:off x="2094" y="3072"/>
                <a:ext cx="127" cy="209"/>
              </a:xfrm>
              <a:prstGeom prst="rect">
                <a:avLst/>
              </a:prstGeom>
              <a:solidFill>
                <a:srgbClr val="FFFFFF"/>
              </a:solidFill>
              <a:ln w="9525">
                <a:noFill/>
                <a:miter lim="800000"/>
                <a:headEnd/>
                <a:tailEnd/>
              </a:ln>
            </p:spPr>
            <p:txBody>
              <a:bodyPr/>
              <a:lstStyle/>
              <a:p>
                <a:endParaRPr lang="en-US"/>
              </a:p>
            </p:txBody>
          </p:sp>
          <p:sp>
            <p:nvSpPr>
              <p:cNvPr id="204" name="Rectangle 232"/>
              <p:cNvSpPr>
                <a:spLocks noChangeArrowheads="1"/>
              </p:cNvSpPr>
              <p:nvPr/>
            </p:nvSpPr>
            <p:spPr bwMode="auto">
              <a:xfrm>
                <a:off x="2094" y="3084"/>
                <a:ext cx="205" cy="237"/>
              </a:xfrm>
              <a:prstGeom prst="rect">
                <a:avLst/>
              </a:prstGeom>
              <a:noFill/>
              <a:ln w="9525">
                <a:noFill/>
                <a:miter lim="800000"/>
                <a:headEnd/>
                <a:tailEnd/>
              </a:ln>
            </p:spPr>
            <p:txBody>
              <a:bodyPr wrap="none" lIns="0" tIns="0" rIns="0" bIns="0">
                <a:spAutoFit/>
              </a:bodyPr>
              <a:lstStyle/>
              <a:p>
                <a:r>
                  <a:rPr lang="en-US" sz="2200">
                    <a:solidFill>
                      <a:srgbClr val="000000"/>
                    </a:solidFill>
                  </a:rPr>
                  <a:t>H</a:t>
                </a:r>
                <a:endParaRPr lang="en-US"/>
              </a:p>
            </p:txBody>
          </p:sp>
          <p:sp>
            <p:nvSpPr>
              <p:cNvPr id="205" name="Rectangle 233"/>
              <p:cNvSpPr>
                <a:spLocks noChangeArrowheads="1"/>
              </p:cNvSpPr>
              <p:nvPr/>
            </p:nvSpPr>
            <p:spPr bwMode="auto">
              <a:xfrm>
                <a:off x="2221" y="3153"/>
                <a:ext cx="77" cy="166"/>
              </a:xfrm>
              <a:prstGeom prst="rect">
                <a:avLst/>
              </a:prstGeom>
              <a:solidFill>
                <a:srgbClr val="FFFFFF"/>
              </a:solidFill>
              <a:ln w="9525">
                <a:noFill/>
                <a:miter lim="800000"/>
                <a:headEnd/>
                <a:tailEnd/>
              </a:ln>
            </p:spPr>
            <p:txBody>
              <a:bodyPr/>
              <a:lstStyle/>
              <a:p>
                <a:endParaRPr lang="en-US"/>
              </a:p>
            </p:txBody>
          </p:sp>
          <p:sp>
            <p:nvSpPr>
              <p:cNvPr id="206" name="Rectangle 234"/>
              <p:cNvSpPr>
                <a:spLocks noChangeArrowheads="1"/>
              </p:cNvSpPr>
              <p:nvPr/>
            </p:nvSpPr>
            <p:spPr bwMode="auto">
              <a:xfrm>
                <a:off x="2221"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207" name="Rectangle 235"/>
              <p:cNvSpPr>
                <a:spLocks noChangeArrowheads="1"/>
              </p:cNvSpPr>
              <p:nvPr/>
            </p:nvSpPr>
            <p:spPr bwMode="auto">
              <a:xfrm>
                <a:off x="2299" y="3072"/>
                <a:ext cx="138" cy="209"/>
              </a:xfrm>
              <a:prstGeom prst="rect">
                <a:avLst/>
              </a:prstGeom>
              <a:solidFill>
                <a:srgbClr val="FFFFFF"/>
              </a:solidFill>
              <a:ln w="9525">
                <a:noFill/>
                <a:miter lim="800000"/>
                <a:headEnd/>
                <a:tailEnd/>
              </a:ln>
            </p:spPr>
            <p:txBody>
              <a:bodyPr/>
              <a:lstStyle/>
              <a:p>
                <a:endParaRPr lang="en-US"/>
              </a:p>
            </p:txBody>
          </p:sp>
          <p:sp>
            <p:nvSpPr>
              <p:cNvPr id="208" name="Rectangle 236"/>
              <p:cNvSpPr>
                <a:spLocks noChangeArrowheads="1"/>
              </p:cNvSpPr>
              <p:nvPr/>
            </p:nvSpPr>
            <p:spPr bwMode="auto">
              <a:xfrm>
                <a:off x="2299" y="3084"/>
                <a:ext cx="216" cy="237"/>
              </a:xfrm>
              <a:prstGeom prst="rect">
                <a:avLst/>
              </a:prstGeom>
              <a:noFill/>
              <a:ln w="9525">
                <a:noFill/>
                <a:miter lim="800000"/>
                <a:headEnd/>
                <a:tailEnd/>
              </a:ln>
            </p:spPr>
            <p:txBody>
              <a:bodyPr wrap="none" lIns="0" tIns="0" rIns="0" bIns="0">
                <a:spAutoFit/>
              </a:bodyPr>
              <a:lstStyle/>
              <a:p>
                <a:r>
                  <a:rPr lang="en-US" sz="2200">
                    <a:solidFill>
                      <a:srgbClr val="000000"/>
                    </a:solidFill>
                  </a:rPr>
                  <a:t>O</a:t>
                </a:r>
                <a:endParaRPr lang="en-US"/>
              </a:p>
            </p:txBody>
          </p:sp>
          <p:sp>
            <p:nvSpPr>
              <p:cNvPr id="209" name="Rectangle 237"/>
              <p:cNvSpPr>
                <a:spLocks noChangeArrowheads="1"/>
              </p:cNvSpPr>
              <p:nvPr/>
            </p:nvSpPr>
            <p:spPr bwMode="auto">
              <a:xfrm>
                <a:off x="2435" y="3153"/>
                <a:ext cx="77" cy="166"/>
              </a:xfrm>
              <a:prstGeom prst="rect">
                <a:avLst/>
              </a:prstGeom>
              <a:solidFill>
                <a:srgbClr val="FFFFFF"/>
              </a:solidFill>
              <a:ln w="9525">
                <a:noFill/>
                <a:miter lim="800000"/>
                <a:headEnd/>
                <a:tailEnd/>
              </a:ln>
            </p:spPr>
            <p:txBody>
              <a:bodyPr/>
              <a:lstStyle/>
              <a:p>
                <a:endParaRPr lang="en-US"/>
              </a:p>
            </p:txBody>
          </p:sp>
          <p:sp>
            <p:nvSpPr>
              <p:cNvPr id="210" name="Rectangle 238"/>
              <p:cNvSpPr>
                <a:spLocks noChangeArrowheads="1"/>
              </p:cNvSpPr>
              <p:nvPr/>
            </p:nvSpPr>
            <p:spPr bwMode="auto">
              <a:xfrm>
                <a:off x="2435" y="3164"/>
                <a:ext cx="143" cy="193"/>
              </a:xfrm>
              <a:prstGeom prst="rect">
                <a:avLst/>
              </a:prstGeom>
              <a:noFill/>
              <a:ln w="9525">
                <a:noFill/>
                <a:miter lim="800000"/>
                <a:headEnd/>
                <a:tailEnd/>
              </a:ln>
            </p:spPr>
            <p:txBody>
              <a:bodyPr wrap="none" lIns="0" tIns="0" rIns="0" bIns="0">
                <a:spAutoFit/>
              </a:bodyPr>
              <a:lstStyle/>
              <a:p>
                <a:r>
                  <a:rPr lang="en-US" sz="1700">
                    <a:solidFill>
                      <a:srgbClr val="000000"/>
                    </a:solidFill>
                  </a:rPr>
                  <a:t>2</a:t>
                </a:r>
                <a:endParaRPr lang="en-US"/>
              </a:p>
            </p:txBody>
          </p:sp>
          <p:sp>
            <p:nvSpPr>
              <p:cNvPr id="211" name="Rectangle 239"/>
              <p:cNvSpPr>
                <a:spLocks noChangeArrowheads="1"/>
              </p:cNvSpPr>
              <p:nvPr/>
            </p:nvSpPr>
            <p:spPr bwMode="auto">
              <a:xfrm>
                <a:off x="3996" y="3078"/>
                <a:ext cx="132" cy="271"/>
              </a:xfrm>
              <a:prstGeom prst="rect">
                <a:avLst/>
              </a:prstGeom>
              <a:solidFill>
                <a:srgbClr val="FFFFFF"/>
              </a:solidFill>
              <a:ln w="9525">
                <a:noFill/>
                <a:miter lim="800000"/>
                <a:headEnd/>
                <a:tailEnd/>
              </a:ln>
            </p:spPr>
            <p:txBody>
              <a:bodyPr/>
              <a:lstStyle/>
              <a:p>
                <a:endParaRPr lang="en-US"/>
              </a:p>
            </p:txBody>
          </p:sp>
          <p:sp>
            <p:nvSpPr>
              <p:cNvPr id="212" name="Rectangle 240"/>
              <p:cNvSpPr>
                <a:spLocks noChangeArrowheads="1"/>
              </p:cNvSpPr>
              <p:nvPr/>
            </p:nvSpPr>
            <p:spPr bwMode="auto">
              <a:xfrm>
                <a:off x="3996" y="3096"/>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13" name="Rectangle 241"/>
              <p:cNvSpPr>
                <a:spLocks noChangeArrowheads="1"/>
              </p:cNvSpPr>
              <p:nvPr/>
            </p:nvSpPr>
            <p:spPr bwMode="auto">
              <a:xfrm>
                <a:off x="4300" y="3112"/>
                <a:ext cx="138" cy="211"/>
              </a:xfrm>
              <a:prstGeom prst="rect">
                <a:avLst/>
              </a:prstGeom>
              <a:solidFill>
                <a:srgbClr val="FFFFFF"/>
              </a:solidFill>
              <a:ln w="9525">
                <a:noFill/>
                <a:miter lim="800000"/>
                <a:headEnd/>
                <a:tailEnd/>
              </a:ln>
            </p:spPr>
            <p:txBody>
              <a:bodyPr/>
              <a:lstStyle/>
              <a:p>
                <a:endParaRPr lang="en-US"/>
              </a:p>
            </p:txBody>
          </p:sp>
          <p:sp>
            <p:nvSpPr>
              <p:cNvPr id="214" name="Rectangle 242"/>
              <p:cNvSpPr>
                <a:spLocks noChangeArrowheads="1"/>
              </p:cNvSpPr>
              <p:nvPr/>
            </p:nvSpPr>
            <p:spPr bwMode="auto">
              <a:xfrm>
                <a:off x="4302" y="3120"/>
                <a:ext cx="222" cy="241"/>
              </a:xfrm>
              <a:prstGeom prst="rect">
                <a:avLst/>
              </a:prstGeom>
              <a:noFill/>
              <a:ln w="9525">
                <a:noFill/>
                <a:miter lim="800000"/>
                <a:headEnd/>
                <a:tailEnd/>
              </a:ln>
            </p:spPr>
            <p:txBody>
              <a:bodyPr wrap="none" lIns="0" tIns="0" rIns="0" bIns="0">
                <a:spAutoFit/>
              </a:bodyPr>
              <a:lstStyle/>
              <a:p>
                <a:r>
                  <a:rPr lang="en-US" sz="2200" b="1">
                    <a:solidFill>
                      <a:srgbClr val="000000"/>
                    </a:solidFill>
                  </a:rPr>
                  <a:t>O</a:t>
                </a:r>
                <a:endParaRPr lang="en-US"/>
              </a:p>
            </p:txBody>
          </p:sp>
          <p:sp>
            <p:nvSpPr>
              <p:cNvPr id="215" name="Rectangle 243"/>
              <p:cNvSpPr>
                <a:spLocks noChangeArrowheads="1"/>
              </p:cNvSpPr>
              <p:nvPr/>
            </p:nvSpPr>
            <p:spPr bwMode="auto">
              <a:xfrm>
                <a:off x="4178" y="3112"/>
                <a:ext cx="127" cy="211"/>
              </a:xfrm>
              <a:prstGeom prst="rect">
                <a:avLst/>
              </a:prstGeom>
              <a:solidFill>
                <a:srgbClr val="FFFFFF"/>
              </a:solidFill>
              <a:ln w="9525">
                <a:noFill/>
                <a:miter lim="800000"/>
                <a:headEnd/>
                <a:tailEnd/>
              </a:ln>
            </p:spPr>
            <p:txBody>
              <a:bodyPr/>
              <a:lstStyle/>
              <a:p>
                <a:endParaRPr lang="en-US"/>
              </a:p>
            </p:txBody>
          </p:sp>
          <p:sp>
            <p:nvSpPr>
              <p:cNvPr id="216" name="Rectangle 244"/>
              <p:cNvSpPr>
                <a:spLocks noChangeArrowheads="1"/>
              </p:cNvSpPr>
              <p:nvPr/>
            </p:nvSpPr>
            <p:spPr bwMode="auto">
              <a:xfrm>
                <a:off x="4178" y="3120"/>
                <a:ext cx="211" cy="241"/>
              </a:xfrm>
              <a:prstGeom prst="rect">
                <a:avLst/>
              </a:prstGeom>
              <a:noFill/>
              <a:ln w="9525">
                <a:noFill/>
                <a:miter lim="800000"/>
                <a:headEnd/>
                <a:tailEnd/>
              </a:ln>
            </p:spPr>
            <p:txBody>
              <a:bodyPr wrap="none" lIns="0" tIns="0" rIns="0" bIns="0">
                <a:spAutoFit/>
              </a:bodyPr>
              <a:lstStyle/>
              <a:p>
                <a:r>
                  <a:rPr lang="en-US" sz="2200" b="1">
                    <a:solidFill>
                      <a:srgbClr val="000000"/>
                    </a:solidFill>
                  </a:rPr>
                  <a:t>H</a:t>
                </a:r>
                <a:endParaRPr lang="en-US"/>
              </a:p>
            </p:txBody>
          </p:sp>
          <p:sp>
            <p:nvSpPr>
              <p:cNvPr id="217" name="Rectangle 245"/>
              <p:cNvSpPr>
                <a:spLocks noChangeArrowheads="1"/>
              </p:cNvSpPr>
              <p:nvPr/>
            </p:nvSpPr>
            <p:spPr bwMode="auto">
              <a:xfrm>
                <a:off x="4433" y="3028"/>
                <a:ext cx="45" cy="166"/>
              </a:xfrm>
              <a:prstGeom prst="rect">
                <a:avLst/>
              </a:prstGeom>
              <a:solidFill>
                <a:srgbClr val="FFFFFF"/>
              </a:solidFill>
              <a:ln w="9525">
                <a:noFill/>
                <a:miter lim="800000"/>
                <a:headEnd/>
                <a:tailEnd/>
              </a:ln>
            </p:spPr>
            <p:txBody>
              <a:bodyPr/>
              <a:lstStyle/>
              <a:p>
                <a:endParaRPr lang="en-US"/>
              </a:p>
            </p:txBody>
          </p:sp>
          <p:sp>
            <p:nvSpPr>
              <p:cNvPr id="218" name="Rectangle 246"/>
              <p:cNvSpPr>
                <a:spLocks noChangeArrowheads="1"/>
              </p:cNvSpPr>
              <p:nvPr/>
            </p:nvSpPr>
            <p:spPr bwMode="auto">
              <a:xfrm>
                <a:off x="4433" y="3032"/>
                <a:ext cx="118"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219" name="Rectangle 247"/>
              <p:cNvSpPr>
                <a:spLocks noChangeArrowheads="1"/>
              </p:cNvSpPr>
              <p:nvPr/>
            </p:nvSpPr>
            <p:spPr bwMode="auto">
              <a:xfrm>
                <a:off x="4510" y="3063"/>
                <a:ext cx="131" cy="271"/>
              </a:xfrm>
              <a:prstGeom prst="rect">
                <a:avLst/>
              </a:prstGeom>
              <a:solidFill>
                <a:srgbClr val="FFFFFF"/>
              </a:solidFill>
              <a:ln w="9525">
                <a:noFill/>
                <a:miter lim="800000"/>
                <a:headEnd/>
                <a:tailEnd/>
              </a:ln>
            </p:spPr>
            <p:txBody>
              <a:bodyPr/>
              <a:lstStyle/>
              <a:p>
                <a:endParaRPr lang="en-US"/>
              </a:p>
            </p:txBody>
          </p:sp>
          <p:sp>
            <p:nvSpPr>
              <p:cNvPr id="220" name="Rectangle 248"/>
              <p:cNvSpPr>
                <a:spLocks noChangeArrowheads="1"/>
              </p:cNvSpPr>
              <p:nvPr/>
            </p:nvSpPr>
            <p:spPr bwMode="auto">
              <a:xfrm>
                <a:off x="4510" y="3080"/>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21" name="Rectangle 249"/>
              <p:cNvSpPr>
                <a:spLocks noChangeArrowheads="1"/>
              </p:cNvSpPr>
              <p:nvPr/>
            </p:nvSpPr>
            <p:spPr bwMode="auto">
              <a:xfrm>
                <a:off x="1116" y="3085"/>
                <a:ext cx="203" cy="211"/>
              </a:xfrm>
              <a:prstGeom prst="rect">
                <a:avLst/>
              </a:prstGeom>
              <a:solidFill>
                <a:srgbClr val="FFFFFF"/>
              </a:solidFill>
              <a:ln w="9525">
                <a:noFill/>
                <a:miter lim="800000"/>
                <a:headEnd/>
                <a:tailEnd/>
              </a:ln>
            </p:spPr>
            <p:txBody>
              <a:bodyPr/>
              <a:lstStyle/>
              <a:p>
                <a:endParaRPr lang="en-US"/>
              </a:p>
            </p:txBody>
          </p:sp>
          <p:sp>
            <p:nvSpPr>
              <p:cNvPr id="222" name="Rectangle 250"/>
              <p:cNvSpPr>
                <a:spLocks noChangeArrowheads="1"/>
              </p:cNvSpPr>
              <p:nvPr/>
            </p:nvSpPr>
            <p:spPr bwMode="auto">
              <a:xfrm>
                <a:off x="1116" y="3097"/>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223" name="Rectangle 251"/>
              <p:cNvSpPr>
                <a:spLocks noChangeArrowheads="1"/>
              </p:cNvSpPr>
              <p:nvPr/>
            </p:nvSpPr>
            <p:spPr bwMode="auto">
              <a:xfrm>
                <a:off x="1312" y="3061"/>
                <a:ext cx="63" cy="136"/>
              </a:xfrm>
              <a:prstGeom prst="rect">
                <a:avLst/>
              </a:prstGeom>
              <a:solidFill>
                <a:srgbClr val="FFFFFF"/>
              </a:solidFill>
              <a:ln w="9525">
                <a:noFill/>
                <a:miter lim="800000"/>
                <a:headEnd/>
                <a:tailEnd/>
              </a:ln>
            </p:spPr>
            <p:txBody>
              <a:bodyPr/>
              <a:lstStyle/>
              <a:p>
                <a:endParaRPr lang="en-US"/>
              </a:p>
            </p:txBody>
          </p:sp>
          <p:sp>
            <p:nvSpPr>
              <p:cNvPr id="224" name="Rectangle 252"/>
              <p:cNvSpPr>
                <a:spLocks noChangeArrowheads="1"/>
              </p:cNvSpPr>
              <p:nvPr/>
            </p:nvSpPr>
            <p:spPr bwMode="auto">
              <a:xfrm>
                <a:off x="1312" y="3070"/>
                <a:ext cx="119" cy="160"/>
              </a:xfrm>
              <a:prstGeom prst="rect">
                <a:avLst/>
              </a:prstGeom>
              <a:noFill/>
              <a:ln w="9525">
                <a:noFill/>
                <a:miter lim="800000"/>
                <a:headEnd/>
                <a:tailEnd/>
              </a:ln>
            </p:spPr>
            <p:txBody>
              <a:bodyPr wrap="none" lIns="0" tIns="0" rIns="0" bIns="0">
                <a:spAutoFit/>
              </a:bodyPr>
              <a:lstStyle/>
              <a:p>
                <a:r>
                  <a:rPr lang="en-US" sz="1400">
                    <a:solidFill>
                      <a:srgbClr val="000000"/>
                    </a:solidFill>
                  </a:rPr>
                  <a:t>II</a:t>
                </a:r>
                <a:endParaRPr lang="en-US"/>
              </a:p>
            </p:txBody>
          </p:sp>
          <p:sp>
            <p:nvSpPr>
              <p:cNvPr id="225" name="Rectangle 253"/>
              <p:cNvSpPr>
                <a:spLocks noChangeArrowheads="1"/>
              </p:cNvSpPr>
              <p:nvPr/>
            </p:nvSpPr>
            <p:spPr bwMode="auto">
              <a:xfrm>
                <a:off x="1376" y="3085"/>
                <a:ext cx="469" cy="211"/>
              </a:xfrm>
              <a:prstGeom prst="rect">
                <a:avLst/>
              </a:prstGeom>
              <a:solidFill>
                <a:srgbClr val="FFFFFF"/>
              </a:solidFill>
              <a:ln w="9525">
                <a:noFill/>
                <a:miter lim="800000"/>
                <a:headEnd/>
                <a:tailEnd/>
              </a:ln>
            </p:spPr>
            <p:txBody>
              <a:bodyPr/>
              <a:lstStyle/>
              <a:p>
                <a:endParaRPr lang="en-US"/>
              </a:p>
            </p:txBody>
          </p:sp>
          <p:sp>
            <p:nvSpPr>
              <p:cNvPr id="226" name="Rectangle 254"/>
              <p:cNvSpPr>
                <a:spLocks noChangeArrowheads="1"/>
              </p:cNvSpPr>
              <p:nvPr/>
            </p:nvSpPr>
            <p:spPr bwMode="auto">
              <a:xfrm>
                <a:off x="1376" y="3097"/>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227" name="Rectangle 255"/>
              <p:cNvSpPr>
                <a:spLocks noChangeArrowheads="1"/>
              </p:cNvSpPr>
              <p:nvPr/>
            </p:nvSpPr>
            <p:spPr bwMode="auto">
              <a:xfrm>
                <a:off x="3197" y="3109"/>
                <a:ext cx="203" cy="210"/>
              </a:xfrm>
              <a:prstGeom prst="rect">
                <a:avLst/>
              </a:prstGeom>
              <a:solidFill>
                <a:srgbClr val="FFFFFF"/>
              </a:solidFill>
              <a:ln w="9525">
                <a:noFill/>
                <a:miter lim="800000"/>
                <a:headEnd/>
                <a:tailEnd/>
              </a:ln>
            </p:spPr>
            <p:txBody>
              <a:bodyPr/>
              <a:lstStyle/>
              <a:p>
                <a:endParaRPr lang="en-US"/>
              </a:p>
            </p:txBody>
          </p:sp>
          <p:sp>
            <p:nvSpPr>
              <p:cNvPr id="228" name="Rectangle 256"/>
              <p:cNvSpPr>
                <a:spLocks noChangeArrowheads="1"/>
              </p:cNvSpPr>
              <p:nvPr/>
            </p:nvSpPr>
            <p:spPr bwMode="auto">
              <a:xfrm>
                <a:off x="3197" y="3122"/>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229" name="Rectangle 257"/>
              <p:cNvSpPr>
                <a:spLocks noChangeArrowheads="1"/>
              </p:cNvSpPr>
              <p:nvPr/>
            </p:nvSpPr>
            <p:spPr bwMode="auto">
              <a:xfrm>
                <a:off x="3393" y="3085"/>
                <a:ext cx="95" cy="136"/>
              </a:xfrm>
              <a:prstGeom prst="rect">
                <a:avLst/>
              </a:prstGeom>
              <a:solidFill>
                <a:srgbClr val="FFFFFF"/>
              </a:solidFill>
              <a:ln w="9525">
                <a:noFill/>
                <a:miter lim="800000"/>
                <a:headEnd/>
                <a:tailEnd/>
              </a:ln>
            </p:spPr>
            <p:txBody>
              <a:bodyPr/>
              <a:lstStyle/>
              <a:p>
                <a:endParaRPr lang="en-US"/>
              </a:p>
            </p:txBody>
          </p:sp>
          <p:sp>
            <p:nvSpPr>
              <p:cNvPr id="230" name="Rectangle 258"/>
              <p:cNvSpPr>
                <a:spLocks noChangeArrowheads="1"/>
              </p:cNvSpPr>
              <p:nvPr/>
            </p:nvSpPr>
            <p:spPr bwMode="auto">
              <a:xfrm>
                <a:off x="3393" y="3094"/>
                <a:ext cx="152" cy="160"/>
              </a:xfrm>
              <a:prstGeom prst="rect">
                <a:avLst/>
              </a:prstGeom>
              <a:noFill/>
              <a:ln w="9525">
                <a:noFill/>
                <a:miter lim="800000"/>
                <a:headEnd/>
                <a:tailEnd/>
              </a:ln>
            </p:spPr>
            <p:txBody>
              <a:bodyPr wrap="none" lIns="0" tIns="0" rIns="0" bIns="0">
                <a:spAutoFit/>
              </a:bodyPr>
              <a:lstStyle/>
              <a:p>
                <a:r>
                  <a:rPr lang="en-US" sz="1400">
                    <a:solidFill>
                      <a:srgbClr val="000000"/>
                    </a:solidFill>
                  </a:rPr>
                  <a:t>III</a:t>
                </a:r>
                <a:endParaRPr lang="en-US"/>
              </a:p>
            </p:txBody>
          </p:sp>
          <p:sp>
            <p:nvSpPr>
              <p:cNvPr id="231" name="Rectangle 259"/>
              <p:cNvSpPr>
                <a:spLocks noChangeArrowheads="1"/>
              </p:cNvSpPr>
              <p:nvPr/>
            </p:nvSpPr>
            <p:spPr bwMode="auto">
              <a:xfrm>
                <a:off x="3489" y="3109"/>
                <a:ext cx="469" cy="210"/>
              </a:xfrm>
              <a:prstGeom prst="rect">
                <a:avLst/>
              </a:prstGeom>
              <a:solidFill>
                <a:srgbClr val="FFFFFF"/>
              </a:solidFill>
              <a:ln w="9525">
                <a:noFill/>
                <a:miter lim="800000"/>
                <a:headEnd/>
                <a:tailEnd/>
              </a:ln>
            </p:spPr>
            <p:txBody>
              <a:bodyPr/>
              <a:lstStyle/>
              <a:p>
                <a:endParaRPr lang="en-US"/>
              </a:p>
            </p:txBody>
          </p:sp>
          <p:sp>
            <p:nvSpPr>
              <p:cNvPr id="232" name="Rectangle 260"/>
              <p:cNvSpPr>
                <a:spLocks noChangeArrowheads="1"/>
              </p:cNvSpPr>
              <p:nvPr/>
            </p:nvSpPr>
            <p:spPr bwMode="auto">
              <a:xfrm>
                <a:off x="3489" y="3122"/>
                <a:ext cx="547" cy="237"/>
              </a:xfrm>
              <a:prstGeom prst="rect">
                <a:avLst/>
              </a:prstGeom>
              <a:noFill/>
              <a:ln w="9525">
                <a:noFill/>
                <a:miter lim="800000"/>
                <a:headEnd/>
                <a:tailEnd/>
              </a:ln>
            </p:spPr>
            <p:txBody>
              <a:bodyPr wrap="none" lIns="0" tIns="0" rIns="0" bIns="0">
                <a:spAutoFit/>
              </a:bodyPr>
              <a:lstStyle/>
              <a:p>
                <a:r>
                  <a:rPr lang="en-US" sz="2200">
                    <a:solidFill>
                      <a:srgbClr val="000000"/>
                    </a:solidFill>
                  </a:rPr>
                  <a:t>EDTA</a:t>
                </a:r>
                <a:endParaRPr lang="en-US"/>
              </a:p>
            </p:txBody>
          </p:sp>
          <p:sp>
            <p:nvSpPr>
              <p:cNvPr id="233" name="Line 261"/>
              <p:cNvSpPr>
                <a:spLocks noChangeShapeType="1"/>
              </p:cNvSpPr>
              <p:nvPr/>
            </p:nvSpPr>
            <p:spPr bwMode="auto">
              <a:xfrm flipH="1">
                <a:off x="2361" y="2460"/>
                <a:ext cx="1448" cy="575"/>
              </a:xfrm>
              <a:prstGeom prst="line">
                <a:avLst/>
              </a:prstGeom>
              <a:noFill/>
              <a:ln w="14288">
                <a:solidFill>
                  <a:srgbClr val="000000"/>
                </a:solidFill>
                <a:round/>
                <a:headEnd/>
                <a:tailEnd/>
              </a:ln>
            </p:spPr>
            <p:txBody>
              <a:bodyPr/>
              <a:lstStyle/>
              <a:p>
                <a:endParaRPr lang="en-US"/>
              </a:p>
            </p:txBody>
          </p:sp>
          <p:sp>
            <p:nvSpPr>
              <p:cNvPr id="234" name="Freeform 262"/>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235" name="Freeform 263"/>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close/>
                  </a:path>
                </a:pathLst>
              </a:custGeom>
              <a:solidFill>
                <a:srgbClr val="FFFFFF"/>
              </a:solidFill>
              <a:ln w="9525">
                <a:noFill/>
                <a:round/>
                <a:headEnd/>
                <a:tailEnd/>
              </a:ln>
            </p:spPr>
            <p:txBody>
              <a:bodyPr/>
              <a:lstStyle/>
              <a:p>
                <a:endParaRPr lang="en-US"/>
              </a:p>
            </p:txBody>
          </p:sp>
          <p:sp>
            <p:nvSpPr>
              <p:cNvPr id="236" name="Freeform 264"/>
              <p:cNvSpPr>
                <a:spLocks/>
              </p:cNvSpPr>
              <p:nvPr/>
            </p:nvSpPr>
            <p:spPr bwMode="auto">
              <a:xfrm>
                <a:off x="2361" y="2977"/>
                <a:ext cx="100" cy="58"/>
              </a:xfrm>
              <a:custGeom>
                <a:avLst/>
                <a:gdLst/>
                <a:ahLst/>
                <a:cxnLst>
                  <a:cxn ang="0">
                    <a:pos x="100" y="43"/>
                  </a:cxn>
                  <a:cxn ang="0">
                    <a:pos x="0" y="58"/>
                  </a:cxn>
                  <a:cxn ang="0">
                    <a:pos x="82" y="0"/>
                  </a:cxn>
                  <a:cxn ang="0">
                    <a:pos x="74" y="30"/>
                  </a:cxn>
                  <a:cxn ang="0">
                    <a:pos x="100" y="43"/>
                  </a:cxn>
                </a:cxnLst>
                <a:rect l="0" t="0" r="r" b="b"/>
                <a:pathLst>
                  <a:path w="100" h="58">
                    <a:moveTo>
                      <a:pt x="100" y="43"/>
                    </a:moveTo>
                    <a:lnTo>
                      <a:pt x="0" y="58"/>
                    </a:lnTo>
                    <a:lnTo>
                      <a:pt x="82" y="0"/>
                    </a:lnTo>
                    <a:lnTo>
                      <a:pt x="74" y="30"/>
                    </a:lnTo>
                    <a:lnTo>
                      <a:pt x="100" y="43"/>
                    </a:lnTo>
                  </a:path>
                </a:pathLst>
              </a:custGeom>
              <a:noFill/>
              <a:ln w="14288">
                <a:solidFill>
                  <a:srgbClr val="000000"/>
                </a:solidFill>
                <a:prstDash val="solid"/>
                <a:round/>
                <a:headEnd/>
                <a:tailEnd/>
              </a:ln>
            </p:spPr>
            <p:txBody>
              <a:bodyPr/>
              <a:lstStyle/>
              <a:p>
                <a:endParaRPr lang="en-US"/>
              </a:p>
            </p:txBody>
          </p:sp>
          <p:sp>
            <p:nvSpPr>
              <p:cNvPr id="237" name="Freeform 265"/>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 ang="0">
                    <a:pos x="307" y="577"/>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lnTo>
                      <a:pt x="307" y="577"/>
                    </a:lnTo>
                    <a:close/>
                  </a:path>
                </a:pathLst>
              </a:custGeom>
              <a:solidFill>
                <a:srgbClr val="FFFFFF"/>
              </a:solidFill>
              <a:ln w="9525">
                <a:noFill/>
                <a:round/>
                <a:headEnd/>
                <a:tailEnd/>
              </a:ln>
            </p:spPr>
            <p:txBody>
              <a:bodyPr/>
              <a:lstStyle/>
              <a:p>
                <a:endParaRPr lang="en-US"/>
              </a:p>
            </p:txBody>
          </p:sp>
          <p:sp>
            <p:nvSpPr>
              <p:cNvPr id="238" name="Freeform 266"/>
              <p:cNvSpPr>
                <a:spLocks/>
              </p:cNvSpPr>
              <p:nvPr/>
            </p:nvSpPr>
            <p:spPr bwMode="auto">
              <a:xfrm>
                <a:off x="3175" y="1741"/>
                <a:ext cx="307" cy="577"/>
              </a:xfrm>
              <a:custGeom>
                <a:avLst/>
                <a:gdLst/>
                <a:ahLst/>
                <a:cxnLst>
                  <a:cxn ang="0">
                    <a:pos x="307" y="577"/>
                  </a:cxn>
                  <a:cxn ang="0">
                    <a:pos x="288" y="577"/>
                  </a:cxn>
                  <a:cxn ang="0">
                    <a:pos x="252" y="574"/>
                  </a:cxn>
                  <a:cxn ang="0">
                    <a:pos x="218" y="569"/>
                  </a:cxn>
                  <a:cxn ang="0">
                    <a:pos x="184" y="556"/>
                  </a:cxn>
                  <a:cxn ang="0">
                    <a:pos x="153" y="542"/>
                  </a:cxn>
                  <a:cxn ang="0">
                    <a:pos x="124" y="524"/>
                  </a:cxn>
                  <a:cxn ang="0">
                    <a:pos x="97" y="503"/>
                  </a:cxn>
                  <a:cxn ang="0">
                    <a:pos x="73" y="480"/>
                  </a:cxn>
                  <a:cxn ang="0">
                    <a:pos x="50" y="455"/>
                  </a:cxn>
                  <a:cxn ang="0">
                    <a:pos x="32" y="425"/>
                  </a:cxn>
                  <a:cxn ang="0">
                    <a:pos x="19" y="393"/>
                  </a:cxn>
                  <a:cxn ang="0">
                    <a:pos x="9" y="357"/>
                  </a:cxn>
                  <a:cxn ang="0">
                    <a:pos x="0" y="325"/>
                  </a:cxn>
                  <a:cxn ang="0">
                    <a:pos x="0" y="306"/>
                  </a:cxn>
                  <a:cxn ang="0">
                    <a:pos x="0" y="286"/>
                  </a:cxn>
                  <a:cxn ang="0">
                    <a:pos x="5" y="251"/>
                  </a:cxn>
                  <a:cxn ang="0">
                    <a:pos x="9" y="217"/>
                  </a:cxn>
                  <a:cxn ang="0">
                    <a:pos x="19" y="180"/>
                  </a:cxn>
                  <a:cxn ang="0">
                    <a:pos x="32" y="152"/>
                  </a:cxn>
                  <a:cxn ang="0">
                    <a:pos x="53" y="123"/>
                  </a:cxn>
                  <a:cxn ang="0">
                    <a:pos x="73" y="96"/>
                  </a:cxn>
                  <a:cxn ang="0">
                    <a:pos x="97" y="69"/>
                  </a:cxn>
                  <a:cxn ang="0">
                    <a:pos x="124" y="49"/>
                  </a:cxn>
                  <a:cxn ang="0">
                    <a:pos x="153" y="31"/>
                  </a:cxn>
                  <a:cxn ang="0">
                    <a:pos x="184" y="18"/>
                  </a:cxn>
                  <a:cxn ang="0">
                    <a:pos x="218" y="9"/>
                  </a:cxn>
                  <a:cxn ang="0">
                    <a:pos x="252" y="0"/>
                  </a:cxn>
                  <a:cxn ang="0">
                    <a:pos x="273" y="0"/>
                  </a:cxn>
                </a:cxnLst>
                <a:rect l="0" t="0" r="r" b="b"/>
                <a:pathLst>
                  <a:path w="307" h="577">
                    <a:moveTo>
                      <a:pt x="307" y="577"/>
                    </a:moveTo>
                    <a:lnTo>
                      <a:pt x="288" y="577"/>
                    </a:lnTo>
                    <a:lnTo>
                      <a:pt x="252" y="574"/>
                    </a:lnTo>
                    <a:lnTo>
                      <a:pt x="218" y="569"/>
                    </a:lnTo>
                    <a:lnTo>
                      <a:pt x="184" y="556"/>
                    </a:lnTo>
                    <a:lnTo>
                      <a:pt x="153" y="542"/>
                    </a:lnTo>
                    <a:lnTo>
                      <a:pt x="124" y="524"/>
                    </a:lnTo>
                    <a:lnTo>
                      <a:pt x="97" y="503"/>
                    </a:lnTo>
                    <a:lnTo>
                      <a:pt x="73" y="480"/>
                    </a:lnTo>
                    <a:lnTo>
                      <a:pt x="50" y="455"/>
                    </a:lnTo>
                    <a:lnTo>
                      <a:pt x="32" y="425"/>
                    </a:lnTo>
                    <a:lnTo>
                      <a:pt x="19" y="393"/>
                    </a:lnTo>
                    <a:lnTo>
                      <a:pt x="9" y="357"/>
                    </a:lnTo>
                    <a:lnTo>
                      <a:pt x="0" y="325"/>
                    </a:lnTo>
                    <a:lnTo>
                      <a:pt x="0" y="306"/>
                    </a:lnTo>
                    <a:lnTo>
                      <a:pt x="0" y="286"/>
                    </a:lnTo>
                    <a:lnTo>
                      <a:pt x="5" y="251"/>
                    </a:lnTo>
                    <a:lnTo>
                      <a:pt x="9" y="217"/>
                    </a:lnTo>
                    <a:lnTo>
                      <a:pt x="19" y="180"/>
                    </a:lnTo>
                    <a:lnTo>
                      <a:pt x="32" y="152"/>
                    </a:lnTo>
                    <a:lnTo>
                      <a:pt x="53" y="123"/>
                    </a:lnTo>
                    <a:lnTo>
                      <a:pt x="73" y="96"/>
                    </a:lnTo>
                    <a:lnTo>
                      <a:pt x="97" y="69"/>
                    </a:lnTo>
                    <a:lnTo>
                      <a:pt x="124" y="49"/>
                    </a:lnTo>
                    <a:lnTo>
                      <a:pt x="153" y="31"/>
                    </a:lnTo>
                    <a:lnTo>
                      <a:pt x="184" y="18"/>
                    </a:lnTo>
                    <a:lnTo>
                      <a:pt x="218" y="9"/>
                    </a:lnTo>
                    <a:lnTo>
                      <a:pt x="252" y="0"/>
                    </a:lnTo>
                    <a:lnTo>
                      <a:pt x="273" y="0"/>
                    </a:lnTo>
                  </a:path>
                </a:pathLst>
              </a:custGeom>
              <a:noFill/>
              <a:ln w="9525">
                <a:solidFill>
                  <a:srgbClr val="000000"/>
                </a:solidFill>
                <a:prstDash val="solid"/>
                <a:round/>
                <a:headEnd/>
                <a:tailEnd/>
              </a:ln>
            </p:spPr>
            <p:txBody>
              <a:bodyPr/>
              <a:lstStyle/>
              <a:p>
                <a:endParaRPr lang="en-US"/>
              </a:p>
            </p:txBody>
          </p:sp>
          <p:sp>
            <p:nvSpPr>
              <p:cNvPr id="239" name="Freeform 267"/>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240" name="Freeform 268"/>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close/>
                  </a:path>
                </a:pathLst>
              </a:custGeom>
              <a:solidFill>
                <a:srgbClr val="FFFFFF"/>
              </a:solidFill>
              <a:ln w="9525">
                <a:noFill/>
                <a:round/>
                <a:headEnd/>
                <a:tailEnd/>
              </a:ln>
            </p:spPr>
            <p:txBody>
              <a:bodyPr/>
              <a:lstStyle/>
              <a:p>
                <a:endParaRPr lang="en-US"/>
              </a:p>
            </p:txBody>
          </p:sp>
          <p:sp>
            <p:nvSpPr>
              <p:cNvPr id="241" name="Freeform 269"/>
              <p:cNvSpPr>
                <a:spLocks/>
              </p:cNvSpPr>
              <p:nvPr/>
            </p:nvSpPr>
            <p:spPr bwMode="auto">
              <a:xfrm>
                <a:off x="3380" y="2288"/>
                <a:ext cx="102" cy="46"/>
              </a:xfrm>
              <a:custGeom>
                <a:avLst/>
                <a:gdLst/>
                <a:ahLst/>
                <a:cxnLst>
                  <a:cxn ang="0">
                    <a:pos x="0" y="46"/>
                  </a:cxn>
                  <a:cxn ang="0">
                    <a:pos x="102" y="30"/>
                  </a:cxn>
                  <a:cxn ang="0">
                    <a:pos x="4" y="0"/>
                  </a:cxn>
                  <a:cxn ang="0">
                    <a:pos x="20" y="27"/>
                  </a:cxn>
                  <a:cxn ang="0">
                    <a:pos x="0" y="46"/>
                  </a:cxn>
                </a:cxnLst>
                <a:rect l="0" t="0" r="r" b="b"/>
                <a:pathLst>
                  <a:path w="102" h="46">
                    <a:moveTo>
                      <a:pt x="0" y="46"/>
                    </a:moveTo>
                    <a:lnTo>
                      <a:pt x="102" y="30"/>
                    </a:lnTo>
                    <a:lnTo>
                      <a:pt x="4" y="0"/>
                    </a:lnTo>
                    <a:lnTo>
                      <a:pt x="20" y="27"/>
                    </a:lnTo>
                    <a:lnTo>
                      <a:pt x="0" y="46"/>
                    </a:lnTo>
                  </a:path>
                </a:pathLst>
              </a:custGeom>
              <a:noFill/>
              <a:ln w="9525">
                <a:solidFill>
                  <a:srgbClr val="000000"/>
                </a:solidFill>
                <a:prstDash val="solid"/>
                <a:round/>
                <a:headEnd/>
                <a:tailEnd/>
              </a:ln>
            </p:spPr>
            <p:txBody>
              <a:bodyPr/>
              <a:lstStyle/>
              <a:p>
                <a:endParaRPr lang="en-US"/>
              </a:p>
            </p:txBody>
          </p:sp>
          <p:sp>
            <p:nvSpPr>
              <p:cNvPr id="242" name="Rectangle 270"/>
              <p:cNvSpPr>
                <a:spLocks noChangeArrowheads="1"/>
              </p:cNvSpPr>
              <p:nvPr/>
            </p:nvSpPr>
            <p:spPr bwMode="auto">
              <a:xfrm>
                <a:off x="3463" y="1638"/>
                <a:ext cx="138" cy="210"/>
              </a:xfrm>
              <a:prstGeom prst="rect">
                <a:avLst/>
              </a:prstGeom>
              <a:solidFill>
                <a:srgbClr val="FFFFFF"/>
              </a:solidFill>
              <a:ln w="9525">
                <a:noFill/>
                <a:miter lim="800000"/>
                <a:headEnd/>
                <a:tailEnd/>
              </a:ln>
            </p:spPr>
            <p:txBody>
              <a:bodyPr/>
              <a:lstStyle/>
              <a:p>
                <a:endParaRPr lang="en-US"/>
              </a:p>
            </p:txBody>
          </p:sp>
        </p:grpSp>
        <p:sp>
          <p:nvSpPr>
            <p:cNvPr id="9" name="Rectangle 272"/>
            <p:cNvSpPr>
              <a:spLocks noChangeArrowheads="1"/>
            </p:cNvSpPr>
            <p:nvPr/>
          </p:nvSpPr>
          <p:spPr bwMode="auto">
            <a:xfrm>
              <a:off x="3463" y="1650"/>
              <a:ext cx="137" cy="211"/>
            </a:xfrm>
            <a:prstGeom prst="rect">
              <a:avLst/>
            </a:prstGeom>
            <a:noFill/>
            <a:ln w="9525">
              <a:noFill/>
              <a:miter lim="800000"/>
              <a:headEnd/>
              <a:tailEnd/>
            </a:ln>
          </p:spPr>
          <p:txBody>
            <a:bodyPr wrap="none" lIns="0" tIns="0" rIns="0" bIns="0">
              <a:spAutoFit/>
            </a:bodyPr>
            <a:lstStyle/>
            <a:p>
              <a:r>
                <a:rPr lang="en-US" sz="2200">
                  <a:solidFill>
                    <a:srgbClr val="FF0000"/>
                  </a:solidFill>
                </a:rPr>
                <a:t>O</a:t>
              </a:r>
              <a:endParaRPr lang="en-US">
                <a:solidFill>
                  <a:srgbClr val="FF0000"/>
                </a:solidFill>
              </a:endParaRPr>
            </a:p>
          </p:txBody>
        </p:sp>
        <p:sp>
          <p:nvSpPr>
            <p:cNvPr id="10" name="Rectangle 273"/>
            <p:cNvSpPr>
              <a:spLocks noChangeArrowheads="1"/>
            </p:cNvSpPr>
            <p:nvPr/>
          </p:nvSpPr>
          <p:spPr bwMode="auto">
            <a:xfrm>
              <a:off x="3598" y="1719"/>
              <a:ext cx="77" cy="166"/>
            </a:xfrm>
            <a:prstGeom prst="rect">
              <a:avLst/>
            </a:prstGeom>
            <a:solidFill>
              <a:srgbClr val="FFFFFF"/>
            </a:solidFill>
            <a:ln w="9525">
              <a:noFill/>
              <a:miter lim="800000"/>
              <a:headEnd/>
              <a:tailEnd/>
            </a:ln>
          </p:spPr>
          <p:txBody>
            <a:bodyPr/>
            <a:lstStyle/>
            <a:p>
              <a:endParaRPr lang="en-US"/>
            </a:p>
          </p:txBody>
        </p:sp>
        <p:sp>
          <p:nvSpPr>
            <p:cNvPr id="11" name="Rectangle 274"/>
            <p:cNvSpPr>
              <a:spLocks noChangeArrowheads="1"/>
            </p:cNvSpPr>
            <p:nvPr/>
          </p:nvSpPr>
          <p:spPr bwMode="auto">
            <a:xfrm>
              <a:off x="3598" y="1730"/>
              <a:ext cx="76" cy="163"/>
            </a:xfrm>
            <a:prstGeom prst="rect">
              <a:avLst/>
            </a:prstGeom>
            <a:noFill/>
            <a:ln w="9525">
              <a:noFill/>
              <a:miter lim="800000"/>
              <a:headEnd/>
              <a:tailEnd/>
            </a:ln>
          </p:spPr>
          <p:txBody>
            <a:bodyPr wrap="none" lIns="0" tIns="0" rIns="0" bIns="0">
              <a:spAutoFit/>
            </a:bodyPr>
            <a:lstStyle/>
            <a:p>
              <a:r>
                <a:rPr lang="en-US" sz="1700">
                  <a:solidFill>
                    <a:srgbClr val="FF0000"/>
                  </a:solidFill>
                </a:rPr>
                <a:t>2</a:t>
              </a:r>
              <a:endParaRPr lang="en-US">
                <a:solidFill>
                  <a:srgbClr val="FF0000"/>
                </a:solidFill>
              </a:endParaRPr>
            </a:p>
          </p:txBody>
        </p:sp>
        <p:sp>
          <p:nvSpPr>
            <p:cNvPr id="12" name="Rectangle 275"/>
            <p:cNvSpPr>
              <a:spLocks noChangeArrowheads="1"/>
            </p:cNvSpPr>
            <p:nvPr/>
          </p:nvSpPr>
          <p:spPr bwMode="auto">
            <a:xfrm>
              <a:off x="3507" y="2196"/>
              <a:ext cx="146" cy="226"/>
            </a:xfrm>
            <a:prstGeom prst="rect">
              <a:avLst/>
            </a:prstGeom>
            <a:solidFill>
              <a:srgbClr val="FFFFFF"/>
            </a:solidFill>
            <a:ln w="9525">
              <a:noFill/>
              <a:miter lim="800000"/>
              <a:headEnd/>
              <a:tailEnd/>
            </a:ln>
          </p:spPr>
          <p:txBody>
            <a:bodyPr/>
            <a:lstStyle/>
            <a:p>
              <a:endParaRPr lang="en-US"/>
            </a:p>
          </p:txBody>
        </p:sp>
        <p:sp>
          <p:nvSpPr>
            <p:cNvPr id="13" name="Rectangle 276"/>
            <p:cNvSpPr>
              <a:spLocks noChangeArrowheads="1"/>
            </p:cNvSpPr>
            <p:nvPr/>
          </p:nvSpPr>
          <p:spPr bwMode="auto">
            <a:xfrm>
              <a:off x="3509" y="2205"/>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14" name="Rectangle 277"/>
            <p:cNvSpPr>
              <a:spLocks noChangeArrowheads="1"/>
            </p:cNvSpPr>
            <p:nvPr/>
          </p:nvSpPr>
          <p:spPr bwMode="auto">
            <a:xfrm>
              <a:off x="3650" y="2310"/>
              <a:ext cx="70" cy="151"/>
            </a:xfrm>
            <a:prstGeom prst="rect">
              <a:avLst/>
            </a:prstGeom>
            <a:solidFill>
              <a:srgbClr val="FFFFFF"/>
            </a:solidFill>
            <a:ln w="9525">
              <a:noFill/>
              <a:miter lim="800000"/>
              <a:headEnd/>
              <a:tailEnd/>
            </a:ln>
          </p:spPr>
          <p:txBody>
            <a:bodyPr/>
            <a:lstStyle/>
            <a:p>
              <a:endParaRPr lang="en-US"/>
            </a:p>
          </p:txBody>
        </p:sp>
        <p:sp>
          <p:nvSpPr>
            <p:cNvPr id="15" name="Rectangle 278"/>
            <p:cNvSpPr>
              <a:spLocks noChangeArrowheads="1"/>
            </p:cNvSpPr>
            <p:nvPr/>
          </p:nvSpPr>
          <p:spPr bwMode="auto">
            <a:xfrm>
              <a:off x="3650" y="2316"/>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16" name="Rectangle 279"/>
            <p:cNvSpPr>
              <a:spLocks noChangeArrowheads="1"/>
            </p:cNvSpPr>
            <p:nvPr/>
          </p:nvSpPr>
          <p:spPr bwMode="auto">
            <a:xfrm>
              <a:off x="3718" y="2030"/>
              <a:ext cx="124" cy="243"/>
            </a:xfrm>
            <a:prstGeom prst="rect">
              <a:avLst/>
            </a:prstGeom>
            <a:solidFill>
              <a:srgbClr val="FFFFFF"/>
            </a:solidFill>
            <a:ln w="9525">
              <a:noFill/>
              <a:miter lim="800000"/>
              <a:headEnd/>
              <a:tailEnd/>
            </a:ln>
          </p:spPr>
          <p:txBody>
            <a:bodyPr/>
            <a:lstStyle/>
            <a:p>
              <a:endParaRPr lang="en-US"/>
            </a:p>
          </p:txBody>
        </p:sp>
        <p:sp>
          <p:nvSpPr>
            <p:cNvPr id="17" name="Rectangle 280"/>
            <p:cNvSpPr>
              <a:spLocks noChangeArrowheads="1"/>
            </p:cNvSpPr>
            <p:nvPr/>
          </p:nvSpPr>
          <p:spPr bwMode="auto">
            <a:xfrm>
              <a:off x="3718" y="2042"/>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8" name="Rectangle 281"/>
            <p:cNvSpPr>
              <a:spLocks noChangeArrowheads="1"/>
            </p:cNvSpPr>
            <p:nvPr/>
          </p:nvSpPr>
          <p:spPr bwMode="auto">
            <a:xfrm>
              <a:off x="3774" y="2042"/>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19" name="Rectangle 282"/>
            <p:cNvSpPr>
              <a:spLocks noChangeArrowheads="1"/>
            </p:cNvSpPr>
            <p:nvPr/>
          </p:nvSpPr>
          <p:spPr bwMode="auto">
            <a:xfrm>
              <a:off x="3837" y="2223"/>
              <a:ext cx="132" cy="273"/>
            </a:xfrm>
            <a:prstGeom prst="rect">
              <a:avLst/>
            </a:prstGeom>
            <a:solidFill>
              <a:srgbClr val="FFFFFF"/>
            </a:solidFill>
            <a:ln w="9525">
              <a:noFill/>
              <a:miter lim="800000"/>
              <a:headEnd/>
              <a:tailEnd/>
            </a:ln>
          </p:spPr>
          <p:txBody>
            <a:bodyPr/>
            <a:lstStyle/>
            <a:p>
              <a:endParaRPr lang="en-US"/>
            </a:p>
          </p:txBody>
        </p:sp>
        <p:sp>
          <p:nvSpPr>
            <p:cNvPr id="20" name="Rectangle 283"/>
            <p:cNvSpPr>
              <a:spLocks noChangeArrowheads="1"/>
            </p:cNvSpPr>
            <p:nvPr/>
          </p:nvSpPr>
          <p:spPr bwMode="auto">
            <a:xfrm>
              <a:off x="3837"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1" name="Rectangle 284"/>
            <p:cNvSpPr>
              <a:spLocks noChangeArrowheads="1"/>
            </p:cNvSpPr>
            <p:nvPr/>
          </p:nvSpPr>
          <p:spPr bwMode="auto">
            <a:xfrm>
              <a:off x="4334" y="2223"/>
              <a:ext cx="132" cy="273"/>
            </a:xfrm>
            <a:prstGeom prst="rect">
              <a:avLst/>
            </a:prstGeom>
            <a:solidFill>
              <a:srgbClr val="FFFFFF"/>
            </a:solidFill>
            <a:ln w="9525">
              <a:noFill/>
              <a:miter lim="800000"/>
              <a:headEnd/>
              <a:tailEnd/>
            </a:ln>
          </p:spPr>
          <p:txBody>
            <a:bodyPr/>
            <a:lstStyle/>
            <a:p>
              <a:endParaRPr lang="en-US"/>
            </a:p>
          </p:txBody>
        </p:sp>
        <p:sp>
          <p:nvSpPr>
            <p:cNvPr id="22" name="Rectangle 285"/>
            <p:cNvSpPr>
              <a:spLocks noChangeArrowheads="1"/>
            </p:cNvSpPr>
            <p:nvPr/>
          </p:nvSpPr>
          <p:spPr bwMode="auto">
            <a:xfrm>
              <a:off x="4334" y="2241"/>
              <a:ext cx="238" cy="311"/>
            </a:xfrm>
            <a:prstGeom prst="rect">
              <a:avLst/>
            </a:prstGeom>
            <a:noFill/>
            <a:ln w="9525">
              <a:noFill/>
              <a:miter lim="800000"/>
              <a:headEnd/>
              <a:tailEnd/>
            </a:ln>
          </p:spPr>
          <p:txBody>
            <a:bodyPr wrap="none" lIns="0" tIns="0" rIns="0" bIns="0">
              <a:spAutoFit/>
            </a:bodyPr>
            <a:lstStyle/>
            <a:p>
              <a:r>
                <a:rPr lang="en-US" sz="2800">
                  <a:solidFill>
                    <a:srgbClr val="000000"/>
                  </a:solidFill>
                </a:rPr>
                <a:t>+</a:t>
              </a:r>
              <a:endParaRPr lang="en-US"/>
            </a:p>
          </p:txBody>
        </p:sp>
        <p:sp>
          <p:nvSpPr>
            <p:cNvPr id="23" name="Rectangle 286"/>
            <p:cNvSpPr>
              <a:spLocks noChangeArrowheads="1"/>
            </p:cNvSpPr>
            <p:nvPr/>
          </p:nvSpPr>
          <p:spPr bwMode="auto">
            <a:xfrm>
              <a:off x="4487" y="2233"/>
              <a:ext cx="225" cy="210"/>
            </a:xfrm>
            <a:prstGeom prst="rect">
              <a:avLst/>
            </a:prstGeom>
            <a:solidFill>
              <a:srgbClr val="FFFFFF"/>
            </a:solidFill>
            <a:ln w="9525">
              <a:noFill/>
              <a:miter lim="800000"/>
              <a:headEnd/>
              <a:tailEnd/>
            </a:ln>
          </p:spPr>
          <p:txBody>
            <a:bodyPr/>
            <a:lstStyle/>
            <a:p>
              <a:endParaRPr lang="en-US"/>
            </a:p>
          </p:txBody>
        </p:sp>
        <p:sp>
          <p:nvSpPr>
            <p:cNvPr id="24" name="Rectangle 287"/>
            <p:cNvSpPr>
              <a:spLocks noChangeArrowheads="1"/>
            </p:cNvSpPr>
            <p:nvPr/>
          </p:nvSpPr>
          <p:spPr bwMode="auto">
            <a:xfrm>
              <a:off x="4489" y="2244"/>
              <a:ext cx="303" cy="237"/>
            </a:xfrm>
            <a:prstGeom prst="rect">
              <a:avLst/>
            </a:prstGeom>
            <a:noFill/>
            <a:ln w="9525">
              <a:noFill/>
              <a:miter lim="800000"/>
              <a:headEnd/>
              <a:tailEnd/>
            </a:ln>
          </p:spPr>
          <p:txBody>
            <a:bodyPr wrap="none" lIns="0" tIns="0" rIns="0" bIns="0">
              <a:spAutoFit/>
            </a:bodyPr>
            <a:lstStyle/>
            <a:p>
              <a:r>
                <a:rPr lang="en-US" sz="2200">
                  <a:solidFill>
                    <a:srgbClr val="000000"/>
                  </a:solidFill>
                </a:rPr>
                <a:t>2H</a:t>
              </a:r>
              <a:endParaRPr lang="en-US"/>
            </a:p>
          </p:txBody>
        </p:sp>
        <p:sp>
          <p:nvSpPr>
            <p:cNvPr id="25" name="Rectangle 288"/>
            <p:cNvSpPr>
              <a:spLocks noChangeArrowheads="1"/>
            </p:cNvSpPr>
            <p:nvPr/>
          </p:nvSpPr>
          <p:spPr bwMode="auto">
            <a:xfrm>
              <a:off x="4706" y="2169"/>
              <a:ext cx="80" cy="165"/>
            </a:xfrm>
            <a:prstGeom prst="rect">
              <a:avLst/>
            </a:prstGeom>
            <a:solidFill>
              <a:srgbClr val="FFFFFF"/>
            </a:solidFill>
            <a:ln w="9525">
              <a:noFill/>
              <a:miter lim="800000"/>
              <a:headEnd/>
              <a:tailEnd/>
            </a:ln>
          </p:spPr>
          <p:txBody>
            <a:bodyPr/>
            <a:lstStyle/>
            <a:p>
              <a:endParaRPr lang="en-US"/>
            </a:p>
          </p:txBody>
        </p:sp>
        <p:sp>
          <p:nvSpPr>
            <p:cNvPr id="26" name="Rectangle 289"/>
            <p:cNvSpPr>
              <a:spLocks noChangeArrowheads="1"/>
            </p:cNvSpPr>
            <p:nvPr/>
          </p:nvSpPr>
          <p:spPr bwMode="auto">
            <a:xfrm>
              <a:off x="4706" y="2174"/>
              <a:ext cx="154" cy="200"/>
            </a:xfrm>
            <a:prstGeom prst="rect">
              <a:avLst/>
            </a:prstGeom>
            <a:noFill/>
            <a:ln w="9525">
              <a:noFill/>
              <a:miter lim="800000"/>
              <a:headEnd/>
              <a:tailEnd/>
            </a:ln>
          </p:spPr>
          <p:txBody>
            <a:bodyPr wrap="none" lIns="0" tIns="0" rIns="0" bIns="0">
              <a:spAutoFit/>
            </a:bodyPr>
            <a:lstStyle/>
            <a:p>
              <a:r>
                <a:rPr lang="en-US" sz="1700" b="1">
                  <a:solidFill>
                    <a:srgbClr val="000000"/>
                  </a:solidFill>
                </a:rPr>
                <a:t>+</a:t>
              </a:r>
              <a:endParaRPr lang="en-US"/>
            </a:p>
          </p:txBody>
        </p:sp>
        <p:sp>
          <p:nvSpPr>
            <p:cNvPr id="27" name="Rectangle 290"/>
            <p:cNvSpPr>
              <a:spLocks noChangeArrowheads="1"/>
            </p:cNvSpPr>
            <p:nvPr/>
          </p:nvSpPr>
          <p:spPr bwMode="auto">
            <a:xfrm>
              <a:off x="4014" y="2203"/>
              <a:ext cx="146" cy="226"/>
            </a:xfrm>
            <a:prstGeom prst="rect">
              <a:avLst/>
            </a:prstGeom>
            <a:solidFill>
              <a:srgbClr val="FFFFFF"/>
            </a:solidFill>
            <a:ln w="9525">
              <a:noFill/>
              <a:miter lim="800000"/>
              <a:headEnd/>
              <a:tailEnd/>
            </a:ln>
          </p:spPr>
          <p:txBody>
            <a:bodyPr/>
            <a:lstStyle/>
            <a:p>
              <a:endParaRPr lang="en-US"/>
            </a:p>
          </p:txBody>
        </p:sp>
        <p:sp>
          <p:nvSpPr>
            <p:cNvPr id="28" name="Rectangle 291"/>
            <p:cNvSpPr>
              <a:spLocks noChangeArrowheads="1"/>
            </p:cNvSpPr>
            <p:nvPr/>
          </p:nvSpPr>
          <p:spPr bwMode="auto">
            <a:xfrm>
              <a:off x="4014" y="2212"/>
              <a:ext cx="241" cy="265"/>
            </a:xfrm>
            <a:prstGeom prst="rect">
              <a:avLst/>
            </a:prstGeom>
            <a:noFill/>
            <a:ln w="9525">
              <a:noFill/>
              <a:miter lim="800000"/>
              <a:headEnd/>
              <a:tailEnd/>
            </a:ln>
          </p:spPr>
          <p:txBody>
            <a:bodyPr wrap="none" lIns="0" tIns="0" rIns="0" bIns="0">
              <a:spAutoFit/>
            </a:bodyPr>
            <a:lstStyle/>
            <a:p>
              <a:r>
                <a:rPr lang="en-US" sz="2400" b="1">
                  <a:solidFill>
                    <a:srgbClr val="000000"/>
                  </a:solidFill>
                </a:rPr>
                <a:t>O</a:t>
              </a:r>
              <a:endParaRPr lang="en-US"/>
            </a:p>
          </p:txBody>
        </p:sp>
        <p:sp>
          <p:nvSpPr>
            <p:cNvPr id="29" name="Rectangle 292"/>
            <p:cNvSpPr>
              <a:spLocks noChangeArrowheads="1"/>
            </p:cNvSpPr>
            <p:nvPr/>
          </p:nvSpPr>
          <p:spPr bwMode="auto">
            <a:xfrm>
              <a:off x="4157" y="2318"/>
              <a:ext cx="69" cy="151"/>
            </a:xfrm>
            <a:prstGeom prst="rect">
              <a:avLst/>
            </a:prstGeom>
            <a:solidFill>
              <a:srgbClr val="FFFFFF"/>
            </a:solidFill>
            <a:ln w="9525">
              <a:noFill/>
              <a:miter lim="800000"/>
              <a:headEnd/>
              <a:tailEnd/>
            </a:ln>
          </p:spPr>
          <p:txBody>
            <a:bodyPr/>
            <a:lstStyle/>
            <a:p>
              <a:endParaRPr lang="en-US"/>
            </a:p>
          </p:txBody>
        </p:sp>
        <p:sp>
          <p:nvSpPr>
            <p:cNvPr id="30" name="Rectangle 293"/>
            <p:cNvSpPr>
              <a:spLocks noChangeArrowheads="1"/>
            </p:cNvSpPr>
            <p:nvPr/>
          </p:nvSpPr>
          <p:spPr bwMode="auto">
            <a:xfrm>
              <a:off x="4159" y="2324"/>
              <a:ext cx="133" cy="175"/>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a:p>
          </p:txBody>
        </p:sp>
        <p:sp>
          <p:nvSpPr>
            <p:cNvPr id="31" name="Rectangle 294"/>
            <p:cNvSpPr>
              <a:spLocks noChangeArrowheads="1"/>
            </p:cNvSpPr>
            <p:nvPr/>
          </p:nvSpPr>
          <p:spPr bwMode="auto">
            <a:xfrm>
              <a:off x="4225" y="2039"/>
              <a:ext cx="125" cy="243"/>
            </a:xfrm>
            <a:prstGeom prst="rect">
              <a:avLst/>
            </a:prstGeom>
            <a:solidFill>
              <a:srgbClr val="FFFFFF"/>
            </a:solidFill>
            <a:ln w="9525">
              <a:noFill/>
              <a:miter lim="800000"/>
              <a:headEnd/>
              <a:tailEnd/>
            </a:ln>
          </p:spPr>
          <p:txBody>
            <a:bodyPr/>
            <a:lstStyle/>
            <a:p>
              <a:endParaRPr lang="en-US"/>
            </a:p>
          </p:txBody>
        </p:sp>
        <p:sp>
          <p:nvSpPr>
            <p:cNvPr id="32" name="Rectangle 295"/>
            <p:cNvSpPr>
              <a:spLocks noChangeArrowheads="1"/>
            </p:cNvSpPr>
            <p:nvPr/>
          </p:nvSpPr>
          <p:spPr bwMode="auto">
            <a:xfrm>
              <a:off x="4226" y="2051"/>
              <a:ext cx="152"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33" name="Rectangle 296"/>
            <p:cNvSpPr>
              <a:spLocks noChangeArrowheads="1"/>
            </p:cNvSpPr>
            <p:nvPr/>
          </p:nvSpPr>
          <p:spPr bwMode="auto">
            <a:xfrm>
              <a:off x="4282" y="2051"/>
              <a:ext cx="163" cy="276"/>
            </a:xfrm>
            <a:prstGeom prst="rect">
              <a:avLst/>
            </a:prstGeom>
            <a:noFill/>
            <a:ln w="9525">
              <a:noFill/>
              <a:miter lim="800000"/>
              <a:headEnd/>
              <a:tailEnd/>
            </a:ln>
          </p:spPr>
          <p:txBody>
            <a:bodyPr wrap="none" lIns="0" tIns="0" rIns="0" bIns="0">
              <a:spAutoFit/>
            </a:bodyPr>
            <a:lstStyle/>
            <a:p>
              <a:r>
                <a:rPr lang="en-US" sz="2500" b="1">
                  <a:solidFill>
                    <a:srgbClr val="000000"/>
                  </a:solidFill>
                </a:rPr>
                <a:t>-</a:t>
              </a:r>
              <a:endParaRPr lang="en-US"/>
            </a:p>
          </p:txBody>
        </p:sp>
        <p:sp>
          <p:nvSpPr>
            <p:cNvPr id="34" name="Rectangle 297"/>
            <p:cNvSpPr>
              <a:spLocks noChangeArrowheads="1"/>
            </p:cNvSpPr>
            <p:nvPr/>
          </p:nvSpPr>
          <p:spPr bwMode="auto">
            <a:xfrm>
              <a:off x="624" y="2628"/>
              <a:ext cx="204" cy="211"/>
            </a:xfrm>
            <a:prstGeom prst="rect">
              <a:avLst/>
            </a:prstGeom>
            <a:solidFill>
              <a:srgbClr val="FFFFFF"/>
            </a:solidFill>
            <a:ln w="9525">
              <a:noFill/>
              <a:miter lim="800000"/>
              <a:headEnd/>
              <a:tailEnd/>
            </a:ln>
          </p:spPr>
          <p:txBody>
            <a:bodyPr/>
            <a:lstStyle/>
            <a:p>
              <a:endParaRPr lang="en-US"/>
            </a:p>
          </p:txBody>
        </p:sp>
        <p:sp>
          <p:nvSpPr>
            <p:cNvPr id="35" name="Rectangle 298"/>
            <p:cNvSpPr>
              <a:spLocks noChangeArrowheads="1"/>
            </p:cNvSpPr>
            <p:nvPr/>
          </p:nvSpPr>
          <p:spPr bwMode="auto">
            <a:xfrm>
              <a:off x="624" y="2641"/>
              <a:ext cx="283" cy="237"/>
            </a:xfrm>
            <a:prstGeom prst="rect">
              <a:avLst/>
            </a:prstGeom>
            <a:noFill/>
            <a:ln w="9525">
              <a:noFill/>
              <a:miter lim="800000"/>
              <a:headEnd/>
              <a:tailEnd/>
            </a:ln>
          </p:spPr>
          <p:txBody>
            <a:bodyPr wrap="none" lIns="0" tIns="0" rIns="0" bIns="0">
              <a:spAutoFit/>
            </a:bodyPr>
            <a:lstStyle/>
            <a:p>
              <a:r>
                <a:rPr lang="en-US" sz="2200">
                  <a:solidFill>
                    <a:srgbClr val="000000"/>
                  </a:solidFill>
                </a:rPr>
                <a:t>Fe</a:t>
              </a:r>
              <a:endParaRPr lang="en-US"/>
            </a:p>
          </p:txBody>
        </p:sp>
        <p:sp>
          <p:nvSpPr>
            <p:cNvPr id="36" name="Rectangle 299"/>
            <p:cNvSpPr>
              <a:spLocks noChangeArrowheads="1"/>
            </p:cNvSpPr>
            <p:nvPr/>
          </p:nvSpPr>
          <p:spPr bwMode="auto">
            <a:xfrm>
              <a:off x="820" y="2604"/>
              <a:ext cx="128" cy="136"/>
            </a:xfrm>
            <a:prstGeom prst="rect">
              <a:avLst/>
            </a:prstGeom>
            <a:solidFill>
              <a:srgbClr val="FFFFFF"/>
            </a:solidFill>
            <a:ln w="9525">
              <a:noFill/>
              <a:miter lim="800000"/>
              <a:headEnd/>
              <a:tailEnd/>
            </a:ln>
          </p:spPr>
          <p:txBody>
            <a:bodyPr/>
            <a:lstStyle/>
            <a:p>
              <a:endParaRPr lang="en-US"/>
            </a:p>
          </p:txBody>
        </p:sp>
        <p:sp>
          <p:nvSpPr>
            <p:cNvPr id="37" name="Rectangle 300"/>
            <p:cNvSpPr>
              <a:spLocks noChangeArrowheads="1"/>
            </p:cNvSpPr>
            <p:nvPr/>
          </p:nvSpPr>
          <p:spPr bwMode="auto">
            <a:xfrm>
              <a:off x="820" y="2613"/>
              <a:ext cx="190" cy="160"/>
            </a:xfrm>
            <a:prstGeom prst="rect">
              <a:avLst/>
            </a:prstGeom>
            <a:noFill/>
            <a:ln w="9525">
              <a:noFill/>
              <a:miter lim="800000"/>
              <a:headEnd/>
              <a:tailEnd/>
            </a:ln>
          </p:spPr>
          <p:txBody>
            <a:bodyPr wrap="none" lIns="0" tIns="0" rIns="0" bIns="0">
              <a:spAutoFit/>
            </a:bodyPr>
            <a:lstStyle/>
            <a:p>
              <a:r>
                <a:rPr lang="en-US" sz="1400">
                  <a:solidFill>
                    <a:srgbClr val="000000"/>
                  </a:solidFill>
                </a:rPr>
                <a:t>2+</a:t>
              </a:r>
              <a:endParaRPr lang="en-US"/>
            </a:p>
          </p:txBody>
        </p:sp>
        <p:sp>
          <p:nvSpPr>
            <p:cNvPr id="38" name="Rectangle 301"/>
            <p:cNvSpPr>
              <a:spLocks noChangeArrowheads="1"/>
            </p:cNvSpPr>
            <p:nvPr/>
          </p:nvSpPr>
          <p:spPr bwMode="auto">
            <a:xfrm>
              <a:off x="945" y="2628"/>
              <a:ext cx="621" cy="211"/>
            </a:xfrm>
            <a:prstGeom prst="rect">
              <a:avLst/>
            </a:prstGeom>
            <a:solidFill>
              <a:srgbClr val="FFFFFF"/>
            </a:solidFill>
            <a:ln w="9525">
              <a:noFill/>
              <a:miter lim="800000"/>
              <a:headEnd/>
              <a:tailEnd/>
            </a:ln>
          </p:spPr>
          <p:txBody>
            <a:bodyPr/>
            <a:lstStyle/>
            <a:p>
              <a:endParaRPr lang="en-US"/>
            </a:p>
          </p:txBody>
        </p:sp>
        <p:sp>
          <p:nvSpPr>
            <p:cNvPr id="39" name="Rectangle 302"/>
            <p:cNvSpPr>
              <a:spLocks noChangeArrowheads="1"/>
            </p:cNvSpPr>
            <p:nvPr/>
          </p:nvSpPr>
          <p:spPr bwMode="auto">
            <a:xfrm>
              <a:off x="947" y="2641"/>
              <a:ext cx="700" cy="237"/>
            </a:xfrm>
            <a:prstGeom prst="rect">
              <a:avLst/>
            </a:prstGeom>
            <a:noFill/>
            <a:ln w="9525">
              <a:noFill/>
              <a:miter lim="800000"/>
              <a:headEnd/>
              <a:tailEnd/>
            </a:ln>
          </p:spPr>
          <p:txBody>
            <a:bodyPr wrap="none" lIns="0" tIns="0" rIns="0" bIns="0">
              <a:spAutoFit/>
            </a:bodyPr>
            <a:lstStyle/>
            <a:p>
              <a:r>
                <a:rPr lang="en-US" sz="2200">
                  <a:solidFill>
                    <a:srgbClr val="000000"/>
                  </a:solidFill>
                </a:rPr>
                <a:t>+ EDTA</a:t>
              </a:r>
              <a:endParaRPr lang="en-US"/>
            </a:p>
          </p:txBody>
        </p:sp>
        <p:sp>
          <p:nvSpPr>
            <p:cNvPr id="40" name="Rectangle 303"/>
            <p:cNvSpPr>
              <a:spLocks noChangeArrowheads="1"/>
            </p:cNvSpPr>
            <p:nvPr/>
          </p:nvSpPr>
          <p:spPr bwMode="auto">
            <a:xfrm>
              <a:off x="4688" y="2898"/>
              <a:ext cx="769" cy="409"/>
            </a:xfrm>
            <a:prstGeom prst="rect">
              <a:avLst/>
            </a:prstGeom>
            <a:solidFill>
              <a:srgbClr val="FFFFFF"/>
            </a:solidFill>
            <a:ln w="9525">
              <a:noFill/>
              <a:miter lim="800000"/>
              <a:headEnd/>
              <a:tailEnd/>
            </a:ln>
          </p:spPr>
          <p:txBody>
            <a:bodyPr/>
            <a:lstStyle/>
            <a:p>
              <a:endParaRPr lang="en-US"/>
            </a:p>
          </p:txBody>
        </p:sp>
        <p:sp>
          <p:nvSpPr>
            <p:cNvPr id="41" name="Rectangle 304"/>
            <p:cNvSpPr>
              <a:spLocks noChangeArrowheads="1"/>
            </p:cNvSpPr>
            <p:nvPr/>
          </p:nvSpPr>
          <p:spPr bwMode="auto">
            <a:xfrm>
              <a:off x="4778" y="3055"/>
              <a:ext cx="522" cy="357"/>
            </a:xfrm>
            <a:prstGeom prst="rect">
              <a:avLst/>
            </a:prstGeom>
            <a:noFill/>
            <a:ln w="9525">
              <a:noFill/>
              <a:miter lim="800000"/>
              <a:headEnd/>
              <a:tailEnd/>
            </a:ln>
          </p:spPr>
          <p:txBody>
            <a:bodyPr wrap="none" lIns="0" tIns="0" rIns="0" bIns="0">
              <a:spAutoFit/>
            </a:bodyPr>
            <a:lstStyle/>
            <a:p>
              <a:r>
                <a:rPr lang="en-US" sz="3300" b="1">
                  <a:solidFill>
                    <a:srgbClr val="FF3300"/>
                  </a:solidFill>
                </a:rPr>
                <a:t>HO</a:t>
              </a:r>
              <a:endParaRPr lang="en-US"/>
            </a:p>
          </p:txBody>
        </p:sp>
        <p:sp>
          <p:nvSpPr>
            <p:cNvPr id="42" name="Rectangle 305"/>
            <p:cNvSpPr>
              <a:spLocks noChangeArrowheads="1"/>
            </p:cNvSpPr>
            <p:nvPr/>
          </p:nvSpPr>
          <p:spPr bwMode="auto">
            <a:xfrm>
              <a:off x="5173" y="3055"/>
              <a:ext cx="201" cy="357"/>
            </a:xfrm>
            <a:prstGeom prst="rect">
              <a:avLst/>
            </a:prstGeom>
            <a:noFill/>
            <a:ln w="9525">
              <a:noFill/>
              <a:miter lim="800000"/>
              <a:headEnd/>
              <a:tailEnd/>
            </a:ln>
          </p:spPr>
          <p:txBody>
            <a:bodyPr wrap="none" lIns="0" tIns="0" rIns="0" bIns="0">
              <a:spAutoFit/>
            </a:bodyPr>
            <a:lstStyle/>
            <a:p>
              <a:r>
                <a:rPr lang="en-US" sz="3300" b="1">
                  <a:solidFill>
                    <a:srgbClr val="FF3300"/>
                  </a:solidFill>
                </a:rPr>
                <a:t>·</a:t>
              </a:r>
              <a:endParaRPr lang="en-US"/>
            </a:p>
          </p:txBody>
        </p:sp>
      </p:grpSp>
      <p:sp>
        <p:nvSpPr>
          <p:cNvPr id="244" name="Freeform 243"/>
          <p:cNvSpPr/>
          <p:nvPr/>
        </p:nvSpPr>
        <p:spPr>
          <a:xfrm>
            <a:off x="6057900" y="5229225"/>
            <a:ext cx="1928813" cy="635794"/>
          </a:xfrm>
          <a:custGeom>
            <a:avLst/>
            <a:gdLst>
              <a:gd name="connsiteX0" fmla="*/ 1928813 w 1928813"/>
              <a:gd name="connsiteY0" fmla="*/ 42863 h 635794"/>
              <a:gd name="connsiteX1" fmla="*/ 871538 w 1928813"/>
              <a:gd name="connsiteY1" fmla="*/ 628650 h 635794"/>
              <a:gd name="connsiteX2" fmla="*/ 0 w 1928813"/>
              <a:gd name="connsiteY2" fmla="*/ 0 h 635794"/>
              <a:gd name="connsiteX3" fmla="*/ 0 w 1928813"/>
              <a:gd name="connsiteY3" fmla="*/ 0 h 635794"/>
            </a:gdLst>
            <a:ahLst/>
            <a:cxnLst>
              <a:cxn ang="0">
                <a:pos x="connsiteX0" y="connsiteY0"/>
              </a:cxn>
              <a:cxn ang="0">
                <a:pos x="connsiteX1" y="connsiteY1"/>
              </a:cxn>
              <a:cxn ang="0">
                <a:pos x="connsiteX2" y="connsiteY2"/>
              </a:cxn>
              <a:cxn ang="0">
                <a:pos x="connsiteX3" y="connsiteY3"/>
              </a:cxn>
            </a:cxnLst>
            <a:rect l="l" t="t" r="r" b="b"/>
            <a:pathLst>
              <a:path w="1928813" h="635794">
                <a:moveTo>
                  <a:pt x="1928813" y="42863"/>
                </a:moveTo>
                <a:cubicBezTo>
                  <a:pt x="1560910" y="339328"/>
                  <a:pt x="1193007" y="635794"/>
                  <a:pt x="871538" y="628650"/>
                </a:cubicBezTo>
                <a:cubicBezTo>
                  <a:pt x="550069" y="621506"/>
                  <a:pt x="0" y="0"/>
                  <a:pt x="0" y="0"/>
                </a:cubicBezTo>
                <a:lnTo>
                  <a:pt x="0" y="0"/>
                </a:ln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10/4/2010</a:t>
            </a:r>
            <a:endParaRPr lang="en-US" altLang="en-US"/>
          </a:p>
        </p:txBody>
      </p:sp>
      <p:sp>
        <p:nvSpPr>
          <p:cNvPr id="7" name="Slide Number Placeholder 5"/>
          <p:cNvSpPr>
            <a:spLocks noGrp="1"/>
          </p:cNvSpPr>
          <p:nvPr>
            <p:ph type="sldNum" sz="quarter" idx="12"/>
          </p:nvPr>
        </p:nvSpPr>
        <p:spPr/>
        <p:txBody>
          <a:bodyPr>
            <a:normAutofit fontScale="85000" lnSpcReduction="20000"/>
          </a:bodyPr>
          <a:lstStyle/>
          <a:p>
            <a:fld id="{C830758C-BB36-42CA-BFF4-50DAB972F876}" type="slidenum">
              <a:rPr lang="en-US" altLang="en-US"/>
              <a:pPr/>
              <a:t>22</a:t>
            </a:fld>
            <a:endParaRPr lang="en-US" altLang="en-US"/>
          </a:p>
        </p:txBody>
      </p:sp>
      <p:sp>
        <p:nvSpPr>
          <p:cNvPr id="58370" name="Rectangle 2"/>
          <p:cNvSpPr>
            <a:spLocks noGrp="1" noChangeArrowheads="1"/>
          </p:cNvSpPr>
          <p:nvPr>
            <p:ph type="title"/>
          </p:nvPr>
        </p:nvSpPr>
        <p:spPr/>
        <p:txBody>
          <a:bodyPr>
            <a:normAutofit/>
          </a:bodyPr>
          <a:lstStyle/>
          <a:p>
            <a:r>
              <a:rPr lang="en-US" sz="3800"/>
              <a:t>Degradation of EDTA by ZEA reaction</a:t>
            </a:r>
          </a:p>
        </p:txBody>
      </p:sp>
      <p:sp>
        <p:nvSpPr>
          <p:cNvPr id="58371" name="Rectangle 3"/>
          <p:cNvSpPr>
            <a:spLocks noChangeArrowheads="1"/>
          </p:cNvSpPr>
          <p:nvPr/>
        </p:nvSpPr>
        <p:spPr bwMode="auto">
          <a:xfrm>
            <a:off x="4191000" y="4114800"/>
            <a:ext cx="1981200" cy="915988"/>
          </a:xfrm>
          <a:prstGeom prst="rect">
            <a:avLst/>
          </a:prstGeom>
          <a:noFill/>
          <a:ln w="9525">
            <a:noFill/>
            <a:miter lim="800000"/>
            <a:headEnd/>
            <a:tailEnd/>
          </a:ln>
          <a:effectLst/>
        </p:spPr>
        <p:txBody>
          <a:bodyPr>
            <a:spAutoFit/>
          </a:bodyPr>
          <a:lstStyle/>
          <a:p>
            <a:r>
              <a:rPr lang="en-US">
                <a:cs typeface="Arial" charset="0"/>
              </a:rPr>
              <a:t>1 mM EDTA  </a:t>
            </a:r>
          </a:p>
          <a:p>
            <a:r>
              <a:rPr lang="en-US">
                <a:cs typeface="Arial" charset="0"/>
              </a:rPr>
              <a:t>(50mL, aqueous)</a:t>
            </a:r>
          </a:p>
          <a:p>
            <a:r>
              <a:rPr lang="en-US">
                <a:cs typeface="Arial" charset="0"/>
              </a:rPr>
              <a:t>2.5g Fe° + air</a:t>
            </a:r>
          </a:p>
        </p:txBody>
      </p:sp>
      <p:graphicFrame>
        <p:nvGraphicFramePr>
          <p:cNvPr id="58372" name="Object 4"/>
          <p:cNvGraphicFramePr>
            <a:graphicFrameLocks noGrp="1" noChangeAspect="1"/>
          </p:cNvGraphicFramePr>
          <p:nvPr>
            <p:ph idx="1"/>
          </p:nvPr>
        </p:nvGraphicFramePr>
        <p:xfrm>
          <a:off x="838200" y="1600200"/>
          <a:ext cx="7335838" cy="4002088"/>
        </p:xfrm>
        <a:graphic>
          <a:graphicData uri="http://schemas.openxmlformats.org/presentationml/2006/ole">
            <p:oleObj spid="_x0000_s36866" name="ISIS/Draw Sketch" r:id="rId4" imgW="4190760" imgH="2009520" progId="ISISServer">
              <p:embed/>
            </p:oleObj>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10/4/2010</a:t>
            </a:r>
            <a:endParaRPr lang="en-US" altLang="en-US"/>
          </a:p>
        </p:txBody>
      </p:sp>
      <p:sp>
        <p:nvSpPr>
          <p:cNvPr id="7" name="Slide Number Placeholder 5"/>
          <p:cNvSpPr>
            <a:spLocks noGrp="1"/>
          </p:cNvSpPr>
          <p:nvPr>
            <p:ph type="sldNum" sz="quarter" idx="12"/>
          </p:nvPr>
        </p:nvSpPr>
        <p:spPr/>
        <p:txBody>
          <a:bodyPr>
            <a:normAutofit fontScale="85000" lnSpcReduction="20000"/>
          </a:bodyPr>
          <a:lstStyle/>
          <a:p>
            <a:fld id="{C2E911C0-EABE-4CC7-800E-C9C7FB731992}" type="slidenum">
              <a:rPr lang="en-US" altLang="en-US"/>
              <a:pPr/>
              <a:t>23</a:t>
            </a:fld>
            <a:endParaRPr lang="en-US" altLang="en-US"/>
          </a:p>
        </p:txBody>
      </p:sp>
      <p:sp>
        <p:nvSpPr>
          <p:cNvPr id="61442" name="Rectangle 2"/>
          <p:cNvSpPr>
            <a:spLocks noGrp="1" noChangeArrowheads="1"/>
          </p:cNvSpPr>
          <p:nvPr>
            <p:ph type="title"/>
          </p:nvPr>
        </p:nvSpPr>
        <p:spPr/>
        <p:txBody>
          <a:bodyPr>
            <a:normAutofit/>
          </a:bodyPr>
          <a:lstStyle/>
          <a:p>
            <a:r>
              <a:rPr lang="en-US" sz="2400" b="1"/>
              <a:t>Carbon Balance - Total Organic Carbon*, ESI-MS**, HPLC</a:t>
            </a:r>
            <a:r>
              <a:rPr lang="en-US" sz="2400" b="1" baseline="30000"/>
              <a:t>#</a:t>
            </a:r>
            <a:r>
              <a:rPr lang="en-US"/>
              <a:t> </a:t>
            </a:r>
          </a:p>
        </p:txBody>
      </p:sp>
      <p:graphicFrame>
        <p:nvGraphicFramePr>
          <p:cNvPr id="61443" name="Object 3"/>
          <p:cNvGraphicFramePr>
            <a:graphicFrameLocks noChangeAspect="1"/>
          </p:cNvGraphicFramePr>
          <p:nvPr>
            <p:ph idx="1"/>
          </p:nvPr>
        </p:nvGraphicFramePr>
        <p:xfrm>
          <a:off x="533400" y="1828800"/>
          <a:ext cx="8308975" cy="4314825"/>
        </p:xfrm>
        <a:graphic>
          <a:graphicData uri="http://schemas.openxmlformats.org/presentationml/2006/ole">
            <p:oleObj spid="_x0000_s37890" name="Document" r:id="rId4" imgW="6095760" imgH="3166238" progId="Word.Document.8">
              <p:embed/>
            </p:oleObj>
          </a:graphicData>
        </a:graphic>
      </p:graphicFrame>
      <p:sp>
        <p:nvSpPr>
          <p:cNvPr id="61444" name="Rectangle 4"/>
          <p:cNvSpPr>
            <a:spLocks noChangeArrowheads="1"/>
          </p:cNvSpPr>
          <p:nvPr/>
        </p:nvSpPr>
        <p:spPr bwMode="auto">
          <a:xfrm>
            <a:off x="381000" y="5105400"/>
            <a:ext cx="8229600" cy="457200"/>
          </a:xfrm>
          <a:prstGeom prst="rect">
            <a:avLst/>
          </a:prstGeom>
          <a:noFill/>
          <a:ln w="9525">
            <a:noFill/>
            <a:miter lim="800000"/>
            <a:headEnd/>
            <a:tailEnd/>
          </a:ln>
          <a:effectLst/>
        </p:spPr>
        <p:txBody>
          <a:bodyPr anchor="ctr">
            <a:spAutoFit/>
          </a:bodyPr>
          <a:lstStyle/>
          <a:p>
            <a:r>
              <a:rPr lang="en-US" baseline="-25000">
                <a:cs typeface="Arial" charset="0"/>
              </a:rPr>
              <a:t> Trapping of the volatile gases using Tenax® showed no volatile organic carbon of molecular weight C4 and above released from the system during the course of the reaction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2"/>
          <p:cNvSpPr>
            <a:spLocks noGrp="1"/>
          </p:cNvSpPr>
          <p:nvPr>
            <p:ph type="dt" sz="half" idx="10"/>
          </p:nvPr>
        </p:nvSpPr>
        <p:spPr/>
        <p:txBody>
          <a:bodyPr/>
          <a:lstStyle/>
          <a:p>
            <a:r>
              <a:rPr lang="en-US" smtClean="0"/>
              <a:t>10/4/2010</a:t>
            </a:r>
            <a:endParaRPr lang="en-US" altLang="en-US"/>
          </a:p>
        </p:txBody>
      </p:sp>
      <p:sp>
        <p:nvSpPr>
          <p:cNvPr id="22" name="Slide Number Placeholder 4"/>
          <p:cNvSpPr>
            <a:spLocks noGrp="1"/>
          </p:cNvSpPr>
          <p:nvPr>
            <p:ph type="sldNum" sz="quarter" idx="12"/>
          </p:nvPr>
        </p:nvSpPr>
        <p:spPr/>
        <p:txBody>
          <a:bodyPr>
            <a:normAutofit fontScale="85000" lnSpcReduction="20000"/>
          </a:bodyPr>
          <a:lstStyle/>
          <a:p>
            <a:fld id="{C7B75F51-29C2-4A2D-86EF-3B429DD5C779}" type="slidenum">
              <a:rPr lang="en-US" altLang="en-US"/>
              <a:pPr/>
              <a:t>24</a:t>
            </a:fld>
            <a:endParaRPr lang="en-US" altLang="en-US"/>
          </a:p>
        </p:txBody>
      </p:sp>
      <p:sp>
        <p:nvSpPr>
          <p:cNvPr id="62466" name="Rectangle 2"/>
          <p:cNvSpPr>
            <a:spLocks noChangeArrowheads="1"/>
          </p:cNvSpPr>
          <p:nvPr/>
        </p:nvSpPr>
        <p:spPr bwMode="auto">
          <a:xfrm>
            <a:off x="2943225" y="3119438"/>
            <a:ext cx="9144000" cy="0"/>
          </a:xfrm>
          <a:prstGeom prst="rect">
            <a:avLst/>
          </a:prstGeom>
          <a:noFill/>
          <a:ln w="9525">
            <a:noFill/>
            <a:miter lim="800000"/>
            <a:headEnd/>
            <a:tailEnd/>
          </a:ln>
          <a:effectLst/>
        </p:spPr>
        <p:txBody>
          <a:bodyPr>
            <a:spAutoFit/>
          </a:bodyPr>
          <a:lstStyle/>
          <a:p>
            <a:endParaRPr lang="en-US"/>
          </a:p>
        </p:txBody>
      </p:sp>
      <p:sp>
        <p:nvSpPr>
          <p:cNvPr id="62467" name="Text Box 3"/>
          <p:cNvSpPr txBox="1">
            <a:spLocks noChangeArrowheads="1"/>
          </p:cNvSpPr>
          <p:nvPr/>
        </p:nvSpPr>
        <p:spPr bwMode="auto">
          <a:xfrm>
            <a:off x="533400" y="4343400"/>
            <a:ext cx="8305800" cy="1846659"/>
          </a:xfrm>
          <a:prstGeom prst="rect">
            <a:avLst/>
          </a:prstGeom>
          <a:noFill/>
          <a:ln w="9525">
            <a:noFill/>
            <a:miter lim="800000"/>
            <a:headEnd/>
            <a:tailEnd/>
          </a:ln>
          <a:effectLst/>
        </p:spPr>
        <p:txBody>
          <a:bodyPr>
            <a:spAutoFit/>
          </a:bodyPr>
          <a:lstStyle/>
          <a:p>
            <a:r>
              <a:rPr lang="en-US" sz="2400" dirty="0">
                <a:solidFill>
                  <a:srgbClr val="40458C"/>
                </a:solidFill>
                <a:latin typeface="Times New Roman" pitchFamily="18" charset="0"/>
                <a:cs typeface="Arial" charset="0"/>
              </a:rPr>
              <a:t> </a:t>
            </a:r>
            <a:r>
              <a:rPr lang="en-US" dirty="0">
                <a:latin typeface="Times New Roman" pitchFamily="18" charset="0"/>
                <a:cs typeface="Arial" charset="0"/>
              </a:rPr>
              <a:t>Degradation products for   		-EDTA</a:t>
            </a:r>
          </a:p>
          <a:p>
            <a:r>
              <a:rPr lang="en-US" dirty="0">
                <a:latin typeface="Times New Roman" pitchFamily="18" charset="0"/>
                <a:cs typeface="Arial" charset="0"/>
              </a:rPr>
              <a:t>				-</a:t>
            </a:r>
            <a:r>
              <a:rPr lang="en-US" dirty="0" err="1" smtClean="0">
                <a:latin typeface="Times New Roman" pitchFamily="18" charset="0"/>
                <a:cs typeface="Arial" charset="0"/>
              </a:rPr>
              <a:t>Malathion</a:t>
            </a:r>
            <a:r>
              <a:rPr lang="en-US" dirty="0" smtClean="0">
                <a:latin typeface="Times New Roman" pitchFamily="18" charset="0"/>
                <a:cs typeface="Arial" charset="0"/>
              </a:rPr>
              <a:t> (VX surrogate)</a:t>
            </a:r>
          </a:p>
          <a:p>
            <a:r>
              <a:rPr lang="en-US" dirty="0" smtClean="0">
                <a:latin typeface="Times New Roman" pitchFamily="18" charset="0"/>
                <a:cs typeface="Arial" charset="0"/>
              </a:rPr>
              <a:t>				-TNT</a:t>
            </a:r>
            <a:endParaRPr lang="en-US" dirty="0">
              <a:latin typeface="Times New Roman" pitchFamily="18" charset="0"/>
              <a:cs typeface="Arial" charset="0"/>
            </a:endParaRPr>
          </a:p>
          <a:p>
            <a:r>
              <a:rPr lang="en-US" dirty="0">
                <a:latin typeface="Times New Roman" pitchFamily="18" charset="0"/>
                <a:cs typeface="Arial" charset="0"/>
              </a:rPr>
              <a:t>				-4-chlorophenol</a:t>
            </a:r>
          </a:p>
          <a:p>
            <a:r>
              <a:rPr lang="en-US" dirty="0">
                <a:latin typeface="Times New Roman" pitchFamily="18" charset="0"/>
                <a:cs typeface="Arial" charset="0"/>
              </a:rPr>
              <a:t>				-pentachlorophenol</a:t>
            </a:r>
          </a:p>
          <a:p>
            <a:r>
              <a:rPr lang="en-US" dirty="0">
                <a:latin typeface="Times New Roman" pitchFamily="18" charset="0"/>
                <a:cs typeface="Arial" charset="0"/>
              </a:rPr>
              <a:t>				-phenol</a:t>
            </a:r>
          </a:p>
        </p:txBody>
      </p:sp>
      <p:grpSp>
        <p:nvGrpSpPr>
          <p:cNvPr id="2" name="Group 4"/>
          <p:cNvGrpSpPr>
            <a:grpSpLocks/>
          </p:cNvGrpSpPr>
          <p:nvPr/>
        </p:nvGrpSpPr>
        <p:grpSpPr bwMode="auto">
          <a:xfrm>
            <a:off x="1981200" y="2514600"/>
            <a:ext cx="5114925" cy="1905000"/>
            <a:chOff x="960" y="1536"/>
            <a:chExt cx="3222" cy="1200"/>
          </a:xfrm>
        </p:grpSpPr>
        <p:pic>
          <p:nvPicPr>
            <p:cNvPr id="62469" name="Picture 5" descr="ChemIndex_action"/>
            <p:cNvPicPr>
              <a:picLocks noChangeAspect="1" noChangeArrowheads="1"/>
            </p:cNvPicPr>
            <p:nvPr/>
          </p:nvPicPr>
          <p:blipFill>
            <a:blip r:embed="rId3" cstate="print"/>
            <a:srcRect/>
            <a:stretch>
              <a:fillRect/>
            </a:stretch>
          </p:blipFill>
          <p:spPr bwMode="auto">
            <a:xfrm>
              <a:off x="2832" y="1536"/>
              <a:ext cx="1350" cy="1200"/>
            </a:xfrm>
            <a:prstGeom prst="rect">
              <a:avLst/>
            </a:prstGeom>
            <a:noFill/>
          </p:spPr>
        </p:pic>
        <p:pic>
          <p:nvPicPr>
            <p:cNvPr id="62470" name="Picture 6" descr="ChemIndex_action"/>
            <p:cNvPicPr>
              <a:picLocks noChangeAspect="1" noChangeArrowheads="1"/>
            </p:cNvPicPr>
            <p:nvPr/>
          </p:nvPicPr>
          <p:blipFill>
            <a:blip r:embed="rId4" cstate="print"/>
            <a:srcRect/>
            <a:stretch>
              <a:fillRect/>
            </a:stretch>
          </p:blipFill>
          <p:spPr bwMode="auto">
            <a:xfrm>
              <a:off x="960" y="1536"/>
              <a:ext cx="1350" cy="1200"/>
            </a:xfrm>
            <a:prstGeom prst="rect">
              <a:avLst/>
            </a:prstGeom>
            <a:noFill/>
            <a:ln w="9525">
              <a:noFill/>
              <a:miter lim="800000"/>
              <a:headEnd/>
              <a:tailEnd/>
            </a:ln>
          </p:spPr>
        </p:pic>
      </p:grpSp>
      <p:grpSp>
        <p:nvGrpSpPr>
          <p:cNvPr id="3" name="Group 7"/>
          <p:cNvGrpSpPr>
            <a:grpSpLocks/>
          </p:cNvGrpSpPr>
          <p:nvPr/>
        </p:nvGrpSpPr>
        <p:grpSpPr bwMode="auto">
          <a:xfrm>
            <a:off x="1143000" y="914400"/>
            <a:ext cx="7620000" cy="3260725"/>
            <a:chOff x="432" y="1008"/>
            <a:chExt cx="4800" cy="2054"/>
          </a:xfrm>
        </p:grpSpPr>
        <p:sp>
          <p:nvSpPr>
            <p:cNvPr id="62472" name="Text Box 8"/>
            <p:cNvSpPr txBox="1">
              <a:spLocks noChangeArrowheads="1"/>
            </p:cNvSpPr>
            <p:nvPr/>
          </p:nvSpPr>
          <p:spPr bwMode="auto">
            <a:xfrm>
              <a:off x="480" y="1008"/>
              <a:ext cx="4752" cy="912"/>
            </a:xfrm>
            <a:prstGeom prst="rect">
              <a:avLst/>
            </a:prstGeom>
            <a:noFill/>
            <a:ln w="9525">
              <a:noFill/>
              <a:miter lim="800000"/>
              <a:headEnd/>
              <a:tailEnd/>
            </a:ln>
            <a:effectLst/>
          </p:spPr>
          <p:txBody>
            <a:bodyPr anchor="ctr"/>
            <a:lstStyle/>
            <a:p>
              <a:pPr eaLnBrk="0" hangingPunct="0"/>
              <a:endParaRPr lang="en-US" sz="3200">
                <a:solidFill>
                  <a:schemeClr val="accent2"/>
                </a:solidFill>
                <a:latin typeface="Garamond" pitchFamily="18" charset="0"/>
              </a:endParaRPr>
            </a:p>
          </p:txBody>
        </p:sp>
        <p:pic>
          <p:nvPicPr>
            <p:cNvPr id="62473" name="Picture 9" descr="ChemIndex_action"/>
            <p:cNvPicPr>
              <a:picLocks noChangeAspect="1" noChangeArrowheads="1"/>
            </p:cNvPicPr>
            <p:nvPr/>
          </p:nvPicPr>
          <p:blipFill>
            <a:blip r:embed="rId5" cstate="print"/>
            <a:srcRect/>
            <a:stretch>
              <a:fillRect/>
            </a:stretch>
          </p:blipFill>
          <p:spPr bwMode="auto">
            <a:xfrm>
              <a:off x="432" y="1104"/>
              <a:ext cx="1350" cy="1200"/>
            </a:xfrm>
            <a:prstGeom prst="rect">
              <a:avLst/>
            </a:prstGeom>
            <a:noFill/>
            <a:ln w="9525">
              <a:noFill/>
              <a:miter lim="800000"/>
              <a:headEnd/>
              <a:tailEnd/>
            </a:ln>
          </p:spPr>
        </p:pic>
        <p:pic>
          <p:nvPicPr>
            <p:cNvPr id="62474" name="Picture 10" descr="ChemIndex_action"/>
            <p:cNvPicPr>
              <a:picLocks noChangeAspect="1" noChangeArrowheads="1"/>
            </p:cNvPicPr>
            <p:nvPr/>
          </p:nvPicPr>
          <p:blipFill>
            <a:blip r:embed="rId6" cstate="print"/>
            <a:srcRect/>
            <a:stretch>
              <a:fillRect/>
            </a:stretch>
          </p:blipFill>
          <p:spPr bwMode="auto">
            <a:xfrm>
              <a:off x="2016" y="1200"/>
              <a:ext cx="1350" cy="1200"/>
            </a:xfrm>
            <a:prstGeom prst="rect">
              <a:avLst/>
            </a:prstGeom>
            <a:noFill/>
            <a:ln w="9525">
              <a:noFill/>
              <a:miter lim="800000"/>
              <a:headEnd/>
              <a:tailEnd/>
            </a:ln>
          </p:spPr>
        </p:pic>
        <p:pic>
          <p:nvPicPr>
            <p:cNvPr id="62475" name="Picture 11" descr="ChemIndex_action"/>
            <p:cNvPicPr>
              <a:picLocks noChangeAspect="1" noChangeArrowheads="1"/>
            </p:cNvPicPr>
            <p:nvPr/>
          </p:nvPicPr>
          <p:blipFill>
            <a:blip r:embed="rId7" cstate="print"/>
            <a:srcRect/>
            <a:stretch>
              <a:fillRect/>
            </a:stretch>
          </p:blipFill>
          <p:spPr bwMode="auto">
            <a:xfrm>
              <a:off x="3504" y="1152"/>
              <a:ext cx="1350" cy="1200"/>
            </a:xfrm>
            <a:prstGeom prst="rect">
              <a:avLst/>
            </a:prstGeom>
            <a:noFill/>
          </p:spPr>
        </p:pic>
        <p:sp>
          <p:nvSpPr>
            <p:cNvPr id="62476" name="Text Box 12"/>
            <p:cNvSpPr txBox="1">
              <a:spLocks noChangeArrowheads="1"/>
            </p:cNvSpPr>
            <p:nvPr/>
          </p:nvSpPr>
          <p:spPr bwMode="auto">
            <a:xfrm>
              <a:off x="1488" y="2736"/>
              <a:ext cx="528" cy="231"/>
            </a:xfrm>
            <a:prstGeom prst="rect">
              <a:avLst/>
            </a:prstGeom>
            <a:noFill/>
            <a:ln w="9525" algn="ctr">
              <a:noFill/>
              <a:miter lim="800000"/>
              <a:headEnd/>
              <a:tailEnd/>
            </a:ln>
            <a:effectLst/>
          </p:spPr>
          <p:txBody>
            <a:bodyPr>
              <a:spAutoFit/>
            </a:bodyPr>
            <a:lstStyle/>
            <a:p>
              <a:pPr>
                <a:spcBef>
                  <a:spcPct val="50000"/>
                </a:spcBef>
              </a:pPr>
              <a:endParaRPr lang="en-US">
                <a:cs typeface="Arial" charset="0"/>
              </a:endParaRPr>
            </a:p>
          </p:txBody>
        </p:sp>
        <p:grpSp>
          <p:nvGrpSpPr>
            <p:cNvPr id="4" name="Group 13"/>
            <p:cNvGrpSpPr>
              <a:grpSpLocks/>
            </p:cNvGrpSpPr>
            <p:nvPr/>
          </p:nvGrpSpPr>
          <p:grpSpPr bwMode="auto">
            <a:xfrm>
              <a:off x="528" y="1968"/>
              <a:ext cx="4176" cy="1094"/>
              <a:chOff x="528" y="1968"/>
              <a:chExt cx="4176" cy="1094"/>
            </a:xfrm>
          </p:grpSpPr>
          <p:sp>
            <p:nvSpPr>
              <p:cNvPr id="62478" name="Text Box 14"/>
              <p:cNvSpPr txBox="1">
                <a:spLocks noChangeArrowheads="1"/>
              </p:cNvSpPr>
              <p:nvPr/>
            </p:nvSpPr>
            <p:spPr bwMode="auto">
              <a:xfrm>
                <a:off x="528" y="1968"/>
                <a:ext cx="1008" cy="460"/>
              </a:xfrm>
              <a:prstGeom prst="rect">
                <a:avLst/>
              </a:prstGeom>
              <a:noFill/>
              <a:ln w="9525" algn="ctr">
                <a:noFill/>
                <a:miter lim="800000"/>
                <a:headEnd/>
                <a:tailEnd/>
              </a:ln>
              <a:effectLst/>
            </p:spPr>
            <p:txBody>
              <a:bodyPr>
                <a:spAutoFit/>
              </a:bodyPr>
              <a:lstStyle/>
              <a:p>
                <a:pPr algn="ctr">
                  <a:spcBef>
                    <a:spcPct val="50000"/>
                  </a:spcBef>
                </a:pPr>
                <a:r>
                  <a:rPr lang="en-US" sz="1400">
                    <a:cs typeface="Arial" charset="0"/>
                  </a:rPr>
                  <a:t>iminodiacetic acid (degrades after 12 hrs)</a:t>
                </a:r>
              </a:p>
            </p:txBody>
          </p:sp>
          <p:sp>
            <p:nvSpPr>
              <p:cNvPr id="62479" name="Text Box 15"/>
              <p:cNvSpPr txBox="1">
                <a:spLocks noChangeArrowheads="1"/>
              </p:cNvSpPr>
              <p:nvPr/>
            </p:nvSpPr>
            <p:spPr bwMode="auto">
              <a:xfrm>
                <a:off x="2112" y="2016"/>
                <a:ext cx="864" cy="192"/>
              </a:xfrm>
              <a:prstGeom prst="rect">
                <a:avLst/>
              </a:prstGeom>
              <a:noFill/>
              <a:ln w="9525" algn="ctr">
                <a:noFill/>
                <a:miter lim="800000"/>
                <a:headEnd/>
                <a:tailEnd/>
              </a:ln>
              <a:effectLst/>
            </p:spPr>
            <p:txBody>
              <a:bodyPr>
                <a:spAutoFit/>
              </a:bodyPr>
              <a:lstStyle/>
              <a:p>
                <a:pPr algn="ctr">
                  <a:spcBef>
                    <a:spcPct val="50000"/>
                  </a:spcBef>
                </a:pPr>
                <a:r>
                  <a:rPr lang="en-US" sz="1400">
                    <a:cs typeface="Arial" charset="0"/>
                  </a:rPr>
                  <a:t>succinic acid</a:t>
                </a:r>
              </a:p>
            </p:txBody>
          </p:sp>
          <p:sp>
            <p:nvSpPr>
              <p:cNvPr id="62480" name="Text Box 16"/>
              <p:cNvSpPr txBox="1">
                <a:spLocks noChangeArrowheads="1"/>
              </p:cNvSpPr>
              <p:nvPr/>
            </p:nvSpPr>
            <p:spPr bwMode="auto">
              <a:xfrm>
                <a:off x="3936" y="1968"/>
                <a:ext cx="768" cy="192"/>
              </a:xfrm>
              <a:prstGeom prst="rect">
                <a:avLst/>
              </a:prstGeom>
              <a:noFill/>
              <a:ln w="9525" algn="ctr">
                <a:noFill/>
                <a:miter lim="800000"/>
                <a:headEnd/>
                <a:tailEnd/>
              </a:ln>
              <a:effectLst/>
            </p:spPr>
            <p:txBody>
              <a:bodyPr>
                <a:spAutoFit/>
              </a:bodyPr>
              <a:lstStyle/>
              <a:p>
                <a:pPr>
                  <a:spcBef>
                    <a:spcPct val="50000"/>
                  </a:spcBef>
                </a:pPr>
                <a:r>
                  <a:rPr lang="en-US" sz="1400">
                    <a:cs typeface="Arial" charset="0"/>
                  </a:rPr>
                  <a:t>bicarbonate</a:t>
                </a:r>
              </a:p>
            </p:txBody>
          </p:sp>
          <p:sp>
            <p:nvSpPr>
              <p:cNvPr id="62481" name="Text Box 17"/>
              <p:cNvSpPr txBox="1">
                <a:spLocks noChangeArrowheads="1"/>
              </p:cNvSpPr>
              <p:nvPr/>
            </p:nvSpPr>
            <p:spPr bwMode="auto">
              <a:xfrm>
                <a:off x="1296" y="2736"/>
                <a:ext cx="1008" cy="192"/>
              </a:xfrm>
              <a:prstGeom prst="rect">
                <a:avLst/>
              </a:prstGeom>
              <a:noFill/>
              <a:ln w="9525" algn="ctr">
                <a:noFill/>
                <a:miter lim="800000"/>
                <a:headEnd/>
                <a:tailEnd/>
              </a:ln>
              <a:effectLst/>
            </p:spPr>
            <p:txBody>
              <a:bodyPr>
                <a:spAutoFit/>
              </a:bodyPr>
              <a:lstStyle/>
              <a:p>
                <a:pPr>
                  <a:spcBef>
                    <a:spcPct val="50000"/>
                  </a:spcBef>
                </a:pPr>
                <a:r>
                  <a:rPr lang="en-US" sz="1400" dirty="0" err="1">
                    <a:cs typeface="Arial" charset="0"/>
                  </a:rPr>
                  <a:t>propionic</a:t>
                </a:r>
                <a:r>
                  <a:rPr lang="en-US" sz="1400" dirty="0">
                    <a:cs typeface="Arial" charset="0"/>
                  </a:rPr>
                  <a:t> acid</a:t>
                </a:r>
              </a:p>
            </p:txBody>
          </p:sp>
          <p:sp>
            <p:nvSpPr>
              <p:cNvPr id="62482" name="Text Box 18"/>
              <p:cNvSpPr txBox="1">
                <a:spLocks noChangeArrowheads="1"/>
              </p:cNvSpPr>
              <p:nvPr/>
            </p:nvSpPr>
            <p:spPr bwMode="auto">
              <a:xfrm>
                <a:off x="3264" y="2736"/>
                <a:ext cx="624" cy="326"/>
              </a:xfrm>
              <a:prstGeom prst="rect">
                <a:avLst/>
              </a:prstGeom>
              <a:noFill/>
              <a:ln w="9525" algn="ctr">
                <a:noFill/>
                <a:miter lim="800000"/>
                <a:headEnd/>
                <a:tailEnd/>
              </a:ln>
              <a:effectLst/>
            </p:spPr>
            <p:txBody>
              <a:bodyPr>
                <a:spAutoFit/>
              </a:bodyPr>
              <a:lstStyle/>
              <a:p>
                <a:pPr>
                  <a:spcBef>
                    <a:spcPct val="50000"/>
                  </a:spcBef>
                </a:pPr>
                <a:r>
                  <a:rPr lang="en-US" sz="1400">
                    <a:cs typeface="Arial" charset="0"/>
                  </a:rPr>
                  <a:t>Oxalic acid</a:t>
                </a:r>
              </a:p>
            </p:txBody>
          </p:sp>
        </p:grpSp>
      </p:grpSp>
      <p:sp>
        <p:nvSpPr>
          <p:cNvPr id="62483" name="Rectangle 19"/>
          <p:cNvSpPr>
            <a:spLocks noGrp="1" noChangeArrowheads="1"/>
          </p:cNvSpPr>
          <p:nvPr>
            <p:ph type="title"/>
          </p:nvPr>
        </p:nvSpPr>
        <p:spPr>
          <a:xfrm>
            <a:off x="533400" y="228600"/>
            <a:ext cx="7924800" cy="1143000"/>
          </a:xfrm>
        </p:spPr>
        <p:txBody>
          <a:bodyPr/>
          <a:lstStyle/>
          <a:p>
            <a:r>
              <a:rPr lang="en-US" sz="3300" dirty="0">
                <a:solidFill>
                  <a:schemeClr val="tx1"/>
                </a:solidFill>
              </a:rPr>
              <a:t>Kinetically stable organic products from ZEA degradation.</a:t>
            </a:r>
            <a:endParaRPr lang="en-US" sz="3300" baseline="-25000" dirty="0">
              <a:solidFill>
                <a:schemeClr val="tx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ZEA Mechanism</a:t>
            </a:r>
            <a:endParaRPr lang="en-US" dirty="0"/>
          </a:p>
        </p:txBody>
      </p:sp>
      <p:sp>
        <p:nvSpPr>
          <p:cNvPr id="3" name="Date Placeholder 2"/>
          <p:cNvSpPr>
            <a:spLocks noGrp="1"/>
          </p:cNvSpPr>
          <p:nvPr>
            <p:ph type="dt" sz="half" idx="10"/>
          </p:nvPr>
        </p:nvSpPr>
        <p:spPr/>
        <p:txBody>
          <a:bodyPr/>
          <a:lstStyle/>
          <a:p>
            <a:r>
              <a:rPr lang="en-US" smtClean="0"/>
              <a:t>10/4/2010</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25</a:t>
            </a:fld>
            <a:endParaRPr lang="en-US"/>
          </a:p>
        </p:txBody>
      </p:sp>
      <p:sp>
        <p:nvSpPr>
          <p:cNvPr id="6" name="Content Placeholder 5"/>
          <p:cNvSpPr>
            <a:spLocks noGrp="1"/>
          </p:cNvSpPr>
          <p:nvPr>
            <p:ph sz="quarter" idx="1"/>
          </p:nvPr>
        </p:nvSpPr>
        <p:spPr/>
        <p:txBody>
          <a:bodyPr/>
          <a:lstStyle/>
          <a:p>
            <a:r>
              <a:rPr lang="en-US" dirty="0" smtClean="0"/>
              <a:t>Evidence for HO• production</a:t>
            </a:r>
          </a:p>
          <a:p>
            <a:pPr lvl="1"/>
            <a:r>
              <a:rPr lang="en-US" dirty="0" smtClean="0"/>
              <a:t>Scavenging by 1-butanol, TBARS</a:t>
            </a:r>
            <a:endParaRPr lang="en-US" dirty="0"/>
          </a:p>
        </p:txBody>
      </p:sp>
      <p:pic>
        <p:nvPicPr>
          <p:cNvPr id="95234" name="Picture 2"/>
          <p:cNvPicPr>
            <a:picLocks noChangeAspect="1" noChangeArrowheads="1"/>
          </p:cNvPicPr>
          <p:nvPr/>
        </p:nvPicPr>
        <p:blipFill>
          <a:blip r:embed="rId3" cstate="print"/>
          <a:srcRect/>
          <a:stretch>
            <a:fillRect/>
          </a:stretch>
        </p:blipFill>
        <p:spPr bwMode="auto">
          <a:xfrm>
            <a:off x="2362200" y="3657600"/>
            <a:ext cx="3464061" cy="1981200"/>
          </a:xfrm>
          <a:prstGeom prst="rect">
            <a:avLst/>
          </a:prstGeom>
          <a:noFill/>
          <a:ln w="9525">
            <a:noFill/>
            <a:miter lim="800000"/>
            <a:headEnd/>
            <a:tailEnd/>
          </a:ln>
        </p:spPr>
      </p:pic>
      <p:pic>
        <p:nvPicPr>
          <p:cNvPr id="95235" name="Picture 3"/>
          <p:cNvPicPr>
            <a:picLocks noChangeAspect="1" noChangeArrowheads="1"/>
          </p:cNvPicPr>
          <p:nvPr/>
        </p:nvPicPr>
        <p:blipFill>
          <a:blip r:embed="rId4" cstate="print"/>
          <a:srcRect/>
          <a:stretch>
            <a:fillRect/>
          </a:stretch>
        </p:blipFill>
        <p:spPr bwMode="auto">
          <a:xfrm>
            <a:off x="2286000" y="3200400"/>
            <a:ext cx="3931228" cy="381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normAutofit fontScale="85000" lnSpcReduction="20000"/>
          </a:bodyPr>
          <a:lstStyle/>
          <a:p>
            <a:fld id="{8F31D753-8E19-419D-AA0F-1D4C2B6BB893}" type="slidenum">
              <a:rPr lang="en-US" altLang="en-US"/>
              <a:pPr/>
              <a:t>26</a:t>
            </a:fld>
            <a:endParaRPr lang="en-US" altLang="en-US"/>
          </a:p>
        </p:txBody>
      </p:sp>
      <p:sp>
        <p:nvSpPr>
          <p:cNvPr id="291842" name="Rectangle 2"/>
          <p:cNvSpPr>
            <a:spLocks noGrp="1" noChangeArrowheads="1"/>
          </p:cNvSpPr>
          <p:nvPr>
            <p:ph type="title"/>
          </p:nvPr>
        </p:nvSpPr>
        <p:spPr/>
        <p:txBody>
          <a:bodyPr/>
          <a:lstStyle/>
          <a:p>
            <a:r>
              <a:rPr lang="en-US" dirty="0"/>
              <a:t>Rate limiting </a:t>
            </a:r>
            <a:r>
              <a:rPr lang="en-US" dirty="0" smtClean="0"/>
              <a:t>step?</a:t>
            </a:r>
            <a:endParaRPr lang="en-US" dirty="0"/>
          </a:p>
        </p:txBody>
      </p:sp>
      <p:graphicFrame>
        <p:nvGraphicFramePr>
          <p:cNvPr id="291843" name="Object 3"/>
          <p:cNvGraphicFramePr>
            <a:graphicFrameLocks noChangeAspect="1"/>
          </p:cNvGraphicFramePr>
          <p:nvPr>
            <p:ph idx="1"/>
          </p:nvPr>
        </p:nvGraphicFramePr>
        <p:xfrm>
          <a:off x="228600" y="1752600"/>
          <a:ext cx="3690506" cy="2133600"/>
        </p:xfrm>
        <a:graphic>
          <a:graphicData uri="http://schemas.openxmlformats.org/presentationml/2006/ole">
            <p:oleObj spid="_x0000_s97282" name="ChemSketch" r:id="rId4" imgW="4565880" imgH="2639520" progId="">
              <p:embed/>
            </p:oleObj>
          </a:graphicData>
        </a:graphic>
      </p:graphicFrame>
      <p:sp>
        <p:nvSpPr>
          <p:cNvPr id="291844" name="Text Box 4"/>
          <p:cNvSpPr txBox="1">
            <a:spLocks noChangeArrowheads="1"/>
          </p:cNvSpPr>
          <p:nvPr/>
        </p:nvSpPr>
        <p:spPr bwMode="auto">
          <a:xfrm>
            <a:off x="4114800" y="1524000"/>
            <a:ext cx="5029200" cy="4816475"/>
          </a:xfrm>
          <a:prstGeom prst="rect">
            <a:avLst/>
          </a:prstGeom>
          <a:noFill/>
          <a:ln w="9525">
            <a:noFill/>
            <a:miter lim="800000"/>
            <a:headEnd/>
            <a:tailEnd/>
          </a:ln>
          <a:effectLst/>
        </p:spPr>
        <p:txBody>
          <a:bodyPr>
            <a:spAutoFit/>
          </a:bodyPr>
          <a:lstStyle/>
          <a:p>
            <a:pPr marL="342900" indent="-342900">
              <a:spcBef>
                <a:spcPct val="50000"/>
              </a:spcBef>
              <a:buFontTx/>
              <a:buAutoNum type="arabicParenR"/>
            </a:pPr>
            <a:r>
              <a:rPr lang="en-US" sz="2000" baseline="0" dirty="0">
                <a:latin typeface="Times New Roman" pitchFamily="18" charset="0"/>
              </a:rPr>
              <a:t>Fe</a:t>
            </a:r>
            <a:r>
              <a:rPr lang="en-US" sz="2000" baseline="0" dirty="0">
                <a:latin typeface="Times New Roman" pitchFamily="18" charset="0"/>
                <a:cs typeface="Times New Roman" pitchFamily="18" charset="0"/>
              </a:rPr>
              <a:t>° </a:t>
            </a:r>
            <a:r>
              <a:rPr lang="en-US" baseline="0" dirty="0">
                <a:latin typeface="Times New Roman" pitchFamily="18" charset="0"/>
              </a:rPr>
              <a:t>→ Fe</a:t>
            </a:r>
            <a:r>
              <a:rPr lang="en-US" baseline="30000" dirty="0">
                <a:latin typeface="Times New Roman" pitchFamily="18" charset="0"/>
              </a:rPr>
              <a:t>2+   </a:t>
            </a:r>
            <a:r>
              <a:rPr lang="en-US" baseline="0" dirty="0">
                <a:latin typeface="Times New Roman" pitchFamily="18" charset="0"/>
              </a:rPr>
              <a:t>(dissolution)</a:t>
            </a:r>
            <a:endParaRPr lang="en-US" baseline="30000" dirty="0">
              <a:latin typeface="Times New Roman" pitchFamily="18" charset="0"/>
            </a:endParaRPr>
          </a:p>
          <a:p>
            <a:pPr marL="342900" indent="-342900">
              <a:spcBef>
                <a:spcPct val="50000"/>
              </a:spcBef>
              <a:buFontTx/>
              <a:buAutoNum type="arabicParenR"/>
            </a:pPr>
            <a:r>
              <a:rPr lang="en-US" sz="2000" baseline="0" dirty="0">
                <a:latin typeface="Times New Roman" pitchFamily="18" charset="0"/>
                <a:cs typeface="Times New Roman" pitchFamily="18" charset="0"/>
              </a:rPr>
              <a:t>Fe</a:t>
            </a:r>
            <a:r>
              <a:rPr lang="en-US" sz="2000" baseline="30000" dirty="0">
                <a:latin typeface="Times New Roman" pitchFamily="18" charset="0"/>
                <a:cs typeface="Times New Roman" pitchFamily="18" charset="0"/>
              </a:rPr>
              <a:t>2+ </a:t>
            </a:r>
            <a:r>
              <a:rPr lang="en-US" baseline="0" dirty="0">
                <a:latin typeface="Times New Roman" pitchFamily="18" charset="0"/>
              </a:rPr>
              <a:t>→ </a:t>
            </a:r>
            <a:r>
              <a:rPr lang="en-US" baseline="0" dirty="0" err="1">
                <a:latin typeface="Times New Roman" pitchFamily="18" charset="0"/>
              </a:rPr>
              <a:t>Fe</a:t>
            </a:r>
            <a:r>
              <a:rPr lang="en-US" baseline="30000" dirty="0" err="1">
                <a:latin typeface="Times New Roman" pitchFamily="18" charset="0"/>
              </a:rPr>
              <a:t>II</a:t>
            </a:r>
            <a:r>
              <a:rPr lang="en-US" baseline="0" dirty="0" err="1">
                <a:latin typeface="Times New Roman" pitchFamily="18" charset="0"/>
              </a:rPr>
              <a:t>EDTA</a:t>
            </a:r>
            <a:r>
              <a:rPr lang="en-US" baseline="0" dirty="0">
                <a:latin typeface="Times New Roman" pitchFamily="18" charset="0"/>
              </a:rPr>
              <a:t>   (Fe-EDTA formation)</a:t>
            </a:r>
          </a:p>
          <a:p>
            <a:pPr marL="800100" lvl="1" indent="-342900">
              <a:spcBef>
                <a:spcPct val="50000"/>
              </a:spcBef>
            </a:pPr>
            <a:r>
              <a:rPr lang="en-US" sz="2000" b="1" baseline="0" dirty="0">
                <a:latin typeface="Times New Roman" pitchFamily="18" charset="0"/>
              </a:rPr>
              <a:t>Homogenous chemical steps</a:t>
            </a:r>
          </a:p>
          <a:p>
            <a:pPr marL="342900" indent="-342900">
              <a:spcBef>
                <a:spcPct val="50000"/>
              </a:spcBef>
              <a:buFontTx/>
              <a:buAutoNum type="arabicParenR"/>
            </a:pPr>
            <a:r>
              <a:rPr lang="en-US" sz="2000" b="1" baseline="0" dirty="0" err="1">
                <a:solidFill>
                  <a:srgbClr val="FF0000"/>
                </a:solidFill>
                <a:latin typeface="Times New Roman" pitchFamily="18" charset="0"/>
              </a:rPr>
              <a:t>Fe</a:t>
            </a:r>
            <a:r>
              <a:rPr lang="en-US" sz="2000" b="1" baseline="30000" dirty="0" err="1">
                <a:solidFill>
                  <a:srgbClr val="FF0000"/>
                </a:solidFill>
                <a:latin typeface="Times New Roman" pitchFamily="18" charset="0"/>
              </a:rPr>
              <a:t>II</a:t>
            </a:r>
            <a:r>
              <a:rPr lang="en-US" sz="2000" b="1" baseline="0" dirty="0" err="1">
                <a:solidFill>
                  <a:srgbClr val="FF0000"/>
                </a:solidFill>
                <a:latin typeface="Times New Roman" pitchFamily="18" charset="0"/>
              </a:rPr>
              <a:t>EDTA</a:t>
            </a:r>
            <a:r>
              <a:rPr lang="en-US" sz="2000" b="1" baseline="0" dirty="0">
                <a:solidFill>
                  <a:srgbClr val="FF0000"/>
                </a:solidFill>
                <a:latin typeface="Times New Roman" pitchFamily="18" charset="0"/>
              </a:rPr>
              <a:t> + O</a:t>
            </a:r>
            <a:r>
              <a:rPr lang="en-US" sz="2000" b="1" baseline="-25000" dirty="0">
                <a:solidFill>
                  <a:srgbClr val="FF0000"/>
                </a:solidFill>
                <a:latin typeface="Times New Roman" pitchFamily="18" charset="0"/>
              </a:rPr>
              <a:t>2</a:t>
            </a:r>
            <a:r>
              <a:rPr lang="en-US" sz="2000" b="1" baseline="0" dirty="0">
                <a:solidFill>
                  <a:srgbClr val="FF0000"/>
                </a:solidFill>
                <a:latin typeface="Times New Roman" pitchFamily="18" charset="0"/>
              </a:rPr>
              <a:t> </a:t>
            </a:r>
            <a:r>
              <a:rPr lang="en-US" sz="2000" b="1" baseline="0" dirty="0" smtClean="0">
                <a:solidFill>
                  <a:srgbClr val="FF0000"/>
                </a:solidFill>
                <a:latin typeface="Times New Roman" pitchFamily="18" charset="0"/>
              </a:rPr>
              <a:t>= </a:t>
            </a:r>
            <a:r>
              <a:rPr lang="en-US" sz="2000" b="1" baseline="0" dirty="0">
                <a:solidFill>
                  <a:srgbClr val="FF0000"/>
                </a:solidFill>
                <a:latin typeface="Times New Roman" pitchFamily="18" charset="0"/>
              </a:rPr>
              <a:t>Fe</a:t>
            </a:r>
            <a:r>
              <a:rPr lang="en-US" sz="2000" b="1" baseline="30000" dirty="0">
                <a:solidFill>
                  <a:srgbClr val="FF0000"/>
                </a:solidFill>
                <a:latin typeface="Times New Roman" pitchFamily="18" charset="0"/>
              </a:rPr>
              <a:t>II</a:t>
            </a:r>
            <a:r>
              <a:rPr lang="en-US" sz="2000" b="1" baseline="0" dirty="0">
                <a:solidFill>
                  <a:srgbClr val="FF0000"/>
                </a:solidFill>
                <a:latin typeface="Times New Roman" pitchFamily="18" charset="0"/>
              </a:rPr>
              <a:t>EDTA-O</a:t>
            </a:r>
            <a:r>
              <a:rPr lang="en-US" sz="2000" b="1" baseline="-25000" dirty="0">
                <a:solidFill>
                  <a:srgbClr val="FF0000"/>
                </a:solidFill>
                <a:latin typeface="Times New Roman" pitchFamily="18" charset="0"/>
              </a:rPr>
              <a:t>2</a:t>
            </a:r>
            <a:r>
              <a:rPr lang="en-US" sz="2000" b="1" dirty="0">
                <a:solidFill>
                  <a:srgbClr val="FF0000"/>
                </a:solidFill>
                <a:latin typeface="Times New Roman" pitchFamily="18" charset="0"/>
              </a:rPr>
              <a:t>    </a:t>
            </a:r>
          </a:p>
          <a:p>
            <a:pPr marL="342900" indent="-342900">
              <a:spcBef>
                <a:spcPct val="50000"/>
              </a:spcBef>
              <a:buFontTx/>
              <a:buAutoNum type="arabicParenR"/>
            </a:pPr>
            <a:r>
              <a:rPr lang="en-US" sz="2000" b="1" baseline="0" dirty="0">
                <a:solidFill>
                  <a:srgbClr val="FF0000"/>
                </a:solidFill>
                <a:latin typeface="Times New Roman" pitchFamily="18" charset="0"/>
              </a:rPr>
              <a:t>Fe</a:t>
            </a:r>
            <a:r>
              <a:rPr lang="en-US" sz="2000" b="1" baseline="30000" dirty="0">
                <a:solidFill>
                  <a:srgbClr val="FF0000"/>
                </a:solidFill>
                <a:latin typeface="Times New Roman" pitchFamily="18" charset="0"/>
              </a:rPr>
              <a:t>II</a:t>
            </a:r>
            <a:r>
              <a:rPr lang="en-US" sz="2000" b="1" baseline="0" dirty="0">
                <a:solidFill>
                  <a:srgbClr val="FF0000"/>
                </a:solidFill>
                <a:latin typeface="Times New Roman" pitchFamily="18" charset="0"/>
              </a:rPr>
              <a:t>EDTA-O</a:t>
            </a:r>
            <a:r>
              <a:rPr lang="en-US" sz="2000" b="1" baseline="-25000" dirty="0">
                <a:solidFill>
                  <a:srgbClr val="FF0000"/>
                </a:solidFill>
                <a:latin typeface="Times New Roman" pitchFamily="18" charset="0"/>
              </a:rPr>
              <a:t>2</a:t>
            </a:r>
            <a:r>
              <a:rPr lang="en-US" sz="2000" b="1" dirty="0">
                <a:solidFill>
                  <a:srgbClr val="FF0000"/>
                </a:solidFill>
                <a:latin typeface="Times New Roman" pitchFamily="18" charset="0"/>
              </a:rPr>
              <a:t> </a:t>
            </a:r>
            <a:r>
              <a:rPr lang="en-US" sz="2000" b="1" baseline="0" dirty="0">
                <a:solidFill>
                  <a:srgbClr val="FF0000"/>
                </a:solidFill>
                <a:latin typeface="Times New Roman" pitchFamily="18" charset="0"/>
              </a:rPr>
              <a:t>→ </a:t>
            </a:r>
            <a:r>
              <a:rPr lang="en-US" sz="2000" b="1" baseline="0" dirty="0" err="1">
                <a:solidFill>
                  <a:srgbClr val="FF0000"/>
                </a:solidFill>
                <a:latin typeface="Times New Roman" pitchFamily="18" charset="0"/>
              </a:rPr>
              <a:t>Fe</a:t>
            </a:r>
            <a:r>
              <a:rPr lang="en-US" sz="2000" b="1" baseline="30000" dirty="0" err="1">
                <a:solidFill>
                  <a:srgbClr val="FF0000"/>
                </a:solidFill>
                <a:latin typeface="Times New Roman" pitchFamily="18" charset="0"/>
              </a:rPr>
              <a:t>III</a:t>
            </a:r>
            <a:r>
              <a:rPr lang="en-US" sz="2000" b="1" baseline="0" dirty="0" err="1">
                <a:solidFill>
                  <a:srgbClr val="FF0000"/>
                </a:solidFill>
                <a:latin typeface="Times New Roman" pitchFamily="18" charset="0"/>
              </a:rPr>
              <a:t>EDTA</a:t>
            </a:r>
            <a:r>
              <a:rPr lang="en-US" sz="2000" b="1" baseline="0" dirty="0">
                <a:solidFill>
                  <a:srgbClr val="FF0000"/>
                </a:solidFill>
                <a:latin typeface="Times New Roman" pitchFamily="18" charset="0"/>
              </a:rPr>
              <a:t> + </a:t>
            </a:r>
            <a:r>
              <a:rPr lang="en-US" b="1" baseline="0" dirty="0">
                <a:solidFill>
                  <a:srgbClr val="FF0000"/>
                </a:solidFill>
                <a:latin typeface="Times New Roman" pitchFamily="18" charset="0"/>
              </a:rPr>
              <a:t>O</a:t>
            </a:r>
            <a:r>
              <a:rPr lang="en-US" b="1" baseline="-25000" dirty="0">
                <a:solidFill>
                  <a:srgbClr val="FF0000"/>
                </a:solidFill>
                <a:latin typeface="Times New Roman" pitchFamily="18" charset="0"/>
              </a:rPr>
              <a:t>2</a:t>
            </a:r>
            <a:r>
              <a:rPr lang="en-US" b="1" baseline="0" dirty="0">
                <a:solidFill>
                  <a:srgbClr val="FF0000"/>
                </a:solidFill>
                <a:latin typeface="Times New Roman" pitchFamily="18" charset="0"/>
              </a:rPr>
              <a:t>•</a:t>
            </a:r>
            <a:r>
              <a:rPr lang="en-US" b="1" baseline="30000" dirty="0">
                <a:solidFill>
                  <a:srgbClr val="FF0000"/>
                </a:solidFill>
                <a:latin typeface="Times New Roman" pitchFamily="18" charset="0"/>
              </a:rPr>
              <a:t>- </a:t>
            </a:r>
            <a:endParaRPr lang="en-US" sz="2000" b="1" baseline="30000" dirty="0">
              <a:solidFill>
                <a:srgbClr val="FF0000"/>
              </a:solidFill>
              <a:latin typeface="Times New Roman" pitchFamily="18" charset="0"/>
            </a:endParaRPr>
          </a:p>
          <a:p>
            <a:pPr marL="342900" indent="-342900">
              <a:spcBef>
                <a:spcPct val="50000"/>
              </a:spcBef>
              <a:buFontTx/>
              <a:buAutoNum type="arabicParenR"/>
            </a:pPr>
            <a:r>
              <a:rPr lang="en-US" b="1" baseline="0" dirty="0">
                <a:solidFill>
                  <a:srgbClr val="FF0000"/>
                </a:solidFill>
                <a:latin typeface="Times New Roman" pitchFamily="18" charset="0"/>
              </a:rPr>
              <a:t>O</a:t>
            </a:r>
            <a:r>
              <a:rPr lang="en-US" b="1" baseline="-25000" dirty="0">
                <a:solidFill>
                  <a:srgbClr val="FF0000"/>
                </a:solidFill>
                <a:latin typeface="Times New Roman" pitchFamily="18" charset="0"/>
              </a:rPr>
              <a:t>2</a:t>
            </a:r>
            <a:r>
              <a:rPr lang="en-US" b="1" baseline="0" dirty="0">
                <a:solidFill>
                  <a:srgbClr val="FF0000"/>
                </a:solidFill>
                <a:latin typeface="Times New Roman" pitchFamily="18" charset="0"/>
              </a:rPr>
              <a:t>•</a:t>
            </a:r>
            <a:r>
              <a:rPr lang="en-US" b="1" baseline="30000" dirty="0">
                <a:solidFill>
                  <a:srgbClr val="FF0000"/>
                </a:solidFill>
                <a:latin typeface="Times New Roman" pitchFamily="18" charset="0"/>
              </a:rPr>
              <a:t>- </a:t>
            </a:r>
            <a:r>
              <a:rPr lang="en-US" b="1" baseline="0" dirty="0">
                <a:solidFill>
                  <a:srgbClr val="FF0000"/>
                </a:solidFill>
                <a:latin typeface="Times New Roman" pitchFamily="18" charset="0"/>
              </a:rPr>
              <a:t>+ O</a:t>
            </a:r>
            <a:r>
              <a:rPr lang="en-US" b="1" baseline="-25000" dirty="0">
                <a:solidFill>
                  <a:srgbClr val="FF0000"/>
                </a:solidFill>
                <a:latin typeface="Times New Roman" pitchFamily="18" charset="0"/>
              </a:rPr>
              <a:t>2</a:t>
            </a:r>
            <a:r>
              <a:rPr lang="en-US" b="1" baseline="0" dirty="0">
                <a:solidFill>
                  <a:srgbClr val="FF0000"/>
                </a:solidFill>
                <a:latin typeface="Times New Roman" pitchFamily="18" charset="0"/>
              </a:rPr>
              <a:t>•</a:t>
            </a:r>
            <a:r>
              <a:rPr lang="en-US" b="1" baseline="30000" dirty="0">
                <a:solidFill>
                  <a:srgbClr val="FF0000"/>
                </a:solidFill>
                <a:latin typeface="Times New Roman" pitchFamily="18" charset="0"/>
              </a:rPr>
              <a:t>-</a:t>
            </a:r>
            <a:r>
              <a:rPr lang="en-US" b="1" baseline="0" dirty="0">
                <a:solidFill>
                  <a:srgbClr val="FF0000"/>
                </a:solidFill>
                <a:latin typeface="Times New Roman" pitchFamily="18" charset="0"/>
              </a:rPr>
              <a:t> + </a:t>
            </a:r>
            <a:r>
              <a:rPr lang="en-US" b="1" baseline="0" dirty="0" smtClean="0">
                <a:solidFill>
                  <a:srgbClr val="FF0000"/>
                </a:solidFill>
                <a:latin typeface="Times New Roman" pitchFamily="18" charset="0"/>
              </a:rPr>
              <a:t>2H</a:t>
            </a:r>
            <a:r>
              <a:rPr lang="en-US" b="1" baseline="30000" dirty="0">
                <a:solidFill>
                  <a:srgbClr val="FF0000"/>
                </a:solidFill>
                <a:latin typeface="Times New Roman" pitchFamily="18" charset="0"/>
              </a:rPr>
              <a:t>+</a:t>
            </a:r>
            <a:r>
              <a:rPr lang="en-US" b="1" baseline="0" dirty="0">
                <a:solidFill>
                  <a:srgbClr val="FF0000"/>
                </a:solidFill>
                <a:latin typeface="Times New Roman" pitchFamily="18" charset="0"/>
              </a:rPr>
              <a:t> → </a:t>
            </a:r>
            <a:r>
              <a:rPr lang="en-US" sz="2000" b="1" baseline="0" dirty="0" smtClean="0">
                <a:solidFill>
                  <a:srgbClr val="FF0000"/>
                </a:solidFill>
                <a:latin typeface="Times New Roman" pitchFamily="18" charset="0"/>
              </a:rPr>
              <a:t>H</a:t>
            </a:r>
            <a:r>
              <a:rPr lang="en-US" sz="2000" b="1" baseline="-25000" dirty="0" smtClean="0">
                <a:solidFill>
                  <a:srgbClr val="FF0000"/>
                </a:solidFill>
                <a:latin typeface="Times New Roman" pitchFamily="18" charset="0"/>
              </a:rPr>
              <a:t>2</a:t>
            </a:r>
            <a:r>
              <a:rPr lang="en-US" sz="2000" b="1" baseline="0" dirty="0" smtClean="0">
                <a:solidFill>
                  <a:srgbClr val="FF0000"/>
                </a:solidFill>
                <a:latin typeface="Times New Roman" pitchFamily="18" charset="0"/>
              </a:rPr>
              <a:t>O</a:t>
            </a:r>
            <a:r>
              <a:rPr lang="en-US" sz="2000" b="1" baseline="-25000" dirty="0" smtClean="0">
                <a:solidFill>
                  <a:srgbClr val="FF0000"/>
                </a:solidFill>
                <a:latin typeface="Times New Roman" pitchFamily="18" charset="0"/>
              </a:rPr>
              <a:t>2 </a:t>
            </a:r>
            <a:r>
              <a:rPr lang="en-US" sz="2000" b="1" dirty="0" smtClean="0">
                <a:solidFill>
                  <a:srgbClr val="FF0000"/>
                </a:solidFill>
                <a:latin typeface="Times New Roman" pitchFamily="18" charset="0"/>
              </a:rPr>
              <a:t>+ O</a:t>
            </a:r>
            <a:r>
              <a:rPr lang="en-US" sz="2000" b="1" baseline="-25000" dirty="0" smtClean="0">
                <a:solidFill>
                  <a:srgbClr val="FF0000"/>
                </a:solidFill>
                <a:latin typeface="Times New Roman" pitchFamily="18" charset="0"/>
              </a:rPr>
              <a:t>2</a:t>
            </a:r>
            <a:endParaRPr lang="en-US" sz="2000" b="1" baseline="-25000" dirty="0">
              <a:solidFill>
                <a:srgbClr val="FF0000"/>
              </a:solidFill>
              <a:latin typeface="Times New Roman" pitchFamily="18" charset="0"/>
            </a:endParaRPr>
          </a:p>
          <a:p>
            <a:pPr marL="342900" indent="-342900">
              <a:spcBef>
                <a:spcPct val="50000"/>
              </a:spcBef>
              <a:buFontTx/>
              <a:buAutoNum type="arabicParenR"/>
            </a:pPr>
            <a:r>
              <a:rPr lang="en-US" sz="2000" baseline="0" dirty="0" err="1">
                <a:latin typeface="Times New Roman" pitchFamily="18" charset="0"/>
              </a:rPr>
              <a:t>Fe</a:t>
            </a:r>
            <a:r>
              <a:rPr lang="en-US" sz="2000" baseline="30000" dirty="0" err="1">
                <a:latin typeface="Times New Roman" pitchFamily="18" charset="0"/>
              </a:rPr>
              <a:t>II</a:t>
            </a:r>
            <a:r>
              <a:rPr lang="en-US" sz="2000" baseline="0" dirty="0" err="1">
                <a:latin typeface="Times New Roman" pitchFamily="18" charset="0"/>
              </a:rPr>
              <a:t>EDTA</a:t>
            </a:r>
            <a:r>
              <a:rPr lang="en-US" sz="2000" baseline="0" dirty="0">
                <a:latin typeface="Times New Roman" pitchFamily="18" charset="0"/>
              </a:rPr>
              <a:t> + </a:t>
            </a:r>
            <a:r>
              <a:rPr lang="en-US" baseline="0" dirty="0">
                <a:latin typeface="Times New Roman" pitchFamily="18" charset="0"/>
              </a:rPr>
              <a:t>H</a:t>
            </a:r>
            <a:r>
              <a:rPr lang="en-US" baseline="-25000" dirty="0">
                <a:latin typeface="Times New Roman" pitchFamily="18" charset="0"/>
              </a:rPr>
              <a:t>2</a:t>
            </a:r>
            <a:r>
              <a:rPr lang="en-US" baseline="0" dirty="0">
                <a:latin typeface="Times New Roman" pitchFamily="18" charset="0"/>
              </a:rPr>
              <a:t>O</a:t>
            </a:r>
            <a:r>
              <a:rPr lang="en-US" baseline="-25000" dirty="0">
                <a:latin typeface="Times New Roman" pitchFamily="18" charset="0"/>
              </a:rPr>
              <a:t>2</a:t>
            </a:r>
            <a:r>
              <a:rPr lang="en-US" sz="2000" baseline="0" dirty="0">
                <a:latin typeface="Times New Roman" pitchFamily="18" charset="0"/>
              </a:rPr>
              <a:t>→ </a:t>
            </a:r>
            <a:r>
              <a:rPr lang="en-US" sz="2000" baseline="0" dirty="0" err="1">
                <a:latin typeface="Times New Roman" pitchFamily="18" charset="0"/>
              </a:rPr>
              <a:t>Fe</a:t>
            </a:r>
            <a:r>
              <a:rPr lang="en-US" sz="2000" baseline="30000" dirty="0" err="1">
                <a:latin typeface="Times New Roman" pitchFamily="18" charset="0"/>
              </a:rPr>
              <a:t>III</a:t>
            </a:r>
            <a:r>
              <a:rPr lang="en-US" sz="2000" baseline="0" dirty="0" err="1">
                <a:latin typeface="Times New Roman" pitchFamily="18" charset="0"/>
              </a:rPr>
              <a:t>EDTA</a:t>
            </a:r>
            <a:r>
              <a:rPr lang="en-US" sz="2000" baseline="0" dirty="0">
                <a:latin typeface="Times New Roman" pitchFamily="18" charset="0"/>
              </a:rPr>
              <a:t> + HO</a:t>
            </a:r>
            <a:r>
              <a:rPr lang="en-US" sz="2000" baseline="0" dirty="0">
                <a:latin typeface="Times New Roman" pitchFamily="18" charset="0"/>
                <a:cs typeface="Times New Roman" pitchFamily="18" charset="0"/>
              </a:rPr>
              <a:t>• +HO- (Fenton </a:t>
            </a:r>
            <a:r>
              <a:rPr lang="en-US" sz="2000" baseline="0" dirty="0" err="1">
                <a:latin typeface="Times New Roman" pitchFamily="18" charset="0"/>
                <a:cs typeface="Times New Roman" pitchFamily="18" charset="0"/>
              </a:rPr>
              <a:t>rxn</a:t>
            </a:r>
            <a:r>
              <a:rPr lang="en-US" sz="2000" baseline="0" dirty="0">
                <a:latin typeface="Times New Roman" pitchFamily="18" charset="0"/>
                <a:cs typeface="Times New Roman" pitchFamily="18" charset="0"/>
              </a:rPr>
              <a:t>)</a:t>
            </a:r>
          </a:p>
          <a:p>
            <a:pPr marL="342900" indent="-342900">
              <a:spcBef>
                <a:spcPct val="50000"/>
              </a:spcBef>
              <a:buFontTx/>
              <a:buAutoNum type="arabicParenR"/>
            </a:pPr>
            <a:r>
              <a:rPr lang="en-US" sz="2000" baseline="0" dirty="0" err="1">
                <a:latin typeface="Times New Roman" pitchFamily="18" charset="0"/>
                <a:cs typeface="Times New Roman" pitchFamily="18" charset="0"/>
              </a:rPr>
              <a:t>Xenobiotic</a:t>
            </a:r>
            <a:r>
              <a:rPr lang="en-US" sz="2000" baseline="0" dirty="0">
                <a:latin typeface="Times New Roman" pitchFamily="18" charset="0"/>
                <a:cs typeface="Times New Roman" pitchFamily="18" charset="0"/>
              </a:rPr>
              <a:t> degradation </a:t>
            </a:r>
          </a:p>
          <a:p>
            <a:pPr marL="800100" lvl="1" indent="-342900">
              <a:spcBef>
                <a:spcPct val="50000"/>
              </a:spcBef>
            </a:pPr>
            <a:r>
              <a:rPr lang="en-US" sz="2000" b="1" baseline="0" dirty="0">
                <a:latin typeface="Times New Roman" pitchFamily="18" charset="0"/>
                <a:cs typeface="Times New Roman" pitchFamily="18" charset="0"/>
              </a:rPr>
              <a:t>Heterogeneous reduction steps</a:t>
            </a:r>
          </a:p>
          <a:p>
            <a:pPr marL="342900" indent="-342900">
              <a:spcBef>
                <a:spcPct val="50000"/>
              </a:spcBef>
              <a:buFontTx/>
              <a:buAutoNum type="arabicParenR"/>
            </a:pPr>
            <a:r>
              <a:rPr lang="en-US" sz="2000" baseline="0" dirty="0" err="1">
                <a:latin typeface="Times New Roman" pitchFamily="18" charset="0"/>
                <a:cs typeface="Times New Roman" pitchFamily="18" charset="0"/>
              </a:rPr>
              <a:t>Fe</a:t>
            </a:r>
            <a:r>
              <a:rPr lang="en-US" sz="2000" baseline="30000" dirty="0" err="1">
                <a:latin typeface="Times New Roman" pitchFamily="18" charset="0"/>
                <a:cs typeface="Times New Roman" pitchFamily="18" charset="0"/>
              </a:rPr>
              <a:t>III</a:t>
            </a:r>
            <a:r>
              <a:rPr lang="en-US" sz="2000" baseline="0" dirty="0" err="1">
                <a:latin typeface="Times New Roman" pitchFamily="18" charset="0"/>
                <a:cs typeface="Times New Roman" pitchFamily="18" charset="0"/>
              </a:rPr>
              <a:t>EDTA</a:t>
            </a:r>
            <a:r>
              <a:rPr lang="en-US" sz="2000" baseline="0" dirty="0">
                <a:latin typeface="Times New Roman" pitchFamily="18" charset="0"/>
                <a:cs typeface="Times New Roman" pitchFamily="18" charset="0"/>
              </a:rPr>
              <a:t> </a:t>
            </a:r>
            <a:r>
              <a:rPr lang="en-US" sz="2000" baseline="0" dirty="0">
                <a:latin typeface="Times New Roman" pitchFamily="18" charset="0"/>
                <a:cs typeface="Times New Roman" pitchFamily="18" charset="0"/>
                <a:sym typeface="Wingdings" pitchFamily="2" charset="2"/>
              </a:rPr>
              <a:t> </a:t>
            </a:r>
            <a:r>
              <a:rPr lang="en-US" sz="2000" baseline="0" dirty="0" err="1">
                <a:latin typeface="Times New Roman" pitchFamily="18" charset="0"/>
                <a:cs typeface="Times New Roman" pitchFamily="18" charset="0"/>
                <a:sym typeface="Wingdings" pitchFamily="2" charset="2"/>
              </a:rPr>
              <a:t>Fe</a:t>
            </a:r>
            <a:r>
              <a:rPr lang="en-US" sz="2000" baseline="30000" dirty="0" err="1">
                <a:latin typeface="Times New Roman" pitchFamily="18" charset="0"/>
                <a:cs typeface="Times New Roman" pitchFamily="18" charset="0"/>
                <a:sym typeface="Wingdings" pitchFamily="2" charset="2"/>
              </a:rPr>
              <a:t>II</a:t>
            </a:r>
            <a:r>
              <a:rPr lang="en-US" sz="2000" baseline="0" dirty="0" err="1">
                <a:latin typeface="Times New Roman" pitchFamily="18" charset="0"/>
                <a:cs typeface="Times New Roman" pitchFamily="18" charset="0"/>
                <a:sym typeface="Wingdings" pitchFamily="2" charset="2"/>
              </a:rPr>
              <a:t>EDTA</a:t>
            </a:r>
            <a:r>
              <a:rPr lang="en-US" sz="2000" baseline="0" dirty="0">
                <a:latin typeface="Times New Roman" pitchFamily="18" charset="0"/>
                <a:cs typeface="Times New Roman" pitchFamily="18" charset="0"/>
                <a:sym typeface="Wingdings" pitchFamily="2" charset="2"/>
              </a:rPr>
              <a:t> </a:t>
            </a:r>
            <a:endParaRPr lang="en-US" sz="2000" b="1" baseline="0" dirty="0">
              <a:latin typeface="Times New Roman" pitchFamily="18" charset="0"/>
            </a:endParaRPr>
          </a:p>
        </p:txBody>
      </p:sp>
      <p:pic>
        <p:nvPicPr>
          <p:cNvPr id="6" name="Picture 3"/>
          <p:cNvPicPr>
            <a:picLocks noChangeAspect="1" noChangeArrowheads="1"/>
          </p:cNvPicPr>
          <p:nvPr/>
        </p:nvPicPr>
        <p:blipFill>
          <a:blip r:embed="rId5" cstate="print"/>
          <a:srcRect/>
          <a:stretch>
            <a:fillRect/>
          </a:stretch>
        </p:blipFill>
        <p:spPr bwMode="auto">
          <a:xfrm>
            <a:off x="0" y="4191000"/>
            <a:ext cx="3931228" cy="381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2"/>
          </p:nvPr>
        </p:nvSpPr>
        <p:spPr/>
        <p:txBody>
          <a:bodyPr/>
          <a:lstStyle/>
          <a:p>
            <a:fld id="{9BCB255B-7774-49B7-B75B-C810694CE950}" type="slidenum">
              <a:rPr lang="en-US" altLang="en-US"/>
              <a:pPr/>
              <a:t>27</a:t>
            </a:fld>
            <a:endParaRPr lang="en-US" altLang="en-US"/>
          </a:p>
        </p:txBody>
      </p:sp>
      <p:sp>
        <p:nvSpPr>
          <p:cNvPr id="36866" name="Rectangle 2"/>
          <p:cNvSpPr>
            <a:spLocks noGrp="1" noChangeArrowheads="1"/>
          </p:cNvSpPr>
          <p:nvPr>
            <p:ph type="title" idx="4294967295"/>
          </p:nvPr>
        </p:nvSpPr>
        <p:spPr>
          <a:xfrm>
            <a:off x="609600" y="304800"/>
            <a:ext cx="8229600" cy="1143000"/>
          </a:xfrm>
        </p:spPr>
        <p:txBody>
          <a:bodyPr/>
          <a:lstStyle/>
          <a:p>
            <a:r>
              <a:rPr lang="en-US"/>
              <a:t>Experimental Setup</a:t>
            </a:r>
          </a:p>
        </p:txBody>
      </p:sp>
      <p:sp>
        <p:nvSpPr>
          <p:cNvPr id="36868" name="Oval 4"/>
          <p:cNvSpPr>
            <a:spLocks noChangeArrowheads="1"/>
          </p:cNvSpPr>
          <p:nvPr/>
        </p:nvSpPr>
        <p:spPr bwMode="auto">
          <a:xfrm>
            <a:off x="2057400" y="2971800"/>
            <a:ext cx="2743200" cy="2362200"/>
          </a:xfrm>
          <a:prstGeom prst="ellipse">
            <a:avLst/>
          </a:prstGeom>
          <a:gradFill rotWithShape="1">
            <a:gsLst>
              <a:gs pos="0">
                <a:srgbClr val="FFCC00"/>
              </a:gs>
              <a:gs pos="100000">
                <a:srgbClr val="FFCC00">
                  <a:gamma/>
                  <a:shade val="46275"/>
                  <a:invGamma/>
                </a:srgbClr>
              </a:gs>
            </a:gsLst>
            <a:lin ang="5400000" scaled="1"/>
          </a:gradFill>
          <a:ln w="9525">
            <a:noFill/>
            <a:round/>
            <a:headEnd/>
            <a:tailEnd/>
          </a:ln>
          <a:effectLst/>
        </p:spPr>
        <p:txBody>
          <a:bodyPr wrap="none" anchor="ctr"/>
          <a:lstStyle/>
          <a:p>
            <a:endParaRPr lang="en-US"/>
          </a:p>
        </p:txBody>
      </p:sp>
      <p:sp>
        <p:nvSpPr>
          <p:cNvPr id="36869" name="Rectangle 5"/>
          <p:cNvSpPr>
            <a:spLocks noChangeArrowheads="1"/>
          </p:cNvSpPr>
          <p:nvPr/>
        </p:nvSpPr>
        <p:spPr bwMode="auto">
          <a:xfrm>
            <a:off x="2971800" y="2286000"/>
            <a:ext cx="990600" cy="838200"/>
          </a:xfrm>
          <a:prstGeom prst="rect">
            <a:avLst/>
          </a:prstGeom>
          <a:solidFill>
            <a:srgbClr val="FFCC00"/>
          </a:solidFill>
          <a:ln w="9525">
            <a:noFill/>
            <a:miter lim="800000"/>
            <a:headEnd/>
            <a:tailEnd/>
          </a:ln>
          <a:effectLst/>
        </p:spPr>
        <p:txBody>
          <a:bodyPr wrap="none" anchor="ctr"/>
          <a:lstStyle/>
          <a:p>
            <a:endParaRPr lang="en-US"/>
          </a:p>
        </p:txBody>
      </p:sp>
      <p:sp>
        <p:nvSpPr>
          <p:cNvPr id="36870" name="Oval 6"/>
          <p:cNvSpPr>
            <a:spLocks noChangeArrowheads="1"/>
          </p:cNvSpPr>
          <p:nvPr/>
        </p:nvSpPr>
        <p:spPr bwMode="auto">
          <a:xfrm>
            <a:off x="3124200" y="4876800"/>
            <a:ext cx="609600" cy="304800"/>
          </a:xfrm>
          <a:prstGeom prst="ellipse">
            <a:avLst/>
          </a:prstGeom>
          <a:solidFill>
            <a:srgbClr val="33CCCC">
              <a:alpha val="57001"/>
            </a:srgbClr>
          </a:solidFill>
          <a:ln w="9525">
            <a:solidFill>
              <a:schemeClr val="tx1"/>
            </a:solidFill>
            <a:round/>
            <a:headEnd/>
            <a:tailEnd/>
          </a:ln>
          <a:effectLst/>
        </p:spPr>
        <p:txBody>
          <a:bodyPr wrap="none" anchor="ctr"/>
          <a:lstStyle/>
          <a:p>
            <a:endParaRPr lang="en-US"/>
          </a:p>
        </p:txBody>
      </p:sp>
      <p:sp>
        <p:nvSpPr>
          <p:cNvPr id="36877" name="Rectangle 13"/>
          <p:cNvSpPr>
            <a:spLocks noChangeArrowheads="1"/>
          </p:cNvSpPr>
          <p:nvPr/>
        </p:nvSpPr>
        <p:spPr bwMode="auto">
          <a:xfrm>
            <a:off x="2590800" y="5334000"/>
            <a:ext cx="1752600" cy="685800"/>
          </a:xfrm>
          <a:prstGeom prst="rect">
            <a:avLst/>
          </a:prstGeom>
          <a:solidFill>
            <a:srgbClr val="003366"/>
          </a:solidFill>
          <a:ln w="9525">
            <a:solidFill>
              <a:schemeClr val="tx1"/>
            </a:solidFill>
            <a:miter lim="800000"/>
            <a:headEnd/>
            <a:tailEnd/>
          </a:ln>
          <a:effectLst/>
        </p:spPr>
        <p:txBody>
          <a:bodyPr wrap="none" anchor="ctr"/>
          <a:lstStyle/>
          <a:p>
            <a:endParaRPr lang="en-US"/>
          </a:p>
        </p:txBody>
      </p:sp>
      <p:sp>
        <p:nvSpPr>
          <p:cNvPr id="36878" name="Line 14"/>
          <p:cNvSpPr>
            <a:spLocks noChangeShapeType="1"/>
          </p:cNvSpPr>
          <p:nvPr/>
        </p:nvSpPr>
        <p:spPr bwMode="auto">
          <a:xfrm flipH="1">
            <a:off x="4419600" y="5334000"/>
            <a:ext cx="838200" cy="304800"/>
          </a:xfrm>
          <a:prstGeom prst="line">
            <a:avLst/>
          </a:prstGeom>
          <a:noFill/>
          <a:ln w="9525">
            <a:solidFill>
              <a:schemeClr val="tx1"/>
            </a:solidFill>
            <a:round/>
            <a:headEnd/>
            <a:tailEnd type="triangle" w="med" len="med"/>
          </a:ln>
          <a:effectLst/>
        </p:spPr>
        <p:txBody>
          <a:bodyPr/>
          <a:lstStyle/>
          <a:p>
            <a:endParaRPr lang="en-US"/>
          </a:p>
        </p:txBody>
      </p:sp>
      <p:sp>
        <p:nvSpPr>
          <p:cNvPr id="36879" name="Text Box 15"/>
          <p:cNvSpPr txBox="1">
            <a:spLocks noChangeArrowheads="1"/>
          </p:cNvSpPr>
          <p:nvPr/>
        </p:nvSpPr>
        <p:spPr bwMode="auto">
          <a:xfrm>
            <a:off x="5181600" y="5029200"/>
            <a:ext cx="1981200" cy="366713"/>
          </a:xfrm>
          <a:prstGeom prst="rect">
            <a:avLst/>
          </a:prstGeom>
          <a:noFill/>
          <a:ln w="9525">
            <a:noFill/>
            <a:miter lim="800000"/>
            <a:headEnd/>
            <a:tailEnd/>
          </a:ln>
          <a:effectLst/>
        </p:spPr>
        <p:txBody>
          <a:bodyPr>
            <a:spAutoFit/>
          </a:bodyPr>
          <a:lstStyle/>
          <a:p>
            <a:pPr>
              <a:spcBef>
                <a:spcPct val="50000"/>
              </a:spcBef>
            </a:pPr>
            <a:r>
              <a:rPr lang="en-US" b="1" baseline="0"/>
              <a:t>BAS stir plate</a:t>
            </a:r>
          </a:p>
        </p:txBody>
      </p:sp>
      <p:sp>
        <p:nvSpPr>
          <p:cNvPr id="36880" name="Line 16"/>
          <p:cNvSpPr>
            <a:spLocks noChangeShapeType="1"/>
          </p:cNvSpPr>
          <p:nvPr/>
        </p:nvSpPr>
        <p:spPr bwMode="auto">
          <a:xfrm flipH="1">
            <a:off x="3657600" y="4648200"/>
            <a:ext cx="1752600" cy="381000"/>
          </a:xfrm>
          <a:prstGeom prst="line">
            <a:avLst/>
          </a:prstGeom>
          <a:noFill/>
          <a:ln w="9525">
            <a:solidFill>
              <a:schemeClr val="tx1"/>
            </a:solidFill>
            <a:round/>
            <a:headEnd/>
            <a:tailEnd type="triangle" w="med" len="med"/>
          </a:ln>
          <a:effectLst/>
        </p:spPr>
        <p:txBody>
          <a:bodyPr/>
          <a:lstStyle/>
          <a:p>
            <a:endParaRPr lang="en-US"/>
          </a:p>
        </p:txBody>
      </p:sp>
      <p:sp>
        <p:nvSpPr>
          <p:cNvPr id="36881" name="Text Box 17"/>
          <p:cNvSpPr txBox="1">
            <a:spLocks noChangeArrowheads="1"/>
          </p:cNvSpPr>
          <p:nvPr/>
        </p:nvSpPr>
        <p:spPr bwMode="auto">
          <a:xfrm>
            <a:off x="5410200" y="4343400"/>
            <a:ext cx="1828800" cy="366713"/>
          </a:xfrm>
          <a:prstGeom prst="rect">
            <a:avLst/>
          </a:prstGeom>
          <a:noFill/>
          <a:ln w="9525">
            <a:noFill/>
            <a:miter lim="800000"/>
            <a:headEnd/>
            <a:tailEnd/>
          </a:ln>
          <a:effectLst/>
        </p:spPr>
        <p:txBody>
          <a:bodyPr>
            <a:spAutoFit/>
          </a:bodyPr>
          <a:lstStyle/>
          <a:p>
            <a:pPr>
              <a:spcBef>
                <a:spcPct val="50000"/>
              </a:spcBef>
            </a:pPr>
            <a:r>
              <a:rPr lang="en-US" b="1" baseline="0"/>
              <a:t>stir bar</a:t>
            </a:r>
          </a:p>
        </p:txBody>
      </p:sp>
      <p:sp>
        <p:nvSpPr>
          <p:cNvPr id="36882" name="Oval 18"/>
          <p:cNvSpPr>
            <a:spLocks noChangeArrowheads="1"/>
          </p:cNvSpPr>
          <p:nvPr/>
        </p:nvSpPr>
        <p:spPr bwMode="auto">
          <a:xfrm>
            <a:off x="2895600" y="5029200"/>
            <a:ext cx="152400" cy="76200"/>
          </a:xfrm>
          <a:prstGeom prst="ellipse">
            <a:avLst/>
          </a:prstGeom>
          <a:solidFill>
            <a:srgbClr val="002010"/>
          </a:solidFill>
          <a:ln w="9525">
            <a:solidFill>
              <a:srgbClr val="002010"/>
            </a:solidFill>
            <a:round/>
            <a:headEnd/>
            <a:tailEnd/>
          </a:ln>
          <a:effectLst/>
        </p:spPr>
        <p:txBody>
          <a:bodyPr wrap="none" anchor="ctr"/>
          <a:lstStyle/>
          <a:p>
            <a:endParaRPr lang="en-US"/>
          </a:p>
        </p:txBody>
      </p:sp>
      <p:sp>
        <p:nvSpPr>
          <p:cNvPr id="36884" name="Oval 20"/>
          <p:cNvSpPr>
            <a:spLocks noChangeArrowheads="1"/>
          </p:cNvSpPr>
          <p:nvPr/>
        </p:nvSpPr>
        <p:spPr bwMode="auto">
          <a:xfrm>
            <a:off x="3048000" y="51816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85" name="Oval 21"/>
          <p:cNvSpPr>
            <a:spLocks noChangeArrowheads="1"/>
          </p:cNvSpPr>
          <p:nvPr/>
        </p:nvSpPr>
        <p:spPr bwMode="auto">
          <a:xfrm>
            <a:off x="3276600" y="47244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86" name="Oval 22"/>
          <p:cNvSpPr>
            <a:spLocks noChangeArrowheads="1"/>
          </p:cNvSpPr>
          <p:nvPr/>
        </p:nvSpPr>
        <p:spPr bwMode="auto">
          <a:xfrm>
            <a:off x="3429000" y="5105400"/>
            <a:ext cx="152400" cy="762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36887" name="Oval 23"/>
          <p:cNvSpPr>
            <a:spLocks noChangeArrowheads="1"/>
          </p:cNvSpPr>
          <p:nvPr/>
        </p:nvSpPr>
        <p:spPr bwMode="auto">
          <a:xfrm>
            <a:off x="3657600" y="48006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88" name="Oval 24"/>
          <p:cNvSpPr>
            <a:spLocks noChangeArrowheads="1"/>
          </p:cNvSpPr>
          <p:nvPr/>
        </p:nvSpPr>
        <p:spPr bwMode="auto">
          <a:xfrm>
            <a:off x="3733800" y="51816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89" name="Oval 25"/>
          <p:cNvSpPr>
            <a:spLocks noChangeArrowheads="1"/>
          </p:cNvSpPr>
          <p:nvPr/>
        </p:nvSpPr>
        <p:spPr bwMode="auto">
          <a:xfrm>
            <a:off x="3048000" y="4800600"/>
            <a:ext cx="2286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90" name="Oval 26"/>
          <p:cNvSpPr>
            <a:spLocks noChangeArrowheads="1"/>
          </p:cNvSpPr>
          <p:nvPr/>
        </p:nvSpPr>
        <p:spPr bwMode="auto">
          <a:xfrm>
            <a:off x="3505200" y="51816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93" name="Oval 29"/>
          <p:cNvSpPr>
            <a:spLocks noChangeArrowheads="1"/>
          </p:cNvSpPr>
          <p:nvPr/>
        </p:nvSpPr>
        <p:spPr bwMode="auto">
          <a:xfrm>
            <a:off x="3200400" y="4953000"/>
            <a:ext cx="2286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94" name="Oval 30"/>
          <p:cNvSpPr>
            <a:spLocks noChangeArrowheads="1"/>
          </p:cNvSpPr>
          <p:nvPr/>
        </p:nvSpPr>
        <p:spPr bwMode="auto">
          <a:xfrm>
            <a:off x="3352800" y="5105400"/>
            <a:ext cx="2286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95" name="Oval 31"/>
          <p:cNvSpPr>
            <a:spLocks noChangeArrowheads="1"/>
          </p:cNvSpPr>
          <p:nvPr/>
        </p:nvSpPr>
        <p:spPr bwMode="auto">
          <a:xfrm>
            <a:off x="3810000" y="49530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96" name="Oval 32"/>
          <p:cNvSpPr>
            <a:spLocks noChangeArrowheads="1"/>
          </p:cNvSpPr>
          <p:nvPr/>
        </p:nvSpPr>
        <p:spPr bwMode="auto">
          <a:xfrm>
            <a:off x="3962400" y="5105400"/>
            <a:ext cx="152400" cy="76200"/>
          </a:xfrm>
          <a:prstGeom prst="ellipse">
            <a:avLst/>
          </a:prstGeom>
          <a:solidFill>
            <a:srgbClr val="002010"/>
          </a:solidFill>
          <a:ln w="9525">
            <a:solidFill>
              <a:schemeClr val="tx1"/>
            </a:solidFill>
            <a:round/>
            <a:headEnd/>
            <a:tailEnd/>
          </a:ln>
          <a:effectLst/>
        </p:spPr>
        <p:txBody>
          <a:bodyPr wrap="none" anchor="ctr"/>
          <a:lstStyle/>
          <a:p>
            <a:endParaRPr lang="en-US"/>
          </a:p>
        </p:txBody>
      </p:sp>
      <p:sp>
        <p:nvSpPr>
          <p:cNvPr id="36897" name="Line 33"/>
          <p:cNvSpPr>
            <a:spLocks noChangeShapeType="1"/>
          </p:cNvSpPr>
          <p:nvPr/>
        </p:nvSpPr>
        <p:spPr bwMode="auto">
          <a:xfrm flipV="1">
            <a:off x="1219200" y="4876800"/>
            <a:ext cx="1905000" cy="304800"/>
          </a:xfrm>
          <a:prstGeom prst="line">
            <a:avLst/>
          </a:prstGeom>
          <a:noFill/>
          <a:ln w="9525">
            <a:solidFill>
              <a:schemeClr val="tx1"/>
            </a:solidFill>
            <a:round/>
            <a:headEnd/>
            <a:tailEnd type="triangle" w="med" len="med"/>
          </a:ln>
          <a:effectLst/>
        </p:spPr>
        <p:txBody>
          <a:bodyPr/>
          <a:lstStyle/>
          <a:p>
            <a:endParaRPr lang="en-US"/>
          </a:p>
        </p:txBody>
      </p:sp>
      <p:sp>
        <p:nvSpPr>
          <p:cNvPr id="36898" name="Text Box 34"/>
          <p:cNvSpPr txBox="1">
            <a:spLocks noChangeArrowheads="1"/>
          </p:cNvSpPr>
          <p:nvPr/>
        </p:nvSpPr>
        <p:spPr bwMode="auto">
          <a:xfrm>
            <a:off x="228600" y="5029200"/>
            <a:ext cx="1371600" cy="366713"/>
          </a:xfrm>
          <a:prstGeom prst="rect">
            <a:avLst/>
          </a:prstGeom>
          <a:noFill/>
          <a:ln w="9525">
            <a:noFill/>
            <a:miter lim="800000"/>
            <a:headEnd/>
            <a:tailEnd/>
          </a:ln>
          <a:effectLst/>
        </p:spPr>
        <p:txBody>
          <a:bodyPr>
            <a:spAutoFit/>
          </a:bodyPr>
          <a:lstStyle/>
          <a:p>
            <a:pPr>
              <a:spcBef>
                <a:spcPct val="50000"/>
              </a:spcBef>
            </a:pPr>
            <a:r>
              <a:rPr lang="en-US" b="1" baseline="0"/>
              <a:t>2.5 g Fe°</a:t>
            </a:r>
          </a:p>
        </p:txBody>
      </p:sp>
      <p:sp>
        <p:nvSpPr>
          <p:cNvPr id="36899" name="Line 35"/>
          <p:cNvSpPr>
            <a:spLocks noChangeShapeType="1"/>
          </p:cNvSpPr>
          <p:nvPr/>
        </p:nvSpPr>
        <p:spPr bwMode="auto">
          <a:xfrm>
            <a:off x="990600" y="3200400"/>
            <a:ext cx="1143000" cy="457200"/>
          </a:xfrm>
          <a:prstGeom prst="line">
            <a:avLst/>
          </a:prstGeom>
          <a:noFill/>
          <a:ln w="9525">
            <a:solidFill>
              <a:schemeClr val="tx1"/>
            </a:solidFill>
            <a:round/>
            <a:headEnd/>
            <a:tailEnd type="triangle" w="med" len="med"/>
          </a:ln>
          <a:effectLst/>
        </p:spPr>
        <p:txBody>
          <a:bodyPr/>
          <a:lstStyle/>
          <a:p>
            <a:endParaRPr lang="en-US"/>
          </a:p>
        </p:txBody>
      </p:sp>
      <p:sp>
        <p:nvSpPr>
          <p:cNvPr id="36900" name="Text Box 36"/>
          <p:cNvSpPr txBox="1">
            <a:spLocks noChangeArrowheads="1"/>
          </p:cNvSpPr>
          <p:nvPr/>
        </p:nvSpPr>
        <p:spPr bwMode="auto">
          <a:xfrm>
            <a:off x="228600" y="2667000"/>
            <a:ext cx="1600200" cy="517525"/>
          </a:xfrm>
          <a:prstGeom prst="rect">
            <a:avLst/>
          </a:prstGeom>
          <a:noFill/>
          <a:ln w="9525">
            <a:noFill/>
            <a:miter lim="800000"/>
            <a:headEnd/>
            <a:tailEnd/>
          </a:ln>
          <a:effectLst/>
        </p:spPr>
        <p:txBody>
          <a:bodyPr>
            <a:spAutoFit/>
          </a:bodyPr>
          <a:lstStyle/>
          <a:p>
            <a:pPr>
              <a:spcBef>
                <a:spcPct val="50000"/>
              </a:spcBef>
            </a:pPr>
            <a:r>
              <a:rPr lang="en-US" sz="1400" b="1" baseline="0"/>
              <a:t>125 ml round bottom flask</a:t>
            </a:r>
          </a:p>
        </p:txBody>
      </p:sp>
      <p:sp>
        <p:nvSpPr>
          <p:cNvPr id="36901" name="Text Box 37"/>
          <p:cNvSpPr txBox="1">
            <a:spLocks noChangeArrowheads="1"/>
          </p:cNvSpPr>
          <p:nvPr/>
        </p:nvSpPr>
        <p:spPr bwMode="auto">
          <a:xfrm>
            <a:off x="5029200" y="1143000"/>
            <a:ext cx="3810000" cy="2387600"/>
          </a:xfrm>
          <a:prstGeom prst="rect">
            <a:avLst/>
          </a:prstGeom>
          <a:noFill/>
          <a:ln w="9525">
            <a:solidFill>
              <a:schemeClr val="tx2"/>
            </a:solidFill>
            <a:miter lim="800000"/>
            <a:headEnd/>
            <a:tailEnd/>
          </a:ln>
          <a:effectLst/>
        </p:spPr>
        <p:txBody>
          <a:bodyPr>
            <a:spAutoFit/>
          </a:bodyPr>
          <a:lstStyle/>
          <a:p>
            <a:pPr>
              <a:spcBef>
                <a:spcPct val="50000"/>
              </a:spcBef>
            </a:pPr>
            <a:r>
              <a:rPr lang="en-US" sz="2000" baseline="0">
                <a:latin typeface="Times New Roman" pitchFamily="18" charset="0"/>
              </a:rPr>
              <a:t>1 mM EDTA  (Total Vol. 50mL)</a:t>
            </a:r>
          </a:p>
          <a:p>
            <a:pPr>
              <a:spcBef>
                <a:spcPct val="50000"/>
              </a:spcBef>
            </a:pPr>
            <a:r>
              <a:rPr lang="en-US" sz="2000" baseline="0">
                <a:latin typeface="Times New Roman" pitchFamily="18" charset="0"/>
              </a:rPr>
              <a:t>2.5g Fe°</a:t>
            </a:r>
          </a:p>
          <a:p>
            <a:pPr>
              <a:spcBef>
                <a:spcPct val="50000"/>
              </a:spcBef>
            </a:pPr>
            <a:r>
              <a:rPr lang="en-US" sz="2000" baseline="0">
                <a:latin typeface="Times New Roman" pitchFamily="18" charset="0"/>
              </a:rPr>
              <a:t>Open to the Atmosphere</a:t>
            </a:r>
          </a:p>
          <a:p>
            <a:pPr>
              <a:spcBef>
                <a:spcPct val="50000"/>
              </a:spcBef>
            </a:pPr>
            <a:r>
              <a:rPr lang="en-US" sz="2000" baseline="0">
                <a:latin typeface="Times New Roman" pitchFamily="18" charset="0"/>
              </a:rPr>
              <a:t>Aliquots were taken directly from reaction vessel, diluted, filtered and injected into HPLC</a:t>
            </a:r>
          </a:p>
        </p:txBody>
      </p:sp>
      <p:sp>
        <p:nvSpPr>
          <p:cNvPr id="36902" name="Line 38"/>
          <p:cNvSpPr>
            <a:spLocks noChangeShapeType="1"/>
          </p:cNvSpPr>
          <p:nvPr/>
        </p:nvSpPr>
        <p:spPr bwMode="auto">
          <a:xfrm>
            <a:off x="2057400" y="4191000"/>
            <a:ext cx="2743200" cy="0"/>
          </a:xfrm>
          <a:prstGeom prst="line">
            <a:avLst/>
          </a:prstGeom>
          <a:noFill/>
          <a:ln w="9525">
            <a:solidFill>
              <a:schemeClr val="tx1"/>
            </a:solidFill>
            <a:round/>
            <a:headEnd/>
            <a:tailEnd/>
          </a:ln>
          <a:effectLst/>
        </p:spPr>
        <p:txBody>
          <a:bodyPr/>
          <a:lstStyle/>
          <a:p>
            <a:endParaRPr lang="en-US"/>
          </a:p>
        </p:txBody>
      </p:sp>
      <p:sp>
        <p:nvSpPr>
          <p:cNvPr id="30" name="Date Placeholder 29"/>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CA73CBAC-CF62-4685-BE90-385C3BE8055C}" type="slidenum">
              <a:rPr lang="en-US" altLang="en-US"/>
              <a:pPr/>
              <a:t>28</a:t>
            </a:fld>
            <a:endParaRPr lang="en-US" altLang="en-US"/>
          </a:p>
        </p:txBody>
      </p:sp>
      <p:sp>
        <p:nvSpPr>
          <p:cNvPr id="69637" name="Rectangle 5"/>
          <p:cNvSpPr>
            <a:spLocks noGrp="1" noChangeArrowheads="1"/>
          </p:cNvSpPr>
          <p:nvPr>
            <p:ph type="title"/>
          </p:nvPr>
        </p:nvSpPr>
        <p:spPr/>
        <p:txBody>
          <a:bodyPr>
            <a:normAutofit fontScale="90000"/>
          </a:bodyPr>
          <a:lstStyle/>
          <a:p>
            <a:r>
              <a:rPr lang="en-US" sz="3800"/>
              <a:t>Arrhenius plot shows dependence of observed rate constants on temperature</a:t>
            </a:r>
          </a:p>
        </p:txBody>
      </p:sp>
      <p:graphicFrame>
        <p:nvGraphicFramePr>
          <p:cNvPr id="69636" name="Object 4"/>
          <p:cNvGraphicFramePr>
            <a:graphicFrameLocks noChangeAspect="1"/>
          </p:cNvGraphicFramePr>
          <p:nvPr>
            <p:ph idx="1"/>
          </p:nvPr>
        </p:nvGraphicFramePr>
        <p:xfrm>
          <a:off x="609600" y="1295400"/>
          <a:ext cx="5886348" cy="5181600"/>
        </p:xfrm>
        <a:graphic>
          <a:graphicData uri="http://schemas.openxmlformats.org/presentationml/2006/ole">
            <p:oleObj spid="_x0000_s98306" name="SPW 8.0 Graph" r:id="rId4" imgW="5657040" imgH="4979520" progId="">
              <p:embed/>
            </p:oleObj>
          </a:graphicData>
        </a:graphic>
      </p:graphicFrame>
      <p:sp>
        <p:nvSpPr>
          <p:cNvPr id="69639" name="Text Box 7"/>
          <p:cNvSpPr txBox="1">
            <a:spLocks noChangeArrowheads="1"/>
          </p:cNvSpPr>
          <p:nvPr/>
        </p:nvSpPr>
        <p:spPr bwMode="auto">
          <a:xfrm>
            <a:off x="6858000" y="3276600"/>
            <a:ext cx="2286000" cy="1169551"/>
          </a:xfrm>
          <a:prstGeom prst="rect">
            <a:avLst/>
          </a:prstGeom>
          <a:noFill/>
          <a:ln w="9525">
            <a:noFill/>
            <a:miter lim="800000"/>
            <a:headEnd/>
            <a:tailEnd/>
          </a:ln>
          <a:effectLst/>
        </p:spPr>
        <p:txBody>
          <a:bodyPr wrap="square">
            <a:spAutoFit/>
          </a:bodyPr>
          <a:lstStyle/>
          <a:p>
            <a:pPr>
              <a:spcBef>
                <a:spcPct val="50000"/>
              </a:spcBef>
            </a:pPr>
            <a:r>
              <a:rPr lang="en-US" sz="1400" baseline="0" dirty="0"/>
              <a:t>2.5g Fe°, 1mM EDTA, 50ml total volume, reactions conducted using a temperature bath and a water-jacketed cell</a:t>
            </a:r>
          </a:p>
        </p:txBody>
      </p:sp>
      <p:sp>
        <p:nvSpPr>
          <p:cNvPr id="69640" name="Text Box 8"/>
          <p:cNvSpPr txBox="1">
            <a:spLocks noChangeArrowheads="1"/>
          </p:cNvSpPr>
          <p:nvPr/>
        </p:nvSpPr>
        <p:spPr bwMode="auto">
          <a:xfrm>
            <a:off x="6629400" y="2438400"/>
            <a:ext cx="2362200" cy="457200"/>
          </a:xfrm>
          <a:prstGeom prst="rect">
            <a:avLst/>
          </a:prstGeom>
          <a:noFill/>
          <a:ln w="9525">
            <a:noFill/>
            <a:miter lim="800000"/>
            <a:headEnd/>
            <a:tailEnd/>
          </a:ln>
          <a:effectLst/>
        </p:spPr>
        <p:txBody>
          <a:bodyPr>
            <a:spAutoFit/>
          </a:bodyPr>
          <a:lstStyle/>
          <a:p>
            <a:pPr>
              <a:spcBef>
                <a:spcPct val="50000"/>
              </a:spcBef>
            </a:pPr>
            <a:r>
              <a:rPr lang="en-US" sz="2400" baseline="0" dirty="0"/>
              <a:t>k = A exp</a:t>
            </a:r>
            <a:r>
              <a:rPr lang="en-US" sz="2400" baseline="30000" dirty="0"/>
              <a:t>(-Ea/RT)</a:t>
            </a:r>
            <a:endParaRPr lang="en-US" sz="2400" baseline="0" dirty="0"/>
          </a:p>
        </p:txBody>
      </p:sp>
      <p:sp>
        <p:nvSpPr>
          <p:cNvPr id="7" name="Date Placeholder 6"/>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09600" y="0"/>
            <a:ext cx="8229600" cy="1139825"/>
          </a:xfrm>
        </p:spPr>
        <p:txBody>
          <a:bodyPr/>
          <a:lstStyle/>
          <a:p>
            <a:r>
              <a:rPr lang="en-US" dirty="0"/>
              <a:t>Overall Scheme (simplified) </a:t>
            </a:r>
          </a:p>
        </p:txBody>
      </p:sp>
      <p:sp>
        <p:nvSpPr>
          <p:cNvPr id="102403" name="Rectangle 3"/>
          <p:cNvSpPr>
            <a:spLocks noGrp="1" noChangeArrowheads="1"/>
          </p:cNvSpPr>
          <p:nvPr>
            <p:ph type="body" sz="half" idx="1"/>
          </p:nvPr>
        </p:nvSpPr>
        <p:spPr>
          <a:xfrm>
            <a:off x="3276600" y="1600200"/>
            <a:ext cx="5562600" cy="4495800"/>
          </a:xfrm>
        </p:spPr>
        <p:txBody>
          <a:bodyPr>
            <a:normAutofit fontScale="92500" lnSpcReduction="20000"/>
          </a:bodyPr>
          <a:lstStyle/>
          <a:p>
            <a:pPr>
              <a:lnSpc>
                <a:spcPct val="80000"/>
              </a:lnSpc>
              <a:buFont typeface="Wingdings" pitchFamily="2" charset="2"/>
              <a:buNone/>
            </a:pPr>
            <a:r>
              <a:rPr lang="pt-BR" sz="1800" dirty="0"/>
              <a:t>Metal dissolution:</a:t>
            </a:r>
          </a:p>
          <a:p>
            <a:pPr>
              <a:lnSpc>
                <a:spcPct val="80000"/>
              </a:lnSpc>
            </a:pPr>
            <a:r>
              <a:rPr lang="pt-BR" sz="1800" dirty="0"/>
              <a:t>Fe(0) </a:t>
            </a:r>
            <a:r>
              <a:rPr lang="en-US" sz="1800" dirty="0">
                <a:sym typeface="Wingdings" pitchFamily="2" charset="2"/>
              </a:rPr>
              <a:t></a:t>
            </a:r>
            <a:r>
              <a:rPr lang="pt-BR" sz="1800" dirty="0"/>
              <a:t> Fe</a:t>
            </a:r>
            <a:r>
              <a:rPr lang="pt-BR" sz="1800" baseline="30000" dirty="0"/>
              <a:t>2+</a:t>
            </a:r>
            <a:r>
              <a:rPr lang="pt-BR" sz="1800" dirty="0"/>
              <a:t> + 2e</a:t>
            </a:r>
            <a:r>
              <a:rPr lang="pt-BR" sz="1800" baseline="30000" dirty="0"/>
              <a:t>-</a:t>
            </a:r>
            <a:r>
              <a:rPr lang="pt-BR" sz="1800" dirty="0"/>
              <a:t> 		</a:t>
            </a:r>
            <a:r>
              <a:rPr lang="pt-BR" sz="1800" dirty="0" smtClean="0"/>
              <a:t>	(</a:t>
            </a:r>
            <a:r>
              <a:rPr lang="pt-BR" sz="1800" dirty="0"/>
              <a:t>1)</a:t>
            </a:r>
          </a:p>
          <a:p>
            <a:pPr>
              <a:lnSpc>
                <a:spcPct val="80000"/>
              </a:lnSpc>
              <a:buFont typeface="Wingdings" pitchFamily="2" charset="2"/>
              <a:buNone/>
            </a:pPr>
            <a:endParaRPr lang="pt-BR" sz="1800" dirty="0"/>
          </a:p>
          <a:p>
            <a:pPr>
              <a:lnSpc>
                <a:spcPct val="80000"/>
              </a:lnSpc>
              <a:buFont typeface="Wingdings" pitchFamily="2" charset="2"/>
              <a:buNone/>
            </a:pPr>
            <a:r>
              <a:rPr lang="pt-BR" sz="1800" dirty="0"/>
              <a:t>Complex formation</a:t>
            </a:r>
          </a:p>
          <a:p>
            <a:pPr>
              <a:lnSpc>
                <a:spcPct val="80000"/>
              </a:lnSpc>
            </a:pPr>
            <a:r>
              <a:rPr lang="pt-BR" sz="1800" dirty="0"/>
              <a:t>Fe</a:t>
            </a:r>
            <a:r>
              <a:rPr lang="pt-BR" sz="1800" baseline="30000" dirty="0"/>
              <a:t>2+</a:t>
            </a:r>
            <a:r>
              <a:rPr lang="pt-BR" sz="1800" dirty="0"/>
              <a:t> + EDTA </a:t>
            </a:r>
            <a:r>
              <a:rPr lang="pt-BR" sz="1800" dirty="0">
                <a:sym typeface="Wingdings" pitchFamily="2" charset="2"/>
              </a:rPr>
              <a:t></a:t>
            </a:r>
            <a:r>
              <a:rPr lang="pt-BR" sz="1800" dirty="0"/>
              <a:t> Fe</a:t>
            </a:r>
            <a:r>
              <a:rPr lang="pt-BR" sz="1800" baseline="30000" dirty="0"/>
              <a:t>II</a:t>
            </a:r>
            <a:r>
              <a:rPr lang="pt-BR" sz="1800" dirty="0"/>
              <a:t>EDTA		</a:t>
            </a:r>
            <a:r>
              <a:rPr lang="pt-BR" sz="1800" dirty="0" smtClean="0"/>
              <a:t>	(</a:t>
            </a:r>
            <a:r>
              <a:rPr lang="pt-BR" sz="1800" dirty="0"/>
              <a:t>2)</a:t>
            </a:r>
          </a:p>
          <a:p>
            <a:pPr>
              <a:lnSpc>
                <a:spcPct val="80000"/>
              </a:lnSpc>
              <a:buFont typeface="Wingdings" pitchFamily="2" charset="2"/>
              <a:buNone/>
            </a:pPr>
            <a:endParaRPr lang="pt-BR" sz="1800" dirty="0"/>
          </a:p>
          <a:p>
            <a:pPr>
              <a:lnSpc>
                <a:spcPct val="80000"/>
              </a:lnSpc>
              <a:buFont typeface="Wingdings" pitchFamily="2" charset="2"/>
              <a:buNone/>
            </a:pPr>
            <a:r>
              <a:rPr lang="pt-BR" sz="1800" dirty="0"/>
              <a:t>Homogeneous O</a:t>
            </a:r>
            <a:r>
              <a:rPr lang="pt-BR" sz="1800" baseline="-25000" dirty="0"/>
              <a:t>2</a:t>
            </a:r>
            <a:r>
              <a:rPr lang="pt-BR" sz="1800" dirty="0"/>
              <a:t> activation:</a:t>
            </a:r>
          </a:p>
          <a:p>
            <a:pPr>
              <a:lnSpc>
                <a:spcPct val="80000"/>
              </a:lnSpc>
            </a:pPr>
            <a:r>
              <a:rPr lang="pt-BR" sz="2200" b="1" dirty="0">
                <a:solidFill>
                  <a:srgbClr val="FF3300"/>
                </a:solidFill>
              </a:rPr>
              <a:t>2Fe</a:t>
            </a:r>
            <a:r>
              <a:rPr lang="pt-BR" sz="2200" b="1" baseline="30000" dirty="0">
                <a:solidFill>
                  <a:srgbClr val="FF3300"/>
                </a:solidFill>
              </a:rPr>
              <a:t>II</a:t>
            </a:r>
            <a:r>
              <a:rPr lang="pt-BR" sz="2200" b="1" dirty="0">
                <a:solidFill>
                  <a:srgbClr val="FF3300"/>
                </a:solidFill>
              </a:rPr>
              <a:t>EDTA + O</a:t>
            </a:r>
            <a:r>
              <a:rPr lang="pt-BR" sz="2200" b="1" baseline="-25000" dirty="0">
                <a:solidFill>
                  <a:srgbClr val="FF3300"/>
                </a:solidFill>
              </a:rPr>
              <a:t>2</a:t>
            </a:r>
            <a:r>
              <a:rPr lang="pt-BR" sz="2200" b="1" dirty="0">
                <a:solidFill>
                  <a:srgbClr val="FF3300"/>
                </a:solidFill>
              </a:rPr>
              <a:t> + 2H</a:t>
            </a:r>
            <a:r>
              <a:rPr lang="pt-BR" sz="2200" b="1" baseline="30000" dirty="0">
                <a:solidFill>
                  <a:srgbClr val="FF3300"/>
                </a:solidFill>
              </a:rPr>
              <a:t>+</a:t>
            </a:r>
            <a:r>
              <a:rPr lang="pt-BR" sz="2200" b="1" dirty="0">
                <a:solidFill>
                  <a:srgbClr val="FF3300"/>
                </a:solidFill>
              </a:rPr>
              <a:t> </a:t>
            </a:r>
            <a:r>
              <a:rPr lang="en-US" sz="2200" b="1" dirty="0">
                <a:solidFill>
                  <a:srgbClr val="FF3300"/>
                </a:solidFill>
                <a:sym typeface="Wingdings" pitchFamily="2" charset="2"/>
              </a:rPr>
              <a:t></a:t>
            </a:r>
            <a:r>
              <a:rPr lang="pt-BR" sz="2200" b="1" dirty="0">
                <a:solidFill>
                  <a:srgbClr val="FF3300"/>
                </a:solidFill>
              </a:rPr>
              <a:t> 2Fe</a:t>
            </a:r>
            <a:r>
              <a:rPr lang="pt-BR" sz="2200" b="1" baseline="30000" dirty="0">
                <a:solidFill>
                  <a:srgbClr val="FF3300"/>
                </a:solidFill>
              </a:rPr>
              <a:t>III</a:t>
            </a:r>
            <a:r>
              <a:rPr lang="pt-BR" sz="2200" b="1" dirty="0">
                <a:solidFill>
                  <a:srgbClr val="FF3300"/>
                </a:solidFill>
              </a:rPr>
              <a:t>EDTA + H</a:t>
            </a:r>
            <a:r>
              <a:rPr lang="pt-BR" sz="2200" b="1" baseline="-25000" dirty="0">
                <a:solidFill>
                  <a:srgbClr val="FF3300"/>
                </a:solidFill>
              </a:rPr>
              <a:t>2</a:t>
            </a:r>
            <a:r>
              <a:rPr lang="pt-BR" sz="2200" b="1" dirty="0">
                <a:solidFill>
                  <a:srgbClr val="FF3300"/>
                </a:solidFill>
              </a:rPr>
              <a:t>O</a:t>
            </a:r>
            <a:r>
              <a:rPr lang="pt-BR" sz="2200" b="1" baseline="-25000" dirty="0">
                <a:solidFill>
                  <a:srgbClr val="FF3300"/>
                </a:solidFill>
              </a:rPr>
              <a:t>2 </a:t>
            </a:r>
            <a:r>
              <a:rPr lang="pt-BR" sz="2200" b="1" dirty="0">
                <a:solidFill>
                  <a:srgbClr val="FF3300"/>
                </a:solidFill>
              </a:rPr>
              <a:t>(3)</a:t>
            </a:r>
          </a:p>
          <a:p>
            <a:pPr>
              <a:lnSpc>
                <a:spcPct val="80000"/>
              </a:lnSpc>
              <a:buFont typeface="Wingdings" pitchFamily="2" charset="2"/>
              <a:buNone/>
            </a:pPr>
            <a:endParaRPr lang="pt-BR" sz="1800" baseline="-25000" dirty="0">
              <a:solidFill>
                <a:srgbClr val="FF3300"/>
              </a:solidFill>
            </a:endParaRPr>
          </a:p>
          <a:p>
            <a:pPr>
              <a:lnSpc>
                <a:spcPct val="80000"/>
              </a:lnSpc>
              <a:buFont typeface="Wingdings" pitchFamily="2" charset="2"/>
              <a:buNone/>
            </a:pPr>
            <a:r>
              <a:rPr lang="pt-BR" sz="1800" dirty="0"/>
              <a:t>Fenton Reaction </a:t>
            </a:r>
          </a:p>
          <a:p>
            <a:pPr>
              <a:lnSpc>
                <a:spcPct val="80000"/>
              </a:lnSpc>
            </a:pPr>
            <a:r>
              <a:rPr lang="pt-BR" sz="1800" dirty="0"/>
              <a:t>Fe</a:t>
            </a:r>
            <a:r>
              <a:rPr lang="pt-BR" sz="1800" baseline="30000" dirty="0"/>
              <a:t>II</a:t>
            </a:r>
            <a:r>
              <a:rPr lang="pt-BR" sz="1800" dirty="0"/>
              <a:t>EDTA + H</a:t>
            </a:r>
            <a:r>
              <a:rPr lang="pt-BR" sz="1800" baseline="-25000" dirty="0"/>
              <a:t>2</a:t>
            </a:r>
            <a:r>
              <a:rPr lang="pt-BR" sz="1800" dirty="0"/>
              <a:t>O</a:t>
            </a:r>
            <a:r>
              <a:rPr lang="pt-BR" sz="1800" baseline="-25000" dirty="0"/>
              <a:t>2</a:t>
            </a:r>
            <a:r>
              <a:rPr lang="pt-BR" sz="1800" dirty="0"/>
              <a:t> </a:t>
            </a:r>
            <a:r>
              <a:rPr lang="en-US" sz="1800" dirty="0">
                <a:sym typeface="Wingdings" pitchFamily="2" charset="2"/>
              </a:rPr>
              <a:t></a:t>
            </a:r>
            <a:r>
              <a:rPr lang="pt-BR" sz="1800" dirty="0"/>
              <a:t> Fe</a:t>
            </a:r>
            <a:r>
              <a:rPr lang="pt-BR" sz="1800" baseline="30000" dirty="0"/>
              <a:t>III</a:t>
            </a:r>
            <a:r>
              <a:rPr lang="pt-BR" sz="1800" dirty="0"/>
              <a:t>EDTA + OH• + OH-  </a:t>
            </a:r>
            <a:r>
              <a:rPr lang="pt-BR" sz="1800" dirty="0" smtClean="0"/>
              <a:t>	(</a:t>
            </a:r>
            <a:r>
              <a:rPr lang="pt-BR" sz="1800" dirty="0"/>
              <a:t>4)</a:t>
            </a:r>
          </a:p>
          <a:p>
            <a:pPr>
              <a:lnSpc>
                <a:spcPct val="80000"/>
              </a:lnSpc>
              <a:buFont typeface="Wingdings" pitchFamily="2" charset="2"/>
              <a:buNone/>
            </a:pPr>
            <a:endParaRPr lang="pt-BR" sz="1800" dirty="0"/>
          </a:p>
          <a:p>
            <a:pPr>
              <a:lnSpc>
                <a:spcPct val="80000"/>
              </a:lnSpc>
              <a:buFont typeface="Wingdings" pitchFamily="2" charset="2"/>
              <a:buNone/>
            </a:pPr>
            <a:r>
              <a:rPr lang="pt-BR" sz="1800" dirty="0"/>
              <a:t>EDTA degradation:				</a:t>
            </a:r>
          </a:p>
          <a:p>
            <a:pPr>
              <a:lnSpc>
                <a:spcPct val="80000"/>
              </a:lnSpc>
            </a:pPr>
            <a:r>
              <a:rPr lang="pt-BR" sz="1800" dirty="0"/>
              <a:t>OH• + FeEDTA </a:t>
            </a:r>
            <a:r>
              <a:rPr lang="pt-BR" sz="1800" dirty="0">
                <a:sym typeface="Wingdings" pitchFamily="2" charset="2"/>
              </a:rPr>
              <a:t>Fe</a:t>
            </a:r>
            <a:r>
              <a:rPr lang="pt-BR" sz="1800" baseline="30000" dirty="0">
                <a:sym typeface="Wingdings" pitchFamily="2" charset="2"/>
              </a:rPr>
              <a:t>2+/3+</a:t>
            </a:r>
            <a:r>
              <a:rPr lang="pt-BR" sz="1800" dirty="0">
                <a:sym typeface="Wingdings" pitchFamily="2" charset="2"/>
              </a:rPr>
              <a:t> + EDTA*	</a:t>
            </a:r>
            <a:r>
              <a:rPr lang="pt-BR" sz="1800" dirty="0" smtClean="0">
                <a:sym typeface="Wingdings" pitchFamily="2" charset="2"/>
              </a:rPr>
              <a:t>	(</a:t>
            </a:r>
            <a:r>
              <a:rPr lang="pt-BR" sz="1800" dirty="0">
                <a:sym typeface="Wingdings" pitchFamily="2" charset="2"/>
              </a:rPr>
              <a:t>5)</a:t>
            </a:r>
          </a:p>
          <a:p>
            <a:pPr lvl="4">
              <a:lnSpc>
                <a:spcPct val="80000"/>
              </a:lnSpc>
            </a:pPr>
            <a:r>
              <a:rPr lang="pt-BR" sz="1800" dirty="0">
                <a:sym typeface="Wingdings" pitchFamily="2" charset="2"/>
              </a:rPr>
              <a:t>EDTA* = damaged EDTA</a:t>
            </a:r>
          </a:p>
          <a:p>
            <a:pPr lvl="4">
              <a:lnSpc>
                <a:spcPct val="80000"/>
              </a:lnSpc>
            </a:pPr>
            <a:endParaRPr lang="pt-BR" sz="1800" dirty="0">
              <a:sym typeface="Wingdings" pitchFamily="2" charset="2"/>
            </a:endParaRPr>
          </a:p>
          <a:p>
            <a:pPr>
              <a:lnSpc>
                <a:spcPct val="80000"/>
              </a:lnSpc>
              <a:buFont typeface="Wingdings" pitchFamily="2" charset="2"/>
              <a:buNone/>
            </a:pPr>
            <a:r>
              <a:rPr lang="pt-BR" sz="1800" dirty="0"/>
              <a:t>Redox Cycling:</a:t>
            </a:r>
          </a:p>
          <a:p>
            <a:pPr>
              <a:lnSpc>
                <a:spcPct val="80000"/>
              </a:lnSpc>
            </a:pPr>
            <a:r>
              <a:rPr lang="pt-BR" sz="1800" dirty="0"/>
              <a:t>Fe</a:t>
            </a:r>
            <a:r>
              <a:rPr lang="pt-BR" sz="1800" baseline="30000" dirty="0"/>
              <a:t>III</a:t>
            </a:r>
            <a:r>
              <a:rPr lang="pt-BR" sz="1800" dirty="0"/>
              <a:t>EDTA + e</a:t>
            </a:r>
            <a:r>
              <a:rPr lang="pt-BR" sz="1800" baseline="30000" dirty="0"/>
              <a:t>-</a:t>
            </a:r>
            <a:r>
              <a:rPr lang="pt-BR" sz="1800" dirty="0"/>
              <a:t> </a:t>
            </a:r>
            <a:r>
              <a:rPr lang="pt-BR" sz="1800" dirty="0">
                <a:sym typeface="Wingdings" pitchFamily="2" charset="2"/>
              </a:rPr>
              <a:t>Fe</a:t>
            </a:r>
            <a:r>
              <a:rPr lang="pt-BR" sz="1800" baseline="30000" dirty="0">
                <a:sym typeface="Wingdings" pitchFamily="2" charset="2"/>
              </a:rPr>
              <a:t>II</a:t>
            </a:r>
            <a:r>
              <a:rPr lang="pt-BR" sz="1800" dirty="0">
                <a:sym typeface="Wingdings" pitchFamily="2" charset="2"/>
              </a:rPr>
              <a:t>EDTA		</a:t>
            </a:r>
            <a:r>
              <a:rPr lang="pt-BR" sz="1800" dirty="0" smtClean="0">
                <a:sym typeface="Wingdings" pitchFamily="2" charset="2"/>
              </a:rPr>
              <a:t>	(</a:t>
            </a:r>
            <a:r>
              <a:rPr lang="pt-BR" sz="1800" dirty="0">
                <a:sym typeface="Wingdings" pitchFamily="2" charset="2"/>
              </a:rPr>
              <a:t>6)</a:t>
            </a:r>
          </a:p>
          <a:p>
            <a:pPr lvl="4">
              <a:lnSpc>
                <a:spcPct val="80000"/>
              </a:lnSpc>
            </a:pPr>
            <a:endParaRPr lang="pt-BR" sz="1400" dirty="0">
              <a:sym typeface="Wingdings" pitchFamily="2" charset="2"/>
            </a:endParaRPr>
          </a:p>
          <a:p>
            <a:pPr lvl="4">
              <a:lnSpc>
                <a:spcPct val="80000"/>
              </a:lnSpc>
            </a:pPr>
            <a:endParaRPr lang="en-US" sz="1400" dirty="0">
              <a:sym typeface="Wingdings" pitchFamily="2" charset="2"/>
            </a:endParaRPr>
          </a:p>
        </p:txBody>
      </p:sp>
      <p:graphicFrame>
        <p:nvGraphicFramePr>
          <p:cNvPr id="102435" name="Group 35"/>
          <p:cNvGraphicFramePr>
            <a:graphicFrameLocks noGrp="1"/>
          </p:cNvGraphicFramePr>
          <p:nvPr>
            <p:ph sz="half" idx="2"/>
          </p:nvPr>
        </p:nvGraphicFramePr>
        <p:xfrm>
          <a:off x="381000" y="2133600"/>
          <a:ext cx="2514600" cy="2641600"/>
        </p:xfrm>
        <a:graphic>
          <a:graphicData uri="http://schemas.openxmlformats.org/drawingml/2006/table">
            <a:tbl>
              <a:tblPr/>
              <a:tblGrid>
                <a:gridCol w="1524000"/>
                <a:gridCol w="990600"/>
              </a:tblGrid>
              <a:tr h="863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This study, </a:t>
                      </a:r>
                      <a:r>
                        <a:rPr kumimoji="0" lang="en-US" sz="1200" b="1" i="0" u="none" strike="noStrike" cap="none" normalizeH="0" baseline="0" dirty="0" smtClean="0">
                          <a:ln>
                            <a:noFill/>
                          </a:ln>
                          <a:solidFill>
                            <a:schemeClr val="tx1"/>
                          </a:solidFill>
                          <a:effectLst/>
                          <a:latin typeface="Arial" charset="0"/>
                        </a:rPr>
                        <a:t>ES&amp;T 2005, 39, 7158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25.5 kJ/mol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3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dirty="0" err="1" smtClean="0">
                          <a:ln>
                            <a:noFill/>
                          </a:ln>
                          <a:solidFill>
                            <a:schemeClr val="tx1"/>
                          </a:solidFill>
                          <a:effectLst/>
                          <a:latin typeface="Arial" charset="0"/>
                        </a:rPr>
                        <a:t>Beenackers</a:t>
                      </a:r>
                      <a:r>
                        <a:rPr kumimoji="0" lang="en-US" sz="18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Ing</a:t>
                      </a:r>
                      <a:r>
                        <a:rPr kumimoji="0" lang="en-US" sz="1200" b="0" i="0" u="none" strike="noStrike" cap="none" normalizeH="0" baseline="0" dirty="0" smtClean="0">
                          <a:ln>
                            <a:noFill/>
                          </a:ln>
                          <a:solidFill>
                            <a:schemeClr val="tx1"/>
                          </a:solidFill>
                          <a:effectLst/>
                          <a:latin typeface="Arial" charset="0"/>
                        </a:rPr>
                        <a:t>. Eng. Chem. Res. 1992, 32, 2580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27.2 kJ/mol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3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Van Eldik </a:t>
                      </a:r>
                      <a:r>
                        <a:rPr kumimoji="0" lang="en-US" sz="1200" b="0" i="0" u="none" strike="noStrike" cap="none" normalizeH="0" baseline="0" smtClean="0">
                          <a:ln>
                            <a:noFill/>
                          </a:ln>
                          <a:solidFill>
                            <a:schemeClr val="tx1"/>
                          </a:solidFill>
                          <a:effectLst/>
                          <a:latin typeface="Arial" charset="0"/>
                        </a:rPr>
                        <a:t>Inorg. Chem, </a:t>
                      </a:r>
                      <a:r>
                        <a:rPr kumimoji="0" lang="en-US" sz="1200" b="1" i="0" u="none" strike="noStrike" cap="none" normalizeH="0" baseline="0" smtClean="0">
                          <a:ln>
                            <a:noFill/>
                          </a:ln>
                          <a:solidFill>
                            <a:schemeClr val="tx1"/>
                          </a:solidFill>
                          <a:effectLst/>
                          <a:latin typeface="Arial" charset="0"/>
                        </a:rPr>
                        <a:t>1997</a:t>
                      </a:r>
                      <a:r>
                        <a:rPr kumimoji="0" lang="en-US" sz="1200" b="0" i="0" u="none" strike="noStrike" cap="none" normalizeH="0" baseline="0" smtClean="0">
                          <a:ln>
                            <a:noFill/>
                          </a:ln>
                          <a:solidFill>
                            <a:schemeClr val="tx1"/>
                          </a:solidFill>
                          <a:effectLst/>
                          <a:latin typeface="Arial" charset="0"/>
                        </a:rPr>
                        <a:t>, </a:t>
                      </a:r>
                      <a:r>
                        <a:rPr kumimoji="0" lang="en-US" sz="1200" b="0" i="1" u="none" strike="noStrike" cap="none" normalizeH="0" baseline="0" smtClean="0">
                          <a:ln>
                            <a:noFill/>
                          </a:ln>
                          <a:solidFill>
                            <a:schemeClr val="tx1"/>
                          </a:solidFill>
                          <a:effectLst/>
                          <a:latin typeface="Arial" charset="0"/>
                        </a:rPr>
                        <a:t>36</a:t>
                      </a:r>
                      <a:r>
                        <a:rPr kumimoji="0" lang="en-US" sz="1200" b="0" i="0" u="none" strike="noStrike" cap="none" normalizeH="0" baseline="0" smtClean="0">
                          <a:ln>
                            <a:noFill/>
                          </a:ln>
                          <a:solidFill>
                            <a:schemeClr val="tx1"/>
                          </a:solidFill>
                          <a:effectLst/>
                          <a:latin typeface="Arial" charset="0"/>
                        </a:rPr>
                        <a:t>, 4115-4120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33.9 kJ/mol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418" name="Line 18"/>
          <p:cNvSpPr>
            <a:spLocks noChangeShapeType="1"/>
          </p:cNvSpPr>
          <p:nvPr/>
        </p:nvSpPr>
        <p:spPr bwMode="auto">
          <a:xfrm flipV="1">
            <a:off x="2895600" y="3276600"/>
            <a:ext cx="457200" cy="0"/>
          </a:xfrm>
          <a:prstGeom prst="line">
            <a:avLst/>
          </a:prstGeom>
          <a:noFill/>
          <a:ln w="9525">
            <a:solidFill>
              <a:schemeClr val="tx1"/>
            </a:solidFill>
            <a:round/>
            <a:headEnd/>
            <a:tailEnd type="triangle" w="med" len="med"/>
          </a:ln>
          <a:effectLst/>
        </p:spPr>
        <p:txBody>
          <a:bodyPr/>
          <a:lstStyle/>
          <a:p>
            <a:endParaRPr lang="en-US"/>
          </a:p>
        </p:txBody>
      </p:sp>
      <p:sp>
        <p:nvSpPr>
          <p:cNvPr id="102419" name="Text Box 19"/>
          <p:cNvSpPr txBox="1">
            <a:spLocks noChangeArrowheads="1"/>
          </p:cNvSpPr>
          <p:nvPr/>
        </p:nvSpPr>
        <p:spPr bwMode="auto">
          <a:xfrm>
            <a:off x="2971800" y="6019800"/>
            <a:ext cx="4410075" cy="579438"/>
          </a:xfrm>
          <a:prstGeom prst="rect">
            <a:avLst/>
          </a:prstGeom>
          <a:noFill/>
          <a:ln w="9525">
            <a:noFill/>
            <a:miter lim="800000"/>
            <a:headEnd/>
            <a:tailEnd/>
          </a:ln>
          <a:effectLst/>
        </p:spPr>
        <p:txBody>
          <a:bodyPr wrap="none">
            <a:spAutoFit/>
          </a:bodyPr>
          <a:lstStyle/>
          <a:p>
            <a:pPr>
              <a:buFontTx/>
              <a:buChar char="•"/>
            </a:pPr>
            <a:r>
              <a:rPr lang="en-US" sz="3200" dirty="0">
                <a:solidFill>
                  <a:srgbClr val="FF3300"/>
                </a:solidFill>
                <a:cs typeface="Arial" charset="0"/>
              </a:rPr>
              <a:t>Step 3 is Rate-Limiting</a:t>
            </a:r>
          </a:p>
        </p:txBody>
      </p:sp>
      <p:sp>
        <p:nvSpPr>
          <p:cNvPr id="7" name="Date Placeholder 6"/>
          <p:cNvSpPr>
            <a:spLocks noGrp="1"/>
          </p:cNvSpPr>
          <p:nvPr>
            <p:ph type="dt" sz="half" idx="10"/>
          </p:nvPr>
        </p:nvSpPr>
        <p:spPr/>
        <p:txBody>
          <a:bodyPr/>
          <a:lstStyle/>
          <a:p>
            <a:r>
              <a:rPr lang="en-US" smtClean="0"/>
              <a:t>10/4/2010</a:t>
            </a:r>
            <a:endParaRPr lang="en-US" altLang="en-US"/>
          </a:p>
        </p:txBody>
      </p:sp>
      <p:sp>
        <p:nvSpPr>
          <p:cNvPr id="8" name="Slide Number Placeholder 7"/>
          <p:cNvSpPr>
            <a:spLocks noGrp="1"/>
          </p:cNvSpPr>
          <p:nvPr>
            <p:ph type="sldNum" sz="quarter" idx="12"/>
          </p:nvPr>
        </p:nvSpPr>
        <p:spPr/>
        <p:txBody>
          <a:bodyPr/>
          <a:lstStyle/>
          <a:p>
            <a:fld id="{83B32A9E-39B7-4AC6-9FB3-0D31690111B6}" type="slidenum">
              <a:rPr lang="en-US" altLang="en-US" smtClean="0"/>
              <a:pPr/>
              <a:t>29</a:t>
            </a:fld>
            <a:endParaRPr lang="en-US"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Accidental Discoveries</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3</a:t>
            </a:fld>
            <a:endParaRPr lang="en-US"/>
          </a:p>
        </p:txBody>
      </p:sp>
      <p:sp>
        <p:nvSpPr>
          <p:cNvPr id="6" name="TextBox 5"/>
          <p:cNvSpPr txBox="1"/>
          <p:nvPr/>
        </p:nvSpPr>
        <p:spPr>
          <a:xfrm>
            <a:off x="685800" y="1905000"/>
            <a:ext cx="7072962" cy="3416320"/>
          </a:xfrm>
          <a:prstGeom prst="rect">
            <a:avLst/>
          </a:prstGeom>
          <a:noFill/>
        </p:spPr>
        <p:txBody>
          <a:bodyPr wrap="none" rtlCol="0">
            <a:spAutoFit/>
          </a:bodyPr>
          <a:lstStyle/>
          <a:p>
            <a:r>
              <a:rPr lang="en-US" sz="2400" b="1" dirty="0" smtClean="0"/>
              <a:t>….Other Areas of Research </a:t>
            </a:r>
          </a:p>
          <a:p>
            <a:endParaRPr lang="en-US" sz="2400" b="1" dirty="0" smtClean="0"/>
          </a:p>
          <a:p>
            <a:pPr>
              <a:buFont typeface="Arial" pitchFamily="34" charset="0"/>
              <a:buChar char="•"/>
            </a:pPr>
            <a:r>
              <a:rPr lang="en-US" sz="2400" dirty="0" smtClean="0"/>
              <a:t>Fuel Cells</a:t>
            </a:r>
          </a:p>
          <a:p>
            <a:pPr>
              <a:buFont typeface="Arial" pitchFamily="34" charset="0"/>
              <a:buChar char="•"/>
            </a:pPr>
            <a:r>
              <a:rPr lang="en-US" sz="2400" dirty="0" smtClean="0"/>
              <a:t>Batteries</a:t>
            </a:r>
          </a:p>
          <a:p>
            <a:pPr>
              <a:buFont typeface="Arial" pitchFamily="34" charset="0"/>
              <a:buChar char="•"/>
            </a:pPr>
            <a:r>
              <a:rPr lang="en-US" sz="2400" dirty="0" smtClean="0"/>
              <a:t>Antioxidants</a:t>
            </a:r>
          </a:p>
          <a:p>
            <a:pPr>
              <a:buFont typeface="Arial" pitchFamily="34" charset="0"/>
              <a:buChar char="•"/>
            </a:pPr>
            <a:r>
              <a:rPr lang="en-US" sz="2400" dirty="0" smtClean="0"/>
              <a:t>Detection of Improvised (kitchen sink) Explosives</a:t>
            </a:r>
          </a:p>
          <a:p>
            <a:pPr>
              <a:buFont typeface="Arial" pitchFamily="34" charset="0"/>
              <a:buChar char="•"/>
            </a:pPr>
            <a:r>
              <a:rPr lang="en-US" sz="2400" dirty="0" smtClean="0"/>
              <a:t>Mechanisms of </a:t>
            </a:r>
            <a:r>
              <a:rPr lang="en-US" sz="2400" dirty="0" err="1" smtClean="0"/>
              <a:t>Photosystem</a:t>
            </a:r>
            <a:r>
              <a:rPr lang="en-US" sz="2400" dirty="0" smtClean="0"/>
              <a:t> II </a:t>
            </a:r>
          </a:p>
          <a:p>
            <a:endParaRPr lang="en-US" sz="2400" dirty="0" smtClean="0"/>
          </a:p>
          <a:p>
            <a:r>
              <a:rPr lang="en-US" sz="2400" dirty="0" smtClean="0">
                <a:hlinkClick r:id="rId3"/>
              </a:rPr>
              <a:t>http://www.chem.uidaho.edu/faculty/ifcheng/pubs.htm</a:t>
            </a:r>
            <a:r>
              <a:rPr lang="en-US" sz="2400" dirty="0" smtClean="0"/>
              <a:t> </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normAutofit fontScale="85000" lnSpcReduction="20000"/>
          </a:bodyPr>
          <a:lstStyle/>
          <a:p>
            <a:fld id="{A1467770-FE61-49C4-A09B-39BF221A1B6A}" type="slidenum">
              <a:rPr lang="en-US" altLang="en-US"/>
              <a:pPr/>
              <a:t>30</a:t>
            </a:fld>
            <a:endParaRPr lang="en-US" altLang="en-US"/>
          </a:p>
        </p:txBody>
      </p:sp>
      <p:sp>
        <p:nvSpPr>
          <p:cNvPr id="308226" name="Rectangle 2"/>
          <p:cNvSpPr>
            <a:spLocks noGrp="1" noChangeArrowheads="1"/>
          </p:cNvSpPr>
          <p:nvPr>
            <p:ph type="title"/>
          </p:nvPr>
        </p:nvSpPr>
        <p:spPr/>
        <p:txBody>
          <a:bodyPr/>
          <a:lstStyle/>
          <a:p>
            <a:r>
              <a:rPr lang="en-US"/>
              <a:t>Rate limiting step</a:t>
            </a:r>
          </a:p>
        </p:txBody>
      </p:sp>
      <p:sp>
        <p:nvSpPr>
          <p:cNvPr id="308228" name="Text Box 4"/>
          <p:cNvSpPr txBox="1">
            <a:spLocks noChangeArrowheads="1"/>
          </p:cNvSpPr>
          <p:nvPr/>
        </p:nvSpPr>
        <p:spPr bwMode="auto">
          <a:xfrm>
            <a:off x="3657600" y="1066800"/>
            <a:ext cx="5486400" cy="4816475"/>
          </a:xfrm>
          <a:prstGeom prst="rect">
            <a:avLst/>
          </a:prstGeom>
          <a:noFill/>
          <a:ln w="9525">
            <a:noFill/>
            <a:miter lim="800000"/>
            <a:headEnd/>
            <a:tailEnd/>
          </a:ln>
          <a:effectLst/>
        </p:spPr>
        <p:txBody>
          <a:bodyPr>
            <a:spAutoFit/>
          </a:bodyPr>
          <a:lstStyle/>
          <a:p>
            <a:pPr marL="342900" indent="-342900">
              <a:spcBef>
                <a:spcPct val="50000"/>
              </a:spcBef>
              <a:buFontTx/>
              <a:buAutoNum type="arabicParenR"/>
            </a:pPr>
            <a:r>
              <a:rPr lang="en-US" sz="2000" baseline="0" dirty="0">
                <a:latin typeface="Times New Roman" pitchFamily="18" charset="0"/>
              </a:rPr>
              <a:t>Fe</a:t>
            </a:r>
            <a:r>
              <a:rPr lang="en-US" sz="2000" baseline="0" dirty="0">
                <a:latin typeface="Times New Roman" pitchFamily="18" charset="0"/>
                <a:cs typeface="Times New Roman" pitchFamily="18" charset="0"/>
              </a:rPr>
              <a:t>° </a:t>
            </a:r>
            <a:r>
              <a:rPr lang="en-US" baseline="0" dirty="0">
                <a:latin typeface="Times New Roman" pitchFamily="18" charset="0"/>
              </a:rPr>
              <a:t>→ Fe</a:t>
            </a:r>
            <a:r>
              <a:rPr lang="en-US" baseline="30000" dirty="0">
                <a:latin typeface="Times New Roman" pitchFamily="18" charset="0"/>
              </a:rPr>
              <a:t>2+   </a:t>
            </a:r>
            <a:r>
              <a:rPr lang="en-US" baseline="0" dirty="0">
                <a:latin typeface="Times New Roman" pitchFamily="18" charset="0"/>
              </a:rPr>
              <a:t>(dissolution)</a:t>
            </a:r>
            <a:endParaRPr lang="en-US" baseline="30000" dirty="0">
              <a:latin typeface="Times New Roman" pitchFamily="18" charset="0"/>
            </a:endParaRPr>
          </a:p>
          <a:p>
            <a:pPr marL="342900" indent="-342900">
              <a:spcBef>
                <a:spcPct val="50000"/>
              </a:spcBef>
              <a:buFontTx/>
              <a:buAutoNum type="arabicParenR"/>
            </a:pPr>
            <a:r>
              <a:rPr lang="en-US" sz="2000" baseline="0" dirty="0">
                <a:latin typeface="Times New Roman" pitchFamily="18" charset="0"/>
                <a:cs typeface="Times New Roman" pitchFamily="18" charset="0"/>
              </a:rPr>
              <a:t>Fe</a:t>
            </a:r>
            <a:r>
              <a:rPr lang="en-US" sz="2000" baseline="30000" dirty="0">
                <a:latin typeface="Times New Roman" pitchFamily="18" charset="0"/>
                <a:cs typeface="Times New Roman" pitchFamily="18" charset="0"/>
              </a:rPr>
              <a:t>2+ </a:t>
            </a:r>
            <a:r>
              <a:rPr lang="en-US" baseline="0" dirty="0">
                <a:latin typeface="Times New Roman" pitchFamily="18" charset="0"/>
              </a:rPr>
              <a:t>→ </a:t>
            </a:r>
            <a:r>
              <a:rPr lang="en-US" baseline="0" dirty="0" err="1">
                <a:latin typeface="Times New Roman" pitchFamily="18" charset="0"/>
              </a:rPr>
              <a:t>Fe</a:t>
            </a:r>
            <a:r>
              <a:rPr lang="en-US" baseline="30000" dirty="0" err="1">
                <a:latin typeface="Times New Roman" pitchFamily="18" charset="0"/>
              </a:rPr>
              <a:t>II</a:t>
            </a:r>
            <a:r>
              <a:rPr lang="en-US" baseline="0" dirty="0" err="1">
                <a:latin typeface="Times New Roman" pitchFamily="18" charset="0"/>
              </a:rPr>
              <a:t>EDTA</a:t>
            </a:r>
            <a:r>
              <a:rPr lang="en-US" baseline="0" dirty="0">
                <a:latin typeface="Times New Roman" pitchFamily="18" charset="0"/>
              </a:rPr>
              <a:t>   (Fe-EDTA formation)</a:t>
            </a:r>
          </a:p>
          <a:p>
            <a:pPr marL="800100" lvl="1" indent="-342900">
              <a:spcBef>
                <a:spcPct val="50000"/>
              </a:spcBef>
            </a:pPr>
            <a:r>
              <a:rPr lang="en-US" sz="2000" b="1" baseline="0" dirty="0">
                <a:latin typeface="Times New Roman" pitchFamily="18" charset="0"/>
              </a:rPr>
              <a:t>Homogenous chemical steps</a:t>
            </a:r>
          </a:p>
          <a:p>
            <a:pPr marL="342900" indent="-342900">
              <a:spcBef>
                <a:spcPct val="50000"/>
              </a:spcBef>
              <a:buFontTx/>
              <a:buAutoNum type="arabicParenR"/>
            </a:pPr>
            <a:r>
              <a:rPr lang="en-US" sz="2000" b="1" dirty="0" err="1" smtClean="0">
                <a:solidFill>
                  <a:srgbClr val="FF0000"/>
                </a:solidFill>
                <a:latin typeface="Times New Roman" pitchFamily="18" charset="0"/>
              </a:rPr>
              <a:t>Fe</a:t>
            </a:r>
            <a:r>
              <a:rPr lang="en-US" sz="2000" b="1" baseline="30000" dirty="0" err="1" smtClean="0">
                <a:solidFill>
                  <a:srgbClr val="FF0000"/>
                </a:solidFill>
                <a:latin typeface="Times New Roman" pitchFamily="18" charset="0"/>
              </a:rPr>
              <a:t>II</a:t>
            </a:r>
            <a:r>
              <a:rPr lang="en-US" sz="2000" b="1" dirty="0" err="1" smtClean="0">
                <a:solidFill>
                  <a:srgbClr val="FF0000"/>
                </a:solidFill>
                <a:latin typeface="Times New Roman" pitchFamily="18" charset="0"/>
              </a:rPr>
              <a:t>EDTA</a:t>
            </a:r>
            <a:r>
              <a:rPr lang="en-US" sz="2000" b="1" dirty="0" smtClean="0">
                <a:solidFill>
                  <a:srgbClr val="FF0000"/>
                </a:solidFill>
                <a:latin typeface="Times New Roman" pitchFamily="18" charset="0"/>
              </a:rPr>
              <a:t> + O</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 = Fe</a:t>
            </a:r>
            <a:r>
              <a:rPr lang="en-US" sz="2000" b="1" baseline="30000" dirty="0" smtClean="0">
                <a:solidFill>
                  <a:srgbClr val="FF0000"/>
                </a:solidFill>
                <a:latin typeface="Times New Roman" pitchFamily="18" charset="0"/>
              </a:rPr>
              <a:t>II</a:t>
            </a:r>
            <a:r>
              <a:rPr lang="en-US" sz="2000" b="1" dirty="0" smtClean="0">
                <a:solidFill>
                  <a:srgbClr val="FF0000"/>
                </a:solidFill>
                <a:latin typeface="Times New Roman" pitchFamily="18" charset="0"/>
              </a:rPr>
              <a:t>EDTA-O</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    </a:t>
            </a:r>
          </a:p>
          <a:p>
            <a:pPr marL="342900" indent="-342900">
              <a:spcBef>
                <a:spcPct val="50000"/>
              </a:spcBef>
              <a:buFontTx/>
              <a:buAutoNum type="arabicParenR"/>
            </a:pPr>
            <a:r>
              <a:rPr lang="en-US" sz="2000" b="1" dirty="0" smtClean="0">
                <a:solidFill>
                  <a:srgbClr val="FF0000"/>
                </a:solidFill>
                <a:latin typeface="Times New Roman" pitchFamily="18" charset="0"/>
              </a:rPr>
              <a:t>Fe</a:t>
            </a:r>
            <a:r>
              <a:rPr lang="en-US" sz="2000" b="1" baseline="30000" dirty="0" smtClean="0">
                <a:solidFill>
                  <a:srgbClr val="FF0000"/>
                </a:solidFill>
                <a:latin typeface="Times New Roman" pitchFamily="18" charset="0"/>
              </a:rPr>
              <a:t>II</a:t>
            </a:r>
            <a:r>
              <a:rPr lang="en-US" sz="2000" b="1" dirty="0" smtClean="0">
                <a:solidFill>
                  <a:srgbClr val="FF0000"/>
                </a:solidFill>
                <a:latin typeface="Times New Roman" pitchFamily="18" charset="0"/>
              </a:rPr>
              <a:t>EDTA-O</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 → </a:t>
            </a:r>
            <a:r>
              <a:rPr lang="en-US" sz="2000" b="1" dirty="0" err="1" smtClean="0">
                <a:solidFill>
                  <a:srgbClr val="FF0000"/>
                </a:solidFill>
                <a:latin typeface="Times New Roman" pitchFamily="18" charset="0"/>
              </a:rPr>
              <a:t>Fe</a:t>
            </a:r>
            <a:r>
              <a:rPr lang="en-US" sz="2000" b="1" baseline="30000" dirty="0" err="1" smtClean="0">
                <a:solidFill>
                  <a:srgbClr val="FF0000"/>
                </a:solidFill>
                <a:latin typeface="Times New Roman" pitchFamily="18" charset="0"/>
              </a:rPr>
              <a:t>III</a:t>
            </a:r>
            <a:r>
              <a:rPr lang="en-US" sz="2000" b="1" dirty="0" err="1" smtClean="0">
                <a:solidFill>
                  <a:srgbClr val="FF0000"/>
                </a:solidFill>
                <a:latin typeface="Times New Roman" pitchFamily="18" charset="0"/>
              </a:rPr>
              <a:t>EDTA</a:t>
            </a:r>
            <a:r>
              <a:rPr lang="en-US" sz="2000" b="1" dirty="0" smtClean="0">
                <a:solidFill>
                  <a:srgbClr val="FF0000"/>
                </a:solidFill>
                <a:latin typeface="Times New Roman" pitchFamily="18" charset="0"/>
              </a:rPr>
              <a:t> + O</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a:t>
            </a:r>
            <a:r>
              <a:rPr lang="en-US" sz="2000" b="1" baseline="30000" dirty="0" smtClean="0">
                <a:solidFill>
                  <a:srgbClr val="FF0000"/>
                </a:solidFill>
                <a:latin typeface="Times New Roman" pitchFamily="18" charset="0"/>
              </a:rPr>
              <a:t>- </a:t>
            </a:r>
          </a:p>
          <a:p>
            <a:pPr marL="342900" indent="-342900">
              <a:spcBef>
                <a:spcPct val="50000"/>
              </a:spcBef>
              <a:buFontTx/>
              <a:buAutoNum type="arabicParenR"/>
            </a:pPr>
            <a:r>
              <a:rPr lang="en-US" sz="2000" b="1" dirty="0" smtClean="0">
                <a:solidFill>
                  <a:srgbClr val="FF0000"/>
                </a:solidFill>
                <a:latin typeface="Times New Roman" pitchFamily="18" charset="0"/>
              </a:rPr>
              <a:t>O</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a:t>
            </a:r>
            <a:r>
              <a:rPr lang="en-US" sz="2000" b="1" baseline="30000" dirty="0" smtClean="0">
                <a:solidFill>
                  <a:srgbClr val="FF0000"/>
                </a:solidFill>
                <a:latin typeface="Times New Roman" pitchFamily="18" charset="0"/>
              </a:rPr>
              <a:t>- </a:t>
            </a:r>
            <a:r>
              <a:rPr lang="en-US" sz="2000" b="1" dirty="0" smtClean="0">
                <a:solidFill>
                  <a:srgbClr val="FF0000"/>
                </a:solidFill>
                <a:latin typeface="Times New Roman" pitchFamily="18" charset="0"/>
              </a:rPr>
              <a:t>+ O</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a:t>
            </a:r>
            <a:r>
              <a:rPr lang="en-US" sz="2000" b="1" baseline="30000" dirty="0" smtClean="0">
                <a:solidFill>
                  <a:srgbClr val="FF0000"/>
                </a:solidFill>
                <a:latin typeface="Times New Roman" pitchFamily="18" charset="0"/>
              </a:rPr>
              <a:t>-</a:t>
            </a:r>
            <a:r>
              <a:rPr lang="en-US" sz="2000" b="1" dirty="0" smtClean="0">
                <a:solidFill>
                  <a:srgbClr val="FF0000"/>
                </a:solidFill>
                <a:latin typeface="Times New Roman" pitchFamily="18" charset="0"/>
              </a:rPr>
              <a:t> + 2H</a:t>
            </a:r>
            <a:r>
              <a:rPr lang="en-US" sz="2000" b="1" baseline="30000" dirty="0" smtClean="0">
                <a:solidFill>
                  <a:srgbClr val="FF0000"/>
                </a:solidFill>
                <a:latin typeface="Times New Roman" pitchFamily="18" charset="0"/>
              </a:rPr>
              <a:t>+</a:t>
            </a:r>
            <a:r>
              <a:rPr lang="en-US" sz="2000" b="1" dirty="0" smtClean="0">
                <a:solidFill>
                  <a:srgbClr val="FF0000"/>
                </a:solidFill>
                <a:latin typeface="Times New Roman" pitchFamily="18" charset="0"/>
              </a:rPr>
              <a:t> → H</a:t>
            </a:r>
            <a:r>
              <a:rPr lang="en-US" sz="2000" b="1" baseline="-25000" dirty="0" smtClean="0">
                <a:solidFill>
                  <a:srgbClr val="FF0000"/>
                </a:solidFill>
                <a:latin typeface="Times New Roman" pitchFamily="18" charset="0"/>
              </a:rPr>
              <a:t>2</a:t>
            </a:r>
            <a:r>
              <a:rPr lang="en-US" sz="2000" b="1" dirty="0" smtClean="0">
                <a:solidFill>
                  <a:srgbClr val="FF0000"/>
                </a:solidFill>
                <a:latin typeface="Times New Roman" pitchFamily="18" charset="0"/>
              </a:rPr>
              <a:t>O</a:t>
            </a:r>
            <a:r>
              <a:rPr lang="en-US" sz="2000" b="1" baseline="-25000" dirty="0" smtClean="0">
                <a:solidFill>
                  <a:srgbClr val="FF0000"/>
                </a:solidFill>
                <a:latin typeface="Times New Roman" pitchFamily="18" charset="0"/>
              </a:rPr>
              <a:t>2 </a:t>
            </a:r>
            <a:r>
              <a:rPr lang="en-US" sz="2000" b="1" dirty="0" smtClean="0">
                <a:solidFill>
                  <a:srgbClr val="FF0000"/>
                </a:solidFill>
                <a:latin typeface="Times New Roman" pitchFamily="18" charset="0"/>
              </a:rPr>
              <a:t>+ O</a:t>
            </a:r>
            <a:r>
              <a:rPr lang="en-US" sz="2000" b="1" baseline="-25000" dirty="0" smtClean="0">
                <a:solidFill>
                  <a:srgbClr val="FF0000"/>
                </a:solidFill>
                <a:latin typeface="Times New Roman" pitchFamily="18" charset="0"/>
              </a:rPr>
              <a:t>2</a:t>
            </a:r>
          </a:p>
          <a:p>
            <a:pPr marL="342900" indent="-342900">
              <a:spcBef>
                <a:spcPct val="50000"/>
              </a:spcBef>
              <a:buFontTx/>
              <a:buAutoNum type="arabicParenR"/>
            </a:pPr>
            <a:r>
              <a:rPr lang="en-US" sz="2000" baseline="0" dirty="0" err="1" smtClean="0">
                <a:latin typeface="Times New Roman" pitchFamily="18" charset="0"/>
              </a:rPr>
              <a:t>Fe</a:t>
            </a:r>
            <a:r>
              <a:rPr lang="en-US" sz="2000" baseline="30000" dirty="0" err="1" smtClean="0">
                <a:latin typeface="Times New Roman" pitchFamily="18" charset="0"/>
              </a:rPr>
              <a:t>II</a:t>
            </a:r>
            <a:r>
              <a:rPr lang="en-US" sz="2000" baseline="0" dirty="0" err="1" smtClean="0">
                <a:latin typeface="Times New Roman" pitchFamily="18" charset="0"/>
              </a:rPr>
              <a:t>EDTA</a:t>
            </a:r>
            <a:r>
              <a:rPr lang="en-US" sz="2000" baseline="0" dirty="0" smtClean="0">
                <a:latin typeface="Times New Roman" pitchFamily="18" charset="0"/>
              </a:rPr>
              <a:t> </a:t>
            </a:r>
            <a:r>
              <a:rPr lang="en-US" sz="2000" baseline="0" dirty="0">
                <a:latin typeface="Times New Roman" pitchFamily="18" charset="0"/>
              </a:rPr>
              <a:t>+ </a:t>
            </a:r>
            <a:r>
              <a:rPr lang="en-US" baseline="0" dirty="0">
                <a:latin typeface="Times New Roman" pitchFamily="18" charset="0"/>
              </a:rPr>
              <a:t>H</a:t>
            </a:r>
            <a:r>
              <a:rPr lang="en-US" baseline="-25000" dirty="0">
                <a:latin typeface="Times New Roman" pitchFamily="18" charset="0"/>
              </a:rPr>
              <a:t>2</a:t>
            </a:r>
            <a:r>
              <a:rPr lang="en-US" baseline="0" dirty="0">
                <a:latin typeface="Times New Roman" pitchFamily="18" charset="0"/>
              </a:rPr>
              <a:t>O</a:t>
            </a:r>
            <a:r>
              <a:rPr lang="en-US" baseline="-25000" dirty="0">
                <a:latin typeface="Times New Roman" pitchFamily="18" charset="0"/>
              </a:rPr>
              <a:t>2</a:t>
            </a:r>
            <a:r>
              <a:rPr lang="en-US" sz="2000" baseline="0" dirty="0">
                <a:latin typeface="Times New Roman" pitchFamily="18" charset="0"/>
              </a:rPr>
              <a:t>→ </a:t>
            </a:r>
            <a:r>
              <a:rPr lang="en-US" sz="2000" baseline="0" dirty="0" err="1">
                <a:latin typeface="Times New Roman" pitchFamily="18" charset="0"/>
              </a:rPr>
              <a:t>Fe</a:t>
            </a:r>
            <a:r>
              <a:rPr lang="en-US" sz="2000" baseline="30000" dirty="0" err="1">
                <a:latin typeface="Times New Roman" pitchFamily="18" charset="0"/>
              </a:rPr>
              <a:t>III</a:t>
            </a:r>
            <a:r>
              <a:rPr lang="en-US" sz="2000" baseline="0" dirty="0" err="1">
                <a:latin typeface="Times New Roman" pitchFamily="18" charset="0"/>
              </a:rPr>
              <a:t>EDTA</a:t>
            </a:r>
            <a:r>
              <a:rPr lang="en-US" sz="2000" baseline="0" dirty="0">
                <a:latin typeface="Times New Roman" pitchFamily="18" charset="0"/>
              </a:rPr>
              <a:t> + HO</a:t>
            </a:r>
            <a:r>
              <a:rPr lang="en-US" sz="2000" baseline="0" dirty="0">
                <a:latin typeface="Times New Roman" pitchFamily="18" charset="0"/>
                <a:cs typeface="Times New Roman" pitchFamily="18" charset="0"/>
              </a:rPr>
              <a:t>• +HO- (Fenton </a:t>
            </a:r>
            <a:r>
              <a:rPr lang="en-US" sz="2000" baseline="0" dirty="0" err="1">
                <a:latin typeface="Times New Roman" pitchFamily="18" charset="0"/>
                <a:cs typeface="Times New Roman" pitchFamily="18" charset="0"/>
              </a:rPr>
              <a:t>rxn</a:t>
            </a:r>
            <a:r>
              <a:rPr lang="en-US" sz="2000" baseline="0" dirty="0">
                <a:latin typeface="Times New Roman" pitchFamily="18" charset="0"/>
                <a:cs typeface="Times New Roman" pitchFamily="18" charset="0"/>
              </a:rPr>
              <a:t>)</a:t>
            </a:r>
          </a:p>
          <a:p>
            <a:pPr marL="342900" indent="-342900">
              <a:spcBef>
                <a:spcPct val="50000"/>
              </a:spcBef>
              <a:buFontTx/>
              <a:buAutoNum type="arabicParenR"/>
            </a:pPr>
            <a:r>
              <a:rPr lang="en-US" sz="2000" baseline="0" dirty="0" err="1">
                <a:latin typeface="Times New Roman" pitchFamily="18" charset="0"/>
                <a:cs typeface="Times New Roman" pitchFamily="18" charset="0"/>
              </a:rPr>
              <a:t>Xenobiotic</a:t>
            </a:r>
            <a:r>
              <a:rPr lang="en-US" sz="2000" baseline="0" dirty="0">
                <a:latin typeface="Times New Roman" pitchFamily="18" charset="0"/>
                <a:cs typeface="Times New Roman" pitchFamily="18" charset="0"/>
              </a:rPr>
              <a:t> degradation </a:t>
            </a:r>
          </a:p>
          <a:p>
            <a:pPr marL="800100" lvl="1" indent="-342900">
              <a:spcBef>
                <a:spcPct val="50000"/>
              </a:spcBef>
            </a:pPr>
            <a:r>
              <a:rPr lang="en-US" sz="2000" b="1" baseline="0" dirty="0">
                <a:latin typeface="Times New Roman" pitchFamily="18" charset="0"/>
                <a:cs typeface="Times New Roman" pitchFamily="18" charset="0"/>
              </a:rPr>
              <a:t>Heterogeneous reduction steps</a:t>
            </a:r>
          </a:p>
          <a:p>
            <a:pPr marL="342900" indent="-342900">
              <a:spcBef>
                <a:spcPct val="50000"/>
              </a:spcBef>
              <a:buFontTx/>
              <a:buAutoNum type="arabicParenR"/>
            </a:pPr>
            <a:r>
              <a:rPr lang="en-US" sz="2000" baseline="0" dirty="0" err="1">
                <a:latin typeface="Times New Roman" pitchFamily="18" charset="0"/>
                <a:cs typeface="Times New Roman" pitchFamily="18" charset="0"/>
              </a:rPr>
              <a:t>Fe</a:t>
            </a:r>
            <a:r>
              <a:rPr lang="en-US" sz="2000" baseline="30000" dirty="0" err="1">
                <a:latin typeface="Times New Roman" pitchFamily="18" charset="0"/>
                <a:cs typeface="Times New Roman" pitchFamily="18" charset="0"/>
              </a:rPr>
              <a:t>III</a:t>
            </a:r>
            <a:r>
              <a:rPr lang="en-US" sz="2000" baseline="0" dirty="0" err="1">
                <a:latin typeface="Times New Roman" pitchFamily="18" charset="0"/>
                <a:cs typeface="Times New Roman" pitchFamily="18" charset="0"/>
              </a:rPr>
              <a:t>EDTA</a:t>
            </a:r>
            <a:r>
              <a:rPr lang="en-US" sz="2000" baseline="0" dirty="0">
                <a:latin typeface="Times New Roman" pitchFamily="18" charset="0"/>
                <a:cs typeface="Times New Roman" pitchFamily="18" charset="0"/>
              </a:rPr>
              <a:t> + e- </a:t>
            </a:r>
            <a:r>
              <a:rPr lang="en-US" sz="2000" baseline="0" dirty="0">
                <a:latin typeface="Times New Roman" pitchFamily="18" charset="0"/>
                <a:cs typeface="Times New Roman" pitchFamily="18" charset="0"/>
                <a:sym typeface="Wingdings" pitchFamily="2" charset="2"/>
              </a:rPr>
              <a:t> </a:t>
            </a:r>
            <a:r>
              <a:rPr lang="en-US" sz="2000" baseline="0" dirty="0" err="1">
                <a:latin typeface="Times New Roman" pitchFamily="18" charset="0"/>
                <a:cs typeface="Times New Roman" pitchFamily="18" charset="0"/>
                <a:sym typeface="Wingdings" pitchFamily="2" charset="2"/>
              </a:rPr>
              <a:t>Fe</a:t>
            </a:r>
            <a:r>
              <a:rPr lang="en-US" sz="2000" baseline="30000" dirty="0" err="1">
                <a:latin typeface="Times New Roman" pitchFamily="18" charset="0"/>
                <a:cs typeface="Times New Roman" pitchFamily="18" charset="0"/>
                <a:sym typeface="Wingdings" pitchFamily="2" charset="2"/>
              </a:rPr>
              <a:t>II</a:t>
            </a:r>
            <a:r>
              <a:rPr lang="en-US" sz="2000" baseline="0" dirty="0" err="1">
                <a:latin typeface="Times New Roman" pitchFamily="18" charset="0"/>
                <a:cs typeface="Times New Roman" pitchFamily="18" charset="0"/>
                <a:sym typeface="Wingdings" pitchFamily="2" charset="2"/>
              </a:rPr>
              <a:t>EDTA</a:t>
            </a:r>
            <a:r>
              <a:rPr lang="en-US" sz="2000" baseline="0" dirty="0">
                <a:latin typeface="Times New Roman" pitchFamily="18" charset="0"/>
                <a:cs typeface="Times New Roman" pitchFamily="18" charset="0"/>
                <a:sym typeface="Wingdings" pitchFamily="2" charset="2"/>
              </a:rPr>
              <a:t> </a:t>
            </a:r>
            <a:endParaRPr lang="en-US" sz="2000" b="1" baseline="0" dirty="0">
              <a:latin typeface="Times New Roman" pitchFamily="18" charset="0"/>
            </a:endParaRPr>
          </a:p>
        </p:txBody>
      </p:sp>
      <p:sp>
        <p:nvSpPr>
          <p:cNvPr id="308230" name="Line 6"/>
          <p:cNvSpPr>
            <a:spLocks noChangeShapeType="1"/>
          </p:cNvSpPr>
          <p:nvPr/>
        </p:nvSpPr>
        <p:spPr bwMode="auto">
          <a:xfrm flipV="1">
            <a:off x="2514600" y="3048000"/>
            <a:ext cx="1219200" cy="76200"/>
          </a:xfrm>
          <a:prstGeom prst="line">
            <a:avLst/>
          </a:prstGeom>
          <a:noFill/>
          <a:ln w="9525">
            <a:solidFill>
              <a:schemeClr val="tx1"/>
            </a:solidFill>
            <a:round/>
            <a:headEnd/>
            <a:tailEnd type="triangle" w="med" len="med"/>
          </a:ln>
          <a:effectLst/>
        </p:spPr>
        <p:txBody>
          <a:bodyPr/>
          <a:lstStyle/>
          <a:p>
            <a:endParaRPr lang="en-US"/>
          </a:p>
        </p:txBody>
      </p:sp>
      <p:sp>
        <p:nvSpPr>
          <p:cNvPr id="308231" name="Text Box 7"/>
          <p:cNvSpPr txBox="1">
            <a:spLocks noChangeArrowheads="1"/>
          </p:cNvSpPr>
          <p:nvPr/>
        </p:nvSpPr>
        <p:spPr bwMode="auto">
          <a:xfrm>
            <a:off x="228600" y="2514600"/>
            <a:ext cx="2362200" cy="1190625"/>
          </a:xfrm>
          <a:prstGeom prst="rect">
            <a:avLst/>
          </a:prstGeom>
          <a:noFill/>
          <a:ln w="9525">
            <a:noFill/>
            <a:miter lim="800000"/>
            <a:headEnd/>
            <a:tailEnd/>
          </a:ln>
          <a:effectLst/>
        </p:spPr>
        <p:txBody>
          <a:bodyPr>
            <a:spAutoFit/>
          </a:bodyPr>
          <a:lstStyle/>
          <a:p>
            <a:pPr>
              <a:spcBef>
                <a:spcPct val="50000"/>
              </a:spcBef>
            </a:pPr>
            <a:r>
              <a:rPr lang="en-US" baseline="0"/>
              <a:t>Potential rate limiting step with an activation energy of 25 kJ/mol</a:t>
            </a:r>
          </a:p>
        </p:txBody>
      </p:sp>
      <p:sp>
        <p:nvSpPr>
          <p:cNvPr id="308232" name="Line 8"/>
          <p:cNvSpPr>
            <a:spLocks noChangeShapeType="1"/>
          </p:cNvSpPr>
          <p:nvPr/>
        </p:nvSpPr>
        <p:spPr bwMode="auto">
          <a:xfrm flipV="1">
            <a:off x="1981200" y="5638800"/>
            <a:ext cx="1676400" cy="0"/>
          </a:xfrm>
          <a:prstGeom prst="line">
            <a:avLst/>
          </a:prstGeom>
          <a:noFill/>
          <a:ln w="9525">
            <a:solidFill>
              <a:schemeClr val="tx1"/>
            </a:solidFill>
            <a:round/>
            <a:headEnd/>
            <a:tailEnd type="triangle" w="med" len="med"/>
          </a:ln>
          <a:effectLst/>
        </p:spPr>
        <p:txBody>
          <a:bodyPr/>
          <a:lstStyle/>
          <a:p>
            <a:endParaRPr lang="en-US"/>
          </a:p>
        </p:txBody>
      </p:sp>
      <p:sp>
        <p:nvSpPr>
          <p:cNvPr id="308233" name="Text Box 9"/>
          <p:cNvSpPr txBox="1">
            <a:spLocks noChangeArrowheads="1"/>
          </p:cNvSpPr>
          <p:nvPr/>
        </p:nvSpPr>
        <p:spPr bwMode="auto">
          <a:xfrm>
            <a:off x="304800" y="4343400"/>
            <a:ext cx="1981200" cy="1739900"/>
          </a:xfrm>
          <a:prstGeom prst="rect">
            <a:avLst/>
          </a:prstGeom>
          <a:noFill/>
          <a:ln w="9525">
            <a:noFill/>
            <a:miter lim="800000"/>
            <a:headEnd/>
            <a:tailEnd/>
          </a:ln>
          <a:effectLst/>
        </p:spPr>
        <p:txBody>
          <a:bodyPr>
            <a:spAutoFit/>
          </a:bodyPr>
          <a:lstStyle/>
          <a:p>
            <a:pPr>
              <a:spcBef>
                <a:spcPct val="50000"/>
              </a:spcBef>
            </a:pPr>
            <a:r>
              <a:rPr lang="en-US" baseline="0"/>
              <a:t>Can’t rule out heterogeneous rate limiting step with mass transport limited kinetics</a:t>
            </a:r>
          </a:p>
        </p:txBody>
      </p:sp>
      <p:sp>
        <p:nvSpPr>
          <p:cNvPr id="9" name="Date Placeholder 8"/>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10/4/2010</a:t>
            </a:r>
            <a:endParaRPr lang="en-US" altLang="en-US"/>
          </a:p>
        </p:txBody>
      </p:sp>
      <p:sp>
        <p:nvSpPr>
          <p:cNvPr id="6" name="Slide Number Placeholder 5"/>
          <p:cNvSpPr>
            <a:spLocks noGrp="1"/>
          </p:cNvSpPr>
          <p:nvPr>
            <p:ph type="sldNum" sz="quarter" idx="12"/>
          </p:nvPr>
        </p:nvSpPr>
        <p:spPr/>
        <p:txBody>
          <a:bodyPr>
            <a:normAutofit fontScale="85000" lnSpcReduction="20000"/>
          </a:bodyPr>
          <a:lstStyle/>
          <a:p>
            <a:fld id="{8F09C326-9CE7-4D94-87D5-423E360B5A77}" type="slidenum">
              <a:rPr lang="en-US" altLang="en-US"/>
              <a:pPr/>
              <a:t>31</a:t>
            </a:fld>
            <a:endParaRPr lang="en-US" altLang="en-US"/>
          </a:p>
        </p:txBody>
      </p:sp>
      <p:sp>
        <p:nvSpPr>
          <p:cNvPr id="41986" name="Rectangle 2"/>
          <p:cNvSpPr>
            <a:spLocks noGrp="1" noChangeArrowheads="1"/>
          </p:cNvSpPr>
          <p:nvPr>
            <p:ph type="title"/>
          </p:nvPr>
        </p:nvSpPr>
        <p:spPr/>
        <p:txBody>
          <a:bodyPr/>
          <a:lstStyle/>
          <a:p>
            <a:r>
              <a:rPr lang="en-US"/>
              <a:t>Voltammetric Studies </a:t>
            </a:r>
          </a:p>
        </p:txBody>
      </p:sp>
      <p:sp>
        <p:nvSpPr>
          <p:cNvPr id="41987" name="Rectangle 3"/>
          <p:cNvSpPr>
            <a:spLocks noGrp="1" noChangeArrowheads="1"/>
          </p:cNvSpPr>
          <p:nvPr>
            <p:ph type="body" idx="1"/>
          </p:nvPr>
        </p:nvSpPr>
        <p:spPr/>
        <p:txBody>
          <a:bodyPr/>
          <a:lstStyle/>
          <a:p>
            <a:r>
              <a:rPr lang="en-US" dirty="0"/>
              <a:t>ZEA reaction rate is dependent on pH</a:t>
            </a:r>
          </a:p>
          <a:p>
            <a:r>
              <a:rPr lang="en-US" dirty="0" smtClean="0"/>
              <a:t>Reaction Rate Fastest 2.5 </a:t>
            </a:r>
            <a:r>
              <a:rPr lang="en-US" dirty="0"/>
              <a:t>&lt; pH &lt; 4.5</a:t>
            </a:r>
          </a:p>
          <a:p>
            <a:r>
              <a:rPr lang="en-US" dirty="0"/>
              <a:t>LMW Acids Self Buffers the ZEA reaction at 3.5</a:t>
            </a:r>
          </a:p>
          <a:p>
            <a:endParaRPr lang="en-US" dirty="0"/>
          </a:p>
          <a:p>
            <a:r>
              <a:rPr lang="en-US" dirty="0"/>
              <a:t>Oxygen Activation Rates Measured By Cyclic </a:t>
            </a:r>
            <a:r>
              <a:rPr lang="en-US" dirty="0" err="1"/>
              <a:t>Voltammetry</a:t>
            </a:r>
            <a:r>
              <a:rPr lang="en-US" dirty="0"/>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t>10/4/2010</a:t>
            </a:r>
            <a:endParaRPr lang="en-US" altLang="en-US"/>
          </a:p>
        </p:txBody>
      </p:sp>
      <p:sp>
        <p:nvSpPr>
          <p:cNvPr id="9" name="Slide Number Placeholder 5"/>
          <p:cNvSpPr>
            <a:spLocks noGrp="1"/>
          </p:cNvSpPr>
          <p:nvPr>
            <p:ph type="sldNum" sz="quarter" idx="12"/>
          </p:nvPr>
        </p:nvSpPr>
        <p:spPr/>
        <p:txBody>
          <a:bodyPr>
            <a:normAutofit fontScale="85000" lnSpcReduction="20000"/>
          </a:bodyPr>
          <a:lstStyle/>
          <a:p>
            <a:fld id="{BBCBAA09-90D7-4857-8EF3-0E5A04882F94}" type="slidenum">
              <a:rPr lang="en-US" altLang="en-US"/>
              <a:pPr/>
              <a:t>32</a:t>
            </a:fld>
            <a:endParaRPr lang="en-US" altLang="en-US"/>
          </a:p>
        </p:txBody>
      </p:sp>
      <p:sp>
        <p:nvSpPr>
          <p:cNvPr id="14338" name="Rectangle 2"/>
          <p:cNvSpPr>
            <a:spLocks noGrp="1" noChangeArrowheads="1"/>
          </p:cNvSpPr>
          <p:nvPr>
            <p:ph type="title"/>
          </p:nvPr>
        </p:nvSpPr>
        <p:spPr/>
        <p:txBody>
          <a:bodyPr/>
          <a:lstStyle/>
          <a:p>
            <a:r>
              <a:rPr lang="en-US" sz="3800"/>
              <a:t>Cyclic Voltammetry of Fe(II/III)EDTA</a:t>
            </a:r>
          </a:p>
        </p:txBody>
      </p:sp>
      <p:sp>
        <p:nvSpPr>
          <p:cNvPr id="14339" name="Rectangle 3"/>
          <p:cNvSpPr>
            <a:spLocks noGrp="1" noChangeArrowheads="1"/>
          </p:cNvSpPr>
          <p:nvPr>
            <p:ph type="body" idx="1"/>
          </p:nvPr>
        </p:nvSpPr>
        <p:spPr>
          <a:xfrm>
            <a:off x="228600" y="1828800"/>
            <a:ext cx="3048000" cy="3724275"/>
          </a:xfrm>
        </p:spPr>
        <p:txBody>
          <a:bodyPr/>
          <a:lstStyle/>
          <a:p>
            <a:r>
              <a:rPr lang="en-US" sz="2200" dirty="0"/>
              <a:t>1.0 </a:t>
            </a:r>
            <a:r>
              <a:rPr lang="en-US" sz="2200" dirty="0" err="1"/>
              <a:t>mM</a:t>
            </a:r>
            <a:r>
              <a:rPr lang="en-US" sz="2200" dirty="0"/>
              <a:t> </a:t>
            </a:r>
            <a:r>
              <a:rPr lang="en-US" sz="2200" dirty="0" err="1"/>
              <a:t>Fe</a:t>
            </a:r>
            <a:r>
              <a:rPr lang="en-US" sz="2200" baseline="30000" dirty="0" err="1"/>
              <a:t>III</a:t>
            </a:r>
            <a:r>
              <a:rPr lang="en-US" sz="2200" dirty="0" err="1"/>
              <a:t>EDTA</a:t>
            </a:r>
            <a:endParaRPr lang="en-US" sz="2200" dirty="0"/>
          </a:p>
          <a:p>
            <a:endParaRPr lang="en-US" sz="2200" dirty="0"/>
          </a:p>
          <a:p>
            <a:r>
              <a:rPr lang="en-US" sz="2200" dirty="0"/>
              <a:t>pH 7.40, 0.1 M HEPES buffer</a:t>
            </a:r>
          </a:p>
          <a:p>
            <a:endParaRPr lang="en-US" sz="2200" dirty="0"/>
          </a:p>
          <a:p>
            <a:r>
              <a:rPr lang="en-US" sz="2200" dirty="0"/>
              <a:t>10 mV/sec</a:t>
            </a:r>
          </a:p>
          <a:p>
            <a:endParaRPr lang="en-US" sz="2200" dirty="0"/>
          </a:p>
          <a:p>
            <a:r>
              <a:rPr lang="en-US" sz="2200" dirty="0"/>
              <a:t>C disk electrode</a:t>
            </a:r>
          </a:p>
          <a:p>
            <a:endParaRPr lang="en-US" sz="2200" dirty="0"/>
          </a:p>
        </p:txBody>
      </p:sp>
      <p:pic>
        <p:nvPicPr>
          <p:cNvPr id="14340" name="Picture 4"/>
          <p:cNvPicPr>
            <a:picLocks noChangeAspect="1" noChangeArrowheads="1"/>
          </p:cNvPicPr>
          <p:nvPr/>
        </p:nvPicPr>
        <p:blipFill>
          <a:blip r:embed="rId3" cstate="print"/>
          <a:srcRect/>
          <a:stretch>
            <a:fillRect/>
          </a:stretch>
        </p:blipFill>
        <p:spPr bwMode="auto">
          <a:xfrm>
            <a:off x="2895600" y="1981200"/>
            <a:ext cx="5943600" cy="4067175"/>
          </a:xfrm>
          <a:prstGeom prst="rect">
            <a:avLst/>
          </a:prstGeom>
          <a:noFill/>
          <a:ln w="9525">
            <a:noFill/>
            <a:miter lim="800000"/>
            <a:headEnd/>
            <a:tailEnd/>
          </a:ln>
        </p:spPr>
      </p:pic>
      <p:sp>
        <p:nvSpPr>
          <p:cNvPr id="14341" name="Text Box 5"/>
          <p:cNvSpPr txBox="1">
            <a:spLocks noChangeArrowheads="1"/>
          </p:cNvSpPr>
          <p:nvPr/>
        </p:nvSpPr>
        <p:spPr bwMode="auto">
          <a:xfrm>
            <a:off x="4343400" y="2438400"/>
            <a:ext cx="3200400" cy="366713"/>
          </a:xfrm>
          <a:prstGeom prst="rect">
            <a:avLst/>
          </a:prstGeom>
          <a:noFill/>
          <a:ln w="9525">
            <a:noFill/>
            <a:miter lim="800000"/>
            <a:headEnd/>
            <a:tailEnd/>
          </a:ln>
          <a:effectLst/>
        </p:spPr>
        <p:txBody>
          <a:bodyPr>
            <a:spAutoFit/>
          </a:bodyPr>
          <a:lstStyle/>
          <a:p>
            <a:pPr eaLnBrk="0" hangingPunct="0"/>
            <a:r>
              <a:rPr lang="en-US" dirty="0" err="1"/>
              <a:t>Fe</a:t>
            </a:r>
            <a:r>
              <a:rPr lang="en-US" baseline="30000" dirty="0" err="1"/>
              <a:t>III</a:t>
            </a:r>
            <a:r>
              <a:rPr lang="en-US" dirty="0" err="1"/>
              <a:t>EDTA</a:t>
            </a:r>
            <a:r>
              <a:rPr lang="en-US" dirty="0"/>
              <a:t> + e</a:t>
            </a:r>
            <a:r>
              <a:rPr lang="en-US" baseline="30000" dirty="0"/>
              <a:t>-</a:t>
            </a:r>
            <a:r>
              <a:rPr lang="en-US" dirty="0"/>
              <a:t> </a:t>
            </a:r>
            <a:r>
              <a:rPr lang="en-US" dirty="0">
                <a:sym typeface="Wingdings" pitchFamily="2" charset="2"/>
              </a:rPr>
              <a:t> </a:t>
            </a:r>
            <a:r>
              <a:rPr lang="en-US" dirty="0" err="1">
                <a:sym typeface="Wingdings" pitchFamily="2" charset="2"/>
              </a:rPr>
              <a:t>Fe</a:t>
            </a:r>
            <a:r>
              <a:rPr lang="en-US" baseline="30000" dirty="0" err="1">
                <a:sym typeface="Wingdings" pitchFamily="2" charset="2"/>
              </a:rPr>
              <a:t>II</a:t>
            </a:r>
            <a:r>
              <a:rPr lang="en-US" dirty="0" err="1">
                <a:sym typeface="Wingdings" pitchFamily="2" charset="2"/>
              </a:rPr>
              <a:t>EDTA</a:t>
            </a:r>
            <a:endParaRPr lang="en-US" dirty="0"/>
          </a:p>
        </p:txBody>
      </p:sp>
      <p:sp>
        <p:nvSpPr>
          <p:cNvPr id="14342" name="Text Box 6"/>
          <p:cNvSpPr txBox="1">
            <a:spLocks noChangeArrowheads="1"/>
          </p:cNvSpPr>
          <p:nvPr/>
        </p:nvSpPr>
        <p:spPr bwMode="auto">
          <a:xfrm>
            <a:off x="4114800" y="5562600"/>
            <a:ext cx="3048000" cy="366713"/>
          </a:xfrm>
          <a:prstGeom prst="rect">
            <a:avLst/>
          </a:prstGeom>
          <a:noFill/>
          <a:ln w="9525">
            <a:noFill/>
            <a:miter lim="800000"/>
            <a:headEnd/>
            <a:tailEnd/>
          </a:ln>
          <a:effectLst/>
        </p:spPr>
        <p:txBody>
          <a:bodyPr wrap="square">
            <a:spAutoFit/>
          </a:bodyPr>
          <a:lstStyle/>
          <a:p>
            <a:pPr eaLnBrk="0" hangingPunct="0"/>
            <a:r>
              <a:rPr lang="en-US"/>
              <a:t>Fe</a:t>
            </a:r>
            <a:r>
              <a:rPr lang="en-US" baseline="30000"/>
              <a:t>III</a:t>
            </a:r>
            <a:r>
              <a:rPr lang="en-US"/>
              <a:t>EDTA + e- </a:t>
            </a:r>
            <a:r>
              <a:rPr lang="en-US">
                <a:sym typeface="Wingdings" pitchFamily="2" charset="2"/>
              </a:rPr>
              <a:t> Fe</a:t>
            </a:r>
            <a:r>
              <a:rPr lang="en-US" baseline="30000">
                <a:sym typeface="Wingdings" pitchFamily="2" charset="2"/>
              </a:rPr>
              <a:t>II</a:t>
            </a:r>
            <a:r>
              <a:rPr lang="en-US">
                <a:sym typeface="Wingdings" pitchFamily="2" charset="2"/>
              </a:rPr>
              <a:t>EDTA</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4" cstate="print"/>
          <a:srcRect/>
          <a:stretch>
            <a:fillRect/>
          </a:stretch>
        </p:blipFill>
        <p:spPr bwMode="auto">
          <a:xfrm>
            <a:off x="533400" y="2057399"/>
            <a:ext cx="7467600" cy="3903259"/>
          </a:xfrm>
          <a:prstGeom prst="rect">
            <a:avLst/>
          </a:prstGeom>
          <a:noFill/>
          <a:ln w="9525">
            <a:noFill/>
            <a:miter lim="800000"/>
            <a:headEnd/>
            <a:tailEnd/>
          </a:ln>
          <a:effectLst/>
        </p:spPr>
      </p:pic>
      <p:sp>
        <p:nvSpPr>
          <p:cNvPr id="2043" name="Date Placeholder 3"/>
          <p:cNvSpPr>
            <a:spLocks noGrp="1"/>
          </p:cNvSpPr>
          <p:nvPr>
            <p:ph type="dt" sz="half" idx="10"/>
          </p:nvPr>
        </p:nvSpPr>
        <p:spPr/>
        <p:txBody>
          <a:bodyPr/>
          <a:lstStyle/>
          <a:p>
            <a:r>
              <a:rPr lang="en-US" smtClean="0"/>
              <a:t>10/4/2010</a:t>
            </a:r>
            <a:endParaRPr lang="en-US" altLang="en-US"/>
          </a:p>
        </p:txBody>
      </p:sp>
      <p:sp>
        <p:nvSpPr>
          <p:cNvPr id="2045" name="Slide Number Placeholder 5"/>
          <p:cNvSpPr>
            <a:spLocks noGrp="1"/>
          </p:cNvSpPr>
          <p:nvPr>
            <p:ph type="sldNum" sz="quarter" idx="12"/>
          </p:nvPr>
        </p:nvSpPr>
        <p:spPr/>
        <p:txBody>
          <a:bodyPr>
            <a:normAutofit fontScale="85000" lnSpcReduction="20000"/>
          </a:bodyPr>
          <a:lstStyle/>
          <a:p>
            <a:fld id="{2BC56157-BA45-4182-ABED-02B4C534BA02}" type="slidenum">
              <a:rPr lang="en-US" altLang="en-US"/>
              <a:pPr/>
              <a:t>33</a:t>
            </a:fld>
            <a:endParaRPr lang="en-US" altLang="en-US"/>
          </a:p>
        </p:txBody>
      </p:sp>
      <p:sp>
        <p:nvSpPr>
          <p:cNvPr id="18434" name="Rectangle 2"/>
          <p:cNvSpPr>
            <a:spLocks noGrp="1" noChangeArrowheads="1"/>
          </p:cNvSpPr>
          <p:nvPr>
            <p:ph type="title"/>
          </p:nvPr>
        </p:nvSpPr>
        <p:spPr>
          <a:xfrm>
            <a:off x="762000" y="0"/>
            <a:ext cx="8153400" cy="990600"/>
          </a:xfrm>
        </p:spPr>
        <p:txBody>
          <a:bodyPr>
            <a:normAutofit fontScale="90000"/>
          </a:bodyPr>
          <a:lstStyle/>
          <a:p>
            <a:r>
              <a:rPr lang="en-US" sz="3800" dirty="0"/>
              <a:t>CV of Fe(II/III)EDTA in the presence of O</a:t>
            </a:r>
            <a:r>
              <a:rPr lang="en-US" sz="3800" baseline="-25000" dirty="0"/>
              <a:t>2</a:t>
            </a:r>
          </a:p>
        </p:txBody>
      </p:sp>
      <p:sp>
        <p:nvSpPr>
          <p:cNvPr id="18435" name="Rectangle 3"/>
          <p:cNvSpPr>
            <a:spLocks noGrp="1" noChangeArrowheads="1"/>
          </p:cNvSpPr>
          <p:nvPr>
            <p:ph type="body" idx="1"/>
          </p:nvPr>
        </p:nvSpPr>
        <p:spPr>
          <a:xfrm>
            <a:off x="1600200" y="1371600"/>
            <a:ext cx="7693025" cy="3724275"/>
          </a:xfrm>
        </p:spPr>
        <p:txBody>
          <a:bodyPr/>
          <a:lstStyle/>
          <a:p>
            <a:r>
              <a:rPr lang="en-US" dirty="0" err="1"/>
              <a:t>Electrocatalytic</a:t>
            </a:r>
            <a:r>
              <a:rPr lang="en-US" dirty="0"/>
              <a:t> (EC’) </a:t>
            </a:r>
            <a:r>
              <a:rPr lang="en-US" dirty="0" err="1"/>
              <a:t>Voltammetry</a:t>
            </a:r>
            <a:endParaRPr lang="en-US" dirty="0"/>
          </a:p>
        </p:txBody>
      </p:sp>
      <p:sp>
        <p:nvSpPr>
          <p:cNvPr id="18437" name="Text Box 5"/>
          <p:cNvSpPr txBox="1">
            <a:spLocks noChangeArrowheads="1"/>
          </p:cNvSpPr>
          <p:nvPr/>
        </p:nvSpPr>
        <p:spPr bwMode="auto">
          <a:xfrm>
            <a:off x="1981200" y="5867400"/>
            <a:ext cx="5943600" cy="762000"/>
          </a:xfrm>
          <a:prstGeom prst="rect">
            <a:avLst/>
          </a:prstGeom>
          <a:solidFill>
            <a:srgbClr val="FFFFFF"/>
          </a:solidFill>
          <a:ln w="9525">
            <a:noFill/>
            <a:miter lim="800000"/>
            <a:headEnd/>
            <a:tailEnd/>
          </a:ln>
        </p:spPr>
        <p:txBody>
          <a:bodyPr/>
          <a:lstStyle/>
          <a:p>
            <a:pPr eaLnBrk="0" hangingPunct="0"/>
            <a:r>
              <a:rPr lang="en-US" sz="1200" dirty="0" smtClean="0">
                <a:latin typeface="Times New Roman" pitchFamily="18" charset="0"/>
              </a:rPr>
              <a:t>pH </a:t>
            </a:r>
            <a:r>
              <a:rPr lang="en-US" sz="1200" dirty="0">
                <a:latin typeface="Times New Roman" pitchFamily="18" charset="0"/>
              </a:rPr>
              <a:t>=3 sample</a:t>
            </a:r>
          </a:p>
          <a:p>
            <a:pPr eaLnBrk="0" hangingPunct="0"/>
            <a:r>
              <a:rPr lang="en-US" sz="1200" dirty="0" smtClean="0">
                <a:latin typeface="Times New Roman" pitchFamily="18" charset="0"/>
              </a:rPr>
              <a:t>A</a:t>
            </a:r>
            <a:r>
              <a:rPr lang="en-US" sz="1200" dirty="0">
                <a:latin typeface="Times New Roman" pitchFamily="18" charset="0"/>
              </a:rPr>
              <a:t>) 0.1 </a:t>
            </a:r>
            <a:r>
              <a:rPr lang="en-US" sz="1200" dirty="0" err="1">
                <a:latin typeface="Times New Roman" pitchFamily="18" charset="0"/>
              </a:rPr>
              <a:t>mM</a:t>
            </a:r>
            <a:r>
              <a:rPr lang="en-US" sz="1200" dirty="0">
                <a:latin typeface="Times New Roman" pitchFamily="18" charset="0"/>
              </a:rPr>
              <a:t> </a:t>
            </a:r>
            <a:r>
              <a:rPr lang="en-US" sz="1200" dirty="0" err="1">
                <a:latin typeface="Times New Roman" pitchFamily="18" charset="0"/>
              </a:rPr>
              <a:t>Fe</a:t>
            </a:r>
            <a:r>
              <a:rPr lang="en-US" sz="1200" baseline="30000" dirty="0" err="1">
                <a:latin typeface="Times New Roman" pitchFamily="18" charset="0"/>
              </a:rPr>
              <a:t>III</a:t>
            </a:r>
            <a:r>
              <a:rPr lang="en-US" sz="1200" dirty="0" err="1">
                <a:latin typeface="Times New Roman" pitchFamily="18" charset="0"/>
              </a:rPr>
              <a:t>EDTA</a:t>
            </a:r>
            <a:r>
              <a:rPr lang="en-US" sz="1200" dirty="0">
                <a:latin typeface="Times New Roman" pitchFamily="18" charset="0"/>
              </a:rPr>
              <a:t>, air saturated </a:t>
            </a:r>
          </a:p>
          <a:p>
            <a:pPr eaLnBrk="0" hangingPunct="0"/>
            <a:r>
              <a:rPr lang="en-US" sz="1200" dirty="0" smtClean="0">
                <a:latin typeface="Times New Roman" pitchFamily="18" charset="0"/>
              </a:rPr>
              <a:t>B</a:t>
            </a:r>
            <a:r>
              <a:rPr lang="en-US" sz="1200" dirty="0">
                <a:latin typeface="Times New Roman" pitchFamily="18" charset="0"/>
              </a:rPr>
              <a:t>) 0.1 </a:t>
            </a:r>
            <a:r>
              <a:rPr lang="en-US" sz="1200" dirty="0" err="1">
                <a:latin typeface="Times New Roman" pitchFamily="18" charset="0"/>
              </a:rPr>
              <a:t>mM</a:t>
            </a:r>
            <a:r>
              <a:rPr lang="en-US" sz="1200" dirty="0">
                <a:latin typeface="Times New Roman" pitchFamily="18" charset="0"/>
              </a:rPr>
              <a:t> </a:t>
            </a:r>
            <a:r>
              <a:rPr lang="en-US" sz="1200" dirty="0" err="1">
                <a:latin typeface="Times New Roman" pitchFamily="18" charset="0"/>
              </a:rPr>
              <a:t>Fe</a:t>
            </a:r>
            <a:r>
              <a:rPr lang="en-US" sz="1200" baseline="30000" dirty="0" err="1">
                <a:latin typeface="Times New Roman" pitchFamily="18" charset="0"/>
              </a:rPr>
              <a:t>III</a:t>
            </a:r>
            <a:r>
              <a:rPr lang="en-US" sz="1200" dirty="0" err="1">
                <a:latin typeface="Times New Roman" pitchFamily="18" charset="0"/>
              </a:rPr>
              <a:t>EDTA</a:t>
            </a:r>
            <a:r>
              <a:rPr lang="en-US" sz="1200" dirty="0">
                <a:latin typeface="Times New Roman" pitchFamily="18" charset="0"/>
              </a:rPr>
              <a:t> only, </a:t>
            </a:r>
            <a:r>
              <a:rPr lang="en-US" sz="1200" dirty="0" smtClean="0">
                <a:latin typeface="Times New Roman" pitchFamily="18" charset="0"/>
              </a:rPr>
              <a:t>N</a:t>
            </a:r>
            <a:r>
              <a:rPr lang="en-US" sz="1200" baseline="-25000" dirty="0" smtClean="0">
                <a:latin typeface="Times New Roman" pitchFamily="18" charset="0"/>
              </a:rPr>
              <a:t>2</a:t>
            </a:r>
            <a:r>
              <a:rPr lang="en-US" sz="1200" dirty="0">
                <a:latin typeface="Times New Roman" pitchFamily="18" charset="0"/>
              </a:rPr>
              <a:t> </a:t>
            </a:r>
            <a:r>
              <a:rPr lang="en-US" sz="1200" dirty="0" smtClean="0">
                <a:latin typeface="Times New Roman" pitchFamily="18" charset="0"/>
              </a:rPr>
              <a:t>purged</a:t>
            </a:r>
            <a:r>
              <a:rPr lang="en-US" sz="1200" dirty="0">
                <a:latin typeface="Times New Roman" pitchFamily="18" charset="0"/>
              </a:rPr>
              <a:t> </a:t>
            </a:r>
            <a:r>
              <a:rPr lang="en-US" sz="1200" dirty="0" smtClean="0">
                <a:latin typeface="Times New Roman" pitchFamily="18" charset="0"/>
              </a:rPr>
              <a:t>scan </a:t>
            </a:r>
            <a:r>
              <a:rPr lang="en-US" sz="1200" dirty="0">
                <a:latin typeface="Times New Roman" pitchFamily="18" charset="0"/>
              </a:rPr>
              <a:t>rate = 5 mV/s.</a:t>
            </a:r>
            <a:endParaRPr lang="en-US" sz="1200" dirty="0"/>
          </a:p>
        </p:txBody>
      </p:sp>
      <p:graphicFrame>
        <p:nvGraphicFramePr>
          <p:cNvPr id="75777" name="Object 1"/>
          <p:cNvGraphicFramePr>
            <a:graphicFrameLocks noChangeAspect="1"/>
          </p:cNvGraphicFramePr>
          <p:nvPr/>
        </p:nvGraphicFramePr>
        <p:xfrm>
          <a:off x="2819400" y="2362200"/>
          <a:ext cx="3581400" cy="702990"/>
        </p:xfrm>
        <a:graphic>
          <a:graphicData uri="http://schemas.openxmlformats.org/presentationml/2006/ole">
            <p:oleObj spid="_x0000_s75777" name="Equation" r:id="rId5" imgW="2476500" imgH="482600" progId="Equation.3">
              <p:embed/>
            </p:oleObj>
          </a:graphicData>
        </a:graphic>
      </p:graphicFrame>
      <p:cxnSp>
        <p:nvCxnSpPr>
          <p:cNvPr id="11" name="Straight Connector 10"/>
          <p:cNvCxnSpPr/>
          <p:nvPr/>
        </p:nvCxnSpPr>
        <p:spPr>
          <a:xfrm rot="5400000">
            <a:off x="4895850" y="4171950"/>
            <a:ext cx="2133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10/4/2010</a:t>
            </a:r>
            <a:endParaRPr lang="en-US" altLang="en-US"/>
          </a:p>
        </p:txBody>
      </p:sp>
      <p:sp>
        <p:nvSpPr>
          <p:cNvPr id="8" name="Slide Number Placeholder 5"/>
          <p:cNvSpPr>
            <a:spLocks noGrp="1"/>
          </p:cNvSpPr>
          <p:nvPr>
            <p:ph type="sldNum" sz="quarter" idx="12"/>
          </p:nvPr>
        </p:nvSpPr>
        <p:spPr/>
        <p:txBody>
          <a:bodyPr>
            <a:normAutofit fontScale="85000" lnSpcReduction="20000"/>
          </a:bodyPr>
          <a:lstStyle/>
          <a:p>
            <a:fld id="{C6096F3F-83CE-4111-B2E9-C5C5792FCCB0}" type="slidenum">
              <a:rPr lang="en-US" altLang="en-US"/>
              <a:pPr/>
              <a:t>34</a:t>
            </a:fld>
            <a:endParaRPr lang="en-US" altLang="en-US"/>
          </a:p>
        </p:txBody>
      </p:sp>
      <p:sp>
        <p:nvSpPr>
          <p:cNvPr id="109570" name="Rectangle 2"/>
          <p:cNvSpPr>
            <a:spLocks noGrp="1" noChangeArrowheads="1"/>
          </p:cNvSpPr>
          <p:nvPr>
            <p:ph type="title"/>
          </p:nvPr>
        </p:nvSpPr>
        <p:spPr/>
        <p:txBody>
          <a:bodyPr>
            <a:normAutofit fontScale="90000"/>
          </a:bodyPr>
          <a:lstStyle/>
          <a:p>
            <a:r>
              <a:rPr lang="en-US" dirty="0" err="1"/>
              <a:t>Electrocatalytic</a:t>
            </a:r>
            <a:r>
              <a:rPr lang="en-US" dirty="0"/>
              <a:t> currents at -200mV at 5mV/s.</a:t>
            </a:r>
            <a:r>
              <a:rPr lang="en-US" b="1" i="1" dirty="0"/>
              <a:t> </a:t>
            </a:r>
          </a:p>
        </p:txBody>
      </p:sp>
      <p:sp>
        <p:nvSpPr>
          <p:cNvPr id="109571" name="Rectangle 3"/>
          <p:cNvSpPr>
            <a:spLocks noGrp="1" noChangeArrowheads="1"/>
          </p:cNvSpPr>
          <p:nvPr>
            <p:ph type="body" idx="1"/>
          </p:nvPr>
        </p:nvSpPr>
        <p:spPr/>
        <p:txBody>
          <a:bodyPr/>
          <a:lstStyle/>
          <a:p>
            <a:endParaRPr lang="en-US"/>
          </a:p>
        </p:txBody>
      </p:sp>
      <p:sp>
        <p:nvSpPr>
          <p:cNvPr id="109574" name="Rectangle 6"/>
          <p:cNvSpPr>
            <a:spLocks noChangeArrowheads="1"/>
          </p:cNvSpPr>
          <p:nvPr/>
        </p:nvSpPr>
        <p:spPr bwMode="auto">
          <a:xfrm>
            <a:off x="0" y="2238375"/>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09573" name="Object 5"/>
          <p:cNvGraphicFramePr>
            <a:graphicFrameLocks noChangeAspect="1"/>
          </p:cNvGraphicFramePr>
          <p:nvPr/>
        </p:nvGraphicFramePr>
        <p:xfrm>
          <a:off x="762000" y="1676400"/>
          <a:ext cx="7239000" cy="4268788"/>
        </p:xfrm>
        <a:graphic>
          <a:graphicData uri="http://schemas.openxmlformats.org/presentationml/2006/ole">
            <p:oleObj spid="_x0000_s91138" name="Chart" r:id="rId4" imgW="4048125" imgH="2390775" progId="Excel.Sheet.8">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66141E-86D9-4F0F-9734-A3188B0864B1}" type="slidenum">
              <a:rPr lang="en-US" smtClean="0"/>
              <a:pPr/>
              <a:t>35</a:t>
            </a:fld>
            <a:endParaRPr lang="en-US"/>
          </a:p>
        </p:txBody>
      </p:sp>
      <p:grpSp>
        <p:nvGrpSpPr>
          <p:cNvPr id="92162" name="Group 2"/>
          <p:cNvGrpSpPr>
            <a:grpSpLocks/>
          </p:cNvGrpSpPr>
          <p:nvPr/>
        </p:nvGrpSpPr>
        <p:grpSpPr bwMode="auto">
          <a:xfrm>
            <a:off x="228600" y="0"/>
            <a:ext cx="8763000" cy="6553200"/>
            <a:chOff x="900" y="1440"/>
            <a:chExt cx="10440" cy="12459"/>
          </a:xfrm>
        </p:grpSpPr>
        <p:grpSp>
          <p:nvGrpSpPr>
            <p:cNvPr id="92163" name="Group 3"/>
            <p:cNvGrpSpPr>
              <a:grpSpLocks/>
            </p:cNvGrpSpPr>
            <p:nvPr/>
          </p:nvGrpSpPr>
          <p:grpSpPr bwMode="auto">
            <a:xfrm>
              <a:off x="900" y="1440"/>
              <a:ext cx="10440" cy="10800"/>
              <a:chOff x="900" y="1440"/>
              <a:chExt cx="10440" cy="10800"/>
            </a:xfrm>
          </p:grpSpPr>
          <p:grpSp>
            <p:nvGrpSpPr>
              <p:cNvPr id="92164" name="Group 4"/>
              <p:cNvGrpSpPr>
                <a:grpSpLocks/>
              </p:cNvGrpSpPr>
              <p:nvPr/>
            </p:nvGrpSpPr>
            <p:grpSpPr bwMode="auto">
              <a:xfrm>
                <a:off x="900" y="1440"/>
                <a:ext cx="10440" cy="10800"/>
                <a:chOff x="900" y="1440"/>
                <a:chExt cx="10440" cy="10800"/>
              </a:xfrm>
            </p:grpSpPr>
            <p:grpSp>
              <p:nvGrpSpPr>
                <p:cNvPr id="92165" name="Group 5"/>
                <p:cNvGrpSpPr>
                  <a:grpSpLocks/>
                </p:cNvGrpSpPr>
                <p:nvPr/>
              </p:nvGrpSpPr>
              <p:grpSpPr bwMode="auto">
                <a:xfrm>
                  <a:off x="900" y="1440"/>
                  <a:ext cx="10440" cy="10800"/>
                  <a:chOff x="900" y="1440"/>
                  <a:chExt cx="10440" cy="10800"/>
                </a:xfrm>
              </p:grpSpPr>
              <p:grpSp>
                <p:nvGrpSpPr>
                  <p:cNvPr id="92166" name="Group 6"/>
                  <p:cNvGrpSpPr>
                    <a:grpSpLocks/>
                  </p:cNvGrpSpPr>
                  <p:nvPr/>
                </p:nvGrpSpPr>
                <p:grpSpPr bwMode="auto">
                  <a:xfrm>
                    <a:off x="900" y="1440"/>
                    <a:ext cx="10440" cy="10800"/>
                    <a:chOff x="900" y="1440"/>
                    <a:chExt cx="10440" cy="10800"/>
                  </a:xfrm>
                </p:grpSpPr>
                <p:grpSp>
                  <p:nvGrpSpPr>
                    <p:cNvPr id="92167" name="Group 7"/>
                    <p:cNvGrpSpPr>
                      <a:grpSpLocks/>
                    </p:cNvGrpSpPr>
                    <p:nvPr/>
                  </p:nvGrpSpPr>
                  <p:grpSpPr bwMode="auto">
                    <a:xfrm>
                      <a:off x="900" y="1440"/>
                      <a:ext cx="10440" cy="10800"/>
                      <a:chOff x="900" y="1440"/>
                      <a:chExt cx="10440" cy="10800"/>
                    </a:xfrm>
                  </p:grpSpPr>
                  <p:grpSp>
                    <p:nvGrpSpPr>
                      <p:cNvPr id="92168" name="Group 8"/>
                      <p:cNvGrpSpPr>
                        <a:grpSpLocks/>
                      </p:cNvGrpSpPr>
                      <p:nvPr/>
                    </p:nvGrpSpPr>
                    <p:grpSpPr bwMode="auto">
                      <a:xfrm>
                        <a:off x="900" y="1440"/>
                        <a:ext cx="10440" cy="10800"/>
                        <a:chOff x="900" y="1440"/>
                        <a:chExt cx="10440" cy="10800"/>
                      </a:xfrm>
                    </p:grpSpPr>
                    <p:grpSp>
                      <p:nvGrpSpPr>
                        <p:cNvPr id="92169" name="Group 9"/>
                        <p:cNvGrpSpPr>
                          <a:grpSpLocks/>
                        </p:cNvGrpSpPr>
                        <p:nvPr/>
                      </p:nvGrpSpPr>
                      <p:grpSpPr bwMode="auto">
                        <a:xfrm>
                          <a:off x="900" y="1440"/>
                          <a:ext cx="10440" cy="10800"/>
                          <a:chOff x="900" y="1440"/>
                          <a:chExt cx="10440" cy="10800"/>
                        </a:xfrm>
                      </p:grpSpPr>
                      <p:grpSp>
                        <p:nvGrpSpPr>
                          <p:cNvPr id="92170" name="Group 10"/>
                          <p:cNvGrpSpPr>
                            <a:grpSpLocks/>
                          </p:cNvGrpSpPr>
                          <p:nvPr/>
                        </p:nvGrpSpPr>
                        <p:grpSpPr bwMode="auto">
                          <a:xfrm>
                            <a:off x="900" y="1440"/>
                            <a:ext cx="10440" cy="10800"/>
                            <a:chOff x="900" y="1440"/>
                            <a:chExt cx="10440" cy="10800"/>
                          </a:xfrm>
                        </p:grpSpPr>
                        <p:grpSp>
                          <p:nvGrpSpPr>
                            <p:cNvPr id="92171" name="Group 11"/>
                            <p:cNvGrpSpPr>
                              <a:grpSpLocks/>
                            </p:cNvGrpSpPr>
                            <p:nvPr/>
                          </p:nvGrpSpPr>
                          <p:grpSpPr bwMode="auto">
                            <a:xfrm>
                              <a:off x="900" y="1440"/>
                              <a:ext cx="10440" cy="10800"/>
                              <a:chOff x="1798" y="1440"/>
                              <a:chExt cx="8642" cy="7102"/>
                            </a:xfrm>
                          </p:grpSpPr>
                          <p:grpSp>
                            <p:nvGrpSpPr>
                              <p:cNvPr id="92172" name="Group 12"/>
                              <p:cNvGrpSpPr>
                                <a:grpSpLocks/>
                              </p:cNvGrpSpPr>
                              <p:nvPr/>
                            </p:nvGrpSpPr>
                            <p:grpSpPr bwMode="auto">
                              <a:xfrm>
                                <a:off x="1798" y="1440"/>
                                <a:ext cx="8642" cy="7102"/>
                                <a:chOff x="1798" y="1440"/>
                                <a:chExt cx="8642" cy="7102"/>
                              </a:xfrm>
                            </p:grpSpPr>
                            <p:pic>
                              <p:nvPicPr>
                                <p:cNvPr id="92173" name="Picture 13"/>
                                <p:cNvPicPr>
                                  <a:picLocks noChangeAspect="1" noChangeArrowheads="1"/>
                                </p:cNvPicPr>
                                <p:nvPr/>
                              </p:nvPicPr>
                              <p:blipFill>
                                <a:blip r:embed="rId3" cstate="print"/>
                                <a:srcRect/>
                                <a:stretch>
                                  <a:fillRect/>
                                </a:stretch>
                              </p:blipFill>
                              <p:spPr bwMode="auto">
                                <a:xfrm>
                                  <a:off x="1800" y="1440"/>
                                  <a:ext cx="8640" cy="3644"/>
                                </a:xfrm>
                                <a:prstGeom prst="rect">
                                  <a:avLst/>
                                </a:prstGeom>
                                <a:noFill/>
                                <a:ln w="9525">
                                  <a:noFill/>
                                  <a:miter lim="800000"/>
                                  <a:headEnd/>
                                  <a:tailEnd/>
                                </a:ln>
                              </p:spPr>
                            </p:pic>
                            <p:pic>
                              <p:nvPicPr>
                                <p:cNvPr id="92174" name="Picture 14"/>
                                <p:cNvPicPr>
                                  <a:picLocks noChangeAspect="1" noChangeArrowheads="1"/>
                                </p:cNvPicPr>
                                <p:nvPr/>
                              </p:nvPicPr>
                              <p:blipFill>
                                <a:blip r:embed="rId4" cstate="print"/>
                                <a:srcRect/>
                                <a:stretch>
                                  <a:fillRect/>
                                </a:stretch>
                              </p:blipFill>
                              <p:spPr bwMode="auto">
                                <a:xfrm>
                                  <a:off x="1798" y="4923"/>
                                  <a:ext cx="8640" cy="3619"/>
                                </a:xfrm>
                                <a:prstGeom prst="rect">
                                  <a:avLst/>
                                </a:prstGeom>
                                <a:noFill/>
                                <a:ln w="9525">
                                  <a:noFill/>
                                  <a:miter lim="800000"/>
                                  <a:headEnd/>
                                  <a:tailEnd/>
                                </a:ln>
                              </p:spPr>
                            </p:pic>
                          </p:grpSp>
                          <p:sp>
                            <p:nvSpPr>
                              <p:cNvPr id="92175" name="Text Box 15"/>
                              <p:cNvSpPr txBox="1">
                                <a:spLocks noChangeArrowheads="1"/>
                              </p:cNvSpPr>
                              <p:nvPr/>
                            </p:nvSpPr>
                            <p:spPr bwMode="auto">
                              <a:xfrm>
                                <a:off x="2856" y="6031"/>
                                <a:ext cx="144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Free Fe(II)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2176" name="Text Box 16"/>
                            <p:cNvSpPr txBox="1">
                              <a:spLocks noChangeArrowheads="1"/>
                            </p:cNvSpPr>
                            <p:nvPr/>
                          </p:nvSpPr>
                          <p:spPr bwMode="auto">
                            <a:xfrm>
                              <a:off x="2178" y="9872"/>
                              <a:ext cx="2175" cy="10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Fe</a:t>
                              </a:r>
                              <a:r>
                                <a:rPr kumimoji="0" lang="en-US" sz="1100" b="0" i="0" u="none" strike="noStrike" cap="none" normalizeH="0" baseline="30000" smtClean="0">
                                  <a:ln>
                                    <a:noFill/>
                                  </a:ln>
                                  <a:solidFill>
                                    <a:schemeClr val="tx1"/>
                                  </a:solidFill>
                                  <a:effectLst/>
                                  <a:latin typeface="Calibri" pitchFamily="34" charset="0"/>
                                  <a:cs typeface="Arial" pitchFamily="34" charset="0"/>
                                </a:rPr>
                                <a:t>II</a:t>
                              </a:r>
                              <a:r>
                                <a:rPr kumimoji="0" lang="en-US" sz="1100" b="0" i="0" u="none" strike="noStrike" cap="none" normalizeH="0" baseline="0" smtClean="0">
                                  <a:ln>
                                    <a:noFill/>
                                  </a:ln>
                                  <a:solidFill>
                                    <a:schemeClr val="tx1"/>
                                  </a:solidFill>
                                  <a:effectLst/>
                                  <a:latin typeface="Calibri" pitchFamily="34" charset="0"/>
                                  <a:cs typeface="Arial" pitchFamily="34" charset="0"/>
                                </a:rPr>
                                <a:t>EDTA(H)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2177" name="Line 17"/>
                          <p:cNvSpPr>
                            <a:spLocks noChangeShapeType="1"/>
                          </p:cNvSpPr>
                          <p:nvPr/>
                        </p:nvSpPr>
                        <p:spPr bwMode="auto">
                          <a:xfrm flipV="1">
                            <a:off x="2859" y="7975"/>
                            <a:ext cx="0" cy="548"/>
                          </a:xfrm>
                          <a:prstGeom prst="line">
                            <a:avLst/>
                          </a:prstGeom>
                          <a:noFill/>
                          <a:ln w="9525">
                            <a:solidFill>
                              <a:srgbClr val="000000"/>
                            </a:solidFill>
                            <a:round/>
                            <a:headEnd/>
                            <a:tailEnd type="stealth" w="med" len="sm"/>
                          </a:ln>
                        </p:spPr>
                        <p:txBody>
                          <a:bodyPr vert="horz" wrap="square" lIns="91440" tIns="45720" rIns="91440" bIns="45720" numCol="1" anchor="t" anchorCtr="0" compatLnSpc="1">
                            <a:prstTxWarp prst="textNoShape">
                              <a:avLst/>
                            </a:prstTxWarp>
                          </a:bodyPr>
                          <a:lstStyle/>
                          <a:p>
                            <a:endParaRPr lang="en-US"/>
                          </a:p>
                        </p:txBody>
                      </p:sp>
                    </p:grpSp>
                    <p:sp>
                      <p:nvSpPr>
                        <p:cNvPr id="92178" name="Line 18"/>
                        <p:cNvSpPr>
                          <a:spLocks noChangeShapeType="1"/>
                        </p:cNvSpPr>
                        <p:nvPr/>
                      </p:nvSpPr>
                      <p:spPr bwMode="auto">
                        <a:xfrm>
                          <a:off x="3617" y="10029"/>
                          <a:ext cx="720" cy="360"/>
                        </a:xfrm>
                        <a:prstGeom prst="line">
                          <a:avLst/>
                        </a:prstGeom>
                        <a:noFill/>
                        <a:ln w="9525">
                          <a:solidFill>
                            <a:srgbClr val="000000"/>
                          </a:solidFill>
                          <a:round/>
                          <a:headEnd/>
                          <a:tailEnd type="stealth" w="med" len="sm"/>
                        </a:ln>
                      </p:spPr>
                      <p:txBody>
                        <a:bodyPr vert="horz" wrap="square" lIns="91440" tIns="45720" rIns="91440" bIns="45720" numCol="1" anchor="t" anchorCtr="0" compatLnSpc="1">
                          <a:prstTxWarp prst="textNoShape">
                            <a:avLst/>
                          </a:prstTxWarp>
                        </a:bodyPr>
                        <a:lstStyle/>
                        <a:p>
                          <a:endParaRPr lang="en-US"/>
                        </a:p>
                      </p:txBody>
                    </p:sp>
                  </p:grpSp>
                  <p:sp>
                    <p:nvSpPr>
                      <p:cNvPr id="92179" name="Text Box 19"/>
                      <p:cNvSpPr txBox="1">
                        <a:spLocks noChangeArrowheads="1"/>
                      </p:cNvSpPr>
                      <p:nvPr/>
                    </p:nvSpPr>
                    <p:spPr bwMode="auto">
                      <a:xfrm>
                        <a:off x="5580" y="8280"/>
                        <a:ext cx="144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Fe</a:t>
                        </a:r>
                        <a:r>
                          <a:rPr kumimoji="0" lang="en-US" sz="1100" b="0" i="0" u="none" strike="noStrike" cap="none" normalizeH="0" baseline="30000" smtClean="0">
                            <a:ln>
                              <a:noFill/>
                            </a:ln>
                            <a:solidFill>
                              <a:schemeClr val="tx1"/>
                            </a:solidFill>
                            <a:effectLst/>
                            <a:latin typeface="Calibri" pitchFamily="34" charset="0"/>
                            <a:cs typeface="Arial" pitchFamily="34" charset="0"/>
                          </a:rPr>
                          <a:t>II</a:t>
                        </a:r>
                        <a:r>
                          <a:rPr kumimoji="0" lang="en-US" sz="1100" b="0" i="0" u="none" strike="noStrike" cap="none" normalizeH="0" baseline="0" smtClean="0">
                            <a:ln>
                              <a:noFill/>
                            </a:ln>
                            <a:solidFill>
                              <a:schemeClr val="tx1"/>
                            </a:solidFill>
                            <a:effectLst/>
                            <a:latin typeface="Calibri" pitchFamily="34" charset="0"/>
                            <a:cs typeface="Arial" pitchFamily="34" charset="0"/>
                          </a:rPr>
                          <a:t>EDTA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2180" name="Text Box 20"/>
                    <p:cNvSpPr txBox="1">
                      <a:spLocks noChangeArrowheads="1"/>
                    </p:cNvSpPr>
                    <p:nvPr/>
                  </p:nvSpPr>
                  <p:spPr bwMode="auto">
                    <a:xfrm>
                      <a:off x="5606" y="9720"/>
                      <a:ext cx="180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Fe</a:t>
                      </a:r>
                      <a:r>
                        <a:rPr kumimoji="0" lang="en-US" sz="1100" b="0" i="0" u="none" strike="noStrike" cap="none" normalizeH="0" baseline="30000" smtClean="0">
                          <a:ln>
                            <a:noFill/>
                          </a:ln>
                          <a:solidFill>
                            <a:schemeClr val="tx1"/>
                          </a:solidFill>
                          <a:effectLst/>
                          <a:latin typeface="Calibri" pitchFamily="34" charset="0"/>
                          <a:cs typeface="Arial" pitchFamily="34" charset="0"/>
                        </a:rPr>
                        <a:t>II</a:t>
                      </a:r>
                      <a:r>
                        <a:rPr kumimoji="0" lang="en-US" sz="1100" b="0" i="0" u="none" strike="noStrike" cap="none" normalizeH="0" baseline="0" smtClean="0">
                          <a:ln>
                            <a:noFill/>
                          </a:ln>
                          <a:solidFill>
                            <a:schemeClr val="tx1"/>
                          </a:solidFill>
                          <a:effectLst/>
                          <a:latin typeface="Calibri" pitchFamily="34" charset="0"/>
                          <a:cs typeface="Arial" pitchFamily="34" charset="0"/>
                        </a:rPr>
                        <a:t>EDTA(H</a:t>
                      </a:r>
                      <a:r>
                        <a:rPr kumimoji="0" lang="en-US" sz="1100" b="0" i="0" u="none" strike="noStrike" cap="none" normalizeH="0" baseline="-25000" smtClean="0">
                          <a:ln>
                            <a:noFill/>
                          </a:ln>
                          <a:solidFill>
                            <a:schemeClr val="tx1"/>
                          </a:solidFill>
                          <a:effectLst/>
                          <a:latin typeface="Calibri" pitchFamily="34" charset="0"/>
                          <a:cs typeface="Arial" pitchFamily="34" charset="0"/>
                        </a:rPr>
                        <a:t>2</a:t>
                      </a:r>
                      <a:r>
                        <a:rPr kumimoji="0" lang="en-US" sz="1100" b="0" i="0" u="none" strike="noStrike" cap="none" normalizeH="0" baseline="0" smtClean="0">
                          <a:ln>
                            <a:noFill/>
                          </a:ln>
                          <a:solidFill>
                            <a:schemeClr val="tx1"/>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2181" name="Line 21"/>
                  <p:cNvSpPr>
                    <a:spLocks noChangeShapeType="1"/>
                  </p:cNvSpPr>
                  <p:nvPr/>
                </p:nvSpPr>
                <p:spPr bwMode="auto">
                  <a:xfrm flipH="1">
                    <a:off x="4140" y="10080"/>
                    <a:ext cx="1620" cy="720"/>
                  </a:xfrm>
                  <a:prstGeom prst="line">
                    <a:avLst/>
                  </a:prstGeom>
                  <a:noFill/>
                  <a:ln w="9525">
                    <a:solidFill>
                      <a:srgbClr val="000000"/>
                    </a:solidFill>
                    <a:round/>
                    <a:headEnd/>
                    <a:tailEnd type="stealth" w="med" len="sm"/>
                  </a:ln>
                </p:spPr>
                <p:txBody>
                  <a:bodyPr vert="horz" wrap="square" lIns="91440" tIns="45720" rIns="91440" bIns="45720" numCol="1" anchor="t" anchorCtr="0" compatLnSpc="1">
                    <a:prstTxWarp prst="textNoShape">
                      <a:avLst/>
                    </a:prstTxWarp>
                  </a:bodyPr>
                  <a:lstStyle/>
                  <a:p>
                    <a:endParaRPr lang="en-US"/>
                  </a:p>
                </p:txBody>
              </p:sp>
            </p:grpSp>
            <p:sp>
              <p:nvSpPr>
                <p:cNvPr id="92182" name="Line 22"/>
                <p:cNvSpPr>
                  <a:spLocks noChangeShapeType="1"/>
                </p:cNvSpPr>
                <p:nvPr/>
              </p:nvSpPr>
              <p:spPr bwMode="auto">
                <a:xfrm flipV="1">
                  <a:off x="6300" y="7990"/>
                  <a:ext cx="0" cy="360"/>
                </a:xfrm>
                <a:prstGeom prst="line">
                  <a:avLst/>
                </a:prstGeom>
                <a:noFill/>
                <a:ln w="9525">
                  <a:solidFill>
                    <a:srgbClr val="000000"/>
                  </a:solidFill>
                  <a:round/>
                  <a:headEnd/>
                  <a:tailEnd type="stealth" w="med" len="sm"/>
                </a:ln>
              </p:spPr>
              <p:txBody>
                <a:bodyPr vert="horz" wrap="square" lIns="91440" tIns="45720" rIns="91440" bIns="45720" numCol="1" anchor="t" anchorCtr="0" compatLnSpc="1">
                  <a:prstTxWarp prst="textNoShape">
                    <a:avLst/>
                  </a:prstTxWarp>
                </a:bodyPr>
                <a:lstStyle/>
                <a:p>
                  <a:endParaRPr lang="en-US"/>
                </a:p>
              </p:txBody>
            </p:sp>
          </p:grpSp>
          <p:sp>
            <p:nvSpPr>
              <p:cNvPr id="92183" name="Text Box 23"/>
              <p:cNvSpPr txBox="1">
                <a:spLocks noChangeArrowheads="1"/>
              </p:cNvSpPr>
              <p:nvPr/>
            </p:nvSpPr>
            <p:spPr bwMode="auto">
              <a:xfrm>
                <a:off x="8234" y="8254"/>
                <a:ext cx="216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Fe</a:t>
                </a:r>
                <a:r>
                  <a:rPr kumimoji="0" lang="en-US" sz="1100" b="0" i="0" u="none" strike="noStrike" cap="none" normalizeH="0" baseline="30000" smtClean="0">
                    <a:ln>
                      <a:noFill/>
                    </a:ln>
                    <a:solidFill>
                      <a:schemeClr val="tx1"/>
                    </a:solidFill>
                    <a:effectLst/>
                    <a:latin typeface="Calibri" pitchFamily="34" charset="0"/>
                    <a:cs typeface="Arial" pitchFamily="34" charset="0"/>
                  </a:rPr>
                  <a:t>II</a:t>
                </a:r>
                <a:r>
                  <a:rPr kumimoji="0" lang="en-US" sz="1100" b="0" i="0" u="none" strike="noStrike" cap="none" normalizeH="0" baseline="0" smtClean="0">
                    <a:ln>
                      <a:noFill/>
                    </a:ln>
                    <a:solidFill>
                      <a:schemeClr val="tx1"/>
                    </a:solidFill>
                    <a:effectLst/>
                    <a:latin typeface="Calibri" pitchFamily="34" charset="0"/>
                    <a:cs typeface="Arial" pitchFamily="34" charset="0"/>
                  </a:rPr>
                  <a:t>EDTA(OH)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2184" name="Text Box 24"/>
            <p:cNvSpPr txBox="1">
              <a:spLocks noChangeArrowheads="1"/>
            </p:cNvSpPr>
            <p:nvPr/>
          </p:nvSpPr>
          <p:spPr bwMode="auto">
            <a:xfrm>
              <a:off x="900" y="12279"/>
              <a:ext cx="10260" cy="16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Figure 2.  Top, </a:t>
              </a:r>
              <a:r>
                <a:rPr kumimoji="0" lang="en-US" sz="1100" b="0" i="0" u="none" strike="noStrike" cap="none" normalizeH="0" baseline="0" dirty="0" smtClean="0">
                  <a:ln>
                    <a:noFill/>
                  </a:ln>
                  <a:solidFill>
                    <a:schemeClr val="tx1"/>
                  </a:solidFill>
                  <a:effectLst/>
                  <a:latin typeface="Calibri" pitchFamily="34" charset="0"/>
                  <a:cs typeface="Arial" pitchFamily="34" charset="0"/>
                </a:rPr>
                <a:t>Amplified reduction current due to the activation of O</a:t>
              </a:r>
              <a:r>
                <a:rPr kumimoji="0" lang="en-US" sz="1100" b="0" i="0" u="none" strike="noStrike" cap="none" normalizeH="0" baseline="-25000" dirty="0" smtClean="0">
                  <a:ln>
                    <a:noFill/>
                  </a:ln>
                  <a:solidFill>
                    <a:schemeClr val="tx1"/>
                  </a:solidFill>
                  <a:effectLst/>
                  <a:latin typeface="Calibri" pitchFamily="34" charset="0"/>
                  <a:cs typeface="Arial" pitchFamily="34" charset="0"/>
                </a:rPr>
                <a:t>2</a:t>
              </a:r>
              <a:r>
                <a:rPr kumimoji="0" lang="en-US" sz="1100" b="0" i="0" u="none" strike="noStrike" cap="none" normalizeH="0" baseline="0" dirty="0" smtClean="0">
                  <a:ln>
                    <a:noFill/>
                  </a:ln>
                  <a:solidFill>
                    <a:schemeClr val="tx1"/>
                  </a:solidFill>
                  <a:effectLst/>
                  <a:latin typeface="Calibri" pitchFamily="34" charset="0"/>
                  <a:cs typeface="Arial" pitchFamily="34" charset="0"/>
                </a:rPr>
                <a:t> by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Fe</a:t>
              </a:r>
              <a:r>
                <a:rPr kumimoji="0" lang="en-US" sz="1100" b="0" i="0" u="none" strike="noStrike" cap="none" normalizeH="0" baseline="30000" dirty="0" err="1" smtClean="0">
                  <a:ln>
                    <a:noFill/>
                  </a:ln>
                  <a:solidFill>
                    <a:schemeClr val="tx1"/>
                  </a:solidFill>
                  <a:effectLst/>
                  <a:latin typeface="Calibri" pitchFamily="34" charset="0"/>
                  <a:cs typeface="Arial" pitchFamily="34" charset="0"/>
                </a:rPr>
                <a:t>II</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EDTA</a:t>
              </a:r>
              <a:r>
                <a:rPr kumimoji="0" lang="en-US" sz="1100" b="0" i="0" u="none" strike="noStrike" cap="none" normalizeH="0" baseline="0" dirty="0" smtClean="0">
                  <a:ln>
                    <a:noFill/>
                  </a:ln>
                  <a:solidFill>
                    <a:schemeClr val="tx1"/>
                  </a:solidFill>
                  <a:effectLst/>
                  <a:latin typeface="Calibri" pitchFamily="34" charset="0"/>
                  <a:cs typeface="Arial" pitchFamily="34" charset="0"/>
                </a:rPr>
                <a:t> at various pH values.  Current was sampled at -200 mV for each cyclic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voltammogram</a:t>
              </a:r>
              <a:r>
                <a:rPr kumimoji="0" lang="en-US" sz="1100" b="0" i="0" u="none" strike="noStrike" cap="none" normalizeH="0" baseline="0" dirty="0" smtClean="0">
                  <a:ln>
                    <a:noFill/>
                  </a:ln>
                  <a:solidFill>
                    <a:schemeClr val="tx1"/>
                  </a:solidFill>
                  <a:effectLst/>
                  <a:latin typeface="Calibri" pitchFamily="34" charset="0"/>
                  <a:cs typeface="Arial" pitchFamily="34" charset="0"/>
                </a:rPr>
                <a:t> at its corresponding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pH.</a:t>
              </a:r>
              <a:endParaRPr kumimoji="0" lang="en-US" sz="11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Bottom,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Fe</a:t>
              </a:r>
              <a:r>
                <a:rPr kumimoji="0" lang="en-US" sz="1100" b="0" i="0" u="none" strike="noStrike" cap="none" normalizeH="0" baseline="30000" dirty="0" err="1" smtClean="0">
                  <a:ln>
                    <a:noFill/>
                  </a:ln>
                  <a:solidFill>
                    <a:schemeClr val="tx1"/>
                  </a:solidFill>
                  <a:effectLst/>
                  <a:latin typeface="Calibri" pitchFamily="34" charset="0"/>
                  <a:cs typeface="Arial" pitchFamily="34" charset="0"/>
                </a:rPr>
                <a:t>II</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EDTA</a:t>
              </a:r>
              <a:r>
                <a:rPr kumimoji="0" lang="en-US" sz="1100" b="0" i="0" u="none" strike="noStrike" cap="none" normalizeH="0" baseline="0" dirty="0" smtClean="0">
                  <a:ln>
                    <a:noFill/>
                  </a:ln>
                  <a:solidFill>
                    <a:schemeClr val="tx1"/>
                  </a:solidFill>
                  <a:effectLst/>
                  <a:latin typeface="Calibri" pitchFamily="34" charset="0"/>
                  <a:cs typeface="Arial" pitchFamily="34" charset="0"/>
                </a:rPr>
                <a:t> species distribution diagram generated by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Hyperquad</a:t>
              </a:r>
              <a:r>
                <a:rPr kumimoji="0" lang="en-US" sz="1100" b="0" i="0" u="none" strike="noStrike" cap="none" normalizeH="0" baseline="0" dirty="0" smtClean="0">
                  <a:ln>
                    <a:noFill/>
                  </a:ln>
                  <a:solidFill>
                    <a:schemeClr val="tx1"/>
                  </a:solidFill>
                  <a:effectLst/>
                  <a:latin typeface="Calibri" pitchFamily="34" charset="0"/>
                  <a:cs typeface="Arial" pitchFamily="34" charset="0"/>
                </a:rPr>
                <a:t> Speciation and Simulation (HYSS).  The formation of the mono-</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protonated</a:t>
              </a:r>
              <a:r>
                <a:rPr kumimoji="0" lang="en-US" sz="1100" b="0" i="0" u="none" strike="noStrike" cap="none" normalizeH="0" baseline="0" dirty="0" smtClean="0">
                  <a:ln>
                    <a:noFill/>
                  </a:ln>
                  <a:solidFill>
                    <a:schemeClr val="tx1"/>
                  </a:solidFill>
                  <a:effectLst/>
                  <a:latin typeface="Calibri" pitchFamily="34" charset="0"/>
                  <a:cs typeface="Arial" pitchFamily="34" charset="0"/>
                </a:rPr>
                <a:t>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Fe</a:t>
              </a:r>
              <a:r>
                <a:rPr kumimoji="0" lang="en-US" sz="1100" b="0" i="0" u="none" strike="noStrike" cap="none" normalizeH="0" baseline="30000" dirty="0" err="1" smtClean="0">
                  <a:ln>
                    <a:noFill/>
                  </a:ln>
                  <a:solidFill>
                    <a:schemeClr val="tx1"/>
                  </a:solidFill>
                  <a:effectLst/>
                  <a:latin typeface="Calibri" pitchFamily="34" charset="0"/>
                  <a:cs typeface="Arial" pitchFamily="34" charset="0"/>
                </a:rPr>
                <a:t>II</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EDTA</a:t>
              </a:r>
              <a:r>
                <a:rPr kumimoji="0" lang="en-US" sz="1100" b="0" i="0" u="none" strike="noStrike" cap="none" normalizeH="0" baseline="0" dirty="0" smtClean="0">
                  <a:ln>
                    <a:noFill/>
                  </a:ln>
                  <a:solidFill>
                    <a:schemeClr val="tx1"/>
                  </a:solidFill>
                  <a:effectLst/>
                  <a:latin typeface="Calibri" pitchFamily="34" charset="0"/>
                  <a:cs typeface="Arial" pitchFamily="34" charset="0"/>
                </a:rPr>
                <a:t> complex coincides with the current maximum above.</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8" name="Rectangle 2"/>
          <p:cNvSpPr txBox="1">
            <a:spLocks noChangeArrowheads="1"/>
          </p:cNvSpPr>
          <p:nvPr/>
        </p:nvSpPr>
        <p:spPr>
          <a:xfrm>
            <a:off x="4038600" y="228600"/>
            <a:ext cx="38862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2"/>
                </a:solidFill>
                <a:effectLst/>
                <a:uLnTx/>
                <a:uFillTx/>
                <a:latin typeface="+mj-lt"/>
                <a:ea typeface="+mj-ea"/>
                <a:cs typeface="+mj-cs"/>
              </a:rPr>
              <a:t>2.5 &lt; pH &lt; 4.5</a:t>
            </a: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sp>
        <p:nvSpPr>
          <p:cNvPr id="29" name="Rectangle 28"/>
          <p:cNvSpPr/>
          <p:nvPr/>
        </p:nvSpPr>
        <p:spPr>
          <a:xfrm>
            <a:off x="1371600" y="441960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29"/>
          <p:cNvSpPr>
            <a:spLocks noGrp="1"/>
          </p:cNvSpPr>
          <p:nvPr>
            <p:ph type="dt" sz="half" idx="10"/>
          </p:nvPr>
        </p:nvSpPr>
        <p:spPr/>
        <p:txBody>
          <a:bodyPr/>
          <a:lstStyle/>
          <a:p>
            <a:r>
              <a:rPr lang="en-US" smtClean="0"/>
              <a:t>10/4/2010</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36</a:t>
            </a:fld>
            <a:endParaRPr lang="en-US"/>
          </a:p>
        </p:txBody>
      </p:sp>
      <p:cxnSp>
        <p:nvCxnSpPr>
          <p:cNvPr id="6" name="Straight Connector 5"/>
          <p:cNvCxnSpPr/>
          <p:nvPr/>
        </p:nvCxnSpPr>
        <p:spPr>
          <a:xfrm rot="5400000">
            <a:off x="1905000" y="127635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905000" y="211455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24100" y="169545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85900" y="169545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1790700" y="169545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324100" y="131445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71700" y="1543050"/>
            <a:ext cx="403316" cy="369332"/>
          </a:xfrm>
          <a:prstGeom prst="rect">
            <a:avLst/>
          </a:prstGeom>
          <a:noFill/>
        </p:spPr>
        <p:txBody>
          <a:bodyPr wrap="none" rtlCol="0">
            <a:spAutoFit/>
          </a:bodyPr>
          <a:lstStyle/>
          <a:p>
            <a:r>
              <a:rPr lang="en-US" dirty="0" smtClean="0"/>
              <a:t>Fe</a:t>
            </a:r>
            <a:endParaRPr lang="en-US" dirty="0"/>
          </a:p>
        </p:txBody>
      </p:sp>
      <p:sp>
        <p:nvSpPr>
          <p:cNvPr id="18" name="TextBox 17"/>
          <p:cNvSpPr txBox="1"/>
          <p:nvPr/>
        </p:nvSpPr>
        <p:spPr>
          <a:xfrm>
            <a:off x="1790700" y="552450"/>
            <a:ext cx="756938" cy="369332"/>
          </a:xfrm>
          <a:prstGeom prst="rect">
            <a:avLst/>
          </a:prstGeom>
          <a:noFill/>
        </p:spPr>
        <p:txBody>
          <a:bodyPr wrap="none" rtlCol="0">
            <a:spAutoFit/>
          </a:bodyPr>
          <a:lstStyle/>
          <a:p>
            <a:r>
              <a:rPr lang="en-US" dirty="0" smtClean="0"/>
              <a:t>COO</a:t>
            </a:r>
            <a:r>
              <a:rPr lang="en-US" baseline="30000" dirty="0" smtClean="0"/>
              <a:t>-</a:t>
            </a:r>
            <a:endParaRPr lang="en-US" baseline="30000" dirty="0"/>
          </a:p>
        </p:txBody>
      </p:sp>
      <p:sp>
        <p:nvSpPr>
          <p:cNvPr id="20" name="TextBox 19"/>
          <p:cNvSpPr txBox="1"/>
          <p:nvPr/>
        </p:nvSpPr>
        <p:spPr>
          <a:xfrm>
            <a:off x="1219200" y="1504950"/>
            <a:ext cx="338554" cy="369332"/>
          </a:xfrm>
          <a:prstGeom prst="rect">
            <a:avLst/>
          </a:prstGeom>
          <a:noFill/>
        </p:spPr>
        <p:txBody>
          <a:bodyPr wrap="none" rtlCol="0">
            <a:spAutoFit/>
          </a:bodyPr>
          <a:lstStyle/>
          <a:p>
            <a:r>
              <a:rPr lang="en-US" dirty="0" smtClean="0"/>
              <a:t>N</a:t>
            </a:r>
            <a:endParaRPr lang="en-US" dirty="0"/>
          </a:p>
        </p:txBody>
      </p:sp>
      <p:sp>
        <p:nvSpPr>
          <p:cNvPr id="21" name="TextBox 20"/>
          <p:cNvSpPr txBox="1"/>
          <p:nvPr/>
        </p:nvSpPr>
        <p:spPr>
          <a:xfrm>
            <a:off x="1485900" y="2000250"/>
            <a:ext cx="338554" cy="369332"/>
          </a:xfrm>
          <a:prstGeom prst="rect">
            <a:avLst/>
          </a:prstGeom>
          <a:noFill/>
        </p:spPr>
        <p:txBody>
          <a:bodyPr wrap="none" rtlCol="0">
            <a:spAutoFit/>
          </a:bodyPr>
          <a:lstStyle/>
          <a:p>
            <a:r>
              <a:rPr lang="en-US" dirty="0" smtClean="0"/>
              <a:t>N</a:t>
            </a:r>
            <a:endParaRPr lang="en-US" dirty="0"/>
          </a:p>
        </p:txBody>
      </p:sp>
      <p:sp>
        <p:nvSpPr>
          <p:cNvPr id="23" name="Freeform 22"/>
          <p:cNvSpPr/>
          <p:nvPr/>
        </p:nvSpPr>
        <p:spPr>
          <a:xfrm>
            <a:off x="1220788" y="1720850"/>
            <a:ext cx="341312" cy="527050"/>
          </a:xfrm>
          <a:custGeom>
            <a:avLst/>
            <a:gdLst>
              <a:gd name="connsiteX0" fmla="*/ 341312 w 341312"/>
              <a:gd name="connsiteY0" fmla="*/ 527050 h 527050"/>
              <a:gd name="connsiteX1" fmla="*/ 46037 w 341312"/>
              <a:gd name="connsiteY1" fmla="*/ 422275 h 527050"/>
              <a:gd name="connsiteX2" fmla="*/ 65087 w 341312"/>
              <a:gd name="connsiteY2" fmla="*/ 60325 h 527050"/>
              <a:gd name="connsiteX3" fmla="*/ 74612 w 341312"/>
              <a:gd name="connsiteY3" fmla="*/ 60325 h 527050"/>
            </a:gdLst>
            <a:ahLst/>
            <a:cxnLst>
              <a:cxn ang="0">
                <a:pos x="connsiteX0" y="connsiteY0"/>
              </a:cxn>
              <a:cxn ang="0">
                <a:pos x="connsiteX1" y="connsiteY1"/>
              </a:cxn>
              <a:cxn ang="0">
                <a:pos x="connsiteX2" y="connsiteY2"/>
              </a:cxn>
              <a:cxn ang="0">
                <a:pos x="connsiteX3" y="connsiteY3"/>
              </a:cxn>
            </a:cxnLst>
            <a:rect l="l" t="t" r="r" b="b"/>
            <a:pathLst>
              <a:path w="341312" h="527050">
                <a:moveTo>
                  <a:pt x="341312" y="527050"/>
                </a:moveTo>
                <a:cubicBezTo>
                  <a:pt x="216693" y="513556"/>
                  <a:pt x="92075" y="500063"/>
                  <a:pt x="46037" y="422275"/>
                </a:cubicBezTo>
                <a:cubicBezTo>
                  <a:pt x="0" y="344488"/>
                  <a:pt x="60325" y="120650"/>
                  <a:pt x="65087" y="60325"/>
                </a:cubicBezTo>
                <a:cubicBezTo>
                  <a:pt x="69850" y="0"/>
                  <a:pt x="72231" y="30162"/>
                  <a:pt x="74612" y="603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212850" y="762000"/>
            <a:ext cx="635000" cy="857250"/>
          </a:xfrm>
          <a:custGeom>
            <a:avLst/>
            <a:gdLst>
              <a:gd name="connsiteX0" fmla="*/ 139700 w 635000"/>
              <a:gd name="connsiteY0" fmla="*/ 857250 h 857250"/>
              <a:gd name="connsiteX1" fmla="*/ 82550 w 635000"/>
              <a:gd name="connsiteY1" fmla="*/ 342900 h 857250"/>
              <a:gd name="connsiteX2" fmla="*/ 635000 w 635000"/>
              <a:gd name="connsiteY2" fmla="*/ 0 h 857250"/>
              <a:gd name="connsiteX3" fmla="*/ 635000 w 635000"/>
              <a:gd name="connsiteY3" fmla="*/ 0 h 857250"/>
            </a:gdLst>
            <a:ahLst/>
            <a:cxnLst>
              <a:cxn ang="0">
                <a:pos x="connsiteX0" y="connsiteY0"/>
              </a:cxn>
              <a:cxn ang="0">
                <a:pos x="connsiteX1" y="connsiteY1"/>
              </a:cxn>
              <a:cxn ang="0">
                <a:pos x="connsiteX2" y="connsiteY2"/>
              </a:cxn>
              <a:cxn ang="0">
                <a:pos x="connsiteX3" y="connsiteY3"/>
              </a:cxn>
            </a:cxnLst>
            <a:rect l="l" t="t" r="r" b="b"/>
            <a:pathLst>
              <a:path w="635000" h="857250">
                <a:moveTo>
                  <a:pt x="139700" y="857250"/>
                </a:moveTo>
                <a:cubicBezTo>
                  <a:pt x="69850" y="671512"/>
                  <a:pt x="0" y="485775"/>
                  <a:pt x="82550" y="342900"/>
                </a:cubicBezTo>
                <a:cubicBezTo>
                  <a:pt x="165100" y="200025"/>
                  <a:pt x="635000" y="0"/>
                  <a:pt x="635000" y="0"/>
                </a:cubicBezTo>
                <a:lnTo>
                  <a:pt x="6350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2324100" y="1009650"/>
            <a:ext cx="756938" cy="369332"/>
          </a:xfrm>
          <a:prstGeom prst="rect">
            <a:avLst/>
          </a:prstGeom>
          <a:noFill/>
        </p:spPr>
        <p:txBody>
          <a:bodyPr wrap="none" rtlCol="0">
            <a:spAutoFit/>
          </a:bodyPr>
          <a:lstStyle/>
          <a:p>
            <a:r>
              <a:rPr lang="en-US" dirty="0" smtClean="0"/>
              <a:t>COO</a:t>
            </a:r>
            <a:r>
              <a:rPr lang="en-US" baseline="30000" dirty="0" smtClean="0"/>
              <a:t>-</a:t>
            </a:r>
            <a:endParaRPr lang="en-US" baseline="30000" dirty="0"/>
          </a:p>
        </p:txBody>
      </p:sp>
      <p:sp>
        <p:nvSpPr>
          <p:cNvPr id="26" name="Freeform 25"/>
          <p:cNvSpPr/>
          <p:nvPr/>
        </p:nvSpPr>
        <p:spPr>
          <a:xfrm>
            <a:off x="1362075" y="1158875"/>
            <a:ext cx="1038225" cy="460375"/>
          </a:xfrm>
          <a:custGeom>
            <a:avLst/>
            <a:gdLst>
              <a:gd name="connsiteX0" fmla="*/ 0 w 1038225"/>
              <a:gd name="connsiteY0" fmla="*/ 460375 h 460375"/>
              <a:gd name="connsiteX1" fmla="*/ 361950 w 1038225"/>
              <a:gd name="connsiteY1" fmla="*/ 69850 h 460375"/>
              <a:gd name="connsiteX2" fmla="*/ 1038225 w 1038225"/>
              <a:gd name="connsiteY2" fmla="*/ 41275 h 460375"/>
              <a:gd name="connsiteX3" fmla="*/ 1038225 w 1038225"/>
              <a:gd name="connsiteY3" fmla="*/ 41275 h 460375"/>
            </a:gdLst>
            <a:ahLst/>
            <a:cxnLst>
              <a:cxn ang="0">
                <a:pos x="connsiteX0" y="connsiteY0"/>
              </a:cxn>
              <a:cxn ang="0">
                <a:pos x="connsiteX1" y="connsiteY1"/>
              </a:cxn>
              <a:cxn ang="0">
                <a:pos x="connsiteX2" y="connsiteY2"/>
              </a:cxn>
              <a:cxn ang="0">
                <a:pos x="connsiteX3" y="connsiteY3"/>
              </a:cxn>
            </a:cxnLst>
            <a:rect l="l" t="t" r="r" b="b"/>
            <a:pathLst>
              <a:path w="1038225" h="460375">
                <a:moveTo>
                  <a:pt x="0" y="460375"/>
                </a:moveTo>
                <a:cubicBezTo>
                  <a:pt x="94456" y="300037"/>
                  <a:pt x="188913" y="139700"/>
                  <a:pt x="361950" y="69850"/>
                </a:cubicBezTo>
                <a:cubicBezTo>
                  <a:pt x="534988" y="0"/>
                  <a:pt x="1038225" y="41275"/>
                  <a:pt x="1038225" y="41275"/>
                </a:cubicBezTo>
                <a:lnTo>
                  <a:pt x="1038225" y="412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790700" y="2457450"/>
            <a:ext cx="756938" cy="369332"/>
          </a:xfrm>
          <a:prstGeom prst="rect">
            <a:avLst/>
          </a:prstGeom>
          <a:noFill/>
        </p:spPr>
        <p:txBody>
          <a:bodyPr wrap="none" rtlCol="0">
            <a:spAutoFit/>
          </a:bodyPr>
          <a:lstStyle/>
          <a:p>
            <a:r>
              <a:rPr lang="en-US" dirty="0" smtClean="0"/>
              <a:t>COO</a:t>
            </a:r>
            <a:r>
              <a:rPr lang="en-US" baseline="30000" dirty="0" smtClean="0"/>
              <a:t>-</a:t>
            </a:r>
            <a:endParaRPr lang="en-US" baseline="30000" dirty="0"/>
          </a:p>
        </p:txBody>
      </p:sp>
      <p:sp>
        <p:nvSpPr>
          <p:cNvPr id="28" name="Freeform 27"/>
          <p:cNvSpPr/>
          <p:nvPr/>
        </p:nvSpPr>
        <p:spPr>
          <a:xfrm>
            <a:off x="1603375" y="2266950"/>
            <a:ext cx="244475" cy="390525"/>
          </a:xfrm>
          <a:custGeom>
            <a:avLst/>
            <a:gdLst>
              <a:gd name="connsiteX0" fmla="*/ 34925 w 244475"/>
              <a:gd name="connsiteY0" fmla="*/ 0 h 390525"/>
              <a:gd name="connsiteX1" fmla="*/ 34925 w 244475"/>
              <a:gd name="connsiteY1" fmla="*/ 285750 h 390525"/>
              <a:gd name="connsiteX2" fmla="*/ 244475 w 244475"/>
              <a:gd name="connsiteY2" fmla="*/ 390525 h 390525"/>
              <a:gd name="connsiteX3" fmla="*/ 244475 w 244475"/>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244475" h="390525">
                <a:moveTo>
                  <a:pt x="34925" y="0"/>
                </a:moveTo>
                <a:cubicBezTo>
                  <a:pt x="17462" y="110331"/>
                  <a:pt x="0" y="220662"/>
                  <a:pt x="34925" y="285750"/>
                </a:cubicBezTo>
                <a:cubicBezTo>
                  <a:pt x="69850" y="350838"/>
                  <a:pt x="244475" y="390525"/>
                  <a:pt x="244475" y="390525"/>
                </a:cubicBezTo>
                <a:lnTo>
                  <a:pt x="244475" y="3905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3162300" y="1543050"/>
            <a:ext cx="731290" cy="369332"/>
          </a:xfrm>
          <a:prstGeom prst="rect">
            <a:avLst/>
          </a:prstGeom>
          <a:noFill/>
        </p:spPr>
        <p:txBody>
          <a:bodyPr wrap="none" rtlCol="0">
            <a:spAutoFit/>
          </a:bodyPr>
          <a:lstStyle/>
          <a:p>
            <a:r>
              <a:rPr lang="en-US" baseline="30000" dirty="0" smtClean="0"/>
              <a:t>-</a:t>
            </a:r>
            <a:r>
              <a:rPr lang="en-US" dirty="0" smtClean="0"/>
              <a:t>OOC</a:t>
            </a:r>
            <a:endParaRPr lang="en-US" baseline="30000" dirty="0"/>
          </a:p>
        </p:txBody>
      </p:sp>
      <p:sp>
        <p:nvSpPr>
          <p:cNvPr id="30" name="Freeform 29"/>
          <p:cNvSpPr/>
          <p:nvPr/>
        </p:nvSpPr>
        <p:spPr>
          <a:xfrm>
            <a:off x="1752600" y="1866900"/>
            <a:ext cx="1981200" cy="542925"/>
          </a:xfrm>
          <a:custGeom>
            <a:avLst/>
            <a:gdLst>
              <a:gd name="connsiteX0" fmla="*/ 0 w 1981200"/>
              <a:gd name="connsiteY0" fmla="*/ 400050 h 542925"/>
              <a:gd name="connsiteX1" fmla="*/ 1343025 w 1981200"/>
              <a:gd name="connsiteY1" fmla="*/ 476250 h 542925"/>
              <a:gd name="connsiteX2" fmla="*/ 1981200 w 1981200"/>
              <a:gd name="connsiteY2" fmla="*/ 0 h 542925"/>
              <a:gd name="connsiteX3" fmla="*/ 1981200 w 1981200"/>
              <a:gd name="connsiteY3" fmla="*/ 0 h 542925"/>
            </a:gdLst>
            <a:ahLst/>
            <a:cxnLst>
              <a:cxn ang="0">
                <a:pos x="connsiteX0" y="connsiteY0"/>
              </a:cxn>
              <a:cxn ang="0">
                <a:pos x="connsiteX1" y="connsiteY1"/>
              </a:cxn>
              <a:cxn ang="0">
                <a:pos x="connsiteX2" y="connsiteY2"/>
              </a:cxn>
              <a:cxn ang="0">
                <a:pos x="connsiteX3" y="connsiteY3"/>
              </a:cxn>
            </a:cxnLst>
            <a:rect l="l" t="t" r="r" b="b"/>
            <a:pathLst>
              <a:path w="1981200" h="542925">
                <a:moveTo>
                  <a:pt x="0" y="400050"/>
                </a:moveTo>
                <a:cubicBezTo>
                  <a:pt x="506412" y="471487"/>
                  <a:pt x="1012825" y="542925"/>
                  <a:pt x="1343025" y="476250"/>
                </a:cubicBezTo>
                <a:cubicBezTo>
                  <a:pt x="1673225" y="409575"/>
                  <a:pt x="1981200" y="0"/>
                  <a:pt x="1981200" y="0"/>
                </a:cubicBezTo>
                <a:lnTo>
                  <a:pt x="19812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638300" y="2838450"/>
            <a:ext cx="1446230" cy="369332"/>
          </a:xfrm>
          <a:prstGeom prst="rect">
            <a:avLst/>
          </a:prstGeom>
          <a:noFill/>
        </p:spPr>
        <p:txBody>
          <a:bodyPr wrap="none" rtlCol="0">
            <a:spAutoFit/>
          </a:bodyPr>
          <a:lstStyle/>
          <a:p>
            <a:r>
              <a:rPr lang="en-US" dirty="0" smtClean="0"/>
              <a:t>4.5 &lt; pH &lt; 8</a:t>
            </a:r>
            <a:endParaRPr lang="en-US" dirty="0"/>
          </a:p>
        </p:txBody>
      </p:sp>
      <p:cxnSp>
        <p:nvCxnSpPr>
          <p:cNvPr id="32" name="Straight Connector 31"/>
          <p:cNvCxnSpPr/>
          <p:nvPr/>
        </p:nvCxnSpPr>
        <p:spPr>
          <a:xfrm rot="5400000">
            <a:off x="5524500" y="133350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24500" y="217170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3600" y="17526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05400" y="17526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5410200" y="17526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943600" y="13716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791200" y="1600200"/>
            <a:ext cx="403316" cy="369332"/>
          </a:xfrm>
          <a:prstGeom prst="rect">
            <a:avLst/>
          </a:prstGeom>
          <a:noFill/>
        </p:spPr>
        <p:txBody>
          <a:bodyPr wrap="none" rtlCol="0">
            <a:spAutoFit/>
          </a:bodyPr>
          <a:lstStyle/>
          <a:p>
            <a:r>
              <a:rPr lang="en-US" dirty="0" smtClean="0"/>
              <a:t>Fe</a:t>
            </a:r>
            <a:endParaRPr lang="en-US" dirty="0"/>
          </a:p>
        </p:txBody>
      </p:sp>
      <p:sp>
        <p:nvSpPr>
          <p:cNvPr id="39" name="TextBox 38"/>
          <p:cNvSpPr txBox="1"/>
          <p:nvPr/>
        </p:nvSpPr>
        <p:spPr>
          <a:xfrm>
            <a:off x="5410200" y="609600"/>
            <a:ext cx="756938" cy="369332"/>
          </a:xfrm>
          <a:prstGeom prst="rect">
            <a:avLst/>
          </a:prstGeom>
          <a:noFill/>
        </p:spPr>
        <p:txBody>
          <a:bodyPr wrap="none" rtlCol="0">
            <a:spAutoFit/>
          </a:bodyPr>
          <a:lstStyle/>
          <a:p>
            <a:r>
              <a:rPr lang="en-US" dirty="0" smtClean="0"/>
              <a:t>COO</a:t>
            </a:r>
            <a:r>
              <a:rPr lang="en-US" baseline="30000" dirty="0" smtClean="0"/>
              <a:t>-</a:t>
            </a:r>
            <a:endParaRPr lang="en-US" baseline="30000" dirty="0"/>
          </a:p>
        </p:txBody>
      </p:sp>
      <p:sp>
        <p:nvSpPr>
          <p:cNvPr id="40" name="TextBox 39"/>
          <p:cNvSpPr txBox="1"/>
          <p:nvPr/>
        </p:nvSpPr>
        <p:spPr>
          <a:xfrm>
            <a:off x="4838700" y="1562100"/>
            <a:ext cx="338554" cy="369332"/>
          </a:xfrm>
          <a:prstGeom prst="rect">
            <a:avLst/>
          </a:prstGeom>
          <a:noFill/>
        </p:spPr>
        <p:txBody>
          <a:bodyPr wrap="none" rtlCol="0">
            <a:spAutoFit/>
          </a:bodyPr>
          <a:lstStyle/>
          <a:p>
            <a:r>
              <a:rPr lang="en-US" dirty="0" smtClean="0"/>
              <a:t>N</a:t>
            </a:r>
            <a:endParaRPr lang="en-US" dirty="0"/>
          </a:p>
        </p:txBody>
      </p:sp>
      <p:sp>
        <p:nvSpPr>
          <p:cNvPr id="41" name="TextBox 40"/>
          <p:cNvSpPr txBox="1"/>
          <p:nvPr/>
        </p:nvSpPr>
        <p:spPr>
          <a:xfrm>
            <a:off x="5105400" y="2057400"/>
            <a:ext cx="338554" cy="369332"/>
          </a:xfrm>
          <a:prstGeom prst="rect">
            <a:avLst/>
          </a:prstGeom>
          <a:noFill/>
        </p:spPr>
        <p:txBody>
          <a:bodyPr wrap="none" rtlCol="0">
            <a:spAutoFit/>
          </a:bodyPr>
          <a:lstStyle/>
          <a:p>
            <a:r>
              <a:rPr lang="en-US" dirty="0" smtClean="0"/>
              <a:t>N</a:t>
            </a:r>
            <a:endParaRPr lang="en-US" dirty="0"/>
          </a:p>
        </p:txBody>
      </p:sp>
      <p:sp>
        <p:nvSpPr>
          <p:cNvPr id="42" name="Freeform 41"/>
          <p:cNvSpPr/>
          <p:nvPr/>
        </p:nvSpPr>
        <p:spPr>
          <a:xfrm>
            <a:off x="4840288" y="1778000"/>
            <a:ext cx="341312" cy="527050"/>
          </a:xfrm>
          <a:custGeom>
            <a:avLst/>
            <a:gdLst>
              <a:gd name="connsiteX0" fmla="*/ 341312 w 341312"/>
              <a:gd name="connsiteY0" fmla="*/ 527050 h 527050"/>
              <a:gd name="connsiteX1" fmla="*/ 46037 w 341312"/>
              <a:gd name="connsiteY1" fmla="*/ 422275 h 527050"/>
              <a:gd name="connsiteX2" fmla="*/ 65087 w 341312"/>
              <a:gd name="connsiteY2" fmla="*/ 60325 h 527050"/>
              <a:gd name="connsiteX3" fmla="*/ 74612 w 341312"/>
              <a:gd name="connsiteY3" fmla="*/ 60325 h 527050"/>
            </a:gdLst>
            <a:ahLst/>
            <a:cxnLst>
              <a:cxn ang="0">
                <a:pos x="connsiteX0" y="connsiteY0"/>
              </a:cxn>
              <a:cxn ang="0">
                <a:pos x="connsiteX1" y="connsiteY1"/>
              </a:cxn>
              <a:cxn ang="0">
                <a:pos x="connsiteX2" y="connsiteY2"/>
              </a:cxn>
              <a:cxn ang="0">
                <a:pos x="connsiteX3" y="connsiteY3"/>
              </a:cxn>
            </a:cxnLst>
            <a:rect l="l" t="t" r="r" b="b"/>
            <a:pathLst>
              <a:path w="341312" h="527050">
                <a:moveTo>
                  <a:pt x="341312" y="527050"/>
                </a:moveTo>
                <a:cubicBezTo>
                  <a:pt x="216693" y="513556"/>
                  <a:pt x="92075" y="500063"/>
                  <a:pt x="46037" y="422275"/>
                </a:cubicBezTo>
                <a:cubicBezTo>
                  <a:pt x="0" y="344488"/>
                  <a:pt x="60325" y="120650"/>
                  <a:pt x="65087" y="60325"/>
                </a:cubicBezTo>
                <a:cubicBezTo>
                  <a:pt x="69850" y="0"/>
                  <a:pt x="72231" y="30162"/>
                  <a:pt x="74612" y="603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832350" y="819150"/>
            <a:ext cx="635000" cy="857250"/>
          </a:xfrm>
          <a:custGeom>
            <a:avLst/>
            <a:gdLst>
              <a:gd name="connsiteX0" fmla="*/ 139700 w 635000"/>
              <a:gd name="connsiteY0" fmla="*/ 857250 h 857250"/>
              <a:gd name="connsiteX1" fmla="*/ 82550 w 635000"/>
              <a:gd name="connsiteY1" fmla="*/ 342900 h 857250"/>
              <a:gd name="connsiteX2" fmla="*/ 635000 w 635000"/>
              <a:gd name="connsiteY2" fmla="*/ 0 h 857250"/>
              <a:gd name="connsiteX3" fmla="*/ 635000 w 635000"/>
              <a:gd name="connsiteY3" fmla="*/ 0 h 857250"/>
            </a:gdLst>
            <a:ahLst/>
            <a:cxnLst>
              <a:cxn ang="0">
                <a:pos x="connsiteX0" y="connsiteY0"/>
              </a:cxn>
              <a:cxn ang="0">
                <a:pos x="connsiteX1" y="connsiteY1"/>
              </a:cxn>
              <a:cxn ang="0">
                <a:pos x="connsiteX2" y="connsiteY2"/>
              </a:cxn>
              <a:cxn ang="0">
                <a:pos x="connsiteX3" y="connsiteY3"/>
              </a:cxn>
            </a:cxnLst>
            <a:rect l="l" t="t" r="r" b="b"/>
            <a:pathLst>
              <a:path w="635000" h="857250">
                <a:moveTo>
                  <a:pt x="139700" y="857250"/>
                </a:moveTo>
                <a:cubicBezTo>
                  <a:pt x="69850" y="671512"/>
                  <a:pt x="0" y="485775"/>
                  <a:pt x="82550" y="342900"/>
                </a:cubicBezTo>
                <a:cubicBezTo>
                  <a:pt x="165100" y="200025"/>
                  <a:pt x="635000" y="0"/>
                  <a:pt x="635000" y="0"/>
                </a:cubicBezTo>
                <a:lnTo>
                  <a:pt x="6350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943600" y="1066800"/>
            <a:ext cx="756938" cy="369332"/>
          </a:xfrm>
          <a:prstGeom prst="rect">
            <a:avLst/>
          </a:prstGeom>
          <a:noFill/>
        </p:spPr>
        <p:txBody>
          <a:bodyPr wrap="none" rtlCol="0">
            <a:spAutoFit/>
          </a:bodyPr>
          <a:lstStyle/>
          <a:p>
            <a:r>
              <a:rPr lang="en-US" dirty="0" smtClean="0"/>
              <a:t>COO</a:t>
            </a:r>
            <a:r>
              <a:rPr lang="en-US" baseline="30000" dirty="0" smtClean="0"/>
              <a:t>-</a:t>
            </a:r>
            <a:endParaRPr lang="en-US" baseline="30000" dirty="0"/>
          </a:p>
        </p:txBody>
      </p:sp>
      <p:sp>
        <p:nvSpPr>
          <p:cNvPr id="45" name="Freeform 44"/>
          <p:cNvSpPr/>
          <p:nvPr/>
        </p:nvSpPr>
        <p:spPr>
          <a:xfrm>
            <a:off x="4981575" y="1216025"/>
            <a:ext cx="1038225" cy="460375"/>
          </a:xfrm>
          <a:custGeom>
            <a:avLst/>
            <a:gdLst>
              <a:gd name="connsiteX0" fmla="*/ 0 w 1038225"/>
              <a:gd name="connsiteY0" fmla="*/ 460375 h 460375"/>
              <a:gd name="connsiteX1" fmla="*/ 361950 w 1038225"/>
              <a:gd name="connsiteY1" fmla="*/ 69850 h 460375"/>
              <a:gd name="connsiteX2" fmla="*/ 1038225 w 1038225"/>
              <a:gd name="connsiteY2" fmla="*/ 41275 h 460375"/>
              <a:gd name="connsiteX3" fmla="*/ 1038225 w 1038225"/>
              <a:gd name="connsiteY3" fmla="*/ 41275 h 460375"/>
            </a:gdLst>
            <a:ahLst/>
            <a:cxnLst>
              <a:cxn ang="0">
                <a:pos x="connsiteX0" y="connsiteY0"/>
              </a:cxn>
              <a:cxn ang="0">
                <a:pos x="connsiteX1" y="connsiteY1"/>
              </a:cxn>
              <a:cxn ang="0">
                <a:pos x="connsiteX2" y="connsiteY2"/>
              </a:cxn>
              <a:cxn ang="0">
                <a:pos x="connsiteX3" y="connsiteY3"/>
              </a:cxn>
            </a:cxnLst>
            <a:rect l="l" t="t" r="r" b="b"/>
            <a:pathLst>
              <a:path w="1038225" h="460375">
                <a:moveTo>
                  <a:pt x="0" y="460375"/>
                </a:moveTo>
                <a:cubicBezTo>
                  <a:pt x="94456" y="300037"/>
                  <a:pt x="188913" y="139700"/>
                  <a:pt x="361950" y="69850"/>
                </a:cubicBezTo>
                <a:cubicBezTo>
                  <a:pt x="534988" y="0"/>
                  <a:pt x="1038225" y="41275"/>
                  <a:pt x="1038225" y="41275"/>
                </a:cubicBezTo>
                <a:lnTo>
                  <a:pt x="1038225" y="412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5410200" y="2514600"/>
            <a:ext cx="756938" cy="369332"/>
          </a:xfrm>
          <a:prstGeom prst="rect">
            <a:avLst/>
          </a:prstGeom>
          <a:noFill/>
        </p:spPr>
        <p:txBody>
          <a:bodyPr wrap="none" rtlCol="0">
            <a:spAutoFit/>
          </a:bodyPr>
          <a:lstStyle/>
          <a:p>
            <a:r>
              <a:rPr lang="en-US" dirty="0" smtClean="0"/>
              <a:t>COO</a:t>
            </a:r>
            <a:r>
              <a:rPr lang="en-US" baseline="30000" dirty="0" smtClean="0"/>
              <a:t>-</a:t>
            </a:r>
            <a:endParaRPr lang="en-US" baseline="30000" dirty="0"/>
          </a:p>
        </p:txBody>
      </p:sp>
      <p:sp>
        <p:nvSpPr>
          <p:cNvPr id="47" name="Freeform 46"/>
          <p:cNvSpPr/>
          <p:nvPr/>
        </p:nvSpPr>
        <p:spPr>
          <a:xfrm>
            <a:off x="5222875" y="2324100"/>
            <a:ext cx="244475" cy="390525"/>
          </a:xfrm>
          <a:custGeom>
            <a:avLst/>
            <a:gdLst>
              <a:gd name="connsiteX0" fmla="*/ 34925 w 244475"/>
              <a:gd name="connsiteY0" fmla="*/ 0 h 390525"/>
              <a:gd name="connsiteX1" fmla="*/ 34925 w 244475"/>
              <a:gd name="connsiteY1" fmla="*/ 285750 h 390525"/>
              <a:gd name="connsiteX2" fmla="*/ 244475 w 244475"/>
              <a:gd name="connsiteY2" fmla="*/ 390525 h 390525"/>
              <a:gd name="connsiteX3" fmla="*/ 244475 w 244475"/>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244475" h="390525">
                <a:moveTo>
                  <a:pt x="34925" y="0"/>
                </a:moveTo>
                <a:cubicBezTo>
                  <a:pt x="17462" y="110331"/>
                  <a:pt x="0" y="220662"/>
                  <a:pt x="34925" y="285750"/>
                </a:cubicBezTo>
                <a:cubicBezTo>
                  <a:pt x="69850" y="350838"/>
                  <a:pt x="244475" y="390525"/>
                  <a:pt x="244475" y="390525"/>
                </a:cubicBezTo>
                <a:lnTo>
                  <a:pt x="244475" y="3905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5257800" y="2895600"/>
            <a:ext cx="1624163" cy="369332"/>
          </a:xfrm>
          <a:prstGeom prst="rect">
            <a:avLst/>
          </a:prstGeom>
          <a:noFill/>
        </p:spPr>
        <p:txBody>
          <a:bodyPr wrap="none" rtlCol="0">
            <a:spAutoFit/>
          </a:bodyPr>
          <a:lstStyle/>
          <a:p>
            <a:r>
              <a:rPr lang="en-US" dirty="0" smtClean="0"/>
              <a:t>2.5 &lt; pH &lt; 4.5</a:t>
            </a:r>
            <a:endParaRPr lang="en-US" dirty="0"/>
          </a:p>
        </p:txBody>
      </p:sp>
      <p:sp>
        <p:nvSpPr>
          <p:cNvPr id="51" name="TextBox 50"/>
          <p:cNvSpPr txBox="1"/>
          <p:nvPr/>
        </p:nvSpPr>
        <p:spPr>
          <a:xfrm>
            <a:off x="6134100" y="2152650"/>
            <a:ext cx="819455" cy="369332"/>
          </a:xfrm>
          <a:prstGeom prst="rect">
            <a:avLst/>
          </a:prstGeom>
          <a:noFill/>
        </p:spPr>
        <p:txBody>
          <a:bodyPr wrap="none" rtlCol="0">
            <a:spAutoFit/>
          </a:bodyPr>
          <a:lstStyle/>
          <a:p>
            <a:r>
              <a:rPr lang="en-US" dirty="0" smtClean="0"/>
              <a:t>COO</a:t>
            </a:r>
            <a:r>
              <a:rPr lang="en-US" dirty="0" smtClean="0">
                <a:solidFill>
                  <a:srgbClr val="FF0000"/>
                </a:solidFill>
              </a:rPr>
              <a:t>H</a:t>
            </a:r>
            <a:endParaRPr lang="en-US" dirty="0">
              <a:solidFill>
                <a:srgbClr val="FF0000"/>
              </a:solidFill>
            </a:endParaRPr>
          </a:p>
        </p:txBody>
      </p:sp>
      <p:sp>
        <p:nvSpPr>
          <p:cNvPr id="52" name="Freeform 51"/>
          <p:cNvSpPr/>
          <p:nvPr/>
        </p:nvSpPr>
        <p:spPr>
          <a:xfrm>
            <a:off x="5400675" y="2343150"/>
            <a:ext cx="809625" cy="119062"/>
          </a:xfrm>
          <a:custGeom>
            <a:avLst/>
            <a:gdLst>
              <a:gd name="connsiteX0" fmla="*/ 0 w 809625"/>
              <a:gd name="connsiteY0" fmla="*/ 0 h 119062"/>
              <a:gd name="connsiteX1" fmla="*/ 485775 w 809625"/>
              <a:gd name="connsiteY1" fmla="*/ 114300 h 119062"/>
              <a:gd name="connsiteX2" fmla="*/ 809625 w 809625"/>
              <a:gd name="connsiteY2" fmla="*/ 28575 h 119062"/>
              <a:gd name="connsiteX3" fmla="*/ 809625 w 809625"/>
              <a:gd name="connsiteY3" fmla="*/ 28575 h 119062"/>
            </a:gdLst>
            <a:ahLst/>
            <a:cxnLst>
              <a:cxn ang="0">
                <a:pos x="connsiteX0" y="connsiteY0"/>
              </a:cxn>
              <a:cxn ang="0">
                <a:pos x="connsiteX1" y="connsiteY1"/>
              </a:cxn>
              <a:cxn ang="0">
                <a:pos x="connsiteX2" y="connsiteY2"/>
              </a:cxn>
              <a:cxn ang="0">
                <a:pos x="connsiteX3" y="connsiteY3"/>
              </a:cxn>
            </a:cxnLst>
            <a:rect l="l" t="t" r="r" b="b"/>
            <a:pathLst>
              <a:path w="809625" h="119062">
                <a:moveTo>
                  <a:pt x="0" y="0"/>
                </a:moveTo>
                <a:cubicBezTo>
                  <a:pt x="175419" y="54769"/>
                  <a:pt x="350838" y="109538"/>
                  <a:pt x="485775" y="114300"/>
                </a:cubicBezTo>
                <a:cubicBezTo>
                  <a:pt x="620712" y="119062"/>
                  <a:pt x="809625" y="28575"/>
                  <a:pt x="809625" y="28575"/>
                </a:cubicBezTo>
                <a:lnTo>
                  <a:pt x="809625" y="285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a:off x="1866900" y="3371850"/>
            <a:ext cx="982192" cy="369332"/>
          </a:xfrm>
          <a:prstGeom prst="rect">
            <a:avLst/>
          </a:prstGeom>
          <a:noFill/>
        </p:spPr>
        <p:txBody>
          <a:bodyPr wrap="none" rtlCol="0">
            <a:spAutoFit/>
          </a:bodyPr>
          <a:lstStyle/>
          <a:p>
            <a:r>
              <a:rPr lang="en-US" dirty="0" err="1" smtClean="0"/>
              <a:t>Fe</a:t>
            </a:r>
            <a:r>
              <a:rPr lang="en-US" baseline="30000" dirty="0" err="1" smtClean="0"/>
              <a:t>II</a:t>
            </a:r>
            <a:r>
              <a:rPr lang="en-US" dirty="0" err="1" smtClean="0"/>
              <a:t>EDTA</a:t>
            </a:r>
            <a:endParaRPr lang="en-US" dirty="0"/>
          </a:p>
        </p:txBody>
      </p:sp>
      <p:sp>
        <p:nvSpPr>
          <p:cNvPr id="55" name="TextBox 54"/>
          <p:cNvSpPr txBox="1"/>
          <p:nvPr/>
        </p:nvSpPr>
        <p:spPr>
          <a:xfrm>
            <a:off x="5448300" y="3371850"/>
            <a:ext cx="1211422" cy="369332"/>
          </a:xfrm>
          <a:prstGeom prst="rect">
            <a:avLst/>
          </a:prstGeom>
          <a:noFill/>
        </p:spPr>
        <p:txBody>
          <a:bodyPr wrap="none" rtlCol="0">
            <a:spAutoFit/>
          </a:bodyPr>
          <a:lstStyle/>
          <a:p>
            <a:r>
              <a:rPr lang="en-US" dirty="0" err="1" smtClean="0"/>
              <a:t>Fe</a:t>
            </a:r>
            <a:r>
              <a:rPr lang="en-US" baseline="30000" dirty="0" err="1" smtClean="0"/>
              <a:t>II</a:t>
            </a:r>
            <a:r>
              <a:rPr lang="en-US" dirty="0" smtClean="0"/>
              <a:t>(H)EDTA</a:t>
            </a:r>
            <a:endParaRPr lang="en-US" dirty="0"/>
          </a:p>
        </p:txBody>
      </p:sp>
      <p:sp>
        <p:nvSpPr>
          <p:cNvPr id="57" name="TextBox 56"/>
          <p:cNvSpPr txBox="1"/>
          <p:nvPr/>
        </p:nvSpPr>
        <p:spPr>
          <a:xfrm>
            <a:off x="6743700" y="1543050"/>
            <a:ext cx="447558" cy="369332"/>
          </a:xfrm>
          <a:prstGeom prst="rect">
            <a:avLst/>
          </a:prstGeom>
          <a:noFill/>
        </p:spPr>
        <p:txBody>
          <a:bodyPr wrap="none" rtlCol="0">
            <a:spAutoFit/>
          </a:bodyPr>
          <a:lstStyle/>
          <a:p>
            <a:r>
              <a:rPr lang="en-US" dirty="0" smtClean="0">
                <a:solidFill>
                  <a:srgbClr val="FF0000"/>
                </a:solidFill>
              </a:rPr>
              <a:t>O</a:t>
            </a:r>
            <a:r>
              <a:rPr lang="en-US" baseline="-25000" dirty="0" smtClean="0">
                <a:solidFill>
                  <a:srgbClr val="FF0000"/>
                </a:solidFill>
              </a:rPr>
              <a:t>2</a:t>
            </a:r>
            <a:endParaRPr lang="en-US" baseline="-25000" dirty="0">
              <a:solidFill>
                <a:srgbClr val="FF0000"/>
              </a:solidFill>
            </a:endParaRPr>
          </a:p>
        </p:txBody>
      </p:sp>
      <p:pic>
        <p:nvPicPr>
          <p:cNvPr id="58" name="Picture 103"/>
          <p:cNvPicPr>
            <a:picLocks noChangeAspect="1" noChangeArrowheads="1"/>
          </p:cNvPicPr>
          <p:nvPr/>
        </p:nvPicPr>
        <p:blipFill>
          <a:blip r:embed="rId3" cstate="print"/>
          <a:srcRect/>
          <a:stretch>
            <a:fillRect/>
          </a:stretch>
        </p:blipFill>
        <p:spPr>
          <a:xfrm>
            <a:off x="1447800" y="3810000"/>
            <a:ext cx="1756317" cy="2286000"/>
          </a:xfrm>
          <a:prstGeom prst="rect">
            <a:avLst/>
          </a:prstGeom>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37</a:t>
            </a:fld>
            <a:endParaRPr lang="en-US"/>
          </a:p>
        </p:txBody>
      </p:sp>
      <p:pic>
        <p:nvPicPr>
          <p:cNvPr id="99330" name="Picture 2"/>
          <p:cNvPicPr>
            <a:picLocks noChangeAspect="1" noChangeArrowheads="1"/>
          </p:cNvPicPr>
          <p:nvPr/>
        </p:nvPicPr>
        <p:blipFill>
          <a:blip r:embed="rId3" cstate="print"/>
          <a:srcRect/>
          <a:stretch>
            <a:fillRect/>
          </a:stretch>
        </p:blipFill>
        <p:spPr bwMode="auto">
          <a:xfrm>
            <a:off x="1905000" y="1905000"/>
            <a:ext cx="5314950" cy="1876425"/>
          </a:xfrm>
          <a:prstGeom prst="rect">
            <a:avLst/>
          </a:prstGeom>
          <a:noFill/>
          <a:ln w="9525">
            <a:noFill/>
            <a:miter lim="800000"/>
            <a:headEnd/>
            <a:tailEnd/>
          </a:ln>
        </p:spPr>
      </p:pic>
      <p:pic>
        <p:nvPicPr>
          <p:cNvPr id="99331" name="Picture 3"/>
          <p:cNvPicPr>
            <a:picLocks noChangeAspect="1" noChangeArrowheads="1"/>
          </p:cNvPicPr>
          <p:nvPr/>
        </p:nvPicPr>
        <p:blipFill>
          <a:blip r:embed="rId4" cstate="print"/>
          <a:srcRect/>
          <a:stretch>
            <a:fillRect/>
          </a:stretch>
        </p:blipFill>
        <p:spPr bwMode="auto">
          <a:xfrm>
            <a:off x="2590800" y="1600200"/>
            <a:ext cx="4017433" cy="495300"/>
          </a:xfrm>
          <a:prstGeom prst="rect">
            <a:avLst/>
          </a:prstGeom>
          <a:noFill/>
          <a:ln w="9525">
            <a:noFill/>
            <a:miter lim="800000"/>
            <a:headEnd/>
            <a:tailEnd/>
          </a:ln>
        </p:spPr>
      </p:pic>
      <p:pic>
        <p:nvPicPr>
          <p:cNvPr id="99334" name="Picture 6"/>
          <p:cNvPicPr>
            <a:picLocks noChangeAspect="1" noChangeArrowheads="1"/>
          </p:cNvPicPr>
          <p:nvPr/>
        </p:nvPicPr>
        <p:blipFill>
          <a:blip r:embed="rId5" cstate="print"/>
          <a:srcRect/>
          <a:stretch>
            <a:fillRect/>
          </a:stretch>
        </p:blipFill>
        <p:spPr bwMode="auto">
          <a:xfrm>
            <a:off x="1600200" y="3657600"/>
            <a:ext cx="6164263" cy="1676400"/>
          </a:xfrm>
          <a:prstGeom prst="rect">
            <a:avLst/>
          </a:prstGeom>
          <a:noFill/>
          <a:ln w="9525">
            <a:noFill/>
            <a:miter lim="800000"/>
            <a:headEnd/>
            <a:tailEnd/>
          </a:ln>
        </p:spPr>
      </p:pic>
      <p:sp>
        <p:nvSpPr>
          <p:cNvPr id="10" name="TextBox 9"/>
          <p:cNvSpPr txBox="1"/>
          <p:nvPr/>
        </p:nvSpPr>
        <p:spPr>
          <a:xfrm>
            <a:off x="838200" y="381000"/>
            <a:ext cx="7589514" cy="769441"/>
          </a:xfrm>
          <a:prstGeom prst="rect">
            <a:avLst/>
          </a:prstGeom>
          <a:noFill/>
        </p:spPr>
        <p:txBody>
          <a:bodyPr wrap="none" rtlCol="0">
            <a:spAutoFit/>
          </a:bodyPr>
          <a:lstStyle/>
          <a:p>
            <a:r>
              <a:rPr lang="en-US" sz="4400" dirty="0" smtClean="0"/>
              <a:t>Modeling of </a:t>
            </a:r>
            <a:r>
              <a:rPr lang="en-US" sz="4400" dirty="0" err="1" smtClean="0"/>
              <a:t>Voltammetric</a:t>
            </a:r>
            <a:r>
              <a:rPr lang="en-US" sz="4400" dirty="0" smtClean="0"/>
              <a:t> Curves</a:t>
            </a:r>
            <a:endParaRPr lang="en-US" sz="4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38</a:t>
            </a:fld>
            <a:endParaRPr lang="en-US"/>
          </a:p>
        </p:txBody>
      </p:sp>
      <p:pic>
        <p:nvPicPr>
          <p:cNvPr id="100354" name="Picture 2"/>
          <p:cNvPicPr>
            <a:picLocks noChangeAspect="1" noChangeArrowheads="1"/>
          </p:cNvPicPr>
          <p:nvPr/>
        </p:nvPicPr>
        <p:blipFill>
          <a:blip r:embed="rId3" cstate="print"/>
          <a:srcRect/>
          <a:stretch>
            <a:fillRect/>
          </a:stretch>
        </p:blipFill>
        <p:spPr bwMode="auto">
          <a:xfrm>
            <a:off x="990600" y="990600"/>
            <a:ext cx="4533900" cy="487680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r="20397"/>
          <a:stretch>
            <a:fillRect/>
          </a:stretch>
        </p:blipFill>
        <p:spPr bwMode="auto">
          <a:xfrm>
            <a:off x="5486400" y="2286000"/>
            <a:ext cx="3345609" cy="1143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39</a:t>
            </a:fld>
            <a:endParaRPr lang="en-US"/>
          </a:p>
        </p:txBody>
      </p:sp>
      <p:graphicFrame>
        <p:nvGraphicFramePr>
          <p:cNvPr id="5" name="Table 4"/>
          <p:cNvGraphicFramePr>
            <a:graphicFrameLocks noGrp="1"/>
          </p:cNvGraphicFramePr>
          <p:nvPr/>
        </p:nvGraphicFramePr>
        <p:xfrm>
          <a:off x="685800" y="1143000"/>
          <a:ext cx="7924800" cy="1796439"/>
        </p:xfrm>
        <a:graphic>
          <a:graphicData uri="http://schemas.openxmlformats.org/drawingml/2006/table">
            <a:tbl>
              <a:tblPr/>
              <a:tblGrid>
                <a:gridCol w="1016262"/>
                <a:gridCol w="2869938"/>
                <a:gridCol w="1881296"/>
                <a:gridCol w="2157304"/>
              </a:tblGrid>
              <a:tr h="330035">
                <a:tc>
                  <a:txBody>
                    <a:bodyPr/>
                    <a:lstStyle/>
                    <a:p>
                      <a:pPr marL="0" marR="0" algn="ctr">
                        <a:spcBef>
                          <a:spcPts val="0"/>
                        </a:spcBef>
                        <a:spcAft>
                          <a:spcPts val="0"/>
                        </a:spcAft>
                      </a:pPr>
                      <a:r>
                        <a:rPr lang="en-US" sz="1600" dirty="0">
                          <a:latin typeface="Times New Roman"/>
                          <a:ea typeface="Times New Roman"/>
                          <a:cs typeface="Times New Roman"/>
                        </a:rPr>
                        <a:t> Reaction</a:t>
                      </a: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  pH = 5.0</a:t>
                      </a: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Simulation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Times New Roman"/>
                          <a:ea typeface="Times New Roman"/>
                          <a:cs typeface="Times New Roman"/>
                        </a:rPr>
                        <a:t>Literature</a:t>
                      </a:r>
                      <a:r>
                        <a:rPr lang="en-US" sz="1600" baseline="30000">
                          <a:latin typeface="Times New Roman"/>
                          <a:ea typeface="Times New Roman"/>
                          <a:cs typeface="Times New Roman"/>
                        </a:rPr>
                        <a:t>15</a:t>
                      </a:r>
                      <a:endParaRPr lang="en-US" sz="16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884">
                <a:tc>
                  <a:txBody>
                    <a:bodyPr/>
                    <a:lstStyle/>
                    <a:p>
                      <a:pPr marL="0" marR="0" algn="ctr">
                        <a:spcBef>
                          <a:spcPts val="0"/>
                        </a:spcBef>
                        <a:spcAft>
                          <a:spcPts val="0"/>
                        </a:spcAft>
                      </a:pPr>
                      <a:r>
                        <a:rPr lang="en-US" sz="1600">
                          <a:latin typeface="Times New Roman"/>
                          <a:ea typeface="Times New Roman"/>
                          <a:cs typeface="Times New Roman"/>
                        </a:rPr>
                        <a:t>5</a:t>
                      </a: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 </a:t>
                      </a:r>
                      <a:r>
                        <a:rPr lang="en-US" sz="1600" dirty="0" err="1">
                          <a:latin typeface="Times New Roman"/>
                          <a:ea typeface="Times New Roman"/>
                          <a:cs typeface="Times New Roman"/>
                        </a:rPr>
                        <a:t>Fe</a:t>
                      </a:r>
                      <a:r>
                        <a:rPr lang="en-US" sz="1600" baseline="30000" dirty="0" err="1">
                          <a:latin typeface="Times New Roman"/>
                          <a:ea typeface="Times New Roman"/>
                          <a:cs typeface="Times New Roman"/>
                        </a:rPr>
                        <a:t>II</a:t>
                      </a:r>
                      <a:r>
                        <a:rPr lang="en-US" sz="1600" dirty="0" err="1">
                          <a:latin typeface="Times New Roman"/>
                          <a:ea typeface="Times New Roman"/>
                          <a:cs typeface="Times New Roman"/>
                        </a:rPr>
                        <a:t>EDTA</a:t>
                      </a:r>
                      <a:r>
                        <a:rPr lang="en-US" sz="1600" dirty="0">
                          <a:latin typeface="Times New Roman"/>
                          <a:ea typeface="Times New Roman"/>
                          <a:cs typeface="Times New Roman"/>
                        </a:rPr>
                        <a:t> + O</a:t>
                      </a:r>
                      <a:r>
                        <a:rPr lang="en-US" sz="1600" baseline="-25000" dirty="0">
                          <a:latin typeface="Times New Roman"/>
                          <a:ea typeface="Times New Roman"/>
                          <a:cs typeface="Times New Roman"/>
                        </a:rPr>
                        <a:t>2</a:t>
                      </a:r>
                      <a:r>
                        <a:rPr lang="en-US" sz="1600" dirty="0">
                          <a:latin typeface="Times New Roman"/>
                          <a:ea typeface="Times New Roman"/>
                          <a:cs typeface="Times New Roman"/>
                        </a:rPr>
                        <a:t> → Fe</a:t>
                      </a:r>
                      <a:r>
                        <a:rPr lang="en-US" sz="1600" baseline="30000" dirty="0">
                          <a:latin typeface="Times New Roman"/>
                          <a:ea typeface="Times New Roman"/>
                          <a:cs typeface="Times New Roman"/>
                        </a:rPr>
                        <a:t>II</a:t>
                      </a:r>
                      <a:r>
                        <a:rPr lang="en-US" sz="1600" dirty="0">
                          <a:latin typeface="Times New Roman"/>
                          <a:ea typeface="Times New Roman"/>
                          <a:cs typeface="Times New Roman"/>
                        </a:rPr>
                        <a:t>EDTA-O</a:t>
                      </a:r>
                      <a:r>
                        <a:rPr lang="en-US" sz="1600" baseline="-25000" dirty="0">
                          <a:latin typeface="Times New Roman"/>
                          <a:ea typeface="Times New Roman"/>
                          <a:cs typeface="Times New Roman"/>
                        </a:rPr>
                        <a:t>2</a:t>
                      </a:r>
                      <a:endParaRPr lang="en-US" sz="1600" dirty="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 K = 2.30 x 10</a:t>
                      </a:r>
                      <a:r>
                        <a:rPr lang="en-US" sz="1600" baseline="30000" dirty="0">
                          <a:latin typeface="Times New Roman"/>
                          <a:ea typeface="Times New Roman"/>
                          <a:cs typeface="Times New Roman"/>
                        </a:rPr>
                        <a:t>-3</a:t>
                      </a:r>
                      <a:endParaRPr lang="en-US" sz="1600" dirty="0">
                        <a:latin typeface="Times New Roman"/>
                        <a:ea typeface="Times New Roman"/>
                        <a:cs typeface="Times New Roman"/>
                      </a:endParaRPr>
                    </a:p>
                    <a:p>
                      <a:pPr marL="0" marR="0">
                        <a:spcBef>
                          <a:spcPts val="0"/>
                        </a:spcBef>
                        <a:spcAft>
                          <a:spcPts val="0"/>
                        </a:spcAft>
                      </a:pPr>
                      <a:r>
                        <a:rPr lang="en-US" sz="1600" dirty="0">
                          <a:latin typeface="Times New Roman"/>
                          <a:ea typeface="Times New Roman"/>
                          <a:cs typeface="Times New Roman"/>
                        </a:rPr>
                        <a:t> </a:t>
                      </a:r>
                      <a:r>
                        <a:rPr lang="en-US" sz="1600" i="1" dirty="0">
                          <a:latin typeface="Times New Roman"/>
                          <a:ea typeface="Times New Roman"/>
                          <a:cs typeface="Times New Roman"/>
                        </a:rPr>
                        <a:t>k</a:t>
                      </a:r>
                      <a:r>
                        <a:rPr lang="en-US" sz="1600" dirty="0">
                          <a:latin typeface="Times New Roman"/>
                          <a:ea typeface="Times New Roman"/>
                          <a:cs typeface="Times New Roman"/>
                        </a:rPr>
                        <a:t> </a:t>
                      </a:r>
                      <a:r>
                        <a:rPr lang="en-US" sz="1600" dirty="0">
                          <a:solidFill>
                            <a:srgbClr val="FF0000"/>
                          </a:solidFill>
                          <a:latin typeface="Times New Roman"/>
                          <a:ea typeface="Times New Roman"/>
                          <a:cs typeface="Times New Roman"/>
                        </a:rPr>
                        <a:t>= 1.07 x 10</a:t>
                      </a:r>
                      <a:r>
                        <a:rPr lang="en-US" sz="1600" baseline="30000" dirty="0">
                          <a:solidFill>
                            <a:srgbClr val="FF0000"/>
                          </a:solidFill>
                          <a:latin typeface="Times New Roman"/>
                          <a:ea typeface="Times New Roman"/>
                          <a:cs typeface="Times New Roman"/>
                        </a:rPr>
                        <a:t>4</a:t>
                      </a:r>
                      <a:r>
                        <a:rPr lang="en-US" sz="1600" dirty="0">
                          <a:solidFill>
                            <a:srgbClr val="FF0000"/>
                          </a:solidFill>
                          <a:latin typeface="Times New Roman"/>
                          <a:ea typeface="Times New Roman"/>
                          <a:cs typeface="Times New Roman"/>
                        </a:rPr>
                        <a:t> M</a:t>
                      </a:r>
                      <a:r>
                        <a:rPr lang="en-US" sz="1600" baseline="30000" dirty="0">
                          <a:solidFill>
                            <a:srgbClr val="FF0000"/>
                          </a:solidFill>
                          <a:latin typeface="Times New Roman"/>
                          <a:ea typeface="Times New Roman"/>
                          <a:cs typeface="Times New Roman"/>
                        </a:rPr>
                        <a:t>-1</a:t>
                      </a:r>
                      <a:r>
                        <a:rPr lang="en-US" sz="1600" dirty="0">
                          <a:solidFill>
                            <a:srgbClr val="FF0000"/>
                          </a:solidFill>
                          <a:latin typeface="Times New Roman"/>
                          <a:ea typeface="Times New Roman"/>
                          <a:cs typeface="Times New Roman"/>
                        </a:rPr>
                        <a:t>s</a:t>
                      </a:r>
                      <a:r>
                        <a:rPr lang="en-US" sz="1600" baseline="30000" dirty="0">
                          <a:solidFill>
                            <a:srgbClr val="FF0000"/>
                          </a:solidFill>
                          <a:latin typeface="Times New Roman"/>
                          <a:ea typeface="Times New Roman"/>
                          <a:cs typeface="Times New Roman"/>
                        </a:rPr>
                        <a:t>-1</a:t>
                      </a:r>
                      <a:endParaRPr lang="en-US" sz="1600" dirty="0">
                        <a:solidFill>
                          <a:srgbClr val="FF0000"/>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 K = 2.00 x 10</a:t>
                      </a:r>
                      <a:r>
                        <a:rPr lang="en-US" sz="1600" baseline="30000" dirty="0">
                          <a:latin typeface="Times New Roman"/>
                          <a:ea typeface="Times New Roman"/>
                          <a:cs typeface="Times New Roman"/>
                        </a:rPr>
                        <a:t>-3</a:t>
                      </a:r>
                      <a:endParaRPr lang="en-US" sz="1600" dirty="0">
                        <a:latin typeface="Times New Roman"/>
                        <a:ea typeface="Times New Roman"/>
                        <a:cs typeface="Times New Roman"/>
                      </a:endParaRPr>
                    </a:p>
                    <a:p>
                      <a:pPr marL="0" marR="0">
                        <a:spcBef>
                          <a:spcPts val="0"/>
                        </a:spcBef>
                        <a:spcAft>
                          <a:spcPts val="0"/>
                        </a:spcAft>
                      </a:pPr>
                      <a:r>
                        <a:rPr lang="en-US" sz="1600" dirty="0">
                          <a:latin typeface="Times New Roman"/>
                          <a:ea typeface="Times New Roman"/>
                          <a:cs typeface="Times New Roman"/>
                        </a:rPr>
                        <a:t> </a:t>
                      </a:r>
                      <a:r>
                        <a:rPr lang="en-US" sz="1600" i="1" dirty="0">
                          <a:latin typeface="Times New Roman"/>
                          <a:ea typeface="Times New Roman"/>
                          <a:cs typeface="Times New Roman"/>
                        </a:rPr>
                        <a:t>k</a:t>
                      </a:r>
                      <a:r>
                        <a:rPr lang="en-US" sz="1600" dirty="0">
                          <a:latin typeface="Times New Roman"/>
                          <a:ea typeface="Times New Roman"/>
                          <a:cs typeface="Times New Roman"/>
                        </a:rPr>
                        <a:t> = 10</a:t>
                      </a:r>
                      <a:r>
                        <a:rPr lang="en-US" sz="1600" baseline="30000" dirty="0">
                          <a:latin typeface="Times New Roman"/>
                          <a:ea typeface="Times New Roman"/>
                          <a:cs typeface="Times New Roman"/>
                        </a:rPr>
                        <a:t>3</a:t>
                      </a:r>
                      <a:r>
                        <a:rPr lang="en-US" sz="1600" dirty="0">
                          <a:latin typeface="Times New Roman"/>
                          <a:ea typeface="Times New Roman"/>
                          <a:cs typeface="Times New Roman"/>
                        </a:rPr>
                        <a:t> – 10</a:t>
                      </a:r>
                      <a:r>
                        <a:rPr lang="en-US" sz="1600" baseline="30000" dirty="0">
                          <a:latin typeface="Times New Roman"/>
                          <a:ea typeface="Times New Roman"/>
                          <a:cs typeface="Times New Roman"/>
                        </a:rPr>
                        <a:t>7</a:t>
                      </a:r>
                      <a:r>
                        <a:rPr lang="en-US" sz="1600" dirty="0">
                          <a:latin typeface="Times New Roman"/>
                          <a:ea typeface="Times New Roman"/>
                          <a:cs typeface="Times New Roman"/>
                        </a:rPr>
                        <a:t> M</a:t>
                      </a:r>
                      <a:r>
                        <a:rPr lang="en-US" sz="1600" baseline="30000" dirty="0">
                          <a:latin typeface="Times New Roman"/>
                          <a:ea typeface="Times New Roman"/>
                          <a:cs typeface="Times New Roman"/>
                        </a:rPr>
                        <a:t>-1</a:t>
                      </a:r>
                      <a:r>
                        <a:rPr lang="en-US" sz="1600" dirty="0">
                          <a:latin typeface="Times New Roman"/>
                          <a:ea typeface="Times New Roman"/>
                          <a:cs typeface="Times New Roman"/>
                        </a:rPr>
                        <a:t>s</a:t>
                      </a:r>
                      <a:r>
                        <a:rPr lang="en-US" sz="1600" baseline="30000" dirty="0">
                          <a:latin typeface="Times New Roman"/>
                          <a:ea typeface="Times New Roman"/>
                          <a:cs typeface="Times New Roman"/>
                        </a:rPr>
                        <a:t>-1</a:t>
                      </a:r>
                      <a:endParaRPr lang="en-US" sz="16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840">
                <a:tc>
                  <a:txBody>
                    <a:bodyPr/>
                    <a:lstStyle/>
                    <a:p>
                      <a:pPr marL="0" marR="0" algn="ctr">
                        <a:spcBef>
                          <a:spcPts val="0"/>
                        </a:spcBef>
                        <a:spcAft>
                          <a:spcPts val="0"/>
                        </a:spcAft>
                      </a:pPr>
                      <a:r>
                        <a:rPr lang="en-US" sz="1600">
                          <a:latin typeface="Times New Roman"/>
                          <a:ea typeface="Times New Roman"/>
                          <a:cs typeface="Times New Roman"/>
                        </a:rPr>
                        <a:t>6</a:t>
                      </a: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Times New Roman"/>
                          <a:ea typeface="Times New Roman"/>
                          <a:cs typeface="Times New Roman"/>
                        </a:rPr>
                        <a:t>Fe</a:t>
                      </a:r>
                      <a:r>
                        <a:rPr lang="en-US" sz="1600" baseline="30000">
                          <a:latin typeface="Times New Roman"/>
                          <a:ea typeface="Times New Roman"/>
                          <a:cs typeface="Times New Roman"/>
                        </a:rPr>
                        <a:t>II</a:t>
                      </a:r>
                      <a:r>
                        <a:rPr lang="en-US" sz="1600">
                          <a:latin typeface="Times New Roman"/>
                          <a:ea typeface="Times New Roman"/>
                          <a:cs typeface="Times New Roman"/>
                        </a:rPr>
                        <a:t>EDTA-O</a:t>
                      </a:r>
                      <a:r>
                        <a:rPr lang="en-US" sz="1600" baseline="-25000">
                          <a:latin typeface="Times New Roman"/>
                          <a:ea typeface="Times New Roman"/>
                          <a:cs typeface="Times New Roman"/>
                        </a:rPr>
                        <a:t>2</a:t>
                      </a:r>
                      <a:r>
                        <a:rPr lang="en-US" sz="1600">
                          <a:latin typeface="Times New Roman"/>
                          <a:ea typeface="Times New Roman"/>
                          <a:cs typeface="Times New Roman"/>
                        </a:rPr>
                        <a:t> → Fe</a:t>
                      </a:r>
                      <a:r>
                        <a:rPr lang="en-US" sz="1600" baseline="30000">
                          <a:latin typeface="Times New Roman"/>
                          <a:ea typeface="Times New Roman"/>
                          <a:cs typeface="Times New Roman"/>
                        </a:rPr>
                        <a:t>III</a:t>
                      </a:r>
                      <a:r>
                        <a:rPr lang="en-US" sz="1600">
                          <a:latin typeface="Times New Roman"/>
                          <a:ea typeface="Times New Roman"/>
                          <a:cs typeface="Times New Roman"/>
                        </a:rPr>
                        <a:t>EDTA + O</a:t>
                      </a:r>
                      <a:r>
                        <a:rPr lang="en-US" sz="1600" baseline="-25000">
                          <a:latin typeface="Times New Roman"/>
                          <a:ea typeface="Times New Roman"/>
                          <a:cs typeface="Times New Roman"/>
                        </a:rPr>
                        <a:t>2</a:t>
                      </a:r>
                      <a:r>
                        <a:rPr lang="en-US" sz="1600">
                          <a:latin typeface="Times New Roman"/>
                          <a:ea typeface="Times New Roman"/>
                          <a:cs typeface="Times New Roman"/>
                        </a:rPr>
                        <a:t>∙</a:t>
                      </a:r>
                      <a:r>
                        <a:rPr lang="en-US" sz="1600" baseline="30000">
                          <a:latin typeface="Times New Roman"/>
                          <a:ea typeface="Times New Roman"/>
                          <a:cs typeface="Times New Roman"/>
                        </a:rPr>
                        <a:t>-</a:t>
                      </a:r>
                      <a:endParaRPr lang="en-US" sz="160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 </a:t>
                      </a:r>
                      <a:r>
                        <a:rPr lang="en-US" sz="1600" i="1" dirty="0">
                          <a:latin typeface="Times New Roman"/>
                          <a:ea typeface="Times New Roman"/>
                          <a:cs typeface="Times New Roman"/>
                        </a:rPr>
                        <a:t>k</a:t>
                      </a:r>
                      <a:r>
                        <a:rPr lang="en-US" sz="1600" dirty="0">
                          <a:latin typeface="Times New Roman"/>
                          <a:ea typeface="Times New Roman"/>
                          <a:cs typeface="Times New Roman"/>
                        </a:rPr>
                        <a:t> = </a:t>
                      </a:r>
                      <a:r>
                        <a:rPr lang="en-US" sz="1600" dirty="0">
                          <a:solidFill>
                            <a:srgbClr val="FF0000"/>
                          </a:solidFill>
                          <a:latin typeface="Times New Roman"/>
                          <a:ea typeface="Times New Roman"/>
                          <a:cs typeface="Times New Roman"/>
                        </a:rPr>
                        <a:t>6.23 x10</a:t>
                      </a:r>
                      <a:r>
                        <a:rPr lang="en-US" sz="1600" baseline="30000" dirty="0">
                          <a:solidFill>
                            <a:srgbClr val="FF0000"/>
                          </a:solidFill>
                          <a:latin typeface="Times New Roman"/>
                          <a:ea typeface="Times New Roman"/>
                          <a:cs typeface="Times New Roman"/>
                        </a:rPr>
                        <a:t>9</a:t>
                      </a:r>
                      <a:r>
                        <a:rPr lang="en-US" sz="1600" dirty="0">
                          <a:solidFill>
                            <a:srgbClr val="FF0000"/>
                          </a:solidFill>
                          <a:latin typeface="Times New Roman"/>
                          <a:ea typeface="Times New Roman"/>
                          <a:cs typeface="Times New Roman"/>
                        </a:rPr>
                        <a:t> s</a:t>
                      </a:r>
                      <a:r>
                        <a:rPr lang="en-US" sz="1600" baseline="30000" dirty="0">
                          <a:solidFill>
                            <a:srgbClr val="FF0000"/>
                          </a:solidFill>
                          <a:latin typeface="Times New Roman"/>
                          <a:ea typeface="Times New Roman"/>
                          <a:cs typeface="Times New Roman"/>
                        </a:rPr>
                        <a:t>-1</a:t>
                      </a:r>
                      <a:endParaRPr lang="en-US" sz="1600" dirty="0">
                        <a:solidFill>
                          <a:srgbClr val="FF0000"/>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Times New Roman"/>
                          <a:ea typeface="Times New Roman"/>
                          <a:cs typeface="Times New Roman"/>
                        </a:rPr>
                        <a:t> </a:t>
                      </a:r>
                      <a:r>
                        <a:rPr lang="en-US" sz="1600" i="1" dirty="0">
                          <a:latin typeface="Times New Roman"/>
                          <a:ea typeface="Times New Roman"/>
                          <a:cs typeface="Times New Roman"/>
                        </a:rPr>
                        <a:t>k</a:t>
                      </a:r>
                      <a:r>
                        <a:rPr lang="en-US" sz="1600" dirty="0">
                          <a:latin typeface="Times New Roman"/>
                          <a:ea typeface="Times New Roman"/>
                          <a:cs typeface="Times New Roman"/>
                        </a:rPr>
                        <a:t> = 10</a:t>
                      </a:r>
                      <a:r>
                        <a:rPr lang="en-US" sz="1600" baseline="30000" dirty="0">
                          <a:latin typeface="Times New Roman"/>
                          <a:ea typeface="Times New Roman"/>
                          <a:cs typeface="Times New Roman"/>
                        </a:rPr>
                        <a:t>5</a:t>
                      </a:r>
                      <a:r>
                        <a:rPr lang="en-US" sz="1600" dirty="0">
                          <a:latin typeface="Times New Roman"/>
                          <a:ea typeface="Times New Roman"/>
                          <a:cs typeface="Times New Roman"/>
                        </a:rPr>
                        <a:t> – 10</a:t>
                      </a:r>
                      <a:r>
                        <a:rPr lang="en-US" sz="1600" baseline="30000" dirty="0">
                          <a:latin typeface="Times New Roman"/>
                          <a:ea typeface="Times New Roman"/>
                          <a:cs typeface="Times New Roman"/>
                        </a:rPr>
                        <a:t>9</a:t>
                      </a:r>
                      <a:r>
                        <a:rPr lang="en-US" sz="1600" dirty="0">
                          <a:latin typeface="Times New Roman"/>
                          <a:ea typeface="Times New Roman"/>
                          <a:cs typeface="Times New Roman"/>
                        </a:rPr>
                        <a:t> M</a:t>
                      </a:r>
                      <a:r>
                        <a:rPr lang="en-US" sz="1600" baseline="30000" dirty="0">
                          <a:latin typeface="Times New Roman"/>
                          <a:ea typeface="Times New Roman"/>
                          <a:cs typeface="Times New Roman"/>
                        </a:rPr>
                        <a:t>-1</a:t>
                      </a:r>
                      <a:r>
                        <a:rPr lang="en-US" sz="1600" dirty="0">
                          <a:latin typeface="Times New Roman"/>
                          <a:ea typeface="Times New Roman"/>
                          <a:cs typeface="Times New Roman"/>
                        </a:rPr>
                        <a:t>s</a:t>
                      </a:r>
                      <a:r>
                        <a:rPr lang="en-US" sz="1600" baseline="30000" dirty="0">
                          <a:latin typeface="Times New Roman"/>
                          <a:ea typeface="Times New Roman"/>
                          <a:cs typeface="Times New Roman"/>
                        </a:rPr>
                        <a:t>-1</a:t>
                      </a:r>
                      <a:endParaRPr lang="en-US" sz="16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840">
                <a:tc>
                  <a:txBody>
                    <a:bodyPr/>
                    <a:lstStyle/>
                    <a:p>
                      <a:pPr marL="0" marR="0" algn="ctr">
                        <a:spcBef>
                          <a:spcPts val="0"/>
                        </a:spcBef>
                        <a:spcAft>
                          <a:spcPts val="0"/>
                        </a:spcAft>
                      </a:pPr>
                      <a:r>
                        <a:rPr lang="pt-BR" sz="1600" dirty="0">
                          <a:latin typeface="Times New Roman"/>
                          <a:ea typeface="Times New Roman"/>
                          <a:cs typeface="Times New Roman"/>
                        </a:rPr>
                        <a:t>2</a:t>
                      </a:r>
                      <a:endParaRPr lang="en-US" sz="1600" dirty="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600">
                          <a:latin typeface="Times New Roman"/>
                          <a:ea typeface="Times New Roman"/>
                          <a:cs typeface="Times New Roman"/>
                        </a:rPr>
                        <a:t>Fe</a:t>
                      </a:r>
                      <a:r>
                        <a:rPr lang="pt-BR" sz="1600" baseline="30000">
                          <a:latin typeface="Times New Roman"/>
                          <a:ea typeface="Times New Roman"/>
                          <a:cs typeface="Times New Roman"/>
                        </a:rPr>
                        <a:t>II</a:t>
                      </a:r>
                      <a:r>
                        <a:rPr lang="pt-BR" sz="1600">
                          <a:latin typeface="Times New Roman"/>
                          <a:ea typeface="Times New Roman"/>
                          <a:cs typeface="Times New Roman"/>
                        </a:rPr>
                        <a:t>EDTA + O</a:t>
                      </a:r>
                      <a:r>
                        <a:rPr lang="pt-BR" sz="1600" baseline="-25000">
                          <a:latin typeface="Times New Roman"/>
                          <a:ea typeface="Times New Roman"/>
                          <a:cs typeface="Times New Roman"/>
                        </a:rPr>
                        <a:t>2</a:t>
                      </a:r>
                      <a:r>
                        <a:rPr lang="pt-BR" sz="1600">
                          <a:latin typeface="Times New Roman"/>
                          <a:ea typeface="Times New Roman"/>
                          <a:cs typeface="Times New Roman"/>
                        </a:rPr>
                        <a:t>∙-  +  2H</a:t>
                      </a:r>
                      <a:r>
                        <a:rPr lang="pt-BR" sz="1600" baseline="30000">
                          <a:latin typeface="Times New Roman"/>
                          <a:ea typeface="Times New Roman"/>
                          <a:cs typeface="Times New Roman"/>
                        </a:rPr>
                        <a:t>+</a:t>
                      </a:r>
                      <a:r>
                        <a:rPr lang="pt-BR" sz="1600">
                          <a:latin typeface="Times New Roman"/>
                          <a:ea typeface="Times New Roman"/>
                          <a:cs typeface="Times New Roman"/>
                        </a:rPr>
                        <a:t> → Fe</a:t>
                      </a:r>
                      <a:r>
                        <a:rPr lang="pt-BR" sz="1600" baseline="30000">
                          <a:latin typeface="Times New Roman"/>
                          <a:ea typeface="Times New Roman"/>
                          <a:cs typeface="Times New Roman"/>
                        </a:rPr>
                        <a:t>III</a:t>
                      </a:r>
                      <a:r>
                        <a:rPr lang="pt-BR" sz="1600">
                          <a:latin typeface="Times New Roman"/>
                          <a:ea typeface="Times New Roman"/>
                          <a:cs typeface="Times New Roman"/>
                        </a:rPr>
                        <a:t>EDTA + H</a:t>
                      </a:r>
                      <a:r>
                        <a:rPr lang="pt-BR" sz="1600" baseline="-25000">
                          <a:latin typeface="Times New Roman"/>
                          <a:ea typeface="Times New Roman"/>
                          <a:cs typeface="Times New Roman"/>
                        </a:rPr>
                        <a:t>2</a:t>
                      </a:r>
                      <a:r>
                        <a:rPr lang="pt-BR" sz="1600">
                          <a:latin typeface="Times New Roman"/>
                          <a:ea typeface="Times New Roman"/>
                          <a:cs typeface="Times New Roman"/>
                        </a:rPr>
                        <a:t>O</a:t>
                      </a:r>
                      <a:r>
                        <a:rPr lang="pt-BR" sz="1600" baseline="-25000">
                          <a:latin typeface="Times New Roman"/>
                          <a:ea typeface="Times New Roman"/>
                          <a:cs typeface="Times New Roman"/>
                        </a:rPr>
                        <a:t>2</a:t>
                      </a:r>
                      <a:endParaRPr lang="en-US" sz="160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600" i="1" dirty="0">
                          <a:latin typeface="Times New Roman"/>
                          <a:ea typeface="Times New Roman"/>
                          <a:cs typeface="Times New Roman"/>
                        </a:rPr>
                        <a:t> k </a:t>
                      </a:r>
                      <a:r>
                        <a:rPr lang="pt-BR" sz="1600" dirty="0">
                          <a:latin typeface="Times New Roman"/>
                          <a:ea typeface="Times New Roman"/>
                          <a:cs typeface="Times New Roman"/>
                        </a:rPr>
                        <a:t>= </a:t>
                      </a:r>
                      <a:r>
                        <a:rPr lang="pt-BR" sz="1600" dirty="0">
                          <a:solidFill>
                            <a:srgbClr val="FF0000"/>
                          </a:solidFill>
                          <a:latin typeface="Times New Roman"/>
                          <a:ea typeface="Times New Roman"/>
                          <a:cs typeface="Times New Roman"/>
                        </a:rPr>
                        <a:t>1.00 x 10</a:t>
                      </a:r>
                      <a:r>
                        <a:rPr lang="pt-BR" sz="1600" baseline="30000" dirty="0">
                          <a:solidFill>
                            <a:srgbClr val="FF0000"/>
                          </a:solidFill>
                          <a:latin typeface="Times New Roman"/>
                          <a:ea typeface="Times New Roman"/>
                          <a:cs typeface="Times New Roman"/>
                        </a:rPr>
                        <a:t>4</a:t>
                      </a:r>
                      <a:r>
                        <a:rPr lang="pt-BR" sz="1600" dirty="0">
                          <a:solidFill>
                            <a:srgbClr val="FF0000"/>
                          </a:solidFill>
                          <a:latin typeface="Times New Roman"/>
                          <a:ea typeface="Times New Roman"/>
                          <a:cs typeface="Times New Roman"/>
                        </a:rPr>
                        <a:t> M</a:t>
                      </a:r>
                      <a:r>
                        <a:rPr lang="pt-BR" sz="1600" baseline="30000" dirty="0">
                          <a:solidFill>
                            <a:srgbClr val="FF0000"/>
                          </a:solidFill>
                          <a:latin typeface="Times New Roman"/>
                          <a:ea typeface="Times New Roman"/>
                          <a:cs typeface="Times New Roman"/>
                        </a:rPr>
                        <a:t>-1</a:t>
                      </a:r>
                      <a:r>
                        <a:rPr lang="pt-BR" sz="1600" dirty="0">
                          <a:solidFill>
                            <a:srgbClr val="FF0000"/>
                          </a:solidFill>
                          <a:latin typeface="Times New Roman"/>
                          <a:ea typeface="Times New Roman"/>
                          <a:cs typeface="Times New Roman"/>
                        </a:rPr>
                        <a:t>s</a:t>
                      </a:r>
                      <a:r>
                        <a:rPr lang="pt-BR" sz="1600" baseline="30000" dirty="0">
                          <a:solidFill>
                            <a:srgbClr val="FF0000"/>
                          </a:solidFill>
                          <a:latin typeface="Times New Roman"/>
                          <a:ea typeface="Times New Roman"/>
                          <a:cs typeface="Times New Roman"/>
                        </a:rPr>
                        <a:t>-1</a:t>
                      </a:r>
                      <a:endParaRPr lang="en-US" sz="1600" dirty="0">
                        <a:solidFill>
                          <a:srgbClr val="FF0000"/>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600" dirty="0">
                          <a:latin typeface="Times New Roman"/>
                          <a:ea typeface="Times New Roman"/>
                          <a:cs typeface="Times New Roman"/>
                        </a:rPr>
                        <a:t> </a:t>
                      </a:r>
                      <a:r>
                        <a:rPr lang="pt-BR" sz="1600" i="1" dirty="0">
                          <a:latin typeface="Times New Roman"/>
                          <a:ea typeface="Times New Roman"/>
                          <a:cs typeface="Times New Roman"/>
                        </a:rPr>
                        <a:t>k</a:t>
                      </a:r>
                      <a:r>
                        <a:rPr lang="pt-BR" sz="1600" dirty="0">
                          <a:latin typeface="Times New Roman"/>
                          <a:ea typeface="Times New Roman"/>
                          <a:cs typeface="Times New Roman"/>
                        </a:rPr>
                        <a:t> = 10</a:t>
                      </a:r>
                      <a:r>
                        <a:rPr lang="pt-BR" sz="1600" baseline="30000" dirty="0">
                          <a:latin typeface="Times New Roman"/>
                          <a:ea typeface="Times New Roman"/>
                          <a:cs typeface="Times New Roman"/>
                        </a:rPr>
                        <a:t>6</a:t>
                      </a:r>
                      <a:r>
                        <a:rPr lang="pt-BR" sz="1600" dirty="0">
                          <a:latin typeface="Times New Roman"/>
                          <a:ea typeface="Times New Roman"/>
                          <a:cs typeface="Times New Roman"/>
                        </a:rPr>
                        <a:t> – 10</a:t>
                      </a:r>
                      <a:r>
                        <a:rPr lang="pt-BR" sz="1600" baseline="30000" dirty="0">
                          <a:latin typeface="Times New Roman"/>
                          <a:ea typeface="Times New Roman"/>
                          <a:cs typeface="Times New Roman"/>
                        </a:rPr>
                        <a:t>7</a:t>
                      </a:r>
                      <a:r>
                        <a:rPr lang="pt-BR" sz="1600" dirty="0">
                          <a:latin typeface="Times New Roman"/>
                          <a:ea typeface="Times New Roman"/>
                          <a:cs typeface="Times New Roman"/>
                        </a:rPr>
                        <a:t> M</a:t>
                      </a:r>
                      <a:r>
                        <a:rPr lang="pt-BR" sz="1600" baseline="30000" dirty="0">
                          <a:latin typeface="Times New Roman"/>
                          <a:ea typeface="Times New Roman"/>
                          <a:cs typeface="Times New Roman"/>
                        </a:rPr>
                        <a:t>-1</a:t>
                      </a:r>
                      <a:r>
                        <a:rPr lang="pt-BR" sz="1600" dirty="0">
                          <a:latin typeface="Times New Roman"/>
                          <a:ea typeface="Times New Roman"/>
                          <a:cs typeface="Times New Roman"/>
                        </a:rPr>
                        <a:t>s</a:t>
                      </a:r>
                      <a:r>
                        <a:rPr lang="pt-BR" sz="1600" baseline="30000" dirty="0">
                          <a:latin typeface="Times New Roman"/>
                          <a:ea typeface="Times New Roman"/>
                          <a:cs typeface="Times New Roman"/>
                        </a:rPr>
                        <a:t>-1</a:t>
                      </a:r>
                      <a:endParaRPr lang="en-US" sz="16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1828800" y="3962400"/>
          <a:ext cx="5715000" cy="1565910"/>
        </p:xfrm>
        <a:graphic>
          <a:graphicData uri="http://schemas.openxmlformats.org/drawingml/2006/table">
            <a:tbl>
              <a:tblPr/>
              <a:tblGrid>
                <a:gridCol w="962025"/>
                <a:gridCol w="752475"/>
                <a:gridCol w="800100"/>
                <a:gridCol w="800100"/>
                <a:gridCol w="800100"/>
                <a:gridCol w="800100"/>
                <a:gridCol w="800100"/>
              </a:tblGrid>
              <a:tr h="314325">
                <a:tc>
                  <a:txBody>
                    <a:bodyPr/>
                    <a:lstStyle/>
                    <a:p>
                      <a:pPr marL="0" marR="0" algn="ctr">
                        <a:spcBef>
                          <a:spcPts val="0"/>
                        </a:spcBef>
                        <a:spcAft>
                          <a:spcPts val="0"/>
                        </a:spcAft>
                      </a:pPr>
                      <a:r>
                        <a:rPr lang="en-US" sz="1200" dirty="0">
                          <a:latin typeface="Times New Roman"/>
                          <a:ea typeface="Times New Roman"/>
                          <a:cs typeface="Times New Roman"/>
                        </a:rPr>
                        <a:t> Reaction</a:t>
                      </a: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 pH = 3.0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 pH = 3.5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 pH = 4.0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  pH = 4.5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FF0000"/>
                          </a:solidFill>
                          <a:latin typeface="Times New Roman"/>
                          <a:ea typeface="Times New Roman"/>
                          <a:cs typeface="Times New Roman"/>
                        </a:rPr>
                        <a:t> pH = 5.0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 pH = 5.5</a:t>
                      </a: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1200" b="1" dirty="0">
                          <a:latin typeface="Times New Roman"/>
                          <a:ea typeface="Times New Roman"/>
                          <a:cs typeface="Times New Roman"/>
                        </a:rPr>
                        <a:t>5</a:t>
                      </a:r>
                      <a:r>
                        <a:rPr lang="en-US" sz="1200" dirty="0">
                          <a:latin typeface="Times New Roman"/>
                          <a:ea typeface="Times New Roman"/>
                          <a:cs typeface="Times New Roman"/>
                        </a:rPr>
                        <a:t> </a:t>
                      </a:r>
                    </a:p>
                    <a:p>
                      <a:pPr marL="0" marR="0" algn="ctr">
                        <a:spcBef>
                          <a:spcPts val="0"/>
                        </a:spcBef>
                        <a:spcAft>
                          <a:spcPts val="0"/>
                        </a:spcAft>
                      </a:pPr>
                      <a:r>
                        <a:rPr lang="en-US" sz="1200" dirty="0">
                          <a:latin typeface="Times New Roman"/>
                          <a:ea typeface="Times New Roman"/>
                          <a:cs typeface="Times New Roman"/>
                        </a:rPr>
                        <a:t>k/M</a:t>
                      </a:r>
                      <a:r>
                        <a:rPr lang="en-US" sz="1200" baseline="30000" dirty="0">
                          <a:latin typeface="Times New Roman"/>
                          <a:ea typeface="Times New Roman"/>
                          <a:cs typeface="Times New Roman"/>
                        </a:rPr>
                        <a:t>-1</a:t>
                      </a:r>
                      <a:r>
                        <a:rPr lang="en-US" sz="1200" dirty="0">
                          <a:latin typeface="Times New Roman"/>
                          <a:ea typeface="Times New Roman"/>
                          <a:cs typeface="Times New Roman"/>
                        </a:rPr>
                        <a:t> s</a:t>
                      </a:r>
                      <a:r>
                        <a:rPr lang="en-US" sz="1200" baseline="30000" dirty="0">
                          <a:latin typeface="Times New Roman"/>
                          <a:ea typeface="Times New Roman"/>
                          <a:cs typeface="Times New Roman"/>
                        </a:rPr>
                        <a:t>-1</a:t>
                      </a:r>
                      <a:endParaRPr lang="en-US" sz="1200" dirty="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1.57 x 10</a:t>
                      </a:r>
                      <a:r>
                        <a:rPr lang="en-US" sz="1200" baseline="30000">
                          <a:latin typeface="Times New Roman"/>
                          <a:ea typeface="Times New Roman"/>
                          <a:cs typeface="Times New Roman"/>
                        </a:rPr>
                        <a:t>4</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1.86 x 10</a:t>
                      </a:r>
                      <a:r>
                        <a:rPr lang="en-US" sz="1200" baseline="30000">
                          <a:latin typeface="Times New Roman"/>
                          <a:ea typeface="Times New Roman"/>
                          <a:cs typeface="Times New Roman"/>
                        </a:rPr>
                        <a:t>4</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1.45 x 10</a:t>
                      </a:r>
                      <a:r>
                        <a:rPr lang="en-US" sz="1200" baseline="30000">
                          <a:latin typeface="Times New Roman"/>
                          <a:ea typeface="Times New Roman"/>
                          <a:cs typeface="Times New Roman"/>
                        </a:rPr>
                        <a:t>4</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1.31 x 10</a:t>
                      </a:r>
                      <a:r>
                        <a:rPr lang="en-US" sz="1200" baseline="30000">
                          <a:latin typeface="Times New Roman"/>
                          <a:ea typeface="Times New Roman"/>
                          <a:cs typeface="Times New Roman"/>
                        </a:rPr>
                        <a:t>4</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FF0000"/>
                          </a:solidFill>
                          <a:latin typeface="Times New Roman"/>
                          <a:ea typeface="Times New Roman"/>
                          <a:cs typeface="Times New Roman"/>
                        </a:rPr>
                        <a:t>1.07 x 10</a:t>
                      </a:r>
                      <a:r>
                        <a:rPr lang="en-US" sz="1200" baseline="30000" dirty="0">
                          <a:solidFill>
                            <a:srgbClr val="FF0000"/>
                          </a:solidFill>
                          <a:latin typeface="Times New Roman"/>
                          <a:ea typeface="Times New Roman"/>
                          <a:cs typeface="Times New Roman"/>
                        </a:rPr>
                        <a:t>4</a:t>
                      </a:r>
                      <a:endParaRPr lang="en-US" sz="1200" dirty="0">
                        <a:solidFill>
                          <a:srgbClr val="FF0000"/>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1.07 x 10</a:t>
                      </a:r>
                      <a:r>
                        <a:rPr lang="en-US" sz="1200" baseline="30000">
                          <a:latin typeface="Times New Roman"/>
                          <a:ea typeface="Times New Roman"/>
                          <a:cs typeface="Times New Roman"/>
                        </a:rPr>
                        <a:t>4</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9575">
                <a:tc>
                  <a:txBody>
                    <a:bodyPr/>
                    <a:lstStyle/>
                    <a:p>
                      <a:pPr marL="0" marR="0" algn="ctr">
                        <a:spcBef>
                          <a:spcPts val="0"/>
                        </a:spcBef>
                        <a:spcAft>
                          <a:spcPts val="0"/>
                        </a:spcAft>
                      </a:pPr>
                      <a:r>
                        <a:rPr lang="en-US" sz="1200" b="1" dirty="0">
                          <a:latin typeface="Times New Roman"/>
                          <a:ea typeface="Times New Roman"/>
                          <a:cs typeface="Times New Roman"/>
                        </a:rPr>
                        <a:t>6</a:t>
                      </a:r>
                    </a:p>
                    <a:p>
                      <a:pPr marL="0" marR="0" algn="ctr">
                        <a:spcBef>
                          <a:spcPts val="0"/>
                        </a:spcBef>
                        <a:spcAft>
                          <a:spcPts val="0"/>
                        </a:spcAft>
                      </a:pPr>
                      <a:r>
                        <a:rPr lang="en-US" sz="1200" dirty="0">
                          <a:latin typeface="Times New Roman"/>
                          <a:ea typeface="Times New Roman"/>
                          <a:cs typeface="Times New Roman"/>
                        </a:rPr>
                        <a:t>k/s</a:t>
                      </a:r>
                      <a:r>
                        <a:rPr lang="en-US" sz="1200" baseline="30000" dirty="0">
                          <a:latin typeface="Times New Roman"/>
                          <a:ea typeface="Times New Roman"/>
                          <a:cs typeface="Times New Roman"/>
                        </a:rPr>
                        <a:t>-1</a:t>
                      </a:r>
                      <a:endParaRPr lang="en-US" sz="1200" dirty="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3.41 x 10</a:t>
                      </a:r>
                      <a:r>
                        <a:rPr lang="en-US" sz="1200" baseline="30000">
                          <a:latin typeface="Times New Roman"/>
                          <a:ea typeface="Times New Roman"/>
                          <a:cs typeface="Times New Roman"/>
                        </a:rPr>
                        <a:t>11</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1.80 x 10</a:t>
                      </a:r>
                      <a:r>
                        <a:rPr lang="en-US" sz="1200" baseline="30000">
                          <a:latin typeface="Times New Roman"/>
                          <a:ea typeface="Times New Roman"/>
                          <a:cs typeface="Times New Roman"/>
                        </a:rPr>
                        <a:t>10</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1.03 x 10</a:t>
                      </a:r>
                      <a:r>
                        <a:rPr lang="en-US" sz="1200" baseline="30000">
                          <a:latin typeface="Times New Roman"/>
                          <a:ea typeface="Times New Roman"/>
                          <a:cs typeface="Times New Roman"/>
                        </a:rPr>
                        <a:t>8</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8.32 x 10</a:t>
                      </a:r>
                      <a:r>
                        <a:rPr lang="en-US" sz="1200" baseline="30000">
                          <a:latin typeface="Times New Roman"/>
                          <a:ea typeface="Times New Roman"/>
                          <a:cs typeface="Times New Roman"/>
                        </a:rPr>
                        <a:t>10</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FF0000"/>
                          </a:solidFill>
                          <a:latin typeface="Times New Roman"/>
                          <a:ea typeface="Times New Roman"/>
                          <a:cs typeface="Times New Roman"/>
                        </a:rPr>
                        <a:t>6.23 x10</a:t>
                      </a:r>
                      <a:r>
                        <a:rPr lang="en-US" sz="1200" baseline="30000">
                          <a:solidFill>
                            <a:srgbClr val="FF0000"/>
                          </a:solidFill>
                          <a:latin typeface="Times New Roman"/>
                          <a:ea typeface="Times New Roman"/>
                          <a:cs typeface="Times New Roman"/>
                        </a:rPr>
                        <a:t>9</a:t>
                      </a:r>
                      <a:endParaRPr lang="en-US" sz="1200">
                        <a:solidFill>
                          <a:srgbClr val="FF0000"/>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6.00 x10</a:t>
                      </a:r>
                      <a:r>
                        <a:rPr lang="en-US" sz="1200" baseline="30000">
                          <a:latin typeface="Times New Roman"/>
                          <a:ea typeface="Times New Roman"/>
                          <a:cs typeface="Times New Roman"/>
                        </a:rPr>
                        <a:t>9</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250">
                <a:tc>
                  <a:txBody>
                    <a:bodyPr/>
                    <a:lstStyle/>
                    <a:p>
                      <a:pPr marL="0" marR="0" algn="ctr">
                        <a:spcBef>
                          <a:spcPts val="0"/>
                        </a:spcBef>
                        <a:spcAft>
                          <a:spcPts val="0"/>
                        </a:spcAft>
                      </a:pPr>
                      <a:r>
                        <a:rPr lang="en-US" sz="1200" b="1" dirty="0">
                          <a:latin typeface="Times New Roman"/>
                          <a:ea typeface="Times New Roman"/>
                          <a:cs typeface="Times New Roman"/>
                        </a:rPr>
                        <a:t>2</a:t>
                      </a:r>
                    </a:p>
                    <a:p>
                      <a:pPr marL="0" marR="0" algn="ctr">
                        <a:spcBef>
                          <a:spcPts val="0"/>
                        </a:spcBef>
                        <a:spcAft>
                          <a:spcPts val="0"/>
                        </a:spcAft>
                      </a:pPr>
                      <a:r>
                        <a:rPr lang="en-US" sz="1200" dirty="0">
                          <a:latin typeface="Times New Roman"/>
                          <a:ea typeface="Times New Roman"/>
                          <a:cs typeface="Times New Roman"/>
                        </a:rPr>
                        <a:t>k/M</a:t>
                      </a:r>
                      <a:r>
                        <a:rPr lang="en-US" sz="1200" baseline="30000" dirty="0">
                          <a:latin typeface="Times New Roman"/>
                          <a:ea typeface="Times New Roman"/>
                          <a:cs typeface="Times New Roman"/>
                        </a:rPr>
                        <a:t>-1</a:t>
                      </a:r>
                      <a:r>
                        <a:rPr lang="en-US" sz="1200" dirty="0">
                          <a:latin typeface="Times New Roman"/>
                          <a:ea typeface="Times New Roman"/>
                          <a:cs typeface="Times New Roman"/>
                        </a:rPr>
                        <a:t>s</a:t>
                      </a:r>
                      <a:r>
                        <a:rPr lang="en-US" sz="1200" baseline="30000" dirty="0">
                          <a:latin typeface="Times New Roman"/>
                          <a:ea typeface="Times New Roman"/>
                          <a:cs typeface="Times New Roman"/>
                        </a:rPr>
                        <a:t>-1</a:t>
                      </a:r>
                      <a:endParaRPr lang="en-US" sz="1200" dirty="0">
                        <a:latin typeface="Times New Roman"/>
                        <a:ea typeface="Times New Roman"/>
                        <a:cs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2.29 x 10</a:t>
                      </a:r>
                      <a:r>
                        <a:rPr lang="en-US" sz="1200" baseline="30000">
                          <a:latin typeface="Times New Roman"/>
                          <a:ea typeface="Times New Roman"/>
                          <a:cs typeface="Times New Roman"/>
                        </a:rPr>
                        <a:t>8</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9.00 x 10</a:t>
                      </a:r>
                      <a:r>
                        <a:rPr lang="en-US" sz="1200" baseline="30000">
                          <a:latin typeface="Times New Roman"/>
                          <a:ea typeface="Times New Roman"/>
                          <a:cs typeface="Times New Roman"/>
                        </a:rPr>
                        <a:t>5</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3.27 x 10</a:t>
                      </a:r>
                      <a:r>
                        <a:rPr lang="en-US" sz="1200" baseline="30000">
                          <a:latin typeface="Times New Roman"/>
                          <a:ea typeface="Times New Roman"/>
                          <a:cs typeface="Times New Roman"/>
                        </a:rPr>
                        <a:t>5</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latin typeface="Times New Roman"/>
                          <a:ea typeface="Times New Roman"/>
                          <a:cs typeface="Times New Roman"/>
                        </a:rPr>
                        <a:t>1.20 x 10</a:t>
                      </a:r>
                      <a:r>
                        <a:rPr lang="en-US" sz="1200" baseline="30000">
                          <a:latin typeface="Times New Roman"/>
                          <a:ea typeface="Times New Roman"/>
                          <a:cs typeface="Times New Roman"/>
                        </a:rPr>
                        <a:t>4</a:t>
                      </a:r>
                      <a:endParaRPr lang="en-US" sz="12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FF0000"/>
                          </a:solidFill>
                          <a:latin typeface="Times New Roman"/>
                          <a:ea typeface="Times New Roman"/>
                          <a:cs typeface="Times New Roman"/>
                        </a:rPr>
                        <a:t>1.00 x 10</a:t>
                      </a:r>
                      <a:r>
                        <a:rPr lang="en-US" sz="1200" baseline="30000" dirty="0">
                          <a:solidFill>
                            <a:srgbClr val="FF0000"/>
                          </a:solidFill>
                          <a:latin typeface="Times New Roman"/>
                          <a:ea typeface="Times New Roman"/>
                          <a:cs typeface="Times New Roman"/>
                        </a:rPr>
                        <a:t>4</a:t>
                      </a:r>
                      <a:endParaRPr lang="en-US" sz="1200" dirty="0">
                        <a:solidFill>
                          <a:srgbClr val="FF0000"/>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1.11 x 10</a:t>
                      </a:r>
                      <a:r>
                        <a:rPr lang="en-US" sz="1200" baseline="30000" dirty="0">
                          <a:latin typeface="Times New Roman"/>
                          <a:ea typeface="Times New Roman"/>
                          <a:cs typeface="Times New Roman"/>
                        </a:rPr>
                        <a:t>4</a:t>
                      </a:r>
                      <a:endParaRPr lang="en-US" sz="12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02402" name="Text Box 2"/>
          <p:cNvSpPr txBox="1">
            <a:spLocks noChangeArrowheads="1"/>
          </p:cNvSpPr>
          <p:nvPr/>
        </p:nvSpPr>
        <p:spPr bwMode="auto">
          <a:xfrm>
            <a:off x="1676400" y="457200"/>
            <a:ext cx="5600700" cy="571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Table 1.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Kinetic data obtained by digital simulation as compared to literature values found at </a:t>
            </a:r>
            <a:r>
              <a:rPr kumimoji="0" lang="en-US" sz="12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pH = 5.0</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01" name="Text Box 1"/>
          <p:cNvSpPr txBox="1">
            <a:spLocks noChangeArrowheads="1"/>
          </p:cNvSpPr>
          <p:nvPr/>
        </p:nvSpPr>
        <p:spPr bwMode="auto">
          <a:xfrm>
            <a:off x="1752600" y="3429000"/>
            <a:ext cx="58293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Table 2.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Rate constants obtained through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DigiSim</a:t>
            </a:r>
            <a:r>
              <a:rPr kumimoji="0" 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computer modeling for Reactions 5, 6, and 2 over a pH range of 3.0 – 5.5.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0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04" name="Rectangle 4"/>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05" name="Rectangle 5"/>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1600200" y="5943600"/>
            <a:ext cx="6324600" cy="369332"/>
          </a:xfrm>
          <a:prstGeom prst="rect">
            <a:avLst/>
          </a:prstGeom>
        </p:spPr>
        <p:txBody>
          <a:bodyPr wrap="square">
            <a:spAutoFit/>
          </a:bodyPr>
          <a:lstStyle/>
          <a:p>
            <a:r>
              <a:rPr lang="en-US" dirty="0" smtClean="0"/>
              <a:t>[15] V. </a:t>
            </a:r>
            <a:r>
              <a:rPr lang="en-US" dirty="0" err="1" smtClean="0"/>
              <a:t>Zang</a:t>
            </a:r>
            <a:r>
              <a:rPr lang="en-US" dirty="0" smtClean="0"/>
              <a:t>, R. van </a:t>
            </a:r>
            <a:r>
              <a:rPr lang="en-US" dirty="0" err="1" smtClean="0"/>
              <a:t>Eldik</a:t>
            </a:r>
            <a:r>
              <a:rPr lang="en-US" dirty="0" smtClean="0"/>
              <a:t>, </a:t>
            </a:r>
            <a:r>
              <a:rPr lang="pt-BR" dirty="0" smtClean="0"/>
              <a:t>Inorg. Chem.</a:t>
            </a:r>
            <a:r>
              <a:rPr lang="pt-BR" i="1" dirty="0" smtClean="0"/>
              <a:t> </a:t>
            </a:r>
            <a:r>
              <a:rPr lang="pt-BR" dirty="0" smtClean="0"/>
              <a:t>29</a:t>
            </a:r>
            <a:r>
              <a:rPr lang="pt-BR" i="1" dirty="0" smtClean="0"/>
              <a:t> </a:t>
            </a:r>
            <a:r>
              <a:rPr lang="pt-BR" dirty="0" smtClean="0"/>
              <a:t>(1990) 1705-1711.</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10/4/2010</a:t>
            </a:r>
            <a:endParaRPr lang="en-US"/>
          </a:p>
        </p:txBody>
      </p:sp>
      <p:sp>
        <p:nvSpPr>
          <p:cNvPr id="6" name="Slide Number Placeholder 5"/>
          <p:cNvSpPr>
            <a:spLocks noGrp="1"/>
          </p:cNvSpPr>
          <p:nvPr>
            <p:ph type="sldNum" sz="quarter" idx="12"/>
          </p:nvPr>
        </p:nvSpPr>
        <p:spPr/>
        <p:txBody>
          <a:bodyPr>
            <a:normAutofit fontScale="85000" lnSpcReduction="20000"/>
          </a:bodyPr>
          <a:lstStyle/>
          <a:p>
            <a:fld id="{5766141E-86D9-4F0F-9734-A3188B0864B1}" type="slidenum">
              <a:rPr lang="en-US" smtClean="0"/>
              <a:pPr/>
              <a:t>4</a:t>
            </a:fld>
            <a:endParaRPr lang="en-US"/>
          </a:p>
        </p:txBody>
      </p:sp>
      <p:sp>
        <p:nvSpPr>
          <p:cNvPr id="7" name="TextBox 6"/>
          <p:cNvSpPr txBox="1"/>
          <p:nvPr/>
        </p:nvSpPr>
        <p:spPr>
          <a:xfrm>
            <a:off x="457200" y="1600200"/>
            <a:ext cx="4321568" cy="646331"/>
          </a:xfrm>
          <a:prstGeom prst="rect">
            <a:avLst/>
          </a:prstGeom>
          <a:noFill/>
        </p:spPr>
        <p:txBody>
          <a:bodyPr wrap="none" rtlCol="0">
            <a:spAutoFit/>
          </a:bodyPr>
          <a:lstStyle/>
          <a:p>
            <a:r>
              <a:rPr lang="en-US" b="1" dirty="0" smtClean="0"/>
              <a:t>Environmental Remediation </a:t>
            </a:r>
            <a:r>
              <a:rPr lang="en-US" dirty="0" smtClean="0"/>
              <a:t>– </a:t>
            </a:r>
          </a:p>
          <a:p>
            <a:r>
              <a:rPr lang="en-US" i="1" dirty="0" smtClean="0"/>
              <a:t>Reductive </a:t>
            </a:r>
            <a:r>
              <a:rPr lang="en-US" i="1" dirty="0" err="1" smtClean="0"/>
              <a:t>Dechlorination</a:t>
            </a:r>
            <a:r>
              <a:rPr lang="en-US" i="1" dirty="0" smtClean="0"/>
              <a:t> Reactions By Fe(0)</a:t>
            </a:r>
            <a:endParaRPr lang="en-US" i="1" dirty="0"/>
          </a:p>
        </p:txBody>
      </p:sp>
      <p:sp>
        <p:nvSpPr>
          <p:cNvPr id="8" name="TextBox 7"/>
          <p:cNvSpPr txBox="1"/>
          <p:nvPr/>
        </p:nvSpPr>
        <p:spPr>
          <a:xfrm>
            <a:off x="5867400" y="1676400"/>
            <a:ext cx="2804294" cy="646331"/>
          </a:xfrm>
          <a:prstGeom prst="rect">
            <a:avLst/>
          </a:prstGeom>
          <a:noFill/>
        </p:spPr>
        <p:txBody>
          <a:bodyPr wrap="none" rtlCol="0">
            <a:spAutoFit/>
          </a:bodyPr>
          <a:lstStyle/>
          <a:p>
            <a:r>
              <a:rPr lang="en-US" b="1" dirty="0" smtClean="0"/>
              <a:t>RTP Activation of O</a:t>
            </a:r>
            <a:r>
              <a:rPr lang="en-US" b="1" baseline="-25000" dirty="0" smtClean="0"/>
              <a:t>2</a:t>
            </a:r>
            <a:r>
              <a:rPr lang="en-US" b="1" dirty="0" smtClean="0"/>
              <a:t> </a:t>
            </a:r>
            <a:r>
              <a:rPr lang="en-US" dirty="0" smtClean="0"/>
              <a:t>–</a:t>
            </a:r>
          </a:p>
          <a:p>
            <a:r>
              <a:rPr lang="en-US" dirty="0" smtClean="0"/>
              <a:t>Deep Oxidations of organics</a:t>
            </a:r>
            <a:endParaRPr lang="en-US" dirty="0"/>
          </a:p>
        </p:txBody>
      </p:sp>
      <p:cxnSp>
        <p:nvCxnSpPr>
          <p:cNvPr id="10" name="Straight Arrow Connector 9"/>
          <p:cNvCxnSpPr/>
          <p:nvPr/>
        </p:nvCxnSpPr>
        <p:spPr>
          <a:xfrm rot="5400000">
            <a:off x="953294" y="2780506"/>
            <a:ext cx="12946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1"/>
          </p:cNvCxnSpPr>
          <p:nvPr/>
        </p:nvCxnSpPr>
        <p:spPr>
          <a:xfrm>
            <a:off x="4572000" y="1981200"/>
            <a:ext cx="1295400" cy="18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352800"/>
            <a:ext cx="3105658" cy="369332"/>
          </a:xfrm>
          <a:prstGeom prst="rect">
            <a:avLst/>
          </a:prstGeom>
          <a:noFill/>
        </p:spPr>
        <p:txBody>
          <a:bodyPr wrap="none" rtlCol="0">
            <a:spAutoFit/>
          </a:bodyPr>
          <a:lstStyle/>
          <a:p>
            <a:r>
              <a:rPr lang="en-US" dirty="0" smtClean="0">
                <a:solidFill>
                  <a:schemeClr val="tx1">
                    <a:lumMod val="50000"/>
                    <a:lumOff val="50000"/>
                  </a:schemeClr>
                </a:solidFill>
              </a:rPr>
              <a:t>Analysis of PCB/DDT congeners</a:t>
            </a:r>
            <a:endParaRPr lang="en-US" dirty="0">
              <a:solidFill>
                <a:schemeClr val="tx1">
                  <a:lumMod val="50000"/>
                  <a:lumOff val="50000"/>
                </a:schemeClr>
              </a:solidFill>
            </a:endParaRPr>
          </a:p>
        </p:txBody>
      </p:sp>
      <p:cxnSp>
        <p:nvCxnSpPr>
          <p:cNvPr id="18" name="Straight Arrow Connector 17"/>
          <p:cNvCxnSpPr>
            <a:endCxn id="19" idx="0"/>
          </p:cNvCxnSpPr>
          <p:nvPr/>
        </p:nvCxnSpPr>
        <p:spPr>
          <a:xfrm rot="10800000" flipV="1">
            <a:off x="3681550" y="2362200"/>
            <a:ext cx="2262051"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09800" y="4572000"/>
            <a:ext cx="2943498" cy="369332"/>
          </a:xfrm>
          <a:prstGeom prst="rect">
            <a:avLst/>
          </a:prstGeom>
          <a:noFill/>
        </p:spPr>
        <p:txBody>
          <a:bodyPr wrap="none" rtlCol="0">
            <a:spAutoFit/>
          </a:bodyPr>
          <a:lstStyle/>
          <a:p>
            <a:r>
              <a:rPr lang="en-US" b="1" dirty="0" smtClean="0"/>
              <a:t>Environmental </a:t>
            </a:r>
            <a:r>
              <a:rPr lang="en-US" b="1" dirty="0" err="1" smtClean="0"/>
              <a:t>Remediations</a:t>
            </a:r>
            <a:endParaRPr lang="en-US" b="1" dirty="0"/>
          </a:p>
        </p:txBody>
      </p:sp>
      <p:cxnSp>
        <p:nvCxnSpPr>
          <p:cNvPr id="22" name="Straight Arrow Connector 21"/>
          <p:cNvCxnSpPr/>
          <p:nvPr/>
        </p:nvCxnSpPr>
        <p:spPr>
          <a:xfrm rot="5400000">
            <a:off x="6210300" y="293370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81600" y="5105400"/>
            <a:ext cx="3233257" cy="923330"/>
          </a:xfrm>
          <a:prstGeom prst="rect">
            <a:avLst/>
          </a:prstGeom>
          <a:noFill/>
        </p:spPr>
        <p:txBody>
          <a:bodyPr wrap="none" rtlCol="0">
            <a:spAutoFit/>
          </a:bodyPr>
          <a:lstStyle/>
          <a:p>
            <a:r>
              <a:rPr lang="en-US" b="1" dirty="0" smtClean="0"/>
              <a:t>Models for biological oxidations</a:t>
            </a:r>
          </a:p>
          <a:p>
            <a:pPr>
              <a:buFont typeface="Arial" pitchFamily="34" charset="0"/>
              <a:buChar char="•"/>
            </a:pPr>
            <a:r>
              <a:rPr lang="en-US" dirty="0" smtClean="0"/>
              <a:t>Ca</a:t>
            </a:r>
            <a:r>
              <a:rPr lang="en-US" baseline="30000" dirty="0" smtClean="0"/>
              <a:t>2+</a:t>
            </a:r>
            <a:r>
              <a:rPr lang="en-US" dirty="0" smtClean="0"/>
              <a:t> as pro-oxidant</a:t>
            </a:r>
          </a:p>
          <a:p>
            <a:pPr>
              <a:buFont typeface="Arial" pitchFamily="34" charset="0"/>
              <a:buChar char="•"/>
            </a:pPr>
            <a:r>
              <a:rPr lang="en-US" dirty="0" smtClean="0"/>
              <a:t>Zn</a:t>
            </a:r>
            <a:r>
              <a:rPr lang="en-US" baseline="30000" dirty="0" smtClean="0"/>
              <a:t>2+</a:t>
            </a:r>
            <a:r>
              <a:rPr lang="en-US" dirty="0" smtClean="0"/>
              <a:t> as a antioxidant</a:t>
            </a:r>
            <a:endParaRPr lang="en-US" dirty="0"/>
          </a:p>
        </p:txBody>
      </p:sp>
      <p:sp>
        <p:nvSpPr>
          <p:cNvPr id="26" name="TextBox 25"/>
          <p:cNvSpPr txBox="1"/>
          <p:nvPr/>
        </p:nvSpPr>
        <p:spPr>
          <a:xfrm>
            <a:off x="6172200" y="3581400"/>
            <a:ext cx="1385316" cy="369332"/>
          </a:xfrm>
          <a:prstGeom prst="rect">
            <a:avLst/>
          </a:prstGeom>
          <a:noFill/>
        </p:spPr>
        <p:txBody>
          <a:bodyPr wrap="none" rtlCol="0">
            <a:spAutoFit/>
          </a:bodyPr>
          <a:lstStyle/>
          <a:p>
            <a:r>
              <a:rPr lang="en-US" b="1" dirty="0" smtClean="0"/>
              <a:t>Mechanisms</a:t>
            </a:r>
            <a:endParaRPr lang="en-US" b="1" dirty="0"/>
          </a:p>
        </p:txBody>
      </p:sp>
      <p:cxnSp>
        <p:nvCxnSpPr>
          <p:cNvPr id="28" name="Straight Arrow Connector 27"/>
          <p:cNvCxnSpPr>
            <a:endCxn id="23" idx="0"/>
          </p:cNvCxnSpPr>
          <p:nvPr/>
        </p:nvCxnSpPr>
        <p:spPr>
          <a:xfrm rot="16200000" flipH="1">
            <a:off x="6256615" y="4563786"/>
            <a:ext cx="1066798" cy="164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057400" y="0"/>
            <a:ext cx="4924297" cy="1077218"/>
          </a:xfrm>
          <a:prstGeom prst="rect">
            <a:avLst/>
          </a:prstGeom>
          <a:noFill/>
        </p:spPr>
        <p:txBody>
          <a:bodyPr wrap="none" rtlCol="0">
            <a:spAutoFit/>
          </a:bodyPr>
          <a:lstStyle/>
          <a:p>
            <a:r>
              <a:rPr lang="en-US" sz="3200" dirty="0" smtClean="0"/>
              <a:t>Road Map to Discovery – </a:t>
            </a:r>
          </a:p>
          <a:p>
            <a:r>
              <a:rPr lang="en-US" sz="3200" dirty="0" smtClean="0"/>
              <a:t>RTP Deep Oxidation w/O</a:t>
            </a:r>
            <a:r>
              <a:rPr lang="en-US" sz="3200" baseline="-25000" dirty="0" smtClean="0"/>
              <a:t>2</a:t>
            </a:r>
            <a:endParaRPr lang="en-US" sz="3200" baseline="-25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40</a:t>
            </a:fld>
            <a:endParaRPr lang="en-US"/>
          </a:p>
        </p:txBody>
      </p:sp>
      <p:sp>
        <p:nvSpPr>
          <p:cNvPr id="6" name="TextBox 5"/>
          <p:cNvSpPr txBox="1"/>
          <p:nvPr/>
        </p:nvSpPr>
        <p:spPr>
          <a:xfrm>
            <a:off x="609600" y="381000"/>
            <a:ext cx="8077200" cy="4708981"/>
          </a:xfrm>
          <a:prstGeom prst="rect">
            <a:avLst/>
          </a:prstGeom>
          <a:noFill/>
        </p:spPr>
        <p:txBody>
          <a:bodyPr wrap="square" rtlCol="0">
            <a:spAutoFit/>
          </a:bodyPr>
          <a:lstStyle/>
          <a:p>
            <a:r>
              <a:rPr lang="en-US" sz="3600" b="1" dirty="0" smtClean="0"/>
              <a:t>Advantage of Cyclic </a:t>
            </a:r>
            <a:r>
              <a:rPr lang="en-US" sz="3600" b="1" dirty="0" err="1" smtClean="0"/>
              <a:t>Voltammetry</a:t>
            </a:r>
            <a:r>
              <a:rPr lang="en-US" sz="3600" b="1" dirty="0" smtClean="0"/>
              <a:t> over Stopped-Flow techniques</a:t>
            </a:r>
          </a:p>
          <a:p>
            <a:endParaRPr lang="en-US" sz="3600" b="1" dirty="0" smtClean="0"/>
          </a:p>
          <a:p>
            <a:endParaRPr lang="en-US" sz="2400" b="1" dirty="0" smtClean="0"/>
          </a:p>
          <a:p>
            <a:pPr lvl="1">
              <a:buFont typeface="Wingdings" pitchFamily="2" charset="2"/>
              <a:buChar char="q"/>
            </a:pPr>
            <a:r>
              <a:rPr lang="en-US" sz="2400" dirty="0" err="1" smtClean="0"/>
              <a:t>Fe</a:t>
            </a:r>
            <a:r>
              <a:rPr lang="en-US" sz="2400" baseline="30000" dirty="0" err="1" smtClean="0"/>
              <a:t>II</a:t>
            </a:r>
            <a:r>
              <a:rPr lang="en-US" sz="2400" dirty="0" err="1" smtClean="0"/>
              <a:t>EDTA</a:t>
            </a:r>
            <a:r>
              <a:rPr lang="en-US" sz="2400" dirty="0" smtClean="0"/>
              <a:t> is very air sensitive – produced/consumed at electrode surface</a:t>
            </a:r>
          </a:p>
          <a:p>
            <a:pPr lvl="1">
              <a:buFont typeface="Wingdings" pitchFamily="2" charset="2"/>
              <a:buChar char="q"/>
            </a:pPr>
            <a:r>
              <a:rPr lang="en-US" sz="2400" dirty="0" smtClean="0"/>
              <a:t>Rapidly obtain data across pH spectrum – ability to examine all species –H and –OH complexes</a:t>
            </a:r>
          </a:p>
          <a:p>
            <a:pPr lvl="1">
              <a:buFont typeface="Wingdings" pitchFamily="2" charset="2"/>
              <a:buChar char="q"/>
            </a:pPr>
            <a:r>
              <a:rPr lang="en-US" sz="2400" dirty="0" smtClean="0"/>
              <a:t>Rapidly assess Fe catalysts for O</a:t>
            </a:r>
            <a:r>
              <a:rPr lang="en-US" sz="2400" baseline="-25000" dirty="0" smtClean="0"/>
              <a:t>2</a:t>
            </a:r>
            <a:r>
              <a:rPr lang="en-US" sz="2400" dirty="0" smtClean="0"/>
              <a:t> reduction</a:t>
            </a:r>
          </a:p>
          <a:p>
            <a:pPr lvl="2">
              <a:buFont typeface="Wingdings" pitchFamily="2" charset="2"/>
              <a:buChar char="q"/>
            </a:pPr>
            <a:r>
              <a:rPr lang="en-US" sz="2400" dirty="0" smtClean="0"/>
              <a:t>Fuel Cells</a:t>
            </a:r>
          </a:p>
          <a:p>
            <a:pPr lvl="2">
              <a:buFont typeface="Wingdings" pitchFamily="2" charset="2"/>
              <a:buChar char="q"/>
            </a:pPr>
            <a:r>
              <a:rPr lang="en-US" sz="2400" dirty="0" smtClean="0"/>
              <a:t>Models for Biological Applications</a:t>
            </a:r>
            <a:endParaRPr lang="en-US" sz="2400" dirty="0"/>
          </a:p>
        </p:txBody>
      </p:sp>
      <p:cxnSp>
        <p:nvCxnSpPr>
          <p:cNvPr id="9" name="Straight Connector 8"/>
          <p:cNvCxnSpPr/>
          <p:nvPr/>
        </p:nvCxnSpPr>
        <p:spPr>
          <a:xfrm>
            <a:off x="0" y="17526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ESR studies also indicate O</a:t>
            </a:r>
            <a:r>
              <a:rPr lang="en-US" baseline="-25000" dirty="0" smtClean="0"/>
              <a:t>2</a:t>
            </a:r>
            <a:r>
              <a:rPr lang="en-US" dirty="0" smtClean="0"/>
              <a:t> reduction by </a:t>
            </a:r>
            <a:r>
              <a:rPr lang="en-US" dirty="0" err="1" smtClean="0"/>
              <a:t>Fe</a:t>
            </a:r>
            <a:r>
              <a:rPr lang="en-US" baseline="30000" dirty="0" err="1" smtClean="0"/>
              <a:t>II</a:t>
            </a:r>
            <a:r>
              <a:rPr lang="en-US" dirty="0" err="1" smtClean="0"/>
              <a:t>EDTA</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41</a:t>
            </a:fld>
            <a:endParaRPr lang="en-US"/>
          </a:p>
        </p:txBody>
      </p:sp>
      <p:pic>
        <p:nvPicPr>
          <p:cNvPr id="241666" name="Picture 2"/>
          <p:cNvPicPr>
            <a:picLocks noChangeAspect="1" noChangeArrowheads="1"/>
          </p:cNvPicPr>
          <p:nvPr/>
        </p:nvPicPr>
        <p:blipFill>
          <a:blip r:embed="rId3" cstate="print"/>
          <a:srcRect/>
          <a:stretch>
            <a:fillRect/>
          </a:stretch>
        </p:blipFill>
        <p:spPr bwMode="auto">
          <a:xfrm>
            <a:off x="685800" y="2286000"/>
            <a:ext cx="8168138" cy="24384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10/4/2010</a:t>
            </a:r>
            <a:endParaRPr lang="en-US" altLang="en-US"/>
          </a:p>
        </p:txBody>
      </p:sp>
      <p:sp>
        <p:nvSpPr>
          <p:cNvPr id="6" name="Slide Number Placeholder 5"/>
          <p:cNvSpPr>
            <a:spLocks noGrp="1"/>
          </p:cNvSpPr>
          <p:nvPr>
            <p:ph type="sldNum" sz="quarter" idx="12"/>
          </p:nvPr>
        </p:nvSpPr>
        <p:spPr/>
        <p:txBody>
          <a:bodyPr>
            <a:normAutofit fontScale="85000" lnSpcReduction="20000"/>
          </a:bodyPr>
          <a:lstStyle/>
          <a:p>
            <a:fld id="{DCC00B5B-A1EA-491F-8248-A1E8AEEBE1E8}" type="slidenum">
              <a:rPr lang="en-US" altLang="en-US"/>
              <a:pPr/>
              <a:t>42</a:t>
            </a:fld>
            <a:endParaRPr lang="en-US" altLang="en-US"/>
          </a:p>
        </p:txBody>
      </p:sp>
      <p:sp>
        <p:nvSpPr>
          <p:cNvPr id="104450" name="Rectangle 2"/>
          <p:cNvSpPr>
            <a:spLocks noGrp="1" noChangeArrowheads="1"/>
          </p:cNvSpPr>
          <p:nvPr>
            <p:ph type="title"/>
          </p:nvPr>
        </p:nvSpPr>
        <p:spPr/>
        <p:txBody>
          <a:bodyPr/>
          <a:lstStyle/>
          <a:p>
            <a:r>
              <a:rPr lang="en-US" dirty="0"/>
              <a:t>ZEA Reaction </a:t>
            </a:r>
            <a:r>
              <a:rPr lang="en-US" dirty="0" smtClean="0"/>
              <a:t>– Conclusions I</a:t>
            </a:r>
            <a:endParaRPr lang="en-US" dirty="0"/>
          </a:p>
        </p:txBody>
      </p:sp>
      <p:sp>
        <p:nvSpPr>
          <p:cNvPr id="104451" name="Rectangle 3"/>
          <p:cNvSpPr>
            <a:spLocks noGrp="1" noChangeArrowheads="1"/>
          </p:cNvSpPr>
          <p:nvPr>
            <p:ph type="body" idx="1"/>
          </p:nvPr>
        </p:nvSpPr>
        <p:spPr>
          <a:xfrm>
            <a:off x="381000" y="1752600"/>
            <a:ext cx="8229600" cy="4038600"/>
          </a:xfrm>
        </p:spPr>
        <p:txBody>
          <a:bodyPr>
            <a:normAutofit/>
          </a:bodyPr>
          <a:lstStyle/>
          <a:p>
            <a:pPr>
              <a:lnSpc>
                <a:spcPct val="80000"/>
              </a:lnSpc>
            </a:pPr>
            <a:r>
              <a:rPr lang="en-US" sz="1800" dirty="0"/>
              <a:t>This system is a viable option for the destruction of a variety of pollutants and has a strong possibility for scale up.</a:t>
            </a:r>
          </a:p>
          <a:p>
            <a:pPr>
              <a:lnSpc>
                <a:spcPct val="80000"/>
              </a:lnSpc>
              <a:buFont typeface="Wingdings" pitchFamily="2" charset="2"/>
              <a:buNone/>
            </a:pPr>
            <a:r>
              <a:rPr lang="en-US" sz="1800" dirty="0"/>
              <a:t> </a:t>
            </a:r>
          </a:p>
          <a:p>
            <a:pPr>
              <a:lnSpc>
                <a:spcPct val="80000"/>
              </a:lnSpc>
            </a:pPr>
            <a:r>
              <a:rPr lang="en-US" sz="1800" dirty="0">
                <a:solidFill>
                  <a:srgbClr val="FF0000"/>
                </a:solidFill>
              </a:rPr>
              <a:t>The only system known to date that can obtain non-biological </a:t>
            </a:r>
            <a:r>
              <a:rPr lang="en-US" sz="1800" b="1" dirty="0">
                <a:solidFill>
                  <a:srgbClr val="FF0000"/>
                </a:solidFill>
              </a:rPr>
              <a:t>Oxygen Activation</a:t>
            </a:r>
            <a:r>
              <a:rPr lang="en-US" sz="1800" dirty="0">
                <a:solidFill>
                  <a:srgbClr val="FF0000"/>
                </a:solidFill>
              </a:rPr>
              <a:t> at room temperature and pressure to produce reactive oxygen species that are capable of fully degrading pollutants to LMW </a:t>
            </a:r>
            <a:r>
              <a:rPr lang="en-US" sz="1800" dirty="0" err="1">
                <a:solidFill>
                  <a:srgbClr val="FF0000"/>
                </a:solidFill>
              </a:rPr>
              <a:t>carboxylates</a:t>
            </a:r>
            <a:r>
              <a:rPr lang="en-US" sz="1800" dirty="0">
                <a:solidFill>
                  <a:srgbClr val="FF0000"/>
                </a:solidFill>
              </a:rPr>
              <a:t> and inorganic forms</a:t>
            </a:r>
          </a:p>
          <a:p>
            <a:pPr>
              <a:lnSpc>
                <a:spcPct val="80000"/>
              </a:lnSpc>
              <a:buFont typeface="Wingdings" pitchFamily="2" charset="2"/>
              <a:buNone/>
            </a:pPr>
            <a:endParaRPr lang="en-US" sz="1800" dirty="0">
              <a:solidFill>
                <a:srgbClr val="FF0000"/>
              </a:solidFill>
            </a:endParaRPr>
          </a:p>
          <a:p>
            <a:pPr>
              <a:lnSpc>
                <a:spcPct val="80000"/>
              </a:lnSpc>
            </a:pPr>
            <a:r>
              <a:rPr lang="en-US" sz="1800" dirty="0">
                <a:solidFill>
                  <a:schemeClr val="bg1">
                    <a:lumMod val="75000"/>
                  </a:schemeClr>
                </a:solidFill>
              </a:rPr>
              <a:t>Due to the duality of </a:t>
            </a:r>
            <a:r>
              <a:rPr lang="en-US" sz="1800" b="1" dirty="0">
                <a:solidFill>
                  <a:schemeClr val="bg1">
                    <a:lumMod val="75000"/>
                  </a:schemeClr>
                </a:solidFill>
              </a:rPr>
              <a:t>EDTA</a:t>
            </a:r>
            <a:r>
              <a:rPr lang="en-US" sz="1800" dirty="0">
                <a:solidFill>
                  <a:schemeClr val="bg1">
                    <a:lumMod val="75000"/>
                  </a:schemeClr>
                </a:solidFill>
              </a:rPr>
              <a:t> acting as both a </a:t>
            </a:r>
            <a:r>
              <a:rPr lang="en-US" sz="1800" b="1" dirty="0">
                <a:solidFill>
                  <a:schemeClr val="bg1">
                    <a:lumMod val="75000"/>
                  </a:schemeClr>
                </a:solidFill>
              </a:rPr>
              <a:t>pro-oxidant and antioxidant</a:t>
            </a:r>
            <a:r>
              <a:rPr lang="en-US" sz="1800" dirty="0">
                <a:solidFill>
                  <a:schemeClr val="bg1">
                    <a:lumMod val="75000"/>
                  </a:schemeClr>
                </a:solidFill>
              </a:rPr>
              <a:t>, controlling the [EDTA] is imperative to the success of the process. </a:t>
            </a:r>
          </a:p>
          <a:p>
            <a:pPr>
              <a:lnSpc>
                <a:spcPct val="80000"/>
              </a:lnSpc>
            </a:pPr>
            <a:endParaRPr lang="en-US" sz="1800" dirty="0"/>
          </a:p>
          <a:p>
            <a:pPr>
              <a:lnSpc>
                <a:spcPct val="80000"/>
              </a:lnSpc>
            </a:pPr>
            <a:r>
              <a:rPr lang="en-US" sz="1800" b="1" dirty="0">
                <a:solidFill>
                  <a:srgbClr val="FF0000"/>
                </a:solidFill>
              </a:rPr>
              <a:t>Rate-limiting</a:t>
            </a:r>
            <a:r>
              <a:rPr lang="en-US" sz="1800" dirty="0">
                <a:solidFill>
                  <a:srgbClr val="FF0000"/>
                </a:solidFill>
              </a:rPr>
              <a:t> steps is (are) oxygen activation</a:t>
            </a:r>
          </a:p>
          <a:p>
            <a:pPr>
              <a:lnSpc>
                <a:spcPct val="80000"/>
              </a:lnSpc>
            </a:pPr>
            <a:endParaRPr lang="en-US" sz="1800" b="1" dirty="0"/>
          </a:p>
          <a:p>
            <a:pPr>
              <a:lnSpc>
                <a:spcPct val="80000"/>
              </a:lnSpc>
            </a:pPr>
            <a:r>
              <a:rPr lang="en-US" sz="1800" dirty="0" err="1"/>
              <a:t>Fe</a:t>
            </a:r>
            <a:r>
              <a:rPr lang="en-US" sz="1800" baseline="30000" dirty="0" err="1"/>
              <a:t>II</a:t>
            </a:r>
            <a:r>
              <a:rPr lang="en-US" sz="1800" dirty="0" err="1"/>
              <a:t>EDTA</a:t>
            </a:r>
            <a:r>
              <a:rPr lang="en-US" sz="1800" dirty="0"/>
              <a:t> </a:t>
            </a:r>
            <a:r>
              <a:rPr lang="en-US" sz="1800" dirty="0" err="1" smtClean="0"/>
              <a:t>voltammetric</a:t>
            </a:r>
            <a:r>
              <a:rPr lang="en-US" sz="1800" dirty="0" smtClean="0"/>
              <a:t> studies may </a:t>
            </a:r>
            <a:r>
              <a:rPr lang="en-US" sz="1800" dirty="0"/>
              <a:t>provide </a:t>
            </a:r>
            <a:r>
              <a:rPr lang="en-US" sz="1800" b="1" dirty="0"/>
              <a:t>insights into biological oxygen </a:t>
            </a:r>
            <a:r>
              <a:rPr lang="en-US" sz="1800" b="1" dirty="0" smtClean="0"/>
              <a:t>activation with other metal complexes</a:t>
            </a:r>
            <a:endParaRPr lang="en-US" sz="1800" b="1" dirty="0"/>
          </a:p>
          <a:p>
            <a:pPr>
              <a:lnSpc>
                <a:spcPct val="80000"/>
              </a:lnSpc>
              <a:buFont typeface="Wingdings" pitchFamily="2" charset="2"/>
              <a:buNone/>
            </a:pPr>
            <a:endParaRPr lang="en-US" sz="18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Accidental Discovery II – UI Carbon is it Multilayer Graphene?</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43</a:t>
            </a:fld>
            <a:endParaRPr lang="en-US"/>
          </a:p>
        </p:txBody>
      </p:sp>
      <p:sp>
        <p:nvSpPr>
          <p:cNvPr id="7" name="TextBox 6"/>
          <p:cNvSpPr txBox="1"/>
          <p:nvPr/>
        </p:nvSpPr>
        <p:spPr>
          <a:xfrm>
            <a:off x="838200" y="1905000"/>
            <a:ext cx="2780377" cy="646331"/>
          </a:xfrm>
          <a:prstGeom prst="rect">
            <a:avLst/>
          </a:prstGeom>
          <a:noFill/>
        </p:spPr>
        <p:txBody>
          <a:bodyPr wrap="none" rtlCol="0">
            <a:spAutoFit/>
          </a:bodyPr>
          <a:lstStyle/>
          <a:p>
            <a:r>
              <a:rPr lang="en-US" dirty="0" smtClean="0"/>
              <a:t>Metals Analysis of Oil Shale</a:t>
            </a:r>
          </a:p>
          <a:p>
            <a:r>
              <a:rPr lang="en-US" dirty="0" smtClean="0"/>
              <a:t>-Precious Metals</a:t>
            </a:r>
          </a:p>
        </p:txBody>
      </p:sp>
      <p:cxnSp>
        <p:nvCxnSpPr>
          <p:cNvPr id="9" name="Straight Arrow Connector 8"/>
          <p:cNvCxnSpPr/>
          <p:nvPr/>
        </p:nvCxnSpPr>
        <p:spPr>
          <a:xfrm rot="5400000">
            <a:off x="1257300" y="3238500"/>
            <a:ext cx="1295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29000" y="2362200"/>
            <a:ext cx="1447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05400" y="2133600"/>
            <a:ext cx="3733330" cy="369332"/>
          </a:xfrm>
          <a:prstGeom prst="rect">
            <a:avLst/>
          </a:prstGeom>
          <a:noFill/>
        </p:spPr>
        <p:txBody>
          <a:bodyPr wrap="none" rtlCol="0">
            <a:spAutoFit/>
          </a:bodyPr>
          <a:lstStyle/>
          <a:p>
            <a:r>
              <a:rPr lang="en-US" dirty="0" smtClean="0"/>
              <a:t>Formation of Carbon Films (UI Carbon)</a:t>
            </a:r>
            <a:endParaRPr lang="en-US" dirty="0"/>
          </a:p>
        </p:txBody>
      </p:sp>
      <p:cxnSp>
        <p:nvCxnSpPr>
          <p:cNvPr id="14" name="Straight Arrow Connector 13"/>
          <p:cNvCxnSpPr/>
          <p:nvPr/>
        </p:nvCxnSpPr>
        <p:spPr>
          <a:xfrm rot="5400000">
            <a:off x="6286897" y="2780903"/>
            <a:ext cx="3810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00600" y="2971800"/>
            <a:ext cx="3899786" cy="646331"/>
          </a:xfrm>
          <a:prstGeom prst="rect">
            <a:avLst/>
          </a:prstGeom>
          <a:noFill/>
        </p:spPr>
        <p:txBody>
          <a:bodyPr wrap="none" rtlCol="0">
            <a:spAutoFit/>
          </a:bodyPr>
          <a:lstStyle/>
          <a:p>
            <a:r>
              <a:rPr lang="en-US" dirty="0" smtClean="0"/>
              <a:t>Raman &amp; IR -- Peter Griffiths (Chemistry)</a:t>
            </a:r>
          </a:p>
          <a:p>
            <a:r>
              <a:rPr lang="en-US" dirty="0" smtClean="0"/>
              <a:t>And Eric Aston (</a:t>
            </a:r>
            <a:r>
              <a:rPr lang="en-US" dirty="0" err="1" smtClean="0"/>
              <a:t>Chem</a:t>
            </a:r>
            <a:r>
              <a:rPr lang="en-US" dirty="0" smtClean="0"/>
              <a:t> E)</a:t>
            </a:r>
            <a:endParaRPr lang="en-US" dirty="0"/>
          </a:p>
        </p:txBody>
      </p:sp>
      <p:cxnSp>
        <p:nvCxnSpPr>
          <p:cNvPr id="17" name="Straight Arrow Connector 16"/>
          <p:cNvCxnSpPr/>
          <p:nvPr/>
        </p:nvCxnSpPr>
        <p:spPr>
          <a:xfrm rot="5400000">
            <a:off x="6287294" y="3771106"/>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00600" y="3962400"/>
            <a:ext cx="3572388" cy="369332"/>
          </a:xfrm>
          <a:prstGeom prst="rect">
            <a:avLst/>
          </a:prstGeom>
          <a:noFill/>
        </p:spPr>
        <p:txBody>
          <a:bodyPr wrap="none" rtlCol="0">
            <a:spAutoFit/>
          </a:bodyPr>
          <a:lstStyle/>
          <a:p>
            <a:r>
              <a:rPr lang="en-US" dirty="0" smtClean="0"/>
              <a:t>XPS &amp; AFM </a:t>
            </a:r>
            <a:r>
              <a:rPr lang="en-US" dirty="0" smtClean="0"/>
              <a:t>– David McIlroy (Physics)</a:t>
            </a:r>
            <a:endParaRPr lang="en-US" dirty="0"/>
          </a:p>
        </p:txBody>
      </p:sp>
      <p:sp>
        <p:nvSpPr>
          <p:cNvPr id="20" name="TextBox 19"/>
          <p:cNvSpPr txBox="1"/>
          <p:nvPr/>
        </p:nvSpPr>
        <p:spPr>
          <a:xfrm>
            <a:off x="6553200" y="2590800"/>
            <a:ext cx="272832" cy="369332"/>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a:off x="3733800" y="2362200"/>
            <a:ext cx="800668" cy="307777"/>
          </a:xfrm>
          <a:prstGeom prst="rect">
            <a:avLst/>
          </a:prstGeom>
          <a:noFill/>
        </p:spPr>
        <p:txBody>
          <a:bodyPr wrap="none" rtlCol="0">
            <a:spAutoFit/>
          </a:bodyPr>
          <a:lstStyle/>
          <a:p>
            <a:r>
              <a:rPr lang="en-US" sz="1400" dirty="0" err="1" smtClean="0"/>
              <a:t>pyrolysis</a:t>
            </a:r>
            <a:endParaRPr lang="en-US" sz="1400" dirty="0"/>
          </a:p>
        </p:txBody>
      </p:sp>
      <p:cxnSp>
        <p:nvCxnSpPr>
          <p:cNvPr id="23" name="Straight Arrow Connector 22"/>
          <p:cNvCxnSpPr/>
          <p:nvPr/>
        </p:nvCxnSpPr>
        <p:spPr>
          <a:xfrm rot="5400000">
            <a:off x="6249194" y="45712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105400" y="4800600"/>
            <a:ext cx="2940998" cy="369332"/>
          </a:xfrm>
          <a:prstGeom prst="rect">
            <a:avLst/>
          </a:prstGeom>
          <a:noFill/>
        </p:spPr>
        <p:txBody>
          <a:bodyPr wrap="none" rtlCol="0">
            <a:spAutoFit/>
          </a:bodyPr>
          <a:lstStyle/>
          <a:p>
            <a:r>
              <a:rPr lang="en-US" dirty="0" smtClean="0"/>
              <a:t>Optical &amp; Electron Microscopy</a:t>
            </a:r>
            <a:endParaRPr lang="en-US" dirty="0"/>
          </a:p>
        </p:txBody>
      </p:sp>
      <p:sp>
        <p:nvSpPr>
          <p:cNvPr id="29" name="TextBox 28"/>
          <p:cNvSpPr txBox="1"/>
          <p:nvPr/>
        </p:nvSpPr>
        <p:spPr>
          <a:xfrm>
            <a:off x="5638800" y="5638800"/>
            <a:ext cx="2196179" cy="369332"/>
          </a:xfrm>
          <a:prstGeom prst="rect">
            <a:avLst/>
          </a:prstGeom>
          <a:noFill/>
        </p:spPr>
        <p:txBody>
          <a:bodyPr wrap="none" rtlCol="0">
            <a:spAutoFit/>
          </a:bodyPr>
          <a:lstStyle/>
          <a:p>
            <a:r>
              <a:rPr lang="en-US" dirty="0" smtClean="0"/>
              <a:t>Multilayer Graphene?</a:t>
            </a:r>
            <a:endParaRPr lang="en-US" dirty="0"/>
          </a:p>
        </p:txBody>
      </p:sp>
      <p:cxnSp>
        <p:nvCxnSpPr>
          <p:cNvPr id="31" name="Straight Arrow Connector 30"/>
          <p:cNvCxnSpPr/>
          <p:nvPr/>
        </p:nvCxnSpPr>
        <p:spPr>
          <a:xfrm rot="5400000">
            <a:off x="6248400" y="54864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44</a:t>
            </a:fld>
            <a:endParaRPr lang="en-US"/>
          </a:p>
        </p:txBody>
      </p:sp>
      <p:pic>
        <p:nvPicPr>
          <p:cNvPr id="94210" name="Picture 2"/>
          <p:cNvPicPr>
            <a:picLocks noChangeAspect="1" noChangeArrowheads="1"/>
          </p:cNvPicPr>
          <p:nvPr/>
        </p:nvPicPr>
        <p:blipFill>
          <a:blip r:embed="rId3" cstate="print"/>
          <a:srcRect/>
          <a:stretch>
            <a:fillRect/>
          </a:stretch>
        </p:blipFill>
        <p:spPr bwMode="auto">
          <a:xfrm>
            <a:off x="4191000" y="838200"/>
            <a:ext cx="4605711" cy="4953000"/>
          </a:xfrm>
          <a:prstGeom prst="rect">
            <a:avLst/>
          </a:prstGeom>
          <a:noFill/>
          <a:ln w="9525">
            <a:noFill/>
            <a:miter lim="800000"/>
            <a:headEnd/>
            <a:tailEnd/>
          </a:ln>
        </p:spPr>
      </p:pic>
      <p:sp>
        <p:nvSpPr>
          <p:cNvPr id="6" name="Rectangle 5"/>
          <p:cNvSpPr/>
          <p:nvPr/>
        </p:nvSpPr>
        <p:spPr>
          <a:xfrm>
            <a:off x="0" y="2209800"/>
            <a:ext cx="4572000" cy="2308324"/>
          </a:xfrm>
          <a:prstGeom prst="rect">
            <a:avLst/>
          </a:prstGeom>
        </p:spPr>
        <p:txBody>
          <a:bodyPr wrap="square">
            <a:spAutoFit/>
          </a:bodyPr>
          <a:lstStyle/>
          <a:p>
            <a:r>
              <a:rPr lang="en-US" dirty="0" smtClean="0"/>
              <a:t>Eight allotropes of </a:t>
            </a:r>
            <a:r>
              <a:rPr lang="en-US" dirty="0" smtClean="0">
                <a:hlinkClick r:id="rId4" tooltip="Carbon"/>
              </a:rPr>
              <a:t>carbon</a:t>
            </a:r>
            <a:r>
              <a:rPr lang="en-US" dirty="0" smtClean="0"/>
              <a:t>: </a:t>
            </a:r>
          </a:p>
          <a:p>
            <a:pPr marL="342900" indent="-342900">
              <a:buAutoNum type="alphaLcParenR"/>
            </a:pPr>
            <a:r>
              <a:rPr lang="en-US" dirty="0" smtClean="0">
                <a:hlinkClick r:id="rId5" tooltip="Diamond"/>
              </a:rPr>
              <a:t>Diamond</a:t>
            </a:r>
            <a:r>
              <a:rPr lang="en-US" dirty="0" smtClean="0"/>
              <a:t>,  (sp</a:t>
            </a:r>
            <a:r>
              <a:rPr lang="en-US" baseline="30000" dirty="0" smtClean="0"/>
              <a:t>3</a:t>
            </a:r>
            <a:r>
              <a:rPr lang="en-US" dirty="0" smtClean="0"/>
              <a:t>)</a:t>
            </a:r>
          </a:p>
          <a:p>
            <a:pPr marL="342900" indent="-342900"/>
            <a:r>
              <a:rPr lang="en-US" dirty="0" smtClean="0"/>
              <a:t>b) </a:t>
            </a:r>
            <a:r>
              <a:rPr lang="en-US" dirty="0" smtClean="0">
                <a:hlinkClick r:id="rId6" tooltip="Graphite"/>
              </a:rPr>
              <a:t>Graphite</a:t>
            </a:r>
            <a:r>
              <a:rPr lang="en-US" dirty="0" smtClean="0"/>
              <a:t>, (sp</a:t>
            </a:r>
            <a:r>
              <a:rPr lang="en-US" baseline="30000" dirty="0" smtClean="0"/>
              <a:t>2</a:t>
            </a:r>
            <a:r>
              <a:rPr lang="en-US" dirty="0" smtClean="0"/>
              <a:t>)</a:t>
            </a:r>
          </a:p>
          <a:p>
            <a:pPr marL="342900" indent="-342900"/>
            <a:r>
              <a:rPr lang="en-US" dirty="0" smtClean="0"/>
              <a:t>c) </a:t>
            </a:r>
            <a:r>
              <a:rPr lang="en-US" dirty="0" err="1" smtClean="0">
                <a:hlinkClick r:id="rId7" tooltip="Lonsdaleite"/>
              </a:rPr>
              <a:t>Lonsdaleite</a:t>
            </a:r>
            <a:r>
              <a:rPr lang="en-US" dirty="0" smtClean="0"/>
              <a:t>, (sp</a:t>
            </a:r>
            <a:r>
              <a:rPr lang="en-US" baseline="30000" dirty="0" smtClean="0"/>
              <a:t>3</a:t>
            </a:r>
            <a:r>
              <a:rPr lang="en-US" dirty="0" smtClean="0"/>
              <a:t>)</a:t>
            </a:r>
          </a:p>
          <a:p>
            <a:pPr marL="342900" indent="-342900"/>
            <a:r>
              <a:rPr lang="en-US" dirty="0" smtClean="0"/>
              <a:t>d) C</a:t>
            </a:r>
            <a:r>
              <a:rPr lang="en-US" baseline="-25000" dirty="0" smtClean="0"/>
              <a:t>60</a:t>
            </a:r>
            <a:r>
              <a:rPr lang="en-US" dirty="0" smtClean="0"/>
              <a:t> (</a:t>
            </a:r>
            <a:r>
              <a:rPr lang="en-US" dirty="0" smtClean="0">
                <a:hlinkClick r:id="rId8" tooltip="Buckminsterfullerene"/>
              </a:rPr>
              <a:t>Buckminsterfullerene</a:t>
            </a:r>
            <a:r>
              <a:rPr lang="en-US" dirty="0" smtClean="0"/>
              <a:t> or </a:t>
            </a:r>
            <a:r>
              <a:rPr lang="en-US" dirty="0" err="1" smtClean="0">
                <a:hlinkClick r:id="rId9" tooltip="Buckyball"/>
              </a:rPr>
              <a:t>buckyball</a:t>
            </a:r>
            <a:r>
              <a:rPr lang="en-US" dirty="0" smtClean="0"/>
              <a:t>), </a:t>
            </a:r>
          </a:p>
          <a:p>
            <a:pPr marL="342900" indent="-342900"/>
            <a:r>
              <a:rPr lang="en-US" dirty="0" smtClean="0"/>
              <a:t>e) C</a:t>
            </a:r>
            <a:r>
              <a:rPr lang="en-US" baseline="-25000" dirty="0" smtClean="0"/>
              <a:t>540</a:t>
            </a:r>
            <a:r>
              <a:rPr lang="en-US" dirty="0" smtClean="0"/>
              <a:t>, f) C</a:t>
            </a:r>
            <a:r>
              <a:rPr lang="en-US" baseline="-25000" dirty="0" smtClean="0"/>
              <a:t>70</a:t>
            </a:r>
            <a:r>
              <a:rPr lang="en-US" dirty="0" smtClean="0"/>
              <a:t>, </a:t>
            </a:r>
          </a:p>
          <a:p>
            <a:pPr marL="342900" indent="-342900"/>
            <a:r>
              <a:rPr lang="en-US" dirty="0" smtClean="0"/>
              <a:t>g) </a:t>
            </a:r>
            <a:r>
              <a:rPr lang="en-US" dirty="0" smtClean="0">
                <a:hlinkClick r:id="rId10" tooltip="Amorphous carbon"/>
              </a:rPr>
              <a:t>Amorphous carbon</a:t>
            </a:r>
            <a:r>
              <a:rPr lang="en-US" dirty="0" smtClean="0"/>
              <a:t>, and </a:t>
            </a:r>
          </a:p>
          <a:p>
            <a:pPr marL="342900" indent="-342900"/>
            <a:r>
              <a:rPr lang="en-US" dirty="0" smtClean="0"/>
              <a:t>h) single-walled </a:t>
            </a:r>
            <a:r>
              <a:rPr lang="en-US" dirty="0" smtClean="0">
                <a:hlinkClick r:id="rId11" tooltip="Carbon nanotube"/>
              </a:rPr>
              <a:t>carbon </a:t>
            </a:r>
            <a:r>
              <a:rPr lang="en-US" dirty="0" err="1" smtClean="0">
                <a:hlinkClick r:id="rId11" tooltip="Carbon nanotube"/>
              </a:rPr>
              <a:t>nanotube</a:t>
            </a:r>
            <a:r>
              <a:rPr lang="en-US" dirty="0" smtClean="0"/>
              <a:t> or </a:t>
            </a:r>
            <a:r>
              <a:rPr lang="en-US" dirty="0" err="1" smtClean="0">
                <a:hlinkClick r:id="rId12" tooltip="Buckytube"/>
              </a:rPr>
              <a:t>buckytube</a:t>
            </a:r>
            <a:r>
              <a:rPr lang="en-US" dirty="0" smtClean="0"/>
              <a:t>.</a:t>
            </a:r>
            <a:endParaRPr lang="en-US" dirty="0"/>
          </a:p>
        </p:txBody>
      </p:sp>
      <p:sp>
        <p:nvSpPr>
          <p:cNvPr id="7" name="Rectangle 6"/>
          <p:cNvSpPr/>
          <p:nvPr/>
        </p:nvSpPr>
        <p:spPr>
          <a:xfrm>
            <a:off x="685800" y="381000"/>
            <a:ext cx="7010400" cy="369332"/>
          </a:xfrm>
          <a:prstGeom prst="rect">
            <a:avLst/>
          </a:prstGeom>
        </p:spPr>
        <p:txBody>
          <a:bodyPr wrap="square">
            <a:spAutoFit/>
          </a:bodyPr>
          <a:lstStyle/>
          <a:p>
            <a:r>
              <a:rPr lang="en-US" dirty="0" smtClean="0">
                <a:hlinkClick r:id="rId13"/>
              </a:rPr>
              <a:t>http://en.wikipedia.org/wiki/Allotropes_of_carbon</a:t>
            </a:r>
            <a:r>
              <a:rPr lang="en-US" dirty="0" smtClean="0"/>
              <a:t>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447800"/>
            <a:ext cx="7543800" cy="2031325"/>
          </a:xfrm>
          <a:prstGeom prst="rect">
            <a:avLst/>
          </a:prstGeom>
          <a:noFill/>
        </p:spPr>
        <p:txBody>
          <a:bodyPr wrap="square" rtlCol="0">
            <a:spAutoFit/>
          </a:bodyPr>
          <a:lstStyle/>
          <a:p>
            <a:r>
              <a:rPr lang="en-US" dirty="0" smtClean="0"/>
              <a:t> </a:t>
            </a:r>
          </a:p>
          <a:p>
            <a:pPr>
              <a:buFont typeface="Wingdings" pitchFamily="2" charset="2"/>
              <a:buChar char="§"/>
            </a:pPr>
            <a:r>
              <a:rPr lang="en-US" sz="2400" b="1" dirty="0" smtClean="0"/>
              <a:t>One atomic layer of sp</a:t>
            </a:r>
            <a:r>
              <a:rPr lang="en-US" sz="2400" b="1" baseline="30000" dirty="0" smtClean="0"/>
              <a:t>2  </a:t>
            </a:r>
            <a:r>
              <a:rPr lang="en-US" sz="2400" b="1" dirty="0" smtClean="0"/>
              <a:t> - bonded carbon atoms</a:t>
            </a:r>
          </a:p>
          <a:p>
            <a:pPr>
              <a:buFont typeface="Wingdings" pitchFamily="2" charset="2"/>
              <a:buChar char="§"/>
            </a:pPr>
            <a:r>
              <a:rPr lang="en-US" sz="2400" b="1" dirty="0" smtClean="0"/>
              <a:t>Free standing two dimensional semimetal</a:t>
            </a:r>
          </a:p>
          <a:p>
            <a:pPr>
              <a:buFont typeface="Wingdings" pitchFamily="2" charset="2"/>
              <a:buChar char="§"/>
            </a:pPr>
            <a:r>
              <a:rPr lang="en-US" sz="2400" b="1" dirty="0" smtClean="0"/>
              <a:t>Basic building block of graphite</a:t>
            </a:r>
          </a:p>
          <a:p>
            <a:endParaRPr lang="en-US" dirty="0" smtClean="0"/>
          </a:p>
          <a:p>
            <a:endParaRPr lang="en-US" dirty="0" smtClean="0"/>
          </a:p>
        </p:txBody>
      </p:sp>
      <p:sp>
        <p:nvSpPr>
          <p:cNvPr id="3" name="Rectangle 2"/>
          <p:cNvSpPr/>
          <p:nvPr/>
        </p:nvSpPr>
        <p:spPr>
          <a:xfrm>
            <a:off x="228600" y="0"/>
            <a:ext cx="5336718" cy="830997"/>
          </a:xfrm>
          <a:prstGeom prst="rect">
            <a:avLst/>
          </a:prstGeom>
        </p:spPr>
        <p:txBody>
          <a:bodyPr wrap="none">
            <a:spAutoFit/>
          </a:bodyPr>
          <a:lstStyle/>
          <a:p>
            <a:pPr algn="ctr"/>
            <a:r>
              <a:rPr lang="en-US" sz="4800" b="1" dirty="0" smtClean="0"/>
              <a:t>What is </a:t>
            </a:r>
            <a:r>
              <a:rPr lang="en-US" sz="4800" b="1" dirty="0" err="1" smtClean="0"/>
              <a:t>Graphene</a:t>
            </a:r>
            <a:r>
              <a:rPr lang="en-US" sz="4800" b="1" dirty="0" smtClean="0"/>
              <a:t>?  </a:t>
            </a:r>
            <a:endParaRPr lang="en-US" sz="4800" b="1" dirty="0"/>
          </a:p>
        </p:txBody>
      </p:sp>
      <p:sp>
        <p:nvSpPr>
          <p:cNvPr id="5" name="Rectangle 4"/>
          <p:cNvSpPr/>
          <p:nvPr/>
        </p:nvSpPr>
        <p:spPr>
          <a:xfrm>
            <a:off x="228600" y="6019800"/>
            <a:ext cx="7010400" cy="307777"/>
          </a:xfrm>
          <a:prstGeom prst="rect">
            <a:avLst/>
          </a:prstGeom>
        </p:spPr>
        <p:txBody>
          <a:bodyPr wrap="square">
            <a:spAutoFit/>
          </a:bodyPr>
          <a:lstStyle/>
          <a:p>
            <a:r>
              <a:rPr lang="en-US" sz="1400" dirty="0" smtClean="0"/>
              <a:t>A.K. </a:t>
            </a:r>
            <a:r>
              <a:rPr lang="en-US" sz="1400" dirty="0" err="1" smtClean="0"/>
              <a:t>Geim</a:t>
            </a:r>
            <a:r>
              <a:rPr lang="en-US" sz="1400" dirty="0" smtClean="0"/>
              <a:t>, Science 324, 1530 (2009);</a:t>
            </a:r>
            <a:endParaRPr lang="en-US" sz="1400" dirty="0"/>
          </a:p>
        </p:txBody>
      </p:sp>
      <p:pic>
        <p:nvPicPr>
          <p:cNvPr id="3075" name="Picture 3"/>
          <p:cNvPicPr>
            <a:picLocks noChangeAspect="1" noChangeArrowheads="1"/>
          </p:cNvPicPr>
          <p:nvPr/>
        </p:nvPicPr>
        <p:blipFill>
          <a:blip r:embed="rId3" cstate="print"/>
          <a:srcRect/>
          <a:stretch>
            <a:fillRect/>
          </a:stretch>
        </p:blipFill>
        <p:spPr bwMode="auto">
          <a:xfrm>
            <a:off x="1143000" y="3200400"/>
            <a:ext cx="6324600" cy="274917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5766141E-86D9-4F0F-9734-A3188B0864B1}" type="slidenum">
              <a:rPr lang="en-US" smtClean="0"/>
              <a:pPr/>
              <a:t>45</a:t>
            </a:fld>
            <a:endParaRPr lang="en-US"/>
          </a:p>
        </p:txBody>
      </p:sp>
      <p:sp>
        <p:nvSpPr>
          <p:cNvPr id="8" name="Date Placeholder 7"/>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the next wonder material?</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46</a:t>
            </a:fld>
            <a:endParaRPr lang="en-US"/>
          </a:p>
        </p:txBody>
      </p:sp>
      <p:sp>
        <p:nvSpPr>
          <p:cNvPr id="6" name="Content Placeholder 5"/>
          <p:cNvSpPr>
            <a:spLocks noGrp="1"/>
          </p:cNvSpPr>
          <p:nvPr>
            <p:ph sz="quarter" idx="1"/>
          </p:nvPr>
        </p:nvSpPr>
        <p:spPr/>
        <p:txBody>
          <a:bodyPr>
            <a:normAutofit fontScale="85000" lnSpcReduction="20000"/>
          </a:bodyPr>
          <a:lstStyle/>
          <a:p>
            <a:r>
              <a:rPr lang="en-US" sz="4100" dirty="0" smtClean="0"/>
              <a:t>Single Layer Graphene</a:t>
            </a:r>
          </a:p>
          <a:p>
            <a:r>
              <a:rPr lang="en-US" dirty="0" smtClean="0"/>
              <a:t>Electronic properties </a:t>
            </a:r>
            <a:r>
              <a:rPr lang="en-US" dirty="0" smtClean="0">
                <a:sym typeface="Wingdings" pitchFamily="2" charset="2"/>
              </a:rPr>
              <a:t> Replacement for Silicon</a:t>
            </a:r>
          </a:p>
          <a:p>
            <a:pPr lvl="1"/>
            <a:r>
              <a:rPr lang="en-US" dirty="0" smtClean="0">
                <a:sym typeface="Wingdings" pitchFamily="2" charset="2"/>
              </a:rPr>
              <a:t>Superior Physical Properties</a:t>
            </a:r>
          </a:p>
          <a:p>
            <a:pPr lvl="2"/>
            <a:r>
              <a:rPr lang="en-US" dirty="0" smtClean="0">
                <a:sym typeface="Wingdings" pitchFamily="2" charset="2"/>
              </a:rPr>
              <a:t>Thermal conductivity</a:t>
            </a:r>
          </a:p>
          <a:p>
            <a:pPr lvl="1"/>
            <a:r>
              <a:rPr lang="en-US" dirty="0" smtClean="0">
                <a:sym typeface="Wingdings" pitchFamily="2" charset="2"/>
              </a:rPr>
              <a:t>IBM 100 GHz transistor</a:t>
            </a:r>
          </a:p>
          <a:p>
            <a:r>
              <a:rPr lang="en-US" dirty="0" smtClean="0">
                <a:sym typeface="Wingdings" pitchFamily="2" charset="2"/>
              </a:rPr>
              <a:t>Mechanical Aspects</a:t>
            </a:r>
          </a:p>
          <a:p>
            <a:pPr lvl="1"/>
            <a:r>
              <a:rPr lang="en-US" dirty="0" smtClean="0"/>
              <a:t>Breaking strength 200 times greater than steel</a:t>
            </a:r>
          </a:p>
          <a:p>
            <a:r>
              <a:rPr lang="en-US" dirty="0" smtClean="0"/>
              <a:t>Optically Transparent (monolayer)</a:t>
            </a:r>
          </a:p>
          <a:p>
            <a:pPr lvl="1"/>
            <a:r>
              <a:rPr lang="en-US" dirty="0" smtClean="0"/>
              <a:t>Less expensive than indium tin oxide based touch screen systems</a:t>
            </a:r>
          </a:p>
          <a:p>
            <a:pPr lvl="1"/>
            <a:endParaRPr lang="en-US" dirty="0" smtClean="0"/>
          </a:p>
          <a:p>
            <a:pPr lvl="1"/>
            <a:r>
              <a:rPr lang="en-US" sz="1400" dirty="0" smtClean="0"/>
              <a:t>K.S. </a:t>
            </a:r>
            <a:r>
              <a:rPr lang="en-US" sz="1400" dirty="0" err="1" smtClean="0"/>
              <a:t>Novoselov</a:t>
            </a:r>
            <a:r>
              <a:rPr lang="en-US" sz="1400" dirty="0" smtClean="0"/>
              <a:t>,  A.K. </a:t>
            </a:r>
            <a:r>
              <a:rPr lang="en-US" sz="1400" dirty="0" err="1" smtClean="0"/>
              <a:t>Geim</a:t>
            </a:r>
            <a:r>
              <a:rPr lang="en-US" sz="1400" dirty="0" smtClean="0"/>
              <a:t>.</a:t>
            </a:r>
            <a:r>
              <a:rPr lang="en-US" sz="1400" i="1" dirty="0" smtClean="0"/>
              <a:t> Science Oct 22 (2004) pp1-3</a:t>
            </a:r>
            <a:endParaRPr lang="en-US" sz="1400" dirty="0" smtClean="0"/>
          </a:p>
          <a:p>
            <a:pPr lvl="1"/>
            <a:r>
              <a:rPr lang="en-US" sz="1400" dirty="0" err="1" smtClean="0"/>
              <a:t>Changgu</a:t>
            </a:r>
            <a:r>
              <a:rPr lang="en-US" sz="1400" dirty="0" smtClean="0"/>
              <a:t> Lee, James Hone. Science 18 July 2008:  Vol. 321. no. 5887, pp. 385 – 388</a:t>
            </a:r>
          </a:p>
          <a:p>
            <a:pPr lvl="1"/>
            <a:r>
              <a:rPr lang="en-US" sz="1400" dirty="0" smtClean="0"/>
              <a:t>J. Scott Bunch, Paul L. </a:t>
            </a:r>
            <a:r>
              <a:rPr lang="en-US" sz="1400" dirty="0" err="1" smtClean="0"/>
              <a:t>McEuen</a:t>
            </a:r>
            <a:r>
              <a:rPr lang="en-US" sz="1400" dirty="0" smtClean="0"/>
              <a:t>. Science 26 January 2007 Vol. 315. no. 5811, pp. 490 – 493</a:t>
            </a:r>
          </a:p>
          <a:p>
            <a:pPr lvl="1"/>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Multilayered Graphene</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47</a:t>
            </a:fld>
            <a:endParaRPr lang="en-US"/>
          </a:p>
        </p:txBody>
      </p:sp>
      <p:sp>
        <p:nvSpPr>
          <p:cNvPr id="6" name="Content Placeholder 5"/>
          <p:cNvSpPr>
            <a:spLocks noGrp="1"/>
          </p:cNvSpPr>
          <p:nvPr>
            <p:ph sz="quarter" idx="1"/>
          </p:nvPr>
        </p:nvSpPr>
        <p:spPr/>
        <p:txBody>
          <a:bodyPr>
            <a:normAutofit lnSpcReduction="10000"/>
          </a:bodyPr>
          <a:lstStyle/>
          <a:p>
            <a:r>
              <a:rPr lang="en-US" dirty="0" smtClean="0"/>
              <a:t>100 nm – 100 µm, Also known as graphene ‘paper’</a:t>
            </a:r>
          </a:p>
          <a:p>
            <a:r>
              <a:rPr lang="en-US" dirty="0" smtClean="0"/>
              <a:t>Composite materials</a:t>
            </a:r>
          </a:p>
          <a:p>
            <a:r>
              <a:rPr lang="en-US" dirty="0" smtClean="0"/>
              <a:t>RF shielding</a:t>
            </a:r>
          </a:p>
          <a:p>
            <a:r>
              <a:rPr lang="en-US" dirty="0" smtClean="0"/>
              <a:t>Thermal Conduction</a:t>
            </a:r>
          </a:p>
          <a:p>
            <a:r>
              <a:rPr lang="en-US" dirty="0" smtClean="0"/>
              <a:t>Electrodes</a:t>
            </a:r>
          </a:p>
          <a:p>
            <a:pPr lvl="1"/>
            <a:r>
              <a:rPr lang="en-US" dirty="0" err="1" smtClean="0"/>
              <a:t>Supercapcitors</a:t>
            </a:r>
            <a:endParaRPr lang="en-US" dirty="0" smtClean="0"/>
          </a:p>
          <a:p>
            <a:pPr lvl="1"/>
            <a:r>
              <a:rPr lang="en-US" dirty="0" smtClean="0"/>
              <a:t>Li ion batteries</a:t>
            </a:r>
          </a:p>
          <a:p>
            <a:pPr lvl="1"/>
            <a:r>
              <a:rPr lang="en-US" dirty="0" smtClean="0"/>
              <a:t>Fuel Cells</a:t>
            </a:r>
          </a:p>
          <a:p>
            <a:pPr>
              <a:buNone/>
            </a:pPr>
            <a:r>
              <a:rPr lang="en-US" sz="1900" dirty="0" smtClean="0">
                <a:hlinkClick r:id="rId3"/>
              </a:rPr>
              <a:t>http://news.cnet.com/8301-17938_105-20004710-1.html</a:t>
            </a:r>
            <a:r>
              <a:rPr lang="en-US" sz="1900" dirty="0" smtClean="0"/>
              <a:t> </a:t>
            </a:r>
            <a:r>
              <a:rPr lang="en-US" sz="1900" dirty="0" smtClean="0">
                <a:hlinkClick r:id="rId4"/>
              </a:rPr>
              <a:t>http://www.nature.com/nmat/journal/v9/n7/abs/nmat2753.html</a:t>
            </a:r>
            <a:r>
              <a:rPr lang="en-US" sz="1900" dirty="0" smtClean="0"/>
              <a:t> </a:t>
            </a:r>
          </a:p>
          <a:p>
            <a:pPr lvl="1"/>
            <a:endParaRPr lang="en-US" dirty="0" smtClean="0"/>
          </a:p>
          <a:p>
            <a:pPr lvl="1"/>
            <a:endParaRPr lang="en-US"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Lack of Synthetic Methods - I</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48</a:t>
            </a:fld>
            <a:endParaRPr lang="en-US"/>
          </a:p>
        </p:txBody>
      </p:sp>
      <p:sp>
        <p:nvSpPr>
          <p:cNvPr id="6" name="Content Placeholder 5"/>
          <p:cNvSpPr>
            <a:spLocks noGrp="1"/>
          </p:cNvSpPr>
          <p:nvPr>
            <p:ph sz="quarter" idx="1"/>
          </p:nvPr>
        </p:nvSpPr>
        <p:spPr/>
        <p:txBody>
          <a:bodyPr>
            <a:normAutofit fontScale="77500" lnSpcReduction="20000"/>
          </a:bodyPr>
          <a:lstStyle/>
          <a:p>
            <a:r>
              <a:rPr lang="en-US" dirty="0" smtClean="0"/>
              <a:t>Need for those that are Scalable to Industrial Production</a:t>
            </a:r>
          </a:p>
          <a:p>
            <a:pPr lvl="1"/>
            <a:r>
              <a:rPr lang="en-US" dirty="0" smtClean="0"/>
              <a:t>Economics</a:t>
            </a:r>
          </a:p>
          <a:p>
            <a:pPr>
              <a:buNone/>
            </a:pPr>
            <a:endParaRPr lang="en-US" dirty="0" smtClean="0"/>
          </a:p>
          <a:p>
            <a:pPr>
              <a:buNone/>
            </a:pPr>
            <a:r>
              <a:rPr lang="en-US" dirty="0" smtClean="0"/>
              <a:t>Present Methods to Single Layer Graphene</a:t>
            </a:r>
          </a:p>
          <a:p>
            <a:r>
              <a:rPr lang="en-US" dirty="0" smtClean="0"/>
              <a:t>Exfoliation of HOPG/Graphite</a:t>
            </a:r>
          </a:p>
          <a:p>
            <a:r>
              <a:rPr lang="en-US" dirty="0" err="1" smtClean="0"/>
              <a:t>SiC</a:t>
            </a:r>
            <a:r>
              <a:rPr lang="en-US" dirty="0" smtClean="0"/>
              <a:t> @ 1200-1500 </a:t>
            </a:r>
            <a:r>
              <a:rPr lang="en-US" baseline="30000" dirty="0" err="1" smtClean="0"/>
              <a:t>o</a:t>
            </a:r>
            <a:r>
              <a:rPr lang="en-US" dirty="0" err="1" smtClean="0"/>
              <a:t>C</a:t>
            </a:r>
            <a:endParaRPr lang="en-US" dirty="0" smtClean="0"/>
          </a:p>
          <a:p>
            <a:r>
              <a:rPr lang="en-US" dirty="0" smtClean="0"/>
              <a:t>Chemical vapor deposition (CVD) with Ni or Cu @ 800-1000 </a:t>
            </a:r>
            <a:r>
              <a:rPr lang="en-US" baseline="30000" dirty="0" err="1" smtClean="0"/>
              <a:t>o</a:t>
            </a:r>
            <a:r>
              <a:rPr lang="en-US" dirty="0" err="1" smtClean="0"/>
              <a:t>C</a:t>
            </a:r>
            <a:endParaRPr lang="en-US" dirty="0" smtClean="0"/>
          </a:p>
          <a:p>
            <a:r>
              <a:rPr lang="en-US" dirty="0" smtClean="0"/>
              <a:t>Fujitsu Process  CVD onto Fe @ 650 </a:t>
            </a:r>
            <a:r>
              <a:rPr lang="en-US" baseline="30000" dirty="0" err="1" smtClean="0"/>
              <a:t>o</a:t>
            </a:r>
            <a:r>
              <a:rPr lang="en-US" dirty="0" err="1" smtClean="0"/>
              <a:t>C</a:t>
            </a:r>
            <a:r>
              <a:rPr lang="en-US" dirty="0" smtClean="0"/>
              <a:t> </a:t>
            </a:r>
            <a:r>
              <a:rPr lang="en-US" dirty="0" smtClean="0">
                <a:sym typeface="Wingdings" pitchFamily="2" charset="2"/>
              </a:rPr>
              <a:t> Few Layered Graphene</a:t>
            </a:r>
          </a:p>
          <a:p>
            <a:endParaRPr lang="en-US" dirty="0" smtClean="0"/>
          </a:p>
          <a:p>
            <a:pPr lvl="1"/>
            <a:r>
              <a:rPr lang="en-US" sz="1800" dirty="0" smtClean="0">
                <a:hlinkClick r:id="rId3"/>
              </a:rPr>
              <a:t>http://www.scientificamerican.com/slideshow.cfm</a:t>
            </a:r>
            <a:r>
              <a:rPr lang="en-US" sz="1800" dirty="0" smtClean="0"/>
              <a:t> </a:t>
            </a:r>
            <a:r>
              <a:rPr lang="en-US" sz="1800" dirty="0" err="1" smtClean="0"/>
              <a:t>Keun</a:t>
            </a:r>
            <a:r>
              <a:rPr lang="en-US" sz="1800" dirty="0" smtClean="0"/>
              <a:t> </a:t>
            </a:r>
            <a:r>
              <a:rPr lang="en-US" sz="1800" dirty="0" err="1" smtClean="0"/>
              <a:t>Soo</a:t>
            </a:r>
            <a:r>
              <a:rPr lang="en-US" sz="1800" dirty="0" smtClean="0"/>
              <a:t> Kim, </a:t>
            </a:r>
            <a:r>
              <a:rPr lang="en-US" sz="1800" dirty="0" err="1" smtClean="0"/>
              <a:t>Yue</a:t>
            </a:r>
            <a:r>
              <a:rPr lang="en-US" sz="1800" dirty="0" smtClean="0"/>
              <a:t> Zhao . NATURE| </a:t>
            </a:r>
            <a:r>
              <a:rPr lang="en-US" sz="1800" dirty="0" err="1" smtClean="0"/>
              <a:t>Vol</a:t>
            </a:r>
            <a:r>
              <a:rPr lang="en-US" sz="1800" dirty="0" smtClean="0"/>
              <a:t> 457|5 February 2009</a:t>
            </a:r>
          </a:p>
          <a:p>
            <a:pPr lvl="1"/>
            <a:r>
              <a:rPr lang="en-US" sz="1800" dirty="0" err="1" smtClean="0"/>
              <a:t>Aristov</a:t>
            </a:r>
            <a:r>
              <a:rPr lang="en-US" sz="1800" dirty="0" smtClean="0"/>
              <a:t> et al. </a:t>
            </a:r>
            <a:r>
              <a:rPr lang="en-US" sz="1800" dirty="0" err="1" smtClean="0"/>
              <a:t>Graphene</a:t>
            </a:r>
            <a:r>
              <a:rPr lang="en-US" sz="1800" dirty="0" smtClean="0"/>
              <a:t> Synthesis on Cubic </a:t>
            </a:r>
            <a:r>
              <a:rPr lang="en-US" sz="1800" dirty="0" err="1" smtClean="0"/>
              <a:t>SiC</a:t>
            </a:r>
            <a:r>
              <a:rPr lang="en-US" sz="1800" dirty="0" smtClean="0"/>
              <a:t>/Si Wafers. Perspectives for Mass Production of </a:t>
            </a:r>
            <a:r>
              <a:rPr lang="en-US" sz="1800" dirty="0" err="1" smtClean="0"/>
              <a:t>Graphene</a:t>
            </a:r>
            <a:r>
              <a:rPr lang="en-US" sz="1800" dirty="0" smtClean="0"/>
              <a:t>-Based Electronic Devices. </a:t>
            </a:r>
            <a:r>
              <a:rPr lang="en-US" sz="1800" i="1" dirty="0" err="1" smtClean="0"/>
              <a:t>Nano</a:t>
            </a:r>
            <a:r>
              <a:rPr lang="en-US" sz="1800" i="1" dirty="0" smtClean="0"/>
              <a:t> Letters</a:t>
            </a:r>
            <a:r>
              <a:rPr lang="en-US" sz="1800" dirty="0" smtClean="0"/>
              <a:t>, 2010; 10 (3): 992 DOI: </a:t>
            </a:r>
            <a:r>
              <a:rPr lang="en-US" sz="1800" dirty="0" smtClean="0">
                <a:hlinkClick r:id="rId4"/>
              </a:rPr>
              <a:t>10.1021/nl904115h</a:t>
            </a:r>
            <a:endParaRPr lang="en-US" sz="1800" dirty="0" smtClean="0"/>
          </a:p>
          <a:p>
            <a:pPr lvl="1"/>
            <a:r>
              <a:rPr lang="en-US" sz="1800" dirty="0" smtClean="0"/>
              <a:t>http://www.fujitsu.com/global/news/pr/archives/month/2009/20091127-01.html</a:t>
            </a:r>
            <a:endParaRPr lang="en-US" sz="1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r>
              <a:rPr lang="en-US" sz="4800" b="1" dirty="0" smtClean="0"/>
              <a:t>Exfoliation Method</a:t>
            </a:r>
            <a:endParaRPr lang="en-US" sz="4800" b="1" dirty="0"/>
          </a:p>
        </p:txBody>
      </p:sp>
      <p:pic>
        <p:nvPicPr>
          <p:cNvPr id="4" name="Picture 2" descr=" D.I.Y. Graphene: How to Make One-Atom-Thick Carbon Layers With Sticky Tape :: Graphene, sc"/>
          <p:cNvPicPr>
            <a:picLocks noChangeAspect="1" noChangeArrowheads="1"/>
          </p:cNvPicPr>
          <p:nvPr/>
        </p:nvPicPr>
        <p:blipFill>
          <a:blip r:embed="rId3" cstate="print"/>
          <a:srcRect/>
          <a:stretch>
            <a:fillRect/>
          </a:stretch>
        </p:blipFill>
        <p:spPr bwMode="auto">
          <a:xfrm>
            <a:off x="0" y="1295400"/>
            <a:ext cx="4495800" cy="3371850"/>
          </a:xfrm>
          <a:prstGeom prst="rect">
            <a:avLst/>
          </a:prstGeom>
          <a:noFill/>
        </p:spPr>
      </p:pic>
      <p:pic>
        <p:nvPicPr>
          <p:cNvPr id="5" name="Picture 4" descr=" D.I.Y. Graphene: How to Make One-Atom-Thick Carbon Layers With Sticky Tape :: Graphene, sc"/>
          <p:cNvPicPr>
            <a:picLocks noChangeAspect="1" noChangeArrowheads="1"/>
          </p:cNvPicPr>
          <p:nvPr/>
        </p:nvPicPr>
        <p:blipFill>
          <a:blip r:embed="rId4" cstate="print"/>
          <a:srcRect/>
          <a:stretch>
            <a:fillRect/>
          </a:stretch>
        </p:blipFill>
        <p:spPr bwMode="auto">
          <a:xfrm>
            <a:off x="4673600" y="1295400"/>
            <a:ext cx="4470400" cy="3352800"/>
          </a:xfrm>
          <a:prstGeom prst="rect">
            <a:avLst/>
          </a:prstGeom>
          <a:noFill/>
        </p:spPr>
      </p:pic>
      <p:sp>
        <p:nvSpPr>
          <p:cNvPr id="7" name="Rectangle 6"/>
          <p:cNvSpPr/>
          <p:nvPr/>
        </p:nvSpPr>
        <p:spPr>
          <a:xfrm>
            <a:off x="0" y="5410200"/>
            <a:ext cx="8763000" cy="646331"/>
          </a:xfrm>
          <a:prstGeom prst="rect">
            <a:avLst/>
          </a:prstGeom>
        </p:spPr>
        <p:txBody>
          <a:bodyPr wrap="square">
            <a:spAutoFit/>
          </a:bodyPr>
          <a:lstStyle/>
          <a:p>
            <a:r>
              <a:rPr lang="en-US" dirty="0" smtClean="0">
                <a:hlinkClick r:id="rId5"/>
              </a:rPr>
              <a:t>http://www.scientificamerican.com/slideshow.cfm</a:t>
            </a:r>
            <a:endParaRPr lang="en-US" dirty="0" smtClean="0"/>
          </a:p>
          <a:p>
            <a:r>
              <a:rPr lang="en-US" dirty="0" smtClean="0">
                <a:hlinkClick r:id="rId6"/>
              </a:rPr>
              <a:t>http://www.youtube.com/watch?v=rphiCdR68TE</a:t>
            </a:r>
            <a:r>
              <a:rPr lang="en-US" dirty="0" smtClean="0"/>
              <a:t> </a:t>
            </a:r>
            <a:endParaRPr lang="en-US" dirty="0"/>
          </a:p>
        </p:txBody>
      </p:sp>
      <p:sp>
        <p:nvSpPr>
          <p:cNvPr id="6" name="Date Placeholder 5"/>
          <p:cNvSpPr>
            <a:spLocks noGrp="1"/>
          </p:cNvSpPr>
          <p:nvPr>
            <p:ph type="dt" sz="half" idx="10"/>
          </p:nvPr>
        </p:nvSpPr>
        <p:spPr/>
        <p:txBody>
          <a:bodyPr/>
          <a:lstStyle/>
          <a:p>
            <a:r>
              <a:rPr lang="en-US" smtClean="0"/>
              <a:t>10/4/2010</a:t>
            </a:r>
            <a:endParaRPr lang="en-US"/>
          </a:p>
        </p:txBody>
      </p:sp>
      <p:sp>
        <p:nvSpPr>
          <p:cNvPr id="8" name="Slide Number Placeholder 7"/>
          <p:cNvSpPr>
            <a:spLocks noGrp="1"/>
          </p:cNvSpPr>
          <p:nvPr>
            <p:ph type="sldNum" sz="quarter" idx="12"/>
          </p:nvPr>
        </p:nvSpPr>
        <p:spPr/>
        <p:txBody>
          <a:bodyPr>
            <a:normAutofit fontScale="85000" lnSpcReduction="20000"/>
          </a:bodyPr>
          <a:lstStyle/>
          <a:p>
            <a:fld id="{5766141E-86D9-4F0F-9734-A3188B0864B1}"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a:t>
            </a:r>
            <a:r>
              <a:rPr lang="en-US" dirty="0" err="1" smtClean="0"/>
              <a:t>Remediations</a:t>
            </a:r>
            <a:r>
              <a:rPr lang="en-US" dirty="0" smtClean="0"/>
              <a:t> </a:t>
            </a:r>
            <a:endParaRPr lang="en-US" dirty="0"/>
          </a:p>
        </p:txBody>
      </p:sp>
      <p:sp>
        <p:nvSpPr>
          <p:cNvPr id="11" name="Date Placeholder 10"/>
          <p:cNvSpPr>
            <a:spLocks noGrp="1"/>
          </p:cNvSpPr>
          <p:nvPr>
            <p:ph type="dt" sz="half" idx="10"/>
          </p:nvPr>
        </p:nvSpPr>
        <p:spPr/>
        <p:txBody>
          <a:bodyPr/>
          <a:lstStyle/>
          <a:p>
            <a:r>
              <a:rPr lang="en-US" smtClean="0"/>
              <a:t>10/4/2010</a:t>
            </a:r>
            <a:endParaRPr lang="en-US"/>
          </a:p>
        </p:txBody>
      </p:sp>
      <p:sp>
        <p:nvSpPr>
          <p:cNvPr id="12" name="Slide Number Placeholder 11"/>
          <p:cNvSpPr>
            <a:spLocks noGrp="1"/>
          </p:cNvSpPr>
          <p:nvPr>
            <p:ph type="sldNum" sz="quarter" idx="12"/>
          </p:nvPr>
        </p:nvSpPr>
        <p:spPr/>
        <p:txBody>
          <a:bodyPr>
            <a:normAutofit fontScale="85000" lnSpcReduction="20000"/>
          </a:bodyPr>
          <a:lstStyle/>
          <a:p>
            <a:fld id="{5766141E-86D9-4F0F-9734-A3188B0864B1}" type="slidenum">
              <a:rPr lang="en-US" smtClean="0"/>
              <a:pPr/>
              <a:t>5</a:t>
            </a:fld>
            <a:endParaRPr lang="en-US"/>
          </a:p>
        </p:txBody>
      </p:sp>
      <p:sp>
        <p:nvSpPr>
          <p:cNvPr id="3" name="Content Placeholder 2"/>
          <p:cNvSpPr>
            <a:spLocks noGrp="1"/>
          </p:cNvSpPr>
          <p:nvPr>
            <p:ph sz="quarter" idx="1"/>
          </p:nvPr>
        </p:nvSpPr>
        <p:spPr/>
        <p:txBody>
          <a:bodyPr/>
          <a:lstStyle/>
          <a:p>
            <a:r>
              <a:rPr lang="en-US" dirty="0" smtClean="0"/>
              <a:t>Halocarbons</a:t>
            </a:r>
          </a:p>
          <a:p>
            <a:pPr lvl="1"/>
            <a:r>
              <a:rPr lang="en-US" dirty="0" smtClean="0"/>
              <a:t>PCB</a:t>
            </a:r>
          </a:p>
          <a:p>
            <a:pPr lvl="1"/>
            <a:r>
              <a:rPr lang="en-US" dirty="0" smtClean="0"/>
              <a:t>TCE</a:t>
            </a:r>
          </a:p>
          <a:p>
            <a:pPr lvl="1"/>
            <a:r>
              <a:rPr lang="en-US" dirty="0" smtClean="0"/>
              <a:t>DDT/DDE</a:t>
            </a:r>
          </a:p>
          <a:p>
            <a:r>
              <a:rPr lang="en-US" dirty="0" smtClean="0"/>
              <a:t>Incineration</a:t>
            </a:r>
            <a:endParaRPr lang="en-US" dirty="0"/>
          </a:p>
        </p:txBody>
      </p:sp>
      <p:graphicFrame>
        <p:nvGraphicFramePr>
          <p:cNvPr id="1028" name="Object 4"/>
          <p:cNvGraphicFramePr>
            <a:graphicFrameLocks noChangeAspect="1"/>
          </p:cNvGraphicFramePr>
          <p:nvPr/>
        </p:nvGraphicFramePr>
        <p:xfrm>
          <a:off x="3962400" y="1676400"/>
          <a:ext cx="1219200" cy="2604168"/>
        </p:xfrm>
        <a:graphic>
          <a:graphicData uri="http://schemas.openxmlformats.org/presentationml/2006/ole">
            <p:oleObj spid="_x0000_s1028" name="ISIS/Draw Sketch" r:id="rId4" imgW="723600" imgH="1546560" progId="ISISServer">
              <p:embed/>
            </p:oleObj>
          </a:graphicData>
        </a:graphic>
      </p:graphicFrame>
      <p:graphicFrame>
        <p:nvGraphicFramePr>
          <p:cNvPr id="1029" name="Object 5"/>
          <p:cNvGraphicFramePr>
            <a:graphicFrameLocks noChangeAspect="1"/>
          </p:cNvGraphicFramePr>
          <p:nvPr/>
        </p:nvGraphicFramePr>
        <p:xfrm>
          <a:off x="5791200" y="2209800"/>
          <a:ext cx="1802674" cy="1143000"/>
        </p:xfrm>
        <a:graphic>
          <a:graphicData uri="http://schemas.openxmlformats.org/presentationml/2006/ole">
            <p:oleObj spid="_x0000_s1029" name="ISIS/Draw Sketch" r:id="rId5" imgW="876240" imgH="556200" progId="ISISServer">
              <p:embed/>
            </p:oleObj>
          </a:graphicData>
        </a:graphic>
      </p:graphicFrame>
      <p:graphicFrame>
        <p:nvGraphicFramePr>
          <p:cNvPr id="1030" name="Object 6"/>
          <p:cNvGraphicFramePr>
            <a:graphicFrameLocks noChangeAspect="1"/>
          </p:cNvGraphicFramePr>
          <p:nvPr/>
        </p:nvGraphicFramePr>
        <p:xfrm>
          <a:off x="990600" y="4419600"/>
          <a:ext cx="3337940" cy="1600200"/>
        </p:xfrm>
        <a:graphic>
          <a:graphicData uri="http://schemas.openxmlformats.org/presentationml/2006/ole">
            <p:oleObj spid="_x0000_s1030" name="ISIS/Draw Sketch" r:id="rId6" imgW="2003760" imgH="960120" progId="ISISServer">
              <p:embed/>
            </p:oleObj>
          </a:graphicData>
        </a:graphic>
      </p:graphicFrame>
      <p:graphicFrame>
        <p:nvGraphicFramePr>
          <p:cNvPr id="1031" name="Object 7"/>
          <p:cNvGraphicFramePr>
            <a:graphicFrameLocks noChangeAspect="1"/>
          </p:cNvGraphicFramePr>
          <p:nvPr/>
        </p:nvGraphicFramePr>
        <p:xfrm>
          <a:off x="5257800" y="4038600"/>
          <a:ext cx="3276600" cy="1781100"/>
        </p:xfrm>
        <a:graphic>
          <a:graphicData uri="http://schemas.openxmlformats.org/presentationml/2006/ole">
            <p:oleObj spid="_x0000_s1031" name="ISIS/Draw Sketch" r:id="rId7" imgW="2003760" imgH="1089360" progId="ISISServer">
              <p:embed/>
            </p:oleObj>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5029200" y="1066800"/>
            <a:ext cx="3695700" cy="4619625"/>
          </a:xfrm>
          <a:prstGeom prst="rect">
            <a:avLst/>
          </a:prstGeom>
          <a:noFill/>
          <a:ln w="9525">
            <a:noFill/>
            <a:miter lim="800000"/>
            <a:headEnd/>
            <a:tailEnd/>
          </a:ln>
        </p:spPr>
      </p:pic>
      <p:sp>
        <p:nvSpPr>
          <p:cNvPr id="5" name="TextBox 4"/>
          <p:cNvSpPr txBox="1"/>
          <p:nvPr/>
        </p:nvSpPr>
        <p:spPr>
          <a:xfrm>
            <a:off x="685800" y="381000"/>
            <a:ext cx="7848600" cy="523220"/>
          </a:xfrm>
          <a:prstGeom prst="rect">
            <a:avLst/>
          </a:prstGeom>
          <a:noFill/>
        </p:spPr>
        <p:txBody>
          <a:bodyPr wrap="square" rtlCol="0">
            <a:spAutoFit/>
          </a:bodyPr>
          <a:lstStyle/>
          <a:p>
            <a:pPr algn="ctr"/>
            <a:r>
              <a:rPr lang="en-US" sz="2800" b="1" dirty="0" smtClean="0"/>
              <a:t>Multilayer Graphene Oxide/Graphene ‘Paper’</a:t>
            </a:r>
            <a:endParaRPr lang="en-US" sz="2800" b="1" dirty="0"/>
          </a:p>
        </p:txBody>
      </p:sp>
      <p:sp>
        <p:nvSpPr>
          <p:cNvPr id="6" name="Rectangle 5"/>
          <p:cNvSpPr/>
          <p:nvPr/>
        </p:nvSpPr>
        <p:spPr>
          <a:xfrm>
            <a:off x="304800" y="6172200"/>
            <a:ext cx="4495800" cy="381000"/>
          </a:xfrm>
          <a:prstGeom prst="rect">
            <a:avLst/>
          </a:prstGeom>
        </p:spPr>
        <p:txBody>
          <a:bodyPr wrap="square">
            <a:spAutoFit/>
          </a:bodyPr>
          <a:lstStyle/>
          <a:p>
            <a:r>
              <a:rPr lang="en-US" dirty="0" err="1" smtClean="0"/>
              <a:t>Ruoff</a:t>
            </a:r>
            <a:r>
              <a:rPr lang="en-US" dirty="0" smtClean="0"/>
              <a:t> et al, Nature, 2007, pp457-460</a:t>
            </a:r>
            <a:endParaRPr lang="en-US" dirty="0"/>
          </a:p>
        </p:txBody>
      </p:sp>
      <p:sp>
        <p:nvSpPr>
          <p:cNvPr id="7" name="Rectangle 6"/>
          <p:cNvSpPr/>
          <p:nvPr/>
        </p:nvSpPr>
        <p:spPr>
          <a:xfrm>
            <a:off x="228600" y="1524001"/>
            <a:ext cx="4953000" cy="3970318"/>
          </a:xfrm>
          <a:prstGeom prst="rect">
            <a:avLst/>
          </a:prstGeom>
        </p:spPr>
        <p:txBody>
          <a:bodyPr wrap="square">
            <a:spAutoFit/>
          </a:bodyPr>
          <a:lstStyle/>
          <a:p>
            <a:pPr>
              <a:lnSpc>
                <a:spcPct val="200000"/>
              </a:lnSpc>
            </a:pPr>
            <a:r>
              <a:rPr lang="en-US" dirty="0" err="1" smtClean="0"/>
              <a:t>Multilayers</a:t>
            </a:r>
            <a:r>
              <a:rPr lang="en-US" dirty="0" smtClean="0"/>
              <a:t> of Graphene – 0.1-100µm</a:t>
            </a:r>
          </a:p>
          <a:p>
            <a:pPr>
              <a:lnSpc>
                <a:spcPct val="200000"/>
              </a:lnSpc>
            </a:pPr>
            <a:r>
              <a:rPr lang="en-US" dirty="0" smtClean="0"/>
              <a:t>Applications – </a:t>
            </a:r>
            <a:r>
              <a:rPr lang="en-US" i="1" dirty="0" smtClean="0"/>
              <a:t>Electrodes</a:t>
            </a:r>
          </a:p>
          <a:p>
            <a:pPr>
              <a:lnSpc>
                <a:spcPct val="200000"/>
              </a:lnSpc>
            </a:pPr>
            <a:r>
              <a:rPr lang="en-US" i="1" dirty="0" smtClean="0"/>
              <a:t>		Li ion batteries</a:t>
            </a:r>
          </a:p>
          <a:p>
            <a:pPr>
              <a:lnSpc>
                <a:spcPct val="200000"/>
              </a:lnSpc>
            </a:pPr>
            <a:r>
              <a:rPr lang="en-US" i="1" dirty="0" smtClean="0"/>
              <a:t>		Sensors</a:t>
            </a:r>
          </a:p>
          <a:p>
            <a:pPr>
              <a:lnSpc>
                <a:spcPct val="200000"/>
              </a:lnSpc>
            </a:pPr>
            <a:r>
              <a:rPr lang="en-US" i="1" dirty="0" smtClean="0"/>
              <a:t>	Thermal Conduction</a:t>
            </a:r>
          </a:p>
          <a:p>
            <a:pPr>
              <a:lnSpc>
                <a:spcPct val="200000"/>
              </a:lnSpc>
            </a:pPr>
            <a:r>
              <a:rPr lang="en-US" i="1" dirty="0" smtClean="0"/>
              <a:t>	Composite materials</a:t>
            </a:r>
          </a:p>
          <a:p>
            <a:pPr>
              <a:lnSpc>
                <a:spcPct val="200000"/>
              </a:lnSpc>
            </a:pPr>
            <a:r>
              <a:rPr lang="en-US" dirty="0" smtClean="0"/>
              <a:t>	</a:t>
            </a:r>
          </a:p>
        </p:txBody>
      </p:sp>
      <p:pic>
        <p:nvPicPr>
          <p:cNvPr id="95234" name="Picture 2"/>
          <p:cNvPicPr>
            <a:picLocks noChangeAspect="1" noChangeArrowheads="1"/>
          </p:cNvPicPr>
          <p:nvPr/>
        </p:nvPicPr>
        <p:blipFill>
          <a:blip r:embed="rId4" cstate="print"/>
          <a:srcRect/>
          <a:stretch>
            <a:fillRect/>
          </a:stretch>
        </p:blipFill>
        <p:spPr bwMode="auto">
          <a:xfrm>
            <a:off x="228600" y="5105400"/>
            <a:ext cx="4832254" cy="9144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normAutofit fontScale="85000" lnSpcReduction="20000"/>
          </a:bodyPr>
          <a:lstStyle/>
          <a:p>
            <a:fld id="{5766141E-86D9-4F0F-9734-A3188B0864B1}" type="slidenum">
              <a:rPr lang="en-US" smtClean="0"/>
              <a:pPr/>
              <a:t>50</a:t>
            </a:fld>
            <a:endParaRPr lang="en-US"/>
          </a:p>
        </p:txBody>
      </p:sp>
      <p:sp>
        <p:nvSpPr>
          <p:cNvPr id="8" name="Date Placeholder 7"/>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51</a:t>
            </a:fld>
            <a:endParaRPr lang="en-US"/>
          </a:p>
        </p:txBody>
      </p:sp>
      <p:pic>
        <p:nvPicPr>
          <p:cNvPr id="94210" name="Picture 2" descr="C:\Users\Frank\AppData\Local\Microsoft\Windows\Temporary Internet Files\Content.Outlook\0H9YA6E1\sample 3-1.tif"/>
          <p:cNvPicPr>
            <a:picLocks noChangeAspect="1" noChangeArrowheads="1"/>
          </p:cNvPicPr>
          <p:nvPr/>
        </p:nvPicPr>
        <p:blipFill>
          <a:blip r:embed="rId3" cstate="print"/>
          <a:srcRect/>
          <a:stretch>
            <a:fillRect/>
          </a:stretch>
        </p:blipFill>
        <p:spPr bwMode="auto">
          <a:xfrm>
            <a:off x="4724400" y="914400"/>
            <a:ext cx="3352800" cy="2514600"/>
          </a:xfrm>
          <a:prstGeom prst="rect">
            <a:avLst/>
          </a:prstGeom>
          <a:noFill/>
        </p:spPr>
      </p:pic>
      <p:pic>
        <p:nvPicPr>
          <p:cNvPr id="94211" name="Picture 3"/>
          <p:cNvPicPr>
            <a:picLocks noChangeAspect="1" noChangeArrowheads="1"/>
          </p:cNvPicPr>
          <p:nvPr/>
        </p:nvPicPr>
        <p:blipFill>
          <a:blip r:embed="rId4" cstate="print"/>
          <a:srcRect/>
          <a:stretch>
            <a:fillRect/>
          </a:stretch>
        </p:blipFill>
        <p:spPr bwMode="auto">
          <a:xfrm>
            <a:off x="838200" y="1600200"/>
            <a:ext cx="3429000" cy="3362325"/>
          </a:xfrm>
          <a:prstGeom prst="rect">
            <a:avLst/>
          </a:prstGeom>
          <a:noFill/>
          <a:ln w="9525">
            <a:noFill/>
            <a:miter lim="800000"/>
            <a:headEnd/>
            <a:tailEnd/>
          </a:ln>
        </p:spPr>
      </p:pic>
      <p:sp>
        <p:nvSpPr>
          <p:cNvPr id="7" name="TextBox 6"/>
          <p:cNvSpPr txBox="1"/>
          <p:nvPr/>
        </p:nvSpPr>
        <p:spPr>
          <a:xfrm>
            <a:off x="1066800" y="304800"/>
            <a:ext cx="6324600" cy="954107"/>
          </a:xfrm>
          <a:prstGeom prst="rect">
            <a:avLst/>
          </a:prstGeom>
          <a:noFill/>
        </p:spPr>
        <p:txBody>
          <a:bodyPr wrap="square" rtlCol="0">
            <a:spAutoFit/>
          </a:bodyPr>
          <a:lstStyle/>
          <a:p>
            <a:pPr algn="ctr"/>
            <a:r>
              <a:rPr lang="en-US" sz="2800" b="1" dirty="0" smtClean="0"/>
              <a:t>Graphite Morphology</a:t>
            </a:r>
          </a:p>
          <a:p>
            <a:pPr algn="ctr"/>
            <a:endParaRPr lang="en-US" sz="2800" dirty="0"/>
          </a:p>
        </p:txBody>
      </p:sp>
      <p:pic>
        <p:nvPicPr>
          <p:cNvPr id="8" name="Picture 2" descr="http://www.hull.ac.uk/MAPP/graphite/G12D15H-1%20138%20x%20Mag.jpg"/>
          <p:cNvPicPr>
            <a:picLocks noChangeAspect="1" noChangeArrowheads="1"/>
          </p:cNvPicPr>
          <p:nvPr/>
        </p:nvPicPr>
        <p:blipFill>
          <a:blip r:embed="rId5" cstate="print"/>
          <a:srcRect/>
          <a:stretch>
            <a:fillRect/>
          </a:stretch>
        </p:blipFill>
        <p:spPr bwMode="auto">
          <a:xfrm>
            <a:off x="4648200" y="3810000"/>
            <a:ext cx="3419475" cy="2362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Graphene</a:t>
            </a:r>
            <a:r>
              <a:rPr lang="en-US" dirty="0" smtClean="0"/>
              <a:t> paper synthesis</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52</a:t>
            </a:fld>
            <a:endParaRPr lang="en-US"/>
          </a:p>
        </p:txBody>
      </p:sp>
      <p:grpSp>
        <p:nvGrpSpPr>
          <p:cNvPr id="82" name="Group 81"/>
          <p:cNvGrpSpPr/>
          <p:nvPr/>
        </p:nvGrpSpPr>
        <p:grpSpPr>
          <a:xfrm>
            <a:off x="6019800" y="2590800"/>
            <a:ext cx="2590800" cy="304800"/>
            <a:chOff x="5334000" y="2514600"/>
            <a:chExt cx="2590800" cy="304800"/>
          </a:xfrm>
        </p:grpSpPr>
        <p:cxnSp>
          <p:nvCxnSpPr>
            <p:cNvPr id="8" name="Straight Connector 7"/>
            <p:cNvCxnSpPr/>
            <p:nvPr/>
          </p:nvCxnSpPr>
          <p:spPr>
            <a:xfrm>
              <a:off x="6019800" y="25146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00800" y="26670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67400" y="27432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3200" y="25908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0" y="25908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27432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38800" y="28194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2600" y="26670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24600" y="28194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05600" y="25146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34000" y="25146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10400" y="28194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86600" y="26670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15200" y="27432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304800" y="2590800"/>
            <a:ext cx="1020792" cy="369332"/>
          </a:xfrm>
          <a:prstGeom prst="rect">
            <a:avLst/>
          </a:prstGeom>
          <a:noFill/>
        </p:spPr>
        <p:txBody>
          <a:bodyPr wrap="none" rtlCol="0">
            <a:spAutoFit/>
          </a:bodyPr>
          <a:lstStyle/>
          <a:p>
            <a:r>
              <a:rPr lang="en-US" dirty="0" smtClean="0"/>
              <a:t>Graphite</a:t>
            </a:r>
            <a:endParaRPr lang="en-US" dirty="0"/>
          </a:p>
        </p:txBody>
      </p:sp>
      <p:cxnSp>
        <p:nvCxnSpPr>
          <p:cNvPr id="85" name="Straight Arrow Connector 84"/>
          <p:cNvCxnSpPr/>
          <p:nvPr/>
        </p:nvCxnSpPr>
        <p:spPr>
          <a:xfrm>
            <a:off x="1371600" y="2819400"/>
            <a:ext cx="914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71600" y="2514600"/>
            <a:ext cx="757195" cy="276999"/>
          </a:xfrm>
          <a:prstGeom prst="rect">
            <a:avLst/>
          </a:prstGeom>
          <a:noFill/>
        </p:spPr>
        <p:txBody>
          <a:bodyPr wrap="none" rtlCol="0">
            <a:spAutoFit/>
          </a:bodyPr>
          <a:lstStyle/>
          <a:p>
            <a:r>
              <a:rPr lang="en-US" sz="1200" dirty="0" smtClean="0"/>
              <a:t>oxidation</a:t>
            </a:r>
            <a:endParaRPr lang="en-US" sz="1200" dirty="0"/>
          </a:p>
        </p:txBody>
      </p:sp>
      <p:grpSp>
        <p:nvGrpSpPr>
          <p:cNvPr id="89" name="Group 88"/>
          <p:cNvGrpSpPr/>
          <p:nvPr/>
        </p:nvGrpSpPr>
        <p:grpSpPr>
          <a:xfrm>
            <a:off x="2362200" y="1676400"/>
            <a:ext cx="2276741" cy="2781133"/>
            <a:chOff x="2895600" y="2437198"/>
            <a:chExt cx="2276741" cy="2781133"/>
          </a:xfrm>
        </p:grpSpPr>
        <p:pic>
          <p:nvPicPr>
            <p:cNvPr id="94210" name="Picture 2"/>
            <p:cNvPicPr>
              <a:picLocks noChangeAspect="1" noChangeArrowheads="1"/>
            </p:cNvPicPr>
            <p:nvPr/>
          </p:nvPicPr>
          <p:blipFill>
            <a:blip r:embed="rId3" cstate="print"/>
            <a:srcRect/>
            <a:stretch>
              <a:fillRect/>
            </a:stretch>
          </p:blipFill>
          <p:spPr bwMode="auto">
            <a:xfrm rot="19328519">
              <a:off x="3657599" y="3581398"/>
              <a:ext cx="754063" cy="762000"/>
            </a:xfrm>
            <a:prstGeom prst="rect">
              <a:avLst/>
            </a:prstGeom>
            <a:noFill/>
            <a:ln w="9525">
              <a:noFill/>
              <a:miter lim="800000"/>
              <a:headEnd/>
              <a:tailEnd/>
            </a:ln>
            <a:effectLst/>
          </p:spPr>
        </p:pic>
        <p:pic>
          <p:nvPicPr>
            <p:cNvPr id="64" name="Picture 2"/>
            <p:cNvPicPr>
              <a:picLocks noChangeAspect="1" noChangeArrowheads="1"/>
            </p:cNvPicPr>
            <p:nvPr/>
          </p:nvPicPr>
          <p:blipFill>
            <a:blip r:embed="rId3" cstate="print"/>
            <a:srcRect/>
            <a:stretch>
              <a:fillRect/>
            </a:stretch>
          </p:blipFill>
          <p:spPr bwMode="auto">
            <a:xfrm rot="3442986">
              <a:off x="4414309" y="3037536"/>
              <a:ext cx="754063" cy="762000"/>
            </a:xfrm>
            <a:prstGeom prst="rect">
              <a:avLst/>
            </a:prstGeom>
            <a:noFill/>
            <a:ln w="9525">
              <a:noFill/>
              <a:miter lim="800000"/>
              <a:headEnd/>
              <a:tailEnd/>
            </a:ln>
            <a:effectLst/>
          </p:spPr>
        </p:pic>
        <p:pic>
          <p:nvPicPr>
            <p:cNvPr id="65" name="Picture 2"/>
            <p:cNvPicPr>
              <a:picLocks noChangeAspect="1" noChangeArrowheads="1"/>
            </p:cNvPicPr>
            <p:nvPr/>
          </p:nvPicPr>
          <p:blipFill>
            <a:blip r:embed="rId3" cstate="print"/>
            <a:srcRect/>
            <a:stretch>
              <a:fillRect/>
            </a:stretch>
          </p:blipFill>
          <p:spPr bwMode="auto">
            <a:xfrm flipH="1">
              <a:off x="3047999" y="2743198"/>
              <a:ext cx="693737" cy="762000"/>
            </a:xfrm>
            <a:prstGeom prst="rect">
              <a:avLst/>
            </a:prstGeom>
            <a:noFill/>
            <a:ln w="9525">
              <a:noFill/>
              <a:miter lim="800000"/>
              <a:headEnd/>
              <a:tailEnd/>
            </a:ln>
            <a:effectLst/>
          </p:spPr>
        </p:pic>
        <p:pic>
          <p:nvPicPr>
            <p:cNvPr id="66" name="Picture 2"/>
            <p:cNvPicPr>
              <a:picLocks noChangeAspect="1" noChangeArrowheads="1"/>
            </p:cNvPicPr>
            <p:nvPr/>
          </p:nvPicPr>
          <p:blipFill>
            <a:blip r:embed="rId3" cstate="print"/>
            <a:srcRect/>
            <a:stretch>
              <a:fillRect/>
            </a:stretch>
          </p:blipFill>
          <p:spPr bwMode="auto">
            <a:xfrm rot="1055741">
              <a:off x="2973870" y="3656397"/>
              <a:ext cx="754063" cy="762000"/>
            </a:xfrm>
            <a:prstGeom prst="rect">
              <a:avLst/>
            </a:prstGeom>
            <a:noFill/>
            <a:ln w="9525">
              <a:noFill/>
              <a:miter lim="800000"/>
              <a:headEnd/>
              <a:tailEnd/>
            </a:ln>
            <a:effectLst/>
          </p:spPr>
        </p:pic>
        <p:pic>
          <p:nvPicPr>
            <p:cNvPr id="67" name="Picture 2"/>
            <p:cNvPicPr>
              <a:picLocks noChangeAspect="1" noChangeArrowheads="1"/>
            </p:cNvPicPr>
            <p:nvPr/>
          </p:nvPicPr>
          <p:blipFill>
            <a:blip r:embed="rId3" cstate="print"/>
            <a:srcRect/>
            <a:stretch>
              <a:fillRect/>
            </a:stretch>
          </p:blipFill>
          <p:spPr bwMode="auto">
            <a:xfrm rot="2510964">
              <a:off x="3888269" y="2437198"/>
              <a:ext cx="754063" cy="762000"/>
            </a:xfrm>
            <a:prstGeom prst="rect">
              <a:avLst/>
            </a:prstGeom>
            <a:noFill/>
            <a:ln w="9525">
              <a:noFill/>
              <a:miter lim="800000"/>
              <a:headEnd/>
              <a:tailEnd/>
            </a:ln>
            <a:effectLst/>
          </p:spPr>
        </p:pic>
        <p:sp>
          <p:nvSpPr>
            <p:cNvPr id="87" name="TextBox 86"/>
            <p:cNvSpPr txBox="1"/>
            <p:nvPr/>
          </p:nvSpPr>
          <p:spPr>
            <a:xfrm>
              <a:off x="2895600" y="4572000"/>
              <a:ext cx="1967205" cy="646331"/>
            </a:xfrm>
            <a:prstGeom prst="rect">
              <a:avLst/>
            </a:prstGeom>
            <a:noFill/>
          </p:spPr>
          <p:txBody>
            <a:bodyPr wrap="none" rtlCol="0">
              <a:spAutoFit/>
            </a:bodyPr>
            <a:lstStyle/>
            <a:p>
              <a:r>
                <a:rPr lang="en-US" dirty="0" err="1" smtClean="0"/>
                <a:t>Graphene</a:t>
              </a:r>
              <a:r>
                <a:rPr lang="en-US" dirty="0" smtClean="0"/>
                <a:t> Oxide</a:t>
              </a:r>
            </a:p>
            <a:p>
              <a:r>
                <a:rPr lang="en-US" dirty="0" smtClean="0"/>
                <a:t>Aqueous suspension</a:t>
              </a:r>
              <a:endParaRPr lang="en-US" dirty="0"/>
            </a:p>
          </p:txBody>
        </p:sp>
      </p:grpSp>
      <p:cxnSp>
        <p:nvCxnSpPr>
          <p:cNvPr id="88" name="Straight Arrow Connector 87"/>
          <p:cNvCxnSpPr/>
          <p:nvPr/>
        </p:nvCxnSpPr>
        <p:spPr>
          <a:xfrm>
            <a:off x="4876800" y="2743200"/>
            <a:ext cx="914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4953000" y="2438400"/>
            <a:ext cx="761999" cy="276999"/>
          </a:xfrm>
          <a:prstGeom prst="rect">
            <a:avLst/>
          </a:prstGeom>
          <a:noFill/>
        </p:spPr>
        <p:txBody>
          <a:bodyPr wrap="square" rtlCol="0">
            <a:spAutoFit/>
          </a:bodyPr>
          <a:lstStyle/>
          <a:p>
            <a:r>
              <a:rPr lang="en-US" sz="1200" dirty="0" smtClean="0"/>
              <a:t>filtration</a:t>
            </a:r>
            <a:endParaRPr lang="en-US" sz="1200" dirty="0"/>
          </a:p>
        </p:txBody>
      </p:sp>
      <p:sp>
        <p:nvSpPr>
          <p:cNvPr id="91" name="TextBox 90"/>
          <p:cNvSpPr txBox="1"/>
          <p:nvPr/>
        </p:nvSpPr>
        <p:spPr>
          <a:xfrm>
            <a:off x="4953000" y="2819400"/>
            <a:ext cx="744114" cy="276999"/>
          </a:xfrm>
          <a:prstGeom prst="rect">
            <a:avLst/>
          </a:prstGeom>
          <a:noFill/>
        </p:spPr>
        <p:txBody>
          <a:bodyPr wrap="none" rtlCol="0">
            <a:spAutoFit/>
          </a:bodyPr>
          <a:lstStyle/>
          <a:p>
            <a:r>
              <a:rPr lang="en-US" sz="1200" dirty="0" smtClean="0"/>
              <a:t>reduction</a:t>
            </a:r>
            <a:endParaRPr lang="en-US" sz="1200" dirty="0"/>
          </a:p>
        </p:txBody>
      </p:sp>
      <p:sp>
        <p:nvSpPr>
          <p:cNvPr id="92" name="TextBox 91"/>
          <p:cNvSpPr txBox="1"/>
          <p:nvPr/>
        </p:nvSpPr>
        <p:spPr>
          <a:xfrm>
            <a:off x="6705600" y="3048000"/>
            <a:ext cx="1176925" cy="369332"/>
          </a:xfrm>
          <a:prstGeom prst="rect">
            <a:avLst/>
          </a:prstGeom>
          <a:noFill/>
        </p:spPr>
        <p:txBody>
          <a:bodyPr wrap="none" rtlCol="0">
            <a:spAutoFit/>
          </a:bodyPr>
          <a:lstStyle/>
          <a:p>
            <a:r>
              <a:rPr lang="en-US" dirty="0" smtClean="0"/>
              <a:t>GO paper</a:t>
            </a:r>
            <a:endParaRPr lang="en-US" dirty="0"/>
          </a:p>
        </p:txBody>
      </p:sp>
      <p:sp>
        <p:nvSpPr>
          <p:cNvPr id="93" name="TextBox 92"/>
          <p:cNvSpPr txBox="1"/>
          <p:nvPr/>
        </p:nvSpPr>
        <p:spPr>
          <a:xfrm>
            <a:off x="152400" y="5105400"/>
            <a:ext cx="3495380" cy="646331"/>
          </a:xfrm>
          <a:prstGeom prst="rect">
            <a:avLst/>
          </a:prstGeom>
          <a:noFill/>
        </p:spPr>
        <p:txBody>
          <a:bodyPr wrap="none" rtlCol="0">
            <a:spAutoFit/>
          </a:bodyPr>
          <a:lstStyle/>
          <a:p>
            <a:r>
              <a:rPr lang="en-US" dirty="0" smtClean="0"/>
              <a:t>Nature 2007, 448, 457-460</a:t>
            </a:r>
          </a:p>
          <a:p>
            <a:r>
              <a:rPr lang="en-US" dirty="0" smtClean="0"/>
              <a:t>Adv. Mater. 2008, 20, 3557–3561 </a:t>
            </a:r>
            <a:endParaRPr lang="en-US" dirty="0"/>
          </a:p>
        </p:txBody>
      </p:sp>
      <p:pic>
        <p:nvPicPr>
          <p:cNvPr id="36" name="Picture 2"/>
          <p:cNvPicPr>
            <a:picLocks noChangeAspect="1" noChangeArrowheads="1"/>
          </p:cNvPicPr>
          <p:nvPr/>
        </p:nvPicPr>
        <p:blipFill>
          <a:blip r:embed="rId4" cstate="print"/>
          <a:srcRect/>
          <a:stretch>
            <a:fillRect/>
          </a:stretch>
        </p:blipFill>
        <p:spPr bwMode="auto">
          <a:xfrm>
            <a:off x="4343400" y="4419600"/>
            <a:ext cx="4191000" cy="793056"/>
          </a:xfrm>
          <a:prstGeom prst="rect">
            <a:avLst/>
          </a:prstGeom>
          <a:noFill/>
          <a:ln w="9525">
            <a:noFill/>
            <a:miter lim="800000"/>
            <a:headEnd/>
            <a:tailEnd/>
          </a:ln>
        </p:spPr>
      </p:pic>
      <p:pic>
        <p:nvPicPr>
          <p:cNvPr id="37" name="Picture 3"/>
          <p:cNvPicPr>
            <a:picLocks noChangeAspect="1" noChangeArrowheads="1"/>
          </p:cNvPicPr>
          <p:nvPr/>
        </p:nvPicPr>
        <p:blipFill>
          <a:blip r:embed="rId5" cstate="print"/>
          <a:srcRect/>
          <a:stretch>
            <a:fillRect/>
          </a:stretch>
        </p:blipFill>
        <p:spPr bwMode="auto">
          <a:xfrm>
            <a:off x="4267199" y="5257800"/>
            <a:ext cx="4312185" cy="10668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53</a:t>
            </a:fld>
            <a:endParaRPr lang="en-US"/>
          </a:p>
        </p:txBody>
      </p:sp>
      <p:pic>
        <p:nvPicPr>
          <p:cNvPr id="97283" name="Picture 3"/>
          <p:cNvPicPr>
            <a:picLocks noChangeAspect="1" noChangeArrowheads="1"/>
          </p:cNvPicPr>
          <p:nvPr/>
        </p:nvPicPr>
        <p:blipFill>
          <a:blip r:embed="rId3" cstate="print"/>
          <a:srcRect/>
          <a:stretch>
            <a:fillRect/>
          </a:stretch>
        </p:blipFill>
        <p:spPr bwMode="auto">
          <a:xfrm>
            <a:off x="304800" y="2667000"/>
            <a:ext cx="3311142" cy="819150"/>
          </a:xfrm>
          <a:prstGeom prst="rect">
            <a:avLst/>
          </a:prstGeom>
          <a:noFill/>
          <a:ln w="9525">
            <a:noFill/>
            <a:miter lim="800000"/>
            <a:headEnd/>
            <a:tailEnd/>
          </a:ln>
        </p:spPr>
      </p:pic>
      <p:sp>
        <p:nvSpPr>
          <p:cNvPr id="9" name="Rectangle 8"/>
          <p:cNvSpPr/>
          <p:nvPr/>
        </p:nvSpPr>
        <p:spPr>
          <a:xfrm>
            <a:off x="228600" y="3505200"/>
            <a:ext cx="3431260" cy="369332"/>
          </a:xfrm>
          <a:prstGeom prst="rect">
            <a:avLst/>
          </a:prstGeom>
        </p:spPr>
        <p:txBody>
          <a:bodyPr wrap="none">
            <a:spAutoFit/>
          </a:bodyPr>
          <a:lstStyle/>
          <a:p>
            <a:r>
              <a:rPr lang="en-US" dirty="0" smtClean="0"/>
              <a:t>Adv. Mater. 2008, 20, 3557–3561</a:t>
            </a:r>
            <a:endParaRPr lang="en-US" dirty="0"/>
          </a:p>
        </p:txBody>
      </p:sp>
      <p:pic>
        <p:nvPicPr>
          <p:cNvPr id="97282" name="Picture 2"/>
          <p:cNvPicPr>
            <a:picLocks noChangeAspect="1" noChangeArrowheads="1"/>
          </p:cNvPicPr>
          <p:nvPr/>
        </p:nvPicPr>
        <p:blipFill>
          <a:blip r:embed="rId4" cstate="print"/>
          <a:srcRect/>
          <a:stretch>
            <a:fillRect/>
          </a:stretch>
        </p:blipFill>
        <p:spPr bwMode="auto">
          <a:xfrm>
            <a:off x="3733800" y="381000"/>
            <a:ext cx="4905375" cy="576262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54</a:t>
            </a:fld>
            <a:endParaRPr lang="en-US"/>
          </a:p>
        </p:txBody>
      </p:sp>
      <p:pic>
        <p:nvPicPr>
          <p:cNvPr id="68610" name="Picture 2" descr="http://www.sciencemag.org/content/vol324/issue5934/images/large/324_1530_F3.jpeg"/>
          <p:cNvPicPr>
            <a:picLocks noChangeAspect="1" noChangeArrowheads="1"/>
          </p:cNvPicPr>
          <p:nvPr/>
        </p:nvPicPr>
        <p:blipFill>
          <a:blip r:embed="rId3" cstate="print"/>
          <a:srcRect/>
          <a:stretch>
            <a:fillRect/>
          </a:stretch>
        </p:blipFill>
        <p:spPr bwMode="auto">
          <a:xfrm>
            <a:off x="533400" y="1828800"/>
            <a:ext cx="8020006" cy="4479925"/>
          </a:xfrm>
          <a:prstGeom prst="rect">
            <a:avLst/>
          </a:prstGeom>
          <a:noFill/>
        </p:spPr>
      </p:pic>
      <p:sp>
        <p:nvSpPr>
          <p:cNvPr id="6" name="Rectangle 5"/>
          <p:cNvSpPr/>
          <p:nvPr/>
        </p:nvSpPr>
        <p:spPr>
          <a:xfrm>
            <a:off x="304800" y="1066800"/>
            <a:ext cx="8534400" cy="646331"/>
          </a:xfrm>
          <a:prstGeom prst="rect">
            <a:avLst/>
          </a:prstGeom>
        </p:spPr>
        <p:txBody>
          <a:bodyPr wrap="square">
            <a:spAutoFit/>
          </a:bodyPr>
          <a:lstStyle/>
          <a:p>
            <a:r>
              <a:rPr lang="en-US" sz="1200" dirty="0" smtClean="0"/>
              <a:t>Fig. 3 Graphene derivatives. (</a:t>
            </a:r>
            <a:r>
              <a:rPr lang="en-US" sz="1200" b="1" dirty="0" smtClean="0"/>
              <a:t>A</a:t>
            </a:r>
            <a:r>
              <a:rPr lang="en-US" sz="1200" dirty="0" smtClean="0"/>
              <a:t>) Graphene oxide laminate is tough, flexible, transparent, and insulating (</a:t>
            </a:r>
            <a:r>
              <a:rPr lang="en-US" sz="1200" i="1" dirty="0" smtClean="0"/>
              <a:t>6</a:t>
            </a:r>
            <a:r>
              <a:rPr lang="en-US" sz="1200" dirty="0" smtClean="0"/>
              <a:t>). (</a:t>
            </a:r>
            <a:r>
              <a:rPr lang="en-US" sz="1200" b="1" dirty="0" smtClean="0"/>
              <a:t>B</a:t>
            </a:r>
            <a:r>
              <a:rPr lang="en-US" sz="1200" dirty="0" smtClean="0"/>
              <a:t>) Paper made in the same way as (A) but starting from graphene suspension (</a:t>
            </a:r>
            <a:r>
              <a:rPr lang="en-US" sz="1200" i="1" dirty="0" smtClean="0"/>
              <a:t>5</a:t>
            </a:r>
            <a:r>
              <a:rPr lang="en-US" sz="1200" dirty="0" smtClean="0"/>
              <a:t>) is porous, fragile, opaque, and metallic. [Courtesy of R. Nair, University of Manchester]</a:t>
            </a:r>
            <a:endParaRPr lang="en-US" sz="1200" dirty="0"/>
          </a:p>
        </p:txBody>
      </p:sp>
      <p:sp>
        <p:nvSpPr>
          <p:cNvPr id="7" name="Rectangle 6"/>
          <p:cNvSpPr/>
          <p:nvPr/>
        </p:nvSpPr>
        <p:spPr>
          <a:xfrm>
            <a:off x="381000" y="762000"/>
            <a:ext cx="7315200" cy="369332"/>
          </a:xfrm>
          <a:prstGeom prst="rect">
            <a:avLst/>
          </a:prstGeom>
        </p:spPr>
        <p:txBody>
          <a:bodyPr wrap="square">
            <a:spAutoFit/>
          </a:bodyPr>
          <a:lstStyle/>
          <a:p>
            <a:r>
              <a:rPr lang="en-US" dirty="0" smtClean="0">
                <a:hlinkClick r:id="rId4"/>
              </a:rPr>
              <a:t>http://www.sciencemag.org/cgi/content/full/sci;324/5934/1530</a:t>
            </a:r>
            <a:r>
              <a:rPr lang="en-US" dirty="0" smtClean="0"/>
              <a:t> </a:t>
            </a:r>
            <a:endParaRPr lang="en-US" dirty="0"/>
          </a:p>
        </p:txBody>
      </p:sp>
      <p:sp>
        <p:nvSpPr>
          <p:cNvPr id="8" name="Rectangle 7"/>
          <p:cNvSpPr/>
          <p:nvPr/>
        </p:nvSpPr>
        <p:spPr>
          <a:xfrm>
            <a:off x="457200" y="152400"/>
            <a:ext cx="3224537" cy="369332"/>
          </a:xfrm>
          <a:prstGeom prst="rect">
            <a:avLst/>
          </a:prstGeom>
        </p:spPr>
        <p:txBody>
          <a:bodyPr wrap="none">
            <a:spAutoFit/>
          </a:bodyPr>
          <a:lstStyle/>
          <a:p>
            <a:r>
              <a:rPr lang="en-US" b="1" dirty="0" smtClean="0"/>
              <a:t>Graphene: Status and Prospects</a:t>
            </a:r>
            <a:endParaRPr lang="en-US" dirty="0"/>
          </a:p>
        </p:txBody>
      </p:sp>
      <p:sp>
        <p:nvSpPr>
          <p:cNvPr id="9" name="Rectangle 8"/>
          <p:cNvSpPr/>
          <p:nvPr/>
        </p:nvSpPr>
        <p:spPr>
          <a:xfrm>
            <a:off x="3962400" y="228600"/>
            <a:ext cx="4572000" cy="646331"/>
          </a:xfrm>
          <a:prstGeom prst="rect">
            <a:avLst/>
          </a:prstGeom>
        </p:spPr>
        <p:txBody>
          <a:bodyPr>
            <a:spAutoFit/>
          </a:bodyPr>
          <a:lstStyle/>
          <a:p>
            <a:r>
              <a:rPr lang="fr-FR" sz="1200" i="1" dirty="0" smtClean="0"/>
              <a:t>Science</a:t>
            </a:r>
            <a:r>
              <a:rPr lang="fr-FR" sz="1200" dirty="0" smtClean="0"/>
              <a:t> 19 </a:t>
            </a:r>
            <a:r>
              <a:rPr lang="fr-FR" sz="1200" dirty="0" err="1" smtClean="0"/>
              <a:t>June</a:t>
            </a:r>
            <a:r>
              <a:rPr lang="fr-FR" sz="1200" dirty="0" smtClean="0"/>
              <a:t> 2009:</a:t>
            </a:r>
            <a:br>
              <a:rPr lang="fr-FR" sz="1200" dirty="0" smtClean="0"/>
            </a:br>
            <a:r>
              <a:rPr lang="fr-FR" sz="1200" dirty="0" smtClean="0"/>
              <a:t>Vol. 324. no. 5934, pp. 1530 - 1534</a:t>
            </a:r>
            <a:br>
              <a:rPr lang="fr-FR" sz="1200" dirty="0" smtClean="0"/>
            </a:br>
            <a:r>
              <a:rPr lang="fr-FR" sz="1200" dirty="0" smtClean="0"/>
              <a:t>DOI: 10.1126/science.1158877</a:t>
            </a:r>
            <a:endParaRPr lang="fr-FR" sz="12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Thermalyzed</a:t>
            </a:r>
            <a:r>
              <a:rPr lang="en-US" dirty="0" smtClean="0"/>
              <a:t> Asphalt Reaction (TAR)</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55</a:t>
            </a:fld>
            <a:endParaRPr lang="en-US"/>
          </a:p>
        </p:txBody>
      </p:sp>
      <p:sp>
        <p:nvSpPr>
          <p:cNvPr id="6" name="Content Placeholder 5"/>
          <p:cNvSpPr>
            <a:spLocks noGrp="1"/>
          </p:cNvSpPr>
          <p:nvPr>
            <p:ph sz="quarter" idx="1"/>
          </p:nvPr>
        </p:nvSpPr>
        <p:spPr>
          <a:xfrm>
            <a:off x="228600" y="1600200"/>
            <a:ext cx="4953000" cy="4495800"/>
          </a:xfrm>
        </p:spPr>
        <p:txBody>
          <a:bodyPr/>
          <a:lstStyle/>
          <a:p>
            <a:r>
              <a:rPr lang="en-US" dirty="0" smtClean="0"/>
              <a:t>Accidental discovery</a:t>
            </a:r>
          </a:p>
          <a:p>
            <a:pPr lvl="1"/>
            <a:r>
              <a:rPr lang="en-US" dirty="0" smtClean="0"/>
              <a:t>Metal Analysis of </a:t>
            </a:r>
            <a:r>
              <a:rPr lang="en-US" dirty="0" err="1" smtClean="0"/>
              <a:t>Piceance</a:t>
            </a:r>
            <a:r>
              <a:rPr lang="en-US" dirty="0" smtClean="0"/>
              <a:t> (CO) Basin Oil Shale</a:t>
            </a:r>
          </a:p>
          <a:p>
            <a:pPr lvl="1"/>
            <a:r>
              <a:rPr lang="en-US" dirty="0" err="1" smtClean="0"/>
              <a:t>Pyrolyzed</a:t>
            </a:r>
            <a:r>
              <a:rPr lang="en-US" dirty="0" smtClean="0"/>
              <a:t> Sample to Remove Organics</a:t>
            </a:r>
          </a:p>
          <a:p>
            <a:pPr lvl="2"/>
            <a:r>
              <a:rPr lang="en-US" dirty="0" smtClean="0"/>
              <a:t>Simplification of Sample Matrix for Flame AAS analysis</a:t>
            </a:r>
          </a:p>
          <a:p>
            <a:pPr lvl="2"/>
            <a:r>
              <a:rPr lang="en-US" dirty="0" smtClean="0"/>
              <a:t>Conducted in Covered Crucibles</a:t>
            </a:r>
            <a:endParaRPr lang="en-US" dirty="0"/>
          </a:p>
        </p:txBody>
      </p:sp>
      <p:pic>
        <p:nvPicPr>
          <p:cNvPr id="94210" name="Picture 2"/>
          <p:cNvPicPr>
            <a:picLocks noChangeAspect="1" noChangeArrowheads="1"/>
          </p:cNvPicPr>
          <p:nvPr/>
        </p:nvPicPr>
        <p:blipFill>
          <a:blip r:embed="rId3" cstate="print"/>
          <a:srcRect/>
          <a:stretch>
            <a:fillRect/>
          </a:stretch>
        </p:blipFill>
        <p:spPr bwMode="auto">
          <a:xfrm>
            <a:off x="5181600" y="990599"/>
            <a:ext cx="3505200" cy="5343993"/>
          </a:xfrm>
          <a:prstGeom prst="rect">
            <a:avLst/>
          </a:prstGeom>
          <a:noFill/>
          <a:ln w="9525">
            <a:noFill/>
            <a:miter lim="800000"/>
            <a:headEnd/>
            <a:tailEnd/>
          </a:ln>
        </p:spPr>
      </p:pic>
      <p:sp>
        <p:nvSpPr>
          <p:cNvPr id="8" name="Rectangle 7"/>
          <p:cNvSpPr/>
          <p:nvPr/>
        </p:nvSpPr>
        <p:spPr>
          <a:xfrm>
            <a:off x="7239000" y="3657600"/>
            <a:ext cx="8382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86600" y="2057400"/>
            <a:ext cx="542136" cy="369332"/>
          </a:xfrm>
          <a:prstGeom prst="rect">
            <a:avLst/>
          </a:prstGeom>
          <a:noFill/>
        </p:spPr>
        <p:txBody>
          <a:bodyPr wrap="none" rtlCol="0">
            <a:spAutoFit/>
          </a:bodyPr>
          <a:lstStyle/>
          <a:p>
            <a:r>
              <a:rPr lang="en-US" dirty="0" smtClean="0">
                <a:solidFill>
                  <a:srgbClr val="FF0000"/>
                </a:solidFill>
              </a:rPr>
              <a:t>WY</a:t>
            </a:r>
            <a:endParaRPr lang="en-US" dirty="0">
              <a:solidFill>
                <a:srgbClr val="FF0000"/>
              </a:solidFill>
            </a:endParaRPr>
          </a:p>
        </p:txBody>
      </p:sp>
      <p:sp>
        <p:nvSpPr>
          <p:cNvPr id="10" name="TextBox 9"/>
          <p:cNvSpPr txBox="1"/>
          <p:nvPr/>
        </p:nvSpPr>
        <p:spPr>
          <a:xfrm>
            <a:off x="5410200" y="1295400"/>
            <a:ext cx="375424" cy="369332"/>
          </a:xfrm>
          <a:prstGeom prst="rect">
            <a:avLst/>
          </a:prstGeom>
          <a:noFill/>
        </p:spPr>
        <p:txBody>
          <a:bodyPr wrap="none" rtlCol="0">
            <a:spAutoFit/>
          </a:bodyPr>
          <a:lstStyle/>
          <a:p>
            <a:r>
              <a:rPr lang="en-US" dirty="0" smtClean="0">
                <a:solidFill>
                  <a:srgbClr val="FF0000"/>
                </a:solidFill>
              </a:rPr>
              <a:t>ID</a:t>
            </a:r>
            <a:endParaRPr lang="en-US" dirty="0">
              <a:solidFill>
                <a:srgbClr val="FF0000"/>
              </a:solidFill>
            </a:endParaRPr>
          </a:p>
        </p:txBody>
      </p:sp>
      <p:sp>
        <p:nvSpPr>
          <p:cNvPr id="11" name="TextBox 10"/>
          <p:cNvSpPr txBox="1"/>
          <p:nvPr/>
        </p:nvSpPr>
        <p:spPr>
          <a:xfrm>
            <a:off x="6019800" y="5029200"/>
            <a:ext cx="425116" cy="369332"/>
          </a:xfrm>
          <a:prstGeom prst="rect">
            <a:avLst/>
          </a:prstGeom>
          <a:noFill/>
        </p:spPr>
        <p:txBody>
          <a:bodyPr wrap="none" rtlCol="0">
            <a:spAutoFit/>
          </a:bodyPr>
          <a:lstStyle/>
          <a:p>
            <a:r>
              <a:rPr lang="en-US" dirty="0" smtClean="0">
                <a:solidFill>
                  <a:srgbClr val="FF0000"/>
                </a:solidFill>
              </a:rPr>
              <a:t>UT</a:t>
            </a:r>
            <a:endParaRPr lang="en-US" dirty="0">
              <a:solidFill>
                <a:srgbClr val="FF0000"/>
              </a:solidFill>
            </a:endParaRPr>
          </a:p>
        </p:txBody>
      </p:sp>
      <p:sp>
        <p:nvSpPr>
          <p:cNvPr id="12" name="TextBox 11"/>
          <p:cNvSpPr txBox="1"/>
          <p:nvPr/>
        </p:nvSpPr>
        <p:spPr>
          <a:xfrm>
            <a:off x="7543800" y="5257800"/>
            <a:ext cx="502061" cy="369332"/>
          </a:xfrm>
          <a:prstGeom prst="rect">
            <a:avLst/>
          </a:prstGeom>
          <a:noFill/>
        </p:spPr>
        <p:txBody>
          <a:bodyPr wrap="none" rtlCol="0">
            <a:spAutoFit/>
          </a:bodyPr>
          <a:lstStyle/>
          <a:p>
            <a:r>
              <a:rPr lang="en-US" dirty="0" smtClean="0">
                <a:solidFill>
                  <a:srgbClr val="FF0000"/>
                </a:solidFill>
              </a:rPr>
              <a:t>CO</a:t>
            </a:r>
            <a:endParaRPr lang="en-US" dirty="0">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a:off x="3200400" y="1066800"/>
            <a:ext cx="2819400" cy="2209800"/>
          </a:xfrm>
          <a:prstGeom prst="chord">
            <a:avLst>
              <a:gd name="adj1" fmla="val 21581896"/>
              <a:gd name="adj2" fmla="val 1091566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rot="10800000">
            <a:off x="4267200" y="2667000"/>
            <a:ext cx="609600" cy="609600"/>
          </a:xfrm>
          <a:prstGeom prst="trapezoid">
            <a:avLst/>
          </a:prstGeom>
          <a:solidFill>
            <a:schemeClr val="bg2">
              <a:lumMod val="75000"/>
            </a:schemeClr>
          </a:solid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rot="10800000">
            <a:off x="4312920" y="2886456"/>
            <a:ext cx="533400" cy="381000"/>
          </a:xfrm>
          <a:prstGeom prst="trapezoid">
            <a:avLst/>
          </a:prstGeom>
          <a:solidFill>
            <a:schemeClr val="bg2">
              <a:lumMod val="10000"/>
            </a:schemeClr>
          </a:solidFill>
          <a:ln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8"/>
          <p:cNvGrpSpPr/>
          <p:nvPr/>
        </p:nvGrpSpPr>
        <p:grpSpPr>
          <a:xfrm>
            <a:off x="3200400" y="1447800"/>
            <a:ext cx="2819400" cy="1143000"/>
            <a:chOff x="1752600" y="1295400"/>
            <a:chExt cx="2819400" cy="1143000"/>
          </a:xfrm>
          <a:solidFill>
            <a:schemeClr val="bg1">
              <a:lumMod val="50000"/>
            </a:schemeClr>
          </a:solidFill>
        </p:grpSpPr>
        <p:sp>
          <p:nvSpPr>
            <p:cNvPr id="7" name="Chord 6"/>
            <p:cNvSpPr/>
            <p:nvPr/>
          </p:nvSpPr>
          <p:spPr>
            <a:xfrm>
              <a:off x="1752600" y="1447800"/>
              <a:ext cx="2819400" cy="990600"/>
            </a:xfrm>
            <a:prstGeom prst="chord">
              <a:avLst>
                <a:gd name="adj1" fmla="val 10735659"/>
                <a:gd name="adj2" fmla="val 11779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48000" y="1295400"/>
              <a:ext cx="152400" cy="152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Up Arrow 10"/>
          <p:cNvSpPr/>
          <p:nvPr/>
        </p:nvSpPr>
        <p:spPr>
          <a:xfrm>
            <a:off x="4343400" y="3352800"/>
            <a:ext cx="484632"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724400" y="2514600"/>
            <a:ext cx="777240" cy="481584"/>
          </a:xfrm>
          <a:custGeom>
            <a:avLst/>
            <a:gdLst>
              <a:gd name="connsiteX0" fmla="*/ 0 w 777240"/>
              <a:gd name="connsiteY0" fmla="*/ 390144 h 481584"/>
              <a:gd name="connsiteX1" fmla="*/ 73152 w 777240"/>
              <a:gd name="connsiteY1" fmla="*/ 170688 h 481584"/>
              <a:gd name="connsiteX2" fmla="*/ 384048 w 777240"/>
              <a:gd name="connsiteY2" fmla="*/ 6096 h 481584"/>
              <a:gd name="connsiteX3" fmla="*/ 630936 w 777240"/>
              <a:gd name="connsiteY3" fmla="*/ 207264 h 481584"/>
              <a:gd name="connsiteX4" fmla="*/ 777240 w 777240"/>
              <a:gd name="connsiteY4" fmla="*/ 481584 h 48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481584">
                <a:moveTo>
                  <a:pt x="0" y="390144"/>
                </a:moveTo>
                <a:cubicBezTo>
                  <a:pt x="4572" y="312420"/>
                  <a:pt x="9144" y="234696"/>
                  <a:pt x="73152" y="170688"/>
                </a:cubicBezTo>
                <a:cubicBezTo>
                  <a:pt x="137160" y="106680"/>
                  <a:pt x="291084" y="0"/>
                  <a:pt x="384048" y="6096"/>
                </a:cubicBezTo>
                <a:cubicBezTo>
                  <a:pt x="477012" y="12192"/>
                  <a:pt x="565404" y="128016"/>
                  <a:pt x="630936" y="207264"/>
                </a:cubicBezTo>
                <a:cubicBezTo>
                  <a:pt x="696468" y="286512"/>
                  <a:pt x="736854" y="384048"/>
                  <a:pt x="777240" y="481584"/>
                </a:cubicBezTo>
              </a:path>
            </a:pathLst>
          </a:cu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flipH="1">
            <a:off x="3733800" y="2514600"/>
            <a:ext cx="685800" cy="481584"/>
          </a:xfrm>
          <a:custGeom>
            <a:avLst/>
            <a:gdLst>
              <a:gd name="connsiteX0" fmla="*/ 0 w 777240"/>
              <a:gd name="connsiteY0" fmla="*/ 390144 h 481584"/>
              <a:gd name="connsiteX1" fmla="*/ 73152 w 777240"/>
              <a:gd name="connsiteY1" fmla="*/ 170688 h 481584"/>
              <a:gd name="connsiteX2" fmla="*/ 384048 w 777240"/>
              <a:gd name="connsiteY2" fmla="*/ 6096 h 481584"/>
              <a:gd name="connsiteX3" fmla="*/ 630936 w 777240"/>
              <a:gd name="connsiteY3" fmla="*/ 207264 h 481584"/>
              <a:gd name="connsiteX4" fmla="*/ 777240 w 777240"/>
              <a:gd name="connsiteY4" fmla="*/ 481584 h 48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481584">
                <a:moveTo>
                  <a:pt x="0" y="390144"/>
                </a:moveTo>
                <a:cubicBezTo>
                  <a:pt x="4572" y="312420"/>
                  <a:pt x="9144" y="234696"/>
                  <a:pt x="73152" y="170688"/>
                </a:cubicBezTo>
                <a:cubicBezTo>
                  <a:pt x="137160" y="106680"/>
                  <a:pt x="291084" y="0"/>
                  <a:pt x="384048" y="6096"/>
                </a:cubicBezTo>
                <a:cubicBezTo>
                  <a:pt x="477012" y="12192"/>
                  <a:pt x="565404" y="128016"/>
                  <a:pt x="630936" y="207264"/>
                </a:cubicBezTo>
                <a:cubicBezTo>
                  <a:pt x="696468" y="286512"/>
                  <a:pt x="736854" y="384048"/>
                  <a:pt x="777240" y="481584"/>
                </a:cubicBezTo>
              </a:path>
            </a:pathLst>
          </a:cu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Triangle 31"/>
          <p:cNvSpPr/>
          <p:nvPr/>
        </p:nvSpPr>
        <p:spPr>
          <a:xfrm rot="10502782">
            <a:off x="2902742" y="2146377"/>
            <a:ext cx="303660" cy="178572"/>
          </a:xfrm>
          <a:prstGeom prst="r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947416" y="2017776"/>
            <a:ext cx="1610868" cy="868680"/>
          </a:xfrm>
          <a:custGeom>
            <a:avLst/>
            <a:gdLst>
              <a:gd name="connsiteX0" fmla="*/ 1554480 w 1610868"/>
              <a:gd name="connsiteY0" fmla="*/ 868680 h 868680"/>
              <a:gd name="connsiteX1" fmla="*/ 1508760 w 1610868"/>
              <a:gd name="connsiteY1" fmla="*/ 585216 h 868680"/>
              <a:gd name="connsiteX2" fmla="*/ 941832 w 1610868"/>
              <a:gd name="connsiteY2" fmla="*/ 219456 h 868680"/>
              <a:gd name="connsiteX3" fmla="*/ 274320 w 1610868"/>
              <a:gd name="connsiteY3" fmla="*/ 192024 h 868680"/>
              <a:gd name="connsiteX4" fmla="*/ 0 w 1610868"/>
              <a:gd name="connsiteY4" fmla="*/ 0 h 868680"/>
              <a:gd name="connsiteX5" fmla="*/ 0 w 1610868"/>
              <a:gd name="connsiteY5"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868" h="868680">
                <a:moveTo>
                  <a:pt x="1554480" y="868680"/>
                </a:moveTo>
                <a:cubicBezTo>
                  <a:pt x="1582674" y="781050"/>
                  <a:pt x="1610868" y="693420"/>
                  <a:pt x="1508760" y="585216"/>
                </a:cubicBezTo>
                <a:cubicBezTo>
                  <a:pt x="1406652" y="477012"/>
                  <a:pt x="1147572" y="284988"/>
                  <a:pt x="941832" y="219456"/>
                </a:cubicBezTo>
                <a:cubicBezTo>
                  <a:pt x="736092" y="153924"/>
                  <a:pt x="431292" y="228600"/>
                  <a:pt x="274320" y="192024"/>
                </a:cubicBezTo>
                <a:cubicBezTo>
                  <a:pt x="117348" y="155448"/>
                  <a:pt x="0" y="0"/>
                  <a:pt x="0" y="0"/>
                </a:cubicBezTo>
                <a:lnTo>
                  <a:pt x="0" y="0"/>
                </a:lnTo>
              </a:path>
            </a:pathLst>
          </a:cu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613148" y="2264664"/>
            <a:ext cx="336804" cy="621792"/>
          </a:xfrm>
          <a:custGeom>
            <a:avLst/>
            <a:gdLst>
              <a:gd name="connsiteX0" fmla="*/ 16764 w 336804"/>
              <a:gd name="connsiteY0" fmla="*/ 621792 h 621792"/>
              <a:gd name="connsiteX1" fmla="*/ 53340 w 336804"/>
              <a:gd name="connsiteY1" fmla="*/ 365760 h 621792"/>
              <a:gd name="connsiteX2" fmla="*/ 336804 w 336804"/>
              <a:gd name="connsiteY2" fmla="*/ 0 h 621792"/>
            </a:gdLst>
            <a:ahLst/>
            <a:cxnLst>
              <a:cxn ang="0">
                <a:pos x="connsiteX0" y="connsiteY0"/>
              </a:cxn>
              <a:cxn ang="0">
                <a:pos x="connsiteX1" y="connsiteY1"/>
              </a:cxn>
              <a:cxn ang="0">
                <a:pos x="connsiteX2" y="connsiteY2"/>
              </a:cxn>
            </a:cxnLst>
            <a:rect l="l" t="t" r="r" b="b"/>
            <a:pathLst>
              <a:path w="336804" h="621792">
                <a:moveTo>
                  <a:pt x="16764" y="621792"/>
                </a:moveTo>
                <a:cubicBezTo>
                  <a:pt x="8382" y="545592"/>
                  <a:pt x="0" y="469392"/>
                  <a:pt x="53340" y="365760"/>
                </a:cubicBezTo>
                <a:cubicBezTo>
                  <a:pt x="106680" y="262128"/>
                  <a:pt x="221742" y="131064"/>
                  <a:pt x="336804" y="0"/>
                </a:cubicBezTo>
              </a:path>
            </a:pathLst>
          </a:cu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ine Callout 2 42"/>
          <p:cNvSpPr/>
          <p:nvPr/>
        </p:nvSpPr>
        <p:spPr>
          <a:xfrm>
            <a:off x="6705600" y="2667000"/>
            <a:ext cx="1524000" cy="533400"/>
          </a:xfrm>
          <a:prstGeom prst="borderCallout2">
            <a:avLst>
              <a:gd name="adj1" fmla="val 18750"/>
              <a:gd name="adj2" fmla="val -8333"/>
              <a:gd name="adj3" fmla="val 18750"/>
              <a:gd name="adj4" fmla="val -16667"/>
              <a:gd name="adj5" fmla="val 30215"/>
              <a:gd name="adj6" fmla="val -538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Porcelain Crucible</a:t>
            </a:r>
            <a:endParaRPr lang="en-US" dirty="0">
              <a:solidFill>
                <a:schemeClr val="tx1"/>
              </a:solidFill>
            </a:endParaRPr>
          </a:p>
        </p:txBody>
      </p:sp>
      <p:sp>
        <p:nvSpPr>
          <p:cNvPr id="44" name="TextBox 43"/>
          <p:cNvSpPr txBox="1"/>
          <p:nvPr/>
        </p:nvSpPr>
        <p:spPr>
          <a:xfrm>
            <a:off x="4267200" y="3886200"/>
            <a:ext cx="629788" cy="369332"/>
          </a:xfrm>
          <a:prstGeom prst="rect">
            <a:avLst/>
          </a:prstGeom>
          <a:noFill/>
        </p:spPr>
        <p:txBody>
          <a:bodyPr wrap="none" rtlCol="0">
            <a:spAutoFit/>
          </a:bodyPr>
          <a:lstStyle/>
          <a:p>
            <a:r>
              <a:rPr lang="en-US" dirty="0" smtClean="0"/>
              <a:t>Heat</a:t>
            </a:r>
            <a:endParaRPr lang="en-US" dirty="0"/>
          </a:p>
        </p:txBody>
      </p:sp>
      <p:sp>
        <p:nvSpPr>
          <p:cNvPr id="45" name="Line Callout 2 44"/>
          <p:cNvSpPr/>
          <p:nvPr/>
        </p:nvSpPr>
        <p:spPr>
          <a:xfrm>
            <a:off x="5867400" y="914400"/>
            <a:ext cx="1524000" cy="533400"/>
          </a:xfrm>
          <a:prstGeom prst="borderCallout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Porcelain Cover</a:t>
            </a:r>
            <a:endParaRPr lang="en-US" dirty="0">
              <a:solidFill>
                <a:schemeClr val="tx1"/>
              </a:solidFill>
            </a:endParaRPr>
          </a:p>
        </p:txBody>
      </p:sp>
      <p:sp>
        <p:nvSpPr>
          <p:cNvPr id="46" name="Line Callout 2 45"/>
          <p:cNvSpPr/>
          <p:nvPr/>
        </p:nvSpPr>
        <p:spPr>
          <a:xfrm>
            <a:off x="6172200" y="3429000"/>
            <a:ext cx="1524000" cy="1066800"/>
          </a:xfrm>
          <a:prstGeom prst="borderCallout2">
            <a:avLst>
              <a:gd name="adj1" fmla="val 18750"/>
              <a:gd name="adj2" fmla="val -8333"/>
              <a:gd name="adj3" fmla="val 18750"/>
              <a:gd name="adj4" fmla="val -16667"/>
              <a:gd name="adj5" fmla="val -38357"/>
              <a:gd name="adj6" fmla="val -874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Inner Crucible with precursors</a:t>
            </a:r>
            <a:endParaRPr lang="en-US" dirty="0">
              <a:solidFill>
                <a:schemeClr val="tx1"/>
              </a:solidFill>
            </a:endParaRPr>
          </a:p>
        </p:txBody>
      </p:sp>
      <p:sp>
        <p:nvSpPr>
          <p:cNvPr id="47" name="Rectangle 46"/>
          <p:cNvSpPr/>
          <p:nvPr/>
        </p:nvSpPr>
        <p:spPr>
          <a:xfrm>
            <a:off x="6019800" y="2133600"/>
            <a:ext cx="1371600" cy="1524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752600" y="1219200"/>
            <a:ext cx="1402435" cy="923330"/>
          </a:xfrm>
          <a:prstGeom prst="rect">
            <a:avLst/>
          </a:prstGeom>
          <a:noFill/>
        </p:spPr>
        <p:txBody>
          <a:bodyPr wrap="none" rtlCol="0">
            <a:spAutoFit/>
          </a:bodyPr>
          <a:lstStyle/>
          <a:p>
            <a:r>
              <a:rPr lang="en-US" dirty="0" smtClean="0"/>
              <a:t>Flames from </a:t>
            </a:r>
          </a:p>
          <a:p>
            <a:r>
              <a:rPr lang="en-US" dirty="0" smtClean="0"/>
              <a:t>precursor </a:t>
            </a:r>
          </a:p>
          <a:p>
            <a:r>
              <a:rPr lang="en-US" dirty="0" smtClean="0"/>
              <a:t>combustion</a:t>
            </a:r>
            <a:endParaRPr lang="en-US" dirty="0"/>
          </a:p>
        </p:txBody>
      </p:sp>
      <p:sp>
        <p:nvSpPr>
          <p:cNvPr id="50" name="Line Callout 2 49"/>
          <p:cNvSpPr/>
          <p:nvPr/>
        </p:nvSpPr>
        <p:spPr>
          <a:xfrm>
            <a:off x="1981200" y="3200400"/>
            <a:ext cx="1524000" cy="1143000"/>
          </a:xfrm>
          <a:prstGeom prst="borderCallout2">
            <a:avLst>
              <a:gd name="adj1" fmla="val -17250"/>
              <a:gd name="adj2" fmla="val 61867"/>
              <a:gd name="adj3" fmla="val -32564"/>
              <a:gd name="adj4" fmla="val 71533"/>
              <a:gd name="adj5" fmla="val -42585"/>
              <a:gd name="adj6" fmla="val 1195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Brownish Fumes from Heat Precursors</a:t>
            </a:r>
            <a:endParaRPr lang="en-US" dirty="0">
              <a:solidFill>
                <a:schemeClr val="tx1"/>
              </a:solidFill>
            </a:endParaRPr>
          </a:p>
        </p:txBody>
      </p:sp>
      <p:sp>
        <p:nvSpPr>
          <p:cNvPr id="21" name="TextBox 20"/>
          <p:cNvSpPr txBox="1"/>
          <p:nvPr/>
        </p:nvSpPr>
        <p:spPr>
          <a:xfrm>
            <a:off x="2667000" y="381000"/>
            <a:ext cx="3591624" cy="369332"/>
          </a:xfrm>
          <a:prstGeom prst="rect">
            <a:avLst/>
          </a:prstGeom>
          <a:noFill/>
        </p:spPr>
        <p:txBody>
          <a:bodyPr wrap="none" rtlCol="0">
            <a:spAutoFit/>
          </a:bodyPr>
          <a:lstStyle/>
          <a:p>
            <a:r>
              <a:rPr lang="en-US" dirty="0" err="1" smtClean="0"/>
              <a:t>Pyrolyzation</a:t>
            </a:r>
            <a:r>
              <a:rPr lang="en-US" dirty="0" smtClean="0"/>
              <a:t> of Tar/Asphalt/Bitumen</a:t>
            </a:r>
            <a:endParaRPr lang="en-US" dirty="0"/>
          </a:p>
        </p:txBody>
      </p:sp>
      <p:sp>
        <p:nvSpPr>
          <p:cNvPr id="22" name="Date Placeholder 21"/>
          <p:cNvSpPr>
            <a:spLocks noGrp="1"/>
          </p:cNvSpPr>
          <p:nvPr>
            <p:ph type="dt" sz="half" idx="10"/>
          </p:nvPr>
        </p:nvSpPr>
        <p:spPr/>
        <p:txBody>
          <a:bodyPr/>
          <a:lstStyle/>
          <a:p>
            <a:r>
              <a:rPr lang="en-US" smtClean="0"/>
              <a:t>10/4/2010</a:t>
            </a:r>
            <a:endParaRPr lang="en-US"/>
          </a:p>
        </p:txBody>
      </p:sp>
      <p:sp>
        <p:nvSpPr>
          <p:cNvPr id="25" name="Slide Number Placeholder 24"/>
          <p:cNvSpPr>
            <a:spLocks noGrp="1"/>
          </p:cNvSpPr>
          <p:nvPr>
            <p:ph type="sldNum" sz="quarter" idx="12"/>
          </p:nvPr>
        </p:nvSpPr>
        <p:spPr/>
        <p:txBody>
          <a:bodyPr/>
          <a:lstStyle/>
          <a:p>
            <a:fld id="{5B4FCA29-9615-46A5-8FB2-CB505D6FFC6B}" type="slidenum">
              <a:rPr lang="en-US" smtClean="0"/>
              <a:pPr/>
              <a:t>56</a:t>
            </a:fld>
            <a:endParaRPr lang="en-US"/>
          </a:p>
        </p:txBody>
      </p:sp>
      <p:sp>
        <p:nvSpPr>
          <p:cNvPr id="27" name="TextBox 26"/>
          <p:cNvSpPr txBox="1"/>
          <p:nvPr/>
        </p:nvSpPr>
        <p:spPr>
          <a:xfrm>
            <a:off x="990600" y="5181600"/>
            <a:ext cx="5260607" cy="369332"/>
          </a:xfrm>
          <a:prstGeom prst="rect">
            <a:avLst/>
          </a:prstGeom>
          <a:noFill/>
        </p:spPr>
        <p:txBody>
          <a:bodyPr wrap="none" rtlCol="0">
            <a:spAutoFit/>
          </a:bodyPr>
          <a:lstStyle/>
          <a:p>
            <a:r>
              <a:rPr lang="en-US" dirty="0" smtClean="0"/>
              <a:t>Starting materials – Oil Shale, Tar, Asphalt, 5W-20, etc.</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Frank\My Documents\Data\2009-2010\research\10100901a.jpg"/>
          <p:cNvPicPr>
            <a:picLocks noChangeAspect="1" noChangeArrowheads="1"/>
          </p:cNvPicPr>
          <p:nvPr/>
        </p:nvPicPr>
        <p:blipFill>
          <a:blip r:embed="rId3" cstate="print"/>
          <a:srcRect/>
          <a:stretch>
            <a:fillRect/>
          </a:stretch>
        </p:blipFill>
        <p:spPr bwMode="auto">
          <a:xfrm>
            <a:off x="1327150" y="979488"/>
            <a:ext cx="6488113" cy="4897437"/>
          </a:xfrm>
          <a:prstGeom prst="rect">
            <a:avLst/>
          </a:prstGeom>
          <a:noFill/>
        </p:spPr>
      </p:pic>
      <p:sp>
        <p:nvSpPr>
          <p:cNvPr id="3" name="TextBox 2"/>
          <p:cNvSpPr txBox="1"/>
          <p:nvPr/>
        </p:nvSpPr>
        <p:spPr>
          <a:xfrm>
            <a:off x="3048000" y="533400"/>
            <a:ext cx="2883931" cy="369332"/>
          </a:xfrm>
          <a:prstGeom prst="rect">
            <a:avLst/>
          </a:prstGeom>
          <a:noFill/>
        </p:spPr>
        <p:txBody>
          <a:bodyPr wrap="none" rtlCol="0">
            <a:spAutoFit/>
          </a:bodyPr>
          <a:lstStyle/>
          <a:p>
            <a:r>
              <a:rPr lang="en-US" dirty="0" smtClean="0"/>
              <a:t>Outer Crucible After Cooling </a:t>
            </a:r>
            <a:endParaRPr lang="en-US" dirty="0"/>
          </a:p>
        </p:txBody>
      </p:sp>
      <p:sp>
        <p:nvSpPr>
          <p:cNvPr id="4" name="Date Placeholder 3"/>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lstStyle/>
          <a:p>
            <a:fld id="{5B4FCA29-9615-46A5-8FB2-CB505D6FFC6B}"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58</a:t>
            </a:fld>
            <a:endParaRPr lang="en-US"/>
          </a:p>
        </p:txBody>
      </p:sp>
      <p:pic>
        <p:nvPicPr>
          <p:cNvPr id="5" name="Picture 4"/>
          <p:cNvPicPr/>
          <p:nvPr/>
        </p:nvPicPr>
        <p:blipFill>
          <a:blip r:embed="rId3" cstate="print"/>
          <a:srcRect/>
          <a:stretch>
            <a:fillRect/>
          </a:stretch>
        </p:blipFill>
        <p:spPr bwMode="auto">
          <a:xfrm>
            <a:off x="1219200" y="685800"/>
            <a:ext cx="6324600" cy="50292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Frank\My Documents\Data\2009-2010\research\10130905 400x graphene.jpg"/>
          <p:cNvPicPr>
            <a:picLocks noChangeAspect="1" noChangeArrowheads="1"/>
          </p:cNvPicPr>
          <p:nvPr/>
        </p:nvPicPr>
        <p:blipFill>
          <a:blip r:embed="rId3" cstate="print"/>
          <a:srcRect/>
          <a:stretch>
            <a:fillRect/>
          </a:stretch>
        </p:blipFill>
        <p:spPr bwMode="auto">
          <a:xfrm>
            <a:off x="1143000" y="762000"/>
            <a:ext cx="6934200" cy="5220566"/>
          </a:xfrm>
          <a:prstGeom prst="rect">
            <a:avLst/>
          </a:prstGeom>
          <a:noFill/>
        </p:spPr>
      </p:pic>
      <p:sp>
        <p:nvSpPr>
          <p:cNvPr id="3" name="TextBox 2"/>
          <p:cNvSpPr txBox="1"/>
          <p:nvPr/>
        </p:nvSpPr>
        <p:spPr>
          <a:xfrm>
            <a:off x="2514600" y="381000"/>
            <a:ext cx="3843937" cy="369332"/>
          </a:xfrm>
          <a:prstGeom prst="rect">
            <a:avLst/>
          </a:prstGeom>
          <a:noFill/>
        </p:spPr>
        <p:txBody>
          <a:bodyPr wrap="none" rtlCol="0">
            <a:spAutoFit/>
          </a:bodyPr>
          <a:lstStyle/>
          <a:p>
            <a:r>
              <a:rPr lang="en-US" dirty="0" smtClean="0"/>
              <a:t>Exfoliated Sample from 101009a– 200x</a:t>
            </a:r>
            <a:endParaRPr lang="en-US" dirty="0"/>
          </a:p>
        </p:txBody>
      </p:sp>
      <p:sp>
        <p:nvSpPr>
          <p:cNvPr id="4" name="TextBox 3"/>
          <p:cNvSpPr txBox="1"/>
          <p:nvPr/>
        </p:nvSpPr>
        <p:spPr>
          <a:xfrm>
            <a:off x="3200400" y="6096000"/>
            <a:ext cx="3366114" cy="369332"/>
          </a:xfrm>
          <a:prstGeom prst="rect">
            <a:avLst/>
          </a:prstGeom>
          <a:noFill/>
        </p:spPr>
        <p:txBody>
          <a:bodyPr wrap="none" rtlCol="0">
            <a:spAutoFit/>
          </a:bodyPr>
          <a:lstStyle/>
          <a:p>
            <a:r>
              <a:rPr lang="en-US" dirty="0" smtClean="0"/>
              <a:t>Layered Characteristics are Visible</a:t>
            </a:r>
            <a:endParaRPr lang="en-US" dirty="0"/>
          </a:p>
        </p:txBody>
      </p:sp>
      <p:sp>
        <p:nvSpPr>
          <p:cNvPr id="5" name="Date Placeholder 4"/>
          <p:cNvSpPr>
            <a:spLocks noGrp="1"/>
          </p:cNvSpPr>
          <p:nvPr>
            <p:ph type="dt" sz="half" idx="10"/>
          </p:nvPr>
        </p:nvSpPr>
        <p:spPr/>
        <p:txBody>
          <a:bodyPr/>
          <a:lstStyle/>
          <a:p>
            <a:r>
              <a:rPr lang="en-US" smtClean="0"/>
              <a:t>10/4/2010</a:t>
            </a:r>
            <a:endParaRPr lang="en-US"/>
          </a:p>
        </p:txBody>
      </p:sp>
      <p:sp>
        <p:nvSpPr>
          <p:cNvPr id="6" name="Slide Number Placeholder 5"/>
          <p:cNvSpPr>
            <a:spLocks noGrp="1"/>
          </p:cNvSpPr>
          <p:nvPr>
            <p:ph type="sldNum" sz="quarter" idx="12"/>
          </p:nvPr>
        </p:nvSpPr>
        <p:spPr/>
        <p:txBody>
          <a:bodyPr/>
          <a:lstStyle/>
          <a:p>
            <a:fld id="{5B4FCA29-9615-46A5-8FB2-CB505D6FFC6B}"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 by Fe(0)</a:t>
            </a:r>
            <a:endParaRPr lang="en-US" dirty="0"/>
          </a:p>
        </p:txBody>
      </p:sp>
      <p:sp>
        <p:nvSpPr>
          <p:cNvPr id="4" name="Date Placeholder 3"/>
          <p:cNvSpPr>
            <a:spLocks noGrp="1"/>
          </p:cNvSpPr>
          <p:nvPr>
            <p:ph type="dt" sz="half" idx="10"/>
          </p:nvPr>
        </p:nvSpPr>
        <p:spPr/>
        <p:txBody>
          <a:bodyPr/>
          <a:lstStyle/>
          <a:p>
            <a:r>
              <a:rPr lang="en-US" smtClean="0"/>
              <a:t>10/4/2010</a:t>
            </a:r>
            <a:endParaRPr lang="en-US"/>
          </a:p>
        </p:txBody>
      </p:sp>
      <p:sp>
        <p:nvSpPr>
          <p:cNvPr id="6" name="Slide Number Placeholder 5"/>
          <p:cNvSpPr>
            <a:spLocks noGrp="1"/>
          </p:cNvSpPr>
          <p:nvPr>
            <p:ph type="sldNum" sz="quarter" idx="12"/>
          </p:nvPr>
        </p:nvSpPr>
        <p:spPr/>
        <p:txBody>
          <a:bodyPr>
            <a:normAutofit fontScale="85000" lnSpcReduction="20000"/>
          </a:bodyPr>
          <a:lstStyle/>
          <a:p>
            <a:fld id="{5766141E-86D9-4F0F-9734-A3188B0864B1}" type="slidenum">
              <a:rPr lang="en-US" smtClean="0"/>
              <a:pPr/>
              <a:t>6</a:t>
            </a:fld>
            <a:endParaRPr lang="en-US"/>
          </a:p>
        </p:txBody>
      </p:sp>
      <p:sp>
        <p:nvSpPr>
          <p:cNvPr id="3" name="Content Placeholder 2"/>
          <p:cNvSpPr>
            <a:spLocks noGrp="1"/>
          </p:cNvSpPr>
          <p:nvPr>
            <p:ph sz="quarter" idx="1"/>
          </p:nvPr>
        </p:nvSpPr>
        <p:spPr/>
        <p:txBody>
          <a:bodyPr/>
          <a:lstStyle/>
          <a:p>
            <a:r>
              <a:rPr lang="en-US" dirty="0" smtClean="0"/>
              <a:t>Spontaneous, mild </a:t>
            </a:r>
            <a:r>
              <a:rPr lang="en-US" dirty="0" err="1" smtClean="0"/>
              <a:t>rxn</a:t>
            </a:r>
            <a:r>
              <a:rPr lang="en-US" dirty="0" smtClean="0"/>
              <a:t> conditions</a:t>
            </a:r>
          </a:p>
          <a:p>
            <a:endParaRPr lang="en-US" dirty="0" smtClean="0"/>
          </a:p>
          <a:p>
            <a:r>
              <a:rPr lang="en-US" dirty="0" smtClean="0"/>
              <a:t>R-X + 2H</a:t>
            </a:r>
            <a:r>
              <a:rPr lang="en-US" baseline="30000" dirty="0" smtClean="0"/>
              <a:t>+</a:t>
            </a:r>
            <a:r>
              <a:rPr lang="en-US" dirty="0" smtClean="0"/>
              <a:t> + 2e</a:t>
            </a:r>
            <a:r>
              <a:rPr lang="en-US" baseline="30000" dirty="0" smtClean="0"/>
              <a:t>-</a:t>
            </a:r>
            <a:r>
              <a:rPr lang="en-US" dirty="0" smtClean="0"/>
              <a:t> </a:t>
            </a:r>
            <a:r>
              <a:rPr lang="en-US" dirty="0" smtClean="0">
                <a:sym typeface="Wingdings" pitchFamily="2" charset="2"/>
              </a:rPr>
              <a:t> R-H + HX	E</a:t>
            </a:r>
            <a:r>
              <a:rPr lang="en-US" baseline="30000" dirty="0" smtClean="0">
                <a:sym typeface="Wingdings" pitchFamily="2" charset="2"/>
              </a:rPr>
              <a:t>0</a:t>
            </a:r>
            <a:r>
              <a:rPr lang="en-US" dirty="0" smtClean="0">
                <a:sym typeface="Wingdings" pitchFamily="2" charset="2"/>
              </a:rPr>
              <a:t> &gt; 0.1 volts</a:t>
            </a:r>
          </a:p>
          <a:p>
            <a:endParaRPr lang="en-US" dirty="0" smtClean="0">
              <a:sym typeface="Wingdings" pitchFamily="2" charset="2"/>
            </a:endParaRPr>
          </a:p>
          <a:p>
            <a:r>
              <a:rPr lang="en-US" dirty="0" smtClean="0">
                <a:sym typeface="Wingdings" pitchFamily="2" charset="2"/>
              </a:rPr>
              <a:t>Fe</a:t>
            </a:r>
            <a:r>
              <a:rPr lang="en-US" baseline="30000" dirty="0" smtClean="0">
                <a:sym typeface="Wingdings" pitchFamily="2" charset="2"/>
              </a:rPr>
              <a:t>2+</a:t>
            </a:r>
            <a:r>
              <a:rPr lang="en-US" dirty="0" smtClean="0">
                <a:sym typeface="Wingdings" pitchFamily="2" charset="2"/>
              </a:rPr>
              <a:t> + 2e</a:t>
            </a:r>
            <a:r>
              <a:rPr lang="en-US" baseline="30000" dirty="0" smtClean="0">
                <a:sym typeface="Wingdings" pitchFamily="2" charset="2"/>
              </a:rPr>
              <a:t>-</a:t>
            </a:r>
            <a:r>
              <a:rPr lang="en-US" dirty="0" smtClean="0">
                <a:sym typeface="Wingdings" pitchFamily="2" charset="2"/>
              </a:rPr>
              <a:t>  Fe(0)			E</a:t>
            </a:r>
            <a:r>
              <a:rPr lang="en-US" baseline="30000" dirty="0" smtClean="0">
                <a:sym typeface="Wingdings" pitchFamily="2" charset="2"/>
              </a:rPr>
              <a:t>0</a:t>
            </a:r>
            <a:r>
              <a:rPr lang="en-US" dirty="0" smtClean="0">
                <a:sym typeface="Wingdings" pitchFamily="2" charset="2"/>
              </a:rPr>
              <a:t> = -0.44 V</a:t>
            </a:r>
          </a:p>
          <a:p>
            <a:endParaRPr lang="en-US" dirty="0" smtClean="0">
              <a:sym typeface="Wingdings" pitchFamily="2" charset="2"/>
            </a:endParaRPr>
          </a:p>
          <a:p>
            <a:r>
              <a:rPr lang="en-US" dirty="0" err="1" smtClean="0">
                <a:sym typeface="Wingdings" pitchFamily="2" charset="2"/>
              </a:rPr>
              <a:t>E</a:t>
            </a:r>
            <a:r>
              <a:rPr lang="en-US" baseline="-25000" dirty="0" err="1" smtClean="0">
                <a:sym typeface="Wingdings" pitchFamily="2" charset="2"/>
              </a:rPr>
              <a:t>cell</a:t>
            </a:r>
            <a:r>
              <a:rPr lang="en-US" dirty="0" smtClean="0">
                <a:sym typeface="Wingdings" pitchFamily="2" charset="2"/>
              </a:rPr>
              <a:t> &gt; 0 		Spontaneous</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60</a:t>
            </a:fld>
            <a:endParaRPr lang="en-US"/>
          </a:p>
        </p:txBody>
      </p:sp>
      <p:pic>
        <p:nvPicPr>
          <p:cNvPr id="1026" name="Picture 2" descr="C:\Users\Frank\Documents\Data\2009-2010\research\SEM of Graphene Thickness 12-10-09\Graphene thickness - 10.tif"/>
          <p:cNvPicPr>
            <a:picLocks noChangeAspect="1" noChangeArrowheads="1"/>
          </p:cNvPicPr>
          <p:nvPr/>
        </p:nvPicPr>
        <p:blipFill>
          <a:blip r:embed="rId3" cstate="print"/>
          <a:srcRect/>
          <a:stretch>
            <a:fillRect/>
          </a:stretch>
        </p:blipFill>
        <p:spPr bwMode="auto">
          <a:xfrm>
            <a:off x="381000" y="914400"/>
            <a:ext cx="6324600" cy="4743450"/>
          </a:xfrm>
          <a:prstGeom prst="rect">
            <a:avLst/>
          </a:prstGeom>
          <a:noFill/>
        </p:spPr>
      </p:pic>
      <p:sp>
        <p:nvSpPr>
          <p:cNvPr id="7" name="Line Callout 1 6"/>
          <p:cNvSpPr/>
          <p:nvPr/>
        </p:nvSpPr>
        <p:spPr>
          <a:xfrm>
            <a:off x="7696200" y="1066800"/>
            <a:ext cx="1219200" cy="762000"/>
          </a:xfrm>
          <a:prstGeom prst="borderCallout1">
            <a:avLst>
              <a:gd name="adj1" fmla="val 18750"/>
              <a:gd name="adj2" fmla="val -8333"/>
              <a:gd name="adj3" fmla="val 225183"/>
              <a:gd name="adj4" fmla="val -699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Graphene Layer 1</a:t>
            </a:r>
            <a:endParaRPr lang="en-US" dirty="0">
              <a:solidFill>
                <a:schemeClr val="tx1"/>
              </a:solidFill>
            </a:endParaRPr>
          </a:p>
        </p:txBody>
      </p:sp>
      <p:sp>
        <p:nvSpPr>
          <p:cNvPr id="9" name="Rectangle 8"/>
          <p:cNvSpPr/>
          <p:nvPr/>
        </p:nvSpPr>
        <p:spPr>
          <a:xfrm>
            <a:off x="3653640" y="3244334"/>
            <a:ext cx="1836720" cy="369332"/>
          </a:xfrm>
          <a:prstGeom prst="rect">
            <a:avLst/>
          </a:prstGeom>
        </p:spPr>
        <p:txBody>
          <a:bodyPr wrap="none">
            <a:spAutoFit/>
          </a:bodyPr>
          <a:lstStyle/>
          <a:p>
            <a:pPr algn="ctr"/>
            <a:r>
              <a:rPr lang="en-US" dirty="0" smtClean="0"/>
              <a:t>Graphene Layer 1</a:t>
            </a:r>
            <a:endParaRPr lang="en-US" dirty="0"/>
          </a:p>
        </p:txBody>
      </p:sp>
      <p:sp>
        <p:nvSpPr>
          <p:cNvPr id="10" name="Line Callout 1 9"/>
          <p:cNvSpPr/>
          <p:nvPr/>
        </p:nvSpPr>
        <p:spPr>
          <a:xfrm>
            <a:off x="7696200" y="3276600"/>
            <a:ext cx="1219200" cy="762000"/>
          </a:xfrm>
          <a:prstGeom prst="borderCallout1">
            <a:avLst>
              <a:gd name="adj1" fmla="val 71433"/>
              <a:gd name="adj2" fmla="val -10162"/>
              <a:gd name="adj3" fmla="val 106646"/>
              <a:gd name="adj4" fmla="val -717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Graphene Layer 2</a:t>
            </a:r>
            <a:endParaRPr lang="en-US" dirty="0">
              <a:solidFill>
                <a:schemeClr val="tx1"/>
              </a:solidFill>
            </a:endParaRPr>
          </a:p>
        </p:txBody>
      </p:sp>
      <p:sp>
        <p:nvSpPr>
          <p:cNvPr id="11" name="Line Callout 1 10"/>
          <p:cNvSpPr/>
          <p:nvPr/>
        </p:nvSpPr>
        <p:spPr>
          <a:xfrm>
            <a:off x="7696200" y="4419600"/>
            <a:ext cx="1219200" cy="762000"/>
          </a:xfrm>
          <a:prstGeom prst="borderCallout1">
            <a:avLst>
              <a:gd name="adj1" fmla="val 71433"/>
              <a:gd name="adj2" fmla="val -10162"/>
              <a:gd name="adj3" fmla="val 71524"/>
              <a:gd name="adj4" fmla="val -736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 Wafer</a:t>
            </a:r>
            <a:endParaRPr lang="en-US" dirty="0">
              <a:solidFill>
                <a:schemeClr val="tx1"/>
              </a:solidFill>
            </a:endParaRPr>
          </a:p>
        </p:txBody>
      </p:sp>
      <p:sp>
        <p:nvSpPr>
          <p:cNvPr id="12" name="TextBox 11"/>
          <p:cNvSpPr txBox="1"/>
          <p:nvPr/>
        </p:nvSpPr>
        <p:spPr>
          <a:xfrm>
            <a:off x="1600200" y="381000"/>
            <a:ext cx="4127284" cy="369332"/>
          </a:xfrm>
          <a:prstGeom prst="rect">
            <a:avLst/>
          </a:prstGeom>
          <a:noFill/>
        </p:spPr>
        <p:txBody>
          <a:bodyPr wrap="none" rtlCol="0">
            <a:spAutoFit/>
          </a:bodyPr>
          <a:lstStyle/>
          <a:p>
            <a:r>
              <a:rPr lang="en-US" dirty="0" smtClean="0"/>
              <a:t>SEM 121009 - Graphene from Roofing Tar </a:t>
            </a:r>
            <a:endParaRPr lang="en-US" dirty="0"/>
          </a:p>
        </p:txBody>
      </p:sp>
      <p:sp>
        <p:nvSpPr>
          <p:cNvPr id="13" name="TextBox 12"/>
          <p:cNvSpPr txBox="1"/>
          <p:nvPr/>
        </p:nvSpPr>
        <p:spPr>
          <a:xfrm>
            <a:off x="4191000" y="2743200"/>
            <a:ext cx="855619" cy="369332"/>
          </a:xfrm>
          <a:prstGeom prst="rect">
            <a:avLst/>
          </a:prstGeom>
          <a:noFill/>
        </p:spPr>
        <p:txBody>
          <a:bodyPr wrap="none" rtlCol="0">
            <a:spAutoFit/>
          </a:bodyPr>
          <a:lstStyle/>
          <a:p>
            <a:r>
              <a:rPr lang="en-US" dirty="0" smtClean="0">
                <a:solidFill>
                  <a:schemeClr val="bg1"/>
                </a:solidFill>
              </a:rPr>
              <a:t>Layer 1</a:t>
            </a:r>
            <a:endParaRPr lang="en-US" dirty="0">
              <a:solidFill>
                <a:schemeClr val="bg1"/>
              </a:solidFill>
            </a:endParaRPr>
          </a:p>
        </p:txBody>
      </p:sp>
      <p:sp>
        <p:nvSpPr>
          <p:cNvPr id="14" name="TextBox 13"/>
          <p:cNvSpPr txBox="1"/>
          <p:nvPr/>
        </p:nvSpPr>
        <p:spPr>
          <a:xfrm>
            <a:off x="4191000" y="3810000"/>
            <a:ext cx="855619" cy="369332"/>
          </a:xfrm>
          <a:prstGeom prst="rect">
            <a:avLst/>
          </a:prstGeom>
          <a:noFill/>
        </p:spPr>
        <p:txBody>
          <a:bodyPr wrap="none" rtlCol="0">
            <a:spAutoFit/>
          </a:bodyPr>
          <a:lstStyle/>
          <a:p>
            <a:r>
              <a:rPr lang="en-US" dirty="0" smtClean="0">
                <a:solidFill>
                  <a:schemeClr val="bg1"/>
                </a:solidFill>
              </a:rPr>
              <a:t>Layer 2</a:t>
            </a:r>
            <a:endParaRPr lang="en-US" dirty="0">
              <a:solidFill>
                <a:schemeClr val="bg1"/>
              </a:solidFill>
            </a:endParaRPr>
          </a:p>
        </p:txBody>
      </p:sp>
      <p:sp>
        <p:nvSpPr>
          <p:cNvPr id="15" name="TextBox 14"/>
          <p:cNvSpPr txBox="1"/>
          <p:nvPr/>
        </p:nvSpPr>
        <p:spPr>
          <a:xfrm>
            <a:off x="4191000" y="4724400"/>
            <a:ext cx="990600" cy="369332"/>
          </a:xfrm>
          <a:prstGeom prst="rect">
            <a:avLst/>
          </a:prstGeom>
          <a:noFill/>
        </p:spPr>
        <p:txBody>
          <a:bodyPr wrap="square" rtlCol="0">
            <a:spAutoFit/>
          </a:bodyPr>
          <a:lstStyle/>
          <a:p>
            <a:r>
              <a:rPr lang="en-US" dirty="0" smtClean="0">
                <a:solidFill>
                  <a:schemeClr val="bg1"/>
                </a:solidFill>
              </a:rPr>
              <a:t>Si Wafer</a:t>
            </a:r>
            <a:endParaRPr lang="en-US"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Frank\My Documents\Data\2009-2010\research\10270902.JPG"/>
          <p:cNvPicPr>
            <a:picLocks noChangeAspect="1" noChangeArrowheads="1"/>
          </p:cNvPicPr>
          <p:nvPr/>
        </p:nvPicPr>
        <p:blipFill>
          <a:blip r:embed="rId3" cstate="print">
            <a:lum bright="54000"/>
          </a:blip>
          <a:srcRect/>
          <a:stretch>
            <a:fillRect/>
          </a:stretch>
        </p:blipFill>
        <p:spPr bwMode="auto">
          <a:xfrm>
            <a:off x="1371600" y="914400"/>
            <a:ext cx="6248400" cy="4716494"/>
          </a:xfrm>
          <a:prstGeom prst="rect">
            <a:avLst/>
          </a:prstGeom>
          <a:noFill/>
        </p:spPr>
      </p:pic>
      <p:sp>
        <p:nvSpPr>
          <p:cNvPr id="4" name="TextBox 3"/>
          <p:cNvSpPr txBox="1"/>
          <p:nvPr/>
        </p:nvSpPr>
        <p:spPr>
          <a:xfrm>
            <a:off x="1752600" y="457200"/>
            <a:ext cx="5584799" cy="369332"/>
          </a:xfrm>
          <a:prstGeom prst="rect">
            <a:avLst/>
          </a:prstGeom>
          <a:noFill/>
        </p:spPr>
        <p:txBody>
          <a:bodyPr wrap="none" rtlCol="0">
            <a:spAutoFit/>
          </a:bodyPr>
          <a:lstStyle/>
          <a:p>
            <a:r>
              <a:rPr lang="en-US" dirty="0" smtClean="0"/>
              <a:t>Exfoliated Sample from 10270901 – 6g 5W-20 + 5g S 200x</a:t>
            </a:r>
            <a:endParaRPr lang="en-US" dirty="0"/>
          </a:p>
        </p:txBody>
      </p:sp>
      <p:sp>
        <p:nvSpPr>
          <p:cNvPr id="5" name="TextBox 4"/>
          <p:cNvSpPr txBox="1"/>
          <p:nvPr/>
        </p:nvSpPr>
        <p:spPr>
          <a:xfrm>
            <a:off x="2667000" y="5791200"/>
            <a:ext cx="3308919" cy="369332"/>
          </a:xfrm>
          <a:prstGeom prst="rect">
            <a:avLst/>
          </a:prstGeom>
          <a:noFill/>
        </p:spPr>
        <p:txBody>
          <a:bodyPr wrap="none" rtlCol="0">
            <a:spAutoFit/>
          </a:bodyPr>
          <a:lstStyle/>
          <a:p>
            <a:r>
              <a:rPr lang="en-US" dirty="0" smtClean="0"/>
              <a:t>Steps are Visible at the mm Scale</a:t>
            </a:r>
            <a:endParaRPr lang="en-US" dirty="0"/>
          </a:p>
        </p:txBody>
      </p:sp>
      <p:sp>
        <p:nvSpPr>
          <p:cNvPr id="6" name="Date Placeholder 5"/>
          <p:cNvSpPr>
            <a:spLocks noGrp="1"/>
          </p:cNvSpPr>
          <p:nvPr>
            <p:ph type="dt" sz="half" idx="10"/>
          </p:nvPr>
        </p:nvSpPr>
        <p:spPr/>
        <p:txBody>
          <a:bodyPr/>
          <a:lstStyle/>
          <a:p>
            <a:r>
              <a:rPr lang="en-US" smtClean="0"/>
              <a:t>10/4/2010</a:t>
            </a:r>
            <a:endParaRPr lang="en-US" dirty="0"/>
          </a:p>
        </p:txBody>
      </p:sp>
      <p:sp>
        <p:nvSpPr>
          <p:cNvPr id="7" name="Slide Number Placeholder 6"/>
          <p:cNvSpPr>
            <a:spLocks noGrp="1"/>
          </p:cNvSpPr>
          <p:nvPr>
            <p:ph type="sldNum" sz="quarter" idx="12"/>
          </p:nvPr>
        </p:nvSpPr>
        <p:spPr/>
        <p:txBody>
          <a:bodyPr/>
          <a:lstStyle/>
          <a:p>
            <a:fld id="{5B4FCA29-9615-46A5-8FB2-CB505D6FFC6B}"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62</a:t>
            </a:fld>
            <a:endParaRPr lang="en-US"/>
          </a:p>
        </p:txBody>
      </p:sp>
      <p:pic>
        <p:nvPicPr>
          <p:cNvPr id="5" name="Picture 4" descr="E:\091010Graphenesamples\Graphene08.tif"/>
          <p:cNvPicPr/>
          <p:nvPr/>
        </p:nvPicPr>
        <p:blipFill>
          <a:blip r:embed="rId3" cstate="print"/>
          <a:srcRect/>
          <a:stretch>
            <a:fillRect/>
          </a:stretch>
        </p:blipFill>
        <p:spPr bwMode="auto">
          <a:xfrm>
            <a:off x="1295400" y="838200"/>
            <a:ext cx="6705600" cy="4876800"/>
          </a:xfrm>
          <a:prstGeom prst="rect">
            <a:avLst/>
          </a:prstGeom>
          <a:noFill/>
          <a:ln w="9525">
            <a:noFill/>
            <a:miter lim="800000"/>
            <a:headEnd/>
            <a:tailEnd/>
          </a:ln>
        </p:spPr>
      </p:pic>
      <p:sp>
        <p:nvSpPr>
          <p:cNvPr id="6" name="TextBox 5"/>
          <p:cNvSpPr txBox="1"/>
          <p:nvPr/>
        </p:nvSpPr>
        <p:spPr>
          <a:xfrm>
            <a:off x="2819400" y="457200"/>
            <a:ext cx="3230372" cy="369332"/>
          </a:xfrm>
          <a:prstGeom prst="rect">
            <a:avLst/>
          </a:prstGeom>
          <a:noFill/>
        </p:spPr>
        <p:txBody>
          <a:bodyPr wrap="none" rtlCol="0">
            <a:spAutoFit/>
          </a:bodyPr>
          <a:lstStyle/>
          <a:p>
            <a:r>
              <a:rPr lang="en-US" dirty="0" smtClean="0"/>
              <a:t>SEM obtained 090910 </a:t>
            </a:r>
            <a:r>
              <a:rPr lang="en-US" dirty="0" err="1" smtClean="0"/>
              <a:t>Yuqun</a:t>
            </a:r>
            <a:r>
              <a:rPr lang="en-US" dirty="0" smtClean="0"/>
              <a:t> Xie</a:t>
            </a:r>
            <a:endParaRPr lang="en-US" dirty="0"/>
          </a:p>
        </p:txBody>
      </p:sp>
      <p:sp>
        <p:nvSpPr>
          <p:cNvPr id="7" name="TextBox 6"/>
          <p:cNvSpPr txBox="1"/>
          <p:nvPr/>
        </p:nvSpPr>
        <p:spPr>
          <a:xfrm>
            <a:off x="2819400" y="5791200"/>
            <a:ext cx="3596049" cy="369332"/>
          </a:xfrm>
          <a:prstGeom prst="rect">
            <a:avLst/>
          </a:prstGeom>
          <a:noFill/>
        </p:spPr>
        <p:txBody>
          <a:bodyPr wrap="none" rtlCol="0">
            <a:spAutoFit/>
          </a:bodyPr>
          <a:lstStyle/>
          <a:p>
            <a:r>
              <a:rPr lang="en-US" dirty="0" smtClean="0"/>
              <a:t>Steps are Visible on the Micron Scale</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63</a:t>
            </a:fld>
            <a:endParaRPr lang="en-US"/>
          </a:p>
        </p:txBody>
      </p:sp>
      <p:pic>
        <p:nvPicPr>
          <p:cNvPr id="144386" name="Picture 2"/>
          <p:cNvPicPr>
            <a:picLocks noChangeAspect="1" noChangeArrowheads="1"/>
          </p:cNvPicPr>
          <p:nvPr/>
        </p:nvPicPr>
        <p:blipFill>
          <a:blip r:embed="rId3" cstate="print"/>
          <a:srcRect l="22782" t="19245" r="17545" b="3791"/>
          <a:stretch>
            <a:fillRect/>
          </a:stretch>
        </p:blipFill>
        <p:spPr bwMode="auto">
          <a:xfrm>
            <a:off x="228600" y="1752600"/>
            <a:ext cx="4774442" cy="4359360"/>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l="11823" t="24771" r="64039" b="37156"/>
          <a:stretch>
            <a:fillRect/>
          </a:stretch>
        </p:blipFill>
        <p:spPr bwMode="auto">
          <a:xfrm>
            <a:off x="5715000" y="1752600"/>
            <a:ext cx="1866745" cy="2107934"/>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l="36453" t="17890" r="10837" b="39908"/>
          <a:stretch>
            <a:fillRect/>
          </a:stretch>
        </p:blipFill>
        <p:spPr bwMode="auto">
          <a:xfrm>
            <a:off x="4800600" y="3886200"/>
            <a:ext cx="4076571" cy="2336612"/>
          </a:xfrm>
          <a:prstGeom prst="rect">
            <a:avLst/>
          </a:prstGeom>
          <a:noFill/>
          <a:ln w="9525">
            <a:noFill/>
            <a:miter lim="800000"/>
            <a:headEnd/>
            <a:tailEnd/>
          </a:ln>
          <a:effectLst/>
        </p:spPr>
      </p:pic>
      <p:sp>
        <p:nvSpPr>
          <p:cNvPr id="8" name="TextBox 7"/>
          <p:cNvSpPr txBox="1"/>
          <p:nvPr/>
        </p:nvSpPr>
        <p:spPr>
          <a:xfrm>
            <a:off x="1143000" y="609600"/>
            <a:ext cx="6667403" cy="707886"/>
          </a:xfrm>
          <a:prstGeom prst="rect">
            <a:avLst/>
          </a:prstGeom>
          <a:noFill/>
        </p:spPr>
        <p:txBody>
          <a:bodyPr wrap="none" rtlCol="0">
            <a:spAutoFit/>
          </a:bodyPr>
          <a:lstStyle/>
          <a:p>
            <a:r>
              <a:rPr lang="en-US" sz="4000" dirty="0" smtClean="0"/>
              <a:t>Micron Scale AFM of UI Carbon</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 Image of UI Carbon</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5B4FCA29-9615-46A5-8FB2-CB505D6FFC6B}" type="slidenum">
              <a:rPr lang="en-US" smtClean="0"/>
              <a:pPr/>
              <a:t>64</a:t>
            </a:fld>
            <a:endParaRPr lang="en-US"/>
          </a:p>
        </p:txBody>
      </p:sp>
      <p:pic>
        <p:nvPicPr>
          <p:cNvPr id="7" name="Picture 6"/>
          <p:cNvPicPr/>
          <p:nvPr/>
        </p:nvPicPr>
        <p:blipFill>
          <a:blip r:embed="rId3" cstate="print"/>
          <a:srcRect/>
          <a:stretch>
            <a:fillRect/>
          </a:stretch>
        </p:blipFill>
        <p:spPr bwMode="auto">
          <a:xfrm>
            <a:off x="1600200" y="1066800"/>
            <a:ext cx="5791200" cy="4876800"/>
          </a:xfrm>
          <a:prstGeom prst="rect">
            <a:avLst/>
          </a:prstGeom>
          <a:noFill/>
          <a:ln w="9525">
            <a:noFill/>
            <a:miter lim="800000"/>
            <a:headEnd/>
            <a:tailEnd/>
          </a:ln>
        </p:spPr>
      </p:pic>
      <p:sp>
        <p:nvSpPr>
          <p:cNvPr id="10" name="TextBox 9"/>
          <p:cNvSpPr txBox="1"/>
          <p:nvPr/>
        </p:nvSpPr>
        <p:spPr>
          <a:xfrm>
            <a:off x="3048000" y="6096000"/>
            <a:ext cx="3244799" cy="369332"/>
          </a:xfrm>
          <a:prstGeom prst="rect">
            <a:avLst/>
          </a:prstGeom>
          <a:noFill/>
        </p:spPr>
        <p:txBody>
          <a:bodyPr wrap="none" rtlCol="0">
            <a:spAutoFit/>
          </a:bodyPr>
          <a:lstStyle/>
          <a:p>
            <a:r>
              <a:rPr lang="en-US" dirty="0" smtClean="0"/>
              <a:t>Steps are Visible on the nm Scale</a:t>
            </a:r>
            <a:endParaRPr lang="en-US" dirty="0"/>
          </a:p>
        </p:txBody>
      </p:sp>
      <p:sp>
        <p:nvSpPr>
          <p:cNvPr id="8" name="Date Placeholder 7"/>
          <p:cNvSpPr>
            <a:spLocks noGrp="1"/>
          </p:cNvSpPr>
          <p:nvPr>
            <p:ph type="dt" sz="half" idx="10"/>
          </p:nvPr>
        </p:nvSpPr>
        <p:spPr/>
        <p:txBody>
          <a:bodyPr/>
          <a:lstStyle/>
          <a:p>
            <a:r>
              <a:rPr lang="en-US" smtClean="0"/>
              <a:t>10/4/2010</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766141E-86D9-4F0F-9734-A3188B0864B1}" type="slidenum">
              <a:rPr lang="en-US" smtClean="0"/>
              <a:pPr/>
              <a:t>65</a:t>
            </a:fld>
            <a:endParaRPr lang="en-US"/>
          </a:p>
        </p:txBody>
      </p:sp>
      <p:pic>
        <p:nvPicPr>
          <p:cNvPr id="5" name="Picture 4"/>
          <p:cNvPicPr/>
          <p:nvPr/>
        </p:nvPicPr>
        <p:blipFill>
          <a:blip r:embed="rId3" cstate="print"/>
          <a:srcRect l="22594" t="28448" r="22594" b="40250"/>
          <a:stretch>
            <a:fillRect/>
          </a:stretch>
        </p:blipFill>
        <p:spPr bwMode="auto">
          <a:xfrm>
            <a:off x="381000" y="1752600"/>
            <a:ext cx="8077200" cy="2971800"/>
          </a:xfrm>
          <a:prstGeom prst="rect">
            <a:avLst/>
          </a:prstGeom>
          <a:noFill/>
          <a:ln w="9525">
            <a:noFill/>
            <a:miter lim="800000"/>
            <a:headEnd/>
            <a:tailEnd/>
          </a:ln>
        </p:spPr>
      </p:pic>
      <p:sp>
        <p:nvSpPr>
          <p:cNvPr id="6" name="Rectangle 5"/>
          <p:cNvSpPr/>
          <p:nvPr/>
        </p:nvSpPr>
        <p:spPr>
          <a:xfrm>
            <a:off x="533400" y="4953000"/>
            <a:ext cx="8229600" cy="954107"/>
          </a:xfrm>
          <a:prstGeom prst="rect">
            <a:avLst/>
          </a:prstGeom>
        </p:spPr>
        <p:txBody>
          <a:bodyPr wrap="square">
            <a:spAutoFit/>
          </a:bodyPr>
          <a:lstStyle/>
          <a:p>
            <a:pPr>
              <a:buFont typeface="Arial" pitchFamily="34" charset="0"/>
              <a:buChar char="•"/>
            </a:pPr>
            <a:r>
              <a:rPr lang="en-US" sz="2800" dirty="0" smtClean="0"/>
              <a:t>Hexagonal pattern consistent with graphite/graphene</a:t>
            </a:r>
          </a:p>
          <a:p>
            <a:pPr>
              <a:buFont typeface="Arial" pitchFamily="34" charset="0"/>
              <a:buChar char="•"/>
            </a:pPr>
            <a:r>
              <a:rPr lang="en-US" sz="2800" dirty="0" smtClean="0"/>
              <a:t>Atomic distance of 0.1485 matches that of sp</a:t>
            </a:r>
            <a:r>
              <a:rPr lang="en-US" sz="2800" baseline="30000" dirty="0" smtClean="0"/>
              <a:t>2</a:t>
            </a:r>
            <a:r>
              <a:rPr lang="en-US" sz="2800" dirty="0" smtClean="0"/>
              <a:t> carbon</a:t>
            </a:r>
            <a:r>
              <a:rPr lang="en-US" dirty="0" smtClean="0"/>
              <a:t>.</a:t>
            </a:r>
            <a:endParaRPr lang="en-US" dirty="0"/>
          </a:p>
        </p:txBody>
      </p:sp>
      <p:sp>
        <p:nvSpPr>
          <p:cNvPr id="7" name="Title 1"/>
          <p:cNvSpPr txBox="1">
            <a:spLocks/>
          </p:cNvSpPr>
          <p:nvPr/>
        </p:nvSpPr>
        <p:spPr>
          <a:xfrm>
            <a:off x="533400" y="6858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Atomic Scale AFM of UI Carbon</a:t>
            </a: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Morphology of UI Carbon</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66</a:t>
            </a:fld>
            <a:endParaRPr lang="en-US"/>
          </a:p>
        </p:txBody>
      </p:sp>
      <p:sp>
        <p:nvSpPr>
          <p:cNvPr id="6" name="Content Placeholder 5"/>
          <p:cNvSpPr>
            <a:spLocks noGrp="1"/>
          </p:cNvSpPr>
          <p:nvPr>
            <p:ph sz="quarter" idx="1"/>
          </p:nvPr>
        </p:nvSpPr>
        <p:spPr/>
        <p:txBody>
          <a:bodyPr>
            <a:normAutofit fontScale="92500" lnSpcReduction="10000"/>
          </a:bodyPr>
          <a:lstStyle/>
          <a:p>
            <a:r>
              <a:rPr lang="en-US" dirty="0" smtClean="0"/>
              <a:t>Layered Characteristics</a:t>
            </a:r>
          </a:p>
          <a:p>
            <a:pPr lvl="1"/>
            <a:r>
              <a:rPr lang="en-US" dirty="0" smtClean="0"/>
              <a:t>mm scale (optical microscope)</a:t>
            </a:r>
          </a:p>
          <a:p>
            <a:pPr lvl="1"/>
            <a:r>
              <a:rPr lang="en-US" dirty="0" smtClean="0"/>
              <a:t>micron scale (SEM)</a:t>
            </a:r>
          </a:p>
          <a:p>
            <a:pPr lvl="1"/>
            <a:r>
              <a:rPr lang="en-US" dirty="0" smtClean="0"/>
              <a:t>nanometer scale (TEM)</a:t>
            </a:r>
          </a:p>
          <a:p>
            <a:r>
              <a:rPr lang="en-US" dirty="0" smtClean="0"/>
              <a:t>Atomic Scale AFM</a:t>
            </a:r>
          </a:p>
          <a:p>
            <a:pPr lvl="1"/>
            <a:r>
              <a:rPr lang="en-US" dirty="0" smtClean="0"/>
              <a:t>Consistent with graphene</a:t>
            </a:r>
          </a:p>
          <a:p>
            <a:pPr lvl="1"/>
            <a:r>
              <a:rPr lang="en-US" dirty="0" smtClean="0"/>
              <a:t>sp</a:t>
            </a:r>
            <a:r>
              <a:rPr lang="en-US" baseline="30000" dirty="0" smtClean="0"/>
              <a:t>2</a:t>
            </a:r>
            <a:r>
              <a:rPr lang="en-US" dirty="0" smtClean="0"/>
              <a:t> C</a:t>
            </a:r>
          </a:p>
          <a:p>
            <a:r>
              <a:rPr lang="en-US" dirty="0" smtClean="0"/>
              <a:t>Flatness </a:t>
            </a:r>
          </a:p>
          <a:p>
            <a:pPr lvl="1"/>
            <a:r>
              <a:rPr lang="en-US" dirty="0" smtClean="0"/>
              <a:t>Indefinite – by SEM/AFM several hundred µm</a:t>
            </a:r>
            <a:r>
              <a:rPr lang="en-US" baseline="30000" dirty="0" smtClean="0"/>
              <a:t>2</a:t>
            </a:r>
          </a:p>
          <a:p>
            <a:pPr lvl="1"/>
            <a:r>
              <a:rPr lang="en-US" dirty="0" smtClean="0"/>
              <a:t>By visual microscopy cm</a:t>
            </a:r>
            <a:r>
              <a:rPr lang="en-US" baseline="30000" dirty="0" smtClean="0"/>
              <a:t>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4492752" cy="990600"/>
          </a:xfrm>
        </p:spPr>
        <p:txBody>
          <a:bodyPr>
            <a:normAutofit fontScale="90000"/>
          </a:bodyPr>
          <a:lstStyle/>
          <a:p>
            <a:r>
              <a:rPr lang="en-US" dirty="0" smtClean="0"/>
              <a:t>Raman Analysis</a:t>
            </a:r>
            <a:br>
              <a:rPr lang="en-US" dirty="0" smtClean="0"/>
            </a:br>
            <a:r>
              <a:rPr lang="en-US" dirty="0" smtClean="0"/>
              <a:t>Graphite</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67</a:t>
            </a:fld>
            <a:endParaRPr lang="en-US"/>
          </a:p>
        </p:txBody>
      </p:sp>
      <p:pic>
        <p:nvPicPr>
          <p:cNvPr id="96258" name="Picture 2"/>
          <p:cNvPicPr>
            <a:picLocks noChangeAspect="1" noChangeArrowheads="1"/>
          </p:cNvPicPr>
          <p:nvPr/>
        </p:nvPicPr>
        <p:blipFill>
          <a:blip r:embed="rId3" cstate="print"/>
          <a:srcRect/>
          <a:stretch>
            <a:fillRect/>
          </a:stretch>
        </p:blipFill>
        <p:spPr bwMode="auto">
          <a:xfrm>
            <a:off x="4152900" y="381000"/>
            <a:ext cx="4991100" cy="4962525"/>
          </a:xfrm>
          <a:prstGeom prst="rect">
            <a:avLst/>
          </a:prstGeom>
          <a:noFill/>
          <a:ln w="9525">
            <a:noFill/>
            <a:miter lim="800000"/>
            <a:headEnd/>
            <a:tailEnd/>
          </a:ln>
        </p:spPr>
      </p:pic>
      <p:sp>
        <p:nvSpPr>
          <p:cNvPr id="13" name="Content Placeholder 12"/>
          <p:cNvSpPr>
            <a:spLocks noGrp="1"/>
          </p:cNvSpPr>
          <p:nvPr>
            <p:ph sz="quarter" idx="1"/>
          </p:nvPr>
        </p:nvSpPr>
        <p:spPr>
          <a:xfrm>
            <a:off x="0" y="1524000"/>
            <a:ext cx="8153400" cy="4495800"/>
          </a:xfrm>
        </p:spPr>
        <p:txBody>
          <a:bodyPr/>
          <a:lstStyle/>
          <a:p>
            <a:r>
              <a:rPr lang="en-US" dirty="0" smtClean="0"/>
              <a:t>G-Band 1500-1600cm</a:t>
            </a:r>
            <a:r>
              <a:rPr lang="en-US" baseline="30000" dirty="0" smtClean="0"/>
              <a:t>-1</a:t>
            </a:r>
          </a:p>
          <a:p>
            <a:pPr lvl="1"/>
            <a:r>
              <a:rPr lang="en-US" sz="2000" dirty="0" smtClean="0"/>
              <a:t>E</a:t>
            </a:r>
            <a:r>
              <a:rPr lang="en-US" sz="2000" baseline="-25000" dirty="0" smtClean="0"/>
              <a:t>2g</a:t>
            </a:r>
            <a:r>
              <a:rPr lang="en-US" sz="2000" dirty="0" smtClean="0"/>
              <a:t> symmetry</a:t>
            </a:r>
          </a:p>
          <a:p>
            <a:pPr lvl="1"/>
            <a:r>
              <a:rPr lang="en-US" sz="2000" dirty="0" smtClean="0"/>
              <a:t>Occurs in all sp</a:t>
            </a:r>
            <a:r>
              <a:rPr lang="en-US" sz="2000" baseline="30000" dirty="0" smtClean="0"/>
              <a:t>2</a:t>
            </a:r>
            <a:r>
              <a:rPr lang="en-US" sz="2000" dirty="0" smtClean="0"/>
              <a:t> C</a:t>
            </a:r>
          </a:p>
          <a:p>
            <a:r>
              <a:rPr lang="en-US" dirty="0" smtClean="0"/>
              <a:t>D-Band 1355cm</a:t>
            </a:r>
            <a:r>
              <a:rPr lang="en-US" baseline="30000" dirty="0" smtClean="0"/>
              <a:t>-1</a:t>
            </a:r>
          </a:p>
          <a:p>
            <a:pPr lvl="1"/>
            <a:r>
              <a:rPr lang="en-US" sz="2000" dirty="0" smtClean="0"/>
              <a:t>A</a:t>
            </a:r>
            <a:r>
              <a:rPr lang="en-US" sz="2000" baseline="-25000" dirty="0" smtClean="0"/>
              <a:t>1g</a:t>
            </a:r>
            <a:r>
              <a:rPr lang="en-US" sz="2000" dirty="0" smtClean="0"/>
              <a:t> symmetry</a:t>
            </a:r>
          </a:p>
          <a:p>
            <a:pPr lvl="1"/>
            <a:r>
              <a:rPr lang="en-US" sz="2000" dirty="0" smtClean="0"/>
              <a:t>‘breathing’ mode</a:t>
            </a:r>
          </a:p>
          <a:p>
            <a:pPr lvl="1"/>
            <a:r>
              <a:rPr lang="en-US" sz="2000" dirty="0" smtClean="0"/>
              <a:t>Forbidden in perfect graphite</a:t>
            </a:r>
          </a:p>
          <a:p>
            <a:pPr lvl="1"/>
            <a:r>
              <a:rPr lang="en-US" sz="2000" dirty="0" smtClean="0"/>
              <a:t>Appears with disorder &amp; defects</a:t>
            </a:r>
          </a:p>
          <a:p>
            <a:pPr lvl="1"/>
            <a:r>
              <a:rPr lang="en-US" sz="2000" dirty="0" smtClean="0"/>
              <a:t>sp</a:t>
            </a:r>
            <a:r>
              <a:rPr lang="en-US" sz="2000" baseline="30000" dirty="0" smtClean="0"/>
              <a:t>3</a:t>
            </a:r>
            <a:r>
              <a:rPr lang="en-US" sz="2000" dirty="0" smtClean="0"/>
              <a:t> C</a:t>
            </a:r>
          </a:p>
          <a:p>
            <a:endParaRPr lang="en-US" dirty="0"/>
          </a:p>
        </p:txBody>
      </p:sp>
      <p:pic>
        <p:nvPicPr>
          <p:cNvPr id="96259" name="Picture 3"/>
          <p:cNvPicPr>
            <a:picLocks noChangeAspect="1" noChangeArrowheads="1"/>
          </p:cNvPicPr>
          <p:nvPr/>
        </p:nvPicPr>
        <p:blipFill>
          <a:blip r:embed="rId4" cstate="print"/>
          <a:srcRect/>
          <a:stretch>
            <a:fillRect/>
          </a:stretch>
        </p:blipFill>
        <p:spPr bwMode="auto">
          <a:xfrm>
            <a:off x="1066800" y="5585694"/>
            <a:ext cx="7181693" cy="1272306"/>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Raman Spectrum of UI Carbon</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68</a:t>
            </a:fld>
            <a:endParaRPr lang="en-US"/>
          </a:p>
        </p:txBody>
      </p:sp>
      <p:pic>
        <p:nvPicPr>
          <p:cNvPr id="6" name="Picture 5"/>
          <p:cNvPicPr/>
          <p:nvPr/>
        </p:nvPicPr>
        <p:blipFill>
          <a:blip r:embed="rId3" cstate="print"/>
          <a:srcRect l="12000" b="10880"/>
          <a:stretch>
            <a:fillRect/>
          </a:stretch>
        </p:blipFill>
        <p:spPr bwMode="auto">
          <a:xfrm flipH="1">
            <a:off x="990600" y="1524000"/>
            <a:ext cx="6172200" cy="4114800"/>
          </a:xfrm>
          <a:prstGeom prst="rect">
            <a:avLst/>
          </a:prstGeom>
          <a:noFill/>
          <a:ln w="9525">
            <a:noFill/>
            <a:miter lim="800000"/>
            <a:headEnd/>
            <a:tailEnd/>
          </a:ln>
        </p:spPr>
      </p:pic>
      <p:sp>
        <p:nvSpPr>
          <p:cNvPr id="7" name="TextBox 6"/>
          <p:cNvSpPr txBox="1"/>
          <p:nvPr/>
        </p:nvSpPr>
        <p:spPr>
          <a:xfrm>
            <a:off x="2057400" y="5867400"/>
            <a:ext cx="1133644" cy="369332"/>
          </a:xfrm>
          <a:prstGeom prst="rect">
            <a:avLst/>
          </a:prstGeom>
          <a:noFill/>
        </p:spPr>
        <p:txBody>
          <a:bodyPr wrap="none" rtlCol="0">
            <a:spAutoFit/>
          </a:bodyPr>
          <a:lstStyle/>
          <a:p>
            <a:r>
              <a:rPr lang="en-US" dirty="0" smtClean="0"/>
              <a:t>1000 cm</a:t>
            </a:r>
            <a:r>
              <a:rPr lang="en-US" baseline="30000" dirty="0" smtClean="0"/>
              <a:t>-1</a:t>
            </a:r>
            <a:endParaRPr lang="en-US" baseline="30000" dirty="0"/>
          </a:p>
        </p:txBody>
      </p:sp>
      <p:cxnSp>
        <p:nvCxnSpPr>
          <p:cNvPr id="12" name="Straight Arrow Connector 11"/>
          <p:cNvCxnSpPr>
            <a:stCxn id="7" idx="0"/>
          </p:cNvCxnSpPr>
          <p:nvPr/>
        </p:nvCxnSpPr>
        <p:spPr>
          <a:xfrm rot="16200000" flipV="1">
            <a:off x="2493211" y="5736389"/>
            <a:ext cx="228600" cy="3342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5867400"/>
            <a:ext cx="1133644" cy="369332"/>
          </a:xfrm>
          <a:prstGeom prst="rect">
            <a:avLst/>
          </a:prstGeom>
          <a:noFill/>
        </p:spPr>
        <p:txBody>
          <a:bodyPr wrap="none" rtlCol="0">
            <a:spAutoFit/>
          </a:bodyPr>
          <a:lstStyle/>
          <a:p>
            <a:r>
              <a:rPr lang="en-US" dirty="0" smtClean="0"/>
              <a:t>2000 cm</a:t>
            </a:r>
            <a:r>
              <a:rPr lang="en-US" baseline="30000" dirty="0" smtClean="0"/>
              <a:t>-1</a:t>
            </a:r>
            <a:endParaRPr lang="en-US" baseline="30000" dirty="0"/>
          </a:p>
        </p:txBody>
      </p:sp>
      <p:cxnSp>
        <p:nvCxnSpPr>
          <p:cNvPr id="14" name="Straight Arrow Connector 13"/>
          <p:cNvCxnSpPr/>
          <p:nvPr/>
        </p:nvCxnSpPr>
        <p:spPr>
          <a:xfrm rot="16200000" flipV="1">
            <a:off x="4093411" y="5736389"/>
            <a:ext cx="228600" cy="3342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70860" y="1592580"/>
            <a:ext cx="691215" cy="369332"/>
          </a:xfrm>
          <a:prstGeom prst="rect">
            <a:avLst/>
          </a:prstGeom>
          <a:solidFill>
            <a:schemeClr val="bg1"/>
          </a:solidFill>
        </p:spPr>
        <p:txBody>
          <a:bodyPr wrap="none" rtlCol="0">
            <a:spAutoFit/>
          </a:bodyPr>
          <a:lstStyle/>
          <a:p>
            <a:r>
              <a:rPr lang="en-US" dirty="0" smtClean="0"/>
              <a:t>1593</a:t>
            </a:r>
            <a:endParaRPr lang="en-US" dirty="0"/>
          </a:p>
        </p:txBody>
      </p:sp>
      <p:sp>
        <p:nvSpPr>
          <p:cNvPr id="16" name="TextBox 15"/>
          <p:cNvSpPr txBox="1"/>
          <p:nvPr/>
        </p:nvSpPr>
        <p:spPr>
          <a:xfrm>
            <a:off x="2392680" y="1783080"/>
            <a:ext cx="691215" cy="369332"/>
          </a:xfrm>
          <a:prstGeom prst="rect">
            <a:avLst/>
          </a:prstGeom>
          <a:solidFill>
            <a:schemeClr val="bg1"/>
          </a:solidFill>
        </p:spPr>
        <p:txBody>
          <a:bodyPr wrap="none" rtlCol="0">
            <a:spAutoFit/>
          </a:bodyPr>
          <a:lstStyle/>
          <a:p>
            <a:r>
              <a:rPr lang="en-US" dirty="0" smtClean="0"/>
              <a:t>1354</a:t>
            </a:r>
            <a:endParaRPr lang="en-US" dirty="0"/>
          </a:p>
        </p:txBody>
      </p:sp>
      <p:sp>
        <p:nvSpPr>
          <p:cNvPr id="17" name="Rectangle 16"/>
          <p:cNvSpPr/>
          <p:nvPr/>
        </p:nvSpPr>
        <p:spPr>
          <a:xfrm>
            <a:off x="4495800" y="2133600"/>
            <a:ext cx="2514600" cy="646331"/>
          </a:xfrm>
          <a:prstGeom prst="rect">
            <a:avLst/>
          </a:prstGeom>
        </p:spPr>
        <p:txBody>
          <a:bodyPr wrap="square">
            <a:spAutoFit/>
          </a:bodyPr>
          <a:lstStyle/>
          <a:p>
            <a:r>
              <a:rPr lang="en-US" dirty="0" smtClean="0"/>
              <a:t>acquired in ambient air using 532 nm excitation</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Spectrum</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69</a:t>
            </a:fld>
            <a:endParaRPr lang="en-US"/>
          </a:p>
        </p:txBody>
      </p:sp>
      <p:pic>
        <p:nvPicPr>
          <p:cNvPr id="6" name="Picture 5" descr="C:\Users\Yuqun\AppData\Local\Microsoft\Windows\Temporary Internet Files\Low\Content.IE5\V1QAULDC\20100711[1].png"/>
          <p:cNvPicPr/>
          <p:nvPr/>
        </p:nvPicPr>
        <p:blipFill>
          <a:blip r:embed="rId3" cstate="print"/>
          <a:srcRect/>
          <a:stretch>
            <a:fillRect/>
          </a:stretch>
        </p:blipFill>
        <p:spPr bwMode="auto">
          <a:xfrm>
            <a:off x="838200" y="1600200"/>
            <a:ext cx="6858000" cy="4114800"/>
          </a:xfrm>
          <a:prstGeom prst="rect">
            <a:avLst/>
          </a:prstGeom>
          <a:noFill/>
          <a:ln w="9525">
            <a:noFill/>
            <a:miter lim="800000"/>
            <a:headEnd/>
            <a:tailEnd/>
          </a:ln>
        </p:spPr>
      </p:pic>
      <p:sp>
        <p:nvSpPr>
          <p:cNvPr id="7" name="Rectangle 6"/>
          <p:cNvSpPr/>
          <p:nvPr/>
        </p:nvSpPr>
        <p:spPr>
          <a:xfrm>
            <a:off x="4419600" y="1600200"/>
            <a:ext cx="4572000" cy="923330"/>
          </a:xfrm>
          <a:prstGeom prst="rect">
            <a:avLst/>
          </a:prstGeom>
        </p:spPr>
        <p:txBody>
          <a:bodyPr>
            <a:spAutoFit/>
          </a:bodyPr>
          <a:lstStyle/>
          <a:p>
            <a:r>
              <a:rPr lang="en-US" dirty="0" smtClean="0"/>
              <a:t>IR spectrum of graphene on a germanium disk. The 861 and 1576 cm</a:t>
            </a:r>
            <a:r>
              <a:rPr lang="en-US" baseline="30000" dirty="0" smtClean="0"/>
              <a:t>-1</a:t>
            </a:r>
            <a:r>
              <a:rPr lang="en-US" dirty="0" smtClean="0"/>
              <a:t> bands correspond to the A</a:t>
            </a:r>
            <a:r>
              <a:rPr lang="en-US" baseline="-25000" dirty="0" smtClean="0"/>
              <a:t>1u</a:t>
            </a:r>
            <a:r>
              <a:rPr lang="en-US" dirty="0" smtClean="0"/>
              <a:t> and E</a:t>
            </a:r>
            <a:r>
              <a:rPr lang="en-US" baseline="-25000" dirty="0" smtClean="0"/>
              <a:t>1u</a:t>
            </a:r>
            <a:r>
              <a:rPr lang="en-US" dirty="0" smtClean="0"/>
              <a:t> </a:t>
            </a:r>
            <a:r>
              <a:rPr lang="en-US" dirty="0" err="1" smtClean="0"/>
              <a:t>intralayer</a:t>
            </a:r>
            <a:r>
              <a:rPr lang="en-US" dirty="0" smtClean="0"/>
              <a:t> graphene stretches.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Grp="1" noChangeArrowheads="1"/>
          </p:cNvSpPr>
          <p:nvPr>
            <p:ph type="title"/>
          </p:nvPr>
        </p:nvSpPr>
        <p:spPr>
          <a:xfrm>
            <a:off x="533400" y="0"/>
            <a:ext cx="8382000" cy="1447800"/>
          </a:xfrm>
        </p:spPr>
        <p:txBody>
          <a:bodyPr>
            <a:normAutofit/>
          </a:bodyPr>
          <a:lstStyle/>
          <a:p>
            <a:r>
              <a:rPr lang="en-US" sz="3200" dirty="0" smtClean="0"/>
              <a:t>PCBs and most Halocarbons </a:t>
            </a:r>
            <a:r>
              <a:rPr lang="en-US" sz="3200" dirty="0"/>
              <a:t>are Kinetically Stable in the Presence of Fe(0) or  Mg(0)</a:t>
            </a:r>
          </a:p>
        </p:txBody>
      </p:sp>
      <p:sp>
        <p:nvSpPr>
          <p:cNvPr id="4"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0CB67710-5247-4696-811E-E43D063645D3}" type="slidenum">
              <a:rPr lang="en-US"/>
              <a:pPr/>
              <a:t>7</a:t>
            </a:fld>
            <a:endParaRPr lang="en-US"/>
          </a:p>
        </p:txBody>
      </p:sp>
      <p:pic>
        <p:nvPicPr>
          <p:cNvPr id="22532" name="Picture 4"/>
          <p:cNvPicPr>
            <a:picLocks noChangeAspect="1" noChangeArrowheads="1"/>
          </p:cNvPicPr>
          <p:nvPr/>
        </p:nvPicPr>
        <p:blipFill>
          <a:blip r:embed="rId3" cstate="print"/>
          <a:srcRect/>
          <a:stretch>
            <a:fillRect/>
          </a:stretch>
        </p:blipFill>
        <p:spPr bwMode="auto">
          <a:xfrm>
            <a:off x="304800" y="3048000"/>
            <a:ext cx="8839200" cy="1182688"/>
          </a:xfrm>
          <a:prstGeom prst="rect">
            <a:avLst/>
          </a:prstGeom>
          <a:noFill/>
          <a:ln w="12700">
            <a:noFill/>
            <a:miter lim="800000"/>
            <a:headEnd type="none" w="sm" len="sm"/>
            <a:tailEnd type="none" w="sm" len="sm"/>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70</a:t>
            </a:fld>
            <a:endParaRPr lang="en-US"/>
          </a:p>
        </p:txBody>
      </p:sp>
      <p:pic>
        <p:nvPicPr>
          <p:cNvPr id="96258" name="Picture 2"/>
          <p:cNvPicPr>
            <a:picLocks noChangeAspect="1" noChangeArrowheads="1"/>
          </p:cNvPicPr>
          <p:nvPr/>
        </p:nvPicPr>
        <p:blipFill>
          <a:blip r:embed="rId3" cstate="print"/>
          <a:srcRect/>
          <a:stretch>
            <a:fillRect/>
          </a:stretch>
        </p:blipFill>
        <p:spPr bwMode="auto">
          <a:xfrm>
            <a:off x="4495800" y="0"/>
            <a:ext cx="4191000" cy="6563846"/>
          </a:xfrm>
          <a:prstGeom prst="rect">
            <a:avLst/>
          </a:prstGeom>
          <a:noFill/>
          <a:ln w="9525">
            <a:noFill/>
            <a:miter lim="800000"/>
            <a:headEnd/>
            <a:tailEnd/>
          </a:ln>
        </p:spPr>
      </p:pic>
      <p:sp>
        <p:nvSpPr>
          <p:cNvPr id="8" name="TextBox 7"/>
          <p:cNvSpPr txBox="1"/>
          <p:nvPr/>
        </p:nvSpPr>
        <p:spPr>
          <a:xfrm>
            <a:off x="457201" y="1676400"/>
            <a:ext cx="4343400" cy="2964914"/>
          </a:xfrm>
          <a:prstGeom prst="rect">
            <a:avLst/>
          </a:prstGeom>
          <a:noFill/>
        </p:spPr>
        <p:txBody>
          <a:bodyPr wrap="square" rtlCol="0">
            <a:spAutoFit/>
          </a:bodyPr>
          <a:lstStyle/>
          <a:p>
            <a:r>
              <a:rPr lang="en-US" sz="2800" dirty="0" smtClean="0"/>
              <a:t>G – Band ≈ 1585 cm-1</a:t>
            </a:r>
          </a:p>
          <a:p>
            <a:r>
              <a:rPr lang="en-US" sz="2800" dirty="0" smtClean="0"/>
              <a:t>D – Band ≈ 1300 cm-1</a:t>
            </a:r>
          </a:p>
          <a:p>
            <a:endParaRPr lang="en-US" sz="2800" dirty="0" smtClean="0"/>
          </a:p>
          <a:p>
            <a:pPr lvl="1">
              <a:buFont typeface="Arial" pitchFamily="34" charset="0"/>
              <a:buChar char="•"/>
            </a:pPr>
            <a:r>
              <a:rPr lang="en-US" sz="2800" dirty="0" smtClean="0"/>
              <a:t>Increasing D-band with </a:t>
            </a:r>
            <a:r>
              <a:rPr lang="en-US" sz="2800" dirty="0" err="1" smtClean="0"/>
              <a:t>Ar</a:t>
            </a:r>
            <a:r>
              <a:rPr lang="en-US" sz="2800" baseline="30000" dirty="0" smtClean="0"/>
              <a:t>+</a:t>
            </a:r>
            <a:r>
              <a:rPr lang="en-US" sz="2800" dirty="0" smtClean="0"/>
              <a:t> exposure</a:t>
            </a:r>
          </a:p>
          <a:p>
            <a:pPr lvl="1">
              <a:buFont typeface="Arial" pitchFamily="34" charset="0"/>
              <a:buChar char="•"/>
            </a:pPr>
            <a:endParaRPr lang="en-US" sz="2800" baseline="30000" dirty="0" smtClean="0"/>
          </a:p>
          <a:p>
            <a:pPr lvl="1">
              <a:buFont typeface="Arial" pitchFamily="34" charset="0"/>
              <a:buChar char="•"/>
            </a:pPr>
            <a:r>
              <a:rPr lang="en-US" sz="2800" dirty="0" smtClean="0"/>
              <a:t>Indication of defects</a:t>
            </a:r>
            <a:endParaRPr lang="en-US" sz="2800" dirty="0"/>
          </a:p>
        </p:txBody>
      </p:sp>
      <p:sp>
        <p:nvSpPr>
          <p:cNvPr id="6" name="Date Placeholder 5"/>
          <p:cNvSpPr>
            <a:spLocks noGrp="1"/>
          </p:cNvSpPr>
          <p:nvPr>
            <p:ph type="dt" sz="half" idx="10"/>
          </p:nvPr>
        </p:nvSpPr>
        <p:spPr/>
        <p:txBody>
          <a:bodyPr/>
          <a:lstStyle/>
          <a:p>
            <a:r>
              <a:rPr lang="en-US" smtClean="0"/>
              <a:t>10/4/2010</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990600"/>
          </a:xfrm>
        </p:spPr>
        <p:txBody>
          <a:bodyPr>
            <a:normAutofit fontScale="90000"/>
          </a:bodyPr>
          <a:lstStyle/>
          <a:p>
            <a:r>
              <a:rPr lang="en-US" dirty="0" smtClean="0"/>
              <a:t>I</a:t>
            </a:r>
            <a:r>
              <a:rPr lang="en-US" baseline="-25000" dirty="0" smtClean="0"/>
              <a:t>D</a:t>
            </a:r>
            <a:r>
              <a:rPr lang="en-US" dirty="0" smtClean="0"/>
              <a:t>/I</a:t>
            </a:r>
            <a:r>
              <a:rPr lang="en-US" baseline="-25000" dirty="0" smtClean="0"/>
              <a:t>G</a:t>
            </a:r>
            <a:r>
              <a:rPr lang="en-US" dirty="0" smtClean="0"/>
              <a:t> ratio = 0.93, G-Band 1593 cm</a:t>
            </a:r>
            <a:r>
              <a:rPr lang="en-US" baseline="30000" dirty="0" smtClean="0"/>
              <a:t>-1</a:t>
            </a:r>
            <a:endParaRPr lang="en-US" baseline="30000"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71</a:t>
            </a:fld>
            <a:endParaRPr lang="en-US"/>
          </a:p>
        </p:txBody>
      </p:sp>
      <p:sp>
        <p:nvSpPr>
          <p:cNvPr id="6" name="Content Placeholder 5"/>
          <p:cNvSpPr>
            <a:spLocks noGrp="1"/>
          </p:cNvSpPr>
          <p:nvPr>
            <p:ph sz="quarter" idx="1"/>
          </p:nvPr>
        </p:nvSpPr>
        <p:spPr>
          <a:xfrm>
            <a:off x="612648" y="1600200"/>
            <a:ext cx="6931152" cy="4495800"/>
          </a:xfrm>
        </p:spPr>
        <p:txBody>
          <a:bodyPr/>
          <a:lstStyle/>
          <a:p>
            <a:r>
              <a:rPr lang="en-US" dirty="0" smtClean="0"/>
              <a:t>Fig 7. Ferrari and Robertson </a:t>
            </a:r>
            <a:r>
              <a:rPr lang="en-US" i="1" dirty="0" smtClean="0"/>
              <a:t>Phys. Rev. B </a:t>
            </a:r>
            <a:r>
              <a:rPr lang="en-US" b="1" dirty="0" smtClean="0"/>
              <a:t>2000</a:t>
            </a:r>
            <a:r>
              <a:rPr lang="en-US" i="1" dirty="0" smtClean="0"/>
              <a:t>, 61</a:t>
            </a:r>
            <a:r>
              <a:rPr lang="en-US" dirty="0" smtClean="0"/>
              <a:t>, 14095-14106</a:t>
            </a:r>
          </a:p>
          <a:p>
            <a:endParaRPr lang="en-US" dirty="0" smtClean="0"/>
          </a:p>
          <a:p>
            <a:r>
              <a:rPr lang="en-US" dirty="0" smtClean="0"/>
              <a:t>Nearly 100% sp</a:t>
            </a:r>
            <a:r>
              <a:rPr lang="en-US" baseline="30000" dirty="0" smtClean="0"/>
              <a:t>2</a:t>
            </a:r>
            <a:r>
              <a:rPr lang="en-US" dirty="0" smtClean="0"/>
              <a:t> hybridization</a:t>
            </a:r>
          </a:p>
          <a:p>
            <a:endParaRPr lang="en-US" dirty="0" smtClean="0"/>
          </a:p>
          <a:p>
            <a:r>
              <a:rPr lang="en-US" dirty="0" err="1" smtClean="0"/>
              <a:t>Nanocrystalline</a:t>
            </a:r>
            <a:r>
              <a:rPr lang="en-US" dirty="0" smtClean="0"/>
              <a:t> features A</a:t>
            </a:r>
            <a:r>
              <a:rPr lang="en-US" baseline="-25000" dirty="0" smtClean="0"/>
              <a:t>1g</a:t>
            </a:r>
            <a:r>
              <a:rPr lang="en-US" dirty="0" smtClean="0"/>
              <a:t> breathing mode</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Raman/IR studies</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72</a:t>
            </a:fld>
            <a:endParaRPr lang="en-US"/>
          </a:p>
        </p:txBody>
      </p:sp>
      <p:sp>
        <p:nvSpPr>
          <p:cNvPr id="6" name="Content Placeholder 5"/>
          <p:cNvSpPr>
            <a:spLocks noGrp="1"/>
          </p:cNvSpPr>
          <p:nvPr>
            <p:ph sz="quarter" idx="1"/>
          </p:nvPr>
        </p:nvSpPr>
        <p:spPr/>
        <p:txBody>
          <a:bodyPr/>
          <a:lstStyle/>
          <a:p>
            <a:r>
              <a:rPr lang="en-US" dirty="0" smtClean="0"/>
              <a:t>IR indicates no C-O stretches, very little C=O</a:t>
            </a:r>
          </a:p>
          <a:p>
            <a:pPr lvl="1"/>
            <a:r>
              <a:rPr lang="en-US" dirty="0" smtClean="0"/>
              <a:t>A</a:t>
            </a:r>
            <a:r>
              <a:rPr lang="en-US" baseline="-25000" dirty="0" smtClean="0"/>
              <a:t>1U</a:t>
            </a:r>
            <a:r>
              <a:rPr lang="en-US" dirty="0" smtClean="0"/>
              <a:t> (868 cm</a:t>
            </a:r>
            <a:r>
              <a:rPr lang="en-US" baseline="30000" dirty="0" smtClean="0"/>
              <a:t>-1</a:t>
            </a:r>
            <a:r>
              <a:rPr lang="en-US" dirty="0" smtClean="0"/>
              <a:t>) and E</a:t>
            </a:r>
            <a:r>
              <a:rPr lang="en-US" baseline="-25000" dirty="0" smtClean="0"/>
              <a:t>1U</a:t>
            </a:r>
            <a:r>
              <a:rPr lang="en-US" dirty="0" smtClean="0"/>
              <a:t> (1576 cm</a:t>
            </a:r>
            <a:r>
              <a:rPr lang="en-US" baseline="30000" dirty="0" smtClean="0"/>
              <a:t>-1</a:t>
            </a:r>
            <a:r>
              <a:rPr lang="en-US" dirty="0" smtClean="0"/>
              <a:t>) non-Raman Active </a:t>
            </a:r>
            <a:r>
              <a:rPr lang="en-US" dirty="0" err="1" smtClean="0"/>
              <a:t>Intralayer</a:t>
            </a:r>
            <a:r>
              <a:rPr lang="en-US" dirty="0" smtClean="0"/>
              <a:t> Stretches </a:t>
            </a:r>
          </a:p>
          <a:p>
            <a:pPr lvl="1"/>
            <a:endParaRPr lang="en-US" dirty="0" smtClean="0"/>
          </a:p>
          <a:p>
            <a:r>
              <a:rPr lang="en-US" dirty="0" smtClean="0"/>
              <a:t>Appearance of D band indicates defects</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X-ray Photoelectron Spectroscopy of UI Carbon</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73</a:t>
            </a:fld>
            <a:endParaRPr lang="en-US"/>
          </a:p>
        </p:txBody>
      </p:sp>
      <p:pic>
        <p:nvPicPr>
          <p:cNvPr id="7" name="Picture 6"/>
          <p:cNvPicPr/>
          <p:nvPr/>
        </p:nvPicPr>
        <p:blipFill>
          <a:blip r:embed="rId3" cstate="print"/>
          <a:srcRect/>
          <a:stretch>
            <a:fillRect/>
          </a:stretch>
        </p:blipFill>
        <p:spPr bwMode="auto">
          <a:xfrm>
            <a:off x="533400" y="1447800"/>
            <a:ext cx="4191000" cy="34290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4953000" y="1447800"/>
            <a:ext cx="3629025" cy="3790950"/>
          </a:xfrm>
          <a:prstGeom prst="rect">
            <a:avLst/>
          </a:prstGeom>
          <a:noFill/>
          <a:ln w="9525">
            <a:noFill/>
            <a:miter lim="800000"/>
            <a:headEnd/>
            <a:tailEnd/>
          </a:ln>
        </p:spPr>
      </p:pic>
      <p:sp>
        <p:nvSpPr>
          <p:cNvPr id="9" name="Rectangle 8"/>
          <p:cNvSpPr/>
          <p:nvPr/>
        </p:nvSpPr>
        <p:spPr>
          <a:xfrm>
            <a:off x="304800" y="5181600"/>
            <a:ext cx="8610600" cy="923330"/>
          </a:xfrm>
          <a:prstGeom prst="rect">
            <a:avLst/>
          </a:prstGeom>
        </p:spPr>
        <p:txBody>
          <a:bodyPr wrap="square">
            <a:spAutoFit/>
          </a:bodyPr>
          <a:lstStyle/>
          <a:p>
            <a:r>
              <a:rPr lang="en-US" b="1" dirty="0" smtClean="0"/>
              <a:t>Left</a:t>
            </a:r>
            <a:r>
              <a:rPr lang="en-US" dirty="0" smtClean="0"/>
              <a:t>-- A wide XPS scan of cleaved graphene. </a:t>
            </a:r>
            <a:r>
              <a:rPr lang="en-US" b="1" dirty="0" smtClean="0"/>
              <a:t>Right</a:t>
            </a:r>
            <a:r>
              <a:rPr lang="en-US" dirty="0" smtClean="0"/>
              <a:t> -- XPS spectrum of the C 1s core level state of graphene. The peaks at 284.24, 285.15, and 286.15 </a:t>
            </a:r>
            <a:r>
              <a:rPr lang="en-US" dirty="0" err="1" smtClean="0"/>
              <a:t>eV</a:t>
            </a:r>
            <a:r>
              <a:rPr lang="en-US" dirty="0" smtClean="0"/>
              <a:t> are assigned to sp</a:t>
            </a:r>
            <a:r>
              <a:rPr lang="en-US" baseline="30000" dirty="0" smtClean="0"/>
              <a:t>2 </a:t>
            </a:r>
            <a:r>
              <a:rPr lang="en-US" dirty="0" smtClean="0"/>
              <a:t>C-C, C=N sp</a:t>
            </a:r>
            <a:r>
              <a:rPr lang="en-US" baseline="30000" dirty="0" smtClean="0"/>
              <a:t>2 </a:t>
            </a:r>
            <a:r>
              <a:rPr lang="en-US" dirty="0" smtClean="0"/>
              <a:t>or sp</a:t>
            </a:r>
            <a:r>
              <a:rPr lang="en-US" baseline="30000" dirty="0" smtClean="0"/>
              <a:t>3</a:t>
            </a:r>
            <a:r>
              <a:rPr lang="en-US" dirty="0" smtClean="0"/>
              <a:t> C-H, and sp</a:t>
            </a:r>
            <a:r>
              <a:rPr lang="en-US" baseline="30000" dirty="0" smtClean="0"/>
              <a:t>3</a:t>
            </a:r>
            <a:r>
              <a:rPr lang="en-US" dirty="0" smtClean="0"/>
              <a:t> C-O or sp</a:t>
            </a:r>
            <a:r>
              <a:rPr lang="en-US" baseline="30000" dirty="0" smtClean="0"/>
              <a:t>2</a:t>
            </a:r>
            <a:r>
              <a:rPr lang="en-US" dirty="0" smtClean="0"/>
              <a:t> C-N respectively</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Literature</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74</a:t>
            </a:fld>
            <a:endParaRPr lang="en-US"/>
          </a:p>
        </p:txBody>
      </p:sp>
      <p:sp>
        <p:nvSpPr>
          <p:cNvPr id="7" name="Rectangle 6"/>
          <p:cNvSpPr/>
          <p:nvPr/>
        </p:nvSpPr>
        <p:spPr>
          <a:xfrm>
            <a:off x="228600" y="4343400"/>
            <a:ext cx="3293466" cy="307777"/>
          </a:xfrm>
          <a:prstGeom prst="rect">
            <a:avLst/>
          </a:prstGeom>
        </p:spPr>
        <p:txBody>
          <a:bodyPr wrap="none">
            <a:spAutoFit/>
          </a:bodyPr>
          <a:lstStyle/>
          <a:p>
            <a:r>
              <a:rPr lang="en-US" sz="1400" i="1" dirty="0" smtClean="0"/>
              <a:t>J. Phys. Chem. C </a:t>
            </a:r>
            <a:r>
              <a:rPr lang="en-US" sz="1400" b="1" dirty="0" smtClean="0"/>
              <a:t>2010</a:t>
            </a:r>
            <a:r>
              <a:rPr lang="en-US" sz="1400" b="1" i="1" dirty="0" smtClean="0"/>
              <a:t>, </a:t>
            </a:r>
            <a:r>
              <a:rPr lang="en-US" sz="1400" i="1" dirty="0" smtClean="0"/>
              <a:t>114</a:t>
            </a:r>
            <a:r>
              <a:rPr lang="en-US" sz="1400" b="1" i="1" dirty="0" smtClean="0"/>
              <a:t>, </a:t>
            </a:r>
            <a:r>
              <a:rPr lang="en-US" sz="1400" dirty="0" smtClean="0"/>
              <a:t>12800–12804</a:t>
            </a:r>
            <a:endParaRPr lang="en-US" sz="1400" dirty="0"/>
          </a:p>
        </p:txBody>
      </p:sp>
      <p:pic>
        <p:nvPicPr>
          <p:cNvPr id="97283" name="Picture 3"/>
          <p:cNvPicPr>
            <a:picLocks noChangeAspect="1" noChangeArrowheads="1"/>
          </p:cNvPicPr>
          <p:nvPr/>
        </p:nvPicPr>
        <p:blipFill>
          <a:blip r:embed="rId3" cstate="print"/>
          <a:srcRect/>
          <a:stretch>
            <a:fillRect/>
          </a:stretch>
        </p:blipFill>
        <p:spPr bwMode="auto">
          <a:xfrm>
            <a:off x="381000" y="1752600"/>
            <a:ext cx="2765778" cy="2438400"/>
          </a:xfrm>
          <a:prstGeom prst="rect">
            <a:avLst/>
          </a:prstGeom>
          <a:noFill/>
          <a:ln w="9525">
            <a:noFill/>
            <a:miter lim="800000"/>
            <a:headEnd/>
            <a:tailEnd/>
          </a:ln>
        </p:spPr>
      </p:pic>
      <p:pic>
        <p:nvPicPr>
          <p:cNvPr id="97284" name="Picture 4"/>
          <p:cNvPicPr>
            <a:picLocks noChangeAspect="1" noChangeArrowheads="1"/>
          </p:cNvPicPr>
          <p:nvPr/>
        </p:nvPicPr>
        <p:blipFill>
          <a:blip r:embed="rId4" cstate="print"/>
          <a:srcRect/>
          <a:stretch>
            <a:fillRect/>
          </a:stretch>
        </p:blipFill>
        <p:spPr bwMode="auto">
          <a:xfrm>
            <a:off x="4800600" y="1219200"/>
            <a:ext cx="3422311" cy="3124200"/>
          </a:xfrm>
          <a:prstGeom prst="rect">
            <a:avLst/>
          </a:prstGeom>
          <a:noFill/>
          <a:ln w="9525">
            <a:noFill/>
            <a:miter lim="800000"/>
            <a:headEnd/>
            <a:tailEnd/>
          </a:ln>
        </p:spPr>
      </p:pic>
      <p:sp>
        <p:nvSpPr>
          <p:cNvPr id="11" name="Rectangle 10"/>
          <p:cNvSpPr/>
          <p:nvPr/>
        </p:nvSpPr>
        <p:spPr>
          <a:xfrm>
            <a:off x="4876800" y="4343400"/>
            <a:ext cx="3054939" cy="523220"/>
          </a:xfrm>
          <a:prstGeom prst="rect">
            <a:avLst/>
          </a:prstGeom>
        </p:spPr>
        <p:txBody>
          <a:bodyPr wrap="none">
            <a:spAutoFit/>
          </a:bodyPr>
          <a:lstStyle/>
          <a:p>
            <a:r>
              <a:rPr lang="en-US" sz="1400" i="1" dirty="0" smtClean="0"/>
              <a:t>J. Phys. Chem. C, Vol. xxx, No. xx, XXXX</a:t>
            </a:r>
          </a:p>
          <a:p>
            <a:r>
              <a:rPr lang="en-US" sz="1400" dirty="0" smtClean="0"/>
              <a:t>10.1021/jp907613s</a:t>
            </a:r>
            <a:endParaRPr lang="en-US" sz="1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75</a:t>
            </a:fld>
            <a:endParaRPr lang="en-US"/>
          </a:p>
        </p:txBody>
      </p:sp>
      <p:sp>
        <p:nvSpPr>
          <p:cNvPr id="6" name="Content Placeholder 5"/>
          <p:cNvSpPr>
            <a:spLocks noGrp="1"/>
          </p:cNvSpPr>
          <p:nvPr>
            <p:ph sz="quarter" idx="1"/>
          </p:nvPr>
        </p:nvSpPr>
        <p:spPr>
          <a:xfrm>
            <a:off x="304800" y="2590800"/>
            <a:ext cx="4568952" cy="685800"/>
          </a:xfrm>
        </p:spPr>
        <p:txBody>
          <a:bodyPr/>
          <a:lstStyle/>
          <a:p>
            <a:r>
              <a:rPr lang="pt-BR" sz="1600" dirty="0" smtClean="0"/>
              <a:t>Carbon 4 7 ( 2 0 0 9 ) 1 4 5 –1 5 2</a:t>
            </a:r>
            <a:endParaRPr lang="en-US" sz="1600" dirty="0" smtClean="0"/>
          </a:p>
          <a:p>
            <a:endParaRPr lang="en-US" dirty="0"/>
          </a:p>
        </p:txBody>
      </p:sp>
      <p:pic>
        <p:nvPicPr>
          <p:cNvPr id="98306" name="Picture 2"/>
          <p:cNvPicPr>
            <a:picLocks noChangeAspect="1" noChangeArrowheads="1"/>
          </p:cNvPicPr>
          <p:nvPr/>
        </p:nvPicPr>
        <p:blipFill>
          <a:blip r:embed="rId3" cstate="print"/>
          <a:srcRect/>
          <a:stretch>
            <a:fillRect/>
          </a:stretch>
        </p:blipFill>
        <p:spPr bwMode="auto">
          <a:xfrm>
            <a:off x="5181600" y="167268"/>
            <a:ext cx="3429000" cy="6690732"/>
          </a:xfrm>
          <a:prstGeom prst="rect">
            <a:avLst/>
          </a:prstGeom>
          <a:noFill/>
          <a:ln w="9525">
            <a:noFill/>
            <a:miter lim="800000"/>
            <a:headEnd/>
            <a:tailEnd/>
          </a:ln>
        </p:spPr>
      </p:pic>
      <p:pic>
        <p:nvPicPr>
          <p:cNvPr id="98307" name="Picture 3"/>
          <p:cNvPicPr>
            <a:picLocks noChangeAspect="1" noChangeArrowheads="1"/>
          </p:cNvPicPr>
          <p:nvPr/>
        </p:nvPicPr>
        <p:blipFill>
          <a:blip r:embed="rId4" cstate="print"/>
          <a:srcRect/>
          <a:stretch>
            <a:fillRect/>
          </a:stretch>
        </p:blipFill>
        <p:spPr bwMode="auto">
          <a:xfrm>
            <a:off x="304800" y="3429000"/>
            <a:ext cx="4572000" cy="164782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3648" cy="990600"/>
          </a:xfrm>
        </p:spPr>
        <p:txBody>
          <a:bodyPr>
            <a:normAutofit fontScale="90000"/>
          </a:bodyPr>
          <a:lstStyle/>
          <a:p>
            <a:r>
              <a:rPr lang="en-US" dirty="0" smtClean="0"/>
              <a:t>Wei et al, </a:t>
            </a:r>
            <a:r>
              <a:rPr lang="en-US" dirty="0" err="1" smtClean="0"/>
              <a:t>Nanoletters</a:t>
            </a:r>
            <a:r>
              <a:rPr lang="en-US" dirty="0" smtClean="0"/>
              <a:t> 2009, 9, 1752-58</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76</a:t>
            </a:fld>
            <a:endParaRPr lang="en-US"/>
          </a:p>
        </p:txBody>
      </p:sp>
      <p:sp>
        <p:nvSpPr>
          <p:cNvPr id="6" name="Content Placeholder 5"/>
          <p:cNvSpPr>
            <a:spLocks noGrp="1"/>
          </p:cNvSpPr>
          <p:nvPr>
            <p:ph sz="quarter" idx="1"/>
          </p:nvPr>
        </p:nvSpPr>
        <p:spPr>
          <a:xfrm>
            <a:off x="228600" y="2743200"/>
            <a:ext cx="2209800" cy="2438400"/>
          </a:xfrm>
        </p:spPr>
        <p:txBody>
          <a:bodyPr/>
          <a:lstStyle/>
          <a:p>
            <a:r>
              <a:rPr lang="en-US" dirty="0" smtClean="0"/>
              <a:t>N doped graphene</a:t>
            </a:r>
          </a:p>
          <a:p>
            <a:endParaRPr lang="en-US" dirty="0" smtClean="0"/>
          </a:p>
          <a:p>
            <a:r>
              <a:rPr lang="en-US" dirty="0" smtClean="0"/>
              <a:t>1.2% N</a:t>
            </a:r>
            <a:endParaRPr lang="en-US" dirty="0"/>
          </a:p>
        </p:txBody>
      </p:sp>
      <p:pic>
        <p:nvPicPr>
          <p:cNvPr id="100354" name="Picture 2" descr="normal.img-002.jpg">
            <a:hlinkClick r:id="rId3"/>
          </p:cNvPr>
          <p:cNvPicPr>
            <a:picLocks noChangeAspect="1" noChangeArrowheads="1"/>
          </p:cNvPicPr>
          <p:nvPr/>
        </p:nvPicPr>
        <p:blipFill>
          <a:blip r:embed="rId4" cstate="print"/>
          <a:srcRect/>
          <a:stretch>
            <a:fillRect/>
          </a:stretch>
        </p:blipFill>
        <p:spPr bwMode="auto">
          <a:xfrm>
            <a:off x="2743200" y="1219200"/>
            <a:ext cx="6172200" cy="4981575"/>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XPS studies</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77</a:t>
            </a:fld>
            <a:endParaRPr lang="en-US"/>
          </a:p>
        </p:txBody>
      </p:sp>
      <p:sp>
        <p:nvSpPr>
          <p:cNvPr id="7" name="Content Placeholder 6"/>
          <p:cNvSpPr txBox="1">
            <a:spLocks noGrp="1"/>
          </p:cNvSpPr>
          <p:nvPr>
            <p:ph sz="quarter" idx="1"/>
          </p:nvPr>
        </p:nvSpPr>
        <p:spPr>
          <a:xfrm>
            <a:off x="612648" y="1600200"/>
            <a:ext cx="7845552" cy="5539978"/>
          </a:xfrm>
          <a:prstGeom prst="rect">
            <a:avLst/>
          </a:prstGeom>
          <a:noFill/>
        </p:spPr>
        <p:txBody>
          <a:bodyPr wrap="square" rtlCol="0">
            <a:spAutoFit/>
          </a:bodyPr>
          <a:lstStyle/>
          <a:p>
            <a:r>
              <a:rPr lang="en-US" dirty="0" smtClean="0"/>
              <a:t>UI Carbon has less surface concentration of O-containing groups than literature graphene papers</a:t>
            </a:r>
          </a:p>
          <a:p>
            <a:endParaRPr lang="en-US" dirty="0" smtClean="0"/>
          </a:p>
          <a:p>
            <a:r>
              <a:rPr lang="en-US" dirty="0" smtClean="0"/>
              <a:t>UI Carbon Consistent with sp</a:t>
            </a:r>
            <a:r>
              <a:rPr lang="en-US" baseline="30000" dirty="0" smtClean="0"/>
              <a:t>2</a:t>
            </a:r>
            <a:r>
              <a:rPr lang="en-US" dirty="0" smtClean="0"/>
              <a:t> C and with doped (possibly N) graphene</a:t>
            </a:r>
          </a:p>
          <a:p>
            <a:endParaRPr lang="en-US" dirty="0" smtClean="0"/>
          </a:p>
          <a:p>
            <a:r>
              <a:rPr lang="en-US" dirty="0" smtClean="0"/>
              <a:t>Consistent with IR indicating very little C=O and no C-O</a:t>
            </a:r>
          </a:p>
          <a:p>
            <a:pPr>
              <a:buNone/>
            </a:pPr>
            <a:endParaRPr lang="en-US" dirty="0" smtClean="0"/>
          </a:p>
          <a:p>
            <a:pPr>
              <a:buNone/>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UI Carbon Multilayered Graphene?</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78</a:t>
            </a:fld>
            <a:endParaRPr lang="en-US"/>
          </a:p>
        </p:txBody>
      </p:sp>
      <p:sp>
        <p:nvSpPr>
          <p:cNvPr id="6" name="Content Placeholder 5"/>
          <p:cNvSpPr>
            <a:spLocks noGrp="1"/>
          </p:cNvSpPr>
          <p:nvPr>
            <p:ph sz="quarter" idx="1"/>
          </p:nvPr>
        </p:nvSpPr>
        <p:spPr>
          <a:xfrm>
            <a:off x="533400" y="1524000"/>
            <a:ext cx="8153400" cy="4495800"/>
          </a:xfrm>
        </p:spPr>
        <p:txBody>
          <a:bodyPr/>
          <a:lstStyle/>
          <a:p>
            <a:r>
              <a:rPr lang="en-US" dirty="0" smtClean="0"/>
              <a:t>Microscopy</a:t>
            </a:r>
          </a:p>
          <a:p>
            <a:pPr lvl="1"/>
            <a:r>
              <a:rPr lang="en-US" dirty="0" smtClean="0"/>
              <a:t>Optical, SEM, TEM</a:t>
            </a:r>
          </a:p>
          <a:p>
            <a:r>
              <a:rPr lang="en-US" dirty="0" smtClean="0"/>
              <a:t>Raman/IR</a:t>
            </a:r>
          </a:p>
          <a:p>
            <a:pPr lvl="1"/>
            <a:r>
              <a:rPr lang="en-US" dirty="0" smtClean="0"/>
              <a:t>Consistent with multilayered doped with defects</a:t>
            </a:r>
          </a:p>
          <a:p>
            <a:pPr lvl="1"/>
            <a:r>
              <a:rPr lang="en-US" dirty="0" smtClean="0"/>
              <a:t>sp</a:t>
            </a:r>
            <a:r>
              <a:rPr lang="en-US" baseline="30000" dirty="0" smtClean="0"/>
              <a:t>2</a:t>
            </a:r>
            <a:r>
              <a:rPr lang="en-US" dirty="0" smtClean="0"/>
              <a:t> C </a:t>
            </a:r>
          </a:p>
          <a:p>
            <a:r>
              <a:rPr lang="en-US" dirty="0" smtClean="0"/>
              <a:t>XPS</a:t>
            </a:r>
          </a:p>
          <a:p>
            <a:pPr lvl="1"/>
            <a:r>
              <a:rPr lang="en-US" dirty="0" smtClean="0"/>
              <a:t>sp</a:t>
            </a:r>
            <a:r>
              <a:rPr lang="en-US" baseline="30000" dirty="0" smtClean="0"/>
              <a:t>2</a:t>
            </a:r>
            <a:r>
              <a:rPr lang="en-US" dirty="0" smtClean="0"/>
              <a:t> C with either N or O impurities</a:t>
            </a:r>
            <a:endParaRPr lang="en-US" dirty="0"/>
          </a:p>
        </p:txBody>
      </p:sp>
      <p:pic>
        <p:nvPicPr>
          <p:cNvPr id="7" name="Picture 6" descr="E:\091010Graphenesamples\Graphene08.tif"/>
          <p:cNvPicPr/>
          <p:nvPr/>
        </p:nvPicPr>
        <p:blipFill>
          <a:blip r:embed="rId3" cstate="print"/>
          <a:srcRect/>
          <a:stretch>
            <a:fillRect/>
          </a:stretch>
        </p:blipFill>
        <p:spPr bwMode="auto">
          <a:xfrm>
            <a:off x="914400" y="5029200"/>
            <a:ext cx="2514600" cy="18288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51262" t="43636" b="13884"/>
          <a:stretch>
            <a:fillRect/>
          </a:stretch>
        </p:blipFill>
        <p:spPr bwMode="auto">
          <a:xfrm>
            <a:off x="6286503" y="4267200"/>
            <a:ext cx="2390764" cy="2447749"/>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studies</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79</a:t>
            </a:fld>
            <a:endParaRPr lang="en-US"/>
          </a:p>
        </p:txBody>
      </p:sp>
      <p:sp>
        <p:nvSpPr>
          <p:cNvPr id="6" name="Content Placeholder 5"/>
          <p:cNvSpPr>
            <a:spLocks noGrp="1"/>
          </p:cNvSpPr>
          <p:nvPr>
            <p:ph sz="quarter" idx="1"/>
          </p:nvPr>
        </p:nvSpPr>
        <p:spPr>
          <a:xfrm>
            <a:off x="612648" y="1600200"/>
            <a:ext cx="8153400" cy="4724400"/>
          </a:xfrm>
        </p:spPr>
        <p:txBody>
          <a:bodyPr>
            <a:normAutofit fontScale="92500" lnSpcReduction="10000"/>
          </a:bodyPr>
          <a:lstStyle/>
          <a:p>
            <a:r>
              <a:rPr lang="en-US" dirty="0" smtClean="0"/>
              <a:t>Role of S in the process</a:t>
            </a:r>
          </a:p>
          <a:p>
            <a:pPr lvl="1"/>
            <a:r>
              <a:rPr lang="en-US" dirty="0" smtClean="0"/>
              <a:t>S + any high BP organic works</a:t>
            </a:r>
          </a:p>
          <a:p>
            <a:pPr lvl="2"/>
            <a:r>
              <a:rPr lang="en-US" dirty="0" smtClean="0"/>
              <a:t>No evidence of S in UI carbon by XPS</a:t>
            </a:r>
          </a:p>
          <a:p>
            <a:pPr lvl="1"/>
            <a:r>
              <a:rPr lang="en-US" dirty="0" smtClean="0"/>
              <a:t>Intermediates – formed at lower temperatures</a:t>
            </a:r>
          </a:p>
          <a:p>
            <a:r>
              <a:rPr lang="en-US" dirty="0" smtClean="0"/>
              <a:t>Deposition of UI carbon onto micro/nanostructures</a:t>
            </a:r>
          </a:p>
          <a:p>
            <a:pPr lvl="1"/>
            <a:r>
              <a:rPr lang="en-US" dirty="0" smtClean="0"/>
              <a:t>Onto any surface that can withstand 650 </a:t>
            </a:r>
            <a:r>
              <a:rPr lang="en-US" baseline="30000" dirty="0" err="1" smtClean="0"/>
              <a:t>o</a:t>
            </a:r>
            <a:r>
              <a:rPr lang="en-US" dirty="0" err="1" smtClean="0"/>
              <a:t>C</a:t>
            </a:r>
            <a:endParaRPr lang="en-US" dirty="0" smtClean="0"/>
          </a:p>
          <a:p>
            <a:pPr lvl="2"/>
            <a:r>
              <a:rPr lang="en-US" dirty="0" smtClean="0"/>
              <a:t>Unique in this ability compared to filtration and CVD techniques</a:t>
            </a:r>
          </a:p>
          <a:p>
            <a:pPr lvl="1"/>
            <a:r>
              <a:rPr lang="en-US" dirty="0" smtClean="0"/>
              <a:t>Li ion negative electrodes</a:t>
            </a:r>
          </a:p>
          <a:p>
            <a:pPr lvl="1"/>
            <a:r>
              <a:rPr lang="en-US" dirty="0" err="1" smtClean="0"/>
              <a:t>Supercapcitors</a:t>
            </a:r>
            <a:endParaRPr lang="en-US" dirty="0" smtClean="0"/>
          </a:p>
          <a:p>
            <a:pPr lvl="1"/>
            <a:r>
              <a:rPr lang="en-US" dirty="0" smtClean="0"/>
              <a:t>Catalyst supports for fuels – replacement for expensive Carbon </a:t>
            </a:r>
            <a:r>
              <a:rPr lang="en-US" dirty="0" err="1" smtClean="0"/>
              <a:t>Nanotubes</a:t>
            </a:r>
            <a:endParaRPr lang="en-US" dirty="0" smtClean="0"/>
          </a:p>
          <a:p>
            <a:pPr lvl="1"/>
            <a:endParaRPr lang="en-US" dirty="0" smtClean="0"/>
          </a:p>
          <a:p>
            <a:pPr lvl="1"/>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43000" y="0"/>
            <a:ext cx="7391400" cy="1447800"/>
          </a:xfrm>
        </p:spPr>
        <p:txBody>
          <a:bodyPr/>
          <a:lstStyle/>
          <a:p>
            <a:r>
              <a:rPr lang="en-US" sz="3600" dirty="0"/>
              <a:t>Pd/Mg </a:t>
            </a:r>
            <a:r>
              <a:rPr lang="en-US" sz="3600" dirty="0" smtClean="0"/>
              <a:t>or Pd/Fe is </a:t>
            </a:r>
            <a:r>
              <a:rPr lang="en-US" sz="3600" dirty="0"/>
              <a:t>more </a:t>
            </a:r>
            <a:r>
              <a:rPr lang="en-US" sz="3600" dirty="0" smtClean="0"/>
              <a:t>Effective</a:t>
            </a:r>
            <a:endParaRPr lang="en-US" sz="3600" dirty="0"/>
          </a:p>
        </p:txBody>
      </p:sp>
      <p:sp>
        <p:nvSpPr>
          <p:cNvPr id="6" name="Date Placeholder 2"/>
          <p:cNvSpPr>
            <a:spLocks noGrp="1"/>
          </p:cNvSpPr>
          <p:nvPr>
            <p:ph type="dt" sz="half" idx="10"/>
          </p:nvPr>
        </p:nvSpPr>
        <p:spPr/>
        <p:txBody>
          <a:bodyPr/>
          <a:lstStyle/>
          <a:p>
            <a:r>
              <a:rPr lang="en-US" smtClean="0"/>
              <a:t>10/4/2010</a:t>
            </a:r>
            <a:endParaRPr lang="en-US"/>
          </a:p>
        </p:txBody>
      </p:sp>
      <p:sp>
        <p:nvSpPr>
          <p:cNvPr id="7" name="Slide Number Placeholder 4"/>
          <p:cNvSpPr>
            <a:spLocks noGrp="1"/>
          </p:cNvSpPr>
          <p:nvPr>
            <p:ph type="sldNum" sz="quarter" idx="12"/>
          </p:nvPr>
        </p:nvSpPr>
        <p:spPr/>
        <p:txBody>
          <a:bodyPr>
            <a:normAutofit fontScale="85000" lnSpcReduction="20000"/>
          </a:bodyPr>
          <a:lstStyle/>
          <a:p>
            <a:fld id="{4628C964-D687-4AA4-9702-36B78E5497EE}" type="slidenum">
              <a:rPr lang="en-US"/>
              <a:pPr/>
              <a:t>8</a:t>
            </a:fld>
            <a:endParaRPr lang="en-US"/>
          </a:p>
        </p:txBody>
      </p:sp>
      <p:pic>
        <p:nvPicPr>
          <p:cNvPr id="27651" name="Picture 3"/>
          <p:cNvPicPr>
            <a:picLocks noChangeAspect="1" noChangeArrowheads="1"/>
          </p:cNvPicPr>
          <p:nvPr/>
        </p:nvPicPr>
        <p:blipFill>
          <a:blip r:embed="rId3" cstate="print"/>
          <a:srcRect/>
          <a:stretch>
            <a:fillRect/>
          </a:stretch>
        </p:blipFill>
        <p:spPr bwMode="auto">
          <a:xfrm>
            <a:off x="762000" y="1447800"/>
            <a:ext cx="7391400" cy="3654425"/>
          </a:xfrm>
          <a:prstGeom prst="rect">
            <a:avLst/>
          </a:prstGeom>
          <a:noFill/>
          <a:ln w="9525">
            <a:noFill/>
            <a:miter lim="800000"/>
            <a:headEnd/>
            <a:tailEnd/>
          </a:ln>
          <a:effectLst/>
        </p:spPr>
      </p:pic>
      <p:sp>
        <p:nvSpPr>
          <p:cNvPr id="27653" name="Text Box 5"/>
          <p:cNvSpPr txBox="1">
            <a:spLocks noChangeArrowheads="1"/>
          </p:cNvSpPr>
          <p:nvPr/>
        </p:nvSpPr>
        <p:spPr bwMode="auto">
          <a:xfrm>
            <a:off x="2209800" y="5473005"/>
            <a:ext cx="5562600" cy="1384995"/>
          </a:xfrm>
          <a:prstGeom prst="rect">
            <a:avLst/>
          </a:prstGeom>
          <a:noFill/>
          <a:ln w="9525">
            <a:noFill/>
            <a:miter lim="800000"/>
            <a:headEnd/>
            <a:tailEnd/>
          </a:ln>
          <a:effectLst/>
        </p:spPr>
        <p:txBody>
          <a:bodyPr wrap="square">
            <a:spAutoFit/>
          </a:bodyPr>
          <a:lstStyle/>
          <a:p>
            <a:r>
              <a:rPr lang="en-US" sz="1400" dirty="0">
                <a:latin typeface="Arial" pitchFamily="34" charset="0"/>
              </a:rPr>
              <a:t>Cheng et al </a:t>
            </a:r>
            <a:r>
              <a:rPr lang="en-US" sz="1400" dirty="0" err="1">
                <a:latin typeface="Arial" pitchFamily="34" charset="0"/>
              </a:rPr>
              <a:t>Microchemical</a:t>
            </a:r>
            <a:r>
              <a:rPr lang="en-US" sz="1400" dirty="0">
                <a:latin typeface="Arial" pitchFamily="34" charset="0"/>
              </a:rPr>
              <a:t> Journal, accepted April 2002.</a:t>
            </a:r>
          </a:p>
          <a:p>
            <a:r>
              <a:rPr lang="en-US" sz="1400" dirty="0">
                <a:latin typeface="Arial" pitchFamily="34" charset="0"/>
              </a:rPr>
              <a:t>Cheng et al, Journal of Hazardous Materials, B90 (2002), 97-108</a:t>
            </a:r>
          </a:p>
          <a:p>
            <a:r>
              <a:rPr lang="en-US" sz="1400" dirty="0">
                <a:latin typeface="Arial" pitchFamily="34" charset="0"/>
              </a:rPr>
              <a:t>Cheng et al Chemosphere 2001, 43, 195-199</a:t>
            </a:r>
          </a:p>
          <a:p>
            <a:r>
              <a:rPr lang="en-US" sz="1400" dirty="0">
                <a:latin typeface="Arial" pitchFamily="34" charset="0"/>
              </a:rPr>
              <a:t>Cheng et al, LC-GC, 1999, 18, 154-160.</a:t>
            </a:r>
          </a:p>
          <a:p>
            <a:r>
              <a:rPr lang="en-US" sz="1400" dirty="0">
                <a:latin typeface="Arial" pitchFamily="34" charset="0"/>
              </a:rPr>
              <a:t>Cheng et al,  </a:t>
            </a:r>
            <a:r>
              <a:rPr lang="en-US" sz="1400" dirty="0" err="1">
                <a:latin typeface="Arial" pitchFamily="34" charset="0"/>
              </a:rPr>
              <a:t>Microchemical</a:t>
            </a:r>
            <a:r>
              <a:rPr lang="en-US" sz="1400" dirty="0">
                <a:latin typeface="Arial" pitchFamily="34" charset="0"/>
              </a:rPr>
              <a:t> Journal 1999, 60, 290-295 </a:t>
            </a:r>
          </a:p>
          <a:p>
            <a:endParaRPr lang="en-US" sz="1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80</a:t>
            </a:fld>
            <a:endParaRPr lang="en-US"/>
          </a:p>
        </p:txBody>
      </p:sp>
      <p:sp>
        <p:nvSpPr>
          <p:cNvPr id="5" name="Rectangle 4"/>
          <p:cNvSpPr/>
          <p:nvPr/>
        </p:nvSpPr>
        <p:spPr>
          <a:xfrm>
            <a:off x="304800" y="685800"/>
            <a:ext cx="7602209" cy="646331"/>
          </a:xfrm>
          <a:prstGeom prst="rect">
            <a:avLst/>
          </a:prstGeom>
        </p:spPr>
        <p:txBody>
          <a:bodyPr wrap="none">
            <a:spAutoFit/>
          </a:bodyPr>
          <a:lstStyle/>
          <a:p>
            <a:r>
              <a:rPr lang="en-US" dirty="0" smtClean="0"/>
              <a:t>Nanotechnology </a:t>
            </a:r>
            <a:r>
              <a:rPr lang="en-US" b="1" dirty="0" smtClean="0"/>
              <a:t>17 (2006) S298–S303</a:t>
            </a:r>
          </a:p>
          <a:p>
            <a:r>
              <a:rPr lang="en-US" dirty="0" smtClean="0"/>
              <a:t>APPLIED PHYSICS LETTERS VOLUME 79, NUMBER 10 3 SEPTEMBER 2001, p1540</a:t>
            </a:r>
            <a:endParaRPr lang="en-US" dirty="0"/>
          </a:p>
        </p:txBody>
      </p:sp>
      <p:sp>
        <p:nvSpPr>
          <p:cNvPr id="6" name="TextBox 5"/>
          <p:cNvSpPr txBox="1"/>
          <p:nvPr/>
        </p:nvSpPr>
        <p:spPr>
          <a:xfrm>
            <a:off x="1143000" y="228600"/>
            <a:ext cx="7184980" cy="369332"/>
          </a:xfrm>
          <a:prstGeom prst="rect">
            <a:avLst/>
          </a:prstGeom>
          <a:noFill/>
        </p:spPr>
        <p:txBody>
          <a:bodyPr wrap="none" rtlCol="0">
            <a:spAutoFit/>
          </a:bodyPr>
          <a:lstStyle/>
          <a:p>
            <a:r>
              <a:rPr lang="en-US" dirty="0" smtClean="0"/>
              <a:t>Silica </a:t>
            </a:r>
            <a:r>
              <a:rPr lang="en-US" dirty="0" err="1" smtClean="0"/>
              <a:t>Nanosprings</a:t>
            </a:r>
            <a:r>
              <a:rPr lang="en-US" dirty="0" smtClean="0"/>
              <a:t> David McIlroy, Department of Physics, University of Idaho</a:t>
            </a:r>
            <a:endParaRPr lang="en-US" dirty="0"/>
          </a:p>
        </p:txBody>
      </p:sp>
      <p:pic>
        <p:nvPicPr>
          <p:cNvPr id="86018" name="Picture 2"/>
          <p:cNvPicPr>
            <a:picLocks noChangeAspect="1" noChangeArrowheads="1"/>
          </p:cNvPicPr>
          <p:nvPr/>
        </p:nvPicPr>
        <p:blipFill>
          <a:blip r:embed="rId3" cstate="print"/>
          <a:srcRect/>
          <a:stretch>
            <a:fillRect/>
          </a:stretch>
        </p:blipFill>
        <p:spPr bwMode="auto">
          <a:xfrm>
            <a:off x="533400" y="1371600"/>
            <a:ext cx="3181350" cy="4410075"/>
          </a:xfrm>
          <a:prstGeom prst="rect">
            <a:avLst/>
          </a:prstGeom>
          <a:noFill/>
          <a:ln w="9525">
            <a:noFill/>
            <a:miter lim="800000"/>
            <a:headEnd/>
            <a:tailEnd/>
          </a:ln>
        </p:spPr>
      </p:pic>
      <p:sp>
        <p:nvSpPr>
          <p:cNvPr id="8" name="Rectangle 7"/>
          <p:cNvSpPr/>
          <p:nvPr/>
        </p:nvSpPr>
        <p:spPr>
          <a:xfrm>
            <a:off x="3886200" y="2514600"/>
            <a:ext cx="4572000" cy="1477328"/>
          </a:xfrm>
          <a:prstGeom prst="rect">
            <a:avLst/>
          </a:prstGeom>
        </p:spPr>
        <p:txBody>
          <a:bodyPr>
            <a:spAutoFit/>
          </a:bodyPr>
          <a:lstStyle/>
          <a:p>
            <a:r>
              <a:rPr lang="en-US" dirty="0" smtClean="0"/>
              <a:t>FIG. 1.  Bright-field transmission electron microscope image of an</a:t>
            </a:r>
          </a:p>
          <a:p>
            <a:r>
              <a:rPr lang="en-US" dirty="0" smtClean="0"/>
              <a:t>amorphous boron carbide </a:t>
            </a:r>
            <a:r>
              <a:rPr lang="en-US" dirty="0" err="1" smtClean="0"/>
              <a:t>nanospring</a:t>
            </a:r>
            <a:r>
              <a:rPr lang="en-US" dirty="0" smtClean="0"/>
              <a:t> that has been highlighted for contrast.</a:t>
            </a:r>
          </a:p>
          <a:p>
            <a:r>
              <a:rPr lang="en-US" dirty="0" smtClean="0"/>
              <a:t>The inset is a blown-up view of the </a:t>
            </a:r>
            <a:r>
              <a:rPr lang="en-US" dirty="0" err="1" smtClean="0"/>
              <a:t>nanospring</a:t>
            </a:r>
            <a:r>
              <a:rPr lang="en-US" dirty="0" smtClean="0"/>
              <a:t>.</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81</a:t>
            </a:fld>
            <a:endParaRPr lang="en-US"/>
          </a:p>
        </p:txBody>
      </p:sp>
      <p:pic>
        <p:nvPicPr>
          <p:cNvPr id="87042" name="Picture 2"/>
          <p:cNvPicPr>
            <a:picLocks noChangeAspect="1" noChangeArrowheads="1"/>
          </p:cNvPicPr>
          <p:nvPr/>
        </p:nvPicPr>
        <p:blipFill>
          <a:blip r:embed="rId3" cstate="print"/>
          <a:srcRect/>
          <a:stretch>
            <a:fillRect/>
          </a:stretch>
        </p:blipFill>
        <p:spPr bwMode="auto">
          <a:xfrm>
            <a:off x="1524000" y="685800"/>
            <a:ext cx="5486400" cy="3838575"/>
          </a:xfrm>
          <a:prstGeom prst="rect">
            <a:avLst/>
          </a:prstGeom>
          <a:noFill/>
          <a:ln w="9525">
            <a:noFill/>
            <a:miter lim="800000"/>
            <a:headEnd/>
            <a:tailEnd/>
          </a:ln>
        </p:spPr>
      </p:pic>
      <p:sp>
        <p:nvSpPr>
          <p:cNvPr id="6" name="Rectangle 5"/>
          <p:cNvSpPr/>
          <p:nvPr/>
        </p:nvSpPr>
        <p:spPr>
          <a:xfrm>
            <a:off x="2209800" y="4800600"/>
            <a:ext cx="4572000" cy="1200329"/>
          </a:xfrm>
          <a:prstGeom prst="rect">
            <a:avLst/>
          </a:prstGeom>
        </p:spPr>
        <p:txBody>
          <a:bodyPr>
            <a:spAutoFit/>
          </a:bodyPr>
          <a:lstStyle/>
          <a:p>
            <a:r>
              <a:rPr lang="en-US" b="1" dirty="0" smtClean="0"/>
              <a:t>Figure 1. SEM images of silica </a:t>
            </a:r>
            <a:r>
              <a:rPr lang="en-US" b="1" dirty="0" err="1" smtClean="0"/>
              <a:t>nanosprings</a:t>
            </a:r>
            <a:r>
              <a:rPr lang="en-US" b="1" dirty="0" smtClean="0"/>
              <a:t> using different deposition temperatures: (a) 350 ◦C, (b) 650 ◦C, (c) 1000 ◦C, and (d) an expanded image of panel (c).</a:t>
            </a:r>
            <a:endParaRPr lang="en-US"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82</a:t>
            </a:fld>
            <a:endParaRPr lang="en-US"/>
          </a:p>
        </p:txBody>
      </p:sp>
      <p:sp>
        <p:nvSpPr>
          <p:cNvPr id="5" name="TextBox 4"/>
          <p:cNvSpPr txBox="1"/>
          <p:nvPr/>
        </p:nvSpPr>
        <p:spPr>
          <a:xfrm>
            <a:off x="1752600" y="685800"/>
            <a:ext cx="5272084" cy="369332"/>
          </a:xfrm>
          <a:prstGeom prst="rect">
            <a:avLst/>
          </a:prstGeom>
          <a:noFill/>
        </p:spPr>
        <p:txBody>
          <a:bodyPr wrap="none" rtlCol="0">
            <a:spAutoFit/>
          </a:bodyPr>
          <a:lstStyle/>
          <a:p>
            <a:r>
              <a:rPr lang="en-US" dirty="0" err="1" smtClean="0"/>
              <a:t>Nanosprings</a:t>
            </a:r>
            <a:r>
              <a:rPr lang="en-US" dirty="0" smtClean="0"/>
              <a:t> – Graphene composite </a:t>
            </a:r>
            <a:r>
              <a:rPr lang="en-US" dirty="0" err="1" smtClean="0"/>
              <a:t>Yuqun</a:t>
            </a:r>
            <a:r>
              <a:rPr lang="en-US" dirty="0" smtClean="0"/>
              <a:t> Xie 092010</a:t>
            </a:r>
            <a:endParaRPr lang="en-US" dirty="0"/>
          </a:p>
        </p:txBody>
      </p:sp>
      <p:pic>
        <p:nvPicPr>
          <p:cNvPr id="11265" name="Picture 1" descr="C:\Users\Frank\Documents\Data\2010-2011\research\09162010Graphenenanospring\nanospring10.tif"/>
          <p:cNvPicPr>
            <a:picLocks noChangeAspect="1" noChangeArrowheads="1"/>
          </p:cNvPicPr>
          <p:nvPr/>
        </p:nvPicPr>
        <p:blipFill>
          <a:blip r:embed="rId3" cstate="print"/>
          <a:srcRect/>
          <a:stretch>
            <a:fillRect/>
          </a:stretch>
        </p:blipFill>
        <p:spPr bwMode="auto">
          <a:xfrm>
            <a:off x="1219200" y="1295400"/>
            <a:ext cx="6629400" cy="497205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83</a:t>
            </a:fld>
            <a:endParaRPr lang="en-US"/>
          </a:p>
        </p:txBody>
      </p:sp>
      <p:pic>
        <p:nvPicPr>
          <p:cNvPr id="9217" name="Picture 1" descr="C:\Users\Frank\Documents\Data\2010-2011\research\09162010Graphenenanospring\nanospring04.tif"/>
          <p:cNvPicPr>
            <a:picLocks noChangeAspect="1" noChangeArrowheads="1"/>
          </p:cNvPicPr>
          <p:nvPr/>
        </p:nvPicPr>
        <p:blipFill>
          <a:blip r:embed="rId3" cstate="print"/>
          <a:srcRect/>
          <a:stretch>
            <a:fillRect/>
          </a:stretch>
        </p:blipFill>
        <p:spPr bwMode="auto">
          <a:xfrm>
            <a:off x="838200" y="457200"/>
            <a:ext cx="7239000" cy="542925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84</a:t>
            </a:fld>
            <a:endParaRPr lang="en-US"/>
          </a:p>
        </p:txBody>
      </p:sp>
      <p:pic>
        <p:nvPicPr>
          <p:cNvPr id="7169" name="Picture 1" descr="C:\Users\Frank\Documents\Data\2010-2011\research\09162010Graphenenanospring\nanospring07.tif"/>
          <p:cNvPicPr>
            <a:picLocks noChangeAspect="1" noChangeArrowheads="1"/>
          </p:cNvPicPr>
          <p:nvPr/>
        </p:nvPicPr>
        <p:blipFill>
          <a:blip r:embed="rId3" cstate="print"/>
          <a:srcRect/>
          <a:stretch>
            <a:fillRect/>
          </a:stretch>
        </p:blipFill>
        <p:spPr bwMode="auto">
          <a:xfrm>
            <a:off x="1447800" y="990600"/>
            <a:ext cx="6172200" cy="462915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10/4/2010</a:t>
            </a:r>
            <a:endParaRPr lang="en-US"/>
          </a:p>
        </p:txBody>
      </p:sp>
      <p:sp>
        <p:nvSpPr>
          <p:cNvPr id="4" name="Slide Number Placeholder 3"/>
          <p:cNvSpPr>
            <a:spLocks noGrp="1"/>
          </p:cNvSpPr>
          <p:nvPr>
            <p:ph type="sldNum" sz="quarter" idx="12"/>
          </p:nvPr>
        </p:nvSpPr>
        <p:spPr/>
        <p:txBody>
          <a:bodyPr/>
          <a:lstStyle/>
          <a:p>
            <a:fld id="{5B4FCA29-9615-46A5-8FB2-CB505D6FFC6B}" type="slidenum">
              <a:rPr lang="en-US" smtClean="0"/>
              <a:pPr/>
              <a:t>85</a:t>
            </a:fld>
            <a:endParaRPr lang="en-US"/>
          </a:p>
        </p:txBody>
      </p:sp>
      <p:pic>
        <p:nvPicPr>
          <p:cNvPr id="5" name="Picture 1" descr="C:\Users\Frank\Documents\Data\2010-2011\research\09162010Graphenenanospring\nanospring10.tif"/>
          <p:cNvPicPr>
            <a:picLocks noChangeAspect="1" noChangeArrowheads="1"/>
          </p:cNvPicPr>
          <p:nvPr/>
        </p:nvPicPr>
        <p:blipFill>
          <a:blip r:embed="rId3" cstate="print"/>
          <a:srcRect/>
          <a:stretch>
            <a:fillRect/>
          </a:stretch>
        </p:blipFill>
        <p:spPr bwMode="auto">
          <a:xfrm>
            <a:off x="4267200" y="3962400"/>
            <a:ext cx="3124200" cy="2133600"/>
          </a:xfrm>
          <a:prstGeom prst="rect">
            <a:avLst/>
          </a:prstGeom>
          <a:noFill/>
        </p:spPr>
      </p:pic>
      <p:pic>
        <p:nvPicPr>
          <p:cNvPr id="6" name="Picture 5" descr="C:\xieyuqun\research\Battery\DATA\11-18-09\Sample #8 - 07.tif"/>
          <p:cNvPicPr/>
          <p:nvPr/>
        </p:nvPicPr>
        <p:blipFill>
          <a:blip r:embed="rId4" cstate="print"/>
          <a:srcRect/>
          <a:stretch>
            <a:fillRect/>
          </a:stretch>
        </p:blipFill>
        <p:spPr bwMode="auto">
          <a:xfrm>
            <a:off x="914400" y="3962400"/>
            <a:ext cx="3200400" cy="2133600"/>
          </a:xfrm>
          <a:prstGeom prst="rect">
            <a:avLst/>
          </a:prstGeom>
          <a:noFill/>
          <a:ln w="9525">
            <a:noFill/>
            <a:miter lim="800000"/>
            <a:headEnd/>
            <a:tailEnd/>
          </a:ln>
        </p:spPr>
      </p:pic>
      <p:pic>
        <p:nvPicPr>
          <p:cNvPr id="7" name="Picture 2" descr="C:\Users\Frank\AppData\Local\Microsoft\Windows\Temporary Internet Files\Content.Outlook\0H9YA6E1\20-30um diatoms.jpg"/>
          <p:cNvPicPr>
            <a:picLocks noChangeAspect="1" noChangeArrowheads="1"/>
          </p:cNvPicPr>
          <p:nvPr/>
        </p:nvPicPr>
        <p:blipFill>
          <a:blip r:embed="rId5" cstate="print"/>
          <a:srcRect/>
          <a:stretch>
            <a:fillRect/>
          </a:stretch>
        </p:blipFill>
        <p:spPr bwMode="auto">
          <a:xfrm>
            <a:off x="914400" y="1676400"/>
            <a:ext cx="3200400" cy="2134721"/>
          </a:xfrm>
          <a:prstGeom prst="rect">
            <a:avLst/>
          </a:prstGeom>
          <a:noFill/>
        </p:spPr>
      </p:pic>
      <p:pic>
        <p:nvPicPr>
          <p:cNvPr id="8" name="Picture 7" descr="C:\xieyuqun\research\Battery\DATA\11-18-09\Sample #8 - 06.tif"/>
          <p:cNvPicPr/>
          <p:nvPr/>
        </p:nvPicPr>
        <p:blipFill>
          <a:blip r:embed="rId6" cstate="print"/>
          <a:srcRect/>
          <a:stretch>
            <a:fillRect/>
          </a:stretch>
        </p:blipFill>
        <p:spPr bwMode="auto">
          <a:xfrm>
            <a:off x="4267200" y="1676400"/>
            <a:ext cx="3124200" cy="2133600"/>
          </a:xfrm>
          <a:prstGeom prst="rect">
            <a:avLst/>
          </a:prstGeom>
          <a:noFill/>
          <a:ln w="9525">
            <a:noFill/>
            <a:miter lim="800000"/>
            <a:headEnd/>
            <a:tailEnd/>
          </a:ln>
        </p:spPr>
      </p:pic>
      <p:sp>
        <p:nvSpPr>
          <p:cNvPr id="9" name="TextBox 8"/>
          <p:cNvSpPr txBox="1"/>
          <p:nvPr/>
        </p:nvSpPr>
        <p:spPr>
          <a:xfrm>
            <a:off x="914400" y="1676400"/>
            <a:ext cx="317716"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0" name="TextBox 9"/>
          <p:cNvSpPr txBox="1"/>
          <p:nvPr/>
        </p:nvSpPr>
        <p:spPr>
          <a:xfrm>
            <a:off x="4267200" y="1676400"/>
            <a:ext cx="309700"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11" name="TextBox 10"/>
          <p:cNvSpPr txBox="1"/>
          <p:nvPr/>
        </p:nvSpPr>
        <p:spPr>
          <a:xfrm>
            <a:off x="914400" y="3962400"/>
            <a:ext cx="308098"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12" name="TextBox 11"/>
          <p:cNvSpPr txBox="1"/>
          <p:nvPr/>
        </p:nvSpPr>
        <p:spPr>
          <a:xfrm>
            <a:off x="4267200" y="3962400"/>
            <a:ext cx="327334" cy="369332"/>
          </a:xfrm>
          <a:prstGeom prst="rect">
            <a:avLst/>
          </a:prstGeom>
          <a:noFill/>
        </p:spPr>
        <p:txBody>
          <a:bodyPr wrap="none" rtlCol="0">
            <a:spAutoFit/>
          </a:bodyPr>
          <a:lstStyle/>
          <a:p>
            <a:r>
              <a:rPr lang="en-US" dirty="0" smtClean="0"/>
              <a:t>D</a:t>
            </a:r>
            <a:endParaRPr lang="en-US" dirty="0"/>
          </a:p>
        </p:txBody>
      </p:sp>
      <p:sp>
        <p:nvSpPr>
          <p:cNvPr id="149505" name="Rectangle 1"/>
          <p:cNvSpPr>
            <a:spLocks noChangeArrowheads="1"/>
          </p:cNvSpPr>
          <p:nvPr/>
        </p:nvSpPr>
        <p:spPr bwMode="auto">
          <a:xfrm>
            <a:off x="685800" y="609600"/>
            <a:ext cx="6629400"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Figure 6.</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US"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 SEM of untreated </a:t>
            </a:r>
            <a:r>
              <a:rPr kumimoji="0" lang="en-US" sz="11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diatomites</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700x magnification, the distance bar is 10 µm. Au sputter coating was required to prevent charging. </a:t>
            </a:r>
            <a:r>
              <a:rPr kumimoji="0" lang="en-US"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B</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 of graphene coated </a:t>
            </a:r>
            <a:r>
              <a:rPr kumimoji="0" lang="en-US" sz="11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diatomites</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721x magnification. The sample was conductive enough not to require Au sputtering. Also note that the </a:t>
            </a:r>
            <a:r>
              <a:rPr kumimoji="0" lang="en-US" sz="11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diatmomites</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retain their pore structure, ≈100 nm. </a:t>
            </a:r>
            <a:r>
              <a:rPr kumimoji="0" lang="en-US"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C –</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SEM of the diatomite pore structure after GP deposition at 24.4×10</a:t>
            </a:r>
            <a:r>
              <a:rPr kumimoji="0" lang="en-US" sz="1100" b="0" i="0" u="none" strike="noStrike" cap="none" normalizeH="0" baseline="30000" dirty="0" smtClean="0">
                <a:ln>
                  <a:noFill/>
                </a:ln>
                <a:solidFill>
                  <a:schemeClr val="tx1"/>
                </a:solidFill>
                <a:effectLst/>
                <a:latin typeface="Calibri" pitchFamily="34" charset="0"/>
                <a:ea typeface="Times New Roman" pitchFamily="18" charset="0"/>
                <a:cs typeface="Calibri" pitchFamily="34" charset="0"/>
              </a:rPr>
              <a:t>3</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x.  </a:t>
            </a:r>
            <a:r>
              <a:rPr kumimoji="0" lang="en-US"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D –</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Graphene coated silica </a:t>
            </a:r>
            <a:r>
              <a:rPr kumimoji="0" lang="en-US" sz="11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nanosprings</a:t>
            </a:r>
            <a:r>
              <a:rPr kumimoji="0" lang="en-US"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The distance bar is 100 nm without the requirement for Au sputter coating.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86</a:t>
            </a:fld>
            <a:endParaRPr lang="en-US"/>
          </a:p>
        </p:txBody>
      </p:sp>
      <p:sp>
        <p:nvSpPr>
          <p:cNvPr id="6" name="Content Placeholder 5"/>
          <p:cNvSpPr>
            <a:spLocks noGrp="1"/>
          </p:cNvSpPr>
          <p:nvPr>
            <p:ph sz="quarter" idx="1"/>
          </p:nvPr>
        </p:nvSpPr>
        <p:spPr/>
        <p:txBody>
          <a:bodyPr>
            <a:normAutofit fontScale="92500" lnSpcReduction="10000"/>
          </a:bodyPr>
          <a:lstStyle/>
          <a:p>
            <a:pPr>
              <a:spcBef>
                <a:spcPct val="50000"/>
              </a:spcBef>
            </a:pPr>
            <a:r>
              <a:rPr lang="en-US" sz="3200" u="sng" dirty="0" smtClean="0">
                <a:latin typeface="Times New Roman" pitchFamily="18" charset="0"/>
              </a:rPr>
              <a:t>Funding O</a:t>
            </a:r>
            <a:r>
              <a:rPr lang="en-US" sz="3200" u="sng" baseline="-25000" dirty="0" smtClean="0">
                <a:latin typeface="Times New Roman" pitchFamily="18" charset="0"/>
              </a:rPr>
              <a:t>2</a:t>
            </a:r>
            <a:r>
              <a:rPr lang="en-US" sz="3200" u="sng" dirty="0" smtClean="0">
                <a:latin typeface="Times New Roman" pitchFamily="18" charset="0"/>
              </a:rPr>
              <a:t> Activation</a:t>
            </a:r>
          </a:p>
          <a:p>
            <a:pPr>
              <a:spcBef>
                <a:spcPct val="50000"/>
              </a:spcBef>
            </a:pPr>
            <a:r>
              <a:rPr lang="en-US" sz="3200" dirty="0" smtClean="0">
                <a:latin typeface="Times New Roman" pitchFamily="18" charset="0"/>
              </a:rPr>
              <a:t>NIH</a:t>
            </a:r>
          </a:p>
          <a:p>
            <a:pPr>
              <a:spcBef>
                <a:spcPct val="50000"/>
              </a:spcBef>
            </a:pPr>
            <a:r>
              <a:rPr lang="en-US" sz="3200" dirty="0" smtClean="0">
                <a:latin typeface="Times New Roman" pitchFamily="18" charset="0"/>
              </a:rPr>
              <a:t>NSF</a:t>
            </a:r>
          </a:p>
          <a:p>
            <a:pPr>
              <a:spcBef>
                <a:spcPct val="50000"/>
              </a:spcBef>
            </a:pPr>
            <a:r>
              <a:rPr lang="en-US" sz="3200" dirty="0" smtClean="0">
                <a:latin typeface="Times New Roman" pitchFamily="18" charset="0"/>
              </a:rPr>
              <a:t>NASA</a:t>
            </a:r>
          </a:p>
          <a:p>
            <a:pPr>
              <a:spcBef>
                <a:spcPct val="50000"/>
              </a:spcBef>
            </a:pPr>
            <a:r>
              <a:rPr lang="en-US" sz="3200" dirty="0" smtClean="0">
                <a:latin typeface="Times New Roman" pitchFamily="18" charset="0"/>
              </a:rPr>
              <a:t>EPRI</a:t>
            </a:r>
          </a:p>
          <a:p>
            <a:pPr>
              <a:spcBef>
                <a:spcPct val="50000"/>
              </a:spcBef>
            </a:pPr>
            <a:r>
              <a:rPr lang="en-US" sz="3200" dirty="0" smtClean="0">
                <a:latin typeface="Times New Roman" pitchFamily="18" charset="0"/>
              </a:rPr>
              <a:t>BLM</a:t>
            </a:r>
          </a:p>
          <a:p>
            <a:pPr>
              <a:spcBef>
                <a:spcPct val="50000"/>
              </a:spcBef>
            </a:pPr>
            <a:r>
              <a:rPr lang="en-US" sz="3200" dirty="0" smtClean="0">
                <a:latin typeface="Times New Roman" pitchFamily="18" charset="0"/>
              </a:rPr>
              <a:t>UI</a:t>
            </a:r>
          </a:p>
          <a:p>
            <a:endParaRPr lang="en-US" dirty="0" smtClean="0"/>
          </a:p>
        </p:txBody>
      </p:sp>
      <p:sp>
        <p:nvSpPr>
          <p:cNvPr id="7" name="Text Box 3"/>
          <p:cNvSpPr txBox="1">
            <a:spLocks noChangeArrowheads="1"/>
          </p:cNvSpPr>
          <p:nvPr/>
        </p:nvSpPr>
        <p:spPr bwMode="auto">
          <a:xfrm>
            <a:off x="6019800" y="1981200"/>
            <a:ext cx="1676400" cy="461665"/>
          </a:xfrm>
          <a:prstGeom prst="rect">
            <a:avLst/>
          </a:prstGeom>
          <a:noFill/>
          <a:ln w="9525">
            <a:noFill/>
            <a:miter lim="800000"/>
            <a:headEnd/>
            <a:tailEnd/>
          </a:ln>
          <a:effectLst/>
        </p:spPr>
        <p:txBody>
          <a:bodyPr>
            <a:spAutoFit/>
          </a:bodyPr>
          <a:lstStyle/>
          <a:p>
            <a:pPr>
              <a:spcBef>
                <a:spcPct val="50000"/>
              </a:spcBef>
            </a:pPr>
            <a:endParaRPr lang="en-US" sz="2400" dirty="0">
              <a:latin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Acknowledgements</a:t>
            </a:r>
            <a:endParaRPr lang="en-US" dirty="0"/>
          </a:p>
        </p:txBody>
      </p:sp>
      <p:sp>
        <p:nvSpPr>
          <p:cNvPr id="3" name="Text Placeholder 2"/>
          <p:cNvSpPr>
            <a:spLocks noGrp="1"/>
          </p:cNvSpPr>
          <p:nvPr>
            <p:ph type="body" sz="half" idx="1"/>
          </p:nvPr>
        </p:nvSpPr>
        <p:spPr/>
        <p:txBody>
          <a:bodyPr>
            <a:normAutofit fontScale="92500"/>
          </a:bodyPr>
          <a:lstStyle/>
          <a:p>
            <a:r>
              <a:rPr lang="en-US" dirty="0" smtClean="0"/>
              <a:t>ZEA Reaction</a:t>
            </a:r>
          </a:p>
          <a:p>
            <a:pPr lvl="1">
              <a:spcBef>
                <a:spcPct val="50000"/>
              </a:spcBef>
            </a:pPr>
            <a:r>
              <a:rPr lang="en-US" sz="2100" dirty="0" smtClean="0"/>
              <a:t>Derek Laine</a:t>
            </a:r>
          </a:p>
          <a:p>
            <a:pPr lvl="1">
              <a:spcBef>
                <a:spcPct val="50000"/>
              </a:spcBef>
            </a:pPr>
            <a:r>
              <a:rPr lang="en-US" sz="2100" dirty="0" smtClean="0"/>
              <a:t>Kenichi Shimizu</a:t>
            </a:r>
          </a:p>
          <a:p>
            <a:pPr lvl="1">
              <a:spcBef>
                <a:spcPct val="50000"/>
              </a:spcBef>
            </a:pPr>
            <a:r>
              <a:rPr lang="en-US" sz="2100" dirty="0" smtClean="0"/>
              <a:t>Simon McAllister</a:t>
            </a:r>
          </a:p>
          <a:p>
            <a:pPr lvl="1">
              <a:spcBef>
                <a:spcPct val="50000"/>
              </a:spcBef>
            </a:pPr>
            <a:r>
              <a:rPr lang="en-US" sz="2100" dirty="0" err="1" smtClean="0"/>
              <a:t>Ruhba</a:t>
            </a:r>
            <a:r>
              <a:rPr lang="en-US" sz="2100" dirty="0" smtClean="0"/>
              <a:t> </a:t>
            </a:r>
            <a:r>
              <a:rPr lang="en-US" sz="2100" dirty="0" err="1" smtClean="0"/>
              <a:t>Ponraj</a:t>
            </a:r>
            <a:endParaRPr lang="en-US" sz="2100" dirty="0" smtClean="0"/>
          </a:p>
          <a:p>
            <a:pPr lvl="1">
              <a:spcBef>
                <a:spcPct val="50000"/>
              </a:spcBef>
            </a:pPr>
            <a:r>
              <a:rPr lang="en-US" sz="2100" dirty="0" smtClean="0"/>
              <a:t>Mark D. Engelmann, Ph.D. 2003</a:t>
            </a:r>
          </a:p>
          <a:p>
            <a:pPr lvl="1">
              <a:spcBef>
                <a:spcPct val="50000"/>
              </a:spcBef>
            </a:pPr>
            <a:r>
              <a:rPr lang="en-US" sz="2100" dirty="0" smtClean="0"/>
              <a:t>Tina Noradoun, Ph.D. 2005 </a:t>
            </a:r>
          </a:p>
          <a:p>
            <a:pPr lvl="1">
              <a:spcBef>
                <a:spcPct val="50000"/>
              </a:spcBef>
            </a:pPr>
            <a:r>
              <a:rPr lang="en-US" sz="2100" dirty="0" smtClean="0"/>
              <a:t>Ryan Hutcheson, B.S. 2004</a:t>
            </a:r>
          </a:p>
          <a:p>
            <a:pPr lvl="1">
              <a:spcBef>
                <a:spcPct val="50000"/>
              </a:spcBef>
            </a:pPr>
            <a:r>
              <a:rPr lang="en-US" sz="2100" dirty="0" smtClean="0"/>
              <a:t>Rob </a:t>
            </a:r>
            <a:r>
              <a:rPr lang="en-US" sz="2100" dirty="0" err="1" smtClean="0"/>
              <a:t>Bobier</a:t>
            </a:r>
            <a:r>
              <a:rPr lang="en-US" sz="2100" dirty="0" smtClean="0"/>
              <a:t>, B.S. 2002</a:t>
            </a:r>
          </a:p>
          <a:p>
            <a:pPr lvl="1">
              <a:spcBef>
                <a:spcPct val="50000"/>
              </a:spcBef>
            </a:pPr>
            <a:r>
              <a:rPr lang="en-US" sz="2100" dirty="0" smtClean="0"/>
              <a:t>Terry Hiatt, B.S. 2000</a:t>
            </a:r>
          </a:p>
          <a:p>
            <a:endParaRPr lang="en-US" dirty="0"/>
          </a:p>
        </p:txBody>
      </p:sp>
      <p:sp>
        <p:nvSpPr>
          <p:cNvPr id="4" name="Content Placeholder 3"/>
          <p:cNvSpPr>
            <a:spLocks noGrp="1"/>
          </p:cNvSpPr>
          <p:nvPr>
            <p:ph sz="half" idx="2"/>
          </p:nvPr>
        </p:nvSpPr>
        <p:spPr>
          <a:xfrm>
            <a:off x="4495800" y="1600200"/>
            <a:ext cx="4495800" cy="4530725"/>
          </a:xfrm>
        </p:spPr>
        <p:txBody>
          <a:bodyPr>
            <a:normAutofit fontScale="92500"/>
          </a:bodyPr>
          <a:lstStyle/>
          <a:p>
            <a:r>
              <a:rPr lang="en-US" dirty="0" smtClean="0"/>
              <a:t>UI Carbon</a:t>
            </a:r>
          </a:p>
          <a:p>
            <a:pPr lvl="1"/>
            <a:r>
              <a:rPr lang="en-US" sz="2200" dirty="0" err="1" smtClean="0"/>
              <a:t>Yuqun</a:t>
            </a:r>
            <a:r>
              <a:rPr lang="en-US" sz="2200" dirty="0" smtClean="0"/>
              <a:t> Xie</a:t>
            </a:r>
          </a:p>
          <a:p>
            <a:pPr lvl="1"/>
            <a:r>
              <a:rPr lang="en-US" sz="2200" dirty="0" smtClean="0"/>
              <a:t>R. Allen Gonzales</a:t>
            </a:r>
          </a:p>
          <a:p>
            <a:pPr lvl="1"/>
            <a:r>
              <a:rPr lang="en-US" sz="2200" dirty="0" err="1" smtClean="0"/>
              <a:t>Przemysław</a:t>
            </a:r>
            <a:r>
              <a:rPr lang="en-US" sz="2200" dirty="0" smtClean="0"/>
              <a:t>  R. Brejna</a:t>
            </a:r>
          </a:p>
          <a:p>
            <a:pPr lvl="1"/>
            <a:r>
              <a:rPr lang="en-US" sz="2200" dirty="0" smtClean="0"/>
              <a:t>Jency Pricilla Sundararajan</a:t>
            </a:r>
          </a:p>
          <a:p>
            <a:pPr lvl="1"/>
            <a:r>
              <a:rPr lang="en-US" sz="2200" dirty="0" smtClean="0"/>
              <a:t>B. A. (Alex) Fouetio Kengne</a:t>
            </a:r>
          </a:p>
          <a:p>
            <a:pPr lvl="1"/>
            <a:r>
              <a:rPr lang="en-US" sz="2200" dirty="0" smtClean="0"/>
              <a:t>Prof. David McIlroy – Physics </a:t>
            </a:r>
          </a:p>
          <a:p>
            <a:pPr lvl="1"/>
            <a:r>
              <a:rPr lang="en-US" sz="2200" dirty="0" smtClean="0"/>
              <a:t>Prof. Eric Aston – </a:t>
            </a:r>
            <a:r>
              <a:rPr lang="en-US" sz="2200" dirty="0" err="1" smtClean="0"/>
              <a:t>Chem</a:t>
            </a:r>
            <a:r>
              <a:rPr lang="en-US" sz="2200" dirty="0" smtClean="0"/>
              <a:t> E</a:t>
            </a:r>
          </a:p>
          <a:p>
            <a:pPr lvl="1"/>
            <a:r>
              <a:rPr lang="en-US" sz="2200" dirty="0" smtClean="0"/>
              <a:t>Prof. Peter Griffiths – Chemistry</a:t>
            </a:r>
          </a:p>
          <a:p>
            <a:endParaRPr lang="en-US" dirty="0"/>
          </a:p>
        </p:txBody>
      </p:sp>
      <p:sp>
        <p:nvSpPr>
          <p:cNvPr id="7" name="Slide Number Placeholder 6"/>
          <p:cNvSpPr>
            <a:spLocks noGrp="1"/>
          </p:cNvSpPr>
          <p:nvPr>
            <p:ph type="sldNum" sz="quarter" idx="12"/>
          </p:nvPr>
        </p:nvSpPr>
        <p:spPr/>
        <p:txBody>
          <a:bodyPr/>
          <a:lstStyle/>
          <a:p>
            <a:fld id="{83B32A9E-39B7-4AC6-9FB3-0D31690111B6}" type="slidenum">
              <a:rPr lang="en-US" altLang="en-US" smtClean="0"/>
              <a:pPr/>
              <a:t>87</a:t>
            </a:fld>
            <a:endParaRPr lang="en-US" altLang="en-US"/>
          </a:p>
        </p:txBody>
      </p:sp>
      <p:sp>
        <p:nvSpPr>
          <p:cNvPr id="8" name="Date Placeholder 7"/>
          <p:cNvSpPr>
            <a:spLocks noGrp="1"/>
          </p:cNvSpPr>
          <p:nvPr>
            <p:ph type="dt" sz="half" idx="10"/>
          </p:nvPr>
        </p:nvSpPr>
        <p:spPr/>
        <p:txBody>
          <a:bodyPr/>
          <a:lstStyle/>
          <a:p>
            <a:r>
              <a:rPr lang="en-US" smtClean="0"/>
              <a:t>10/4/2010</a:t>
            </a:r>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7" name="Slide Number Placeholder 6"/>
          <p:cNvSpPr>
            <a:spLocks noGrp="1"/>
          </p:cNvSpPr>
          <p:nvPr>
            <p:ph type="sldNum" sz="quarter" idx="12"/>
          </p:nvPr>
        </p:nvSpPr>
        <p:spPr/>
        <p:txBody>
          <a:bodyPr/>
          <a:lstStyle/>
          <a:p>
            <a:fld id="{83B32A9E-39B7-4AC6-9FB3-0D31690111B6}" type="slidenum">
              <a:rPr lang="en-US" altLang="en-US" smtClean="0"/>
              <a:pPr/>
              <a:t>88</a:t>
            </a:fld>
            <a:endParaRPr lang="en-US" altLang="en-US"/>
          </a:p>
        </p:txBody>
      </p:sp>
      <p:pic>
        <p:nvPicPr>
          <p:cNvPr id="96258" name="Picture 2"/>
          <p:cNvPicPr>
            <a:picLocks noChangeAspect="1" noChangeArrowheads="1"/>
          </p:cNvPicPr>
          <p:nvPr/>
        </p:nvPicPr>
        <p:blipFill>
          <a:blip r:embed="rId3" cstate="print"/>
          <a:srcRect/>
          <a:stretch>
            <a:fillRect/>
          </a:stretch>
        </p:blipFill>
        <p:spPr bwMode="auto">
          <a:xfrm>
            <a:off x="1143000" y="838200"/>
            <a:ext cx="6945313" cy="5242547"/>
          </a:xfrm>
          <a:prstGeom prst="rect">
            <a:avLst/>
          </a:prstGeom>
          <a:noFill/>
          <a:ln w="9525">
            <a:noFill/>
            <a:miter lim="800000"/>
            <a:headEnd/>
            <a:tailEnd/>
          </a:ln>
          <a:effectLst/>
        </p:spPr>
      </p:pic>
      <p:sp>
        <p:nvSpPr>
          <p:cNvPr id="8" name="Date Placeholder 7"/>
          <p:cNvSpPr>
            <a:spLocks noGrp="1"/>
          </p:cNvSpPr>
          <p:nvPr>
            <p:ph type="dt" sz="half" idx="10"/>
          </p:nvPr>
        </p:nvSpPr>
        <p:spPr/>
        <p:txBody>
          <a:bodyPr/>
          <a:lstStyle/>
          <a:p>
            <a:r>
              <a:rPr lang="en-US" smtClean="0"/>
              <a:t>10/4/2010</a:t>
            </a:r>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a:xfrm>
            <a:off x="152400" y="0"/>
            <a:ext cx="8610600" cy="1371600"/>
          </a:xfrm>
        </p:spPr>
        <p:txBody>
          <a:bodyPr>
            <a:normAutofit/>
          </a:bodyPr>
          <a:lstStyle/>
          <a:p>
            <a:r>
              <a:rPr lang="en-US" sz="4000" dirty="0"/>
              <a:t>Catalyzed Reductions of Halocarbons by Pd modified Bimetallic Systems</a:t>
            </a:r>
          </a:p>
        </p:txBody>
      </p:sp>
      <p:sp>
        <p:nvSpPr>
          <p:cNvPr id="6" name="Date Placeholder 3"/>
          <p:cNvSpPr>
            <a:spLocks noGrp="1"/>
          </p:cNvSpPr>
          <p:nvPr>
            <p:ph type="dt" sz="half" idx="10"/>
          </p:nvPr>
        </p:nvSpPr>
        <p:spPr/>
        <p:txBody>
          <a:bodyPr/>
          <a:lstStyle/>
          <a:p>
            <a:r>
              <a:rPr lang="en-US" smtClean="0"/>
              <a:t>10/4/2010</a:t>
            </a:r>
            <a:endParaRPr lang="en-US"/>
          </a:p>
        </p:txBody>
      </p:sp>
      <p:sp>
        <p:nvSpPr>
          <p:cNvPr id="7" name="Slide Number Placeholder 5"/>
          <p:cNvSpPr>
            <a:spLocks noGrp="1"/>
          </p:cNvSpPr>
          <p:nvPr>
            <p:ph type="sldNum" sz="quarter" idx="12"/>
          </p:nvPr>
        </p:nvSpPr>
        <p:spPr/>
        <p:txBody>
          <a:bodyPr>
            <a:normAutofit fontScale="85000" lnSpcReduction="20000"/>
          </a:bodyPr>
          <a:lstStyle/>
          <a:p>
            <a:fld id="{72E5CF1F-F985-4BCA-BCF1-D3F2F7060586}" type="slidenum">
              <a:rPr lang="en-US"/>
              <a:pPr/>
              <a:t>89</a:t>
            </a:fld>
            <a:endParaRPr lang="en-US"/>
          </a:p>
        </p:txBody>
      </p:sp>
      <p:sp>
        <p:nvSpPr>
          <p:cNvPr id="12295" name="Rectangle 7"/>
          <p:cNvSpPr>
            <a:spLocks noGrp="1" noChangeArrowheads="1"/>
          </p:cNvSpPr>
          <p:nvPr>
            <p:ph sz="quarter" idx="1"/>
          </p:nvPr>
        </p:nvSpPr>
        <p:spPr>
          <a:xfrm>
            <a:off x="609600" y="3962400"/>
            <a:ext cx="7391400" cy="1295400"/>
          </a:xfrm>
        </p:spPr>
        <p:txBody>
          <a:bodyPr>
            <a:normAutofit fontScale="85000" lnSpcReduction="20000"/>
          </a:bodyPr>
          <a:lstStyle/>
          <a:p>
            <a:pPr eaLnBrk="0" hangingPunct="0">
              <a:lnSpc>
                <a:spcPct val="90000"/>
              </a:lnSpc>
              <a:spcBef>
                <a:spcPct val="0"/>
              </a:spcBef>
              <a:buClr>
                <a:srgbClr val="FF0033"/>
              </a:buClr>
              <a:buSzTx/>
              <a:buFont typeface="Symbol" pitchFamily="18" charset="2"/>
              <a:buChar char="¨"/>
            </a:pPr>
            <a:r>
              <a:rPr lang="en-US">
                <a:latin typeface="Times New Roman" pitchFamily="18" charset="0"/>
              </a:rPr>
              <a:t>2M + PdCl</a:t>
            </a:r>
            <a:r>
              <a:rPr lang="en-US" baseline="-25000">
                <a:latin typeface="Times New Roman" pitchFamily="18" charset="0"/>
              </a:rPr>
              <a:t>6</a:t>
            </a:r>
            <a:r>
              <a:rPr lang="en-US" baseline="30000">
                <a:latin typeface="Times New Roman" pitchFamily="18" charset="0"/>
              </a:rPr>
              <a:t>2-</a:t>
            </a:r>
            <a:r>
              <a:rPr lang="en-US">
                <a:latin typeface="Times New Roman" pitchFamily="18" charset="0"/>
              </a:rPr>
              <a:t> </a:t>
            </a:r>
            <a:r>
              <a:rPr lang="en-US">
                <a:latin typeface="Times New Roman" pitchFamily="18" charset="0"/>
                <a:sym typeface="Wingdings" pitchFamily="2" charset="2"/>
              </a:rPr>
              <a:t> 2M</a:t>
            </a:r>
            <a:r>
              <a:rPr lang="en-US" baseline="30000">
                <a:latin typeface="Times New Roman" pitchFamily="18" charset="0"/>
                <a:sym typeface="Wingdings" pitchFamily="2" charset="2"/>
              </a:rPr>
              <a:t>2+</a:t>
            </a:r>
            <a:r>
              <a:rPr lang="en-US">
                <a:latin typeface="Times New Roman" pitchFamily="18" charset="0"/>
                <a:sym typeface="Wingdings" pitchFamily="2" charset="2"/>
              </a:rPr>
              <a:t> + 6Cl</a:t>
            </a:r>
            <a:r>
              <a:rPr lang="en-US" baseline="30000">
                <a:latin typeface="Times New Roman" pitchFamily="18" charset="0"/>
                <a:sym typeface="Wingdings" pitchFamily="2" charset="2"/>
              </a:rPr>
              <a:t>-</a:t>
            </a:r>
            <a:r>
              <a:rPr lang="en-US">
                <a:latin typeface="Times New Roman" pitchFamily="18" charset="0"/>
                <a:sym typeface="Wingdings" pitchFamily="2" charset="2"/>
              </a:rPr>
              <a:t> + Pd(s)</a:t>
            </a:r>
            <a:endParaRPr lang="en-US">
              <a:latin typeface="Times New Roman" pitchFamily="18" charset="0"/>
            </a:endParaRPr>
          </a:p>
          <a:p>
            <a:pPr eaLnBrk="0" hangingPunct="0">
              <a:lnSpc>
                <a:spcPct val="90000"/>
              </a:lnSpc>
              <a:spcBef>
                <a:spcPct val="0"/>
              </a:spcBef>
              <a:buClr>
                <a:srgbClr val="FF0033"/>
              </a:buClr>
              <a:buSzTx/>
              <a:buFont typeface="Symbol" pitchFamily="18" charset="2"/>
              <a:buChar char="¨"/>
            </a:pPr>
            <a:endParaRPr lang="en-US">
              <a:latin typeface="Times New Roman" pitchFamily="18" charset="0"/>
            </a:endParaRPr>
          </a:p>
          <a:p>
            <a:pPr eaLnBrk="0" hangingPunct="0">
              <a:lnSpc>
                <a:spcPct val="90000"/>
              </a:lnSpc>
              <a:spcBef>
                <a:spcPct val="0"/>
              </a:spcBef>
              <a:buClr>
                <a:srgbClr val="FF0033"/>
              </a:buClr>
              <a:buSzTx/>
              <a:buFont typeface="Symbol" pitchFamily="18" charset="2"/>
              <a:buChar char="¨"/>
            </a:pPr>
            <a:r>
              <a:rPr lang="en-US" sz="2000">
                <a:latin typeface="Times New Roman" pitchFamily="18" charset="0"/>
              </a:rPr>
              <a:t>0.05-0.25 % Pd (w/w)</a:t>
            </a:r>
          </a:p>
          <a:p>
            <a:pPr eaLnBrk="0" hangingPunct="0">
              <a:lnSpc>
                <a:spcPct val="90000"/>
              </a:lnSpc>
              <a:spcBef>
                <a:spcPct val="0"/>
              </a:spcBef>
              <a:buClr>
                <a:srgbClr val="FF0033"/>
              </a:buClr>
              <a:buSzTx/>
              <a:buFont typeface="Symbol" pitchFamily="18" charset="2"/>
              <a:buNone/>
            </a:pPr>
            <a:endParaRPr lang="en-US" sz="2000">
              <a:latin typeface="Times New Roman" pitchFamily="18" charset="0"/>
            </a:endParaRPr>
          </a:p>
          <a:p>
            <a:pPr eaLnBrk="0" hangingPunct="0">
              <a:lnSpc>
                <a:spcPct val="90000"/>
              </a:lnSpc>
              <a:spcBef>
                <a:spcPct val="0"/>
              </a:spcBef>
              <a:buClr>
                <a:srgbClr val="FF0033"/>
              </a:buClr>
              <a:buSzTx/>
              <a:buFont typeface="Symbol" pitchFamily="18" charset="2"/>
              <a:buChar char="¨"/>
            </a:pPr>
            <a:r>
              <a:rPr lang="en-US" sz="2000">
                <a:latin typeface="Times New Roman" pitchFamily="18" charset="0"/>
              </a:rPr>
              <a:t> Results in complete dechlorination of TCE</a:t>
            </a:r>
          </a:p>
          <a:p>
            <a:pPr eaLnBrk="0" hangingPunct="0">
              <a:lnSpc>
                <a:spcPct val="90000"/>
              </a:lnSpc>
              <a:spcBef>
                <a:spcPct val="0"/>
              </a:spcBef>
              <a:buClr>
                <a:srgbClr val="FF0033"/>
              </a:buClr>
              <a:buSzTx/>
              <a:buFont typeface="Symbol" pitchFamily="18" charset="2"/>
              <a:buChar char="¨"/>
            </a:pPr>
            <a:endParaRPr lang="en-US" sz="2000">
              <a:latin typeface="Times New Roman" pitchFamily="18" charset="0"/>
            </a:endParaRPr>
          </a:p>
        </p:txBody>
      </p:sp>
      <p:pic>
        <p:nvPicPr>
          <p:cNvPr id="12298" name="Picture 10"/>
          <p:cNvPicPr>
            <a:picLocks noChangeAspect="1" noChangeArrowheads="1"/>
          </p:cNvPicPr>
          <p:nvPr/>
        </p:nvPicPr>
        <p:blipFill>
          <a:blip r:embed="rId3" cstate="print"/>
          <a:srcRect/>
          <a:stretch>
            <a:fillRect/>
          </a:stretch>
        </p:blipFill>
        <p:spPr bwMode="auto">
          <a:xfrm>
            <a:off x="1752600" y="1676400"/>
            <a:ext cx="5086350" cy="2066925"/>
          </a:xfrm>
          <a:prstGeom prst="rect">
            <a:avLst/>
          </a:prstGeom>
          <a:noFill/>
          <a:ln w="12700">
            <a:noFill/>
            <a:miter lim="800000"/>
            <a:headEnd type="none" w="sm" len="sm"/>
            <a:tailEnd type="none" w="sm" len="sm"/>
          </a:ln>
          <a:effectLst/>
        </p:spPr>
      </p:pic>
      <p:sp>
        <p:nvSpPr>
          <p:cNvPr id="12299" name="Text Box 11"/>
          <p:cNvSpPr txBox="1">
            <a:spLocks noChangeArrowheads="1"/>
          </p:cNvSpPr>
          <p:nvPr/>
        </p:nvSpPr>
        <p:spPr bwMode="auto">
          <a:xfrm>
            <a:off x="1752600" y="5638800"/>
            <a:ext cx="5835650" cy="366713"/>
          </a:xfrm>
          <a:prstGeom prst="rect">
            <a:avLst/>
          </a:prstGeom>
          <a:noFill/>
          <a:ln w="9525">
            <a:noFill/>
            <a:miter lim="800000"/>
            <a:headEnd/>
            <a:tailEnd/>
          </a:ln>
          <a:effectLst/>
        </p:spPr>
        <p:txBody>
          <a:bodyPr wrap="none">
            <a:spAutoFit/>
          </a:bodyPr>
          <a:lstStyle/>
          <a:p>
            <a:r>
              <a:rPr lang="en-US" sz="1800" dirty="0" err="1">
                <a:solidFill>
                  <a:srgbClr val="FF0033"/>
                </a:solidFill>
              </a:rPr>
              <a:t>Muftikian</a:t>
            </a:r>
            <a:r>
              <a:rPr lang="en-US" sz="1800" dirty="0">
                <a:solidFill>
                  <a:srgbClr val="FF0033"/>
                </a:solidFill>
              </a:rPr>
              <a:t>, Fernando, </a:t>
            </a:r>
            <a:r>
              <a:rPr lang="en-US" sz="1800" dirty="0" err="1">
                <a:solidFill>
                  <a:srgbClr val="FF0033"/>
                </a:solidFill>
              </a:rPr>
              <a:t>Korte</a:t>
            </a:r>
            <a:r>
              <a:rPr lang="en-US" sz="1800" dirty="0">
                <a:solidFill>
                  <a:srgbClr val="FF0033"/>
                </a:solidFill>
              </a:rPr>
              <a:t>, </a:t>
            </a:r>
            <a:r>
              <a:rPr lang="en-US" sz="1800" i="1" dirty="0">
                <a:solidFill>
                  <a:srgbClr val="FF0033"/>
                </a:solidFill>
              </a:rPr>
              <a:t>Water Research</a:t>
            </a:r>
            <a:r>
              <a:rPr lang="en-US" sz="1800" dirty="0">
                <a:solidFill>
                  <a:srgbClr val="FF0033"/>
                </a:solidFill>
              </a:rPr>
              <a:t>. </a:t>
            </a:r>
            <a:r>
              <a:rPr lang="en-US" sz="1800" b="1" dirty="0">
                <a:solidFill>
                  <a:srgbClr val="FF0033"/>
                </a:solidFill>
              </a:rPr>
              <a:t>1995</a:t>
            </a:r>
            <a:r>
              <a:rPr lang="en-US" sz="1800" dirty="0">
                <a:solidFill>
                  <a:srgbClr val="FF0033"/>
                </a:solidFill>
              </a:rPr>
              <a:t>, </a:t>
            </a:r>
            <a:r>
              <a:rPr lang="en-US" sz="1800" i="1" dirty="0">
                <a:solidFill>
                  <a:srgbClr val="FF0033"/>
                </a:solidFill>
              </a:rPr>
              <a:t>29</a:t>
            </a:r>
            <a:r>
              <a:rPr lang="en-US" sz="1800" dirty="0">
                <a:solidFill>
                  <a:srgbClr val="FF0033"/>
                </a:solidFill>
              </a:rPr>
              <a:t>, 2434.</a:t>
            </a: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Side Reactions of Halocarbons with Fe(0)  </a:t>
            </a:r>
            <a:endParaRPr lang="en-US" dirty="0"/>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9</a:t>
            </a:fld>
            <a:endParaRPr lang="en-US"/>
          </a:p>
        </p:txBody>
      </p:sp>
      <p:sp>
        <p:nvSpPr>
          <p:cNvPr id="6" name="Rectangle 5"/>
          <p:cNvSpPr/>
          <p:nvPr/>
        </p:nvSpPr>
        <p:spPr>
          <a:xfrm>
            <a:off x="685800" y="2057400"/>
            <a:ext cx="7467600" cy="523220"/>
          </a:xfrm>
          <a:prstGeom prst="rect">
            <a:avLst/>
          </a:prstGeom>
        </p:spPr>
        <p:txBody>
          <a:bodyPr wrap="square">
            <a:spAutoFit/>
          </a:bodyPr>
          <a:lstStyle/>
          <a:p>
            <a:r>
              <a:rPr lang="en-US" sz="2800" dirty="0" smtClean="0"/>
              <a:t>R-X + 2H</a:t>
            </a:r>
            <a:r>
              <a:rPr lang="en-US" sz="2800" baseline="30000" dirty="0" smtClean="0"/>
              <a:t>+</a:t>
            </a:r>
            <a:r>
              <a:rPr lang="en-US" sz="2800" dirty="0" smtClean="0"/>
              <a:t> + Pd/Fe(0) </a:t>
            </a:r>
            <a:r>
              <a:rPr lang="en-US" sz="2800" dirty="0" smtClean="0">
                <a:sym typeface="Wingdings" pitchFamily="2" charset="2"/>
              </a:rPr>
              <a:t> R-H + HX + Fe</a:t>
            </a:r>
            <a:r>
              <a:rPr lang="en-US" sz="2800" baseline="30000" dirty="0" smtClean="0">
                <a:sym typeface="Wingdings" pitchFamily="2" charset="2"/>
              </a:rPr>
              <a:t>2+</a:t>
            </a:r>
            <a:r>
              <a:rPr lang="en-US" sz="2800" dirty="0" smtClean="0">
                <a:sym typeface="Wingdings" pitchFamily="2" charset="2"/>
              </a:rPr>
              <a:t>(</a:t>
            </a:r>
            <a:r>
              <a:rPr lang="en-US" sz="2800" dirty="0" err="1" smtClean="0">
                <a:sym typeface="Wingdings" pitchFamily="2" charset="2"/>
              </a:rPr>
              <a:t>aq</a:t>
            </a:r>
            <a:r>
              <a:rPr lang="en-US" sz="2800" dirty="0" smtClean="0">
                <a:sym typeface="Wingdings" pitchFamily="2" charset="2"/>
              </a:rPr>
              <a:t>)</a:t>
            </a:r>
            <a:endParaRPr lang="en-US" sz="2800" dirty="0"/>
          </a:p>
        </p:txBody>
      </p:sp>
      <p:cxnSp>
        <p:nvCxnSpPr>
          <p:cNvPr id="8" name="Straight Arrow Connector 7"/>
          <p:cNvCxnSpPr/>
          <p:nvPr/>
        </p:nvCxnSpPr>
        <p:spPr>
          <a:xfrm>
            <a:off x="2133600" y="2667000"/>
            <a:ext cx="2362200" cy="1295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8200" y="3124200"/>
            <a:ext cx="3657600" cy="1569660"/>
          </a:xfrm>
          <a:prstGeom prst="rect">
            <a:avLst/>
          </a:prstGeom>
          <a:noFill/>
        </p:spPr>
        <p:txBody>
          <a:bodyPr wrap="square" rtlCol="0">
            <a:spAutoFit/>
          </a:bodyPr>
          <a:lstStyle/>
          <a:p>
            <a:r>
              <a:rPr lang="en-US" sz="3200" dirty="0" smtClean="0">
                <a:solidFill>
                  <a:srgbClr val="FF0000"/>
                </a:solidFill>
              </a:rPr>
              <a:t>Evidence of Oxidized Products?</a:t>
            </a:r>
          </a:p>
          <a:p>
            <a:r>
              <a:rPr lang="en-US" sz="3200" dirty="0" smtClean="0">
                <a:solidFill>
                  <a:srgbClr val="FF0000"/>
                </a:solidFill>
              </a:rPr>
              <a:t>LMW </a:t>
            </a:r>
            <a:r>
              <a:rPr lang="en-US" sz="3200" dirty="0" err="1" smtClean="0">
                <a:solidFill>
                  <a:srgbClr val="FF0000"/>
                </a:solidFill>
              </a:rPr>
              <a:t>carboxylates</a:t>
            </a:r>
            <a:endParaRPr lang="en-US" sz="3200" dirty="0">
              <a:solidFill>
                <a:srgbClr val="FF0000"/>
              </a:solidFill>
            </a:endParaRPr>
          </a:p>
        </p:txBody>
      </p:sp>
      <p:sp>
        <p:nvSpPr>
          <p:cNvPr id="10" name="TextBox 9"/>
          <p:cNvSpPr txBox="1"/>
          <p:nvPr/>
        </p:nvSpPr>
        <p:spPr>
          <a:xfrm>
            <a:off x="4876800" y="5257800"/>
            <a:ext cx="1107354" cy="369332"/>
          </a:xfrm>
          <a:prstGeom prst="rect">
            <a:avLst/>
          </a:prstGeom>
          <a:noFill/>
        </p:spPr>
        <p:txBody>
          <a:bodyPr wrap="none" rtlCol="0">
            <a:spAutoFit/>
          </a:bodyPr>
          <a:lstStyle/>
          <a:p>
            <a:r>
              <a:rPr lang="en-US" dirty="0" smtClean="0"/>
              <a:t>By GC-MS</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152400"/>
            <a:ext cx="8382000" cy="1143000"/>
          </a:xfrm>
        </p:spPr>
        <p:txBody>
          <a:bodyPr>
            <a:normAutofit fontScale="90000"/>
          </a:bodyPr>
          <a:lstStyle/>
          <a:p>
            <a:r>
              <a:rPr lang="en-US" sz="4000" b="0" dirty="0">
                <a:solidFill>
                  <a:schemeClr val="tx1"/>
                </a:solidFill>
                <a:latin typeface="Times New Roman" pitchFamily="18" charset="0"/>
              </a:rPr>
              <a:t>The role of Pd in </a:t>
            </a:r>
            <a:r>
              <a:rPr lang="en-US" sz="4000" b="0" dirty="0" err="1">
                <a:solidFill>
                  <a:schemeClr val="tx1"/>
                </a:solidFill>
                <a:latin typeface="Times New Roman" pitchFamily="18" charset="0"/>
              </a:rPr>
              <a:t>hydrodehalogenation</a:t>
            </a:r>
            <a:r>
              <a:rPr lang="en-US" sz="4000" b="0" dirty="0">
                <a:solidFill>
                  <a:schemeClr val="tx1"/>
                </a:solidFill>
                <a:latin typeface="Times New Roman" pitchFamily="18" charset="0"/>
              </a:rPr>
              <a:t> of </a:t>
            </a:r>
            <a:r>
              <a:rPr lang="en-US" sz="4000" b="0" dirty="0" err="1">
                <a:solidFill>
                  <a:schemeClr val="tx1"/>
                </a:solidFill>
                <a:latin typeface="Times New Roman" pitchFamily="18" charset="0"/>
              </a:rPr>
              <a:t>chloro</a:t>
            </a:r>
            <a:r>
              <a:rPr lang="en-US" sz="4000" b="0" dirty="0">
                <a:solidFill>
                  <a:schemeClr val="tx1"/>
                </a:solidFill>
                <a:latin typeface="Times New Roman" pitchFamily="18" charset="0"/>
              </a:rPr>
              <a:t>-organics by Pd/Fe</a:t>
            </a:r>
          </a:p>
        </p:txBody>
      </p:sp>
      <p:sp>
        <p:nvSpPr>
          <p:cNvPr id="5" name="Date Placeholder 3"/>
          <p:cNvSpPr>
            <a:spLocks noGrp="1"/>
          </p:cNvSpPr>
          <p:nvPr>
            <p:ph type="dt" sz="half" idx="10"/>
          </p:nvPr>
        </p:nvSpPr>
        <p:spPr/>
        <p:txBody>
          <a:bodyPr/>
          <a:lstStyle/>
          <a:p>
            <a:r>
              <a:rPr lang="en-US" smtClean="0"/>
              <a:t>10/4/2010</a:t>
            </a:r>
            <a:endParaRPr lang="en-US"/>
          </a:p>
        </p:txBody>
      </p:sp>
      <p:sp>
        <p:nvSpPr>
          <p:cNvPr id="6" name="Slide Number Placeholder 5"/>
          <p:cNvSpPr>
            <a:spLocks noGrp="1"/>
          </p:cNvSpPr>
          <p:nvPr>
            <p:ph type="sldNum" sz="quarter" idx="12"/>
          </p:nvPr>
        </p:nvSpPr>
        <p:spPr/>
        <p:txBody>
          <a:bodyPr>
            <a:normAutofit fontScale="85000" lnSpcReduction="20000"/>
          </a:bodyPr>
          <a:lstStyle/>
          <a:p>
            <a:fld id="{9E2476DF-4C4D-4334-9F07-5EFDB7583791}" type="slidenum">
              <a:rPr lang="en-US"/>
              <a:pPr/>
              <a:t>90</a:t>
            </a:fld>
            <a:endParaRPr lang="en-US"/>
          </a:p>
        </p:txBody>
      </p:sp>
      <p:pic>
        <p:nvPicPr>
          <p:cNvPr id="24581" name="Picture 5"/>
          <p:cNvPicPr>
            <a:picLocks noChangeAspect="1" noChangeArrowheads="1"/>
          </p:cNvPicPr>
          <p:nvPr/>
        </p:nvPicPr>
        <p:blipFill>
          <a:blip r:embed="rId3" cstate="print"/>
          <a:srcRect/>
          <a:stretch>
            <a:fillRect/>
          </a:stretch>
        </p:blipFill>
        <p:spPr bwMode="auto">
          <a:xfrm>
            <a:off x="152400" y="1676400"/>
            <a:ext cx="8804275" cy="3578225"/>
          </a:xfrm>
          <a:prstGeom prst="rect">
            <a:avLst/>
          </a:prstGeom>
          <a:noFill/>
          <a:ln w="12700">
            <a:noFill/>
            <a:miter lim="800000"/>
            <a:headEnd type="none" w="sm" len="sm"/>
            <a:tailEnd type="none" w="sm" len="sm"/>
          </a:ln>
          <a:effectLst/>
        </p:spPr>
      </p:pic>
      <p:sp>
        <p:nvSpPr>
          <p:cNvPr id="24582" name="Text Box 6"/>
          <p:cNvSpPr txBox="1">
            <a:spLocks noChangeArrowheads="1"/>
          </p:cNvSpPr>
          <p:nvPr/>
        </p:nvSpPr>
        <p:spPr bwMode="auto">
          <a:xfrm>
            <a:off x="609600" y="5410200"/>
            <a:ext cx="8016875" cy="823913"/>
          </a:xfrm>
          <a:prstGeom prst="rect">
            <a:avLst/>
          </a:prstGeom>
          <a:noFill/>
          <a:ln w="9525">
            <a:noFill/>
            <a:miter lim="800000"/>
            <a:headEnd/>
            <a:tailEnd/>
          </a:ln>
          <a:effectLst/>
        </p:spPr>
        <p:txBody>
          <a:bodyPr>
            <a:spAutoFit/>
          </a:bodyPr>
          <a:lstStyle/>
          <a:p>
            <a:r>
              <a:rPr lang="en-US"/>
              <a:t> </a:t>
            </a:r>
            <a:r>
              <a:rPr lang="en-US" sz="2000">
                <a:solidFill>
                  <a:srgbClr val="FF3300"/>
                </a:solidFill>
              </a:rPr>
              <a:t>Cheng, Fernando, Korte, </a:t>
            </a:r>
            <a:r>
              <a:rPr lang="en-US" sz="2000" i="1">
                <a:solidFill>
                  <a:srgbClr val="FF3300"/>
                </a:solidFill>
              </a:rPr>
              <a:t>Environ Sci &amp;Technol, </a:t>
            </a:r>
            <a:r>
              <a:rPr lang="en-US" sz="2000">
                <a:solidFill>
                  <a:srgbClr val="FF3300"/>
                </a:solidFill>
              </a:rPr>
              <a:t>1997, </a:t>
            </a:r>
            <a:r>
              <a:rPr lang="en-US" sz="2000" b="1">
                <a:solidFill>
                  <a:srgbClr val="FF3300"/>
                </a:solidFill>
              </a:rPr>
              <a:t>31</a:t>
            </a:r>
            <a:r>
              <a:rPr lang="en-US" sz="2000">
                <a:solidFill>
                  <a:srgbClr val="FF3300"/>
                </a:solidFill>
              </a:rPr>
              <a:t>(4) 1074-1078.</a:t>
            </a:r>
            <a:endParaRPr lang="en-US" sz="2000">
              <a:solidFill>
                <a:srgbClr val="FF3300"/>
              </a:solidFill>
              <a:latin typeface="Courier 10 Pitch" charset="0"/>
            </a:endParaRPr>
          </a:p>
          <a:p>
            <a:endParaRPr lang="en-US" sz="2000">
              <a:solidFill>
                <a:srgbClr val="FF33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10/4/2010</a:t>
            </a:r>
            <a:endParaRPr lang="en-US" altLang="en-US"/>
          </a:p>
        </p:txBody>
      </p:sp>
      <p:sp>
        <p:nvSpPr>
          <p:cNvPr id="6" name="Slide Number Placeholder 5"/>
          <p:cNvSpPr>
            <a:spLocks noGrp="1"/>
          </p:cNvSpPr>
          <p:nvPr>
            <p:ph type="sldNum" sz="quarter" idx="12"/>
          </p:nvPr>
        </p:nvSpPr>
        <p:spPr/>
        <p:txBody>
          <a:bodyPr>
            <a:normAutofit fontScale="85000" lnSpcReduction="20000"/>
          </a:bodyPr>
          <a:lstStyle/>
          <a:p>
            <a:fld id="{8B6E731D-0886-411A-90A5-41D925E86D8C}" type="slidenum">
              <a:rPr lang="en-US" altLang="en-US"/>
              <a:pPr/>
              <a:t>91</a:t>
            </a:fld>
            <a:endParaRPr lang="en-US" altLang="en-US"/>
          </a:p>
        </p:txBody>
      </p:sp>
      <p:sp>
        <p:nvSpPr>
          <p:cNvPr id="48130" name="Rectangle 2"/>
          <p:cNvSpPr>
            <a:spLocks noGrp="1" noChangeArrowheads="1"/>
          </p:cNvSpPr>
          <p:nvPr>
            <p:ph type="title"/>
          </p:nvPr>
        </p:nvSpPr>
        <p:spPr/>
        <p:txBody>
          <a:bodyPr/>
          <a:lstStyle/>
          <a:p>
            <a:r>
              <a:rPr lang="en-US"/>
              <a:t>Concerns about EDTA</a:t>
            </a:r>
          </a:p>
        </p:txBody>
      </p:sp>
      <p:sp>
        <p:nvSpPr>
          <p:cNvPr id="48131" name="Rectangle 3"/>
          <p:cNvSpPr>
            <a:spLocks noGrp="1" noChangeArrowheads="1"/>
          </p:cNvSpPr>
          <p:nvPr>
            <p:ph type="body" idx="1"/>
          </p:nvPr>
        </p:nvSpPr>
        <p:spPr/>
        <p:txBody>
          <a:bodyPr/>
          <a:lstStyle/>
          <a:p>
            <a:r>
              <a:rPr lang="en-US"/>
              <a:t>Questions regarding the ability to mobilize metals in the environment.</a:t>
            </a:r>
          </a:p>
          <a:p>
            <a:pPr lvl="1"/>
            <a:r>
              <a:rPr lang="en-US" sz="2400"/>
              <a:t>Currently not being monitored or treated at waste water treatment facilities</a:t>
            </a:r>
          </a:p>
          <a:p>
            <a:pPr lvl="1"/>
            <a:r>
              <a:rPr lang="en-US" sz="2400"/>
              <a:t>Concern for heavy </a:t>
            </a:r>
            <a:r>
              <a:rPr lang="en-US" sz="2400">
                <a:solidFill>
                  <a:srgbClr val="FF3300"/>
                </a:solidFill>
              </a:rPr>
              <a:t>metal mobility</a:t>
            </a:r>
            <a:r>
              <a:rPr lang="en-US" sz="2400"/>
              <a:t> and longer </a:t>
            </a:r>
            <a:r>
              <a:rPr lang="en-US" sz="2400">
                <a:solidFill>
                  <a:srgbClr val="FF3300"/>
                </a:solidFill>
              </a:rPr>
              <a:t>bioavailability of metals</a:t>
            </a:r>
            <a:r>
              <a:rPr lang="en-US" sz="2400"/>
              <a:t> to aquatic plants and animals</a:t>
            </a:r>
          </a:p>
          <a:p>
            <a:pPr lvl="1"/>
            <a:r>
              <a:rPr lang="en-US" sz="2400">
                <a:solidFill>
                  <a:srgbClr val="FF3300"/>
                </a:solidFill>
              </a:rPr>
              <a:t>Stable</a:t>
            </a:r>
            <a:r>
              <a:rPr lang="en-US" sz="2400"/>
              <a:t> in aquatic environment</a:t>
            </a:r>
          </a:p>
          <a:p>
            <a:endParaRPr lang="en-US"/>
          </a:p>
          <a:p>
            <a:r>
              <a:rPr lang="en-US"/>
              <a:t>EDTA is </a:t>
            </a:r>
            <a:r>
              <a:rPr lang="en-US">
                <a:solidFill>
                  <a:srgbClr val="FF3300"/>
                </a:solidFill>
              </a:rPr>
              <a:t>anthropogenic and long-lived</a:t>
            </a:r>
            <a:r>
              <a:rPr lang="en-US"/>
              <a:t>. </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p:txBody>
          <a:bodyPr/>
          <a:lstStyle/>
          <a:p>
            <a:r>
              <a:rPr lang="en-US" smtClean="0"/>
              <a:t>10/4/2010</a:t>
            </a:r>
            <a:endParaRPr lang="en-US" altLang="en-US"/>
          </a:p>
        </p:txBody>
      </p:sp>
      <p:sp>
        <p:nvSpPr>
          <p:cNvPr id="12" name="Slide Number Placeholder 4"/>
          <p:cNvSpPr>
            <a:spLocks noGrp="1"/>
          </p:cNvSpPr>
          <p:nvPr>
            <p:ph type="sldNum" sz="quarter" idx="12"/>
          </p:nvPr>
        </p:nvSpPr>
        <p:spPr/>
        <p:txBody>
          <a:bodyPr>
            <a:normAutofit fontScale="85000" lnSpcReduction="20000"/>
          </a:bodyPr>
          <a:lstStyle/>
          <a:p>
            <a:fld id="{CB7E51FD-9266-483D-9D23-08B87F4EAED8}" type="slidenum">
              <a:rPr lang="en-US" altLang="en-US"/>
              <a:pPr/>
              <a:t>92</a:t>
            </a:fld>
            <a:endParaRPr lang="en-US" altLang="en-US"/>
          </a:p>
        </p:txBody>
      </p:sp>
      <p:sp>
        <p:nvSpPr>
          <p:cNvPr id="105474" name="Rectangle 2"/>
          <p:cNvSpPr>
            <a:spLocks noChangeArrowheads="1"/>
          </p:cNvSpPr>
          <p:nvPr/>
        </p:nvSpPr>
        <p:spPr bwMode="auto">
          <a:xfrm>
            <a:off x="609600" y="0"/>
            <a:ext cx="7772400" cy="1143000"/>
          </a:xfrm>
          <a:prstGeom prst="rect">
            <a:avLst/>
          </a:prstGeom>
          <a:noFill/>
          <a:ln w="9525">
            <a:noFill/>
            <a:miter lim="800000"/>
            <a:headEnd/>
            <a:tailEnd/>
          </a:ln>
          <a:effectLst/>
        </p:spPr>
        <p:txBody>
          <a:bodyPr anchor="ctr"/>
          <a:lstStyle/>
          <a:p>
            <a:endParaRPr lang="en-US" sz="3500">
              <a:solidFill>
                <a:schemeClr val="tx2"/>
              </a:solidFill>
              <a:latin typeface="Garamond" pitchFamily="18" charset="0"/>
            </a:endParaRPr>
          </a:p>
        </p:txBody>
      </p:sp>
      <p:sp>
        <p:nvSpPr>
          <p:cNvPr id="105475" name="Text Box 3"/>
          <p:cNvSpPr txBox="1">
            <a:spLocks noChangeArrowheads="1"/>
          </p:cNvSpPr>
          <p:nvPr/>
        </p:nvSpPr>
        <p:spPr bwMode="auto">
          <a:xfrm>
            <a:off x="609600" y="1524000"/>
            <a:ext cx="8229600" cy="1600200"/>
          </a:xfrm>
          <a:prstGeom prst="rect">
            <a:avLst/>
          </a:prstGeom>
          <a:noFill/>
          <a:ln w="9525">
            <a:noFill/>
            <a:miter lim="800000"/>
            <a:headEnd/>
            <a:tailEnd/>
          </a:ln>
          <a:effectLst/>
        </p:spPr>
        <p:txBody>
          <a:bodyPr>
            <a:spAutoFit/>
          </a:bodyPr>
          <a:lstStyle/>
          <a:p>
            <a:pPr>
              <a:spcBef>
                <a:spcPct val="50000"/>
              </a:spcBef>
            </a:pPr>
            <a:r>
              <a:rPr lang="en-US" sz="2200" b="1" dirty="0">
                <a:latin typeface="Times New Roman" pitchFamily="18" charset="0"/>
                <a:cs typeface="Arial" charset="0"/>
              </a:rPr>
              <a:t>TNT </a:t>
            </a:r>
            <a:r>
              <a:rPr lang="en-US" sz="2200" b="1" dirty="0" smtClean="0">
                <a:latin typeface="Times New Roman" pitchFamily="18" charset="0"/>
                <a:cs typeface="Arial" charset="0"/>
              </a:rPr>
              <a:t>surrogate </a:t>
            </a:r>
            <a:r>
              <a:rPr lang="en-US" sz="2200" dirty="0" smtClean="0">
                <a:latin typeface="Times New Roman" pitchFamily="18" charset="0"/>
                <a:cs typeface="Arial" charset="0"/>
              </a:rPr>
              <a:t>-- </a:t>
            </a:r>
            <a:r>
              <a:rPr lang="en-US" sz="2200" dirty="0">
                <a:latin typeface="Times New Roman" pitchFamily="18" charset="0"/>
                <a:cs typeface="Arial" charset="0"/>
              </a:rPr>
              <a:t>nitrobenzene (985 </a:t>
            </a:r>
            <a:r>
              <a:rPr lang="en-US" sz="2200" dirty="0" err="1">
                <a:latin typeface="Times New Roman" pitchFamily="18" charset="0"/>
                <a:cs typeface="Arial" charset="0"/>
              </a:rPr>
              <a:t>ppm</a:t>
            </a:r>
            <a:r>
              <a:rPr lang="en-US" sz="2200" dirty="0">
                <a:latin typeface="Times New Roman" pitchFamily="18" charset="0"/>
                <a:cs typeface="Arial" charset="0"/>
              </a:rPr>
              <a:t>) </a:t>
            </a:r>
            <a:r>
              <a:rPr lang="en-US" sz="2200" dirty="0" smtClean="0">
                <a:latin typeface="Times New Roman" pitchFamily="18" charset="0"/>
                <a:cs typeface="Arial" charset="0"/>
              </a:rPr>
              <a:t>decomposes </a:t>
            </a:r>
            <a:r>
              <a:rPr lang="en-US" sz="2200" dirty="0">
                <a:latin typeface="Times New Roman" pitchFamily="18" charset="0"/>
                <a:cs typeface="Arial" charset="0"/>
              </a:rPr>
              <a:t>in 24 hours.  </a:t>
            </a:r>
          </a:p>
          <a:p>
            <a:pPr>
              <a:spcBef>
                <a:spcPct val="50000"/>
              </a:spcBef>
            </a:pPr>
            <a:r>
              <a:rPr lang="en-US" sz="2200" b="1" dirty="0">
                <a:latin typeface="Times New Roman" pitchFamily="18" charset="0"/>
                <a:cs typeface="Arial" charset="0"/>
              </a:rPr>
              <a:t>VX </a:t>
            </a:r>
            <a:r>
              <a:rPr lang="en-US" sz="2200" b="1" dirty="0" smtClean="0">
                <a:latin typeface="Times New Roman" pitchFamily="18" charset="0"/>
                <a:cs typeface="Arial" charset="0"/>
              </a:rPr>
              <a:t>surrogate </a:t>
            </a:r>
            <a:r>
              <a:rPr lang="en-US" sz="2200" dirty="0" smtClean="0">
                <a:latin typeface="Times New Roman" pitchFamily="18" charset="0"/>
                <a:cs typeface="Arial" charset="0"/>
              </a:rPr>
              <a:t>-- </a:t>
            </a:r>
            <a:r>
              <a:rPr lang="en-US" sz="2200" dirty="0" err="1">
                <a:latin typeface="Times New Roman" pitchFamily="18" charset="0"/>
                <a:cs typeface="Arial" charset="0"/>
              </a:rPr>
              <a:t>malathion</a:t>
            </a:r>
            <a:r>
              <a:rPr lang="en-US" sz="2200" dirty="0">
                <a:latin typeface="Times New Roman" pitchFamily="18" charset="0"/>
                <a:cs typeface="Arial" charset="0"/>
              </a:rPr>
              <a:t> (49 </a:t>
            </a:r>
            <a:r>
              <a:rPr lang="en-US" sz="2200" dirty="0" err="1">
                <a:latin typeface="Times New Roman" pitchFamily="18" charset="0"/>
                <a:cs typeface="Arial" charset="0"/>
              </a:rPr>
              <a:t>ppm</a:t>
            </a:r>
            <a:r>
              <a:rPr lang="en-US" sz="2200" dirty="0">
                <a:latin typeface="Times New Roman" pitchFamily="18" charset="0"/>
                <a:cs typeface="Arial" charset="0"/>
              </a:rPr>
              <a:t>) was consumed in 4 hours, to give diethyl </a:t>
            </a:r>
            <a:r>
              <a:rPr lang="en-US" sz="2200" dirty="0" err="1">
                <a:latin typeface="Times New Roman" pitchFamily="18" charset="0"/>
                <a:cs typeface="Arial" charset="0"/>
              </a:rPr>
              <a:t>succinate</a:t>
            </a:r>
            <a:r>
              <a:rPr lang="en-US" sz="2200" dirty="0">
                <a:latin typeface="Times New Roman" pitchFamily="18" charset="0"/>
                <a:cs typeface="Arial" charset="0"/>
              </a:rPr>
              <a:t>.  </a:t>
            </a:r>
            <a:r>
              <a:rPr lang="en-US" sz="2200" dirty="0" err="1">
                <a:latin typeface="Times New Roman" pitchFamily="18" charset="0"/>
                <a:cs typeface="Arial" charset="0"/>
              </a:rPr>
              <a:t>Malathion</a:t>
            </a:r>
            <a:r>
              <a:rPr lang="en-US" sz="2200" dirty="0">
                <a:latin typeface="Times New Roman" pitchFamily="18" charset="0"/>
                <a:cs typeface="Arial" charset="0"/>
              </a:rPr>
              <a:t> was the only pollutant to give a by-product detectable by GC-FID.  </a:t>
            </a:r>
          </a:p>
        </p:txBody>
      </p:sp>
      <p:graphicFrame>
        <p:nvGraphicFramePr>
          <p:cNvPr id="105476" name="Object 4"/>
          <p:cNvGraphicFramePr>
            <a:graphicFrameLocks noChangeAspect="1"/>
          </p:cNvGraphicFramePr>
          <p:nvPr/>
        </p:nvGraphicFramePr>
        <p:xfrm>
          <a:off x="5562600" y="3429000"/>
          <a:ext cx="1287463" cy="2057400"/>
        </p:xfrm>
        <a:graphic>
          <a:graphicData uri="http://schemas.openxmlformats.org/presentationml/2006/ole">
            <p:oleObj spid="_x0000_s99330" name="ChemSketch" r:id="rId4" imgW="1024200" imgH="1636920" progId="">
              <p:embed/>
            </p:oleObj>
          </a:graphicData>
        </a:graphic>
      </p:graphicFrame>
      <p:graphicFrame>
        <p:nvGraphicFramePr>
          <p:cNvPr id="105477" name="Object 5"/>
          <p:cNvGraphicFramePr>
            <a:graphicFrameLocks noChangeAspect="1"/>
          </p:cNvGraphicFramePr>
          <p:nvPr/>
        </p:nvGraphicFramePr>
        <p:xfrm>
          <a:off x="2819400" y="2971800"/>
          <a:ext cx="2366963" cy="3429000"/>
        </p:xfrm>
        <a:graphic>
          <a:graphicData uri="http://schemas.openxmlformats.org/presentationml/2006/ole">
            <p:oleObj spid="_x0000_s99331" name="ChemSketch" r:id="rId5" imgW="1569600" imgH="2273760" progId="">
              <p:embed/>
            </p:oleObj>
          </a:graphicData>
        </a:graphic>
      </p:graphicFrame>
      <p:sp>
        <p:nvSpPr>
          <p:cNvPr id="105478" name="Rectangle 6"/>
          <p:cNvSpPr>
            <a:spLocks noChangeArrowheads="1"/>
          </p:cNvSpPr>
          <p:nvPr/>
        </p:nvSpPr>
        <p:spPr bwMode="auto">
          <a:xfrm>
            <a:off x="3290888" y="2790825"/>
            <a:ext cx="9144000" cy="0"/>
          </a:xfrm>
          <a:prstGeom prst="rect">
            <a:avLst/>
          </a:prstGeom>
          <a:noFill/>
          <a:ln w="9525">
            <a:noFill/>
            <a:miter lim="800000"/>
            <a:headEnd/>
            <a:tailEnd/>
          </a:ln>
          <a:effectLst/>
        </p:spPr>
        <p:txBody>
          <a:bodyPr>
            <a:spAutoFit/>
          </a:bodyPr>
          <a:lstStyle/>
          <a:p>
            <a:endParaRPr lang="en-US"/>
          </a:p>
        </p:txBody>
      </p:sp>
      <p:graphicFrame>
        <p:nvGraphicFramePr>
          <p:cNvPr id="105479" name="Object 7"/>
          <p:cNvGraphicFramePr>
            <a:graphicFrameLocks noChangeAspect="1"/>
          </p:cNvGraphicFramePr>
          <p:nvPr/>
        </p:nvGraphicFramePr>
        <p:xfrm>
          <a:off x="228600" y="3352800"/>
          <a:ext cx="2819400" cy="1584325"/>
        </p:xfrm>
        <a:graphic>
          <a:graphicData uri="http://schemas.openxmlformats.org/presentationml/2006/ole">
            <p:oleObj spid="_x0000_s99332" name="ChemSketch" r:id="rId6" imgW="2450520" imgH="1377720" progId="">
              <p:embed/>
            </p:oleObj>
          </a:graphicData>
        </a:graphic>
      </p:graphicFrame>
      <p:graphicFrame>
        <p:nvGraphicFramePr>
          <p:cNvPr id="105480" name="Object 8"/>
          <p:cNvGraphicFramePr>
            <a:graphicFrameLocks noChangeAspect="1"/>
          </p:cNvGraphicFramePr>
          <p:nvPr/>
        </p:nvGraphicFramePr>
        <p:xfrm>
          <a:off x="6705600" y="3276600"/>
          <a:ext cx="2105025" cy="2362200"/>
        </p:xfrm>
        <a:graphic>
          <a:graphicData uri="http://schemas.openxmlformats.org/presentationml/2006/ole">
            <p:oleObj spid="_x0000_s99333" name="ChemSketch" r:id="rId7" imgW="1706760" imgH="1914120" progId="">
              <p:embed/>
            </p:oleObj>
          </a:graphicData>
        </a:graphic>
      </p:graphicFrame>
      <p:sp>
        <p:nvSpPr>
          <p:cNvPr id="105481" name="Rectangle 9"/>
          <p:cNvSpPr>
            <a:spLocks noGrp="1" noChangeArrowheads="1"/>
          </p:cNvSpPr>
          <p:nvPr>
            <p:ph type="title"/>
          </p:nvPr>
        </p:nvSpPr>
        <p:spPr>
          <a:xfrm>
            <a:off x="609600" y="152400"/>
            <a:ext cx="8229600" cy="1139825"/>
          </a:xfrm>
        </p:spPr>
        <p:txBody>
          <a:bodyPr/>
          <a:lstStyle/>
          <a:p>
            <a:r>
              <a:rPr lang="en-US" sz="3200" dirty="0" err="1"/>
              <a:t>Organophosphorous</a:t>
            </a:r>
            <a:r>
              <a:rPr lang="en-US" sz="3200" dirty="0"/>
              <a:t> Nerve Agents and Nitrated Explosive Surrogates</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10/4/2010</a:t>
            </a:r>
            <a:endParaRPr lang="en-US" altLang="en-US"/>
          </a:p>
        </p:txBody>
      </p:sp>
      <p:sp>
        <p:nvSpPr>
          <p:cNvPr id="15" name="Slide Number Placeholder 5"/>
          <p:cNvSpPr>
            <a:spLocks noGrp="1"/>
          </p:cNvSpPr>
          <p:nvPr>
            <p:ph type="sldNum" sz="quarter" idx="12"/>
          </p:nvPr>
        </p:nvSpPr>
        <p:spPr/>
        <p:txBody>
          <a:bodyPr>
            <a:normAutofit fontScale="85000" lnSpcReduction="20000"/>
          </a:bodyPr>
          <a:lstStyle/>
          <a:p>
            <a:fld id="{8019F4E1-F2F0-4C9C-9DC9-B05650F8E45C}" type="slidenum">
              <a:rPr lang="en-US" altLang="en-US"/>
              <a:pPr/>
              <a:t>93</a:t>
            </a:fld>
            <a:endParaRPr lang="en-US" altLang="en-US"/>
          </a:p>
        </p:txBody>
      </p:sp>
      <p:sp>
        <p:nvSpPr>
          <p:cNvPr id="107522" name="Rectangle 2"/>
          <p:cNvSpPr>
            <a:spLocks noGrp="1" noChangeArrowheads="1"/>
          </p:cNvSpPr>
          <p:nvPr>
            <p:ph type="title"/>
          </p:nvPr>
        </p:nvSpPr>
        <p:spPr/>
        <p:txBody>
          <a:bodyPr>
            <a:normAutofit/>
          </a:bodyPr>
          <a:lstStyle/>
          <a:p>
            <a:pPr algn="ctr"/>
            <a:r>
              <a:rPr lang="en-US"/>
              <a:t>Kinetics of Malathion Degradation</a:t>
            </a:r>
          </a:p>
        </p:txBody>
      </p:sp>
      <p:sp>
        <p:nvSpPr>
          <p:cNvPr id="107523" name="Rectangle 3"/>
          <p:cNvSpPr>
            <a:spLocks noChangeArrowheads="1"/>
          </p:cNvSpPr>
          <p:nvPr/>
        </p:nvSpPr>
        <p:spPr bwMode="auto">
          <a:xfrm>
            <a:off x="914400" y="152400"/>
            <a:ext cx="7772400" cy="1143000"/>
          </a:xfrm>
          <a:prstGeom prst="rect">
            <a:avLst/>
          </a:prstGeom>
          <a:noFill/>
          <a:ln w="9525">
            <a:noFill/>
            <a:miter lim="800000"/>
            <a:headEnd/>
            <a:tailEnd/>
          </a:ln>
          <a:effectLst/>
        </p:spPr>
        <p:txBody>
          <a:bodyPr anchor="b"/>
          <a:lstStyle/>
          <a:p>
            <a:endParaRPr lang="en-US" sz="3300">
              <a:solidFill>
                <a:schemeClr val="tx2"/>
              </a:solidFill>
              <a:latin typeface="Garamond" pitchFamily="18" charset="0"/>
            </a:endParaRPr>
          </a:p>
        </p:txBody>
      </p:sp>
      <p:sp>
        <p:nvSpPr>
          <p:cNvPr id="107524" name="Text Box 4"/>
          <p:cNvSpPr txBox="1">
            <a:spLocks noChangeArrowheads="1"/>
          </p:cNvSpPr>
          <p:nvPr/>
        </p:nvSpPr>
        <p:spPr bwMode="auto">
          <a:xfrm>
            <a:off x="1066800" y="5334000"/>
            <a:ext cx="7086600" cy="825500"/>
          </a:xfrm>
          <a:prstGeom prst="rect">
            <a:avLst/>
          </a:prstGeom>
          <a:noFill/>
          <a:ln w="9525">
            <a:noFill/>
            <a:miter lim="800000"/>
            <a:headEnd/>
            <a:tailEnd/>
          </a:ln>
          <a:effectLst/>
        </p:spPr>
        <p:txBody>
          <a:bodyPr>
            <a:spAutoFit/>
          </a:bodyPr>
          <a:lstStyle/>
          <a:p>
            <a:pPr>
              <a:spcBef>
                <a:spcPct val="50000"/>
              </a:spcBef>
            </a:pPr>
            <a:r>
              <a:rPr lang="en-US" sz="1600">
                <a:latin typeface="Times New Roman" pitchFamily="18" charset="0"/>
                <a:cs typeface="Arial" charset="0"/>
              </a:rPr>
              <a:t>GC/FID chromatograph: each data point indicates an individual reaction vial extracted using 50/50 hexane/ethyl acetate, error bars indicate the standard deviation between three measurements of each sample vial.  </a:t>
            </a:r>
          </a:p>
        </p:txBody>
      </p:sp>
      <p:grpSp>
        <p:nvGrpSpPr>
          <p:cNvPr id="2" name="Group 5"/>
          <p:cNvGrpSpPr>
            <a:grpSpLocks/>
          </p:cNvGrpSpPr>
          <p:nvPr/>
        </p:nvGrpSpPr>
        <p:grpSpPr bwMode="auto">
          <a:xfrm>
            <a:off x="609600" y="1219200"/>
            <a:ext cx="7945438" cy="4110038"/>
            <a:chOff x="384" y="768"/>
            <a:chExt cx="5005" cy="2589"/>
          </a:xfrm>
        </p:grpSpPr>
        <p:graphicFrame>
          <p:nvGraphicFramePr>
            <p:cNvPr id="107526" name="Object 6"/>
            <p:cNvGraphicFramePr>
              <a:graphicFrameLocks noChangeAspect="1"/>
            </p:cNvGraphicFramePr>
            <p:nvPr/>
          </p:nvGraphicFramePr>
          <p:xfrm>
            <a:off x="384" y="768"/>
            <a:ext cx="5005" cy="2589"/>
          </p:xfrm>
          <a:graphic>
            <a:graphicData uri="http://schemas.openxmlformats.org/presentationml/2006/ole">
              <p:oleObj spid="_x0000_s100354" name="Bitmap Image" r:id="rId4" imgW="7640116" imgH="3952381" progId="PBrush">
                <p:embed/>
              </p:oleObj>
            </a:graphicData>
          </a:graphic>
        </p:graphicFrame>
        <p:grpSp>
          <p:nvGrpSpPr>
            <p:cNvPr id="3" name="Group 7"/>
            <p:cNvGrpSpPr>
              <a:grpSpLocks/>
            </p:cNvGrpSpPr>
            <p:nvPr/>
          </p:nvGrpSpPr>
          <p:grpSpPr bwMode="auto">
            <a:xfrm>
              <a:off x="1152" y="1392"/>
              <a:ext cx="4039" cy="1767"/>
              <a:chOff x="1152" y="1392"/>
              <a:chExt cx="4039" cy="1767"/>
            </a:xfrm>
          </p:grpSpPr>
          <p:sp>
            <p:nvSpPr>
              <p:cNvPr id="107528" name="Text Box 8"/>
              <p:cNvSpPr txBox="1">
                <a:spLocks noChangeArrowheads="1"/>
              </p:cNvSpPr>
              <p:nvPr/>
            </p:nvSpPr>
            <p:spPr bwMode="auto">
              <a:xfrm>
                <a:off x="1296" y="1392"/>
                <a:ext cx="904" cy="288"/>
              </a:xfrm>
              <a:prstGeom prst="rect">
                <a:avLst/>
              </a:prstGeom>
              <a:noFill/>
              <a:ln w="9525">
                <a:noFill/>
                <a:miter lim="800000"/>
                <a:headEnd/>
                <a:tailEnd/>
              </a:ln>
              <a:effectLst/>
            </p:spPr>
            <p:txBody>
              <a:bodyPr wrap="none">
                <a:spAutoFit/>
              </a:bodyPr>
              <a:lstStyle/>
              <a:p>
                <a:r>
                  <a:rPr lang="en-US" sz="2400">
                    <a:latin typeface="Times New Roman" pitchFamily="18" charset="0"/>
                    <a:cs typeface="Arial" charset="0"/>
                  </a:rPr>
                  <a:t>Malathion</a:t>
                </a:r>
              </a:p>
            </p:txBody>
          </p:sp>
          <p:sp>
            <p:nvSpPr>
              <p:cNvPr id="107529" name="Line 9"/>
              <p:cNvSpPr>
                <a:spLocks noChangeShapeType="1"/>
              </p:cNvSpPr>
              <p:nvPr/>
            </p:nvSpPr>
            <p:spPr bwMode="auto">
              <a:xfrm flipH="1">
                <a:off x="1152" y="1680"/>
                <a:ext cx="336" cy="624"/>
              </a:xfrm>
              <a:prstGeom prst="line">
                <a:avLst/>
              </a:prstGeom>
              <a:noFill/>
              <a:ln w="9525">
                <a:solidFill>
                  <a:schemeClr val="tx1"/>
                </a:solidFill>
                <a:round/>
                <a:headEnd/>
                <a:tailEnd type="triangle" w="med" len="med"/>
              </a:ln>
              <a:effectLst/>
            </p:spPr>
            <p:txBody>
              <a:bodyPr/>
              <a:lstStyle/>
              <a:p>
                <a:endParaRPr lang="en-US"/>
              </a:p>
            </p:txBody>
          </p:sp>
          <p:sp>
            <p:nvSpPr>
              <p:cNvPr id="107530" name="Text Box 10"/>
              <p:cNvSpPr txBox="1">
                <a:spLocks noChangeArrowheads="1"/>
              </p:cNvSpPr>
              <p:nvPr/>
            </p:nvSpPr>
            <p:spPr bwMode="auto">
              <a:xfrm>
                <a:off x="3168" y="1536"/>
                <a:ext cx="2023" cy="288"/>
              </a:xfrm>
              <a:prstGeom prst="rect">
                <a:avLst/>
              </a:prstGeom>
              <a:noFill/>
              <a:ln w="9525">
                <a:noFill/>
                <a:miter lim="800000"/>
                <a:headEnd/>
                <a:tailEnd/>
              </a:ln>
              <a:effectLst/>
            </p:spPr>
            <p:txBody>
              <a:bodyPr wrap="none">
                <a:spAutoFit/>
              </a:bodyPr>
              <a:lstStyle/>
              <a:p>
                <a:r>
                  <a:rPr lang="en-US" sz="2400">
                    <a:latin typeface="Times New Roman" pitchFamily="18" charset="0"/>
                    <a:cs typeface="Arial" charset="0"/>
                  </a:rPr>
                  <a:t>Diethyl Succinate (DES)</a:t>
                </a:r>
              </a:p>
            </p:txBody>
          </p:sp>
          <p:sp>
            <p:nvSpPr>
              <p:cNvPr id="107531" name="Line 11"/>
              <p:cNvSpPr>
                <a:spLocks noChangeShapeType="1"/>
              </p:cNvSpPr>
              <p:nvPr/>
            </p:nvSpPr>
            <p:spPr bwMode="auto">
              <a:xfrm flipH="1">
                <a:off x="3456" y="1824"/>
                <a:ext cx="192" cy="576"/>
              </a:xfrm>
              <a:prstGeom prst="line">
                <a:avLst/>
              </a:prstGeom>
              <a:noFill/>
              <a:ln w="9525">
                <a:solidFill>
                  <a:schemeClr val="tx1"/>
                </a:solidFill>
                <a:round/>
                <a:headEnd/>
                <a:tailEnd type="triangle" w="med" len="med"/>
              </a:ln>
              <a:effectLst/>
            </p:spPr>
            <p:txBody>
              <a:bodyPr/>
              <a:lstStyle/>
              <a:p>
                <a:endParaRPr lang="en-US"/>
              </a:p>
            </p:txBody>
          </p:sp>
          <p:sp>
            <p:nvSpPr>
              <p:cNvPr id="107532" name="Text Box 12"/>
              <p:cNvSpPr txBox="1">
                <a:spLocks noChangeArrowheads="1"/>
              </p:cNvSpPr>
              <p:nvPr/>
            </p:nvSpPr>
            <p:spPr bwMode="auto">
              <a:xfrm>
                <a:off x="3696" y="2928"/>
                <a:ext cx="480" cy="231"/>
              </a:xfrm>
              <a:prstGeom prst="rect">
                <a:avLst/>
              </a:prstGeom>
              <a:noFill/>
              <a:ln w="9525">
                <a:noFill/>
                <a:miter lim="800000"/>
                <a:headEnd/>
                <a:tailEnd/>
              </a:ln>
              <a:effectLst/>
            </p:spPr>
            <p:txBody>
              <a:bodyPr>
                <a:spAutoFit/>
              </a:bodyPr>
              <a:lstStyle/>
              <a:p>
                <a:pPr>
                  <a:spcBef>
                    <a:spcPct val="50000"/>
                  </a:spcBef>
                </a:pPr>
                <a:endParaRPr lang="en-US">
                  <a:cs typeface="Arial" charset="0"/>
                </a:endParaRPr>
              </a:p>
            </p:txBody>
          </p:sp>
        </p:grpSp>
      </p:grpSp>
      <p:graphicFrame>
        <p:nvGraphicFramePr>
          <p:cNvPr id="16" name="Object 6"/>
          <p:cNvGraphicFramePr>
            <a:graphicFrameLocks noChangeAspect="1"/>
          </p:cNvGraphicFramePr>
          <p:nvPr/>
        </p:nvGraphicFramePr>
        <p:xfrm>
          <a:off x="4648200" y="1295400"/>
          <a:ext cx="3289426" cy="1143853"/>
        </p:xfrm>
        <a:graphic>
          <a:graphicData uri="http://schemas.openxmlformats.org/presentationml/2006/ole">
            <p:oleObj spid="_x0000_s100355" name="ChemSketch" r:id="rId5" imgW="5224320" imgH="1697760" progId="">
              <p:embed/>
            </p:oleObj>
          </a:graphicData>
        </a:graphic>
      </p:graphicFrame>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normAutofit fontScale="85000" lnSpcReduction="20000"/>
          </a:bodyPr>
          <a:lstStyle/>
          <a:p>
            <a:fld id="{2515B2D1-B4F5-444E-9D93-4932D817001D}" type="slidenum">
              <a:rPr lang="en-US" altLang="en-US"/>
              <a:pPr/>
              <a:t>94</a:t>
            </a:fld>
            <a:endParaRPr lang="en-US" altLang="en-US"/>
          </a:p>
        </p:txBody>
      </p:sp>
      <p:sp>
        <p:nvSpPr>
          <p:cNvPr id="106498" name="Rectangle 2"/>
          <p:cNvSpPr>
            <a:spLocks noGrp="1" noChangeArrowheads="1"/>
          </p:cNvSpPr>
          <p:nvPr>
            <p:ph type="title"/>
          </p:nvPr>
        </p:nvSpPr>
        <p:spPr>
          <a:xfrm>
            <a:off x="473075" y="320675"/>
            <a:ext cx="8213725" cy="987425"/>
          </a:xfrm>
        </p:spPr>
        <p:txBody>
          <a:bodyPr/>
          <a:lstStyle/>
          <a:p>
            <a:r>
              <a:rPr lang="en-US"/>
              <a:t>Malathion Degradation</a:t>
            </a:r>
          </a:p>
        </p:txBody>
      </p:sp>
      <p:sp>
        <p:nvSpPr>
          <p:cNvPr id="106499" name="Rectangle 3"/>
          <p:cNvSpPr>
            <a:spLocks noChangeArrowheads="1"/>
          </p:cNvSpPr>
          <p:nvPr/>
        </p:nvSpPr>
        <p:spPr bwMode="auto">
          <a:xfrm>
            <a:off x="685800" y="152400"/>
            <a:ext cx="7772400" cy="1143000"/>
          </a:xfrm>
          <a:prstGeom prst="rect">
            <a:avLst/>
          </a:prstGeom>
          <a:noFill/>
          <a:ln w="9525">
            <a:noFill/>
            <a:miter lim="800000"/>
            <a:headEnd/>
            <a:tailEnd/>
          </a:ln>
          <a:effectLst/>
        </p:spPr>
        <p:txBody>
          <a:bodyPr anchor="b"/>
          <a:lstStyle/>
          <a:p>
            <a:endParaRPr lang="en-US" sz="4200">
              <a:solidFill>
                <a:schemeClr val="tx2"/>
              </a:solidFill>
              <a:latin typeface="Garamond" pitchFamily="18" charset="0"/>
            </a:endParaRPr>
          </a:p>
        </p:txBody>
      </p:sp>
      <p:grpSp>
        <p:nvGrpSpPr>
          <p:cNvPr id="2" name="Group 4"/>
          <p:cNvGrpSpPr>
            <a:grpSpLocks/>
          </p:cNvGrpSpPr>
          <p:nvPr/>
        </p:nvGrpSpPr>
        <p:grpSpPr bwMode="auto">
          <a:xfrm>
            <a:off x="457200" y="1371600"/>
            <a:ext cx="8305800" cy="5359400"/>
            <a:chOff x="528" y="864"/>
            <a:chExt cx="4848" cy="2919"/>
          </a:xfrm>
        </p:grpSpPr>
        <p:sp>
          <p:nvSpPr>
            <p:cNvPr id="106501" name="Line 5"/>
            <p:cNvSpPr>
              <a:spLocks noChangeShapeType="1"/>
            </p:cNvSpPr>
            <p:nvPr/>
          </p:nvSpPr>
          <p:spPr bwMode="auto">
            <a:xfrm>
              <a:off x="2016" y="1344"/>
              <a:ext cx="624" cy="1"/>
            </a:xfrm>
            <a:prstGeom prst="line">
              <a:avLst/>
            </a:prstGeom>
            <a:noFill/>
            <a:ln w="9525">
              <a:solidFill>
                <a:schemeClr val="tx1"/>
              </a:solidFill>
              <a:round/>
              <a:headEnd/>
              <a:tailEnd type="triangle" w="med" len="med"/>
            </a:ln>
            <a:effectLst/>
          </p:spPr>
          <p:txBody>
            <a:bodyPr/>
            <a:lstStyle/>
            <a:p>
              <a:endParaRPr lang="en-US"/>
            </a:p>
          </p:txBody>
        </p:sp>
        <p:graphicFrame>
          <p:nvGraphicFramePr>
            <p:cNvPr id="106502" name="Object 6"/>
            <p:cNvGraphicFramePr>
              <a:graphicFrameLocks noChangeAspect="1"/>
            </p:cNvGraphicFramePr>
            <p:nvPr/>
          </p:nvGraphicFramePr>
          <p:xfrm>
            <a:off x="2832" y="912"/>
            <a:ext cx="1920" cy="623"/>
          </p:xfrm>
          <a:graphic>
            <a:graphicData uri="http://schemas.openxmlformats.org/presentationml/2006/ole">
              <p:oleObj spid="_x0000_s94210" name="ChemSketch" r:id="rId4" imgW="5224320" imgH="1697760" progId="">
                <p:embed/>
              </p:oleObj>
            </a:graphicData>
          </a:graphic>
        </p:graphicFrame>
        <p:sp>
          <p:nvSpPr>
            <p:cNvPr id="106503" name="Line 7"/>
            <p:cNvSpPr>
              <a:spLocks noChangeShapeType="1"/>
            </p:cNvSpPr>
            <p:nvPr/>
          </p:nvSpPr>
          <p:spPr bwMode="auto">
            <a:xfrm>
              <a:off x="1488" y="2592"/>
              <a:ext cx="192" cy="480"/>
            </a:xfrm>
            <a:prstGeom prst="line">
              <a:avLst/>
            </a:prstGeom>
            <a:noFill/>
            <a:ln w="9525">
              <a:solidFill>
                <a:schemeClr val="tx1"/>
              </a:solidFill>
              <a:round/>
              <a:headEnd/>
              <a:tailEnd type="triangle" w="med" len="med"/>
            </a:ln>
            <a:effectLst/>
          </p:spPr>
          <p:txBody>
            <a:bodyPr/>
            <a:lstStyle/>
            <a:p>
              <a:endParaRPr lang="en-US"/>
            </a:p>
          </p:txBody>
        </p:sp>
        <p:sp>
          <p:nvSpPr>
            <p:cNvPr id="106504" name="Text Box 8"/>
            <p:cNvSpPr txBox="1">
              <a:spLocks noChangeArrowheads="1"/>
            </p:cNvSpPr>
            <p:nvPr/>
          </p:nvSpPr>
          <p:spPr bwMode="auto">
            <a:xfrm>
              <a:off x="1344" y="3024"/>
              <a:ext cx="1296" cy="216"/>
            </a:xfrm>
            <a:prstGeom prst="rect">
              <a:avLst/>
            </a:prstGeom>
            <a:noFill/>
            <a:ln w="9525">
              <a:noFill/>
              <a:miter lim="800000"/>
              <a:headEnd/>
              <a:tailEnd/>
            </a:ln>
            <a:effectLst/>
          </p:spPr>
          <p:txBody>
            <a:bodyPr>
              <a:spAutoFit/>
            </a:bodyPr>
            <a:lstStyle/>
            <a:p>
              <a:pPr>
                <a:spcBef>
                  <a:spcPct val="50000"/>
                </a:spcBef>
              </a:pPr>
              <a:r>
                <a:rPr lang="en-US" sz="2000">
                  <a:latin typeface="Times New Roman" pitchFamily="18" charset="0"/>
                  <a:cs typeface="Arial" charset="0"/>
                </a:rPr>
                <a:t>PO</a:t>
              </a:r>
              <a:r>
                <a:rPr lang="en-US" sz="2000" baseline="-25000">
                  <a:latin typeface="Times New Roman" pitchFamily="18" charset="0"/>
                  <a:cs typeface="Arial" charset="0"/>
                </a:rPr>
                <a:t>4</a:t>
              </a:r>
              <a:r>
                <a:rPr lang="en-US" sz="2000" baseline="30000">
                  <a:latin typeface="Times New Roman" pitchFamily="18" charset="0"/>
                  <a:cs typeface="Arial" charset="0"/>
                </a:rPr>
                <a:t>3-</a:t>
              </a:r>
              <a:r>
                <a:rPr lang="en-US" sz="2000" baseline="-25000">
                  <a:latin typeface="Times New Roman" pitchFamily="18" charset="0"/>
                  <a:cs typeface="Arial" charset="0"/>
                </a:rPr>
                <a:t> </a:t>
              </a:r>
              <a:r>
                <a:rPr lang="en-US" sz="2000">
                  <a:latin typeface="Times New Roman" pitchFamily="18" charset="0"/>
                  <a:cs typeface="Arial" charset="0"/>
                </a:rPr>
                <a:t>+ SO</a:t>
              </a:r>
              <a:r>
                <a:rPr lang="en-US" sz="2000" baseline="-25000">
                  <a:latin typeface="Times New Roman" pitchFamily="18" charset="0"/>
                  <a:cs typeface="Arial" charset="0"/>
                </a:rPr>
                <a:t>4</a:t>
              </a:r>
              <a:r>
                <a:rPr lang="en-US" sz="2000" baseline="30000">
                  <a:latin typeface="Times New Roman" pitchFamily="18" charset="0"/>
                  <a:cs typeface="Arial" charset="0"/>
                </a:rPr>
                <a:t>2-</a:t>
              </a:r>
              <a:endParaRPr lang="en-US" sz="2000">
                <a:latin typeface="Times New Roman" pitchFamily="18" charset="0"/>
                <a:cs typeface="Arial" charset="0"/>
              </a:endParaRPr>
            </a:p>
          </p:txBody>
        </p:sp>
        <p:graphicFrame>
          <p:nvGraphicFramePr>
            <p:cNvPr id="106505" name="Object 9"/>
            <p:cNvGraphicFramePr>
              <a:graphicFrameLocks noChangeAspect="1"/>
            </p:cNvGraphicFramePr>
            <p:nvPr/>
          </p:nvGraphicFramePr>
          <p:xfrm>
            <a:off x="576" y="1008"/>
            <a:ext cx="1428" cy="1680"/>
          </p:xfrm>
          <a:graphic>
            <a:graphicData uri="http://schemas.openxmlformats.org/presentationml/2006/ole">
              <p:oleObj spid="_x0000_s94211" r:id="rId5" imgW="3681984" imgH="4331208" progId="">
                <p:embed/>
              </p:oleObj>
            </a:graphicData>
          </a:graphic>
        </p:graphicFrame>
        <p:sp>
          <p:nvSpPr>
            <p:cNvPr id="106506" name="Text Box 10"/>
            <p:cNvSpPr txBox="1">
              <a:spLocks noChangeArrowheads="1"/>
            </p:cNvSpPr>
            <p:nvPr/>
          </p:nvSpPr>
          <p:spPr bwMode="auto">
            <a:xfrm>
              <a:off x="528" y="1008"/>
              <a:ext cx="912" cy="184"/>
            </a:xfrm>
            <a:prstGeom prst="rect">
              <a:avLst/>
            </a:prstGeom>
            <a:noFill/>
            <a:ln w="9525">
              <a:noFill/>
              <a:miter lim="800000"/>
              <a:headEnd/>
              <a:tailEnd/>
            </a:ln>
            <a:effectLst/>
          </p:spPr>
          <p:txBody>
            <a:bodyPr>
              <a:spAutoFit/>
            </a:bodyPr>
            <a:lstStyle/>
            <a:p>
              <a:pPr>
                <a:spcBef>
                  <a:spcPct val="50000"/>
                </a:spcBef>
              </a:pPr>
              <a:r>
                <a:rPr lang="en-US" sz="1600" b="1" dirty="0" err="1">
                  <a:latin typeface="Times New Roman" pitchFamily="18" charset="0"/>
                  <a:cs typeface="Arial" charset="0"/>
                </a:rPr>
                <a:t>malathion</a:t>
              </a:r>
              <a:endParaRPr lang="en-US" sz="1600" b="1" dirty="0">
                <a:latin typeface="Times New Roman" pitchFamily="18" charset="0"/>
                <a:cs typeface="Arial" charset="0"/>
              </a:endParaRPr>
            </a:p>
          </p:txBody>
        </p:sp>
        <p:sp>
          <p:nvSpPr>
            <p:cNvPr id="106507" name="Text Box 11"/>
            <p:cNvSpPr txBox="1">
              <a:spLocks noChangeArrowheads="1"/>
            </p:cNvSpPr>
            <p:nvPr/>
          </p:nvSpPr>
          <p:spPr bwMode="auto">
            <a:xfrm>
              <a:off x="2544" y="864"/>
              <a:ext cx="528" cy="183"/>
            </a:xfrm>
            <a:prstGeom prst="rect">
              <a:avLst/>
            </a:prstGeom>
            <a:noFill/>
            <a:ln w="9525">
              <a:noFill/>
              <a:miter lim="800000"/>
              <a:headEnd/>
              <a:tailEnd/>
            </a:ln>
            <a:effectLst/>
          </p:spPr>
          <p:txBody>
            <a:bodyPr>
              <a:spAutoFit/>
            </a:bodyPr>
            <a:lstStyle/>
            <a:p>
              <a:pPr>
                <a:spcBef>
                  <a:spcPct val="50000"/>
                </a:spcBef>
              </a:pPr>
              <a:r>
                <a:rPr lang="en-US" sz="1600" b="1">
                  <a:latin typeface="Times New Roman" pitchFamily="18" charset="0"/>
                  <a:cs typeface="Arial" charset="0"/>
                </a:rPr>
                <a:t>DES</a:t>
              </a:r>
            </a:p>
          </p:txBody>
        </p:sp>
        <p:sp>
          <p:nvSpPr>
            <p:cNvPr id="106508" name="Line 12"/>
            <p:cNvSpPr>
              <a:spLocks noChangeShapeType="1"/>
            </p:cNvSpPr>
            <p:nvPr/>
          </p:nvSpPr>
          <p:spPr bwMode="auto">
            <a:xfrm>
              <a:off x="1920" y="1968"/>
              <a:ext cx="1680" cy="720"/>
            </a:xfrm>
            <a:prstGeom prst="line">
              <a:avLst/>
            </a:prstGeom>
            <a:noFill/>
            <a:ln w="9525">
              <a:solidFill>
                <a:schemeClr val="tx1"/>
              </a:solidFill>
              <a:round/>
              <a:headEnd/>
              <a:tailEnd type="triangle" w="med" len="med"/>
            </a:ln>
            <a:effectLst/>
          </p:spPr>
          <p:txBody>
            <a:bodyPr/>
            <a:lstStyle/>
            <a:p>
              <a:endParaRPr lang="en-US"/>
            </a:p>
          </p:txBody>
        </p:sp>
        <p:sp>
          <p:nvSpPr>
            <p:cNvPr id="106509" name="Text Box 13"/>
            <p:cNvSpPr txBox="1">
              <a:spLocks noChangeArrowheads="1"/>
            </p:cNvSpPr>
            <p:nvPr/>
          </p:nvSpPr>
          <p:spPr bwMode="auto">
            <a:xfrm>
              <a:off x="3792" y="3408"/>
              <a:ext cx="603" cy="183"/>
            </a:xfrm>
            <a:prstGeom prst="rect">
              <a:avLst/>
            </a:prstGeom>
            <a:noFill/>
            <a:ln w="9525">
              <a:noFill/>
              <a:miter lim="800000"/>
              <a:headEnd/>
              <a:tailEnd/>
            </a:ln>
            <a:effectLst/>
          </p:spPr>
          <p:txBody>
            <a:bodyPr wrap="none">
              <a:spAutoFit/>
            </a:bodyPr>
            <a:lstStyle/>
            <a:p>
              <a:r>
                <a:rPr lang="en-US" sz="1600" b="1">
                  <a:latin typeface="Times New Roman" pitchFamily="18" charset="0"/>
                  <a:cs typeface="Arial" charset="0"/>
                </a:rPr>
                <a:t>malaoxon</a:t>
              </a:r>
            </a:p>
          </p:txBody>
        </p:sp>
        <p:graphicFrame>
          <p:nvGraphicFramePr>
            <p:cNvPr id="106510" name="Object 14"/>
            <p:cNvGraphicFramePr>
              <a:graphicFrameLocks noChangeAspect="1"/>
            </p:cNvGraphicFramePr>
            <p:nvPr/>
          </p:nvGraphicFramePr>
          <p:xfrm>
            <a:off x="3730" y="1736"/>
            <a:ext cx="991" cy="1626"/>
          </p:xfrm>
          <a:graphic>
            <a:graphicData uri="http://schemas.openxmlformats.org/presentationml/2006/ole">
              <p:oleObj spid="_x0000_s94212" name="ChemSketch" r:id="rId6" imgW="3057120" imgH="5016960" progId="">
                <p:embed/>
              </p:oleObj>
            </a:graphicData>
          </a:graphic>
        </p:graphicFrame>
        <p:sp>
          <p:nvSpPr>
            <p:cNvPr id="106511" name="Text Box 15"/>
            <p:cNvSpPr txBox="1">
              <a:spLocks noChangeArrowheads="1"/>
            </p:cNvSpPr>
            <p:nvPr/>
          </p:nvSpPr>
          <p:spPr bwMode="auto">
            <a:xfrm>
              <a:off x="4464" y="1392"/>
              <a:ext cx="912" cy="184"/>
            </a:xfrm>
            <a:prstGeom prst="rect">
              <a:avLst/>
            </a:prstGeom>
            <a:noFill/>
            <a:ln w="9525">
              <a:noFill/>
              <a:miter lim="800000"/>
              <a:headEnd/>
              <a:tailEnd/>
            </a:ln>
            <a:effectLst/>
          </p:spPr>
          <p:txBody>
            <a:bodyPr>
              <a:spAutoFit/>
            </a:bodyPr>
            <a:lstStyle/>
            <a:p>
              <a:pPr>
                <a:spcBef>
                  <a:spcPct val="50000"/>
                </a:spcBef>
              </a:pPr>
              <a:r>
                <a:rPr lang="en-US" sz="1600" b="1">
                  <a:latin typeface="Times New Roman" pitchFamily="18" charset="0"/>
                  <a:cs typeface="Arial" charset="0"/>
                </a:rPr>
                <a:t>max: 4-6 hrs</a:t>
              </a:r>
            </a:p>
          </p:txBody>
        </p:sp>
        <p:sp>
          <p:nvSpPr>
            <p:cNvPr id="106512" name="Text Box 16"/>
            <p:cNvSpPr txBox="1">
              <a:spLocks noChangeArrowheads="1"/>
            </p:cNvSpPr>
            <p:nvPr/>
          </p:nvSpPr>
          <p:spPr bwMode="auto">
            <a:xfrm>
              <a:off x="3984" y="3600"/>
              <a:ext cx="960" cy="183"/>
            </a:xfrm>
            <a:prstGeom prst="rect">
              <a:avLst/>
            </a:prstGeom>
            <a:noFill/>
            <a:ln w="9525">
              <a:noFill/>
              <a:miter lim="800000"/>
              <a:headEnd/>
              <a:tailEnd/>
            </a:ln>
            <a:effectLst/>
          </p:spPr>
          <p:txBody>
            <a:bodyPr>
              <a:spAutoFit/>
            </a:bodyPr>
            <a:lstStyle/>
            <a:p>
              <a:pPr>
                <a:spcBef>
                  <a:spcPct val="50000"/>
                </a:spcBef>
              </a:pPr>
              <a:r>
                <a:rPr lang="en-US" sz="1600" b="1">
                  <a:latin typeface="Times New Roman" pitchFamily="18" charset="0"/>
                  <a:cs typeface="Arial" charset="0"/>
                </a:rPr>
                <a:t>Max: 7 hrs</a:t>
              </a:r>
            </a:p>
          </p:txBody>
        </p:sp>
        <p:sp>
          <p:nvSpPr>
            <p:cNvPr id="106513" name="Text Box 17"/>
            <p:cNvSpPr txBox="1">
              <a:spLocks noChangeArrowheads="1"/>
            </p:cNvSpPr>
            <p:nvPr/>
          </p:nvSpPr>
          <p:spPr bwMode="auto">
            <a:xfrm>
              <a:off x="1008" y="3360"/>
              <a:ext cx="2064" cy="340"/>
            </a:xfrm>
            <a:prstGeom prst="rect">
              <a:avLst/>
            </a:prstGeom>
            <a:noFill/>
            <a:ln w="9525" algn="ctr">
              <a:noFill/>
              <a:miter lim="800000"/>
              <a:headEnd/>
              <a:tailEnd/>
            </a:ln>
            <a:effectLst/>
          </p:spPr>
          <p:txBody>
            <a:bodyPr>
              <a:spAutoFit/>
            </a:bodyPr>
            <a:lstStyle/>
            <a:p>
              <a:pPr>
                <a:spcBef>
                  <a:spcPct val="50000"/>
                </a:spcBef>
              </a:pPr>
              <a:r>
                <a:rPr lang="en-US" sz="1400">
                  <a:cs typeface="Arial" charset="0"/>
                </a:rPr>
                <a:t> SO</a:t>
              </a:r>
              <a:r>
                <a:rPr lang="en-US" sz="1400" baseline="-25000">
                  <a:cs typeface="Arial" charset="0"/>
                </a:rPr>
                <a:t>4</a:t>
              </a:r>
              <a:r>
                <a:rPr lang="en-US" sz="1400" baseline="30000">
                  <a:cs typeface="Arial" charset="0"/>
                </a:rPr>
                <a:t>2-</a:t>
              </a:r>
              <a:r>
                <a:rPr lang="en-US" sz="1400">
                  <a:cs typeface="Arial" charset="0"/>
                </a:rPr>
                <a:t> :0.0593mM (14% yield) (24hrs)</a:t>
              </a:r>
            </a:p>
            <a:p>
              <a:pPr>
                <a:spcBef>
                  <a:spcPct val="50000"/>
                </a:spcBef>
              </a:pPr>
              <a:r>
                <a:rPr lang="en-US" sz="1400">
                  <a:cs typeface="Arial" charset="0"/>
                </a:rPr>
                <a:t>PO</a:t>
              </a:r>
              <a:r>
                <a:rPr lang="en-US" sz="1400" baseline="-25000">
                  <a:cs typeface="Arial" charset="0"/>
                </a:rPr>
                <a:t>4</a:t>
              </a:r>
              <a:r>
                <a:rPr lang="en-US" sz="1400" baseline="30000">
                  <a:cs typeface="Arial" charset="0"/>
                </a:rPr>
                <a:t>2-</a:t>
              </a:r>
              <a:r>
                <a:rPr lang="en-US" sz="1400">
                  <a:cs typeface="Arial" charset="0"/>
                </a:rPr>
                <a:t> :</a:t>
              </a:r>
              <a:r>
                <a:rPr lang="en-US" sz="1400" baseline="-25000">
                  <a:cs typeface="Arial" charset="0"/>
                </a:rPr>
                <a:t> </a:t>
              </a:r>
              <a:r>
                <a:rPr lang="en-US" sz="1400">
                  <a:cs typeface="Arial" charset="0"/>
                </a:rPr>
                <a:t>0.0825 mM (19 % yield) (24hrs)</a:t>
              </a:r>
            </a:p>
          </p:txBody>
        </p:sp>
      </p:grpSp>
      <p:sp>
        <p:nvSpPr>
          <p:cNvPr id="19" name="Date Placeholder 18"/>
          <p:cNvSpPr>
            <a:spLocks noGrp="1"/>
          </p:cNvSpPr>
          <p:nvPr>
            <p:ph type="dt" sz="half" idx="10"/>
          </p:nvPr>
        </p:nvSpPr>
        <p:spPr/>
        <p:txBody>
          <a:bodyPr/>
          <a:lstStyle/>
          <a:p>
            <a:r>
              <a:rPr lang="en-US" smtClean="0"/>
              <a:t>10/4/2010</a:t>
            </a:r>
            <a:endParaRPr lang="en-US"/>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10/4/2010</a:t>
            </a:r>
            <a:endParaRPr lang="en-US"/>
          </a:p>
        </p:txBody>
      </p:sp>
      <p:sp>
        <p:nvSpPr>
          <p:cNvPr id="5" name="Slide Number Placeholder 4"/>
          <p:cNvSpPr>
            <a:spLocks noGrp="1"/>
          </p:cNvSpPr>
          <p:nvPr>
            <p:ph type="sldNum" sz="quarter" idx="12"/>
          </p:nvPr>
        </p:nvSpPr>
        <p:spPr/>
        <p:txBody>
          <a:bodyPr>
            <a:normAutofit fontScale="85000" lnSpcReduction="20000"/>
          </a:bodyPr>
          <a:lstStyle/>
          <a:p>
            <a:fld id="{5766141E-86D9-4F0F-9734-A3188B0864B1}" type="slidenum">
              <a:rPr lang="en-US" smtClean="0"/>
              <a:pPr/>
              <a:t>95</a:t>
            </a:fld>
            <a:endParaRPr lang="en-US"/>
          </a:p>
        </p:txBody>
      </p:sp>
      <p:pic>
        <p:nvPicPr>
          <p:cNvPr id="240642" name="Picture 2"/>
          <p:cNvPicPr>
            <a:picLocks noChangeAspect="1" noChangeArrowheads="1"/>
          </p:cNvPicPr>
          <p:nvPr/>
        </p:nvPicPr>
        <p:blipFill>
          <a:blip r:embed="rId3" cstate="print"/>
          <a:srcRect/>
          <a:stretch>
            <a:fillRect/>
          </a:stretch>
        </p:blipFill>
        <p:spPr bwMode="auto">
          <a:xfrm>
            <a:off x="228600" y="1905000"/>
            <a:ext cx="8678647" cy="25908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p:cNvSpPr>
            <a:spLocks noGrp="1"/>
          </p:cNvSpPr>
          <p:nvPr>
            <p:ph type="sldNum" sz="quarter" idx="11"/>
          </p:nvPr>
        </p:nvSpPr>
        <p:spPr/>
        <p:txBody>
          <a:bodyPr/>
          <a:lstStyle/>
          <a:p>
            <a:fld id="{B98A6660-838D-4255-996B-D9470CE7F76E}" type="slidenum">
              <a:rPr lang="en-US"/>
              <a:pPr/>
              <a:t>96</a:t>
            </a:fld>
            <a:endParaRPr lang="en-US"/>
          </a:p>
        </p:txBody>
      </p:sp>
      <p:sp>
        <p:nvSpPr>
          <p:cNvPr id="37890" name="Rectangle 2"/>
          <p:cNvSpPr>
            <a:spLocks noGrp="1" noChangeArrowheads="1"/>
          </p:cNvSpPr>
          <p:nvPr>
            <p:ph type="title"/>
          </p:nvPr>
        </p:nvSpPr>
        <p:spPr>
          <a:xfrm>
            <a:off x="381000" y="0"/>
            <a:ext cx="8229600" cy="1371600"/>
          </a:xfrm>
        </p:spPr>
        <p:txBody>
          <a:bodyPr/>
          <a:lstStyle/>
          <a:p>
            <a:pPr algn="ctr"/>
            <a:r>
              <a:rPr lang="en-US" sz="3200"/>
              <a:t>Formation of HO</a:t>
            </a:r>
            <a:r>
              <a:rPr lang="en-US" sz="3200">
                <a:cs typeface="Arial" charset="0"/>
              </a:rPr>
              <a:t>·</a:t>
            </a:r>
          </a:p>
        </p:txBody>
      </p:sp>
      <p:sp>
        <p:nvSpPr>
          <p:cNvPr id="37891" name="Text Box 3"/>
          <p:cNvSpPr txBox="1">
            <a:spLocks noChangeArrowheads="1"/>
          </p:cNvSpPr>
          <p:nvPr/>
        </p:nvSpPr>
        <p:spPr bwMode="auto">
          <a:xfrm>
            <a:off x="0" y="3048000"/>
            <a:ext cx="5638800" cy="1603375"/>
          </a:xfrm>
          <a:prstGeom prst="rect">
            <a:avLst/>
          </a:prstGeom>
          <a:noFill/>
          <a:ln w="9525">
            <a:noFill/>
            <a:miter lim="800000"/>
            <a:headEnd/>
            <a:tailEnd/>
          </a:ln>
          <a:effectLst/>
        </p:spPr>
        <p:txBody>
          <a:bodyPr>
            <a:spAutoFit/>
          </a:bodyPr>
          <a:lstStyle/>
          <a:p>
            <a:pPr>
              <a:spcBef>
                <a:spcPct val="50000"/>
              </a:spcBef>
              <a:buFontTx/>
              <a:buChar char="•"/>
            </a:pPr>
            <a:r>
              <a:rPr lang="en-US" sz="1800">
                <a:cs typeface="Arial" charset="0"/>
              </a:rPr>
              <a:t>Accomplished using the spin trapping abilities of 5,5-dimethylpyrroline-N-oxide (DMPO) and electron spin resonance spectroscopy (ESR).</a:t>
            </a:r>
          </a:p>
          <a:p>
            <a:pPr>
              <a:spcBef>
                <a:spcPct val="50000"/>
              </a:spcBef>
              <a:buFontTx/>
              <a:buChar char="•"/>
            </a:pPr>
            <a:r>
              <a:rPr lang="en-US" sz="1800">
                <a:cs typeface="Arial" charset="0"/>
              </a:rPr>
              <a:t>The DMPO-HO· adduct has a well characterized 1:2:2:1 quartet.  </a:t>
            </a:r>
          </a:p>
        </p:txBody>
      </p:sp>
      <p:sp>
        <p:nvSpPr>
          <p:cNvPr id="37892" name="Text Box 4"/>
          <p:cNvSpPr txBox="1">
            <a:spLocks noChangeArrowheads="1"/>
          </p:cNvSpPr>
          <p:nvPr/>
        </p:nvSpPr>
        <p:spPr bwMode="auto">
          <a:xfrm>
            <a:off x="0" y="6172200"/>
            <a:ext cx="7848600" cy="473075"/>
          </a:xfrm>
          <a:prstGeom prst="rect">
            <a:avLst/>
          </a:prstGeom>
          <a:noFill/>
          <a:ln w="9525">
            <a:noFill/>
            <a:miter lim="800000"/>
            <a:headEnd/>
            <a:tailEnd/>
          </a:ln>
          <a:effectLst/>
        </p:spPr>
        <p:txBody>
          <a:bodyPr>
            <a:spAutoFit/>
          </a:bodyPr>
          <a:lstStyle/>
          <a:p>
            <a:pPr>
              <a:spcBef>
                <a:spcPct val="50000"/>
              </a:spcBef>
            </a:pPr>
            <a:r>
              <a:rPr lang="en-US" sz="1000">
                <a:cs typeface="Arial" charset="0"/>
              </a:rPr>
              <a:t>Das, Kumuda C.; Misra, Hara P. </a:t>
            </a:r>
            <a:r>
              <a:rPr lang="en-US" sz="1000" i="1">
                <a:cs typeface="Arial" charset="0"/>
              </a:rPr>
              <a:t>Mol. Cell. Biol. </a:t>
            </a:r>
            <a:r>
              <a:rPr lang="en-US" sz="1000" b="1">
                <a:cs typeface="Arial" charset="0"/>
              </a:rPr>
              <a:t>2004</a:t>
            </a:r>
            <a:r>
              <a:rPr lang="en-US" sz="1000">
                <a:cs typeface="Arial" charset="0"/>
              </a:rPr>
              <a:t>, </a:t>
            </a:r>
            <a:r>
              <a:rPr lang="en-US" sz="1000" i="1">
                <a:cs typeface="Arial" charset="0"/>
              </a:rPr>
              <a:t>262</a:t>
            </a:r>
            <a:r>
              <a:rPr lang="en-US" sz="1000">
                <a:cs typeface="Arial" charset="0"/>
              </a:rPr>
              <a:t>, 127-133.</a:t>
            </a:r>
          </a:p>
          <a:p>
            <a:pPr>
              <a:spcBef>
                <a:spcPct val="50000"/>
              </a:spcBef>
            </a:pPr>
            <a:r>
              <a:rPr lang="en-US" sz="1000">
                <a:cs typeface="Arial" charset="0"/>
              </a:rPr>
              <a:t>Yamazaki, Isao; Piette,  Lawrence H. </a:t>
            </a:r>
            <a:r>
              <a:rPr lang="en-US" sz="1000" i="1">
                <a:cs typeface="Arial" charset="0"/>
              </a:rPr>
              <a:t>J. Am. Chem. Soc. </a:t>
            </a:r>
            <a:r>
              <a:rPr lang="en-US" sz="1000" b="1">
                <a:cs typeface="Arial" charset="0"/>
              </a:rPr>
              <a:t>1991</a:t>
            </a:r>
            <a:r>
              <a:rPr lang="en-US" sz="1000">
                <a:cs typeface="Arial" charset="0"/>
              </a:rPr>
              <a:t>, </a:t>
            </a:r>
            <a:r>
              <a:rPr lang="en-US" sz="1000" i="1">
                <a:cs typeface="Arial" charset="0"/>
              </a:rPr>
              <a:t>113</a:t>
            </a:r>
            <a:r>
              <a:rPr lang="en-US" sz="1000">
                <a:cs typeface="Arial" charset="0"/>
              </a:rPr>
              <a:t>, 7588-7593.</a:t>
            </a:r>
          </a:p>
        </p:txBody>
      </p:sp>
      <p:pic>
        <p:nvPicPr>
          <p:cNvPr id="37919" name="Picture 31"/>
          <p:cNvPicPr>
            <a:picLocks noChangeAspect="1" noChangeArrowheads="1"/>
          </p:cNvPicPr>
          <p:nvPr/>
        </p:nvPicPr>
        <p:blipFill>
          <a:blip r:embed="rId4" cstate="print"/>
          <a:srcRect/>
          <a:stretch>
            <a:fillRect/>
          </a:stretch>
        </p:blipFill>
        <p:spPr bwMode="auto">
          <a:xfrm>
            <a:off x="5105400" y="4495800"/>
            <a:ext cx="3733800" cy="1393825"/>
          </a:xfrm>
          <a:prstGeom prst="rect">
            <a:avLst/>
          </a:prstGeom>
          <a:noFill/>
          <a:ln w="9525">
            <a:noFill/>
            <a:miter lim="800000"/>
            <a:headEnd/>
            <a:tailEnd/>
          </a:ln>
          <a:effectLst/>
        </p:spPr>
      </p:pic>
      <p:graphicFrame>
        <p:nvGraphicFramePr>
          <p:cNvPr id="37921" name="Object 33"/>
          <p:cNvGraphicFramePr>
            <a:graphicFrameLocks noChangeAspect="1"/>
          </p:cNvGraphicFramePr>
          <p:nvPr>
            <p:ph idx="1"/>
          </p:nvPr>
        </p:nvGraphicFramePr>
        <p:xfrm>
          <a:off x="460375" y="4614863"/>
          <a:ext cx="4332288" cy="809625"/>
        </p:xfrm>
        <a:graphic>
          <a:graphicData uri="http://schemas.openxmlformats.org/presentationml/2006/ole">
            <p:oleObj spid="_x0000_s231426" name="ISIS/Draw Sketch" r:id="rId5" imgW="4457520" imgH="895320" progId="ISISServer">
              <p:embed/>
            </p:oleObj>
          </a:graphicData>
        </a:graphic>
      </p:graphicFrame>
      <p:sp>
        <p:nvSpPr>
          <p:cNvPr id="37922" name="Text Box 34"/>
          <p:cNvSpPr txBox="1">
            <a:spLocks noChangeArrowheads="1"/>
          </p:cNvSpPr>
          <p:nvPr/>
        </p:nvSpPr>
        <p:spPr bwMode="auto">
          <a:xfrm>
            <a:off x="2303463" y="5048250"/>
            <a:ext cx="515937" cy="396875"/>
          </a:xfrm>
          <a:prstGeom prst="rect">
            <a:avLst/>
          </a:prstGeom>
          <a:noFill/>
          <a:ln w="9525">
            <a:noFill/>
            <a:miter lim="800000"/>
            <a:headEnd/>
            <a:tailEnd/>
          </a:ln>
          <a:effectLst/>
        </p:spPr>
        <p:txBody>
          <a:bodyPr>
            <a:spAutoFit/>
          </a:bodyPr>
          <a:lstStyle/>
          <a:p>
            <a:pPr>
              <a:spcBef>
                <a:spcPct val="50000"/>
              </a:spcBef>
            </a:pPr>
            <a:r>
              <a:rPr lang="en-US" sz="2000">
                <a:cs typeface="Arial" charset="0"/>
              </a:rPr>
              <a:t>·</a:t>
            </a:r>
          </a:p>
        </p:txBody>
      </p:sp>
      <p:grpSp>
        <p:nvGrpSpPr>
          <p:cNvPr id="2" name="Group 37"/>
          <p:cNvGrpSpPr>
            <a:grpSpLocks/>
          </p:cNvGrpSpPr>
          <p:nvPr/>
        </p:nvGrpSpPr>
        <p:grpSpPr bwMode="auto">
          <a:xfrm>
            <a:off x="4343400" y="914400"/>
            <a:ext cx="4800600" cy="2503488"/>
            <a:chOff x="2736" y="576"/>
            <a:chExt cx="3024" cy="1577"/>
          </a:xfrm>
        </p:grpSpPr>
        <p:grpSp>
          <p:nvGrpSpPr>
            <p:cNvPr id="3" name="Group 36"/>
            <p:cNvGrpSpPr>
              <a:grpSpLocks/>
            </p:cNvGrpSpPr>
            <p:nvPr/>
          </p:nvGrpSpPr>
          <p:grpSpPr bwMode="auto">
            <a:xfrm>
              <a:off x="2736" y="576"/>
              <a:ext cx="3024" cy="1577"/>
              <a:chOff x="2736" y="576"/>
              <a:chExt cx="3024" cy="1577"/>
            </a:xfrm>
          </p:grpSpPr>
          <p:sp>
            <p:nvSpPr>
              <p:cNvPr id="37894" name="AutoShape 6"/>
              <p:cNvSpPr>
                <a:spLocks noChangeAspect="1" noChangeArrowheads="1"/>
              </p:cNvSpPr>
              <p:nvPr/>
            </p:nvSpPr>
            <p:spPr bwMode="auto">
              <a:xfrm>
                <a:off x="2736" y="576"/>
                <a:ext cx="3024" cy="1577"/>
              </a:xfrm>
              <a:prstGeom prst="rect">
                <a:avLst/>
              </a:prstGeom>
              <a:noFill/>
              <a:ln w="9525">
                <a:noFill/>
                <a:miter lim="800000"/>
                <a:headEnd/>
                <a:tailEnd/>
              </a:ln>
            </p:spPr>
            <p:txBody>
              <a:bodyPr/>
              <a:lstStyle/>
              <a:p>
                <a:endParaRPr lang="en-US"/>
              </a:p>
            </p:txBody>
          </p:sp>
          <p:sp>
            <p:nvSpPr>
              <p:cNvPr id="37895" name="Line 7"/>
              <p:cNvSpPr>
                <a:spLocks noChangeShapeType="1"/>
              </p:cNvSpPr>
              <p:nvPr/>
            </p:nvSpPr>
            <p:spPr bwMode="auto">
              <a:xfrm>
                <a:off x="2909" y="640"/>
                <a:ext cx="1" cy="931"/>
              </a:xfrm>
              <a:prstGeom prst="line">
                <a:avLst/>
              </a:prstGeom>
              <a:noFill/>
              <a:ln w="9525">
                <a:solidFill>
                  <a:srgbClr val="000000"/>
                </a:solidFill>
                <a:round/>
                <a:headEnd/>
                <a:tailEnd/>
              </a:ln>
            </p:spPr>
            <p:txBody>
              <a:bodyPr/>
              <a:lstStyle/>
              <a:p>
                <a:endParaRPr lang="en-US"/>
              </a:p>
            </p:txBody>
          </p:sp>
          <p:sp>
            <p:nvSpPr>
              <p:cNvPr id="37896" name="Line 8"/>
              <p:cNvSpPr>
                <a:spLocks noChangeShapeType="1"/>
              </p:cNvSpPr>
              <p:nvPr/>
            </p:nvSpPr>
            <p:spPr bwMode="auto">
              <a:xfrm flipH="1">
                <a:off x="2736" y="640"/>
                <a:ext cx="173" cy="186"/>
              </a:xfrm>
              <a:prstGeom prst="line">
                <a:avLst/>
              </a:prstGeom>
              <a:noFill/>
              <a:ln w="9525">
                <a:solidFill>
                  <a:srgbClr val="000000"/>
                </a:solidFill>
                <a:round/>
                <a:headEnd/>
                <a:tailEnd/>
              </a:ln>
            </p:spPr>
            <p:txBody>
              <a:bodyPr/>
              <a:lstStyle/>
              <a:p>
                <a:endParaRPr lang="en-US"/>
              </a:p>
            </p:txBody>
          </p:sp>
          <p:sp>
            <p:nvSpPr>
              <p:cNvPr id="37897" name="Line 9"/>
              <p:cNvSpPr>
                <a:spLocks noChangeShapeType="1"/>
              </p:cNvSpPr>
              <p:nvPr/>
            </p:nvSpPr>
            <p:spPr bwMode="auto">
              <a:xfrm flipH="1">
                <a:off x="2736" y="733"/>
                <a:ext cx="173" cy="186"/>
              </a:xfrm>
              <a:prstGeom prst="line">
                <a:avLst/>
              </a:prstGeom>
              <a:noFill/>
              <a:ln w="9525">
                <a:solidFill>
                  <a:srgbClr val="000000"/>
                </a:solidFill>
                <a:round/>
                <a:headEnd/>
                <a:tailEnd/>
              </a:ln>
            </p:spPr>
            <p:txBody>
              <a:bodyPr/>
              <a:lstStyle/>
              <a:p>
                <a:endParaRPr lang="en-US"/>
              </a:p>
            </p:txBody>
          </p:sp>
          <p:sp>
            <p:nvSpPr>
              <p:cNvPr id="37898" name="Line 10"/>
              <p:cNvSpPr>
                <a:spLocks noChangeShapeType="1"/>
              </p:cNvSpPr>
              <p:nvPr/>
            </p:nvSpPr>
            <p:spPr bwMode="auto">
              <a:xfrm flipH="1">
                <a:off x="2736" y="826"/>
                <a:ext cx="173" cy="187"/>
              </a:xfrm>
              <a:prstGeom prst="line">
                <a:avLst/>
              </a:prstGeom>
              <a:noFill/>
              <a:ln w="9525">
                <a:solidFill>
                  <a:srgbClr val="000000"/>
                </a:solidFill>
                <a:round/>
                <a:headEnd/>
                <a:tailEnd/>
              </a:ln>
            </p:spPr>
            <p:txBody>
              <a:bodyPr/>
              <a:lstStyle/>
              <a:p>
                <a:endParaRPr lang="en-US"/>
              </a:p>
            </p:txBody>
          </p:sp>
          <p:sp>
            <p:nvSpPr>
              <p:cNvPr id="37899" name="Line 11"/>
              <p:cNvSpPr>
                <a:spLocks noChangeShapeType="1"/>
              </p:cNvSpPr>
              <p:nvPr/>
            </p:nvSpPr>
            <p:spPr bwMode="auto">
              <a:xfrm flipH="1">
                <a:off x="2736" y="919"/>
                <a:ext cx="173" cy="187"/>
              </a:xfrm>
              <a:prstGeom prst="line">
                <a:avLst/>
              </a:prstGeom>
              <a:noFill/>
              <a:ln w="9525">
                <a:solidFill>
                  <a:srgbClr val="000000"/>
                </a:solidFill>
                <a:round/>
                <a:headEnd/>
                <a:tailEnd/>
              </a:ln>
            </p:spPr>
            <p:txBody>
              <a:bodyPr/>
              <a:lstStyle/>
              <a:p>
                <a:endParaRPr lang="en-US"/>
              </a:p>
            </p:txBody>
          </p:sp>
          <p:sp>
            <p:nvSpPr>
              <p:cNvPr id="37900" name="Line 12"/>
              <p:cNvSpPr>
                <a:spLocks noChangeShapeType="1"/>
              </p:cNvSpPr>
              <p:nvPr/>
            </p:nvSpPr>
            <p:spPr bwMode="auto">
              <a:xfrm flipH="1">
                <a:off x="2736" y="1012"/>
                <a:ext cx="173" cy="186"/>
              </a:xfrm>
              <a:prstGeom prst="line">
                <a:avLst/>
              </a:prstGeom>
              <a:noFill/>
              <a:ln w="9525">
                <a:solidFill>
                  <a:srgbClr val="000000"/>
                </a:solidFill>
                <a:round/>
                <a:headEnd/>
                <a:tailEnd/>
              </a:ln>
            </p:spPr>
            <p:txBody>
              <a:bodyPr/>
              <a:lstStyle/>
              <a:p>
                <a:endParaRPr lang="en-US"/>
              </a:p>
            </p:txBody>
          </p:sp>
          <p:sp>
            <p:nvSpPr>
              <p:cNvPr id="37901" name="Line 13"/>
              <p:cNvSpPr>
                <a:spLocks noChangeShapeType="1"/>
              </p:cNvSpPr>
              <p:nvPr/>
            </p:nvSpPr>
            <p:spPr bwMode="auto">
              <a:xfrm flipH="1">
                <a:off x="2736" y="1106"/>
                <a:ext cx="173" cy="185"/>
              </a:xfrm>
              <a:prstGeom prst="line">
                <a:avLst/>
              </a:prstGeom>
              <a:noFill/>
              <a:ln w="9525">
                <a:solidFill>
                  <a:srgbClr val="000000"/>
                </a:solidFill>
                <a:round/>
                <a:headEnd/>
                <a:tailEnd/>
              </a:ln>
            </p:spPr>
            <p:txBody>
              <a:bodyPr/>
              <a:lstStyle/>
              <a:p>
                <a:endParaRPr lang="en-US"/>
              </a:p>
            </p:txBody>
          </p:sp>
          <p:sp>
            <p:nvSpPr>
              <p:cNvPr id="37902" name="Line 14"/>
              <p:cNvSpPr>
                <a:spLocks noChangeShapeType="1"/>
              </p:cNvSpPr>
              <p:nvPr/>
            </p:nvSpPr>
            <p:spPr bwMode="auto">
              <a:xfrm flipH="1">
                <a:off x="2736" y="1199"/>
                <a:ext cx="173" cy="186"/>
              </a:xfrm>
              <a:prstGeom prst="line">
                <a:avLst/>
              </a:prstGeom>
              <a:noFill/>
              <a:ln w="9525">
                <a:solidFill>
                  <a:srgbClr val="000000"/>
                </a:solidFill>
                <a:round/>
                <a:headEnd/>
                <a:tailEnd/>
              </a:ln>
            </p:spPr>
            <p:txBody>
              <a:bodyPr/>
              <a:lstStyle/>
              <a:p>
                <a:endParaRPr lang="en-US"/>
              </a:p>
            </p:txBody>
          </p:sp>
          <p:sp>
            <p:nvSpPr>
              <p:cNvPr id="37903" name="Line 15"/>
              <p:cNvSpPr>
                <a:spLocks noChangeShapeType="1"/>
              </p:cNvSpPr>
              <p:nvPr/>
            </p:nvSpPr>
            <p:spPr bwMode="auto">
              <a:xfrm flipH="1">
                <a:off x="2736" y="1292"/>
                <a:ext cx="173" cy="186"/>
              </a:xfrm>
              <a:prstGeom prst="line">
                <a:avLst/>
              </a:prstGeom>
              <a:noFill/>
              <a:ln w="9525">
                <a:solidFill>
                  <a:srgbClr val="000000"/>
                </a:solidFill>
                <a:round/>
                <a:headEnd/>
                <a:tailEnd/>
              </a:ln>
            </p:spPr>
            <p:txBody>
              <a:bodyPr/>
              <a:lstStyle/>
              <a:p>
                <a:endParaRPr lang="en-US"/>
              </a:p>
            </p:txBody>
          </p:sp>
          <p:sp>
            <p:nvSpPr>
              <p:cNvPr id="37904" name="Line 16"/>
              <p:cNvSpPr>
                <a:spLocks noChangeShapeType="1"/>
              </p:cNvSpPr>
              <p:nvPr/>
            </p:nvSpPr>
            <p:spPr bwMode="auto">
              <a:xfrm flipH="1">
                <a:off x="2736" y="1385"/>
                <a:ext cx="173" cy="186"/>
              </a:xfrm>
              <a:prstGeom prst="line">
                <a:avLst/>
              </a:prstGeom>
              <a:noFill/>
              <a:ln w="9525">
                <a:solidFill>
                  <a:srgbClr val="000000"/>
                </a:solidFill>
                <a:round/>
                <a:headEnd/>
                <a:tailEnd/>
              </a:ln>
            </p:spPr>
            <p:txBody>
              <a:bodyPr/>
              <a:lstStyle/>
              <a:p>
                <a:endParaRPr lang="en-US"/>
              </a:p>
            </p:txBody>
          </p:sp>
          <p:sp>
            <p:nvSpPr>
              <p:cNvPr id="37905" name="Line 17"/>
              <p:cNvSpPr>
                <a:spLocks noChangeShapeType="1"/>
              </p:cNvSpPr>
              <p:nvPr/>
            </p:nvSpPr>
            <p:spPr bwMode="auto">
              <a:xfrm flipH="1">
                <a:off x="2736" y="1478"/>
                <a:ext cx="173" cy="187"/>
              </a:xfrm>
              <a:prstGeom prst="line">
                <a:avLst/>
              </a:prstGeom>
              <a:noFill/>
              <a:ln w="9525">
                <a:solidFill>
                  <a:srgbClr val="000000"/>
                </a:solidFill>
                <a:round/>
                <a:headEnd/>
                <a:tailEnd/>
              </a:ln>
            </p:spPr>
            <p:txBody>
              <a:bodyPr/>
              <a:lstStyle/>
              <a:p>
                <a:endParaRPr lang="en-US"/>
              </a:p>
            </p:txBody>
          </p:sp>
          <p:sp>
            <p:nvSpPr>
              <p:cNvPr id="37906" name="Line 18"/>
              <p:cNvSpPr>
                <a:spLocks noChangeShapeType="1"/>
              </p:cNvSpPr>
              <p:nvPr/>
            </p:nvSpPr>
            <p:spPr bwMode="auto">
              <a:xfrm flipH="1">
                <a:off x="2736" y="1571"/>
                <a:ext cx="173" cy="187"/>
              </a:xfrm>
              <a:prstGeom prst="line">
                <a:avLst/>
              </a:prstGeom>
              <a:noFill/>
              <a:ln w="9525">
                <a:solidFill>
                  <a:srgbClr val="000000"/>
                </a:solidFill>
                <a:round/>
                <a:headEnd/>
                <a:tailEnd/>
              </a:ln>
            </p:spPr>
            <p:txBody>
              <a:bodyPr/>
              <a:lstStyle/>
              <a:p>
                <a:endParaRPr lang="en-US"/>
              </a:p>
            </p:txBody>
          </p:sp>
          <p:sp>
            <p:nvSpPr>
              <p:cNvPr id="37907" name="Freeform 19"/>
              <p:cNvSpPr>
                <a:spLocks/>
              </p:cNvSpPr>
              <p:nvPr/>
            </p:nvSpPr>
            <p:spPr bwMode="auto">
              <a:xfrm>
                <a:off x="2909" y="836"/>
                <a:ext cx="280" cy="735"/>
              </a:xfrm>
              <a:custGeom>
                <a:avLst/>
                <a:gdLst/>
                <a:ahLst/>
                <a:cxnLst>
                  <a:cxn ang="0">
                    <a:pos x="1260" y="3060"/>
                  </a:cxn>
                  <a:cxn ang="0">
                    <a:pos x="0" y="1620"/>
                  </a:cxn>
                  <a:cxn ang="0">
                    <a:pos x="1260" y="0"/>
                  </a:cxn>
                </a:cxnLst>
                <a:rect l="0" t="0" r="r" b="b"/>
                <a:pathLst>
                  <a:path w="1260" h="3060">
                    <a:moveTo>
                      <a:pt x="1260" y="3060"/>
                    </a:moveTo>
                    <a:cubicBezTo>
                      <a:pt x="630" y="2595"/>
                      <a:pt x="0" y="2130"/>
                      <a:pt x="0" y="1620"/>
                    </a:cubicBezTo>
                    <a:cubicBezTo>
                      <a:pt x="0" y="1110"/>
                      <a:pt x="630" y="555"/>
                      <a:pt x="1260" y="0"/>
                    </a:cubicBezTo>
                  </a:path>
                </a:pathLst>
              </a:custGeom>
              <a:noFill/>
              <a:ln w="9525">
                <a:solidFill>
                  <a:srgbClr val="000000"/>
                </a:solidFill>
                <a:round/>
                <a:headEnd/>
                <a:tailEnd type="triangle" w="med" len="med"/>
              </a:ln>
            </p:spPr>
            <p:txBody>
              <a:bodyPr/>
              <a:lstStyle/>
              <a:p>
                <a:endParaRPr lang="en-US"/>
              </a:p>
            </p:txBody>
          </p:sp>
          <p:sp>
            <p:nvSpPr>
              <p:cNvPr id="37908" name="Text Box 20"/>
              <p:cNvSpPr txBox="1">
                <a:spLocks noChangeArrowheads="1"/>
              </p:cNvSpPr>
              <p:nvPr/>
            </p:nvSpPr>
            <p:spPr bwMode="auto">
              <a:xfrm>
                <a:off x="3189" y="1528"/>
                <a:ext cx="609" cy="186"/>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a:t>
                </a:r>
                <a:endParaRPr lang="en-US" sz="1200">
                  <a:cs typeface="Arial" charset="0"/>
                </a:endParaRPr>
              </a:p>
            </p:txBody>
          </p:sp>
          <p:sp>
            <p:nvSpPr>
              <p:cNvPr id="37909" name="Text Box 21"/>
              <p:cNvSpPr txBox="1">
                <a:spLocks noChangeArrowheads="1"/>
              </p:cNvSpPr>
              <p:nvPr/>
            </p:nvSpPr>
            <p:spPr bwMode="auto">
              <a:xfrm>
                <a:off x="3189" y="749"/>
                <a:ext cx="571" cy="187"/>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37910" name="Freeform 22"/>
              <p:cNvSpPr>
                <a:spLocks/>
              </p:cNvSpPr>
              <p:nvPr/>
            </p:nvSpPr>
            <p:spPr bwMode="auto">
              <a:xfrm>
                <a:off x="3760" y="836"/>
                <a:ext cx="286" cy="744"/>
              </a:xfrm>
              <a:custGeom>
                <a:avLst/>
                <a:gdLst/>
                <a:ahLst/>
                <a:cxnLst>
                  <a:cxn ang="0">
                    <a:pos x="0" y="0"/>
                  </a:cxn>
                  <a:cxn ang="0">
                    <a:pos x="1260" y="1620"/>
                  </a:cxn>
                  <a:cxn ang="0">
                    <a:pos x="0" y="3060"/>
                  </a:cxn>
                </a:cxnLst>
                <a:rect l="0" t="0" r="r" b="b"/>
                <a:pathLst>
                  <a:path w="1260" h="3060">
                    <a:moveTo>
                      <a:pt x="0" y="0"/>
                    </a:moveTo>
                    <a:cubicBezTo>
                      <a:pt x="630" y="555"/>
                      <a:pt x="1260" y="1110"/>
                      <a:pt x="1260" y="1620"/>
                    </a:cubicBezTo>
                    <a:cubicBezTo>
                      <a:pt x="1260" y="2130"/>
                      <a:pt x="630" y="2595"/>
                      <a:pt x="0" y="3060"/>
                    </a:cubicBezTo>
                  </a:path>
                </a:pathLst>
              </a:custGeom>
              <a:noFill/>
              <a:ln w="9525">
                <a:solidFill>
                  <a:srgbClr val="000000"/>
                </a:solidFill>
                <a:round/>
                <a:headEnd/>
                <a:tailEnd type="triangle" w="med" len="med"/>
              </a:ln>
            </p:spPr>
            <p:txBody>
              <a:bodyPr/>
              <a:lstStyle/>
              <a:p>
                <a:endParaRPr lang="en-US"/>
              </a:p>
            </p:txBody>
          </p:sp>
          <p:sp>
            <p:nvSpPr>
              <p:cNvPr id="37911" name="Text Box 23"/>
              <p:cNvSpPr txBox="1">
                <a:spLocks noChangeArrowheads="1"/>
              </p:cNvSpPr>
              <p:nvPr/>
            </p:nvSpPr>
            <p:spPr bwMode="auto">
              <a:xfrm>
                <a:off x="4323" y="1342"/>
                <a:ext cx="346" cy="280"/>
              </a:xfrm>
              <a:prstGeom prst="rect">
                <a:avLst/>
              </a:prstGeom>
              <a:solidFill>
                <a:srgbClr val="FFFFFF"/>
              </a:solidFill>
              <a:ln w="9525">
                <a:noFill/>
                <a:miter lim="800000"/>
                <a:headEnd/>
                <a:tailEnd/>
              </a:ln>
            </p:spPr>
            <p:txBody>
              <a:bodyPr/>
              <a:lstStyle/>
              <a:p>
                <a:pPr eaLnBrk="1" hangingPunct="1"/>
                <a:endParaRPr lang="en-US" sz="1200">
                  <a:solidFill>
                    <a:srgbClr val="000000"/>
                  </a:solidFill>
                  <a:cs typeface="Arial" charset="0"/>
                </a:endParaRPr>
              </a:p>
              <a:p>
                <a:pPr eaLnBrk="1" hangingPunct="1"/>
                <a:r>
                  <a:rPr lang="en-US" sz="1200">
                    <a:solidFill>
                      <a:srgbClr val="000000"/>
                    </a:solidFill>
                    <a:cs typeface="Arial" charset="0"/>
                  </a:rPr>
                  <a:t>2O</a:t>
                </a:r>
                <a:r>
                  <a:rPr lang="en-US" sz="1200" baseline="-25000">
                    <a:solidFill>
                      <a:srgbClr val="000000"/>
                    </a:solidFill>
                    <a:cs typeface="Arial" charset="0"/>
                  </a:rPr>
                  <a:t>2</a:t>
                </a:r>
                <a:endParaRPr lang="en-US" sz="1200">
                  <a:cs typeface="Arial" charset="0"/>
                </a:endParaRPr>
              </a:p>
            </p:txBody>
          </p:sp>
          <p:sp>
            <p:nvSpPr>
              <p:cNvPr id="37913" name="Line 25"/>
              <p:cNvSpPr>
                <a:spLocks noChangeShapeType="1"/>
              </p:cNvSpPr>
              <p:nvPr/>
            </p:nvSpPr>
            <p:spPr bwMode="auto">
              <a:xfrm flipH="1" flipV="1">
                <a:off x="3475" y="1960"/>
                <a:ext cx="1015" cy="17"/>
              </a:xfrm>
              <a:prstGeom prst="line">
                <a:avLst/>
              </a:prstGeom>
              <a:noFill/>
              <a:ln w="9525">
                <a:solidFill>
                  <a:srgbClr val="000000"/>
                </a:solidFill>
                <a:round/>
                <a:headEnd/>
                <a:tailEnd/>
              </a:ln>
            </p:spPr>
            <p:txBody>
              <a:bodyPr/>
              <a:lstStyle/>
              <a:p>
                <a:endParaRPr lang="en-US"/>
              </a:p>
            </p:txBody>
          </p:sp>
          <p:sp>
            <p:nvSpPr>
              <p:cNvPr id="37914" name="Line 26"/>
              <p:cNvSpPr>
                <a:spLocks noChangeShapeType="1"/>
              </p:cNvSpPr>
              <p:nvPr/>
            </p:nvSpPr>
            <p:spPr bwMode="auto">
              <a:xfrm flipV="1">
                <a:off x="3475" y="1701"/>
                <a:ext cx="0" cy="259"/>
              </a:xfrm>
              <a:prstGeom prst="line">
                <a:avLst/>
              </a:prstGeom>
              <a:noFill/>
              <a:ln w="9525">
                <a:solidFill>
                  <a:srgbClr val="000000"/>
                </a:solidFill>
                <a:round/>
                <a:headEnd/>
                <a:tailEnd type="triangle" w="med" len="med"/>
              </a:ln>
            </p:spPr>
            <p:txBody>
              <a:bodyPr/>
              <a:lstStyle/>
              <a:p>
                <a:endParaRPr lang="en-US"/>
              </a:p>
            </p:txBody>
          </p:sp>
          <p:sp>
            <p:nvSpPr>
              <p:cNvPr id="37915" name="Text Box 27"/>
              <p:cNvSpPr txBox="1">
                <a:spLocks noChangeArrowheads="1"/>
              </p:cNvSpPr>
              <p:nvPr/>
            </p:nvSpPr>
            <p:spPr bwMode="auto">
              <a:xfrm>
                <a:off x="4323" y="668"/>
                <a:ext cx="1428" cy="280"/>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2O</a:t>
                </a:r>
                <a:r>
                  <a:rPr lang="en-US" sz="1200" baseline="-25000">
                    <a:solidFill>
                      <a:srgbClr val="000000"/>
                    </a:solidFill>
                    <a:cs typeface="Arial" charset="0"/>
                  </a:rPr>
                  <a:t>2</a:t>
                </a:r>
                <a:r>
                  <a:rPr lang="en-US" sz="2200">
                    <a:solidFill>
                      <a:srgbClr val="000000"/>
                    </a:solidFill>
                    <a:cs typeface="Arial" charset="0"/>
                  </a:rPr>
                  <a:t>·</a:t>
                </a:r>
                <a:r>
                  <a:rPr lang="en-US" sz="1200" baseline="30000">
                    <a:solidFill>
                      <a:srgbClr val="000000"/>
                    </a:solidFill>
                    <a:cs typeface="Arial" charset="0"/>
                  </a:rPr>
                  <a:t>-</a:t>
                </a:r>
                <a:r>
                  <a:rPr lang="en-US" sz="1200">
                    <a:solidFill>
                      <a:srgbClr val="000000"/>
                    </a:solidFill>
                    <a:cs typeface="Arial" charset="0"/>
                  </a:rPr>
                  <a:t>  +  2H</a:t>
                </a:r>
                <a:r>
                  <a:rPr lang="en-US" sz="1200" baseline="30000">
                    <a:solidFill>
                      <a:srgbClr val="000000"/>
                    </a:solidFill>
                    <a:cs typeface="Arial" charset="0"/>
                  </a:rPr>
                  <a:t>+</a:t>
                </a:r>
                <a:r>
                  <a:rPr lang="en-US" sz="1200">
                    <a:solidFill>
                      <a:srgbClr val="000000"/>
                    </a:solidFill>
                    <a:cs typeface="Arial" charset="0"/>
                  </a:rPr>
                  <a:t>  →   H</a:t>
                </a:r>
                <a:r>
                  <a:rPr lang="en-US" sz="1200" baseline="-25000">
                    <a:solidFill>
                      <a:srgbClr val="000000"/>
                    </a:solidFill>
                    <a:cs typeface="Arial" charset="0"/>
                  </a:rPr>
                  <a:t>2</a:t>
                </a:r>
                <a:r>
                  <a:rPr lang="en-US" sz="1200">
                    <a:solidFill>
                      <a:srgbClr val="000000"/>
                    </a:solidFill>
                    <a:cs typeface="Arial" charset="0"/>
                  </a:rPr>
                  <a:t>O</a:t>
                </a:r>
                <a:r>
                  <a:rPr lang="en-US" sz="1200" baseline="-25000">
                    <a:solidFill>
                      <a:srgbClr val="000000"/>
                    </a:solidFill>
                    <a:cs typeface="Arial" charset="0"/>
                  </a:rPr>
                  <a:t>2</a:t>
                </a:r>
                <a:r>
                  <a:rPr lang="en-US" sz="1200">
                    <a:solidFill>
                      <a:srgbClr val="000000"/>
                    </a:solidFill>
                    <a:cs typeface="Arial" charset="0"/>
                  </a:rPr>
                  <a:t>  +  O</a:t>
                </a:r>
                <a:r>
                  <a:rPr lang="en-US" sz="1200" baseline="-25000">
                    <a:solidFill>
                      <a:srgbClr val="000000"/>
                    </a:solidFill>
                    <a:cs typeface="Arial" charset="0"/>
                  </a:rPr>
                  <a:t>2</a:t>
                </a:r>
                <a:r>
                  <a:rPr lang="en-US" sz="1200">
                    <a:solidFill>
                      <a:srgbClr val="000000"/>
                    </a:solidFill>
                    <a:cs typeface="Arial" charset="0"/>
                  </a:rPr>
                  <a:t>  </a:t>
                </a:r>
                <a:endParaRPr lang="en-US" sz="1200">
                  <a:cs typeface="Arial" charset="0"/>
                </a:endParaRPr>
              </a:p>
            </p:txBody>
          </p:sp>
          <p:sp>
            <p:nvSpPr>
              <p:cNvPr id="37916" name="Text Box 28"/>
              <p:cNvSpPr txBox="1">
                <a:spLocks noChangeArrowheads="1"/>
              </p:cNvSpPr>
              <p:nvPr/>
            </p:nvSpPr>
            <p:spPr bwMode="auto">
              <a:xfrm>
                <a:off x="4522" y="1874"/>
                <a:ext cx="1232" cy="279"/>
              </a:xfrm>
              <a:prstGeom prst="rect">
                <a:avLst/>
              </a:prstGeom>
              <a:solidFill>
                <a:srgbClr val="FFFFFF"/>
              </a:solidFill>
              <a:ln w="9525">
                <a:noFill/>
                <a:miter lim="800000"/>
                <a:headEnd/>
                <a:tailEnd/>
              </a:ln>
            </p:spPr>
            <p:txBody>
              <a:bodyPr/>
              <a:lstStyle/>
              <a:p>
                <a:pPr eaLnBrk="1" hangingPunct="1"/>
                <a:r>
                  <a:rPr lang="en-US" sz="900">
                    <a:solidFill>
                      <a:srgbClr val="000000"/>
                    </a:solidFill>
                    <a:cs typeface="Arial" charset="0"/>
                  </a:rPr>
                  <a:t> </a:t>
                </a:r>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 + OH</a:t>
                </a:r>
                <a:r>
                  <a:rPr lang="en-US" sz="1200" baseline="30000">
                    <a:solidFill>
                      <a:srgbClr val="000000"/>
                    </a:solidFill>
                    <a:cs typeface="Arial" charset="0"/>
                  </a:rPr>
                  <a:t>- </a:t>
                </a:r>
                <a:r>
                  <a:rPr lang="en-US" sz="1200">
                    <a:solidFill>
                      <a:srgbClr val="000000"/>
                    </a:solidFill>
                    <a:cs typeface="Arial" charset="0"/>
                  </a:rPr>
                  <a:t>+ OH</a:t>
                </a:r>
                <a:r>
                  <a:rPr lang="en-US" sz="1200"/>
                  <a:t>▪</a:t>
                </a:r>
                <a:endParaRPr lang="en-US" sz="1200">
                  <a:solidFill>
                    <a:srgbClr val="000000"/>
                  </a:solidFill>
                  <a:cs typeface="Arial" charset="0"/>
                </a:endParaRPr>
              </a:p>
              <a:p>
                <a:pPr eaLnBrk="1" hangingPunct="1"/>
                <a:r>
                  <a:rPr lang="en-US" sz="1200">
                    <a:solidFill>
                      <a:srgbClr val="000000"/>
                    </a:solidFill>
                    <a:cs typeface="Arial" charset="0"/>
                  </a:rPr>
                  <a:t>  </a:t>
                </a:r>
              </a:p>
            </p:txBody>
          </p:sp>
          <p:sp>
            <p:nvSpPr>
              <p:cNvPr id="37917" name="Text Box 29"/>
              <p:cNvSpPr txBox="1">
                <a:spLocks noChangeArrowheads="1"/>
              </p:cNvSpPr>
              <p:nvPr/>
            </p:nvSpPr>
            <p:spPr bwMode="auto">
              <a:xfrm>
                <a:off x="5189" y="922"/>
                <a:ext cx="571" cy="348"/>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a:t>
                </a:r>
              </a:p>
              <a:p>
                <a:pPr eaLnBrk="1" hangingPunct="1"/>
                <a:endParaRPr lang="en-US" sz="1200">
                  <a:solidFill>
                    <a:srgbClr val="000000"/>
                  </a:solidFill>
                  <a:cs typeface="Arial" charset="0"/>
                </a:endParaRPr>
              </a:p>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37918" name="Freeform 30"/>
              <p:cNvSpPr>
                <a:spLocks/>
              </p:cNvSpPr>
              <p:nvPr/>
            </p:nvSpPr>
            <p:spPr bwMode="auto">
              <a:xfrm>
                <a:off x="4046" y="836"/>
                <a:ext cx="286" cy="692"/>
              </a:xfrm>
              <a:custGeom>
                <a:avLst/>
                <a:gdLst/>
                <a:ahLst/>
                <a:cxnLst>
                  <a:cxn ang="0">
                    <a:pos x="540" y="1260"/>
                  </a:cxn>
                  <a:cxn ang="0">
                    <a:pos x="0" y="720"/>
                  </a:cxn>
                  <a:cxn ang="0">
                    <a:pos x="540" y="0"/>
                  </a:cxn>
                </a:cxnLst>
                <a:rect l="0" t="0" r="r" b="b"/>
                <a:pathLst>
                  <a:path w="540" h="1260">
                    <a:moveTo>
                      <a:pt x="540" y="1260"/>
                    </a:moveTo>
                    <a:cubicBezTo>
                      <a:pt x="270" y="1095"/>
                      <a:pt x="0" y="930"/>
                      <a:pt x="0" y="720"/>
                    </a:cubicBezTo>
                    <a:cubicBezTo>
                      <a:pt x="0" y="510"/>
                      <a:pt x="270" y="255"/>
                      <a:pt x="540" y="0"/>
                    </a:cubicBezTo>
                  </a:path>
                </a:pathLst>
              </a:custGeom>
              <a:noFill/>
              <a:ln w="9525">
                <a:solidFill>
                  <a:srgbClr val="000000"/>
                </a:solidFill>
                <a:round/>
                <a:headEnd/>
                <a:tailEnd type="triangle" w="med" len="med"/>
              </a:ln>
            </p:spPr>
            <p:txBody>
              <a:bodyPr/>
              <a:lstStyle/>
              <a:p>
                <a:endParaRPr lang="en-US"/>
              </a:p>
            </p:txBody>
          </p:sp>
        </p:grpSp>
        <p:sp>
          <p:nvSpPr>
            <p:cNvPr id="37923" name="Line 35"/>
            <p:cNvSpPr>
              <a:spLocks noChangeShapeType="1"/>
            </p:cNvSpPr>
            <p:nvPr/>
          </p:nvSpPr>
          <p:spPr bwMode="auto">
            <a:xfrm>
              <a:off x="5424" y="1344"/>
              <a:ext cx="0" cy="528"/>
            </a:xfrm>
            <a:prstGeom prst="line">
              <a:avLst/>
            </a:prstGeom>
            <a:noFill/>
            <a:ln w="9525">
              <a:solidFill>
                <a:schemeClr val="tx1"/>
              </a:solidFill>
              <a:round/>
              <a:headEnd/>
              <a:tailEnd type="triangle" w="med" len="med"/>
            </a:ln>
            <a:effectLst/>
          </p:spPr>
          <p:txBody>
            <a:bodyPr/>
            <a:lstStyle/>
            <a:p>
              <a:endParaRPr lang="en-US"/>
            </a:p>
          </p:txBody>
        </p:sp>
      </p:grpSp>
      <p:sp>
        <p:nvSpPr>
          <p:cNvPr id="37" name="Date Placeholder 36"/>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p:cNvSpPr>
            <a:spLocks noGrp="1"/>
          </p:cNvSpPr>
          <p:nvPr>
            <p:ph type="sldNum" sz="quarter" idx="4294967295"/>
          </p:nvPr>
        </p:nvSpPr>
        <p:spPr>
          <a:xfrm>
            <a:off x="6553200" y="6248400"/>
            <a:ext cx="2133600" cy="457200"/>
          </a:xfrm>
          <a:prstGeom prst="rect">
            <a:avLst/>
          </a:prstGeom>
        </p:spPr>
        <p:txBody>
          <a:bodyPr/>
          <a:lstStyle/>
          <a:p>
            <a:fld id="{6CC4AC43-E5DF-4D52-8600-144715E66F9B}" type="slidenum">
              <a:rPr lang="en-US"/>
              <a:pPr/>
              <a:t>97</a:t>
            </a:fld>
            <a:endParaRPr lang="en-US"/>
          </a:p>
        </p:txBody>
      </p:sp>
      <p:sp>
        <p:nvSpPr>
          <p:cNvPr id="39938" name="Rectangle 2"/>
          <p:cNvSpPr>
            <a:spLocks noGrp="1" noChangeArrowheads="1"/>
          </p:cNvSpPr>
          <p:nvPr>
            <p:ph type="title"/>
          </p:nvPr>
        </p:nvSpPr>
        <p:spPr>
          <a:xfrm>
            <a:off x="457200" y="228600"/>
            <a:ext cx="8229600" cy="914400"/>
          </a:xfrm>
        </p:spPr>
        <p:txBody>
          <a:bodyPr/>
          <a:lstStyle/>
          <a:p>
            <a:pPr algn="ctr"/>
            <a:r>
              <a:rPr lang="en-US" sz="3200"/>
              <a:t>Formation of HO</a:t>
            </a:r>
            <a:r>
              <a:rPr lang="en-US" sz="3200">
                <a:cs typeface="Arial" charset="0"/>
              </a:rPr>
              <a:t>·</a:t>
            </a:r>
          </a:p>
        </p:txBody>
      </p:sp>
      <p:graphicFrame>
        <p:nvGraphicFramePr>
          <p:cNvPr id="39939" name="Object 3"/>
          <p:cNvGraphicFramePr>
            <a:graphicFrameLocks noChangeAspect="1"/>
          </p:cNvGraphicFramePr>
          <p:nvPr>
            <p:ph sz="half" idx="1"/>
          </p:nvPr>
        </p:nvGraphicFramePr>
        <p:xfrm>
          <a:off x="381000" y="3581400"/>
          <a:ext cx="5715000" cy="2778125"/>
        </p:xfrm>
        <a:graphic>
          <a:graphicData uri="http://schemas.openxmlformats.org/presentationml/2006/ole">
            <p:oleObj spid="_x0000_s232450" name="Chart" r:id="rId4" imgW="4667431" imgH="2267131" progId="Excel.Sheet.8">
              <p:embed/>
            </p:oleObj>
          </a:graphicData>
        </a:graphic>
      </p:graphicFrame>
      <p:sp>
        <p:nvSpPr>
          <p:cNvPr id="39969" name="Text Box 33"/>
          <p:cNvSpPr txBox="1">
            <a:spLocks noChangeArrowheads="1"/>
          </p:cNvSpPr>
          <p:nvPr/>
        </p:nvSpPr>
        <p:spPr bwMode="auto">
          <a:xfrm>
            <a:off x="5638800" y="1600200"/>
            <a:ext cx="3200400" cy="641350"/>
          </a:xfrm>
          <a:prstGeom prst="rect">
            <a:avLst/>
          </a:prstGeom>
          <a:noFill/>
          <a:ln w="9525">
            <a:noFill/>
            <a:miter lim="800000"/>
            <a:headEnd/>
            <a:tailEnd/>
          </a:ln>
          <a:effectLst/>
        </p:spPr>
        <p:txBody>
          <a:bodyPr>
            <a:spAutoFit/>
          </a:bodyPr>
          <a:lstStyle/>
          <a:p>
            <a:pPr>
              <a:spcBef>
                <a:spcPct val="50000"/>
              </a:spcBef>
              <a:buFontTx/>
              <a:buChar char="•"/>
            </a:pPr>
            <a:r>
              <a:rPr lang="en-US" sz="1800"/>
              <a:t>Electrolysis for 3 h before adding an aliquot to DMPO.</a:t>
            </a:r>
          </a:p>
        </p:txBody>
      </p:sp>
      <p:grpSp>
        <p:nvGrpSpPr>
          <p:cNvPr id="2" name="Group 36"/>
          <p:cNvGrpSpPr>
            <a:grpSpLocks/>
          </p:cNvGrpSpPr>
          <p:nvPr/>
        </p:nvGrpSpPr>
        <p:grpSpPr bwMode="auto">
          <a:xfrm>
            <a:off x="609600" y="914400"/>
            <a:ext cx="4800600" cy="2503488"/>
            <a:chOff x="384" y="576"/>
            <a:chExt cx="3024" cy="1577"/>
          </a:xfrm>
        </p:grpSpPr>
        <p:grpSp>
          <p:nvGrpSpPr>
            <p:cNvPr id="3" name="Group 35"/>
            <p:cNvGrpSpPr>
              <a:grpSpLocks/>
            </p:cNvGrpSpPr>
            <p:nvPr/>
          </p:nvGrpSpPr>
          <p:grpSpPr bwMode="auto">
            <a:xfrm>
              <a:off x="384" y="576"/>
              <a:ext cx="3024" cy="1577"/>
              <a:chOff x="240" y="624"/>
              <a:chExt cx="3024" cy="1577"/>
            </a:xfrm>
          </p:grpSpPr>
          <p:sp>
            <p:nvSpPr>
              <p:cNvPr id="39943" name="AutoShape 7"/>
              <p:cNvSpPr>
                <a:spLocks noChangeAspect="1" noChangeArrowheads="1"/>
              </p:cNvSpPr>
              <p:nvPr/>
            </p:nvSpPr>
            <p:spPr bwMode="auto">
              <a:xfrm>
                <a:off x="240" y="624"/>
                <a:ext cx="3024" cy="1577"/>
              </a:xfrm>
              <a:prstGeom prst="rect">
                <a:avLst/>
              </a:prstGeom>
              <a:noFill/>
              <a:ln w="9525">
                <a:noFill/>
                <a:miter lim="800000"/>
                <a:headEnd/>
                <a:tailEnd/>
              </a:ln>
            </p:spPr>
            <p:txBody>
              <a:bodyPr/>
              <a:lstStyle/>
              <a:p>
                <a:endParaRPr lang="en-US"/>
              </a:p>
            </p:txBody>
          </p:sp>
          <p:sp>
            <p:nvSpPr>
              <p:cNvPr id="39944" name="Line 8"/>
              <p:cNvSpPr>
                <a:spLocks noChangeShapeType="1"/>
              </p:cNvSpPr>
              <p:nvPr/>
            </p:nvSpPr>
            <p:spPr bwMode="auto">
              <a:xfrm>
                <a:off x="413" y="688"/>
                <a:ext cx="1" cy="931"/>
              </a:xfrm>
              <a:prstGeom prst="line">
                <a:avLst/>
              </a:prstGeom>
              <a:noFill/>
              <a:ln w="9525">
                <a:solidFill>
                  <a:srgbClr val="000000"/>
                </a:solidFill>
                <a:round/>
                <a:headEnd/>
                <a:tailEnd/>
              </a:ln>
            </p:spPr>
            <p:txBody>
              <a:bodyPr/>
              <a:lstStyle/>
              <a:p>
                <a:endParaRPr lang="en-US"/>
              </a:p>
            </p:txBody>
          </p:sp>
          <p:sp>
            <p:nvSpPr>
              <p:cNvPr id="39945" name="Line 9"/>
              <p:cNvSpPr>
                <a:spLocks noChangeShapeType="1"/>
              </p:cNvSpPr>
              <p:nvPr/>
            </p:nvSpPr>
            <p:spPr bwMode="auto">
              <a:xfrm flipH="1">
                <a:off x="240" y="688"/>
                <a:ext cx="173" cy="186"/>
              </a:xfrm>
              <a:prstGeom prst="line">
                <a:avLst/>
              </a:prstGeom>
              <a:noFill/>
              <a:ln w="9525">
                <a:solidFill>
                  <a:srgbClr val="000000"/>
                </a:solidFill>
                <a:round/>
                <a:headEnd/>
                <a:tailEnd/>
              </a:ln>
            </p:spPr>
            <p:txBody>
              <a:bodyPr/>
              <a:lstStyle/>
              <a:p>
                <a:endParaRPr lang="en-US"/>
              </a:p>
            </p:txBody>
          </p:sp>
          <p:sp>
            <p:nvSpPr>
              <p:cNvPr id="39946" name="Line 10"/>
              <p:cNvSpPr>
                <a:spLocks noChangeShapeType="1"/>
              </p:cNvSpPr>
              <p:nvPr/>
            </p:nvSpPr>
            <p:spPr bwMode="auto">
              <a:xfrm flipH="1">
                <a:off x="240" y="781"/>
                <a:ext cx="173" cy="186"/>
              </a:xfrm>
              <a:prstGeom prst="line">
                <a:avLst/>
              </a:prstGeom>
              <a:noFill/>
              <a:ln w="9525">
                <a:solidFill>
                  <a:srgbClr val="000000"/>
                </a:solidFill>
                <a:round/>
                <a:headEnd/>
                <a:tailEnd/>
              </a:ln>
            </p:spPr>
            <p:txBody>
              <a:bodyPr/>
              <a:lstStyle/>
              <a:p>
                <a:endParaRPr lang="en-US"/>
              </a:p>
            </p:txBody>
          </p:sp>
          <p:sp>
            <p:nvSpPr>
              <p:cNvPr id="39947" name="Line 11"/>
              <p:cNvSpPr>
                <a:spLocks noChangeShapeType="1"/>
              </p:cNvSpPr>
              <p:nvPr/>
            </p:nvSpPr>
            <p:spPr bwMode="auto">
              <a:xfrm flipH="1">
                <a:off x="240" y="874"/>
                <a:ext cx="173" cy="187"/>
              </a:xfrm>
              <a:prstGeom prst="line">
                <a:avLst/>
              </a:prstGeom>
              <a:noFill/>
              <a:ln w="9525">
                <a:solidFill>
                  <a:srgbClr val="000000"/>
                </a:solidFill>
                <a:round/>
                <a:headEnd/>
                <a:tailEnd/>
              </a:ln>
            </p:spPr>
            <p:txBody>
              <a:bodyPr/>
              <a:lstStyle/>
              <a:p>
                <a:endParaRPr lang="en-US"/>
              </a:p>
            </p:txBody>
          </p:sp>
          <p:sp>
            <p:nvSpPr>
              <p:cNvPr id="39948" name="Line 12"/>
              <p:cNvSpPr>
                <a:spLocks noChangeShapeType="1"/>
              </p:cNvSpPr>
              <p:nvPr/>
            </p:nvSpPr>
            <p:spPr bwMode="auto">
              <a:xfrm flipH="1">
                <a:off x="240" y="967"/>
                <a:ext cx="173" cy="187"/>
              </a:xfrm>
              <a:prstGeom prst="line">
                <a:avLst/>
              </a:prstGeom>
              <a:noFill/>
              <a:ln w="9525">
                <a:solidFill>
                  <a:srgbClr val="000000"/>
                </a:solidFill>
                <a:round/>
                <a:headEnd/>
                <a:tailEnd/>
              </a:ln>
            </p:spPr>
            <p:txBody>
              <a:bodyPr/>
              <a:lstStyle/>
              <a:p>
                <a:endParaRPr lang="en-US"/>
              </a:p>
            </p:txBody>
          </p:sp>
          <p:sp>
            <p:nvSpPr>
              <p:cNvPr id="39949" name="Line 13"/>
              <p:cNvSpPr>
                <a:spLocks noChangeShapeType="1"/>
              </p:cNvSpPr>
              <p:nvPr/>
            </p:nvSpPr>
            <p:spPr bwMode="auto">
              <a:xfrm flipH="1">
                <a:off x="240" y="1060"/>
                <a:ext cx="173" cy="186"/>
              </a:xfrm>
              <a:prstGeom prst="line">
                <a:avLst/>
              </a:prstGeom>
              <a:noFill/>
              <a:ln w="9525">
                <a:solidFill>
                  <a:srgbClr val="000000"/>
                </a:solidFill>
                <a:round/>
                <a:headEnd/>
                <a:tailEnd/>
              </a:ln>
            </p:spPr>
            <p:txBody>
              <a:bodyPr/>
              <a:lstStyle/>
              <a:p>
                <a:endParaRPr lang="en-US"/>
              </a:p>
            </p:txBody>
          </p:sp>
          <p:sp>
            <p:nvSpPr>
              <p:cNvPr id="39950" name="Line 14"/>
              <p:cNvSpPr>
                <a:spLocks noChangeShapeType="1"/>
              </p:cNvSpPr>
              <p:nvPr/>
            </p:nvSpPr>
            <p:spPr bwMode="auto">
              <a:xfrm flipH="1">
                <a:off x="240" y="1154"/>
                <a:ext cx="173" cy="185"/>
              </a:xfrm>
              <a:prstGeom prst="line">
                <a:avLst/>
              </a:prstGeom>
              <a:noFill/>
              <a:ln w="9525">
                <a:solidFill>
                  <a:srgbClr val="000000"/>
                </a:solidFill>
                <a:round/>
                <a:headEnd/>
                <a:tailEnd/>
              </a:ln>
            </p:spPr>
            <p:txBody>
              <a:bodyPr/>
              <a:lstStyle/>
              <a:p>
                <a:endParaRPr lang="en-US"/>
              </a:p>
            </p:txBody>
          </p:sp>
          <p:sp>
            <p:nvSpPr>
              <p:cNvPr id="39951" name="Line 15"/>
              <p:cNvSpPr>
                <a:spLocks noChangeShapeType="1"/>
              </p:cNvSpPr>
              <p:nvPr/>
            </p:nvSpPr>
            <p:spPr bwMode="auto">
              <a:xfrm flipH="1">
                <a:off x="240" y="1247"/>
                <a:ext cx="173" cy="186"/>
              </a:xfrm>
              <a:prstGeom prst="line">
                <a:avLst/>
              </a:prstGeom>
              <a:noFill/>
              <a:ln w="9525">
                <a:solidFill>
                  <a:srgbClr val="000000"/>
                </a:solidFill>
                <a:round/>
                <a:headEnd/>
                <a:tailEnd/>
              </a:ln>
            </p:spPr>
            <p:txBody>
              <a:bodyPr/>
              <a:lstStyle/>
              <a:p>
                <a:endParaRPr lang="en-US"/>
              </a:p>
            </p:txBody>
          </p:sp>
          <p:sp>
            <p:nvSpPr>
              <p:cNvPr id="39952" name="Line 16"/>
              <p:cNvSpPr>
                <a:spLocks noChangeShapeType="1"/>
              </p:cNvSpPr>
              <p:nvPr/>
            </p:nvSpPr>
            <p:spPr bwMode="auto">
              <a:xfrm flipH="1">
                <a:off x="240" y="1340"/>
                <a:ext cx="173" cy="186"/>
              </a:xfrm>
              <a:prstGeom prst="line">
                <a:avLst/>
              </a:prstGeom>
              <a:noFill/>
              <a:ln w="9525">
                <a:solidFill>
                  <a:srgbClr val="000000"/>
                </a:solidFill>
                <a:round/>
                <a:headEnd/>
                <a:tailEnd/>
              </a:ln>
            </p:spPr>
            <p:txBody>
              <a:bodyPr/>
              <a:lstStyle/>
              <a:p>
                <a:endParaRPr lang="en-US"/>
              </a:p>
            </p:txBody>
          </p:sp>
          <p:sp>
            <p:nvSpPr>
              <p:cNvPr id="39953" name="Line 17"/>
              <p:cNvSpPr>
                <a:spLocks noChangeShapeType="1"/>
              </p:cNvSpPr>
              <p:nvPr/>
            </p:nvSpPr>
            <p:spPr bwMode="auto">
              <a:xfrm flipH="1">
                <a:off x="240" y="1433"/>
                <a:ext cx="173" cy="186"/>
              </a:xfrm>
              <a:prstGeom prst="line">
                <a:avLst/>
              </a:prstGeom>
              <a:noFill/>
              <a:ln w="9525">
                <a:solidFill>
                  <a:srgbClr val="000000"/>
                </a:solidFill>
                <a:round/>
                <a:headEnd/>
                <a:tailEnd/>
              </a:ln>
            </p:spPr>
            <p:txBody>
              <a:bodyPr/>
              <a:lstStyle/>
              <a:p>
                <a:endParaRPr lang="en-US"/>
              </a:p>
            </p:txBody>
          </p:sp>
          <p:sp>
            <p:nvSpPr>
              <p:cNvPr id="39954" name="Line 18"/>
              <p:cNvSpPr>
                <a:spLocks noChangeShapeType="1"/>
              </p:cNvSpPr>
              <p:nvPr/>
            </p:nvSpPr>
            <p:spPr bwMode="auto">
              <a:xfrm flipH="1">
                <a:off x="240" y="1526"/>
                <a:ext cx="173" cy="187"/>
              </a:xfrm>
              <a:prstGeom prst="line">
                <a:avLst/>
              </a:prstGeom>
              <a:noFill/>
              <a:ln w="9525">
                <a:solidFill>
                  <a:srgbClr val="000000"/>
                </a:solidFill>
                <a:round/>
                <a:headEnd/>
                <a:tailEnd/>
              </a:ln>
            </p:spPr>
            <p:txBody>
              <a:bodyPr/>
              <a:lstStyle/>
              <a:p>
                <a:endParaRPr lang="en-US"/>
              </a:p>
            </p:txBody>
          </p:sp>
          <p:sp>
            <p:nvSpPr>
              <p:cNvPr id="39955" name="Line 19"/>
              <p:cNvSpPr>
                <a:spLocks noChangeShapeType="1"/>
              </p:cNvSpPr>
              <p:nvPr/>
            </p:nvSpPr>
            <p:spPr bwMode="auto">
              <a:xfrm flipH="1">
                <a:off x="240" y="1619"/>
                <a:ext cx="173" cy="187"/>
              </a:xfrm>
              <a:prstGeom prst="line">
                <a:avLst/>
              </a:prstGeom>
              <a:noFill/>
              <a:ln w="9525">
                <a:solidFill>
                  <a:srgbClr val="000000"/>
                </a:solidFill>
                <a:round/>
                <a:headEnd/>
                <a:tailEnd/>
              </a:ln>
            </p:spPr>
            <p:txBody>
              <a:bodyPr/>
              <a:lstStyle/>
              <a:p>
                <a:endParaRPr lang="en-US"/>
              </a:p>
            </p:txBody>
          </p:sp>
          <p:sp>
            <p:nvSpPr>
              <p:cNvPr id="39956" name="Freeform 20"/>
              <p:cNvSpPr>
                <a:spLocks/>
              </p:cNvSpPr>
              <p:nvPr/>
            </p:nvSpPr>
            <p:spPr bwMode="auto">
              <a:xfrm>
                <a:off x="413" y="884"/>
                <a:ext cx="280" cy="735"/>
              </a:xfrm>
              <a:custGeom>
                <a:avLst/>
                <a:gdLst/>
                <a:ahLst/>
                <a:cxnLst>
                  <a:cxn ang="0">
                    <a:pos x="1260" y="3060"/>
                  </a:cxn>
                  <a:cxn ang="0">
                    <a:pos x="0" y="1620"/>
                  </a:cxn>
                  <a:cxn ang="0">
                    <a:pos x="1260" y="0"/>
                  </a:cxn>
                </a:cxnLst>
                <a:rect l="0" t="0" r="r" b="b"/>
                <a:pathLst>
                  <a:path w="1260" h="3060">
                    <a:moveTo>
                      <a:pt x="1260" y="3060"/>
                    </a:moveTo>
                    <a:cubicBezTo>
                      <a:pt x="630" y="2595"/>
                      <a:pt x="0" y="2130"/>
                      <a:pt x="0" y="1620"/>
                    </a:cubicBezTo>
                    <a:cubicBezTo>
                      <a:pt x="0" y="1110"/>
                      <a:pt x="630" y="555"/>
                      <a:pt x="1260" y="0"/>
                    </a:cubicBezTo>
                  </a:path>
                </a:pathLst>
              </a:custGeom>
              <a:noFill/>
              <a:ln w="9525">
                <a:solidFill>
                  <a:srgbClr val="000000"/>
                </a:solidFill>
                <a:round/>
                <a:headEnd/>
                <a:tailEnd type="triangle" w="med" len="med"/>
              </a:ln>
            </p:spPr>
            <p:txBody>
              <a:bodyPr/>
              <a:lstStyle/>
              <a:p>
                <a:endParaRPr lang="en-US"/>
              </a:p>
            </p:txBody>
          </p:sp>
          <p:sp>
            <p:nvSpPr>
              <p:cNvPr id="39957" name="Text Box 21"/>
              <p:cNvSpPr txBox="1">
                <a:spLocks noChangeArrowheads="1"/>
              </p:cNvSpPr>
              <p:nvPr/>
            </p:nvSpPr>
            <p:spPr bwMode="auto">
              <a:xfrm>
                <a:off x="693" y="1576"/>
                <a:ext cx="609" cy="186"/>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a:t>
                </a:r>
                <a:endParaRPr lang="en-US" sz="1200">
                  <a:cs typeface="Arial" charset="0"/>
                </a:endParaRPr>
              </a:p>
            </p:txBody>
          </p:sp>
          <p:sp>
            <p:nvSpPr>
              <p:cNvPr id="39958" name="Text Box 22"/>
              <p:cNvSpPr txBox="1">
                <a:spLocks noChangeArrowheads="1"/>
              </p:cNvSpPr>
              <p:nvPr/>
            </p:nvSpPr>
            <p:spPr bwMode="auto">
              <a:xfrm>
                <a:off x="693" y="797"/>
                <a:ext cx="571" cy="187"/>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39959" name="Freeform 23"/>
              <p:cNvSpPr>
                <a:spLocks/>
              </p:cNvSpPr>
              <p:nvPr/>
            </p:nvSpPr>
            <p:spPr bwMode="auto">
              <a:xfrm>
                <a:off x="1264" y="884"/>
                <a:ext cx="286" cy="744"/>
              </a:xfrm>
              <a:custGeom>
                <a:avLst/>
                <a:gdLst/>
                <a:ahLst/>
                <a:cxnLst>
                  <a:cxn ang="0">
                    <a:pos x="0" y="0"/>
                  </a:cxn>
                  <a:cxn ang="0">
                    <a:pos x="1260" y="1620"/>
                  </a:cxn>
                  <a:cxn ang="0">
                    <a:pos x="0" y="3060"/>
                  </a:cxn>
                </a:cxnLst>
                <a:rect l="0" t="0" r="r" b="b"/>
                <a:pathLst>
                  <a:path w="1260" h="3060">
                    <a:moveTo>
                      <a:pt x="0" y="0"/>
                    </a:moveTo>
                    <a:cubicBezTo>
                      <a:pt x="630" y="555"/>
                      <a:pt x="1260" y="1110"/>
                      <a:pt x="1260" y="1620"/>
                    </a:cubicBezTo>
                    <a:cubicBezTo>
                      <a:pt x="1260" y="2130"/>
                      <a:pt x="630" y="2595"/>
                      <a:pt x="0" y="3060"/>
                    </a:cubicBezTo>
                  </a:path>
                </a:pathLst>
              </a:custGeom>
              <a:noFill/>
              <a:ln w="9525">
                <a:solidFill>
                  <a:srgbClr val="000000"/>
                </a:solidFill>
                <a:round/>
                <a:headEnd/>
                <a:tailEnd type="triangle" w="med" len="med"/>
              </a:ln>
            </p:spPr>
            <p:txBody>
              <a:bodyPr/>
              <a:lstStyle/>
              <a:p>
                <a:endParaRPr lang="en-US"/>
              </a:p>
            </p:txBody>
          </p:sp>
          <p:sp>
            <p:nvSpPr>
              <p:cNvPr id="39960" name="Text Box 24"/>
              <p:cNvSpPr txBox="1">
                <a:spLocks noChangeArrowheads="1"/>
              </p:cNvSpPr>
              <p:nvPr/>
            </p:nvSpPr>
            <p:spPr bwMode="auto">
              <a:xfrm>
                <a:off x="1827" y="1399"/>
                <a:ext cx="346" cy="280"/>
              </a:xfrm>
              <a:prstGeom prst="rect">
                <a:avLst/>
              </a:prstGeom>
              <a:solidFill>
                <a:srgbClr val="FFFFFF"/>
              </a:solidFill>
              <a:ln w="9525">
                <a:noFill/>
                <a:miter lim="800000"/>
                <a:headEnd/>
                <a:tailEnd/>
              </a:ln>
            </p:spPr>
            <p:txBody>
              <a:bodyPr/>
              <a:lstStyle/>
              <a:p>
                <a:pPr eaLnBrk="1" hangingPunct="1"/>
                <a:endParaRPr lang="en-US" sz="1200">
                  <a:solidFill>
                    <a:srgbClr val="000000"/>
                  </a:solidFill>
                  <a:cs typeface="Arial" charset="0"/>
                </a:endParaRPr>
              </a:p>
              <a:p>
                <a:pPr eaLnBrk="1" hangingPunct="1"/>
                <a:r>
                  <a:rPr lang="en-US" sz="1200">
                    <a:solidFill>
                      <a:srgbClr val="000000"/>
                    </a:solidFill>
                    <a:cs typeface="Arial" charset="0"/>
                  </a:rPr>
                  <a:t>2O</a:t>
                </a:r>
                <a:r>
                  <a:rPr lang="en-US" sz="1200" baseline="-25000">
                    <a:solidFill>
                      <a:srgbClr val="000000"/>
                    </a:solidFill>
                    <a:cs typeface="Arial" charset="0"/>
                  </a:rPr>
                  <a:t>2</a:t>
                </a:r>
                <a:endParaRPr lang="en-US" sz="1200">
                  <a:cs typeface="Arial" charset="0"/>
                </a:endParaRPr>
              </a:p>
            </p:txBody>
          </p:sp>
          <p:sp>
            <p:nvSpPr>
              <p:cNvPr id="39962" name="Line 26"/>
              <p:cNvSpPr>
                <a:spLocks noChangeShapeType="1"/>
              </p:cNvSpPr>
              <p:nvPr/>
            </p:nvSpPr>
            <p:spPr bwMode="auto">
              <a:xfrm flipH="1" flipV="1">
                <a:off x="979" y="2008"/>
                <a:ext cx="1015" cy="17"/>
              </a:xfrm>
              <a:prstGeom prst="line">
                <a:avLst/>
              </a:prstGeom>
              <a:noFill/>
              <a:ln w="9525">
                <a:solidFill>
                  <a:srgbClr val="000000"/>
                </a:solidFill>
                <a:round/>
                <a:headEnd/>
                <a:tailEnd/>
              </a:ln>
            </p:spPr>
            <p:txBody>
              <a:bodyPr/>
              <a:lstStyle/>
              <a:p>
                <a:endParaRPr lang="en-US"/>
              </a:p>
            </p:txBody>
          </p:sp>
          <p:sp>
            <p:nvSpPr>
              <p:cNvPr id="39963" name="Line 27"/>
              <p:cNvSpPr>
                <a:spLocks noChangeShapeType="1"/>
              </p:cNvSpPr>
              <p:nvPr/>
            </p:nvSpPr>
            <p:spPr bwMode="auto">
              <a:xfrm flipV="1">
                <a:off x="979" y="1749"/>
                <a:ext cx="0" cy="259"/>
              </a:xfrm>
              <a:prstGeom prst="line">
                <a:avLst/>
              </a:prstGeom>
              <a:noFill/>
              <a:ln w="9525">
                <a:solidFill>
                  <a:srgbClr val="000000"/>
                </a:solidFill>
                <a:round/>
                <a:headEnd/>
                <a:tailEnd type="triangle" w="med" len="med"/>
              </a:ln>
            </p:spPr>
            <p:txBody>
              <a:bodyPr/>
              <a:lstStyle/>
              <a:p>
                <a:endParaRPr lang="en-US"/>
              </a:p>
            </p:txBody>
          </p:sp>
          <p:sp>
            <p:nvSpPr>
              <p:cNvPr id="39964" name="Text Box 28"/>
              <p:cNvSpPr txBox="1">
                <a:spLocks noChangeArrowheads="1"/>
              </p:cNvSpPr>
              <p:nvPr/>
            </p:nvSpPr>
            <p:spPr bwMode="auto">
              <a:xfrm>
                <a:off x="1836" y="716"/>
                <a:ext cx="1428" cy="280"/>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2O</a:t>
                </a:r>
                <a:r>
                  <a:rPr lang="en-US" sz="1200" baseline="-25000">
                    <a:solidFill>
                      <a:srgbClr val="000000"/>
                    </a:solidFill>
                    <a:cs typeface="Arial" charset="0"/>
                  </a:rPr>
                  <a:t>2</a:t>
                </a:r>
                <a:r>
                  <a:rPr lang="en-US" sz="2200">
                    <a:solidFill>
                      <a:srgbClr val="000000"/>
                    </a:solidFill>
                    <a:cs typeface="Arial" charset="0"/>
                  </a:rPr>
                  <a:t>·</a:t>
                </a:r>
                <a:r>
                  <a:rPr lang="en-US" sz="1200" baseline="30000">
                    <a:solidFill>
                      <a:srgbClr val="000000"/>
                    </a:solidFill>
                    <a:cs typeface="Arial" charset="0"/>
                  </a:rPr>
                  <a:t>-</a:t>
                </a:r>
                <a:r>
                  <a:rPr lang="en-US" sz="1200">
                    <a:solidFill>
                      <a:srgbClr val="000000"/>
                    </a:solidFill>
                    <a:cs typeface="Arial" charset="0"/>
                  </a:rPr>
                  <a:t>  +  2H</a:t>
                </a:r>
                <a:r>
                  <a:rPr lang="en-US" sz="1200" baseline="30000">
                    <a:solidFill>
                      <a:srgbClr val="000000"/>
                    </a:solidFill>
                    <a:cs typeface="Arial" charset="0"/>
                  </a:rPr>
                  <a:t>+</a:t>
                </a:r>
                <a:r>
                  <a:rPr lang="en-US" sz="1200">
                    <a:solidFill>
                      <a:srgbClr val="000000"/>
                    </a:solidFill>
                    <a:cs typeface="Arial" charset="0"/>
                  </a:rPr>
                  <a:t>  →   H</a:t>
                </a:r>
                <a:r>
                  <a:rPr lang="en-US" sz="1200" baseline="-25000">
                    <a:solidFill>
                      <a:srgbClr val="000000"/>
                    </a:solidFill>
                    <a:cs typeface="Arial" charset="0"/>
                  </a:rPr>
                  <a:t>2</a:t>
                </a:r>
                <a:r>
                  <a:rPr lang="en-US" sz="1200">
                    <a:solidFill>
                      <a:srgbClr val="000000"/>
                    </a:solidFill>
                    <a:cs typeface="Arial" charset="0"/>
                  </a:rPr>
                  <a:t>O</a:t>
                </a:r>
                <a:r>
                  <a:rPr lang="en-US" sz="1200" baseline="-25000">
                    <a:solidFill>
                      <a:srgbClr val="000000"/>
                    </a:solidFill>
                    <a:cs typeface="Arial" charset="0"/>
                  </a:rPr>
                  <a:t>2</a:t>
                </a:r>
                <a:r>
                  <a:rPr lang="en-US" sz="1200">
                    <a:solidFill>
                      <a:srgbClr val="000000"/>
                    </a:solidFill>
                    <a:cs typeface="Arial" charset="0"/>
                  </a:rPr>
                  <a:t>  +  O</a:t>
                </a:r>
                <a:r>
                  <a:rPr lang="en-US" sz="1200" baseline="-25000">
                    <a:solidFill>
                      <a:srgbClr val="000000"/>
                    </a:solidFill>
                    <a:cs typeface="Arial" charset="0"/>
                  </a:rPr>
                  <a:t>2</a:t>
                </a:r>
                <a:r>
                  <a:rPr lang="en-US" sz="1200">
                    <a:solidFill>
                      <a:srgbClr val="000000"/>
                    </a:solidFill>
                    <a:cs typeface="Arial" charset="0"/>
                  </a:rPr>
                  <a:t>  </a:t>
                </a:r>
                <a:endParaRPr lang="en-US" sz="1200">
                  <a:cs typeface="Arial" charset="0"/>
                </a:endParaRPr>
              </a:p>
            </p:txBody>
          </p:sp>
          <p:sp>
            <p:nvSpPr>
              <p:cNvPr id="39965" name="Text Box 29"/>
              <p:cNvSpPr txBox="1">
                <a:spLocks noChangeArrowheads="1"/>
              </p:cNvSpPr>
              <p:nvPr/>
            </p:nvSpPr>
            <p:spPr bwMode="auto">
              <a:xfrm>
                <a:off x="2026" y="1922"/>
                <a:ext cx="1232" cy="279"/>
              </a:xfrm>
              <a:prstGeom prst="rect">
                <a:avLst/>
              </a:prstGeom>
              <a:solidFill>
                <a:srgbClr val="FFFFFF"/>
              </a:solidFill>
              <a:ln w="9525">
                <a:noFill/>
                <a:miter lim="800000"/>
                <a:headEnd/>
                <a:tailEnd/>
              </a:ln>
            </p:spPr>
            <p:txBody>
              <a:bodyPr/>
              <a:lstStyle/>
              <a:p>
                <a:pPr eaLnBrk="1" hangingPunct="1"/>
                <a:r>
                  <a:rPr lang="en-US" sz="900">
                    <a:solidFill>
                      <a:srgbClr val="000000"/>
                    </a:solidFill>
                    <a:cs typeface="Arial" charset="0"/>
                  </a:rPr>
                  <a:t> </a:t>
                </a:r>
                <a:r>
                  <a:rPr lang="en-US" sz="1200">
                    <a:solidFill>
                      <a:srgbClr val="000000"/>
                    </a:solidFill>
                    <a:cs typeface="Arial" charset="0"/>
                  </a:rPr>
                  <a:t>Fe</a:t>
                </a:r>
                <a:r>
                  <a:rPr lang="en-US" sz="1200" baseline="30000">
                    <a:solidFill>
                      <a:srgbClr val="000000"/>
                    </a:solidFill>
                    <a:cs typeface="Arial" charset="0"/>
                  </a:rPr>
                  <a:t>III</a:t>
                </a:r>
                <a:r>
                  <a:rPr lang="en-US" sz="1200">
                    <a:solidFill>
                      <a:srgbClr val="000000"/>
                    </a:solidFill>
                    <a:cs typeface="Arial" charset="0"/>
                  </a:rPr>
                  <a:t>EDTA + OH</a:t>
                </a:r>
                <a:r>
                  <a:rPr lang="en-US" sz="1200" baseline="30000">
                    <a:solidFill>
                      <a:srgbClr val="000000"/>
                    </a:solidFill>
                    <a:cs typeface="Arial" charset="0"/>
                  </a:rPr>
                  <a:t>- </a:t>
                </a:r>
                <a:r>
                  <a:rPr lang="en-US" sz="1200">
                    <a:solidFill>
                      <a:srgbClr val="000000"/>
                    </a:solidFill>
                    <a:cs typeface="Arial" charset="0"/>
                  </a:rPr>
                  <a:t>+ OH</a:t>
                </a:r>
                <a:r>
                  <a:rPr lang="en-US" sz="1200"/>
                  <a:t>▪</a:t>
                </a:r>
                <a:endParaRPr lang="en-US" sz="1200">
                  <a:solidFill>
                    <a:srgbClr val="000000"/>
                  </a:solidFill>
                  <a:cs typeface="Arial" charset="0"/>
                </a:endParaRPr>
              </a:p>
              <a:p>
                <a:pPr eaLnBrk="1" hangingPunct="1"/>
                <a:r>
                  <a:rPr lang="en-US" sz="1200">
                    <a:solidFill>
                      <a:srgbClr val="000000"/>
                    </a:solidFill>
                    <a:cs typeface="Arial" charset="0"/>
                  </a:rPr>
                  <a:t>  </a:t>
                </a:r>
              </a:p>
            </p:txBody>
          </p:sp>
          <p:sp>
            <p:nvSpPr>
              <p:cNvPr id="39966" name="Text Box 30"/>
              <p:cNvSpPr txBox="1">
                <a:spLocks noChangeArrowheads="1"/>
              </p:cNvSpPr>
              <p:nvPr/>
            </p:nvSpPr>
            <p:spPr bwMode="auto">
              <a:xfrm>
                <a:off x="2693" y="970"/>
                <a:ext cx="571" cy="348"/>
              </a:xfrm>
              <a:prstGeom prst="rect">
                <a:avLst/>
              </a:prstGeom>
              <a:solidFill>
                <a:srgbClr val="FFFFFF"/>
              </a:solidFill>
              <a:ln w="9525">
                <a:noFill/>
                <a:miter lim="800000"/>
                <a:headEnd/>
                <a:tailEnd/>
              </a:ln>
            </p:spPr>
            <p:txBody>
              <a:bodyPr/>
              <a:lstStyle/>
              <a:p>
                <a:pPr eaLnBrk="1" hangingPunct="1"/>
                <a:r>
                  <a:rPr lang="en-US" sz="1200">
                    <a:solidFill>
                      <a:srgbClr val="000000"/>
                    </a:solidFill>
                    <a:cs typeface="Arial" charset="0"/>
                  </a:rPr>
                  <a:t>+</a:t>
                </a:r>
              </a:p>
              <a:p>
                <a:pPr eaLnBrk="1" hangingPunct="1"/>
                <a:endParaRPr lang="en-US" sz="1200">
                  <a:solidFill>
                    <a:srgbClr val="000000"/>
                  </a:solidFill>
                  <a:cs typeface="Arial" charset="0"/>
                </a:endParaRPr>
              </a:p>
              <a:p>
                <a:pPr eaLnBrk="1" hangingPunct="1"/>
                <a:r>
                  <a:rPr lang="en-US" sz="1200">
                    <a:solidFill>
                      <a:srgbClr val="000000"/>
                    </a:solidFill>
                    <a:cs typeface="Arial" charset="0"/>
                  </a:rPr>
                  <a:t>Fe</a:t>
                </a:r>
                <a:r>
                  <a:rPr lang="en-US" sz="1200" baseline="30000">
                    <a:solidFill>
                      <a:srgbClr val="000000"/>
                    </a:solidFill>
                    <a:cs typeface="Arial" charset="0"/>
                  </a:rPr>
                  <a:t>II</a:t>
                </a:r>
                <a:r>
                  <a:rPr lang="en-US" sz="1200">
                    <a:solidFill>
                      <a:srgbClr val="000000"/>
                    </a:solidFill>
                    <a:cs typeface="Arial" charset="0"/>
                  </a:rPr>
                  <a:t>EDTA</a:t>
                </a:r>
                <a:endParaRPr lang="en-US" sz="1200">
                  <a:cs typeface="Arial" charset="0"/>
                </a:endParaRPr>
              </a:p>
            </p:txBody>
          </p:sp>
          <p:sp>
            <p:nvSpPr>
              <p:cNvPr id="39967" name="Freeform 31"/>
              <p:cNvSpPr>
                <a:spLocks/>
              </p:cNvSpPr>
              <p:nvPr/>
            </p:nvSpPr>
            <p:spPr bwMode="auto">
              <a:xfrm>
                <a:off x="1550" y="884"/>
                <a:ext cx="286" cy="692"/>
              </a:xfrm>
              <a:custGeom>
                <a:avLst/>
                <a:gdLst/>
                <a:ahLst/>
                <a:cxnLst>
                  <a:cxn ang="0">
                    <a:pos x="540" y="1260"/>
                  </a:cxn>
                  <a:cxn ang="0">
                    <a:pos x="0" y="720"/>
                  </a:cxn>
                  <a:cxn ang="0">
                    <a:pos x="540" y="0"/>
                  </a:cxn>
                </a:cxnLst>
                <a:rect l="0" t="0" r="r" b="b"/>
                <a:pathLst>
                  <a:path w="540" h="1260">
                    <a:moveTo>
                      <a:pt x="540" y="1260"/>
                    </a:moveTo>
                    <a:cubicBezTo>
                      <a:pt x="270" y="1095"/>
                      <a:pt x="0" y="930"/>
                      <a:pt x="0" y="720"/>
                    </a:cubicBezTo>
                    <a:cubicBezTo>
                      <a:pt x="0" y="510"/>
                      <a:pt x="270" y="255"/>
                      <a:pt x="540" y="0"/>
                    </a:cubicBezTo>
                  </a:path>
                </a:pathLst>
              </a:custGeom>
              <a:noFill/>
              <a:ln w="9525">
                <a:solidFill>
                  <a:srgbClr val="000000"/>
                </a:solidFill>
                <a:round/>
                <a:headEnd/>
                <a:tailEnd type="triangle" w="med" len="med"/>
              </a:ln>
            </p:spPr>
            <p:txBody>
              <a:bodyPr/>
              <a:lstStyle/>
              <a:p>
                <a:endParaRPr lang="en-US"/>
              </a:p>
            </p:txBody>
          </p:sp>
        </p:grpSp>
        <p:sp>
          <p:nvSpPr>
            <p:cNvPr id="39970" name="Line 34"/>
            <p:cNvSpPr>
              <a:spLocks noChangeShapeType="1"/>
            </p:cNvSpPr>
            <p:nvPr/>
          </p:nvSpPr>
          <p:spPr bwMode="auto">
            <a:xfrm>
              <a:off x="3072" y="1344"/>
              <a:ext cx="0" cy="528"/>
            </a:xfrm>
            <a:prstGeom prst="line">
              <a:avLst/>
            </a:prstGeom>
            <a:noFill/>
            <a:ln w="9525">
              <a:solidFill>
                <a:schemeClr val="tx1"/>
              </a:solidFill>
              <a:round/>
              <a:headEnd/>
              <a:tailEnd type="triangle" w="med" len="med"/>
            </a:ln>
            <a:effectLst/>
          </p:spPr>
          <p:txBody>
            <a:bodyPr/>
            <a:lstStyle/>
            <a:p>
              <a:endParaRPr lang="en-US"/>
            </a:p>
          </p:txBody>
        </p:sp>
      </p:grpSp>
      <p:sp>
        <p:nvSpPr>
          <p:cNvPr id="34" name="Date Placeholder 33"/>
          <p:cNvSpPr>
            <a:spLocks noGrp="1"/>
          </p:cNvSpPr>
          <p:nvPr>
            <p:ph type="dt" sz="half" idx="15"/>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ph type="sldNum" sz="quarter" idx="11"/>
          </p:nvPr>
        </p:nvSpPr>
        <p:spPr/>
        <p:txBody>
          <a:bodyPr/>
          <a:lstStyle/>
          <a:p>
            <a:fld id="{1A57D04C-EC16-4857-8EB6-1F21CCE2A525}" type="slidenum">
              <a:rPr lang="en-US"/>
              <a:pPr/>
              <a:t>98</a:t>
            </a:fld>
            <a:endParaRPr lang="en-US"/>
          </a:p>
        </p:txBody>
      </p:sp>
      <p:sp>
        <p:nvSpPr>
          <p:cNvPr id="220165" name="Rectangle 5"/>
          <p:cNvSpPr>
            <a:spLocks noGrp="1" noChangeArrowheads="1"/>
          </p:cNvSpPr>
          <p:nvPr>
            <p:ph type="title" idx="4294967295"/>
          </p:nvPr>
        </p:nvSpPr>
        <p:spPr>
          <a:xfrm>
            <a:off x="0" y="457200"/>
            <a:ext cx="8229600" cy="533400"/>
          </a:xfrm>
        </p:spPr>
        <p:txBody>
          <a:bodyPr>
            <a:normAutofit fontScale="90000"/>
          </a:bodyPr>
          <a:lstStyle/>
          <a:p>
            <a:pPr algn="ctr"/>
            <a:r>
              <a:rPr lang="en-US" sz="3200"/>
              <a:t>Formation of HO</a:t>
            </a:r>
            <a:r>
              <a:rPr lang="en-US" sz="3200">
                <a:cs typeface="Arial" charset="0"/>
              </a:rPr>
              <a:t>·</a:t>
            </a:r>
          </a:p>
        </p:txBody>
      </p:sp>
      <p:graphicFrame>
        <p:nvGraphicFramePr>
          <p:cNvPr id="220164" name="Object 4"/>
          <p:cNvGraphicFramePr>
            <a:graphicFrameLocks noChangeAspect="1"/>
          </p:cNvGraphicFramePr>
          <p:nvPr>
            <p:ph idx="4294967295"/>
          </p:nvPr>
        </p:nvGraphicFramePr>
        <p:xfrm>
          <a:off x="1600200" y="3592513"/>
          <a:ext cx="5562600" cy="2701925"/>
        </p:xfrm>
        <a:graphic>
          <a:graphicData uri="http://schemas.openxmlformats.org/presentationml/2006/ole">
            <p:oleObj spid="_x0000_s233474" name="Chart" r:id="rId4" imgW="4667431" imgH="2267131" progId="Excel.Sheet.8">
              <p:embed/>
            </p:oleObj>
          </a:graphicData>
        </a:graphic>
      </p:graphicFrame>
      <p:grpSp>
        <p:nvGrpSpPr>
          <p:cNvPr id="2" name="Group 31"/>
          <p:cNvGrpSpPr>
            <a:grpSpLocks/>
          </p:cNvGrpSpPr>
          <p:nvPr/>
        </p:nvGrpSpPr>
        <p:grpSpPr bwMode="auto">
          <a:xfrm>
            <a:off x="685800" y="990600"/>
            <a:ext cx="4343400" cy="2476500"/>
            <a:chOff x="423" y="624"/>
            <a:chExt cx="2769" cy="1560"/>
          </a:xfrm>
        </p:grpSpPr>
        <p:sp>
          <p:nvSpPr>
            <p:cNvPr id="220174" name="Text Box 14"/>
            <p:cNvSpPr txBox="1">
              <a:spLocks noChangeArrowheads="1"/>
            </p:cNvSpPr>
            <p:nvPr/>
          </p:nvSpPr>
          <p:spPr bwMode="auto">
            <a:xfrm>
              <a:off x="1596" y="925"/>
              <a:ext cx="1596" cy="704"/>
            </a:xfrm>
            <a:prstGeom prst="rect">
              <a:avLst/>
            </a:prstGeom>
            <a:noFill/>
            <a:ln w="9525">
              <a:noFill/>
              <a:miter lim="800000"/>
              <a:headEnd/>
              <a:tailEnd/>
            </a:ln>
          </p:spPr>
          <p:txBody>
            <a:bodyPr/>
            <a:lstStyle/>
            <a:p>
              <a:r>
                <a:rPr lang="en-US" sz="1800">
                  <a:latin typeface="Times New Roman" pitchFamily="18" charset="0"/>
                </a:rPr>
                <a:t>Fe</a:t>
              </a:r>
              <a:r>
                <a:rPr lang="en-US" sz="1800" baseline="30000">
                  <a:latin typeface="Times New Roman" pitchFamily="18" charset="0"/>
                </a:rPr>
                <a:t>III</a:t>
              </a:r>
              <a:r>
                <a:rPr lang="en-US" sz="1800">
                  <a:latin typeface="Times New Roman" pitchFamily="18" charset="0"/>
                </a:rPr>
                <a:t>EDTA</a:t>
              </a:r>
            </a:p>
            <a:p>
              <a:r>
                <a:rPr lang="en-US" sz="1800">
                  <a:latin typeface="Times New Roman" pitchFamily="18" charset="0"/>
                </a:rPr>
                <a:t>KCl</a:t>
              </a:r>
            </a:p>
            <a:p>
              <a:r>
                <a:rPr lang="en-US" sz="1800">
                  <a:latin typeface="Times New Roman" pitchFamily="18" charset="0"/>
                </a:rPr>
                <a:t>O</a:t>
              </a:r>
              <a:r>
                <a:rPr lang="en-US" sz="1800" baseline="-25000">
                  <a:latin typeface="Times New Roman" pitchFamily="18" charset="0"/>
                </a:rPr>
                <a:t>2</a:t>
              </a:r>
              <a:endParaRPr lang="en-US" sz="1800">
                <a:latin typeface="Times New Roman" pitchFamily="18" charset="0"/>
              </a:endParaRPr>
            </a:p>
            <a:p>
              <a:r>
                <a:rPr lang="en-US" sz="1800">
                  <a:latin typeface="Times New Roman" pitchFamily="18" charset="0"/>
                </a:rPr>
                <a:t>H</a:t>
              </a:r>
              <a:r>
                <a:rPr lang="en-US" sz="1800" baseline="-25000">
                  <a:latin typeface="Times New Roman" pitchFamily="18" charset="0"/>
                </a:rPr>
                <a:t>2</a:t>
              </a:r>
              <a:r>
                <a:rPr lang="en-US" sz="1800">
                  <a:latin typeface="Times New Roman" pitchFamily="18" charset="0"/>
                </a:rPr>
                <a:t>O</a:t>
              </a:r>
              <a:endParaRPr lang="en-US" sz="1800"/>
            </a:p>
          </p:txBody>
        </p:sp>
        <p:grpSp>
          <p:nvGrpSpPr>
            <p:cNvPr id="3" name="Group 30"/>
            <p:cNvGrpSpPr>
              <a:grpSpLocks/>
            </p:cNvGrpSpPr>
            <p:nvPr/>
          </p:nvGrpSpPr>
          <p:grpSpPr bwMode="auto">
            <a:xfrm>
              <a:off x="423" y="624"/>
              <a:ext cx="1361" cy="1560"/>
              <a:chOff x="423" y="624"/>
              <a:chExt cx="1361" cy="1560"/>
            </a:xfrm>
          </p:grpSpPr>
          <p:grpSp>
            <p:nvGrpSpPr>
              <p:cNvPr id="4" name="Group 16"/>
              <p:cNvGrpSpPr>
                <a:grpSpLocks/>
              </p:cNvGrpSpPr>
              <p:nvPr/>
            </p:nvGrpSpPr>
            <p:grpSpPr bwMode="auto">
              <a:xfrm>
                <a:off x="1161" y="624"/>
                <a:ext cx="350" cy="1560"/>
                <a:chOff x="3120" y="1960"/>
                <a:chExt cx="434" cy="2795"/>
              </a:xfrm>
            </p:grpSpPr>
            <p:sp>
              <p:nvSpPr>
                <p:cNvPr id="220177" name="Line 17"/>
                <p:cNvSpPr>
                  <a:spLocks noChangeShapeType="1"/>
                </p:cNvSpPr>
                <p:nvPr/>
              </p:nvSpPr>
              <p:spPr bwMode="auto">
                <a:xfrm>
                  <a:off x="3553" y="1960"/>
                  <a:ext cx="1" cy="2328"/>
                </a:xfrm>
                <a:prstGeom prst="line">
                  <a:avLst/>
                </a:prstGeom>
                <a:noFill/>
                <a:ln w="9525">
                  <a:solidFill>
                    <a:srgbClr val="000000"/>
                  </a:solidFill>
                  <a:round/>
                  <a:headEnd/>
                  <a:tailEnd/>
                </a:ln>
              </p:spPr>
              <p:txBody>
                <a:bodyPr/>
                <a:lstStyle/>
                <a:p>
                  <a:endParaRPr lang="en-US"/>
                </a:p>
              </p:txBody>
            </p:sp>
            <p:sp>
              <p:nvSpPr>
                <p:cNvPr id="220178" name="Line 18"/>
                <p:cNvSpPr>
                  <a:spLocks noChangeShapeType="1"/>
                </p:cNvSpPr>
                <p:nvPr/>
              </p:nvSpPr>
              <p:spPr bwMode="auto">
                <a:xfrm flipH="1">
                  <a:off x="3120" y="1960"/>
                  <a:ext cx="433" cy="466"/>
                </a:xfrm>
                <a:prstGeom prst="line">
                  <a:avLst/>
                </a:prstGeom>
                <a:noFill/>
                <a:ln w="9525">
                  <a:solidFill>
                    <a:srgbClr val="000000"/>
                  </a:solidFill>
                  <a:round/>
                  <a:headEnd/>
                  <a:tailEnd/>
                </a:ln>
              </p:spPr>
              <p:txBody>
                <a:bodyPr/>
                <a:lstStyle/>
                <a:p>
                  <a:endParaRPr lang="en-US"/>
                </a:p>
              </p:txBody>
            </p:sp>
            <p:sp>
              <p:nvSpPr>
                <p:cNvPr id="220179" name="Line 19"/>
                <p:cNvSpPr>
                  <a:spLocks noChangeShapeType="1"/>
                </p:cNvSpPr>
                <p:nvPr/>
              </p:nvSpPr>
              <p:spPr bwMode="auto">
                <a:xfrm flipH="1">
                  <a:off x="3120" y="2192"/>
                  <a:ext cx="433" cy="465"/>
                </a:xfrm>
                <a:prstGeom prst="line">
                  <a:avLst/>
                </a:prstGeom>
                <a:noFill/>
                <a:ln w="9525">
                  <a:solidFill>
                    <a:srgbClr val="000000"/>
                  </a:solidFill>
                  <a:round/>
                  <a:headEnd/>
                  <a:tailEnd/>
                </a:ln>
              </p:spPr>
              <p:txBody>
                <a:bodyPr/>
                <a:lstStyle/>
                <a:p>
                  <a:endParaRPr lang="en-US"/>
                </a:p>
              </p:txBody>
            </p:sp>
            <p:sp>
              <p:nvSpPr>
                <p:cNvPr id="220180" name="Line 20"/>
                <p:cNvSpPr>
                  <a:spLocks noChangeShapeType="1"/>
                </p:cNvSpPr>
                <p:nvPr/>
              </p:nvSpPr>
              <p:spPr bwMode="auto">
                <a:xfrm flipH="1">
                  <a:off x="3120" y="2426"/>
                  <a:ext cx="433" cy="467"/>
                </a:xfrm>
                <a:prstGeom prst="line">
                  <a:avLst/>
                </a:prstGeom>
                <a:noFill/>
                <a:ln w="9525">
                  <a:solidFill>
                    <a:srgbClr val="000000"/>
                  </a:solidFill>
                  <a:round/>
                  <a:headEnd/>
                  <a:tailEnd/>
                </a:ln>
              </p:spPr>
              <p:txBody>
                <a:bodyPr/>
                <a:lstStyle/>
                <a:p>
                  <a:endParaRPr lang="en-US"/>
                </a:p>
              </p:txBody>
            </p:sp>
            <p:sp>
              <p:nvSpPr>
                <p:cNvPr id="220181" name="Line 21"/>
                <p:cNvSpPr>
                  <a:spLocks noChangeShapeType="1"/>
                </p:cNvSpPr>
                <p:nvPr/>
              </p:nvSpPr>
              <p:spPr bwMode="auto">
                <a:xfrm flipH="1">
                  <a:off x="3120" y="2659"/>
                  <a:ext cx="433" cy="466"/>
                </a:xfrm>
                <a:prstGeom prst="line">
                  <a:avLst/>
                </a:prstGeom>
                <a:noFill/>
                <a:ln w="9525">
                  <a:solidFill>
                    <a:srgbClr val="000000"/>
                  </a:solidFill>
                  <a:round/>
                  <a:headEnd/>
                  <a:tailEnd/>
                </a:ln>
              </p:spPr>
              <p:txBody>
                <a:bodyPr/>
                <a:lstStyle/>
                <a:p>
                  <a:endParaRPr lang="en-US"/>
                </a:p>
              </p:txBody>
            </p:sp>
            <p:sp>
              <p:nvSpPr>
                <p:cNvPr id="220182" name="Line 22"/>
                <p:cNvSpPr>
                  <a:spLocks noChangeShapeType="1"/>
                </p:cNvSpPr>
                <p:nvPr/>
              </p:nvSpPr>
              <p:spPr bwMode="auto">
                <a:xfrm flipH="1">
                  <a:off x="3120" y="2891"/>
                  <a:ext cx="433" cy="465"/>
                </a:xfrm>
                <a:prstGeom prst="line">
                  <a:avLst/>
                </a:prstGeom>
                <a:noFill/>
                <a:ln w="9525">
                  <a:solidFill>
                    <a:srgbClr val="000000"/>
                  </a:solidFill>
                  <a:round/>
                  <a:headEnd/>
                  <a:tailEnd/>
                </a:ln>
              </p:spPr>
              <p:txBody>
                <a:bodyPr/>
                <a:lstStyle/>
                <a:p>
                  <a:endParaRPr lang="en-US"/>
                </a:p>
              </p:txBody>
            </p:sp>
            <p:sp>
              <p:nvSpPr>
                <p:cNvPr id="220183" name="Line 23"/>
                <p:cNvSpPr>
                  <a:spLocks noChangeShapeType="1"/>
                </p:cNvSpPr>
                <p:nvPr/>
              </p:nvSpPr>
              <p:spPr bwMode="auto">
                <a:xfrm flipH="1">
                  <a:off x="3120" y="3125"/>
                  <a:ext cx="433" cy="463"/>
                </a:xfrm>
                <a:prstGeom prst="line">
                  <a:avLst/>
                </a:prstGeom>
                <a:noFill/>
                <a:ln w="9525">
                  <a:solidFill>
                    <a:srgbClr val="000000"/>
                  </a:solidFill>
                  <a:round/>
                  <a:headEnd/>
                  <a:tailEnd/>
                </a:ln>
              </p:spPr>
              <p:txBody>
                <a:bodyPr/>
                <a:lstStyle/>
                <a:p>
                  <a:endParaRPr lang="en-US"/>
                </a:p>
              </p:txBody>
            </p:sp>
            <p:sp>
              <p:nvSpPr>
                <p:cNvPr id="220184" name="Line 24"/>
                <p:cNvSpPr>
                  <a:spLocks noChangeShapeType="1"/>
                </p:cNvSpPr>
                <p:nvPr/>
              </p:nvSpPr>
              <p:spPr bwMode="auto">
                <a:xfrm flipH="1">
                  <a:off x="3120" y="3357"/>
                  <a:ext cx="433" cy="467"/>
                </a:xfrm>
                <a:prstGeom prst="line">
                  <a:avLst/>
                </a:prstGeom>
                <a:noFill/>
                <a:ln w="9525">
                  <a:solidFill>
                    <a:srgbClr val="000000"/>
                  </a:solidFill>
                  <a:round/>
                  <a:headEnd/>
                  <a:tailEnd/>
                </a:ln>
              </p:spPr>
              <p:txBody>
                <a:bodyPr/>
                <a:lstStyle/>
                <a:p>
                  <a:endParaRPr lang="en-US"/>
                </a:p>
              </p:txBody>
            </p:sp>
            <p:sp>
              <p:nvSpPr>
                <p:cNvPr id="220185" name="Line 25"/>
                <p:cNvSpPr>
                  <a:spLocks noChangeShapeType="1"/>
                </p:cNvSpPr>
                <p:nvPr/>
              </p:nvSpPr>
              <p:spPr bwMode="auto">
                <a:xfrm flipH="1">
                  <a:off x="3120" y="3590"/>
                  <a:ext cx="433" cy="466"/>
                </a:xfrm>
                <a:prstGeom prst="line">
                  <a:avLst/>
                </a:prstGeom>
                <a:noFill/>
                <a:ln w="9525">
                  <a:solidFill>
                    <a:srgbClr val="000000"/>
                  </a:solidFill>
                  <a:round/>
                  <a:headEnd/>
                  <a:tailEnd/>
                </a:ln>
              </p:spPr>
              <p:txBody>
                <a:bodyPr/>
                <a:lstStyle/>
                <a:p>
                  <a:endParaRPr lang="en-US"/>
                </a:p>
              </p:txBody>
            </p:sp>
            <p:sp>
              <p:nvSpPr>
                <p:cNvPr id="220186" name="Line 26"/>
                <p:cNvSpPr>
                  <a:spLocks noChangeShapeType="1"/>
                </p:cNvSpPr>
                <p:nvPr/>
              </p:nvSpPr>
              <p:spPr bwMode="auto">
                <a:xfrm flipH="1">
                  <a:off x="3120" y="3822"/>
                  <a:ext cx="433" cy="465"/>
                </a:xfrm>
                <a:prstGeom prst="line">
                  <a:avLst/>
                </a:prstGeom>
                <a:noFill/>
                <a:ln w="9525">
                  <a:solidFill>
                    <a:srgbClr val="000000"/>
                  </a:solidFill>
                  <a:round/>
                  <a:headEnd/>
                  <a:tailEnd/>
                </a:ln>
              </p:spPr>
              <p:txBody>
                <a:bodyPr/>
                <a:lstStyle/>
                <a:p>
                  <a:endParaRPr lang="en-US"/>
                </a:p>
              </p:txBody>
            </p:sp>
            <p:sp>
              <p:nvSpPr>
                <p:cNvPr id="220187" name="Line 27"/>
                <p:cNvSpPr>
                  <a:spLocks noChangeShapeType="1"/>
                </p:cNvSpPr>
                <p:nvPr/>
              </p:nvSpPr>
              <p:spPr bwMode="auto">
                <a:xfrm flipH="1">
                  <a:off x="3120" y="4056"/>
                  <a:ext cx="433" cy="466"/>
                </a:xfrm>
                <a:prstGeom prst="line">
                  <a:avLst/>
                </a:prstGeom>
                <a:noFill/>
                <a:ln w="9525">
                  <a:solidFill>
                    <a:srgbClr val="000000"/>
                  </a:solidFill>
                  <a:round/>
                  <a:headEnd/>
                  <a:tailEnd/>
                </a:ln>
              </p:spPr>
              <p:txBody>
                <a:bodyPr/>
                <a:lstStyle/>
                <a:p>
                  <a:endParaRPr lang="en-US"/>
                </a:p>
              </p:txBody>
            </p:sp>
            <p:sp>
              <p:nvSpPr>
                <p:cNvPr id="220188" name="Line 28"/>
                <p:cNvSpPr>
                  <a:spLocks noChangeShapeType="1"/>
                </p:cNvSpPr>
                <p:nvPr/>
              </p:nvSpPr>
              <p:spPr bwMode="auto">
                <a:xfrm flipH="1">
                  <a:off x="3120" y="4288"/>
                  <a:ext cx="433" cy="467"/>
                </a:xfrm>
                <a:prstGeom prst="line">
                  <a:avLst/>
                </a:prstGeom>
                <a:noFill/>
                <a:ln w="9525">
                  <a:solidFill>
                    <a:srgbClr val="000000"/>
                  </a:solidFill>
                  <a:round/>
                  <a:headEnd/>
                  <a:tailEnd/>
                </a:ln>
              </p:spPr>
              <p:txBody>
                <a:bodyPr/>
                <a:lstStyle/>
                <a:p>
                  <a:endParaRPr lang="en-US"/>
                </a:p>
              </p:txBody>
            </p:sp>
          </p:grpSp>
          <p:sp>
            <p:nvSpPr>
              <p:cNvPr id="220189" name="Text Box 29"/>
              <p:cNvSpPr txBox="1">
                <a:spLocks noChangeArrowheads="1"/>
              </p:cNvSpPr>
              <p:nvPr/>
            </p:nvSpPr>
            <p:spPr bwMode="auto">
              <a:xfrm>
                <a:off x="423" y="825"/>
                <a:ext cx="1361" cy="402"/>
              </a:xfrm>
              <a:prstGeom prst="rect">
                <a:avLst/>
              </a:prstGeom>
              <a:noFill/>
              <a:ln w="9525">
                <a:noFill/>
                <a:miter lim="800000"/>
                <a:headEnd/>
                <a:tailEnd/>
              </a:ln>
            </p:spPr>
            <p:txBody>
              <a:bodyPr/>
              <a:lstStyle/>
              <a:p>
                <a:r>
                  <a:rPr lang="en-US" sz="1200">
                    <a:latin typeface="Times New Roman" pitchFamily="18" charset="0"/>
                  </a:rPr>
                  <a:t>No electrolysis</a:t>
                </a:r>
                <a:endParaRPr lang="en-US"/>
              </a:p>
            </p:txBody>
          </p:sp>
        </p:grpSp>
      </p:grpSp>
      <p:sp>
        <p:nvSpPr>
          <p:cNvPr id="220192" name="Text Box 32"/>
          <p:cNvSpPr txBox="1">
            <a:spLocks noChangeArrowheads="1"/>
          </p:cNvSpPr>
          <p:nvPr/>
        </p:nvSpPr>
        <p:spPr bwMode="auto">
          <a:xfrm>
            <a:off x="4572000" y="1447800"/>
            <a:ext cx="3581400" cy="641350"/>
          </a:xfrm>
          <a:prstGeom prst="rect">
            <a:avLst/>
          </a:prstGeom>
          <a:noFill/>
          <a:ln w="9525">
            <a:noFill/>
            <a:miter lim="800000"/>
            <a:headEnd/>
            <a:tailEnd/>
          </a:ln>
          <a:effectLst/>
        </p:spPr>
        <p:txBody>
          <a:bodyPr>
            <a:spAutoFit/>
          </a:bodyPr>
          <a:lstStyle/>
          <a:p>
            <a:pPr>
              <a:spcBef>
                <a:spcPct val="50000"/>
              </a:spcBef>
              <a:buFontTx/>
              <a:buChar char="•"/>
            </a:pPr>
            <a:r>
              <a:rPr lang="en-US" sz="1800"/>
              <a:t>Reaction mixture is added to DMPO before electrolysis.</a:t>
            </a:r>
            <a:endParaRPr lang="en-US" sz="1800">
              <a:cs typeface="Arial" charset="0"/>
            </a:endParaRPr>
          </a:p>
        </p:txBody>
      </p:sp>
      <p:sp>
        <p:nvSpPr>
          <p:cNvPr id="24" name="Date Placeholder 23"/>
          <p:cNvSpPr>
            <a:spLocks noGrp="1"/>
          </p:cNvSpPr>
          <p:nvPr>
            <p:ph type="dt" sz="half" idx="10"/>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p:cNvSpPr>
            <a:spLocks noGrp="1"/>
          </p:cNvSpPr>
          <p:nvPr>
            <p:ph type="sldNum" sz="quarter" idx="11"/>
          </p:nvPr>
        </p:nvSpPr>
        <p:spPr/>
        <p:txBody>
          <a:bodyPr/>
          <a:lstStyle/>
          <a:p>
            <a:fld id="{2BD73271-10D9-4D07-A674-03E970AD85A1}" type="slidenum">
              <a:rPr lang="en-US"/>
              <a:pPr/>
              <a:t>99</a:t>
            </a:fld>
            <a:endParaRPr lang="en-US"/>
          </a:p>
        </p:txBody>
      </p:sp>
      <p:sp>
        <p:nvSpPr>
          <p:cNvPr id="41986" name="Rectangle 2"/>
          <p:cNvSpPr>
            <a:spLocks noGrp="1" noChangeArrowheads="1"/>
          </p:cNvSpPr>
          <p:nvPr>
            <p:ph type="title"/>
          </p:nvPr>
        </p:nvSpPr>
        <p:spPr>
          <a:xfrm>
            <a:off x="457200" y="152400"/>
            <a:ext cx="8229600" cy="1371600"/>
          </a:xfrm>
        </p:spPr>
        <p:txBody>
          <a:bodyPr/>
          <a:lstStyle/>
          <a:p>
            <a:pPr algn="ctr"/>
            <a:r>
              <a:rPr lang="en-US" sz="3200"/>
              <a:t>Formation of HO</a:t>
            </a:r>
            <a:r>
              <a:rPr lang="en-US" sz="3200">
                <a:cs typeface="Arial" charset="0"/>
              </a:rPr>
              <a:t>·</a:t>
            </a:r>
          </a:p>
        </p:txBody>
      </p:sp>
      <p:graphicFrame>
        <p:nvGraphicFramePr>
          <p:cNvPr id="41987" name="Object 3"/>
          <p:cNvGraphicFramePr>
            <a:graphicFrameLocks noChangeAspect="1"/>
          </p:cNvGraphicFramePr>
          <p:nvPr>
            <p:ph sz="quarter" idx="2"/>
          </p:nvPr>
        </p:nvGraphicFramePr>
        <p:xfrm>
          <a:off x="5300663" y="3200400"/>
          <a:ext cx="3843337" cy="1866900"/>
        </p:xfrm>
        <a:graphic>
          <a:graphicData uri="http://schemas.openxmlformats.org/presentationml/2006/ole">
            <p:oleObj spid="_x0000_s234498" name="Chart" r:id="rId4" imgW="4667431" imgH="2267131" progId="Excel.Sheet.8">
              <p:embed/>
            </p:oleObj>
          </a:graphicData>
        </a:graphic>
      </p:graphicFrame>
      <p:grpSp>
        <p:nvGrpSpPr>
          <p:cNvPr id="2" name="Group 4"/>
          <p:cNvGrpSpPr>
            <a:grpSpLocks/>
          </p:cNvGrpSpPr>
          <p:nvPr/>
        </p:nvGrpSpPr>
        <p:grpSpPr bwMode="auto">
          <a:xfrm>
            <a:off x="228600" y="3505200"/>
            <a:ext cx="5029200" cy="1117600"/>
            <a:chOff x="1920" y="7920"/>
            <a:chExt cx="7920" cy="1762"/>
          </a:xfrm>
        </p:grpSpPr>
        <p:sp>
          <p:nvSpPr>
            <p:cNvPr id="41989" name="Freeform 5"/>
            <p:cNvSpPr>
              <a:spLocks/>
            </p:cNvSpPr>
            <p:nvPr/>
          </p:nvSpPr>
          <p:spPr bwMode="auto">
            <a:xfrm>
              <a:off x="2298" y="8523"/>
              <a:ext cx="240" cy="360"/>
            </a:xfrm>
            <a:custGeom>
              <a:avLst/>
              <a:gdLst/>
              <a:ahLst/>
              <a:cxnLst>
                <a:cxn ang="0">
                  <a:pos x="240" y="360"/>
                </a:cxn>
                <a:cxn ang="0">
                  <a:pos x="0" y="180"/>
                </a:cxn>
                <a:cxn ang="0">
                  <a:pos x="240" y="0"/>
                </a:cxn>
              </a:cxnLst>
              <a:rect l="0" t="0" r="r" b="b"/>
              <a:pathLst>
                <a:path w="240" h="360">
                  <a:moveTo>
                    <a:pt x="240" y="360"/>
                  </a:moveTo>
                  <a:cubicBezTo>
                    <a:pt x="120" y="300"/>
                    <a:pt x="0" y="240"/>
                    <a:pt x="0" y="180"/>
                  </a:cubicBezTo>
                  <a:cubicBezTo>
                    <a:pt x="0" y="120"/>
                    <a:pt x="120" y="60"/>
                    <a:pt x="240" y="0"/>
                  </a:cubicBezTo>
                </a:path>
              </a:pathLst>
            </a:custGeom>
            <a:noFill/>
            <a:ln w="9525">
              <a:solidFill>
                <a:srgbClr val="000000"/>
              </a:solidFill>
              <a:round/>
              <a:headEnd/>
              <a:tailEnd type="stealth" w="med" len="sm"/>
            </a:ln>
          </p:spPr>
          <p:txBody>
            <a:bodyPr/>
            <a:lstStyle/>
            <a:p>
              <a:endParaRPr lang="en-US"/>
            </a:p>
          </p:txBody>
        </p:sp>
        <p:grpSp>
          <p:nvGrpSpPr>
            <p:cNvPr id="3" name="Group 6"/>
            <p:cNvGrpSpPr>
              <a:grpSpLocks/>
            </p:cNvGrpSpPr>
            <p:nvPr/>
          </p:nvGrpSpPr>
          <p:grpSpPr bwMode="auto">
            <a:xfrm>
              <a:off x="1920" y="7920"/>
              <a:ext cx="7920" cy="1762"/>
              <a:chOff x="1920" y="8280"/>
              <a:chExt cx="7920" cy="1762"/>
            </a:xfrm>
          </p:grpSpPr>
          <p:grpSp>
            <p:nvGrpSpPr>
              <p:cNvPr id="4" name="Group 7"/>
              <p:cNvGrpSpPr>
                <a:grpSpLocks/>
              </p:cNvGrpSpPr>
              <p:nvPr/>
            </p:nvGrpSpPr>
            <p:grpSpPr bwMode="auto">
              <a:xfrm>
                <a:off x="1920" y="8280"/>
                <a:ext cx="7920" cy="1762"/>
                <a:chOff x="1920" y="8280"/>
                <a:chExt cx="7920" cy="1762"/>
              </a:xfrm>
            </p:grpSpPr>
            <p:grpSp>
              <p:nvGrpSpPr>
                <p:cNvPr id="5" name="Group 8"/>
                <p:cNvGrpSpPr>
                  <a:grpSpLocks/>
                </p:cNvGrpSpPr>
                <p:nvPr/>
              </p:nvGrpSpPr>
              <p:grpSpPr bwMode="auto">
                <a:xfrm>
                  <a:off x="1920" y="8280"/>
                  <a:ext cx="7920" cy="1762"/>
                  <a:chOff x="1920" y="8280"/>
                  <a:chExt cx="7920" cy="1762"/>
                </a:xfrm>
              </p:grpSpPr>
              <p:graphicFrame>
                <p:nvGraphicFramePr>
                  <p:cNvPr id="41993" name="Object 9"/>
                  <p:cNvGraphicFramePr>
                    <a:graphicFrameLocks noChangeAspect="1"/>
                  </p:cNvGraphicFramePr>
                  <p:nvPr/>
                </p:nvGraphicFramePr>
                <p:xfrm>
                  <a:off x="1920" y="8280"/>
                  <a:ext cx="7920" cy="1762"/>
                </p:xfrm>
                <a:graphic>
                  <a:graphicData uri="http://schemas.openxmlformats.org/presentationml/2006/ole">
                    <p:oleObj spid="_x0000_s234501" name="ISIS/Draw Sketch" r:id="rId5" imgW="5581440" imgH="1143000" progId="ISISServer">
                      <p:embed/>
                    </p:oleObj>
                  </a:graphicData>
                </a:graphic>
              </p:graphicFrame>
              <p:sp>
                <p:nvSpPr>
                  <p:cNvPr id="41994" name="Freeform 10"/>
                  <p:cNvSpPr>
                    <a:spLocks/>
                  </p:cNvSpPr>
                  <p:nvPr/>
                </p:nvSpPr>
                <p:spPr bwMode="auto">
                  <a:xfrm>
                    <a:off x="2979" y="9527"/>
                    <a:ext cx="960" cy="180"/>
                  </a:xfrm>
                  <a:custGeom>
                    <a:avLst/>
                    <a:gdLst/>
                    <a:ahLst/>
                    <a:cxnLst>
                      <a:cxn ang="0">
                        <a:pos x="960" y="0"/>
                      </a:cxn>
                      <a:cxn ang="0">
                        <a:pos x="240" y="180"/>
                      </a:cxn>
                      <a:cxn ang="0">
                        <a:pos x="0" y="0"/>
                      </a:cxn>
                    </a:cxnLst>
                    <a:rect l="0" t="0" r="r" b="b"/>
                    <a:pathLst>
                      <a:path w="960" h="180">
                        <a:moveTo>
                          <a:pt x="960" y="0"/>
                        </a:moveTo>
                        <a:cubicBezTo>
                          <a:pt x="680" y="90"/>
                          <a:pt x="400" y="180"/>
                          <a:pt x="240" y="180"/>
                        </a:cubicBezTo>
                        <a:cubicBezTo>
                          <a:pt x="80" y="180"/>
                          <a:pt x="40" y="30"/>
                          <a:pt x="0" y="0"/>
                        </a:cubicBezTo>
                      </a:path>
                    </a:pathLst>
                  </a:custGeom>
                  <a:noFill/>
                  <a:ln w="9525">
                    <a:solidFill>
                      <a:srgbClr val="000000"/>
                    </a:solidFill>
                    <a:round/>
                    <a:headEnd/>
                    <a:tailEnd type="stealth" w="med" len="sm"/>
                  </a:ln>
                </p:spPr>
                <p:txBody>
                  <a:bodyPr/>
                  <a:lstStyle/>
                  <a:p>
                    <a:endParaRPr lang="en-US"/>
                  </a:p>
                </p:txBody>
              </p:sp>
            </p:grpSp>
            <p:sp>
              <p:nvSpPr>
                <p:cNvPr id="41995" name="Freeform 11"/>
                <p:cNvSpPr>
                  <a:spLocks/>
                </p:cNvSpPr>
                <p:nvPr/>
              </p:nvSpPr>
              <p:spPr bwMode="auto">
                <a:xfrm>
                  <a:off x="2796" y="9191"/>
                  <a:ext cx="260" cy="210"/>
                </a:xfrm>
                <a:custGeom>
                  <a:avLst/>
                  <a:gdLst/>
                  <a:ahLst/>
                  <a:cxnLst>
                    <a:cxn ang="0">
                      <a:pos x="120" y="210"/>
                    </a:cxn>
                    <a:cxn ang="0">
                      <a:pos x="240" y="30"/>
                    </a:cxn>
                    <a:cxn ang="0">
                      <a:pos x="0" y="30"/>
                    </a:cxn>
                  </a:cxnLst>
                  <a:rect l="0" t="0" r="r" b="b"/>
                  <a:pathLst>
                    <a:path w="260" h="210">
                      <a:moveTo>
                        <a:pt x="120" y="210"/>
                      </a:moveTo>
                      <a:cubicBezTo>
                        <a:pt x="190" y="135"/>
                        <a:pt x="260" y="60"/>
                        <a:pt x="240" y="30"/>
                      </a:cubicBezTo>
                      <a:cubicBezTo>
                        <a:pt x="220" y="0"/>
                        <a:pt x="110" y="15"/>
                        <a:pt x="0" y="30"/>
                      </a:cubicBezTo>
                    </a:path>
                  </a:pathLst>
                </a:custGeom>
                <a:noFill/>
                <a:ln w="9525">
                  <a:solidFill>
                    <a:srgbClr val="000000"/>
                  </a:solidFill>
                  <a:round/>
                  <a:headEnd/>
                  <a:tailEnd type="stealth" w="med" len="sm"/>
                </a:ln>
              </p:spPr>
              <p:txBody>
                <a:bodyPr/>
                <a:lstStyle/>
                <a:p>
                  <a:endParaRPr lang="en-US"/>
                </a:p>
              </p:txBody>
            </p:sp>
          </p:grpSp>
          <p:sp>
            <p:nvSpPr>
              <p:cNvPr id="41996" name="Freeform 12"/>
              <p:cNvSpPr>
                <a:spLocks/>
              </p:cNvSpPr>
              <p:nvPr/>
            </p:nvSpPr>
            <p:spPr bwMode="auto">
              <a:xfrm>
                <a:off x="2260" y="8400"/>
                <a:ext cx="380" cy="420"/>
              </a:xfrm>
              <a:custGeom>
                <a:avLst/>
                <a:gdLst/>
                <a:ahLst/>
                <a:cxnLst>
                  <a:cxn ang="0">
                    <a:pos x="260" y="420"/>
                  </a:cxn>
                  <a:cxn ang="0">
                    <a:pos x="20" y="60"/>
                  </a:cxn>
                  <a:cxn ang="0">
                    <a:pos x="380" y="60"/>
                  </a:cxn>
                </a:cxnLst>
                <a:rect l="0" t="0" r="r" b="b"/>
                <a:pathLst>
                  <a:path w="380" h="420">
                    <a:moveTo>
                      <a:pt x="260" y="420"/>
                    </a:moveTo>
                    <a:cubicBezTo>
                      <a:pt x="130" y="270"/>
                      <a:pt x="0" y="120"/>
                      <a:pt x="20" y="60"/>
                    </a:cubicBezTo>
                    <a:cubicBezTo>
                      <a:pt x="40" y="0"/>
                      <a:pt x="210" y="30"/>
                      <a:pt x="380" y="60"/>
                    </a:cubicBezTo>
                  </a:path>
                </a:pathLst>
              </a:custGeom>
              <a:noFill/>
              <a:ln w="9525">
                <a:solidFill>
                  <a:srgbClr val="000000"/>
                </a:solidFill>
                <a:round/>
                <a:headEnd/>
                <a:tailEnd type="stealth" w="med" len="sm"/>
              </a:ln>
            </p:spPr>
            <p:txBody>
              <a:bodyPr/>
              <a:lstStyle/>
              <a:p>
                <a:endParaRPr lang="en-US"/>
              </a:p>
            </p:txBody>
          </p:sp>
        </p:grpSp>
      </p:grpSp>
      <p:graphicFrame>
        <p:nvGraphicFramePr>
          <p:cNvPr id="41997" name="Object 13"/>
          <p:cNvGraphicFramePr>
            <a:graphicFrameLocks noChangeAspect="1"/>
          </p:cNvGraphicFramePr>
          <p:nvPr>
            <p:ph sz="quarter" idx="3"/>
          </p:nvPr>
        </p:nvGraphicFramePr>
        <p:xfrm>
          <a:off x="5300663" y="1295400"/>
          <a:ext cx="3843337" cy="1866900"/>
        </p:xfrm>
        <a:graphic>
          <a:graphicData uri="http://schemas.openxmlformats.org/presentationml/2006/ole">
            <p:oleObj spid="_x0000_s234499" name="Chart" r:id="rId6" imgW="4667431" imgH="2267131" progId="Excel.Sheet.8">
              <p:embed/>
            </p:oleObj>
          </a:graphicData>
        </a:graphic>
      </p:graphicFrame>
      <p:sp>
        <p:nvSpPr>
          <p:cNvPr id="41998" name="Text Box 14"/>
          <p:cNvSpPr txBox="1">
            <a:spLocks noChangeArrowheads="1"/>
          </p:cNvSpPr>
          <p:nvPr/>
        </p:nvSpPr>
        <p:spPr bwMode="auto">
          <a:xfrm>
            <a:off x="228600" y="5105400"/>
            <a:ext cx="4495800" cy="915988"/>
          </a:xfrm>
          <a:prstGeom prst="rect">
            <a:avLst/>
          </a:prstGeom>
          <a:noFill/>
          <a:ln w="9525">
            <a:noFill/>
            <a:miter lim="800000"/>
            <a:headEnd/>
            <a:tailEnd/>
          </a:ln>
          <a:effectLst/>
        </p:spPr>
        <p:txBody>
          <a:bodyPr>
            <a:spAutoFit/>
          </a:bodyPr>
          <a:lstStyle/>
          <a:p>
            <a:pPr>
              <a:spcBef>
                <a:spcPct val="50000"/>
              </a:spcBef>
              <a:buFontTx/>
              <a:buChar char="•"/>
            </a:pPr>
            <a:r>
              <a:rPr lang="en-US" sz="1800">
                <a:cs typeface="Arial" charset="0"/>
              </a:rPr>
              <a:t>The two processes can be distinguished by adding the reaction mixture to a mixed solution of DMPO and CH</a:t>
            </a:r>
            <a:r>
              <a:rPr lang="en-US" sz="1800" baseline="-25000">
                <a:cs typeface="Arial" charset="0"/>
              </a:rPr>
              <a:t>3</a:t>
            </a:r>
            <a:r>
              <a:rPr lang="en-US" sz="1800">
                <a:cs typeface="Arial" charset="0"/>
              </a:rPr>
              <a:t>OH.</a:t>
            </a:r>
          </a:p>
        </p:txBody>
      </p:sp>
      <p:grpSp>
        <p:nvGrpSpPr>
          <p:cNvPr id="6" name="Group 15"/>
          <p:cNvGrpSpPr>
            <a:grpSpLocks/>
          </p:cNvGrpSpPr>
          <p:nvPr/>
        </p:nvGrpSpPr>
        <p:grpSpPr bwMode="auto">
          <a:xfrm>
            <a:off x="228600" y="2057400"/>
            <a:ext cx="4038600" cy="823913"/>
            <a:chOff x="144" y="960"/>
            <a:chExt cx="2544" cy="519"/>
          </a:xfrm>
        </p:grpSpPr>
        <p:graphicFrame>
          <p:nvGraphicFramePr>
            <p:cNvPr id="42000" name="Object 16"/>
            <p:cNvGraphicFramePr>
              <a:graphicFrameLocks noChangeAspect="1"/>
            </p:cNvGraphicFramePr>
            <p:nvPr/>
          </p:nvGraphicFramePr>
          <p:xfrm>
            <a:off x="144" y="960"/>
            <a:ext cx="2544" cy="511"/>
          </p:xfrm>
          <a:graphic>
            <a:graphicData uri="http://schemas.openxmlformats.org/presentationml/2006/ole">
              <p:oleObj spid="_x0000_s234500" name="ISIS/Draw Sketch" r:id="rId7" imgW="4457520" imgH="895320" progId="ISISServer">
                <p:embed/>
              </p:oleObj>
            </a:graphicData>
          </a:graphic>
        </p:graphicFrame>
        <p:sp>
          <p:nvSpPr>
            <p:cNvPr id="42001" name="Text Box 17"/>
            <p:cNvSpPr txBox="1">
              <a:spLocks noChangeArrowheads="1"/>
            </p:cNvSpPr>
            <p:nvPr/>
          </p:nvSpPr>
          <p:spPr bwMode="auto">
            <a:xfrm>
              <a:off x="1232" y="1248"/>
              <a:ext cx="192" cy="231"/>
            </a:xfrm>
            <a:prstGeom prst="rect">
              <a:avLst/>
            </a:prstGeom>
            <a:noFill/>
            <a:ln w="9525">
              <a:noFill/>
              <a:miter lim="800000"/>
              <a:headEnd/>
              <a:tailEnd/>
            </a:ln>
            <a:effectLst/>
          </p:spPr>
          <p:txBody>
            <a:bodyPr>
              <a:spAutoFit/>
            </a:bodyPr>
            <a:lstStyle/>
            <a:p>
              <a:pPr>
                <a:spcBef>
                  <a:spcPct val="50000"/>
                </a:spcBef>
              </a:pPr>
              <a:r>
                <a:rPr lang="en-US" sz="1800">
                  <a:cs typeface="Arial" charset="0"/>
                </a:rPr>
                <a:t>·</a:t>
              </a:r>
            </a:p>
          </p:txBody>
        </p:sp>
      </p:grpSp>
      <p:sp>
        <p:nvSpPr>
          <p:cNvPr id="20" name="Date Placeholder 19"/>
          <p:cNvSpPr>
            <a:spLocks noGrp="1"/>
          </p:cNvSpPr>
          <p:nvPr>
            <p:ph type="dt" sz="half" idx="12"/>
          </p:nvPr>
        </p:nvSpPr>
        <p:spPr/>
        <p:txBody>
          <a:bodyPr/>
          <a:lstStyle/>
          <a:p>
            <a:r>
              <a:rPr lang="en-US" smtClean="0"/>
              <a:t>10/4/2010</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1059</TotalTime>
  <Words>5175</Words>
  <Application>Microsoft Office PowerPoint</Application>
  <PresentationFormat>On-screen Show (4:3)</PresentationFormat>
  <Paragraphs>1287</Paragraphs>
  <Slides>112</Slides>
  <Notes>112</Notes>
  <HiddenSlides>0</HiddenSlides>
  <MMClips>0</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112</vt:i4>
      </vt:variant>
    </vt:vector>
  </HeadingPairs>
  <TitlesOfParts>
    <vt:vector size="120" baseType="lpstr">
      <vt:lpstr>Median</vt:lpstr>
      <vt:lpstr>ISIS/Draw Sketch</vt:lpstr>
      <vt:lpstr>Document</vt:lpstr>
      <vt:lpstr>ChemSketch</vt:lpstr>
      <vt:lpstr>SPW 8.0 Graph</vt:lpstr>
      <vt:lpstr>Equation</vt:lpstr>
      <vt:lpstr>Chart</vt:lpstr>
      <vt:lpstr>Bitmap Image</vt:lpstr>
      <vt:lpstr>Slide 1</vt:lpstr>
      <vt:lpstr>I. Deep Oxidations of Aqueous Organic Pollutants Under RTP Conditions   II. A New Avenue to Carbon Nano-structures by the Thermal Degradation of Asphalt; Is it Multilayered Graphene?  </vt:lpstr>
      <vt:lpstr>2 Accidental Discoveries</vt:lpstr>
      <vt:lpstr>Slide 4</vt:lpstr>
      <vt:lpstr>Environmental Remediations </vt:lpstr>
      <vt:lpstr>Reduction by Fe(0)</vt:lpstr>
      <vt:lpstr>PCBs and most Halocarbons are Kinetically Stable in the Presence of Fe(0) or  Mg(0)</vt:lpstr>
      <vt:lpstr>Pd/Mg or Pd/Fe is more Effective</vt:lpstr>
      <vt:lpstr>Side Reactions of Halocarbons with Fe(0)  </vt:lpstr>
      <vt:lpstr>Attempt at Improve Kinetics w/o Pd Catalysts </vt:lpstr>
      <vt:lpstr>Hypothesis -- EDTA will improve Fe(0) performance</vt:lpstr>
      <vt:lpstr>Addition of EDTA Gives Deep Oxidations!</vt:lpstr>
      <vt:lpstr>RTP Based Oxidations – Green Oxidations</vt:lpstr>
      <vt:lpstr>RTP utilization of O2</vt:lpstr>
      <vt:lpstr>The Activation Barrier</vt:lpstr>
      <vt:lpstr>Reactive Oxygen Forms – Partially Reduced O2</vt:lpstr>
      <vt:lpstr>From H2O2 to HO•   --   The Fenton Reaction</vt:lpstr>
      <vt:lpstr>Proposed Mechanism of Action</vt:lpstr>
      <vt:lpstr>Fe°, EDTA, Air (ZEA) system</vt:lpstr>
      <vt:lpstr>Concerns about EDTA</vt:lpstr>
      <vt:lpstr>Hydroxyl Radical Attacks EDTA</vt:lpstr>
      <vt:lpstr>Degradation of EDTA by ZEA reaction</vt:lpstr>
      <vt:lpstr>Carbon Balance - Total Organic Carbon*, ESI-MS**, HPLC# </vt:lpstr>
      <vt:lpstr>Kinetically stable organic products from ZEA degradation.</vt:lpstr>
      <vt:lpstr>ZEA Mechanism</vt:lpstr>
      <vt:lpstr>Rate limiting step?</vt:lpstr>
      <vt:lpstr>Experimental Setup</vt:lpstr>
      <vt:lpstr>Arrhenius plot shows dependence of observed rate constants on temperature</vt:lpstr>
      <vt:lpstr>Overall Scheme (simplified) </vt:lpstr>
      <vt:lpstr>Rate limiting step</vt:lpstr>
      <vt:lpstr>Voltammetric Studies </vt:lpstr>
      <vt:lpstr>Cyclic Voltammetry of Fe(II/III)EDTA</vt:lpstr>
      <vt:lpstr>CV of Fe(II/III)EDTA in the presence of O2</vt:lpstr>
      <vt:lpstr>Electrocatalytic currents at -200mV at 5mV/s. </vt:lpstr>
      <vt:lpstr>Slide 35</vt:lpstr>
      <vt:lpstr>Slide 36</vt:lpstr>
      <vt:lpstr>Slide 37</vt:lpstr>
      <vt:lpstr>Slide 38</vt:lpstr>
      <vt:lpstr>Slide 39</vt:lpstr>
      <vt:lpstr>Slide 40</vt:lpstr>
      <vt:lpstr>ESR studies also indicate O2 reduction by FeIIEDTA</vt:lpstr>
      <vt:lpstr>ZEA Reaction – Conclusions I</vt:lpstr>
      <vt:lpstr>Accidental Discovery II – UI Carbon is it Multilayer Graphene?</vt:lpstr>
      <vt:lpstr>Slide 44</vt:lpstr>
      <vt:lpstr>Slide 45</vt:lpstr>
      <vt:lpstr>Is it the next wonder material?</vt:lpstr>
      <vt:lpstr>Multilayered Graphene</vt:lpstr>
      <vt:lpstr>Lack of Synthetic Methods - I</vt:lpstr>
      <vt:lpstr>Exfoliation Method</vt:lpstr>
      <vt:lpstr>Slide 50</vt:lpstr>
      <vt:lpstr>Slide 51</vt:lpstr>
      <vt:lpstr>Graphene paper synthesis</vt:lpstr>
      <vt:lpstr>Slide 53</vt:lpstr>
      <vt:lpstr>Slide 54</vt:lpstr>
      <vt:lpstr>Thermalyzed Asphalt Reaction (TAR)</vt:lpstr>
      <vt:lpstr>Slide 56</vt:lpstr>
      <vt:lpstr>Slide 57</vt:lpstr>
      <vt:lpstr>Slide 58</vt:lpstr>
      <vt:lpstr>Slide 59</vt:lpstr>
      <vt:lpstr>Slide 60</vt:lpstr>
      <vt:lpstr>Slide 61</vt:lpstr>
      <vt:lpstr>Slide 62</vt:lpstr>
      <vt:lpstr>Slide 63</vt:lpstr>
      <vt:lpstr>TEM Image of UI Carbon</vt:lpstr>
      <vt:lpstr>Slide 65</vt:lpstr>
      <vt:lpstr>Summary of Morphology of UI Carbon</vt:lpstr>
      <vt:lpstr>Raman Analysis Graphite</vt:lpstr>
      <vt:lpstr>Raman Spectrum of UI Carbon</vt:lpstr>
      <vt:lpstr>IR Spectrum</vt:lpstr>
      <vt:lpstr>Slide 70</vt:lpstr>
      <vt:lpstr>ID/IG ratio = 0.93, G-Band 1593 cm-1</vt:lpstr>
      <vt:lpstr>Summary of Raman/IR studies</vt:lpstr>
      <vt:lpstr>X-ray Photoelectron Spectroscopy of UI Carbon</vt:lpstr>
      <vt:lpstr>Comparison to Literature</vt:lpstr>
      <vt:lpstr>Slide 75</vt:lpstr>
      <vt:lpstr>Wei et al, Nanoletters 2009, 9, 1752-58</vt:lpstr>
      <vt:lpstr>Summary of XPS studies</vt:lpstr>
      <vt:lpstr>IS UI Carbon Multilayered Graphene?</vt:lpstr>
      <vt:lpstr>Future studies</vt:lpstr>
      <vt:lpstr>Slide 80</vt:lpstr>
      <vt:lpstr>Slide 81</vt:lpstr>
      <vt:lpstr>Slide 82</vt:lpstr>
      <vt:lpstr>Slide 83</vt:lpstr>
      <vt:lpstr>Slide 84</vt:lpstr>
      <vt:lpstr>Slide 85</vt:lpstr>
      <vt:lpstr>Thank You</vt:lpstr>
      <vt:lpstr>Acknowledgements</vt:lpstr>
      <vt:lpstr>Slide 88</vt:lpstr>
      <vt:lpstr>Catalyzed Reductions of Halocarbons by Pd modified Bimetallic Systems</vt:lpstr>
      <vt:lpstr>The role of Pd in hydrodehalogenation of chloro-organics by Pd/Fe</vt:lpstr>
      <vt:lpstr>Concerns about EDTA</vt:lpstr>
      <vt:lpstr>Organophosphorous Nerve Agents and Nitrated Explosive Surrogates</vt:lpstr>
      <vt:lpstr>Kinetics of Malathion Degradation</vt:lpstr>
      <vt:lpstr>Malathion Degradation</vt:lpstr>
      <vt:lpstr>Slide 95</vt:lpstr>
      <vt:lpstr>Formation of HO·</vt:lpstr>
      <vt:lpstr>Formation of HO·</vt:lpstr>
      <vt:lpstr>Formation of HO·</vt:lpstr>
      <vt:lpstr>Formation of HO·</vt:lpstr>
      <vt:lpstr>Slide 100</vt:lpstr>
      <vt:lpstr>Slide 101</vt:lpstr>
      <vt:lpstr>Slide 102</vt:lpstr>
      <vt:lpstr>Formation of HO·</vt:lpstr>
      <vt:lpstr>Formation of HO·</vt:lpstr>
      <vt:lpstr>Formation of HO·</vt:lpstr>
      <vt:lpstr>Slide 106</vt:lpstr>
      <vt:lpstr>Slide 107</vt:lpstr>
      <vt:lpstr>http://www.moscow.com/</vt:lpstr>
      <vt:lpstr>Slide 109</vt:lpstr>
      <vt:lpstr>www.latahrealty.com/ </vt:lpstr>
      <vt:lpstr>Slide 111</vt:lpstr>
      <vt:lpstr>Slide 112</vt:lpstr>
    </vt:vector>
  </TitlesOfParts>
  <Company>University of Idaho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Deep Oxidations of Aqueous Organic Pollutants Under RTP Conditions  II. A New Avenue to Carbon Nano-structures by the Thermal Degradation of Asphalt; Is it Multilayered Graphene?</dc:title>
  <dc:creator>Frank</dc:creator>
  <cp:lastModifiedBy>Frank</cp:lastModifiedBy>
  <cp:revision>509</cp:revision>
  <dcterms:created xsi:type="dcterms:W3CDTF">2010-09-21T17:29:14Z</dcterms:created>
  <dcterms:modified xsi:type="dcterms:W3CDTF">2010-10-14T15:21:55Z</dcterms:modified>
</cp:coreProperties>
</file>