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1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F"/>
    <a:srgbClr val="00FFFC"/>
    <a:srgbClr val="336FFA"/>
    <a:srgbClr val="2856BF"/>
    <a:srgbClr val="90AB5E"/>
    <a:srgbClr val="00F3F0"/>
    <a:srgbClr val="00D1CF"/>
    <a:srgbClr val="008C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00" y="-186"/>
      </p:cViewPr>
      <p:guideLst>
        <p:guide orient="horz" pos="21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0BF4A85-B5D8-4C5F-B5AD-28ABBF307C33}" type="datetime1">
              <a:rPr lang="en-US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904079C-FE85-4EA2-8E9A-0B0426AAA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92A842A-D3D8-4CE7-AA68-5AB8968BDE14}" type="datetime1">
              <a:rPr lang="en-US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B38952C-40D6-4971-B620-107CDE7F8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02ED31BA-F18E-474C-ADD9-A4F6D1C99AA4}" type="datetime1">
              <a:rPr lang="en-US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860DDBA-925D-486A-B5F7-7946269F2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65FC1F6-21F9-46C6-82DF-BD1ABA182524}" type="datetime1">
              <a:rPr lang="en-US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64166EE-DC0C-4390-8A05-88BA7593F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4F90825-EC70-4740-9C36-CBF24AB153EE}" type="datetime1">
              <a:rPr lang="en-US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62AEA8F-ADE3-41AA-A46A-B67CBAFE6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D17E147-A361-4A09-975A-2D2524FF488C}" type="datetime1">
              <a:rPr lang="en-US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AD478E5-E718-4ECC-918D-0D55125F1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8700EC2-30D7-4812-9E17-08755DDDFF33}" type="datetime1">
              <a:rPr lang="en-US"/>
              <a:pPr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C256400-08F3-479F-A69B-432633871B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3F70058-933A-4CF4-8311-E2E41AE8F390}" type="datetime1">
              <a:rPr lang="en-US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03E930C-81E3-4992-A393-7501B80CE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F3500AC-90C2-4D0B-981C-470338E8177A}" type="datetime1">
              <a:rPr lang="en-US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B15BBF2-F61F-4913-A90E-489FDBEBE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882F4E9-2881-488A-AAA6-1B09780524E4}" type="datetime1">
              <a:rPr lang="en-US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CF9200D-E54A-4971-9E20-FADEBF011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50D47B6-A135-40D5-9A8F-C5FF40116782}" type="datetime1">
              <a:rPr lang="en-US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9DCC66D-96A4-481D-B21A-499087050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4476744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Arrow 13"/>
          <p:cNvSpPr>
            <a:spLocks noChangeArrowheads="1"/>
          </p:cNvSpPr>
          <p:nvPr/>
        </p:nvSpPr>
        <p:spPr bwMode="auto">
          <a:xfrm>
            <a:off x="5115719" y="3847306"/>
            <a:ext cx="785812" cy="257969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Right Arrow 17"/>
          <p:cNvSpPr>
            <a:spLocks noChangeArrowheads="1"/>
          </p:cNvSpPr>
          <p:nvPr/>
        </p:nvSpPr>
        <p:spPr bwMode="auto">
          <a:xfrm rot="5400000">
            <a:off x="1405333" y="4622402"/>
            <a:ext cx="830264" cy="326232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5400000">
            <a:off x="1406753" y="2768372"/>
            <a:ext cx="836949" cy="335757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ektangel 101"/>
          <p:cNvSpPr>
            <a:spLocks noChangeArrowheads="1"/>
          </p:cNvSpPr>
          <p:nvPr/>
        </p:nvSpPr>
        <p:spPr bwMode="auto">
          <a:xfrm>
            <a:off x="5901531" y="3627858"/>
            <a:ext cx="1905410" cy="647280"/>
          </a:xfrm>
          <a:prstGeom prst="rect">
            <a:avLst/>
          </a:prstGeom>
          <a:gradFill flip="none" rotWithShape="1"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0" name="Rektangel 101"/>
          <p:cNvSpPr>
            <a:spLocks noChangeArrowheads="1"/>
          </p:cNvSpPr>
          <p:nvPr/>
        </p:nvSpPr>
        <p:spPr bwMode="auto">
          <a:xfrm>
            <a:off x="953073" y="1605803"/>
            <a:ext cx="4149152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18038" y="3935413"/>
            <a:ext cx="484187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15719" y="3509168"/>
            <a:ext cx="644525" cy="338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Yes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38863" y="3765550"/>
            <a:ext cx="14366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Lucky You!</a:t>
            </a: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6567" y="1605803"/>
            <a:ext cx="41356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1.) Decide on tools/materials needed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Use engineering knowledge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Double check all details of part</a:t>
            </a: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09888" y="4105275"/>
            <a:ext cx="14366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Example text?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0685" y="304800"/>
            <a:ext cx="8539453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itchFamily="34" charset="0"/>
              </a:rPr>
              <a:t>Before you buy tools/materials…</a:t>
            </a:r>
            <a:endParaRPr lang="en-US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1" name="Rektangel 101"/>
          <p:cNvSpPr>
            <a:spLocks noChangeArrowheads="1"/>
          </p:cNvSpPr>
          <p:nvPr/>
        </p:nvSpPr>
        <p:spPr bwMode="auto">
          <a:xfrm>
            <a:off x="949488" y="3354725"/>
            <a:ext cx="4149152" cy="1015663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49487" y="3486289"/>
            <a:ext cx="41491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2.) Does the machine shop have what you need?</a:t>
            </a:r>
          </a:p>
        </p:txBody>
      </p:sp>
      <p:sp>
        <p:nvSpPr>
          <p:cNvPr id="35" name="Rektangel 101"/>
          <p:cNvSpPr>
            <a:spLocks noChangeArrowheads="1"/>
          </p:cNvSpPr>
          <p:nvPr/>
        </p:nvSpPr>
        <p:spPr bwMode="auto">
          <a:xfrm>
            <a:off x="966567" y="5200650"/>
            <a:ext cx="4149152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35311" y="5320226"/>
            <a:ext cx="41491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3.) Locate the desired parts from the from a reliable vendor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83581" y="4605710"/>
            <a:ext cx="644525" cy="338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No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" name="Right Arrow 37"/>
          <p:cNvSpPr>
            <a:spLocks noChangeArrowheads="1"/>
          </p:cNvSpPr>
          <p:nvPr/>
        </p:nvSpPr>
        <p:spPr bwMode="auto">
          <a:xfrm rot="5400000">
            <a:off x="1566297" y="6316891"/>
            <a:ext cx="527386" cy="326232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01"/>
          <p:cNvSpPr>
            <a:spLocks noChangeArrowheads="1"/>
          </p:cNvSpPr>
          <p:nvPr/>
        </p:nvSpPr>
        <p:spPr bwMode="auto">
          <a:xfrm>
            <a:off x="82712" y="987767"/>
            <a:ext cx="4489288" cy="289422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65799" y="101966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smtClean="0">
                <a:ea typeface="ＭＳ Ｐゴシック" charset="-128"/>
                <a:cs typeface="ＭＳ Ｐゴシック" charset="-128"/>
              </a:rPr>
              <a:t>Local Materials Resources</a:t>
            </a:r>
          </a:p>
          <a:p>
            <a:pPr algn="ctr">
              <a:defRPr/>
            </a:pP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Gauss-Johnson Machine Shop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UI Facilities Machine Shop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UI Bookstore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Renfrew </a:t>
            </a:r>
            <a:r>
              <a:rPr lang="en-US" sz="2000" dirty="0" err="1" smtClean="0">
                <a:latin typeface="+mn-lt"/>
                <a:ea typeface="ＭＳ Ｐゴシック" charset="-128"/>
                <a:cs typeface="ＭＳ Ｐゴシック" charset="-128"/>
              </a:rPr>
              <a:t>Chemstore</a:t>
            </a: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UI Copy Center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Mundy’s Machine &amp; Welding Shop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err="1" smtClean="0">
                <a:latin typeface="+mn-lt"/>
                <a:ea typeface="ＭＳ Ｐゴシック" charset="-128"/>
                <a:cs typeface="ＭＳ Ｐゴシック" charset="-128"/>
              </a:rPr>
              <a:t>Alcobra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Metals Inc. (Spokane)</a:t>
            </a: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ktangel 101"/>
          <p:cNvSpPr>
            <a:spLocks noChangeArrowheads="1"/>
          </p:cNvSpPr>
          <p:nvPr/>
        </p:nvSpPr>
        <p:spPr bwMode="auto">
          <a:xfrm>
            <a:off x="4686301" y="1019669"/>
            <a:ext cx="4304506" cy="286232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2" name="Right Arrow 21"/>
          <p:cNvSpPr>
            <a:spLocks noChangeArrowheads="1"/>
          </p:cNvSpPr>
          <p:nvPr/>
        </p:nvSpPr>
        <p:spPr bwMode="auto">
          <a:xfrm rot="2090088">
            <a:off x="4989933" y="329737"/>
            <a:ext cx="1267504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3" name="Right Arrow 22"/>
          <p:cNvSpPr>
            <a:spLocks noChangeArrowheads="1"/>
          </p:cNvSpPr>
          <p:nvPr/>
        </p:nvSpPr>
        <p:spPr bwMode="auto">
          <a:xfrm rot="5400000">
            <a:off x="1608760" y="396251"/>
            <a:ext cx="822832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72000" y="101966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smtClean="0">
                <a:ea typeface="ＭＳ Ｐゴシック" charset="-128"/>
                <a:cs typeface="ＭＳ Ｐゴシック" charset="-128"/>
              </a:rPr>
              <a:t>Online Resources</a:t>
            </a:r>
          </a:p>
          <a:p>
            <a:pPr algn="ctr">
              <a:defRPr/>
            </a:pP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MSC Industrial Direct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http://www.mscdirect.com/</a:t>
            </a: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McMaster-Carr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http://www.mcmaster.com/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" name="Right Arrow 28"/>
          <p:cNvSpPr>
            <a:spLocks noChangeArrowheads="1"/>
          </p:cNvSpPr>
          <p:nvPr/>
        </p:nvSpPr>
        <p:spPr bwMode="auto">
          <a:xfrm rot="5400000">
            <a:off x="1669971" y="4117894"/>
            <a:ext cx="766209" cy="294401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ktangel 101"/>
          <p:cNvSpPr>
            <a:spLocks noChangeArrowheads="1"/>
          </p:cNvSpPr>
          <p:nvPr/>
        </p:nvSpPr>
        <p:spPr bwMode="auto">
          <a:xfrm>
            <a:off x="851473" y="4648203"/>
            <a:ext cx="4149152" cy="1466849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51473" y="4648203"/>
            <a:ext cx="414915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4.) Designate a team purchaser who will be responsible for all purchases</a:t>
            </a:r>
          </a:p>
          <a:p>
            <a:pPr algn="ctr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The following steps will be completed by the team purchaser</a:t>
            </a:r>
          </a:p>
          <a:p>
            <a:pPr algn="ctr">
              <a:defRPr/>
            </a:pP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Right Arrow 31"/>
          <p:cNvSpPr>
            <a:spLocks noChangeArrowheads="1"/>
          </p:cNvSpPr>
          <p:nvPr/>
        </p:nvSpPr>
        <p:spPr bwMode="auto">
          <a:xfrm rot="5400000">
            <a:off x="1727062" y="6293865"/>
            <a:ext cx="619127" cy="261502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3" name="Right Arrow 32"/>
          <p:cNvSpPr>
            <a:spLocks noChangeArrowheads="1"/>
          </p:cNvSpPr>
          <p:nvPr/>
        </p:nvSpPr>
        <p:spPr bwMode="auto">
          <a:xfrm rot="9044227">
            <a:off x="5184370" y="4168796"/>
            <a:ext cx="1267504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01"/>
          <p:cNvSpPr>
            <a:spLocks noChangeArrowheads="1"/>
          </p:cNvSpPr>
          <p:nvPr/>
        </p:nvSpPr>
        <p:spPr bwMode="auto">
          <a:xfrm>
            <a:off x="604615" y="533400"/>
            <a:ext cx="4281710" cy="12858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4615" y="613708"/>
            <a:ext cx="489130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5.) Go talk to Molly Steiner in EP324G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Ask for a budget number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Ask for an activity code</a:t>
            </a:r>
          </a:p>
        </p:txBody>
      </p:sp>
      <p:sp>
        <p:nvSpPr>
          <p:cNvPr id="19" name="Rektangel 101"/>
          <p:cNvSpPr>
            <a:spLocks noChangeArrowheads="1"/>
          </p:cNvSpPr>
          <p:nvPr/>
        </p:nvSpPr>
        <p:spPr bwMode="auto">
          <a:xfrm>
            <a:off x="6143625" y="865328"/>
            <a:ext cx="1933575" cy="764043"/>
          </a:xfrm>
          <a:prstGeom prst="rect">
            <a:avLst/>
          </a:prstGeom>
          <a:gradFill flip="none" rotWithShape="1"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00725" y="865328"/>
            <a:ext cx="25812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Use budget # and activity code</a:t>
            </a:r>
          </a:p>
        </p:txBody>
      </p:sp>
      <p:sp>
        <p:nvSpPr>
          <p:cNvPr id="21" name="Right Arrow 20"/>
          <p:cNvSpPr>
            <a:spLocks noChangeArrowheads="1"/>
          </p:cNvSpPr>
          <p:nvPr/>
        </p:nvSpPr>
        <p:spPr bwMode="auto">
          <a:xfrm>
            <a:off x="4886325" y="1119783"/>
            <a:ext cx="1257300" cy="257969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86325" y="533400"/>
            <a:ext cx="11660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On-Campus Purchase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5126" y="2000709"/>
            <a:ext cx="11660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Off-Campus Purchase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Right Arrow 23"/>
          <p:cNvSpPr>
            <a:spLocks noChangeArrowheads="1"/>
          </p:cNvSpPr>
          <p:nvPr/>
        </p:nvSpPr>
        <p:spPr bwMode="auto">
          <a:xfrm rot="5400000">
            <a:off x="1690249" y="2119749"/>
            <a:ext cx="895350" cy="294401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5" name="Right Arrow 24"/>
          <p:cNvSpPr>
            <a:spLocks noChangeArrowheads="1"/>
          </p:cNvSpPr>
          <p:nvPr/>
        </p:nvSpPr>
        <p:spPr bwMode="auto">
          <a:xfrm rot="5400000">
            <a:off x="6825397" y="1777149"/>
            <a:ext cx="589957" cy="294401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7" name="Rektangel 101"/>
          <p:cNvSpPr>
            <a:spLocks noChangeArrowheads="1"/>
          </p:cNvSpPr>
          <p:nvPr/>
        </p:nvSpPr>
        <p:spPr bwMode="auto">
          <a:xfrm>
            <a:off x="6143625" y="2219328"/>
            <a:ext cx="1933575" cy="764043"/>
          </a:xfrm>
          <a:prstGeom prst="rect">
            <a:avLst/>
          </a:prstGeom>
          <a:gradFill flip="none" rotWithShape="1"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43625" y="2219327"/>
            <a:ext cx="19335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Give receipts to Molly</a:t>
            </a:r>
          </a:p>
        </p:txBody>
      </p:sp>
      <p:sp>
        <p:nvSpPr>
          <p:cNvPr id="29" name="Rektangel 101"/>
          <p:cNvSpPr>
            <a:spLocks noChangeArrowheads="1"/>
          </p:cNvSpPr>
          <p:nvPr/>
        </p:nvSpPr>
        <p:spPr bwMode="auto">
          <a:xfrm>
            <a:off x="604615" y="2714625"/>
            <a:ext cx="4281710" cy="8477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9815" y="2714625"/>
            <a:ext cx="48913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6.) Fill out green credit card order form</a:t>
            </a:r>
          </a:p>
          <a:p>
            <a:pPr lvl="1" algn="ctr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Must be signed by team advisor</a:t>
            </a:r>
          </a:p>
        </p:txBody>
      </p:sp>
      <p:sp>
        <p:nvSpPr>
          <p:cNvPr id="31" name="Rektangel 101"/>
          <p:cNvSpPr>
            <a:spLocks noChangeArrowheads="1"/>
          </p:cNvSpPr>
          <p:nvPr/>
        </p:nvSpPr>
        <p:spPr bwMode="auto">
          <a:xfrm>
            <a:off x="604615" y="4320840"/>
            <a:ext cx="3891186" cy="115252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2" name="Right Arrow 31"/>
          <p:cNvSpPr>
            <a:spLocks noChangeArrowheads="1"/>
          </p:cNvSpPr>
          <p:nvPr/>
        </p:nvSpPr>
        <p:spPr bwMode="auto">
          <a:xfrm rot="5400000">
            <a:off x="1761684" y="3791389"/>
            <a:ext cx="752477" cy="294401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4616" y="4320840"/>
            <a:ext cx="389118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7.) Go back to Molly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Turn in credit card order form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Pick up the credit card</a:t>
            </a:r>
          </a:p>
        </p:txBody>
      </p:sp>
      <p:sp>
        <p:nvSpPr>
          <p:cNvPr id="34" name="Right Arrow 33"/>
          <p:cNvSpPr>
            <a:spLocks noChangeArrowheads="1"/>
          </p:cNvSpPr>
          <p:nvPr/>
        </p:nvSpPr>
        <p:spPr bwMode="auto">
          <a:xfrm rot="5400000">
            <a:off x="1627016" y="5842270"/>
            <a:ext cx="1032210" cy="294401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5" name="Right Arrow 34"/>
          <p:cNvSpPr>
            <a:spLocks noChangeArrowheads="1"/>
          </p:cNvSpPr>
          <p:nvPr/>
        </p:nvSpPr>
        <p:spPr bwMode="auto">
          <a:xfrm>
            <a:off x="4495801" y="4780756"/>
            <a:ext cx="1000122" cy="257969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29905" y="4490117"/>
            <a:ext cx="11660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NOTE!!!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" name="Rektangel 101"/>
          <p:cNvSpPr>
            <a:spLocks noChangeArrowheads="1"/>
          </p:cNvSpPr>
          <p:nvPr/>
        </p:nvSpPr>
        <p:spPr bwMode="auto">
          <a:xfrm>
            <a:off x="5495922" y="3781425"/>
            <a:ext cx="3495677" cy="272415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95923" y="3781425"/>
            <a:ext cx="349567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Purchase Restrictions: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Alcoholic Beverages/Controlled Substances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Weapons/Ammunition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 Food/Water/Entertainment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Hospitality Expenses/Gifts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Household Moving Expenses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Office Decorations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Personal Items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Utilities/Cellular Phone Charges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Radioactive/Hazardous Materials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Consulting Fees/Individual Contractors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ktangel 101"/>
          <p:cNvSpPr>
            <a:spLocks noChangeArrowheads="1"/>
          </p:cNvSpPr>
          <p:nvPr/>
        </p:nvSpPr>
        <p:spPr bwMode="auto">
          <a:xfrm>
            <a:off x="4575014" y="1881770"/>
            <a:ext cx="4359436" cy="431661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7" name="Rektangel 101"/>
          <p:cNvSpPr>
            <a:spLocks noChangeArrowheads="1"/>
          </p:cNvSpPr>
          <p:nvPr/>
        </p:nvSpPr>
        <p:spPr bwMode="auto">
          <a:xfrm>
            <a:off x="520863" y="468650"/>
            <a:ext cx="3784437" cy="6648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5480" y="600045"/>
            <a:ext cx="42436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8.) Purchase/Order desired items</a:t>
            </a:r>
          </a:p>
        </p:txBody>
      </p:sp>
      <p:sp>
        <p:nvSpPr>
          <p:cNvPr id="19" name="Right Arrow 18"/>
          <p:cNvSpPr>
            <a:spLocks noChangeArrowheads="1"/>
          </p:cNvSpPr>
          <p:nvPr/>
        </p:nvSpPr>
        <p:spPr bwMode="auto">
          <a:xfrm rot="2718829">
            <a:off x="4025442" y="1241603"/>
            <a:ext cx="829562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Right Arrow 20"/>
          <p:cNvSpPr>
            <a:spLocks noChangeArrowheads="1"/>
          </p:cNvSpPr>
          <p:nvPr/>
        </p:nvSpPr>
        <p:spPr bwMode="auto">
          <a:xfrm rot="5400000">
            <a:off x="1440622" y="1308263"/>
            <a:ext cx="709775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75611" y="1531507"/>
            <a:ext cx="15621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For Small Items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98028" y="1504696"/>
            <a:ext cx="347442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For Large </a:t>
            </a: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Items/Freight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Rektangel 101"/>
          <p:cNvSpPr>
            <a:spLocks noChangeArrowheads="1"/>
          </p:cNvSpPr>
          <p:nvPr/>
        </p:nvSpPr>
        <p:spPr bwMode="auto">
          <a:xfrm>
            <a:off x="381795" y="1843250"/>
            <a:ext cx="3923505" cy="410117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795" y="1881770"/>
            <a:ext cx="3495676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Shipping </a:t>
            </a:r>
            <a:r>
              <a:rPr lang="en-US" sz="2000" smtClean="0">
                <a:latin typeface="+mn-lt"/>
                <a:ea typeface="ＭＳ Ｐゴシック" charset="-128"/>
                <a:cs typeface="ＭＳ Ｐゴシック" charset="-128"/>
              </a:rPr>
              <a:t>Addresses</a:t>
            </a:r>
            <a:r>
              <a:rPr lang="en-US" sz="2000" smtClean="0">
                <a:latin typeface="+mn-lt"/>
                <a:ea typeface="ＭＳ Ｐゴシック" charset="-128"/>
                <a:cs typeface="ＭＳ Ｐゴシック" charset="-128"/>
              </a:rPr>
              <a:t>:</a:t>
            </a:r>
            <a:br>
              <a:rPr lang="en-US" sz="2000" smtClean="0">
                <a:latin typeface="+mn-lt"/>
                <a:ea typeface="ＭＳ Ｐゴシック" charset="-128"/>
                <a:cs typeface="ＭＳ Ｐゴシック" charset="-128"/>
              </a:rPr>
            </a:b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400" b="1" dirty="0" err="1" smtClean="0">
                <a:latin typeface="+mn-lt"/>
                <a:ea typeface="ＭＳ Ｐゴシック" charset="-128"/>
                <a:cs typeface="ＭＳ Ｐゴシック" charset="-128"/>
              </a:rPr>
              <a:t>Fedex</a:t>
            </a:r>
            <a:r>
              <a:rPr lang="en-US" sz="1400" b="1" dirty="0" smtClean="0">
                <a:latin typeface="+mn-lt"/>
                <a:ea typeface="ＭＳ Ｐゴシック" charset="-128"/>
                <a:cs typeface="ＭＳ Ｐゴシック" charset="-128"/>
              </a:rPr>
              <a:t> Express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Mechanical Engineering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 Attn: (Insert Team Purchaser Name)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691 Ash St. room 324K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Moscow, ID 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83844-0902</a:t>
            </a:r>
            <a:b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</a:br>
            <a:endParaRPr lang="en-US" sz="14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400" b="1" dirty="0" smtClean="0">
                <a:latin typeface="+mn-lt"/>
                <a:ea typeface="ＭＳ Ｐゴシック" charset="-128"/>
                <a:cs typeface="ＭＳ Ｐゴシック" charset="-128"/>
              </a:rPr>
              <a:t>UPS </a:t>
            </a:r>
            <a:r>
              <a:rPr lang="en-US" sz="1400" b="1" dirty="0" smtClean="0">
                <a:latin typeface="+mn-lt"/>
                <a:ea typeface="ＭＳ Ｐゴシック" charset="-128"/>
                <a:cs typeface="ＭＳ Ｐゴシック" charset="-128"/>
              </a:rPr>
              <a:t>&amp; </a:t>
            </a:r>
            <a:r>
              <a:rPr lang="en-US" sz="1400" b="1" dirty="0" err="1" smtClean="0">
                <a:latin typeface="+mn-lt"/>
                <a:ea typeface="ＭＳ Ｐゴシック" charset="-128"/>
                <a:cs typeface="ＭＳ Ｐゴシック" charset="-128"/>
              </a:rPr>
              <a:t>Fedex</a:t>
            </a:r>
            <a:r>
              <a:rPr lang="en-US" sz="1400" b="1" dirty="0" smtClean="0">
                <a:latin typeface="+mn-lt"/>
                <a:ea typeface="ＭＳ Ｐゴシック" charset="-128"/>
                <a:cs typeface="ＭＳ Ｐゴシック" charset="-128"/>
              </a:rPr>
              <a:t> Ground and Freight Carriers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Mechanical Engineering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University of Idaho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Attn: (Insert Team Purchaser Name)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875 Perimeter Drive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ENGR/Physics bldg. room 324K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Moscow, ID 83844-0902</a:t>
            </a:r>
          </a:p>
        </p:txBody>
      </p:sp>
      <p:sp>
        <p:nvSpPr>
          <p:cNvPr id="35" name="Right Arrow 34"/>
          <p:cNvSpPr>
            <a:spLocks noChangeArrowheads="1"/>
          </p:cNvSpPr>
          <p:nvPr/>
        </p:nvSpPr>
        <p:spPr bwMode="auto">
          <a:xfrm rot="5400000">
            <a:off x="1490157" y="6077271"/>
            <a:ext cx="610708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5014" y="1920291"/>
            <a:ext cx="4359436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Shipping Addresses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:</a:t>
            </a:r>
            <a:b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</a:b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400" b="1" dirty="0" err="1" smtClean="0">
                <a:latin typeface="+mn-lt"/>
                <a:ea typeface="ＭＳ Ｐゴシック" charset="-128"/>
                <a:cs typeface="ＭＳ Ｐゴシック" charset="-128"/>
              </a:rPr>
              <a:t>Fedex</a:t>
            </a:r>
            <a:r>
              <a:rPr lang="en-US" sz="1400" b="1" dirty="0" smtClean="0">
                <a:latin typeface="+mn-lt"/>
                <a:ea typeface="ＭＳ Ｐゴシック" charset="-128"/>
                <a:cs typeface="ＭＳ Ｐゴシック" charset="-128"/>
              </a:rPr>
              <a:t> Express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Mechanical Engineering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 Attn: (Insert Team Purchaser Name &amp; Russ Porter)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Gauss-Johnson bldg. room 124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Moscow, ID 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83844-0902</a:t>
            </a:r>
            <a:b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</a:br>
            <a:endParaRPr lang="en-US" sz="14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400" b="1" dirty="0" smtClean="0">
                <a:latin typeface="+mn-lt"/>
                <a:ea typeface="ＭＳ Ｐゴシック" charset="-128"/>
                <a:cs typeface="ＭＳ Ｐゴシック" charset="-128"/>
              </a:rPr>
              <a:t>UPS </a:t>
            </a:r>
            <a:r>
              <a:rPr lang="en-US" sz="1400" b="1" dirty="0" smtClean="0">
                <a:latin typeface="+mn-lt"/>
                <a:ea typeface="ＭＳ Ｐゴシック" charset="-128"/>
                <a:cs typeface="ＭＳ Ｐゴシック" charset="-128"/>
              </a:rPr>
              <a:t>&amp; </a:t>
            </a:r>
            <a:r>
              <a:rPr lang="en-US" sz="1400" b="1" dirty="0" err="1" smtClean="0">
                <a:latin typeface="+mn-lt"/>
                <a:ea typeface="ＭＳ Ｐゴシック" charset="-128"/>
                <a:cs typeface="ＭＳ Ｐゴシック" charset="-128"/>
              </a:rPr>
              <a:t>Fedex</a:t>
            </a:r>
            <a:r>
              <a:rPr lang="en-US" sz="1400" b="1" dirty="0" smtClean="0">
                <a:latin typeface="+mn-lt"/>
                <a:ea typeface="ＭＳ Ｐゴシック" charset="-128"/>
                <a:cs typeface="ＭＳ Ｐゴシック" charset="-128"/>
              </a:rPr>
              <a:t> Ground and Freight Carriers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Mechanical Engineering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University of Idaho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Attn: (Insert Team Purchaser Name &amp; Russ Porter) 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875 Perimeter Drive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Gauss-Johnson bldg. room 124 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Moscow, ID 83844-0902</a:t>
            </a:r>
          </a:p>
        </p:txBody>
      </p:sp>
      <p:sp>
        <p:nvSpPr>
          <p:cNvPr id="39" name="Right Arrow 38"/>
          <p:cNvSpPr>
            <a:spLocks noChangeArrowheads="1"/>
          </p:cNvSpPr>
          <p:nvPr/>
        </p:nvSpPr>
        <p:spPr bwMode="auto">
          <a:xfrm rot="7436071">
            <a:off x="4319833" y="6229670"/>
            <a:ext cx="610708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01"/>
          <p:cNvSpPr>
            <a:spLocks noChangeArrowheads="1"/>
          </p:cNvSpPr>
          <p:nvPr/>
        </p:nvSpPr>
        <p:spPr bwMode="auto">
          <a:xfrm>
            <a:off x="520863" y="468650"/>
            <a:ext cx="4698837" cy="6648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5480" y="600045"/>
            <a:ext cx="45742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9.) Return credit card to Molly promptly!!!</a:t>
            </a:r>
          </a:p>
        </p:txBody>
      </p:sp>
      <p:sp>
        <p:nvSpPr>
          <p:cNvPr id="21" name="Right Arrow 20"/>
          <p:cNvSpPr>
            <a:spLocks noChangeArrowheads="1"/>
          </p:cNvSpPr>
          <p:nvPr/>
        </p:nvSpPr>
        <p:spPr bwMode="auto">
          <a:xfrm rot="5400000">
            <a:off x="1440622" y="1308263"/>
            <a:ext cx="709775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Right Arrow 13"/>
          <p:cNvSpPr>
            <a:spLocks noChangeArrowheads="1"/>
          </p:cNvSpPr>
          <p:nvPr/>
        </p:nvSpPr>
        <p:spPr bwMode="auto">
          <a:xfrm>
            <a:off x="5219700" y="639955"/>
            <a:ext cx="709775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Rektangel 101"/>
          <p:cNvSpPr>
            <a:spLocks noChangeArrowheads="1"/>
          </p:cNvSpPr>
          <p:nvPr/>
        </p:nvSpPr>
        <p:spPr bwMode="auto">
          <a:xfrm>
            <a:off x="5929475" y="468650"/>
            <a:ext cx="2024062" cy="764043"/>
          </a:xfrm>
          <a:prstGeom prst="rect">
            <a:avLst/>
          </a:prstGeom>
          <a:gradFill flip="none" rotWithShape="1"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9475" y="425589"/>
            <a:ext cx="20240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Don’t make Molly mad or else…</a:t>
            </a: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ktangel 101"/>
          <p:cNvSpPr>
            <a:spLocks noChangeArrowheads="1"/>
          </p:cNvSpPr>
          <p:nvPr/>
        </p:nvSpPr>
        <p:spPr bwMode="auto">
          <a:xfrm>
            <a:off x="520863" y="1843251"/>
            <a:ext cx="5251286" cy="162385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0862" y="2190750"/>
            <a:ext cx="525128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10.) Notify Molly when you receive the materials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Return confirmation #’s, receipts, and 	packing slips to Molly ASAP!!! </a:t>
            </a:r>
          </a:p>
        </p:txBody>
      </p:sp>
      <p:sp>
        <p:nvSpPr>
          <p:cNvPr id="23" name="Rektangel 101"/>
          <p:cNvSpPr>
            <a:spLocks noChangeArrowheads="1"/>
          </p:cNvSpPr>
          <p:nvPr/>
        </p:nvSpPr>
        <p:spPr bwMode="auto">
          <a:xfrm>
            <a:off x="520862" y="4176877"/>
            <a:ext cx="5251287" cy="6648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6" name="Right Arrow 25"/>
          <p:cNvSpPr>
            <a:spLocks noChangeArrowheads="1"/>
          </p:cNvSpPr>
          <p:nvPr/>
        </p:nvSpPr>
        <p:spPr bwMode="auto">
          <a:xfrm rot="5400000">
            <a:off x="1412921" y="3641889"/>
            <a:ext cx="709775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0862" y="4295775"/>
            <a:ext cx="52512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Congratulations! You’ve completed the process!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shop_flow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6" ma:contentTypeDescription="Create a new document." ma:contentTypeScope="" ma:versionID="e4a5fc713301fd121d9c49aa2472189d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518B5751-2F36-4E97-925E-C9D0A50C93DB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F2AEDEFC-91D4-4A73-89B4-58D0C1C657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CDE7D7-CF97-4F9F-99D6-A16A7AE2871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Slideshop_flowchart</Template>
  <TotalTime>121</TotalTime>
  <Words>296</Words>
  <Application>Microsoft Office PowerPoint</Application>
  <PresentationFormat>On-screen Show (4:3)</PresentationFormat>
  <Paragraphs>86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Slideshop_flowchart</vt:lpstr>
      <vt:lpstr>Slide 1</vt:lpstr>
      <vt:lpstr>Slide 2</vt:lpstr>
      <vt:lpstr>Slide 3</vt:lpstr>
      <vt:lpstr>Slide 4</vt:lpstr>
      <vt:lpstr>Slide 5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cad</dc:creator>
  <cp:keywords/>
  <dc:description/>
  <cp:lastModifiedBy>steve</cp:lastModifiedBy>
  <cp:revision>20</cp:revision>
  <dcterms:created xsi:type="dcterms:W3CDTF">2010-06-01T21:11:55Z</dcterms:created>
  <dcterms:modified xsi:type="dcterms:W3CDTF">2013-10-01T16:35:13Z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TC018754909991</vt:lpwstr>
  </property>
</Properties>
</file>