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1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B0FF"/>
    <a:srgbClr val="00FFFC"/>
    <a:srgbClr val="336FFA"/>
    <a:srgbClr val="2856BF"/>
    <a:srgbClr val="90AB5E"/>
    <a:srgbClr val="00F3F0"/>
    <a:srgbClr val="00D1CF"/>
    <a:srgbClr val="008C8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80" y="-96"/>
      </p:cViewPr>
      <p:guideLst>
        <p:guide orient="horz" pos="21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10BF4A85-B5D8-4C5F-B5AD-28ABBF307C33}" type="datetime1">
              <a:rPr lang="en-US"/>
              <a:pPr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3904079C-FE85-4EA2-8E9A-0B0426AAA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92A842A-D3D8-4CE7-AA68-5AB8968BDE14}" type="datetime1">
              <a:rPr lang="en-US"/>
              <a:pPr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B38952C-40D6-4971-B620-107CDE7F87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02ED31BA-F18E-474C-ADD9-A4F6D1C99AA4}" type="datetime1">
              <a:rPr lang="en-US"/>
              <a:pPr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860DDBA-925D-486A-B5F7-7946269F2E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65FC1F6-21F9-46C6-82DF-BD1ABA182524}" type="datetime1">
              <a:rPr lang="en-US"/>
              <a:pPr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64166EE-DC0C-4390-8A05-88BA7593FC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4F90825-EC70-4740-9C36-CBF24AB153EE}" type="datetime1">
              <a:rPr lang="en-US"/>
              <a:pPr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62AEA8F-ADE3-41AA-A46A-B67CBAFE6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D17E147-A361-4A09-975A-2D2524FF488C}" type="datetime1">
              <a:rPr lang="en-US"/>
              <a:pPr/>
              <a:t>6/1/2013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AD478E5-E718-4ECC-918D-0D55125F1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8700EC2-30D7-4812-9E17-08755DDDFF33}" type="datetime1">
              <a:rPr lang="en-US"/>
              <a:pPr/>
              <a:t>6/1/2013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DC256400-08F3-479F-A69B-432633871B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3F70058-933A-4CF4-8311-E2E41AE8F390}" type="datetime1">
              <a:rPr lang="en-US"/>
              <a:pPr/>
              <a:t>6/1/2013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03E930C-81E3-4992-A393-7501B80CE0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F3500AC-90C2-4D0B-981C-470338E8177A}" type="datetime1">
              <a:rPr lang="en-US"/>
              <a:pPr/>
              <a:t>6/1/2013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B15BBF2-F61F-4913-A90E-489FDBEBEF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882F4E9-2881-488A-AAA6-1B09780524E4}" type="datetime1">
              <a:rPr lang="en-US"/>
              <a:pPr/>
              <a:t>6/1/2013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CF9200D-E54A-4971-9E20-FADEBF0119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50D47B6-A135-40D5-9A8F-C5FF40116782}" type="datetime1">
              <a:rPr lang="en-US"/>
              <a:pPr/>
              <a:t>6/1/2013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9DCC66D-96A4-481D-B21A-499087050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4476744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Arrow 13"/>
          <p:cNvSpPr>
            <a:spLocks noChangeArrowheads="1"/>
          </p:cNvSpPr>
          <p:nvPr/>
        </p:nvSpPr>
        <p:spPr bwMode="auto">
          <a:xfrm>
            <a:off x="6332258" y="3865135"/>
            <a:ext cx="612728" cy="257969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8" name="Right Arrow 17"/>
          <p:cNvSpPr>
            <a:spLocks noChangeArrowheads="1"/>
          </p:cNvSpPr>
          <p:nvPr/>
        </p:nvSpPr>
        <p:spPr bwMode="auto">
          <a:xfrm rot="5400000">
            <a:off x="4069468" y="4717060"/>
            <a:ext cx="640948" cy="326232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" name="Right Arrow 15"/>
          <p:cNvSpPr>
            <a:spLocks noChangeArrowheads="1"/>
          </p:cNvSpPr>
          <p:nvPr/>
        </p:nvSpPr>
        <p:spPr bwMode="auto">
          <a:xfrm rot="5400000">
            <a:off x="4030299" y="2841105"/>
            <a:ext cx="719287" cy="335757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Rektangel 101"/>
          <p:cNvSpPr>
            <a:spLocks noChangeArrowheads="1"/>
          </p:cNvSpPr>
          <p:nvPr/>
        </p:nvSpPr>
        <p:spPr bwMode="auto">
          <a:xfrm>
            <a:off x="6958013" y="3699381"/>
            <a:ext cx="1609650" cy="507610"/>
          </a:xfrm>
          <a:prstGeom prst="rect">
            <a:avLst/>
          </a:prstGeom>
          <a:gradFill flip="none" rotWithShape="1"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  <a:tileRect/>
          </a:gradFill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0" name="Rektangel 101"/>
          <p:cNvSpPr>
            <a:spLocks noChangeArrowheads="1"/>
          </p:cNvSpPr>
          <p:nvPr/>
        </p:nvSpPr>
        <p:spPr bwMode="auto">
          <a:xfrm>
            <a:off x="2558143" y="1605803"/>
            <a:ext cx="4201886" cy="1015663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18038" y="3935413"/>
            <a:ext cx="484187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Yes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00461" y="3518259"/>
            <a:ext cx="644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latin typeface="+mn-lt"/>
                <a:ea typeface="ＭＳ Ｐゴシック" charset="-128"/>
                <a:cs typeface="ＭＳ Ｐゴシック" charset="-128"/>
              </a:rPr>
              <a:t>Yes</a:t>
            </a:r>
            <a:endParaRPr lang="en-US" sz="2000" b="1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44494" y="3738362"/>
            <a:ext cx="143668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Lucky You!</a:t>
            </a:r>
            <a:endParaRPr lang="en-US" sz="20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74216" y="1605803"/>
            <a:ext cx="413565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1.) Determine what is needed either</a:t>
            </a:r>
          </a:p>
          <a:p>
            <a:pPr marL="342900" indent="-342900">
              <a:buFontTx/>
              <a:buChar char="-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To be fabricated</a:t>
            </a:r>
          </a:p>
          <a:p>
            <a:pPr marL="342900" indent="-342900">
              <a:buFontTx/>
              <a:buChar char="-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To be ordered in stock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909888" y="4105275"/>
            <a:ext cx="1436687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Example text?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01662" y="304800"/>
            <a:ext cx="8937511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 pitchFamily="34" charset="0"/>
              </a:rPr>
              <a:t>Ordering/Fabricating parts from UI Facilities</a:t>
            </a:r>
            <a:r>
              <a:rPr lang="en-US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 pitchFamily="34" charset="0"/>
              </a:rPr>
              <a:t>…</a:t>
            </a:r>
            <a:endParaRPr lang="en-US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1" name="Rektangel 101"/>
          <p:cNvSpPr>
            <a:spLocks noChangeArrowheads="1"/>
          </p:cNvSpPr>
          <p:nvPr/>
        </p:nvSpPr>
        <p:spPr bwMode="auto">
          <a:xfrm>
            <a:off x="1452447" y="3368627"/>
            <a:ext cx="4879811" cy="125098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00B0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53637" y="3445354"/>
            <a:ext cx="487981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2.) Ask Russ Porter if (First check yourself)</a:t>
            </a:r>
          </a:p>
          <a:p>
            <a:pPr>
              <a:defRPr/>
            </a:pPr>
            <a:r>
              <a:rPr lang="en-US" sz="2000" dirty="0">
                <a:latin typeface="+mn-lt"/>
                <a:ea typeface="ＭＳ Ｐゴシック" charset="-128"/>
                <a:cs typeface="ＭＳ Ｐゴシック" charset="-128"/>
              </a:rPr>
              <a:t>-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Parts can be fabricated in Machine shop</a:t>
            </a:r>
          </a:p>
          <a:p>
            <a:pPr>
              <a:defRPr/>
            </a:pPr>
            <a:r>
              <a:rPr lang="en-US" sz="2000" dirty="0">
                <a:latin typeface="+mn-lt"/>
                <a:ea typeface="ＭＳ Ｐゴシック" charset="-128"/>
                <a:cs typeface="ＭＳ Ｐゴシック" charset="-128"/>
              </a:rPr>
              <a:t>-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Stock is available in shop</a:t>
            </a:r>
          </a:p>
        </p:txBody>
      </p:sp>
      <p:sp>
        <p:nvSpPr>
          <p:cNvPr id="35" name="Rektangel 101"/>
          <p:cNvSpPr>
            <a:spLocks noChangeArrowheads="1"/>
          </p:cNvSpPr>
          <p:nvPr/>
        </p:nvSpPr>
        <p:spPr bwMode="auto">
          <a:xfrm>
            <a:off x="2194970" y="5215544"/>
            <a:ext cx="4166232" cy="1015663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72453" y="5320226"/>
            <a:ext cx="40349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3.) Check the Facilities Catalog located in the Machine shop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18038" y="4680121"/>
            <a:ext cx="644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latin typeface="+mn-lt"/>
                <a:ea typeface="ＭＳ Ｐゴシック" charset="-128"/>
                <a:cs typeface="ＭＳ Ｐゴシック" charset="-128"/>
              </a:rPr>
              <a:t>No</a:t>
            </a:r>
            <a:endParaRPr lang="en-US" sz="2000" b="1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" name="Right Arrow 37"/>
          <p:cNvSpPr>
            <a:spLocks noChangeArrowheads="1"/>
          </p:cNvSpPr>
          <p:nvPr/>
        </p:nvSpPr>
        <p:spPr bwMode="auto">
          <a:xfrm rot="5400000">
            <a:off x="4082882" y="6332355"/>
            <a:ext cx="527386" cy="326232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01"/>
          <p:cNvSpPr>
            <a:spLocks noChangeArrowheads="1"/>
          </p:cNvSpPr>
          <p:nvPr/>
        </p:nvSpPr>
        <p:spPr bwMode="auto">
          <a:xfrm>
            <a:off x="2053076" y="1028448"/>
            <a:ext cx="4489288" cy="1941246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00B0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23" name="Right Arrow 22"/>
          <p:cNvSpPr>
            <a:spLocks noChangeArrowheads="1"/>
          </p:cNvSpPr>
          <p:nvPr/>
        </p:nvSpPr>
        <p:spPr bwMode="auto">
          <a:xfrm rot="5400000">
            <a:off x="3886304" y="396251"/>
            <a:ext cx="822832" cy="360200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9" name="Right Arrow 28"/>
          <p:cNvSpPr>
            <a:spLocks noChangeArrowheads="1"/>
          </p:cNvSpPr>
          <p:nvPr/>
        </p:nvSpPr>
        <p:spPr bwMode="auto">
          <a:xfrm rot="5400000">
            <a:off x="3989161" y="3163951"/>
            <a:ext cx="766209" cy="377695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" name="Rektangel 101"/>
          <p:cNvSpPr>
            <a:spLocks noChangeArrowheads="1"/>
          </p:cNvSpPr>
          <p:nvPr/>
        </p:nvSpPr>
        <p:spPr bwMode="auto">
          <a:xfrm>
            <a:off x="2180448" y="3765841"/>
            <a:ext cx="4489288" cy="1774988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00B0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44134" y="3837727"/>
            <a:ext cx="436191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  <a:ea typeface="ＭＳ Ｐゴシック" charset="-128"/>
                <a:cs typeface="ＭＳ Ｐゴシック" charset="-128"/>
              </a:rPr>
              <a:t>5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.) Designate a team purchaser who will be responsible for all purchases</a:t>
            </a:r>
          </a:p>
          <a:p>
            <a:pPr marL="342900" indent="-342900">
              <a:buFontTx/>
              <a:buChar char="-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The following steps will be completed by the team purchaser</a:t>
            </a:r>
          </a:p>
          <a:p>
            <a:pPr algn="ctr">
              <a:defRPr/>
            </a:pPr>
            <a:endParaRPr lang="en-US" sz="2000" dirty="0" smtClean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Right Arrow 31"/>
          <p:cNvSpPr>
            <a:spLocks noChangeArrowheads="1"/>
          </p:cNvSpPr>
          <p:nvPr/>
        </p:nvSpPr>
        <p:spPr bwMode="auto">
          <a:xfrm rot="5400000">
            <a:off x="2559792" y="5858171"/>
            <a:ext cx="1045033" cy="41035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80448" y="1177750"/>
            <a:ext cx="42345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4.) Talk to Russ Porter about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latin typeface="+mn-lt"/>
              </a:rPr>
              <a:t>Parts/stock to make sure that other resources wont be cheaper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latin typeface="+mn-lt"/>
              </a:rPr>
              <a:t>Approximate cost of stock in the market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01"/>
          <p:cNvSpPr>
            <a:spLocks noChangeArrowheads="1"/>
          </p:cNvSpPr>
          <p:nvPr/>
        </p:nvSpPr>
        <p:spPr bwMode="auto">
          <a:xfrm>
            <a:off x="604615" y="533400"/>
            <a:ext cx="4281710" cy="12858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4615" y="613708"/>
            <a:ext cx="489130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  <a:ea typeface="ＭＳ Ｐゴシック" charset="-128"/>
                <a:cs typeface="ＭＳ Ｐゴシック" charset="-128"/>
              </a:rPr>
              <a:t>6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.) Go talk to Molly Steiner in EP324G</a:t>
            </a:r>
          </a:p>
          <a:p>
            <a:pPr marL="342900" indent="-342900">
              <a:buFontTx/>
              <a:buChar char="-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Ask for a budget number</a:t>
            </a:r>
          </a:p>
          <a:p>
            <a:pPr marL="342900" indent="-342900">
              <a:buFontTx/>
              <a:buChar char="-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Ask for an activity code</a:t>
            </a:r>
          </a:p>
        </p:txBody>
      </p:sp>
      <p:sp>
        <p:nvSpPr>
          <p:cNvPr id="24" name="Right Arrow 23"/>
          <p:cNvSpPr>
            <a:spLocks noChangeArrowheads="1"/>
          </p:cNvSpPr>
          <p:nvPr/>
        </p:nvSpPr>
        <p:spPr bwMode="auto">
          <a:xfrm rot="5400000">
            <a:off x="1861017" y="1948981"/>
            <a:ext cx="553814" cy="294401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9" name="Rektangel 101"/>
          <p:cNvSpPr>
            <a:spLocks noChangeArrowheads="1"/>
          </p:cNvSpPr>
          <p:nvPr/>
        </p:nvSpPr>
        <p:spPr bwMode="auto">
          <a:xfrm>
            <a:off x="604616" y="2373089"/>
            <a:ext cx="4045230" cy="123008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00B0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4616" y="2506944"/>
            <a:ext cx="412432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  <a:ea typeface="ＭＳ Ｐゴシック" charset="-128"/>
                <a:cs typeface="ＭＳ Ｐゴシック" charset="-128"/>
              </a:rPr>
              <a:t>7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.) Go to UI Facilities </a:t>
            </a:r>
          </a:p>
          <a:p>
            <a:pPr marL="342900" indent="-342900">
              <a:buFontTx/>
              <a:buChar char="-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Ask for quote on fabrication work</a:t>
            </a:r>
          </a:p>
          <a:p>
            <a:pPr marL="342900" indent="-342900">
              <a:buFontTx/>
              <a:buChar char="-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Cost of parts ordered</a:t>
            </a:r>
          </a:p>
        </p:txBody>
      </p:sp>
      <p:sp>
        <p:nvSpPr>
          <p:cNvPr id="31" name="Rektangel 101"/>
          <p:cNvSpPr>
            <a:spLocks noChangeArrowheads="1"/>
          </p:cNvSpPr>
          <p:nvPr/>
        </p:nvSpPr>
        <p:spPr bwMode="auto">
          <a:xfrm>
            <a:off x="604615" y="4320839"/>
            <a:ext cx="3891186" cy="201513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2" name="Right Arrow 31"/>
          <p:cNvSpPr>
            <a:spLocks noChangeArrowheads="1"/>
          </p:cNvSpPr>
          <p:nvPr/>
        </p:nvSpPr>
        <p:spPr bwMode="auto">
          <a:xfrm rot="5400000">
            <a:off x="1782094" y="3811801"/>
            <a:ext cx="711655" cy="294399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4616" y="4396977"/>
            <a:ext cx="389118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  <a:ea typeface="ＭＳ Ｐゴシック" charset="-128"/>
                <a:cs typeface="ＭＳ Ｐゴシック" charset="-128"/>
              </a:rPr>
              <a:t>8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.) Fill out blue Work Order form</a:t>
            </a:r>
          </a:p>
          <a:p>
            <a:pPr marL="342900" indent="-342900">
              <a:buFontTx/>
              <a:buChar char="-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Get it checked from Team mentor</a:t>
            </a:r>
          </a:p>
          <a:p>
            <a:pPr marL="342900" indent="-342900">
              <a:buFontTx/>
              <a:buChar char="-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Get Team Advisor’s signature</a:t>
            </a:r>
          </a:p>
          <a:p>
            <a:pPr marL="342900" indent="-342900">
              <a:buFontTx/>
              <a:buChar char="-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Once form is filled take two copies of it.</a:t>
            </a:r>
          </a:p>
        </p:txBody>
      </p:sp>
      <p:sp>
        <p:nvSpPr>
          <p:cNvPr id="34" name="Right Arrow 33"/>
          <p:cNvSpPr>
            <a:spLocks noChangeArrowheads="1"/>
          </p:cNvSpPr>
          <p:nvPr/>
        </p:nvSpPr>
        <p:spPr bwMode="auto">
          <a:xfrm rot="5400000">
            <a:off x="1951283" y="6375409"/>
            <a:ext cx="378478" cy="299599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5" name="Right Arrow 34"/>
          <p:cNvSpPr>
            <a:spLocks noChangeArrowheads="1"/>
          </p:cNvSpPr>
          <p:nvPr/>
        </p:nvSpPr>
        <p:spPr bwMode="auto">
          <a:xfrm>
            <a:off x="4649847" y="2770922"/>
            <a:ext cx="929540" cy="243854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329905" y="4490117"/>
            <a:ext cx="11660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NOTE!!!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7" name="Rektangel 101"/>
          <p:cNvSpPr>
            <a:spLocks noChangeArrowheads="1"/>
          </p:cNvSpPr>
          <p:nvPr/>
        </p:nvSpPr>
        <p:spPr bwMode="auto">
          <a:xfrm>
            <a:off x="5495922" y="3997780"/>
            <a:ext cx="3495677" cy="272415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00B0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95923" y="4048126"/>
            <a:ext cx="349567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Purchase Restrictions: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Alcoholic Beverages/Controlled Substances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Weapons/Ammunition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 Food/Water/Entertainment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Hospitality Expenses/Gifts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Household Moving Expenses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Office Decorations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Personal Items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Utilities/Cellular Phone Charges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Radioactive/Hazardous Materials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Consulting Fees/Individual Contractors</a:t>
            </a:r>
          </a:p>
        </p:txBody>
      </p:sp>
      <p:sp>
        <p:nvSpPr>
          <p:cNvPr id="26" name="Right Arrow 25"/>
          <p:cNvSpPr>
            <a:spLocks noChangeArrowheads="1"/>
          </p:cNvSpPr>
          <p:nvPr/>
        </p:nvSpPr>
        <p:spPr bwMode="auto">
          <a:xfrm>
            <a:off x="4495800" y="5080750"/>
            <a:ext cx="1000122" cy="257969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Rektangel 101"/>
          <p:cNvSpPr>
            <a:spLocks noChangeArrowheads="1"/>
          </p:cNvSpPr>
          <p:nvPr/>
        </p:nvSpPr>
        <p:spPr bwMode="auto">
          <a:xfrm>
            <a:off x="5579386" y="2213512"/>
            <a:ext cx="3216271" cy="160252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70639" y="2432368"/>
            <a:ext cx="11660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NOTE!!!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36657" y="2432368"/>
            <a:ext cx="28957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Make sure team has enough funds to make the purchases!!!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01"/>
          <p:cNvSpPr>
            <a:spLocks noChangeArrowheads="1"/>
          </p:cNvSpPr>
          <p:nvPr/>
        </p:nvSpPr>
        <p:spPr bwMode="auto">
          <a:xfrm>
            <a:off x="520864" y="316250"/>
            <a:ext cx="4421250" cy="92472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00B0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272" y="383661"/>
            <a:ext cx="43478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  <a:ea typeface="ＭＳ Ｐゴシック" charset="-128"/>
                <a:cs typeface="ＭＳ Ｐゴシック" charset="-128"/>
              </a:rPr>
              <a:t>9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.) Go back to Molly Steiner</a:t>
            </a:r>
          </a:p>
          <a:p>
            <a:pPr marL="342900" indent="-342900">
              <a:buFontTx/>
              <a:buChar char="-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Turn in the original Work Order form</a:t>
            </a:r>
          </a:p>
        </p:txBody>
      </p:sp>
      <p:sp>
        <p:nvSpPr>
          <p:cNvPr id="21" name="Right Arrow 20"/>
          <p:cNvSpPr>
            <a:spLocks noChangeArrowheads="1"/>
          </p:cNvSpPr>
          <p:nvPr/>
        </p:nvSpPr>
        <p:spPr bwMode="auto">
          <a:xfrm rot="5400000">
            <a:off x="2141950" y="1289474"/>
            <a:ext cx="457202" cy="360200"/>
          </a:xfrm>
          <a:prstGeom prst="rightArrow">
            <a:avLst>
              <a:gd name="adj1" fmla="val 31091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7" name="Rektangel 101"/>
          <p:cNvSpPr>
            <a:spLocks noChangeArrowheads="1"/>
          </p:cNvSpPr>
          <p:nvPr/>
        </p:nvSpPr>
        <p:spPr bwMode="auto">
          <a:xfrm>
            <a:off x="520863" y="1698175"/>
            <a:ext cx="4059576" cy="206828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94274" y="1745278"/>
            <a:ext cx="384895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10.) Once form is turned in</a:t>
            </a:r>
          </a:p>
          <a:p>
            <a:pPr marL="342900" indent="-342900">
              <a:buFontTx/>
              <a:buChar char="-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Place the order at UI Facilities and give them one of the Work Order copies</a:t>
            </a:r>
          </a:p>
          <a:p>
            <a:pPr marL="342900" indent="-342900">
              <a:buFontTx/>
              <a:buChar char="-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Make sure to keep a copy with you</a:t>
            </a:r>
          </a:p>
        </p:txBody>
      </p:sp>
      <p:sp>
        <p:nvSpPr>
          <p:cNvPr id="35" name="Right Arrow 34"/>
          <p:cNvSpPr>
            <a:spLocks noChangeArrowheads="1"/>
          </p:cNvSpPr>
          <p:nvPr/>
        </p:nvSpPr>
        <p:spPr bwMode="auto">
          <a:xfrm rot="5400000">
            <a:off x="2069262" y="3930177"/>
            <a:ext cx="687639" cy="360200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" name="Right Arrow 13"/>
          <p:cNvSpPr>
            <a:spLocks noChangeArrowheads="1"/>
          </p:cNvSpPr>
          <p:nvPr/>
        </p:nvSpPr>
        <p:spPr bwMode="auto">
          <a:xfrm>
            <a:off x="4595352" y="2700027"/>
            <a:ext cx="960390" cy="337272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Rektangel 101"/>
          <p:cNvSpPr>
            <a:spLocks noChangeArrowheads="1"/>
          </p:cNvSpPr>
          <p:nvPr/>
        </p:nvSpPr>
        <p:spPr bwMode="auto">
          <a:xfrm>
            <a:off x="5555742" y="1399552"/>
            <a:ext cx="3015342" cy="313279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84674" y="2257059"/>
            <a:ext cx="11660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NOTE!!!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50692" y="1518824"/>
            <a:ext cx="28254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The UI Facilities bills the Mechanical Engineering Department at the end of each month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Also double check with the facilities and ask for updates on the delivery</a:t>
            </a:r>
            <a:endParaRPr lang="en-US" dirty="0"/>
          </a:p>
        </p:txBody>
      </p:sp>
      <p:sp>
        <p:nvSpPr>
          <p:cNvPr id="20" name="Rektangel 101"/>
          <p:cNvSpPr>
            <a:spLocks noChangeArrowheads="1"/>
          </p:cNvSpPr>
          <p:nvPr/>
        </p:nvSpPr>
        <p:spPr bwMode="auto">
          <a:xfrm>
            <a:off x="465733" y="4478589"/>
            <a:ext cx="4368227" cy="76576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6423" y="4536464"/>
            <a:ext cx="425796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11.) Notify Molly when you receive the materials</a:t>
            </a:r>
          </a:p>
        </p:txBody>
      </p:sp>
      <p:sp>
        <p:nvSpPr>
          <p:cNvPr id="26" name="Rektangel 101"/>
          <p:cNvSpPr>
            <a:spLocks noChangeArrowheads="1"/>
          </p:cNvSpPr>
          <p:nvPr/>
        </p:nvSpPr>
        <p:spPr bwMode="auto">
          <a:xfrm>
            <a:off x="5931188" y="4708382"/>
            <a:ext cx="2024062" cy="764043"/>
          </a:xfrm>
          <a:prstGeom prst="rect">
            <a:avLst/>
          </a:prstGeom>
          <a:gradFill flip="none" rotWithShape="1"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  <a:tileRect/>
          </a:gradFill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53141" y="4708382"/>
            <a:ext cx="21764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Don’t make Molly mad or else…</a:t>
            </a:r>
          </a:p>
          <a:p>
            <a:pPr algn="ctr"/>
            <a:endParaRPr lang="en-US" dirty="0"/>
          </a:p>
        </p:txBody>
      </p:sp>
      <p:sp>
        <p:nvSpPr>
          <p:cNvPr id="28" name="Right Arrow 27"/>
          <p:cNvSpPr>
            <a:spLocks noChangeArrowheads="1"/>
          </p:cNvSpPr>
          <p:nvPr/>
        </p:nvSpPr>
        <p:spPr bwMode="auto">
          <a:xfrm rot="436353">
            <a:off x="4866806" y="4878738"/>
            <a:ext cx="1064095" cy="360200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1" name="Rektangel 101"/>
          <p:cNvSpPr>
            <a:spLocks noChangeArrowheads="1"/>
          </p:cNvSpPr>
          <p:nvPr/>
        </p:nvSpPr>
        <p:spPr bwMode="auto">
          <a:xfrm>
            <a:off x="472881" y="6019211"/>
            <a:ext cx="5476539" cy="567238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00B0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0543" y="6095411"/>
            <a:ext cx="5465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a typeface="ＭＳ Ｐゴシック" charset="-128"/>
                <a:cs typeface="ＭＳ Ｐゴシック" charset="-128"/>
              </a:rPr>
              <a:t>Congratulations! You’ve completed the process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!</a:t>
            </a:r>
            <a:endParaRPr lang="en-US" b="1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Right Arrow 31"/>
          <p:cNvSpPr>
            <a:spLocks noChangeArrowheads="1"/>
          </p:cNvSpPr>
          <p:nvPr/>
        </p:nvSpPr>
        <p:spPr bwMode="auto">
          <a:xfrm rot="5400000">
            <a:off x="2025651" y="5481326"/>
            <a:ext cx="774861" cy="300772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deshop_flow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6" ma:contentTypeDescription="Create a new document." ma:contentTypeScope="" ma:versionID="e4a5fc713301fd121d9c49aa2472189d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518B5751-2F36-4E97-925E-C9D0A50C93DB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F2AEDEFC-91D4-4A73-89B4-58D0C1C657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CDE7D7-CF97-4F9F-99D6-A16A7AE2871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Slideshop_flowchart</Template>
  <TotalTime>238</TotalTime>
  <Words>322</Words>
  <Application>Microsoft Office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Slideshop_flowchart</vt:lpstr>
      <vt:lpstr>Slide 1</vt:lpstr>
      <vt:lpstr>Slide 2</vt:lpstr>
      <vt:lpstr>Slide 3</vt:lpstr>
      <vt:lpstr>Slide 4</vt:lpstr>
    </vt:vector>
  </TitlesOfParts>
  <Company>University of Idaho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cad</dc:creator>
  <cp:lastModifiedBy>steve</cp:lastModifiedBy>
  <cp:revision>31</cp:revision>
  <dcterms:created xsi:type="dcterms:W3CDTF">2010-06-01T21:11:55Z</dcterms:created>
  <dcterms:modified xsi:type="dcterms:W3CDTF">2013-06-01T18:08:21Z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TC018754909991</vt:lpwstr>
  </property>
</Properties>
</file>