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15" r:id="rId3"/>
    <p:sldId id="319" r:id="rId4"/>
    <p:sldId id="316" r:id="rId5"/>
    <p:sldId id="317" r:id="rId6"/>
    <p:sldId id="290" r:id="rId7"/>
    <p:sldId id="320" r:id="rId8"/>
    <p:sldId id="321" r:id="rId9"/>
    <p:sldId id="322" r:id="rId10"/>
    <p:sldId id="324" r:id="rId11"/>
    <p:sldId id="32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67" autoAdjust="0"/>
    <p:restoredTop sz="94660"/>
  </p:normalViewPr>
  <p:slideViewPr>
    <p:cSldViewPr snapToGrid="0">
      <p:cViewPr varScale="1">
        <p:scale>
          <a:sx n="109" d="100"/>
          <a:sy n="109" d="100"/>
        </p:scale>
        <p:origin x="42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06637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44459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311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2620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7971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4288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1372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900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99615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49772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76589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C1C36-EB36-42CF-A074-B66E1B8F5CEE}" type="datetimeFigureOut">
              <a:rPr lang="en-US" smtClean="0"/>
              <a:t>2/27/2022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596E8-B3D7-4B9A-88CD-372C7B06E689}" type="slidenum">
              <a:rPr lang="en-US" smtClean="0"/>
              <a:t>‹#›</a:t>
            </a:fld>
            <a:endParaRPr lang="en-US" dirty="0"/>
          </a:p>
        </p:txBody>
      </p:sp>
    </p:spTree>
    <p:extLst>
      <p:ext uri="{BB962C8B-B14F-4D97-AF65-F5344CB8AC3E}">
        <p14:creationId xmlns:p14="http://schemas.microsoft.com/office/powerpoint/2010/main" val="89886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jpeg"/><Relationship Id="rId2" Type="http://schemas.openxmlformats.org/officeDocument/2006/relationships/slideLayout" Target="../slideLayouts/slideLayout2.xml"/><Relationship Id="rId16" Type="http://schemas.openxmlformats.org/officeDocument/2006/relationships/image" Target="../media/image6.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image" Target="../media/image4.wmf"/><Relationship Id="rId5" Type="http://schemas.openxmlformats.org/officeDocument/2006/relationships/oleObject" Target="../embeddings/oleObject2.bin"/><Relationship Id="rId15" Type="http://schemas.openxmlformats.org/officeDocument/2006/relationships/oleObject" Target="../embeddings/oleObject6.bin"/><Relationship Id="rId10" Type="http://schemas.openxmlformats.org/officeDocument/2006/relationships/oleObject" Target="../embeddings/oleObject4.bin"/><Relationship Id="rId4" Type="http://schemas.openxmlformats.org/officeDocument/2006/relationships/image" Target="../media/image1.wmf"/><Relationship Id="rId9" Type="http://schemas.openxmlformats.org/officeDocument/2006/relationships/image" Target="../media/image7.jpeg"/><Relationship Id="rId14" Type="http://schemas.openxmlformats.org/officeDocument/2006/relationships/image" Target="../media/image5.wmf"/></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16.jpe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4.wmf"/></Relationships>
</file>

<file path=ppt/slides/_rels/slide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Principle of Linear Impulse and Momentum</a:t>
            </a:r>
          </a:p>
        </p:txBody>
      </p:sp>
      <p:sp>
        <p:nvSpPr>
          <p:cNvPr id="3" name="Content Placeholder 2"/>
          <p:cNvSpPr>
            <a:spLocks noGrp="1"/>
          </p:cNvSpPr>
          <p:nvPr>
            <p:ph idx="1"/>
          </p:nvPr>
        </p:nvSpPr>
        <p:spPr>
          <a:xfrm>
            <a:off x="-1" y="685800"/>
            <a:ext cx="6429375" cy="381000"/>
          </a:xfrm>
          <a:solidFill>
            <a:schemeClr val="bg1"/>
          </a:solidFill>
        </p:spPr>
        <p:txBody>
          <a:bodyPr anchor="ctr">
            <a:normAutofit lnSpcReduction="10000"/>
          </a:bodyPr>
          <a:lstStyle/>
          <a:p>
            <a:pPr marL="0" indent="0">
              <a:buNone/>
            </a:pPr>
            <a:r>
              <a:rPr lang="en-US" sz="2000" b="1" dirty="0">
                <a:solidFill>
                  <a:srgbClr val="C00000"/>
                </a:solidFill>
              </a:rPr>
              <a:t>Principle of Linear Impulse and Momentum</a:t>
            </a:r>
          </a:p>
        </p:txBody>
      </p:sp>
      <p:sp>
        <p:nvSpPr>
          <p:cNvPr id="4" name="Title 1"/>
          <p:cNvSpPr txBox="1">
            <a:spLocks/>
          </p:cNvSpPr>
          <p:nvPr/>
        </p:nvSpPr>
        <p:spPr>
          <a:xfrm>
            <a:off x="7620000" y="0"/>
            <a:ext cx="15240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15.1</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2210891000"/>
              </p:ext>
            </p:extLst>
          </p:nvPr>
        </p:nvGraphicFramePr>
        <p:xfrm>
          <a:off x="5715000" y="914400"/>
          <a:ext cx="1727200" cy="609600"/>
        </p:xfrm>
        <a:graphic>
          <a:graphicData uri="http://schemas.openxmlformats.org/presentationml/2006/ole">
            <mc:AlternateContent xmlns:mc="http://schemas.openxmlformats.org/markup-compatibility/2006">
              <mc:Choice xmlns:v="urn:schemas-microsoft-com:vml" Requires="v">
                <p:oleObj spid="_x0000_s57629" name="Equation" r:id="rId3" imgW="1726920" imgH="609480" progId="Equation.DSMT4">
                  <p:embed/>
                </p:oleObj>
              </mc:Choice>
              <mc:Fallback>
                <p:oleObj name="Equation" r:id="rId3" imgW="1726920" imgH="609480" progId="Equation.DSMT4">
                  <p:embed/>
                  <p:pic>
                    <p:nvPicPr>
                      <p:cNvPr id="0" name=""/>
                      <p:cNvPicPr>
                        <a:picLocks noChangeAspect="1" noChangeArrowheads="1"/>
                      </p:cNvPicPr>
                      <p:nvPr/>
                    </p:nvPicPr>
                    <p:blipFill>
                      <a:blip r:embed="rId4"/>
                      <a:srcRect/>
                      <a:stretch>
                        <a:fillRect/>
                      </a:stretch>
                    </p:blipFill>
                    <p:spPr bwMode="auto">
                      <a:xfrm>
                        <a:off x="5715000" y="914400"/>
                        <a:ext cx="1727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6641383"/>
              </p:ext>
            </p:extLst>
          </p:nvPr>
        </p:nvGraphicFramePr>
        <p:xfrm>
          <a:off x="2209800" y="2057400"/>
          <a:ext cx="1955800" cy="546100"/>
        </p:xfrm>
        <a:graphic>
          <a:graphicData uri="http://schemas.openxmlformats.org/presentationml/2006/ole">
            <mc:AlternateContent xmlns:mc="http://schemas.openxmlformats.org/markup-compatibility/2006">
              <mc:Choice xmlns:v="urn:schemas-microsoft-com:vml" Requires="v">
                <p:oleObj spid="_x0000_s57630" name="Equation" r:id="rId5" imgW="1955520" imgH="545760" progId="Equation.DSMT4">
                  <p:embed/>
                </p:oleObj>
              </mc:Choice>
              <mc:Fallback>
                <p:oleObj name="Equation" r:id="rId5" imgW="1955520" imgH="545760" progId="Equation.DSMT4">
                  <p:embed/>
                  <p:pic>
                    <p:nvPicPr>
                      <p:cNvPr id="0" name="Object 8"/>
                      <p:cNvPicPr>
                        <a:picLocks noChangeAspect="1" noChangeArrowheads="1"/>
                      </p:cNvPicPr>
                      <p:nvPr/>
                    </p:nvPicPr>
                    <p:blipFill>
                      <a:blip r:embed="rId6"/>
                      <a:srcRect/>
                      <a:stretch>
                        <a:fillRect/>
                      </a:stretch>
                    </p:blipFill>
                    <p:spPr bwMode="auto">
                      <a:xfrm>
                        <a:off x="2209800" y="2057400"/>
                        <a:ext cx="1955800" cy="546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235593349"/>
              </p:ext>
            </p:extLst>
          </p:nvPr>
        </p:nvGraphicFramePr>
        <p:xfrm>
          <a:off x="5105400" y="2057400"/>
          <a:ext cx="2171700" cy="546100"/>
        </p:xfrm>
        <a:graphic>
          <a:graphicData uri="http://schemas.openxmlformats.org/presentationml/2006/ole">
            <mc:AlternateContent xmlns:mc="http://schemas.openxmlformats.org/markup-compatibility/2006">
              <mc:Choice xmlns:v="urn:schemas-microsoft-com:vml" Requires="v">
                <p:oleObj spid="_x0000_s57631" name="Equation" r:id="rId7" imgW="2171520" imgH="545760" progId="Equation.DSMT4">
                  <p:embed/>
                </p:oleObj>
              </mc:Choice>
              <mc:Fallback>
                <p:oleObj name="Equation" r:id="rId7" imgW="2171520" imgH="545760" progId="Equation.DSMT4">
                  <p:embed/>
                  <p:pic>
                    <p:nvPicPr>
                      <p:cNvPr id="0" name="Object 6"/>
                      <p:cNvPicPr>
                        <a:picLocks noChangeAspect="1" noChangeArrowheads="1"/>
                      </p:cNvPicPr>
                      <p:nvPr/>
                    </p:nvPicPr>
                    <p:blipFill>
                      <a:blip r:embed="rId8"/>
                      <a:srcRect/>
                      <a:stretch>
                        <a:fillRect/>
                      </a:stretch>
                    </p:blipFill>
                    <p:spPr bwMode="auto">
                      <a:xfrm>
                        <a:off x="5105400" y="2057400"/>
                        <a:ext cx="2171700" cy="546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Content Placeholder 2"/>
          <p:cNvSpPr txBox="1">
            <a:spLocks/>
          </p:cNvSpPr>
          <p:nvPr/>
        </p:nvSpPr>
        <p:spPr>
          <a:xfrm>
            <a:off x="0" y="2667000"/>
            <a:ext cx="3048000" cy="4572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Linear Momentum</a:t>
            </a:r>
          </a:p>
        </p:txBody>
      </p:sp>
      <p:sp>
        <p:nvSpPr>
          <p:cNvPr id="14" name="Content Placeholder 2"/>
          <p:cNvSpPr txBox="1">
            <a:spLocks/>
          </p:cNvSpPr>
          <p:nvPr/>
        </p:nvSpPr>
        <p:spPr>
          <a:xfrm>
            <a:off x="0" y="990600"/>
            <a:ext cx="5638800" cy="3810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equation of motion for a particle can be written:</a:t>
            </a:r>
          </a:p>
        </p:txBody>
      </p:sp>
      <p:sp>
        <p:nvSpPr>
          <p:cNvPr id="15" name="Content Placeholder 2"/>
          <p:cNvSpPr txBox="1">
            <a:spLocks/>
          </p:cNvSpPr>
          <p:nvPr/>
        </p:nvSpPr>
        <p:spPr>
          <a:xfrm>
            <a:off x="0" y="1600200"/>
            <a:ext cx="7696200" cy="3810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Rearranging the terms and integrating gives:         Or, alternatively:</a:t>
            </a:r>
          </a:p>
        </p:txBody>
      </p:sp>
      <p:sp>
        <p:nvSpPr>
          <p:cNvPr id="18" name="Content Placeholder 2"/>
          <p:cNvSpPr txBox="1">
            <a:spLocks/>
          </p:cNvSpPr>
          <p:nvPr/>
        </p:nvSpPr>
        <p:spPr>
          <a:xfrm>
            <a:off x="0" y="3048000"/>
            <a:ext cx="8839200" cy="609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Each of the two vectors on the right side of the above equation are referred to as the particle’s linear momentum: </a:t>
            </a:r>
          </a:p>
        </p:txBody>
      </p:sp>
      <p:sp>
        <p:nvSpPr>
          <p:cNvPr id="19" name="Content Placeholder 2"/>
          <p:cNvSpPr txBox="1">
            <a:spLocks/>
          </p:cNvSpPr>
          <p:nvPr/>
        </p:nvSpPr>
        <p:spPr>
          <a:xfrm>
            <a:off x="0" y="3810000"/>
            <a:ext cx="3048000" cy="4572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Linear Impulse</a:t>
            </a:r>
          </a:p>
        </p:txBody>
      </p:sp>
      <p:sp>
        <p:nvSpPr>
          <p:cNvPr id="20" name="Content Placeholder 2"/>
          <p:cNvSpPr txBox="1">
            <a:spLocks/>
          </p:cNvSpPr>
          <p:nvPr/>
        </p:nvSpPr>
        <p:spPr>
          <a:xfrm>
            <a:off x="0" y="4191000"/>
            <a:ext cx="9144000" cy="3810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term involving the integral of force over a discrete time is referred to as a linear impulse:</a:t>
            </a:r>
          </a:p>
        </p:txBody>
      </p:sp>
      <p:pic>
        <p:nvPicPr>
          <p:cNvPr id="57419" name="Picture 75" descr="D:\Courses\ENGR220\HibbelerV12\Hibbeler_Dynamics_CH15_JPG\fig15_01.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22685"/>
          <a:stretch/>
        </p:blipFill>
        <p:spPr bwMode="auto">
          <a:xfrm>
            <a:off x="457200" y="4572000"/>
            <a:ext cx="3950208" cy="22679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Object 11"/>
          <p:cNvGraphicFramePr>
            <a:graphicFrameLocks noChangeAspect="1"/>
          </p:cNvGraphicFramePr>
          <p:nvPr>
            <p:extLst>
              <p:ext uri="{D42A27DB-BD31-4B8C-83A1-F6EECF244321}">
                <p14:modId xmlns:p14="http://schemas.microsoft.com/office/powerpoint/2010/main" val="1675124543"/>
              </p:ext>
            </p:extLst>
          </p:nvPr>
        </p:nvGraphicFramePr>
        <p:xfrm>
          <a:off x="3962400" y="3505200"/>
          <a:ext cx="723900" cy="241300"/>
        </p:xfrm>
        <a:graphic>
          <a:graphicData uri="http://schemas.openxmlformats.org/presentationml/2006/ole">
            <mc:AlternateContent xmlns:mc="http://schemas.openxmlformats.org/markup-compatibility/2006">
              <mc:Choice xmlns:v="urn:schemas-microsoft-com:vml" Requires="v">
                <p:oleObj spid="_x0000_s57632" name="Equation" r:id="rId10" imgW="723600" imgH="241200" progId="Equation.DSMT4">
                  <p:embed/>
                </p:oleObj>
              </mc:Choice>
              <mc:Fallback>
                <p:oleObj name="Equation" r:id="rId10" imgW="723600" imgH="241200" progId="Equation.DSMT4">
                  <p:embed/>
                  <p:pic>
                    <p:nvPicPr>
                      <p:cNvPr id="0" name="Object 10"/>
                      <p:cNvPicPr>
                        <a:picLocks noChangeAspect="1" noChangeArrowheads="1"/>
                      </p:cNvPicPr>
                      <p:nvPr/>
                    </p:nvPicPr>
                    <p:blipFill>
                      <a:blip r:embed="rId11"/>
                      <a:srcRect/>
                      <a:stretch>
                        <a:fillRect/>
                      </a:stretch>
                    </p:blipFill>
                    <p:spPr bwMode="auto">
                      <a:xfrm>
                        <a:off x="3962400" y="3505200"/>
                        <a:ext cx="723900" cy="241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7420" name="Picture 76" descr="D:\Courses\ENGR220\HibbelerV12\Hibbeler_Dynamics_CH15_JPG\fig15_02.jp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b="23156"/>
          <a:stretch/>
        </p:blipFill>
        <p:spPr bwMode="auto">
          <a:xfrm>
            <a:off x="4800600" y="4648200"/>
            <a:ext cx="3950208" cy="21431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Object 4"/>
          <p:cNvGraphicFramePr>
            <a:graphicFrameLocks noChangeAspect="1"/>
          </p:cNvGraphicFramePr>
          <p:nvPr>
            <p:extLst>
              <p:ext uri="{D42A27DB-BD31-4B8C-83A1-F6EECF244321}">
                <p14:modId xmlns:p14="http://schemas.microsoft.com/office/powerpoint/2010/main" val="4164305884"/>
              </p:ext>
            </p:extLst>
          </p:nvPr>
        </p:nvGraphicFramePr>
        <p:xfrm>
          <a:off x="3048000" y="5638800"/>
          <a:ext cx="1143000" cy="546100"/>
        </p:xfrm>
        <a:graphic>
          <a:graphicData uri="http://schemas.openxmlformats.org/presentationml/2006/ole">
            <mc:AlternateContent xmlns:mc="http://schemas.openxmlformats.org/markup-compatibility/2006">
              <mc:Choice xmlns:v="urn:schemas-microsoft-com:vml" Requires="v">
                <p:oleObj spid="_x0000_s57633" name="Equation" r:id="rId13" imgW="1143000" imgH="545760" progId="Equation.DSMT4">
                  <p:embed/>
                </p:oleObj>
              </mc:Choice>
              <mc:Fallback>
                <p:oleObj name="Equation" r:id="rId13" imgW="1143000" imgH="545760" progId="Equation.DSMT4">
                  <p:embed/>
                  <p:pic>
                    <p:nvPicPr>
                      <p:cNvPr id="0" name="Object 6"/>
                      <p:cNvPicPr>
                        <a:picLocks noChangeAspect="1" noChangeArrowheads="1"/>
                      </p:cNvPicPr>
                      <p:nvPr/>
                    </p:nvPicPr>
                    <p:blipFill>
                      <a:blip r:embed="rId14"/>
                      <a:srcRect/>
                      <a:stretch>
                        <a:fillRect/>
                      </a:stretch>
                    </p:blipFill>
                    <p:spPr bwMode="auto">
                      <a:xfrm>
                        <a:off x="3048000" y="5638800"/>
                        <a:ext cx="1143000" cy="546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41755382"/>
              </p:ext>
            </p:extLst>
          </p:nvPr>
        </p:nvGraphicFramePr>
        <p:xfrm>
          <a:off x="7467600" y="5791200"/>
          <a:ext cx="1295400" cy="381000"/>
        </p:xfrm>
        <a:graphic>
          <a:graphicData uri="http://schemas.openxmlformats.org/presentationml/2006/ole">
            <mc:AlternateContent xmlns:mc="http://schemas.openxmlformats.org/markup-compatibility/2006">
              <mc:Choice xmlns:v="urn:schemas-microsoft-com:vml" Requires="v">
                <p:oleObj spid="_x0000_s57634" name="Equation" r:id="rId15" imgW="1295280" imgH="380880" progId="Equation.DSMT4">
                  <p:embed/>
                </p:oleObj>
              </mc:Choice>
              <mc:Fallback>
                <p:oleObj name="Equation" r:id="rId15" imgW="1295280" imgH="380880" progId="Equation.DSMT4">
                  <p:embed/>
                  <p:pic>
                    <p:nvPicPr>
                      <p:cNvPr id="0" name="Object 4"/>
                      <p:cNvPicPr>
                        <a:picLocks noChangeAspect="1" noChangeArrowheads="1"/>
                      </p:cNvPicPr>
                      <p:nvPr/>
                    </p:nvPicPr>
                    <p:blipFill>
                      <a:blip r:embed="rId16"/>
                      <a:srcRect/>
                      <a:stretch>
                        <a:fillRect/>
                      </a:stretch>
                    </p:blipFill>
                    <p:spPr bwMode="auto">
                      <a:xfrm>
                        <a:off x="7467600" y="5791200"/>
                        <a:ext cx="1295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1044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81000" y="3324950"/>
            <a:ext cx="6400800" cy="2826065"/>
          </a:xfrm>
          <a:prstGeom prst="rect">
            <a:avLst/>
          </a:prstGeom>
          <a:solidFill>
            <a:schemeClr val="bg1"/>
          </a:solidFill>
        </p:spPr>
        <p:txBody>
          <a:bodyPr vert="horz" lIns="91440" tIns="45720" rIns="91440" bIns="45720" rtlCol="0" anchor="t" anchorCtr="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This problem only has motion and forces in the y-direction</a:t>
            </a:r>
          </a:p>
          <a:p>
            <a:pPr marL="0" indent="0">
              <a:buFont typeface="Arial" pitchFamily="34" charset="0"/>
              <a:buNone/>
            </a:pPr>
            <a:endParaRPr lang="en-US" sz="2000" dirty="0"/>
          </a:p>
          <a:p>
            <a:pPr marL="0" indent="0">
              <a:buFont typeface="Arial" pitchFamily="34" charset="0"/>
              <a:buNone/>
            </a:pPr>
            <a:r>
              <a:rPr lang="en-US" sz="2000" dirty="0"/>
              <a:t>The special case is that for the first chunk of time the force on the cable isn’t enough to move the crate. You could analyze this portion, but you would just be showing that 0 + 0 = 0. </a:t>
            </a:r>
          </a:p>
          <a:p>
            <a:pPr marL="0" indent="0">
              <a:buFont typeface="Arial" pitchFamily="34" charset="0"/>
              <a:buNone/>
            </a:pPr>
            <a:endParaRPr lang="en-US" sz="2000" dirty="0"/>
          </a:p>
          <a:p>
            <a:pPr marL="0" indent="0">
              <a:buFont typeface="Arial" pitchFamily="34" charset="0"/>
              <a:buNone/>
            </a:pPr>
            <a:r>
              <a:rPr lang="en-US" sz="2000" dirty="0"/>
              <a:t>First, find the time when the cable force is able to move the crate, then apply the principle of impulse equations from that time until t = 4</a:t>
            </a:r>
          </a:p>
        </p:txBody>
      </p:sp>
      <p:pic>
        <p:nvPicPr>
          <p:cNvPr id="7" name="Picture 6">
            <a:extLst>
              <a:ext uri="{FF2B5EF4-FFF2-40B4-BE49-F238E27FC236}">
                <a16:creationId xmlns:a16="http://schemas.microsoft.com/office/drawing/2014/main" id="{C200E191-B948-44AC-8D4F-C8063438D26E}"/>
              </a:ext>
            </a:extLst>
          </p:cNvPr>
          <p:cNvPicPr>
            <a:picLocks noChangeAspect="1"/>
          </p:cNvPicPr>
          <p:nvPr/>
        </p:nvPicPr>
        <p:blipFill>
          <a:blip r:embed="rId2"/>
          <a:stretch>
            <a:fillRect/>
          </a:stretch>
        </p:blipFill>
        <p:spPr>
          <a:xfrm>
            <a:off x="268318" y="888138"/>
            <a:ext cx="4772025" cy="1647825"/>
          </a:xfrm>
          <a:prstGeom prst="rect">
            <a:avLst/>
          </a:prstGeom>
        </p:spPr>
      </p:pic>
      <p:pic>
        <p:nvPicPr>
          <p:cNvPr id="9" name="Picture 8">
            <a:extLst>
              <a:ext uri="{FF2B5EF4-FFF2-40B4-BE49-F238E27FC236}">
                <a16:creationId xmlns:a16="http://schemas.microsoft.com/office/drawing/2014/main" id="{7D5441CE-1B3C-4F1C-BDC0-8AF27484FAAE}"/>
              </a:ext>
            </a:extLst>
          </p:cNvPr>
          <p:cNvPicPr>
            <a:picLocks noChangeAspect="1"/>
          </p:cNvPicPr>
          <p:nvPr/>
        </p:nvPicPr>
        <p:blipFill>
          <a:blip r:embed="rId3"/>
          <a:stretch>
            <a:fillRect/>
          </a:stretch>
        </p:blipFill>
        <p:spPr>
          <a:xfrm>
            <a:off x="5943600" y="706985"/>
            <a:ext cx="2464820" cy="2546981"/>
          </a:xfrm>
          <a:prstGeom prst="rect">
            <a:avLst/>
          </a:prstGeom>
        </p:spPr>
      </p:pic>
    </p:spTree>
    <p:extLst>
      <p:ext uri="{BB962C8B-B14F-4D97-AF65-F5344CB8AC3E}">
        <p14:creationId xmlns:p14="http://schemas.microsoft.com/office/powerpoint/2010/main" val="409022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200E191-B948-44AC-8D4F-C8063438D26E}"/>
              </a:ext>
            </a:extLst>
          </p:cNvPr>
          <p:cNvPicPr>
            <a:picLocks noChangeAspect="1"/>
          </p:cNvPicPr>
          <p:nvPr/>
        </p:nvPicPr>
        <p:blipFill>
          <a:blip r:embed="rId2"/>
          <a:stretch>
            <a:fillRect/>
          </a:stretch>
        </p:blipFill>
        <p:spPr>
          <a:xfrm>
            <a:off x="268318" y="888138"/>
            <a:ext cx="4772025" cy="1647825"/>
          </a:xfrm>
          <a:prstGeom prst="rect">
            <a:avLst/>
          </a:prstGeom>
        </p:spPr>
      </p:pic>
      <p:pic>
        <p:nvPicPr>
          <p:cNvPr id="9" name="Picture 8">
            <a:extLst>
              <a:ext uri="{FF2B5EF4-FFF2-40B4-BE49-F238E27FC236}">
                <a16:creationId xmlns:a16="http://schemas.microsoft.com/office/drawing/2014/main" id="{7D5441CE-1B3C-4F1C-BDC0-8AF27484FAAE}"/>
              </a:ext>
            </a:extLst>
          </p:cNvPr>
          <p:cNvPicPr>
            <a:picLocks noChangeAspect="1"/>
          </p:cNvPicPr>
          <p:nvPr/>
        </p:nvPicPr>
        <p:blipFill>
          <a:blip r:embed="rId3"/>
          <a:stretch>
            <a:fillRect/>
          </a:stretch>
        </p:blipFill>
        <p:spPr>
          <a:xfrm>
            <a:off x="5943600" y="706985"/>
            <a:ext cx="2464820" cy="2546981"/>
          </a:xfrm>
          <a:prstGeom prst="rect">
            <a:avLst/>
          </a:prstGeom>
        </p:spPr>
      </p:pic>
      <p:pic>
        <p:nvPicPr>
          <p:cNvPr id="3" name="Picture 2">
            <a:extLst>
              <a:ext uri="{FF2B5EF4-FFF2-40B4-BE49-F238E27FC236}">
                <a16:creationId xmlns:a16="http://schemas.microsoft.com/office/drawing/2014/main" id="{9E8FA3BE-107B-40B2-8017-0A0598087482}"/>
              </a:ext>
            </a:extLst>
          </p:cNvPr>
          <p:cNvPicPr>
            <a:picLocks noChangeAspect="1"/>
          </p:cNvPicPr>
          <p:nvPr/>
        </p:nvPicPr>
        <p:blipFill>
          <a:blip r:embed="rId4"/>
          <a:stretch>
            <a:fillRect/>
          </a:stretch>
        </p:blipFill>
        <p:spPr>
          <a:xfrm>
            <a:off x="943809" y="3157685"/>
            <a:ext cx="4352925" cy="3257550"/>
          </a:xfrm>
          <a:prstGeom prst="rect">
            <a:avLst/>
          </a:prstGeom>
        </p:spPr>
      </p:pic>
    </p:spTree>
    <p:extLst>
      <p:ext uri="{BB962C8B-B14F-4D97-AF65-F5344CB8AC3E}">
        <p14:creationId xmlns:p14="http://schemas.microsoft.com/office/powerpoint/2010/main" val="327812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436" name="Picture 68" descr="D:\Courses\ENGR220\HibbelerV12\Hibbeler_Dynamics_CH15_JPG\fig15_0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8455"/>
          <a:stretch/>
        </p:blipFill>
        <p:spPr bwMode="auto">
          <a:xfrm>
            <a:off x="685800" y="3810000"/>
            <a:ext cx="7695449" cy="29718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Principle of Linear Impulse and Momentum</a:t>
            </a:r>
          </a:p>
        </p:txBody>
      </p:sp>
      <p:sp>
        <p:nvSpPr>
          <p:cNvPr id="4" name="Title 1"/>
          <p:cNvSpPr txBox="1">
            <a:spLocks/>
          </p:cNvSpPr>
          <p:nvPr/>
        </p:nvSpPr>
        <p:spPr>
          <a:xfrm>
            <a:off x="7620000" y="0"/>
            <a:ext cx="15240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15.1</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Content Placeholder 2"/>
          <p:cNvSpPr txBox="1">
            <a:spLocks/>
          </p:cNvSpPr>
          <p:nvPr/>
        </p:nvSpPr>
        <p:spPr>
          <a:xfrm>
            <a:off x="0" y="685800"/>
            <a:ext cx="6934200" cy="381000"/>
          </a:xfrm>
          <a:prstGeom prst="rect">
            <a:avLst/>
          </a:prstGeom>
          <a:solidFill>
            <a:schemeClr val="bg1"/>
          </a:solidFill>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Principle of Linear Impulse and Momentum</a:t>
            </a:r>
          </a:p>
        </p:txBody>
      </p:sp>
      <p:graphicFrame>
        <p:nvGraphicFramePr>
          <p:cNvPr id="10" name="Object 9"/>
          <p:cNvGraphicFramePr>
            <a:graphicFrameLocks noChangeAspect="1"/>
          </p:cNvGraphicFramePr>
          <p:nvPr>
            <p:extLst>
              <p:ext uri="{D42A27DB-BD31-4B8C-83A1-F6EECF244321}">
                <p14:modId xmlns:p14="http://schemas.microsoft.com/office/powerpoint/2010/main" val="2387623700"/>
              </p:ext>
            </p:extLst>
          </p:nvPr>
        </p:nvGraphicFramePr>
        <p:xfrm>
          <a:off x="5257800" y="1066800"/>
          <a:ext cx="3429000" cy="647700"/>
        </p:xfrm>
        <a:graphic>
          <a:graphicData uri="http://schemas.openxmlformats.org/presentationml/2006/ole">
            <mc:AlternateContent xmlns:mc="http://schemas.openxmlformats.org/markup-compatibility/2006">
              <mc:Choice xmlns:v="urn:schemas-microsoft-com:vml" Requires="v">
                <p:oleObj spid="_x0000_s58503" name="Equation" r:id="rId4" imgW="3429000" imgH="647640" progId="Equation.DSMT4">
                  <p:embed/>
                </p:oleObj>
              </mc:Choice>
              <mc:Fallback>
                <p:oleObj name="Equation" r:id="rId4" imgW="3429000" imgH="647640" progId="Equation.DSMT4">
                  <p:embed/>
                  <p:pic>
                    <p:nvPicPr>
                      <p:cNvPr id="0" name="Object 18"/>
                      <p:cNvPicPr>
                        <a:picLocks noChangeAspect="1" noChangeArrowheads="1"/>
                      </p:cNvPicPr>
                      <p:nvPr/>
                    </p:nvPicPr>
                    <p:blipFill>
                      <a:blip r:embed="rId5"/>
                      <a:srcRect/>
                      <a:stretch>
                        <a:fillRect/>
                      </a:stretch>
                    </p:blipFill>
                    <p:spPr bwMode="auto">
                      <a:xfrm>
                        <a:off x="5257800" y="1066800"/>
                        <a:ext cx="3429000"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923376543"/>
              </p:ext>
            </p:extLst>
          </p:nvPr>
        </p:nvGraphicFramePr>
        <p:xfrm>
          <a:off x="4953000" y="1943100"/>
          <a:ext cx="4076700" cy="1866900"/>
        </p:xfrm>
        <a:graphic>
          <a:graphicData uri="http://schemas.openxmlformats.org/presentationml/2006/ole">
            <mc:AlternateContent xmlns:mc="http://schemas.openxmlformats.org/markup-compatibility/2006">
              <mc:Choice xmlns:v="urn:schemas-microsoft-com:vml" Requires="v">
                <p:oleObj spid="_x0000_s58504" name="Equation" r:id="rId6" imgW="4076640" imgH="1866600" progId="Equation.DSMT4">
                  <p:embed/>
                </p:oleObj>
              </mc:Choice>
              <mc:Fallback>
                <p:oleObj name="Equation" r:id="rId6" imgW="4076640" imgH="1866600" progId="Equation.DSMT4">
                  <p:embed/>
                  <p:pic>
                    <p:nvPicPr>
                      <p:cNvPr id="0" name="Object 9"/>
                      <p:cNvPicPr>
                        <a:picLocks noChangeAspect="1" noChangeArrowheads="1"/>
                      </p:cNvPicPr>
                      <p:nvPr/>
                    </p:nvPicPr>
                    <p:blipFill>
                      <a:blip r:embed="rId7"/>
                      <a:srcRect/>
                      <a:stretch>
                        <a:fillRect/>
                      </a:stretch>
                    </p:blipFill>
                    <p:spPr bwMode="auto">
                      <a:xfrm>
                        <a:off x="4953000" y="1943100"/>
                        <a:ext cx="4076700" cy="1866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Content Placeholder 2"/>
          <p:cNvSpPr txBox="1">
            <a:spLocks/>
          </p:cNvSpPr>
          <p:nvPr/>
        </p:nvSpPr>
        <p:spPr>
          <a:xfrm>
            <a:off x="0" y="1066800"/>
            <a:ext cx="5257800" cy="6858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It is often convenient to write the </a:t>
            </a:r>
            <a:br>
              <a:rPr lang="en-US" sz="1800" dirty="0"/>
            </a:br>
            <a:r>
              <a:rPr lang="en-US" sz="1800" b="1" i="1" dirty="0">
                <a:solidFill>
                  <a:srgbClr val="C00000"/>
                </a:solidFill>
              </a:rPr>
              <a:t>principle of linear impulse and momentum </a:t>
            </a:r>
            <a:r>
              <a:rPr lang="en-US" sz="1800" dirty="0"/>
              <a:t>as:</a:t>
            </a:r>
          </a:p>
        </p:txBody>
      </p:sp>
      <p:sp>
        <p:nvSpPr>
          <p:cNvPr id="12" name="Content Placeholder 2"/>
          <p:cNvSpPr txBox="1">
            <a:spLocks/>
          </p:cNvSpPr>
          <p:nvPr/>
        </p:nvSpPr>
        <p:spPr>
          <a:xfrm>
            <a:off x="0" y="2057400"/>
            <a:ext cx="4495800" cy="609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a:t>
            </a:r>
            <a:r>
              <a:rPr lang="en-US" sz="1800" b="1" i="1" dirty="0">
                <a:solidFill>
                  <a:srgbClr val="C00000"/>
                </a:solidFill>
              </a:rPr>
              <a:t>principle of linear impulse </a:t>
            </a:r>
            <a:r>
              <a:rPr lang="en-US" sz="1800" dirty="0"/>
              <a:t>can be </a:t>
            </a:r>
          </a:p>
          <a:p>
            <a:pPr marL="182880" lvl="1" indent="0">
              <a:spcBef>
                <a:spcPts val="0"/>
              </a:spcBef>
              <a:buNone/>
            </a:pPr>
            <a:r>
              <a:rPr lang="en-US" sz="1800" dirty="0"/>
              <a:t>resolved into its x, y, z components so that:</a:t>
            </a:r>
          </a:p>
        </p:txBody>
      </p:sp>
      <p:sp>
        <p:nvSpPr>
          <p:cNvPr id="13" name="Content Placeholder 2"/>
          <p:cNvSpPr txBox="1">
            <a:spLocks/>
          </p:cNvSpPr>
          <p:nvPr/>
        </p:nvSpPr>
        <p:spPr>
          <a:xfrm>
            <a:off x="0" y="3200400"/>
            <a:ext cx="3733800" cy="990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a:t>
            </a:r>
            <a:r>
              <a:rPr lang="en-US" sz="1800" b="1" i="1" dirty="0">
                <a:solidFill>
                  <a:srgbClr val="C00000"/>
                </a:solidFill>
              </a:rPr>
              <a:t>principle of linear impulse </a:t>
            </a:r>
            <a:r>
              <a:rPr lang="en-US" sz="1800" dirty="0"/>
              <a:t>can be illustrated with the momentum and impulse diagrams:</a:t>
            </a:r>
          </a:p>
        </p:txBody>
      </p:sp>
    </p:spTree>
    <p:extLst>
      <p:ext uri="{BB962C8B-B14F-4D97-AF65-F5344CB8AC3E}">
        <p14:creationId xmlns:p14="http://schemas.microsoft.com/office/powerpoint/2010/main" val="99281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Principle of Linear Impulse and Momentum</a:t>
            </a:r>
          </a:p>
        </p:txBody>
      </p:sp>
      <p:sp>
        <p:nvSpPr>
          <p:cNvPr id="3" name="Content Placeholder 2"/>
          <p:cNvSpPr>
            <a:spLocks noGrp="1"/>
          </p:cNvSpPr>
          <p:nvPr>
            <p:ph idx="1"/>
          </p:nvPr>
        </p:nvSpPr>
        <p:spPr>
          <a:xfrm>
            <a:off x="-1" y="685800"/>
            <a:ext cx="6429375" cy="381000"/>
          </a:xfrm>
          <a:solidFill>
            <a:schemeClr val="bg1"/>
          </a:solidFill>
        </p:spPr>
        <p:txBody>
          <a:bodyPr anchor="ctr">
            <a:normAutofit lnSpcReduction="10000"/>
          </a:bodyPr>
          <a:lstStyle/>
          <a:p>
            <a:pPr marL="0" indent="0">
              <a:buNone/>
            </a:pPr>
            <a:r>
              <a:rPr lang="en-US" sz="2000" b="1" dirty="0">
                <a:solidFill>
                  <a:srgbClr val="C00000"/>
                </a:solidFill>
              </a:rPr>
              <a:t>Solving Impulse and Momentum Problems</a:t>
            </a:r>
          </a:p>
        </p:txBody>
      </p:sp>
      <p:sp>
        <p:nvSpPr>
          <p:cNvPr id="4" name="Title 1"/>
          <p:cNvSpPr txBox="1">
            <a:spLocks/>
          </p:cNvSpPr>
          <p:nvPr/>
        </p:nvSpPr>
        <p:spPr>
          <a:xfrm>
            <a:off x="7620000" y="0"/>
            <a:ext cx="15240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15.1</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1" y="990599"/>
            <a:ext cx="8738647" cy="4863444"/>
          </a:xfrm>
          <a:prstGeom prst="rect">
            <a:avLst/>
          </a:prstGeom>
          <a:solidFill>
            <a:schemeClr val="bg1"/>
          </a:solidFill>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8630" lvl="1">
              <a:spcBef>
                <a:spcPts val="0"/>
              </a:spcBef>
              <a:spcAft>
                <a:spcPts val="1200"/>
              </a:spcAft>
            </a:pPr>
            <a:r>
              <a:rPr lang="en-US" sz="2400" dirty="0"/>
              <a:t>Draw a FDB (or multiple FBD’s for objects interacting with one another)</a:t>
            </a:r>
          </a:p>
          <a:p>
            <a:pPr marL="468630" lvl="1">
              <a:spcBef>
                <a:spcPts val="0"/>
              </a:spcBef>
              <a:spcAft>
                <a:spcPts val="1200"/>
              </a:spcAft>
            </a:pPr>
            <a:r>
              <a:rPr lang="en-US" sz="2400" dirty="0"/>
              <a:t>Write the Principle of Impulse equations for each direction where there is a force acting on the object(s)</a:t>
            </a:r>
          </a:p>
          <a:p>
            <a:pPr marL="468630" lvl="1">
              <a:spcBef>
                <a:spcPts val="0"/>
              </a:spcBef>
              <a:spcAft>
                <a:spcPts val="1200"/>
              </a:spcAft>
            </a:pPr>
            <a:r>
              <a:rPr lang="en-US" sz="2400" dirty="0"/>
              <a:t>Make sure to include forces between objects if that is something you are trying to calculate</a:t>
            </a:r>
          </a:p>
          <a:p>
            <a:pPr marL="468630" lvl="1">
              <a:spcBef>
                <a:spcPts val="0"/>
              </a:spcBef>
              <a:spcAft>
                <a:spcPts val="1200"/>
              </a:spcAft>
            </a:pPr>
            <a:r>
              <a:rPr lang="en-US" sz="2400" dirty="0"/>
              <a:t>All of the external forces should be included in the Principle of Impulse equations, multiplied by the time the forces are acting on them</a:t>
            </a:r>
          </a:p>
        </p:txBody>
      </p:sp>
    </p:spTree>
    <p:extLst>
      <p:ext uri="{BB962C8B-B14F-4D97-AF65-F5344CB8AC3E}">
        <p14:creationId xmlns:p14="http://schemas.microsoft.com/office/powerpoint/2010/main" val="387984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452" name="Picture 60" descr="D:\Courses\ENGR220\HibbelerV12\Hibbeler_Dynamics_CH15_JPG\fig15_07.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1851"/>
          <a:stretch/>
        </p:blipFill>
        <p:spPr bwMode="auto">
          <a:xfrm>
            <a:off x="5691209" y="990599"/>
            <a:ext cx="3414691" cy="2819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Principle of Linear Impulse and Momentum for a System of Particle</a:t>
            </a:r>
          </a:p>
        </p:txBody>
      </p:sp>
      <p:sp>
        <p:nvSpPr>
          <p:cNvPr id="4" name="Title 1"/>
          <p:cNvSpPr txBox="1">
            <a:spLocks/>
          </p:cNvSpPr>
          <p:nvPr/>
        </p:nvSpPr>
        <p:spPr>
          <a:xfrm>
            <a:off x="7620000" y="0"/>
            <a:ext cx="15240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15.2</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Content Placeholder 2"/>
          <p:cNvSpPr txBox="1">
            <a:spLocks/>
          </p:cNvSpPr>
          <p:nvPr/>
        </p:nvSpPr>
        <p:spPr>
          <a:xfrm>
            <a:off x="0" y="685800"/>
            <a:ext cx="7924800" cy="381000"/>
          </a:xfrm>
          <a:prstGeom prst="rect">
            <a:avLst/>
          </a:prstGeom>
          <a:solidFill>
            <a:schemeClr val="bg1"/>
          </a:solidFill>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Principle of Linear Impulse and Momentum for a System of Particles</a:t>
            </a:r>
          </a:p>
        </p:txBody>
      </p:sp>
      <p:graphicFrame>
        <p:nvGraphicFramePr>
          <p:cNvPr id="10" name="Object 9"/>
          <p:cNvGraphicFramePr>
            <a:graphicFrameLocks noChangeAspect="1"/>
          </p:cNvGraphicFramePr>
          <p:nvPr>
            <p:extLst>
              <p:ext uri="{D42A27DB-BD31-4B8C-83A1-F6EECF244321}">
                <p14:modId xmlns:p14="http://schemas.microsoft.com/office/powerpoint/2010/main" val="3712544795"/>
              </p:ext>
            </p:extLst>
          </p:nvPr>
        </p:nvGraphicFramePr>
        <p:xfrm>
          <a:off x="914400" y="1905000"/>
          <a:ext cx="4978400" cy="647700"/>
        </p:xfrm>
        <a:graphic>
          <a:graphicData uri="http://schemas.openxmlformats.org/presentationml/2006/ole">
            <mc:AlternateContent xmlns:mc="http://schemas.openxmlformats.org/markup-compatibility/2006">
              <mc:Choice xmlns:v="urn:schemas-microsoft-com:vml" Requires="v">
                <p:oleObj spid="_x0000_s59583" name="Equation" r:id="rId4" imgW="4978080" imgH="647640" progId="Equation.DSMT4">
                  <p:embed/>
                </p:oleObj>
              </mc:Choice>
              <mc:Fallback>
                <p:oleObj name="Equation" r:id="rId4" imgW="4978080" imgH="647640" progId="Equation.DSMT4">
                  <p:embed/>
                  <p:pic>
                    <p:nvPicPr>
                      <p:cNvPr id="0" name=""/>
                      <p:cNvPicPr>
                        <a:picLocks noChangeAspect="1" noChangeArrowheads="1"/>
                      </p:cNvPicPr>
                      <p:nvPr/>
                    </p:nvPicPr>
                    <p:blipFill>
                      <a:blip r:embed="rId5"/>
                      <a:srcRect/>
                      <a:stretch>
                        <a:fillRect/>
                      </a:stretch>
                    </p:blipFill>
                    <p:spPr bwMode="auto">
                      <a:xfrm>
                        <a:off x="914400" y="1905000"/>
                        <a:ext cx="4978400"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722958482"/>
              </p:ext>
            </p:extLst>
          </p:nvPr>
        </p:nvGraphicFramePr>
        <p:xfrm>
          <a:off x="3429000" y="3810000"/>
          <a:ext cx="1435100" cy="381000"/>
        </p:xfrm>
        <a:graphic>
          <a:graphicData uri="http://schemas.openxmlformats.org/presentationml/2006/ole">
            <mc:AlternateContent xmlns:mc="http://schemas.openxmlformats.org/markup-compatibility/2006">
              <mc:Choice xmlns:v="urn:schemas-microsoft-com:vml" Requires="v">
                <p:oleObj spid="_x0000_s59584" name="Equation" r:id="rId6" imgW="1434960" imgH="380880" progId="Equation.DSMT4">
                  <p:embed/>
                </p:oleObj>
              </mc:Choice>
              <mc:Fallback>
                <p:oleObj name="Equation" r:id="rId6" imgW="1434960" imgH="380880" progId="Equation.DSMT4">
                  <p:embed/>
                  <p:pic>
                    <p:nvPicPr>
                      <p:cNvPr id="0" name="Object 9"/>
                      <p:cNvPicPr>
                        <a:picLocks noChangeAspect="1" noChangeArrowheads="1"/>
                      </p:cNvPicPr>
                      <p:nvPr/>
                    </p:nvPicPr>
                    <p:blipFill>
                      <a:blip r:embed="rId7"/>
                      <a:srcRect/>
                      <a:stretch>
                        <a:fillRect/>
                      </a:stretch>
                    </p:blipFill>
                    <p:spPr bwMode="auto">
                      <a:xfrm>
                        <a:off x="3429000" y="3810000"/>
                        <a:ext cx="14351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77311447"/>
              </p:ext>
            </p:extLst>
          </p:nvPr>
        </p:nvGraphicFramePr>
        <p:xfrm>
          <a:off x="2819400" y="5410200"/>
          <a:ext cx="2984500" cy="546100"/>
        </p:xfrm>
        <a:graphic>
          <a:graphicData uri="http://schemas.openxmlformats.org/presentationml/2006/ole">
            <mc:AlternateContent xmlns:mc="http://schemas.openxmlformats.org/markup-compatibility/2006">
              <mc:Choice xmlns:v="urn:schemas-microsoft-com:vml" Requires="v">
                <p:oleObj spid="_x0000_s59585" name="Equation" r:id="rId8" imgW="2984400" imgH="545760" progId="Equation.DSMT4">
                  <p:embed/>
                </p:oleObj>
              </mc:Choice>
              <mc:Fallback>
                <p:oleObj name="Equation" r:id="rId8" imgW="2984400" imgH="545760" progId="Equation.DSMT4">
                  <p:embed/>
                  <p:pic>
                    <p:nvPicPr>
                      <p:cNvPr id="0" name="Object 9"/>
                      <p:cNvPicPr>
                        <a:picLocks noChangeAspect="1" noChangeArrowheads="1"/>
                      </p:cNvPicPr>
                      <p:nvPr/>
                    </p:nvPicPr>
                    <p:blipFill>
                      <a:blip r:embed="rId9"/>
                      <a:srcRect/>
                      <a:stretch>
                        <a:fillRect/>
                      </a:stretch>
                    </p:blipFill>
                    <p:spPr bwMode="auto">
                      <a:xfrm>
                        <a:off x="2819400" y="5410200"/>
                        <a:ext cx="2984500" cy="546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Content Placeholder 2"/>
          <p:cNvSpPr txBox="1">
            <a:spLocks/>
          </p:cNvSpPr>
          <p:nvPr/>
        </p:nvSpPr>
        <p:spPr>
          <a:xfrm>
            <a:off x="0" y="1066800"/>
            <a:ext cx="4419600" cy="609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a:t>
            </a:r>
            <a:r>
              <a:rPr lang="en-US" sz="1800" b="1" i="1" dirty="0">
                <a:solidFill>
                  <a:srgbClr val="C00000"/>
                </a:solidFill>
              </a:rPr>
              <a:t>principle of linear impulse </a:t>
            </a:r>
            <a:r>
              <a:rPr lang="en-US" sz="1800" dirty="0"/>
              <a:t>can be extended to a system of particles:</a:t>
            </a:r>
          </a:p>
        </p:txBody>
      </p:sp>
      <p:sp>
        <p:nvSpPr>
          <p:cNvPr id="11" name="Content Placeholder 2"/>
          <p:cNvSpPr txBox="1">
            <a:spLocks/>
          </p:cNvSpPr>
          <p:nvPr/>
        </p:nvSpPr>
        <p:spPr>
          <a:xfrm>
            <a:off x="0" y="3048000"/>
            <a:ext cx="3581400" cy="609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location of the mass center G of the system is determined by:</a:t>
            </a:r>
          </a:p>
        </p:txBody>
      </p:sp>
      <p:graphicFrame>
        <p:nvGraphicFramePr>
          <p:cNvPr id="5" name="Object 4"/>
          <p:cNvGraphicFramePr>
            <a:graphicFrameLocks noChangeAspect="1"/>
          </p:cNvGraphicFramePr>
          <p:nvPr>
            <p:extLst>
              <p:ext uri="{D42A27DB-BD31-4B8C-83A1-F6EECF244321}">
                <p14:modId xmlns:p14="http://schemas.microsoft.com/office/powerpoint/2010/main" val="2245080111"/>
              </p:ext>
            </p:extLst>
          </p:nvPr>
        </p:nvGraphicFramePr>
        <p:xfrm>
          <a:off x="3581400" y="3200400"/>
          <a:ext cx="1333500" cy="381000"/>
        </p:xfrm>
        <a:graphic>
          <a:graphicData uri="http://schemas.openxmlformats.org/presentationml/2006/ole">
            <mc:AlternateContent xmlns:mc="http://schemas.openxmlformats.org/markup-compatibility/2006">
              <mc:Choice xmlns:v="urn:schemas-microsoft-com:vml" Requires="v">
                <p:oleObj spid="_x0000_s59586" name="Equation" r:id="rId10" imgW="1333440" imgH="380880" progId="Equation.DSMT4">
                  <p:embed/>
                </p:oleObj>
              </mc:Choice>
              <mc:Fallback>
                <p:oleObj name="Equation" r:id="rId10" imgW="1333440" imgH="380880" progId="Equation.DSMT4">
                  <p:embed/>
                  <p:pic>
                    <p:nvPicPr>
                      <p:cNvPr id="0" name="Object 2"/>
                      <p:cNvPicPr>
                        <a:picLocks noChangeAspect="1" noChangeArrowheads="1"/>
                      </p:cNvPicPr>
                      <p:nvPr/>
                    </p:nvPicPr>
                    <p:blipFill>
                      <a:blip r:embed="rId11"/>
                      <a:srcRect/>
                      <a:stretch>
                        <a:fillRect/>
                      </a:stretch>
                    </p:blipFill>
                    <p:spPr bwMode="auto">
                      <a:xfrm>
                        <a:off x="3581400" y="3200400"/>
                        <a:ext cx="13335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Content Placeholder 2"/>
          <p:cNvSpPr txBox="1">
            <a:spLocks/>
          </p:cNvSpPr>
          <p:nvPr/>
        </p:nvSpPr>
        <p:spPr>
          <a:xfrm>
            <a:off x="0" y="3657600"/>
            <a:ext cx="3352800" cy="609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Taking a time derivative gives:</a:t>
            </a:r>
          </a:p>
        </p:txBody>
      </p:sp>
      <p:sp>
        <p:nvSpPr>
          <p:cNvPr id="14" name="Content Placeholder 2"/>
          <p:cNvSpPr txBox="1">
            <a:spLocks/>
          </p:cNvSpPr>
          <p:nvPr/>
        </p:nvSpPr>
        <p:spPr>
          <a:xfrm>
            <a:off x="0" y="4343400"/>
            <a:ext cx="9144000" cy="990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The equation above states that the total linear momentum of the system of particles is equivalent to the linear momentum an imaginary aggregate particle moving with the velocity of the mass center of the system.  Thus:</a:t>
            </a:r>
          </a:p>
        </p:txBody>
      </p:sp>
    </p:spTree>
    <p:extLst>
      <p:ext uri="{BB962C8B-B14F-4D97-AF65-F5344CB8AC3E}">
        <p14:creationId xmlns:p14="http://schemas.microsoft.com/office/powerpoint/2010/main" val="415084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Conservation of Linear Momentum for a System of Particle</a:t>
            </a:r>
          </a:p>
        </p:txBody>
      </p:sp>
      <p:sp>
        <p:nvSpPr>
          <p:cNvPr id="4" name="Title 1"/>
          <p:cNvSpPr txBox="1">
            <a:spLocks/>
          </p:cNvSpPr>
          <p:nvPr/>
        </p:nvSpPr>
        <p:spPr>
          <a:xfrm>
            <a:off x="7620000" y="0"/>
            <a:ext cx="15240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15.3</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Content Placeholder 2"/>
          <p:cNvSpPr txBox="1">
            <a:spLocks/>
          </p:cNvSpPr>
          <p:nvPr/>
        </p:nvSpPr>
        <p:spPr>
          <a:xfrm>
            <a:off x="0" y="685800"/>
            <a:ext cx="9144000" cy="4572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Principle of Linear Impulse and Momentum for a System of Particles</a:t>
            </a:r>
          </a:p>
        </p:txBody>
      </p:sp>
      <p:graphicFrame>
        <p:nvGraphicFramePr>
          <p:cNvPr id="10" name="Object 9"/>
          <p:cNvGraphicFramePr>
            <a:graphicFrameLocks noChangeAspect="1"/>
          </p:cNvGraphicFramePr>
          <p:nvPr>
            <p:extLst>
              <p:ext uri="{D42A27DB-BD31-4B8C-83A1-F6EECF244321}">
                <p14:modId xmlns:p14="http://schemas.microsoft.com/office/powerpoint/2010/main" val="1359858282"/>
              </p:ext>
            </p:extLst>
          </p:nvPr>
        </p:nvGraphicFramePr>
        <p:xfrm>
          <a:off x="2438400" y="2057400"/>
          <a:ext cx="3810000" cy="495300"/>
        </p:xfrm>
        <a:graphic>
          <a:graphicData uri="http://schemas.openxmlformats.org/presentationml/2006/ole">
            <mc:AlternateContent xmlns:mc="http://schemas.openxmlformats.org/markup-compatibility/2006">
              <mc:Choice xmlns:v="urn:schemas-microsoft-com:vml" Requires="v">
                <p:oleObj spid="_x0000_s60551" name="Equation" r:id="rId3" imgW="3809880" imgH="495000" progId="Equation.DSMT4">
                  <p:embed/>
                </p:oleObj>
              </mc:Choice>
              <mc:Fallback>
                <p:oleObj name="Equation" r:id="rId3" imgW="3809880" imgH="495000" progId="Equation.DSMT4">
                  <p:embed/>
                  <p:pic>
                    <p:nvPicPr>
                      <p:cNvPr id="0" name=""/>
                      <p:cNvPicPr>
                        <a:picLocks noChangeAspect="1" noChangeArrowheads="1"/>
                      </p:cNvPicPr>
                      <p:nvPr/>
                    </p:nvPicPr>
                    <p:blipFill>
                      <a:blip r:embed="rId4"/>
                      <a:srcRect/>
                      <a:stretch>
                        <a:fillRect/>
                      </a:stretch>
                    </p:blipFill>
                    <p:spPr bwMode="auto">
                      <a:xfrm>
                        <a:off x="2438400" y="2057400"/>
                        <a:ext cx="3810000" cy="495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758002500"/>
              </p:ext>
            </p:extLst>
          </p:nvPr>
        </p:nvGraphicFramePr>
        <p:xfrm>
          <a:off x="3505200" y="4333875"/>
          <a:ext cx="1397000" cy="393700"/>
        </p:xfrm>
        <a:graphic>
          <a:graphicData uri="http://schemas.openxmlformats.org/presentationml/2006/ole">
            <mc:AlternateContent xmlns:mc="http://schemas.openxmlformats.org/markup-compatibility/2006">
              <mc:Choice xmlns:v="urn:schemas-microsoft-com:vml" Requires="v">
                <p:oleObj spid="_x0000_s60552" name="Equation" r:id="rId5" imgW="1396800" imgH="393480" progId="Equation.DSMT4">
                  <p:embed/>
                </p:oleObj>
              </mc:Choice>
              <mc:Fallback>
                <p:oleObj name="Equation" r:id="rId5" imgW="1396800" imgH="393480" progId="Equation.DSMT4">
                  <p:embed/>
                  <p:pic>
                    <p:nvPicPr>
                      <p:cNvPr id="0" name=""/>
                      <p:cNvPicPr>
                        <a:picLocks noChangeAspect="1" noChangeArrowheads="1"/>
                      </p:cNvPicPr>
                      <p:nvPr/>
                    </p:nvPicPr>
                    <p:blipFill>
                      <a:blip r:embed="rId6"/>
                      <a:srcRect/>
                      <a:stretch>
                        <a:fillRect/>
                      </a:stretch>
                    </p:blipFill>
                    <p:spPr bwMode="auto">
                      <a:xfrm>
                        <a:off x="3505200" y="4333875"/>
                        <a:ext cx="1397000" cy="393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txBox="1">
            <a:spLocks/>
          </p:cNvSpPr>
          <p:nvPr/>
        </p:nvSpPr>
        <p:spPr>
          <a:xfrm>
            <a:off x="0" y="1143000"/>
            <a:ext cx="9144000" cy="6096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When the sum of the </a:t>
            </a:r>
            <a:r>
              <a:rPr lang="en-US" sz="1800" i="1" dirty="0">
                <a:solidFill>
                  <a:srgbClr val="C00000"/>
                </a:solidFill>
              </a:rPr>
              <a:t>external impulses </a:t>
            </a:r>
            <a:r>
              <a:rPr lang="en-US" sz="1800" dirty="0"/>
              <a:t>acting on a system of particles is </a:t>
            </a:r>
            <a:r>
              <a:rPr lang="en-US" sz="1800" i="1" dirty="0">
                <a:solidFill>
                  <a:srgbClr val="C00000"/>
                </a:solidFill>
              </a:rPr>
              <a:t>zero</a:t>
            </a:r>
            <a:r>
              <a:rPr lang="en-US" sz="1800" dirty="0"/>
              <a:t>, the </a:t>
            </a:r>
            <a:r>
              <a:rPr lang="en-US" sz="1800" i="1" dirty="0">
                <a:solidFill>
                  <a:srgbClr val="C00000"/>
                </a:solidFill>
              </a:rPr>
              <a:t>conservation of linear momentum equation </a:t>
            </a:r>
            <a:r>
              <a:rPr lang="en-US" sz="1800" dirty="0"/>
              <a:t>is:</a:t>
            </a:r>
          </a:p>
        </p:txBody>
      </p:sp>
      <p:sp>
        <p:nvSpPr>
          <p:cNvPr id="9" name="Content Placeholder 2"/>
          <p:cNvSpPr txBox="1">
            <a:spLocks/>
          </p:cNvSpPr>
          <p:nvPr/>
        </p:nvSpPr>
        <p:spPr>
          <a:xfrm>
            <a:off x="0" y="2895600"/>
            <a:ext cx="9144000" cy="114300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This equation states that the total linear momentum for a system of particles remains constant during the time period from t</a:t>
            </a:r>
            <a:r>
              <a:rPr lang="en-US" sz="1800" baseline="-25000" dirty="0"/>
              <a:t>1</a:t>
            </a:r>
            <a:r>
              <a:rPr lang="en-US" sz="1800" dirty="0"/>
              <a:t> to t</a:t>
            </a:r>
            <a:r>
              <a:rPr lang="en-US" sz="1800" baseline="-25000" dirty="0"/>
              <a:t>2</a:t>
            </a:r>
            <a:r>
              <a:rPr lang="en-US" sz="1800" dirty="0"/>
              <a:t>.</a:t>
            </a:r>
          </a:p>
          <a:p>
            <a:pPr marL="182880" lvl="1" indent="0">
              <a:spcBef>
                <a:spcPts val="0"/>
              </a:spcBef>
              <a:buNone/>
            </a:pPr>
            <a:endParaRPr lang="en-US" sz="1800" dirty="0"/>
          </a:p>
          <a:p>
            <a:pPr marL="182880" lvl="1" indent="0">
              <a:spcBef>
                <a:spcPts val="0"/>
              </a:spcBef>
              <a:buNone/>
            </a:pPr>
            <a:r>
              <a:rPr lang="en-US" sz="1800" dirty="0"/>
              <a:t>By making the substitution                           , , EQ 15-8 can be written:</a:t>
            </a:r>
          </a:p>
        </p:txBody>
      </p:sp>
      <p:graphicFrame>
        <p:nvGraphicFramePr>
          <p:cNvPr id="5" name="Object 4"/>
          <p:cNvGraphicFramePr>
            <a:graphicFrameLocks noChangeAspect="1"/>
          </p:cNvGraphicFramePr>
          <p:nvPr>
            <p:extLst>
              <p:ext uri="{D42A27DB-BD31-4B8C-83A1-F6EECF244321}">
                <p14:modId xmlns:p14="http://schemas.microsoft.com/office/powerpoint/2010/main" val="1573883601"/>
              </p:ext>
            </p:extLst>
          </p:nvPr>
        </p:nvGraphicFramePr>
        <p:xfrm>
          <a:off x="2828925" y="3686175"/>
          <a:ext cx="1460500" cy="381000"/>
        </p:xfrm>
        <a:graphic>
          <a:graphicData uri="http://schemas.openxmlformats.org/presentationml/2006/ole">
            <mc:AlternateContent xmlns:mc="http://schemas.openxmlformats.org/markup-compatibility/2006">
              <mc:Choice xmlns:v="urn:schemas-microsoft-com:vml" Requires="v">
                <p:oleObj spid="_x0000_s60553" name="Equation" r:id="rId7" imgW="1460160" imgH="380880" progId="Equation.DSMT4">
                  <p:embed/>
                </p:oleObj>
              </mc:Choice>
              <mc:Fallback>
                <p:oleObj name="Equation" r:id="rId7" imgW="1460160" imgH="380880" progId="Equation.DSMT4">
                  <p:embed/>
                  <p:pic>
                    <p:nvPicPr>
                      <p:cNvPr id="0" name="Object 2"/>
                      <p:cNvPicPr>
                        <a:picLocks noChangeAspect="1" noChangeArrowheads="1"/>
                      </p:cNvPicPr>
                      <p:nvPr/>
                    </p:nvPicPr>
                    <p:blipFill>
                      <a:blip r:embed="rId8"/>
                      <a:srcRect/>
                      <a:stretch>
                        <a:fillRect/>
                      </a:stretch>
                    </p:blipFill>
                    <p:spPr bwMode="auto">
                      <a:xfrm>
                        <a:off x="2828925" y="3686175"/>
                        <a:ext cx="14605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Content Placeholder 2"/>
          <p:cNvSpPr txBox="1">
            <a:spLocks/>
          </p:cNvSpPr>
          <p:nvPr/>
        </p:nvSpPr>
        <p:spPr>
          <a:xfrm>
            <a:off x="0" y="4924425"/>
            <a:ext cx="9144000" cy="742950"/>
          </a:xfrm>
          <a:prstGeom prst="rect">
            <a:avLst/>
          </a:prstGeom>
          <a:solidFill>
            <a:schemeClr val="bg1"/>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lvl="1" indent="0">
              <a:spcBef>
                <a:spcPts val="0"/>
              </a:spcBef>
              <a:buNone/>
            </a:pPr>
            <a:r>
              <a:rPr lang="en-US" sz="1800" dirty="0"/>
              <a:t>This equation indicates that the velocity of the mass center for the system of particles does not change if no external impulses are applied to the system.</a:t>
            </a:r>
          </a:p>
        </p:txBody>
      </p:sp>
    </p:spTree>
    <p:extLst>
      <p:ext uri="{BB962C8B-B14F-4D97-AF65-F5344CB8AC3E}">
        <p14:creationId xmlns:p14="http://schemas.microsoft.com/office/powerpoint/2010/main" val="2551312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1176" y="3200400"/>
            <a:ext cx="7669824" cy="2546996"/>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If we only want to know final velocity, could treat as one object</a:t>
            </a:r>
          </a:p>
          <a:p>
            <a:pPr marL="0" indent="0">
              <a:buFont typeface="Arial" pitchFamily="34" charset="0"/>
              <a:buNone/>
            </a:pPr>
            <a:r>
              <a:rPr lang="en-US" sz="2000" dirty="0"/>
              <a:t>Since we want the force between the two objects we need to do separate FBD’s for each crate</a:t>
            </a:r>
          </a:p>
          <a:p>
            <a:pPr marL="0" indent="0">
              <a:buFont typeface="Arial" pitchFamily="34" charset="0"/>
              <a:buNone/>
            </a:pPr>
            <a:r>
              <a:rPr lang="en-US" sz="2000" dirty="0"/>
              <a:t>Plus, this makes a great warm-up for PLIM equations</a:t>
            </a:r>
          </a:p>
          <a:p>
            <a:pPr marL="0" indent="0">
              <a:buFont typeface="Arial" pitchFamily="34" charset="0"/>
              <a:buNone/>
            </a:pPr>
            <a:endParaRPr lang="en-US" sz="2000" dirty="0"/>
          </a:p>
        </p:txBody>
      </p:sp>
      <p:pic>
        <p:nvPicPr>
          <p:cNvPr id="7" name="Picture 6">
            <a:extLst>
              <a:ext uri="{FF2B5EF4-FFF2-40B4-BE49-F238E27FC236}">
                <a16:creationId xmlns:a16="http://schemas.microsoft.com/office/drawing/2014/main" id="{A184514F-099B-491E-BBB6-5103E996AAFE}"/>
              </a:ext>
            </a:extLst>
          </p:cNvPr>
          <p:cNvPicPr>
            <a:picLocks noChangeAspect="1"/>
          </p:cNvPicPr>
          <p:nvPr/>
        </p:nvPicPr>
        <p:blipFill>
          <a:blip r:embed="rId2"/>
          <a:stretch>
            <a:fillRect/>
          </a:stretch>
        </p:blipFill>
        <p:spPr>
          <a:xfrm>
            <a:off x="437757" y="885207"/>
            <a:ext cx="4686300" cy="1628775"/>
          </a:xfrm>
          <a:prstGeom prst="rect">
            <a:avLst/>
          </a:prstGeom>
        </p:spPr>
      </p:pic>
      <p:pic>
        <p:nvPicPr>
          <p:cNvPr id="9" name="Picture 8">
            <a:extLst>
              <a:ext uri="{FF2B5EF4-FFF2-40B4-BE49-F238E27FC236}">
                <a16:creationId xmlns:a16="http://schemas.microsoft.com/office/drawing/2014/main" id="{16F05424-C91B-4596-99F6-BBDD4455A46D}"/>
              </a:ext>
            </a:extLst>
          </p:cNvPr>
          <p:cNvPicPr>
            <a:picLocks noChangeAspect="1"/>
          </p:cNvPicPr>
          <p:nvPr/>
        </p:nvPicPr>
        <p:blipFill>
          <a:blip r:embed="rId3"/>
          <a:stretch>
            <a:fillRect/>
          </a:stretch>
        </p:blipFill>
        <p:spPr>
          <a:xfrm>
            <a:off x="5192744" y="1051893"/>
            <a:ext cx="3568686" cy="1531045"/>
          </a:xfrm>
          <a:prstGeom prst="rect">
            <a:avLst/>
          </a:prstGeom>
        </p:spPr>
      </p:pic>
    </p:spTree>
    <p:extLst>
      <p:ext uri="{BB962C8B-B14F-4D97-AF65-F5344CB8AC3E}">
        <p14:creationId xmlns:p14="http://schemas.microsoft.com/office/powerpoint/2010/main" val="125849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1175" y="2582938"/>
            <a:ext cx="8566639" cy="523188"/>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FBD of Crate A, and Principle of Linear Impulse Equations in y and x directions </a:t>
            </a:r>
          </a:p>
          <a:p>
            <a:pPr marL="0" indent="0">
              <a:buFont typeface="Arial" pitchFamily="34" charset="0"/>
              <a:buNone/>
            </a:pPr>
            <a:endParaRPr lang="en-US" sz="2000" dirty="0"/>
          </a:p>
        </p:txBody>
      </p:sp>
      <p:pic>
        <p:nvPicPr>
          <p:cNvPr id="7" name="Picture 6">
            <a:extLst>
              <a:ext uri="{FF2B5EF4-FFF2-40B4-BE49-F238E27FC236}">
                <a16:creationId xmlns:a16="http://schemas.microsoft.com/office/drawing/2014/main" id="{A184514F-099B-491E-BBB6-5103E996AAFE}"/>
              </a:ext>
            </a:extLst>
          </p:cNvPr>
          <p:cNvPicPr>
            <a:picLocks noChangeAspect="1"/>
          </p:cNvPicPr>
          <p:nvPr/>
        </p:nvPicPr>
        <p:blipFill>
          <a:blip r:embed="rId2"/>
          <a:stretch>
            <a:fillRect/>
          </a:stretch>
        </p:blipFill>
        <p:spPr>
          <a:xfrm>
            <a:off x="437757" y="885207"/>
            <a:ext cx="4686300" cy="1628775"/>
          </a:xfrm>
          <a:prstGeom prst="rect">
            <a:avLst/>
          </a:prstGeom>
        </p:spPr>
      </p:pic>
      <p:pic>
        <p:nvPicPr>
          <p:cNvPr id="9" name="Picture 8">
            <a:extLst>
              <a:ext uri="{FF2B5EF4-FFF2-40B4-BE49-F238E27FC236}">
                <a16:creationId xmlns:a16="http://schemas.microsoft.com/office/drawing/2014/main" id="{16F05424-C91B-4596-99F6-BBDD4455A46D}"/>
              </a:ext>
            </a:extLst>
          </p:cNvPr>
          <p:cNvPicPr>
            <a:picLocks noChangeAspect="1"/>
          </p:cNvPicPr>
          <p:nvPr/>
        </p:nvPicPr>
        <p:blipFill>
          <a:blip r:embed="rId3"/>
          <a:stretch>
            <a:fillRect/>
          </a:stretch>
        </p:blipFill>
        <p:spPr>
          <a:xfrm>
            <a:off x="5192744" y="1051893"/>
            <a:ext cx="3568686" cy="1531045"/>
          </a:xfrm>
          <a:prstGeom prst="rect">
            <a:avLst/>
          </a:prstGeom>
        </p:spPr>
      </p:pic>
      <p:pic>
        <p:nvPicPr>
          <p:cNvPr id="3" name="Picture 2">
            <a:extLst>
              <a:ext uri="{FF2B5EF4-FFF2-40B4-BE49-F238E27FC236}">
                <a16:creationId xmlns:a16="http://schemas.microsoft.com/office/drawing/2014/main" id="{E6E16901-FB4F-4264-835F-B9D11DE4AFA2}"/>
              </a:ext>
            </a:extLst>
          </p:cNvPr>
          <p:cNvPicPr>
            <a:picLocks noChangeAspect="1"/>
          </p:cNvPicPr>
          <p:nvPr/>
        </p:nvPicPr>
        <p:blipFill>
          <a:blip r:embed="rId4"/>
          <a:stretch>
            <a:fillRect/>
          </a:stretch>
        </p:blipFill>
        <p:spPr>
          <a:xfrm>
            <a:off x="331176" y="3163917"/>
            <a:ext cx="3124200" cy="3371850"/>
          </a:xfrm>
          <a:prstGeom prst="rect">
            <a:avLst/>
          </a:prstGeom>
        </p:spPr>
      </p:pic>
      <p:pic>
        <p:nvPicPr>
          <p:cNvPr id="5" name="Picture 4">
            <a:extLst>
              <a:ext uri="{FF2B5EF4-FFF2-40B4-BE49-F238E27FC236}">
                <a16:creationId xmlns:a16="http://schemas.microsoft.com/office/drawing/2014/main" id="{4AB0816A-0055-4A7C-9291-7A4E3326C9D9}"/>
              </a:ext>
            </a:extLst>
          </p:cNvPr>
          <p:cNvPicPr>
            <a:picLocks noChangeAspect="1"/>
          </p:cNvPicPr>
          <p:nvPr/>
        </p:nvPicPr>
        <p:blipFill>
          <a:blip r:embed="rId5"/>
          <a:stretch>
            <a:fillRect/>
          </a:stretch>
        </p:blipFill>
        <p:spPr>
          <a:xfrm>
            <a:off x="3829050" y="3429000"/>
            <a:ext cx="5314950" cy="2847975"/>
          </a:xfrm>
          <a:prstGeom prst="rect">
            <a:avLst/>
          </a:prstGeom>
        </p:spPr>
      </p:pic>
      <p:cxnSp>
        <p:nvCxnSpPr>
          <p:cNvPr id="11" name="Straight Connector 10">
            <a:extLst>
              <a:ext uri="{FF2B5EF4-FFF2-40B4-BE49-F238E27FC236}">
                <a16:creationId xmlns:a16="http://schemas.microsoft.com/office/drawing/2014/main" id="{2812733E-79FD-40A4-8B35-F416EA051B79}"/>
              </a:ext>
            </a:extLst>
          </p:cNvPr>
          <p:cNvCxnSpPr>
            <a:cxnSpLocks/>
          </p:cNvCxnSpPr>
          <p:nvPr/>
        </p:nvCxnSpPr>
        <p:spPr>
          <a:xfrm flipV="1">
            <a:off x="3829050" y="4812134"/>
            <a:ext cx="4932380" cy="31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97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1176" y="2582938"/>
            <a:ext cx="7669824" cy="523188"/>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FBD of Crate B, and Principle of Impulse Equations in y and x directions </a:t>
            </a:r>
          </a:p>
          <a:p>
            <a:pPr marL="0" indent="0">
              <a:buFont typeface="Arial" pitchFamily="34" charset="0"/>
              <a:buNone/>
            </a:pPr>
            <a:endParaRPr lang="en-US" sz="2000" dirty="0"/>
          </a:p>
        </p:txBody>
      </p:sp>
      <p:pic>
        <p:nvPicPr>
          <p:cNvPr id="7" name="Picture 6">
            <a:extLst>
              <a:ext uri="{FF2B5EF4-FFF2-40B4-BE49-F238E27FC236}">
                <a16:creationId xmlns:a16="http://schemas.microsoft.com/office/drawing/2014/main" id="{A184514F-099B-491E-BBB6-5103E996AAFE}"/>
              </a:ext>
            </a:extLst>
          </p:cNvPr>
          <p:cNvPicPr>
            <a:picLocks noChangeAspect="1"/>
          </p:cNvPicPr>
          <p:nvPr/>
        </p:nvPicPr>
        <p:blipFill>
          <a:blip r:embed="rId2"/>
          <a:stretch>
            <a:fillRect/>
          </a:stretch>
        </p:blipFill>
        <p:spPr>
          <a:xfrm>
            <a:off x="437757" y="885207"/>
            <a:ext cx="4686300" cy="1628775"/>
          </a:xfrm>
          <a:prstGeom prst="rect">
            <a:avLst/>
          </a:prstGeom>
        </p:spPr>
      </p:pic>
      <p:pic>
        <p:nvPicPr>
          <p:cNvPr id="9" name="Picture 8">
            <a:extLst>
              <a:ext uri="{FF2B5EF4-FFF2-40B4-BE49-F238E27FC236}">
                <a16:creationId xmlns:a16="http://schemas.microsoft.com/office/drawing/2014/main" id="{16F05424-C91B-4596-99F6-BBDD4455A46D}"/>
              </a:ext>
            </a:extLst>
          </p:cNvPr>
          <p:cNvPicPr>
            <a:picLocks noChangeAspect="1"/>
          </p:cNvPicPr>
          <p:nvPr/>
        </p:nvPicPr>
        <p:blipFill>
          <a:blip r:embed="rId3"/>
          <a:stretch>
            <a:fillRect/>
          </a:stretch>
        </p:blipFill>
        <p:spPr>
          <a:xfrm>
            <a:off x="5192744" y="1051893"/>
            <a:ext cx="3568686" cy="1531045"/>
          </a:xfrm>
          <a:prstGeom prst="rect">
            <a:avLst/>
          </a:prstGeom>
        </p:spPr>
      </p:pic>
      <p:pic>
        <p:nvPicPr>
          <p:cNvPr id="10" name="Picture 9">
            <a:extLst>
              <a:ext uri="{FF2B5EF4-FFF2-40B4-BE49-F238E27FC236}">
                <a16:creationId xmlns:a16="http://schemas.microsoft.com/office/drawing/2014/main" id="{96E831F5-24FE-45BA-8AA0-08B65FE40383}"/>
              </a:ext>
            </a:extLst>
          </p:cNvPr>
          <p:cNvPicPr>
            <a:picLocks noChangeAspect="1"/>
          </p:cNvPicPr>
          <p:nvPr/>
        </p:nvPicPr>
        <p:blipFill>
          <a:blip r:embed="rId4"/>
          <a:stretch>
            <a:fillRect/>
          </a:stretch>
        </p:blipFill>
        <p:spPr>
          <a:xfrm>
            <a:off x="437757" y="3121254"/>
            <a:ext cx="1866900" cy="3181350"/>
          </a:xfrm>
          <a:prstGeom prst="rect">
            <a:avLst/>
          </a:prstGeom>
        </p:spPr>
      </p:pic>
      <p:pic>
        <p:nvPicPr>
          <p:cNvPr id="12" name="Picture 11">
            <a:extLst>
              <a:ext uri="{FF2B5EF4-FFF2-40B4-BE49-F238E27FC236}">
                <a16:creationId xmlns:a16="http://schemas.microsoft.com/office/drawing/2014/main" id="{D08704F3-89B9-4EE4-9D55-8089B30A0094}"/>
              </a:ext>
            </a:extLst>
          </p:cNvPr>
          <p:cNvPicPr>
            <a:picLocks noChangeAspect="1"/>
          </p:cNvPicPr>
          <p:nvPr/>
        </p:nvPicPr>
        <p:blipFill>
          <a:blip r:embed="rId5"/>
          <a:stretch>
            <a:fillRect/>
          </a:stretch>
        </p:blipFill>
        <p:spPr>
          <a:xfrm>
            <a:off x="3116541" y="3287941"/>
            <a:ext cx="4381500" cy="2847975"/>
          </a:xfrm>
          <a:prstGeom prst="rect">
            <a:avLst/>
          </a:prstGeom>
        </p:spPr>
      </p:pic>
      <p:cxnSp>
        <p:nvCxnSpPr>
          <p:cNvPr id="11" name="Straight Connector 10">
            <a:extLst>
              <a:ext uri="{FF2B5EF4-FFF2-40B4-BE49-F238E27FC236}">
                <a16:creationId xmlns:a16="http://schemas.microsoft.com/office/drawing/2014/main" id="{2812733E-79FD-40A4-8B35-F416EA051B79}"/>
              </a:ext>
            </a:extLst>
          </p:cNvPr>
          <p:cNvCxnSpPr>
            <a:cxnSpLocks/>
          </p:cNvCxnSpPr>
          <p:nvPr/>
        </p:nvCxnSpPr>
        <p:spPr>
          <a:xfrm flipV="1">
            <a:off x="3084331" y="4699010"/>
            <a:ext cx="4932380" cy="31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132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1176" y="2582938"/>
            <a:ext cx="7669824" cy="523188"/>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Two Equations, and Two Unknowns</a:t>
            </a:r>
          </a:p>
          <a:p>
            <a:pPr marL="0" indent="0">
              <a:buFont typeface="Arial" pitchFamily="34" charset="0"/>
              <a:buNone/>
            </a:pPr>
            <a:endParaRPr lang="en-US" sz="2000" dirty="0"/>
          </a:p>
        </p:txBody>
      </p:sp>
      <p:pic>
        <p:nvPicPr>
          <p:cNvPr id="7" name="Picture 6">
            <a:extLst>
              <a:ext uri="{FF2B5EF4-FFF2-40B4-BE49-F238E27FC236}">
                <a16:creationId xmlns:a16="http://schemas.microsoft.com/office/drawing/2014/main" id="{A184514F-099B-491E-BBB6-5103E996AAFE}"/>
              </a:ext>
            </a:extLst>
          </p:cNvPr>
          <p:cNvPicPr>
            <a:picLocks noChangeAspect="1"/>
          </p:cNvPicPr>
          <p:nvPr/>
        </p:nvPicPr>
        <p:blipFill>
          <a:blip r:embed="rId2"/>
          <a:stretch>
            <a:fillRect/>
          </a:stretch>
        </p:blipFill>
        <p:spPr>
          <a:xfrm>
            <a:off x="437757" y="885207"/>
            <a:ext cx="4686300" cy="1628775"/>
          </a:xfrm>
          <a:prstGeom prst="rect">
            <a:avLst/>
          </a:prstGeom>
        </p:spPr>
      </p:pic>
      <p:pic>
        <p:nvPicPr>
          <p:cNvPr id="9" name="Picture 8">
            <a:extLst>
              <a:ext uri="{FF2B5EF4-FFF2-40B4-BE49-F238E27FC236}">
                <a16:creationId xmlns:a16="http://schemas.microsoft.com/office/drawing/2014/main" id="{16F05424-C91B-4596-99F6-BBDD4455A46D}"/>
              </a:ext>
            </a:extLst>
          </p:cNvPr>
          <p:cNvPicPr>
            <a:picLocks noChangeAspect="1"/>
          </p:cNvPicPr>
          <p:nvPr/>
        </p:nvPicPr>
        <p:blipFill>
          <a:blip r:embed="rId3"/>
          <a:stretch>
            <a:fillRect/>
          </a:stretch>
        </p:blipFill>
        <p:spPr>
          <a:xfrm>
            <a:off x="5192744" y="1051893"/>
            <a:ext cx="3568686" cy="1531045"/>
          </a:xfrm>
          <a:prstGeom prst="rect">
            <a:avLst/>
          </a:prstGeom>
        </p:spPr>
      </p:pic>
      <p:pic>
        <p:nvPicPr>
          <p:cNvPr id="3" name="Picture 2">
            <a:extLst>
              <a:ext uri="{FF2B5EF4-FFF2-40B4-BE49-F238E27FC236}">
                <a16:creationId xmlns:a16="http://schemas.microsoft.com/office/drawing/2014/main" id="{34FFFCF9-ECD2-43E4-B08F-339EDA48C329}"/>
              </a:ext>
            </a:extLst>
          </p:cNvPr>
          <p:cNvPicPr>
            <a:picLocks noChangeAspect="1"/>
          </p:cNvPicPr>
          <p:nvPr/>
        </p:nvPicPr>
        <p:blipFill>
          <a:blip r:embed="rId4"/>
          <a:stretch>
            <a:fillRect/>
          </a:stretch>
        </p:blipFill>
        <p:spPr>
          <a:xfrm>
            <a:off x="570174" y="3330909"/>
            <a:ext cx="1857375" cy="371475"/>
          </a:xfrm>
          <a:prstGeom prst="rect">
            <a:avLst/>
          </a:prstGeom>
        </p:spPr>
      </p:pic>
      <p:pic>
        <p:nvPicPr>
          <p:cNvPr id="5" name="Picture 4">
            <a:extLst>
              <a:ext uri="{FF2B5EF4-FFF2-40B4-BE49-F238E27FC236}">
                <a16:creationId xmlns:a16="http://schemas.microsoft.com/office/drawing/2014/main" id="{597E2E35-A4E2-410B-AFB4-650C6BF2F7B0}"/>
              </a:ext>
            </a:extLst>
          </p:cNvPr>
          <p:cNvPicPr>
            <a:picLocks noChangeAspect="1"/>
          </p:cNvPicPr>
          <p:nvPr/>
        </p:nvPicPr>
        <p:blipFill>
          <a:blip r:embed="rId5"/>
          <a:stretch>
            <a:fillRect/>
          </a:stretch>
        </p:blipFill>
        <p:spPr>
          <a:xfrm>
            <a:off x="570174" y="3765242"/>
            <a:ext cx="1857375" cy="323850"/>
          </a:xfrm>
          <a:prstGeom prst="rect">
            <a:avLst/>
          </a:prstGeom>
        </p:spPr>
      </p:pic>
      <p:pic>
        <p:nvPicPr>
          <p:cNvPr id="13" name="Picture 12">
            <a:extLst>
              <a:ext uri="{FF2B5EF4-FFF2-40B4-BE49-F238E27FC236}">
                <a16:creationId xmlns:a16="http://schemas.microsoft.com/office/drawing/2014/main" id="{FB860394-6991-4A8D-AD9A-66FEF5DA6B5F}"/>
              </a:ext>
            </a:extLst>
          </p:cNvPr>
          <p:cNvPicPr>
            <a:picLocks noChangeAspect="1"/>
          </p:cNvPicPr>
          <p:nvPr/>
        </p:nvPicPr>
        <p:blipFill>
          <a:blip r:embed="rId6"/>
          <a:stretch>
            <a:fillRect/>
          </a:stretch>
        </p:blipFill>
        <p:spPr>
          <a:xfrm>
            <a:off x="570174" y="5079463"/>
            <a:ext cx="4724400" cy="390525"/>
          </a:xfrm>
          <a:prstGeom prst="rect">
            <a:avLst/>
          </a:prstGeom>
        </p:spPr>
      </p:pic>
      <p:sp>
        <p:nvSpPr>
          <p:cNvPr id="14" name="Content Placeholder 2">
            <a:extLst>
              <a:ext uri="{FF2B5EF4-FFF2-40B4-BE49-F238E27FC236}">
                <a16:creationId xmlns:a16="http://schemas.microsoft.com/office/drawing/2014/main" id="{865E632E-AF58-40D2-B4EC-F552E8B46574}"/>
              </a:ext>
            </a:extLst>
          </p:cNvPr>
          <p:cNvSpPr txBox="1">
            <a:spLocks/>
          </p:cNvSpPr>
          <p:nvPr/>
        </p:nvSpPr>
        <p:spPr>
          <a:xfrm>
            <a:off x="331176" y="4637171"/>
            <a:ext cx="7669824" cy="523188"/>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Solution:</a:t>
            </a:r>
          </a:p>
          <a:p>
            <a:pPr marL="0" indent="0">
              <a:buFont typeface="Arial" pitchFamily="34" charset="0"/>
              <a:buNone/>
            </a:pPr>
            <a:endParaRPr lang="en-US" sz="2000" dirty="0"/>
          </a:p>
        </p:txBody>
      </p:sp>
    </p:spTree>
    <p:extLst>
      <p:ext uri="{BB962C8B-B14F-4D97-AF65-F5344CB8AC3E}">
        <p14:creationId xmlns:p14="http://schemas.microsoft.com/office/powerpoint/2010/main" val="523961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C00000"/>
          </a:solidFill>
          <a:tailEnd type="stealth"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3003</TotalTime>
  <Words>622</Words>
  <Application>Microsoft Office PowerPoint</Application>
  <PresentationFormat>On-screen Show (4:3)</PresentationFormat>
  <Paragraphs>56</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Calibri</vt:lpstr>
      <vt:lpstr>Office Theme</vt:lpstr>
      <vt:lpstr>Equation</vt:lpstr>
      <vt:lpstr>Principle of Linear Impulse and Momentum</vt:lpstr>
      <vt:lpstr>Principle of Linear Impulse and Momentum</vt:lpstr>
      <vt:lpstr>Principle of Linear Impulse and Momentum</vt:lpstr>
      <vt:lpstr>Principle of Linear Impulse and Momentum for a System of Particle</vt:lpstr>
      <vt:lpstr>Conservation of Linear Momentum for a System of Particle</vt:lpstr>
      <vt:lpstr>In-Class Practice Problem 1</vt:lpstr>
      <vt:lpstr>In-Class Practice Problem 1</vt:lpstr>
      <vt:lpstr>In-Class Practice Problem 1</vt:lpstr>
      <vt:lpstr>In-Class Practice Problem 1</vt:lpstr>
      <vt:lpstr>In-Class Practice Problem 2</vt:lpstr>
      <vt:lpstr>In-Class Practice Problem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Wolbrecht</dc:creator>
  <cp:lastModifiedBy>Dan Cordon</cp:lastModifiedBy>
  <cp:revision>163</cp:revision>
  <dcterms:created xsi:type="dcterms:W3CDTF">2012-06-25T20:35:01Z</dcterms:created>
  <dcterms:modified xsi:type="dcterms:W3CDTF">2022-02-28T00:23:58Z</dcterms:modified>
</cp:coreProperties>
</file>