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330" r:id="rId2"/>
    <p:sldId id="378" r:id="rId3"/>
    <p:sldId id="386" r:id="rId4"/>
    <p:sldId id="401" r:id="rId5"/>
    <p:sldId id="402" r:id="rId6"/>
    <p:sldId id="403" r:id="rId7"/>
    <p:sldId id="406" r:id="rId8"/>
    <p:sldId id="417" r:id="rId9"/>
    <p:sldId id="418" r:id="rId10"/>
    <p:sldId id="408" r:id="rId11"/>
    <p:sldId id="419" r:id="rId12"/>
    <p:sldId id="420" r:id="rId13"/>
    <p:sldId id="421" r:id="rId14"/>
    <p:sldId id="412" r:id="rId15"/>
    <p:sldId id="422" r:id="rId16"/>
    <p:sldId id="423" r:id="rId17"/>
    <p:sldId id="424" r:id="rId18"/>
    <p:sldId id="425" r:id="rId19"/>
    <p:sldId id="426" r:id="rId20"/>
    <p:sldId id="427" r:id="rId21"/>
    <p:sldId id="428" r:id="rId22"/>
    <p:sldId id="415" r:id="rId23"/>
    <p:sldId id="429" r:id="rId24"/>
    <p:sldId id="430" r:id="rId25"/>
    <p:sldId id="431" r:id="rId26"/>
    <p:sldId id="432" r:id="rId2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53"/>
    <p:restoredTop sz="90819" autoAdjust="0"/>
  </p:normalViewPr>
  <p:slideViewPr>
    <p:cSldViewPr>
      <p:cViewPr varScale="1">
        <p:scale>
          <a:sx n="86" d="100"/>
          <a:sy n="86" d="100"/>
        </p:scale>
        <p:origin x="138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930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3FC0CF1-E074-4E5B-85FB-1D60EA0D5F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5D0E13-784E-4625-B937-8D9258B9E75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8AFCF6B4-58E6-4385-9461-D426C8088828}" type="datetimeFigureOut">
              <a:rPr lang="en-US"/>
              <a:pPr>
                <a:defRPr/>
              </a:pPr>
              <a:t>9/13/2023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569E89-1091-4E2F-A444-73A88E4234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F81AA8-2C0F-474B-B0F2-189534A14C1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7C5A9D4-72F9-406F-A5F7-CA33551EE8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0484C0A-188A-48FC-9028-637276CE787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>
                <a:latin typeface="Arial" charset="0"/>
                <a:ea typeface="ＭＳ Ｐゴシック" pitchFamily="-3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A60CBD-9C4C-4DCC-943A-4D670E986CA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>
                <a:latin typeface="Arial" charset="0"/>
                <a:ea typeface="ＭＳ Ｐゴシック" pitchFamily="-32" charset="-128"/>
                <a:cs typeface="+mn-cs"/>
              </a:defRPr>
            </a:lvl1pPr>
          </a:lstStyle>
          <a:p>
            <a:pPr>
              <a:defRPr/>
            </a:pPr>
            <a:fld id="{9B00AD68-6F29-4DE4-B61A-E31B8FCB9967}" type="datetimeFigureOut">
              <a:rPr lang="en-US"/>
              <a:pPr>
                <a:defRPr/>
              </a:pPr>
              <a:t>9/13/2023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2FA8687-CAB0-44E3-8A27-B4F6E3229DF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CDF4BD9-2FD1-4C94-8650-BA521C03D4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D6CB47-EDE9-4DF8-B12C-40B389A23B4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>
                <a:latin typeface="Arial" charset="0"/>
                <a:ea typeface="ＭＳ Ｐゴシック" pitchFamily="-3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137134-191D-4229-A5CC-EB2CE7D1B0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13BA905-4456-464E-833F-E3CECB4024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0312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43440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36754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98232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8501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4619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7596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4472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70744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28594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2454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3054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59938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3565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62202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8826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19432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623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967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8870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571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73911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27094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9630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5574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F2922-C42E-49A8-AB0D-95046EB0E4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1CC4360C-BF5C-4B4C-8949-AF367336EF3C}" type="datetimeFigureOut">
              <a:rPr lang="en-US"/>
              <a:pPr>
                <a:defRPr/>
              </a:pPr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CCA132-DE6B-4766-8AF0-F5327C62F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79285-C29A-4056-9C9C-2E305E6FE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93E0646-B256-4BBF-B683-D2A91D01C2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155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A766D-09E8-44BA-9981-61437C257E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B90B25F1-984C-405E-93E9-E2847718C129}" type="datetimeFigureOut">
              <a:rPr lang="en-US"/>
              <a:pPr>
                <a:defRPr/>
              </a:pPr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F6A62-70BF-49C9-A3F0-071904B1B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7459C-EBFD-43A1-9B90-001478321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E345EE3-CC72-42EF-85AA-E123365BD5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224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55552-D90F-4219-B575-D6DF9185A7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2A0AB8CD-6E1F-44C0-BC55-77A008015B47}" type="datetimeFigureOut">
              <a:rPr lang="en-US"/>
              <a:pPr>
                <a:defRPr/>
              </a:pPr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8AC2C8-C2C3-4A15-A965-6D642D3E4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D0F30-55F5-4A27-BA5A-F02908FF8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CE81AD8-5691-4607-B5DB-E3E9CA9772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3091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AECDC-38E8-4BA1-8EC6-F70ED56B2F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0A429627-6A73-437F-B167-DDA611865695}" type="datetimeFigureOut">
              <a:rPr lang="en-US"/>
              <a:pPr>
                <a:defRPr/>
              </a:pPr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D6D4C-B507-47F5-A6EF-76E08CD71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4C384-A3DE-4836-87C7-B1D106D7E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510B3CA-B38E-4394-9F3E-064C5FACFD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1536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088C8-6544-4E81-A5F9-42FAD4CE6B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9F0E936D-2C8A-419C-B9CC-85B00A4E5092}" type="datetimeFigureOut">
              <a:rPr lang="en-US"/>
              <a:pPr>
                <a:defRPr/>
              </a:pPr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ADE4A-20AB-441C-93AC-C4F02FD91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6D0E0-B7C7-4A3E-90BE-008E0C554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17989F0-F364-4F39-BC50-132F2B3BD5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1437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45BC34-0B7B-4065-AC9D-8166D1A948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2E93154E-D61B-41F4-8752-242B8262C767}" type="datetimeFigureOut">
              <a:rPr lang="en-US"/>
              <a:pPr>
                <a:defRPr/>
              </a:pPr>
              <a:t>9/13/2023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7DE9BB-B295-449B-9334-CE203A2E4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8E6883-0DEA-4BC3-8125-8A9DA9913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9026002-FF5F-4A23-B115-F4A00ABABB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103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E0C29D-8087-4581-9624-2EA0CE8075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56180B90-0666-4495-9CDF-20F4D8843CAD}" type="datetimeFigureOut">
              <a:rPr lang="en-US"/>
              <a:pPr>
                <a:defRPr/>
              </a:pPr>
              <a:t>9/13/2023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1A2CED-D8D8-4FC7-811E-CDFE9BA88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EEAAF7-3267-4353-8151-E05D91CBE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243E8E5-7A49-4CD5-AD0A-B298A0424E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6848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77A7B7-C859-4923-8804-150A209AC1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544144C4-AE91-4D4A-938A-7E50E2DD3A86}" type="datetimeFigureOut">
              <a:rPr lang="en-US"/>
              <a:pPr>
                <a:defRPr/>
              </a:pPr>
              <a:t>9/13/2023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C3C9AB-5BD8-469C-BC0E-C1C6EEF51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AD9BF3-F5CD-4E09-9038-4525786F9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545B7FB-C3F6-4F65-A919-8A7F05FC88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886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8EB14C-023F-462D-A6EB-757AF61619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D930B953-F3CB-452B-80F5-7ABC17E7F7C5}" type="datetimeFigureOut">
              <a:rPr lang="en-US"/>
              <a:pPr>
                <a:defRPr/>
              </a:pPr>
              <a:t>9/13/2023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870C99-011F-4D0A-B165-6EF9CB834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1A2DB5-6ADD-41F6-B088-BF7242583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301EBD3-7CD8-4CBF-8900-C5B7C36F97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280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282746-1F59-4E83-A418-637AAC8B2C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DD7E4223-1B09-4947-9E64-3145E970E02F}" type="datetimeFigureOut">
              <a:rPr lang="en-US"/>
              <a:pPr>
                <a:defRPr/>
              </a:pPr>
              <a:t>9/13/2023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CF302F-2353-44B1-A9F8-7C9E7D54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45F7D2-6729-4949-B1BC-D7128CAFD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6EB03E2-8A93-45CC-BED9-011731DDCC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7791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98F281-A24F-4E0F-874F-94EA22E246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B4543830-B051-4276-83FF-44A60070D8E7}" type="datetimeFigureOut">
              <a:rPr lang="en-US"/>
              <a:pPr>
                <a:defRPr/>
              </a:pPr>
              <a:t>9/13/2023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C3B88E-8D93-4D2A-B937-28BADDB7C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63786-57AF-4BE3-B4F1-36389B441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50224BE-49EE-46C5-898C-CFD7ADDC4D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316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28ABF1-8854-4174-BC7D-198D8AAE0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Mechanical Engineering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49E7DF-85C7-4270-8D40-75758CC2AA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28" name="Group 12">
            <a:extLst>
              <a:ext uri="{FF2B5EF4-FFF2-40B4-BE49-F238E27FC236}">
                <a16:creationId xmlns:a16="http://schemas.microsoft.com/office/drawing/2014/main" id="{1B4F42A1-6855-4E39-B463-B72E426A0963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152400"/>
            <a:ext cx="9144000" cy="6705600"/>
            <a:chOff x="0" y="227955"/>
            <a:chExt cx="9238889" cy="6921684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58A71F8-010E-4D09-B731-C0FE323EA686}"/>
                </a:ext>
              </a:extLst>
            </p:cNvPr>
            <p:cNvSpPr/>
            <p:nvPr userDrawn="1"/>
          </p:nvSpPr>
          <p:spPr>
            <a:xfrm>
              <a:off x="227764" y="227955"/>
              <a:ext cx="8685519" cy="6398953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EF60F4B-920B-4B28-96E9-D8D95035DE75}"/>
                </a:ext>
              </a:extLst>
            </p:cNvPr>
            <p:cNvSpPr/>
            <p:nvPr userDrawn="1"/>
          </p:nvSpPr>
          <p:spPr>
            <a:xfrm>
              <a:off x="0" y="6240185"/>
              <a:ext cx="376934" cy="117983"/>
            </a:xfrm>
            <a:prstGeom prst="rect">
              <a:avLst/>
            </a:prstGeom>
            <a:solidFill>
              <a:srgbClr val="A78D6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pic>
          <p:nvPicPr>
            <p:cNvPr id="1031" name="Picture 8" descr="ui_logo_rgb.pdf">
              <a:extLst>
                <a:ext uri="{FF2B5EF4-FFF2-40B4-BE49-F238E27FC236}">
                  <a16:creationId xmlns:a16="http://schemas.microsoft.com/office/drawing/2014/main" id="{DDA28857-3651-44B1-81BF-ED567F020EB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62566" y="6138684"/>
              <a:ext cx="1874242" cy="312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19" descr="engr_ppt.pdf">
              <a:extLst>
                <a:ext uri="{FF2B5EF4-FFF2-40B4-BE49-F238E27FC236}">
                  <a16:creationId xmlns:a16="http://schemas.microsoft.com/office/drawing/2014/main" id="{9650E7E3-B515-4541-AF5D-CA009E4274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660" y="6198313"/>
              <a:ext cx="29337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Picture 11" descr="admin-gold-whiteCLIP.png">
              <a:extLst>
                <a:ext uri="{FF2B5EF4-FFF2-40B4-BE49-F238E27FC236}">
                  <a16:creationId xmlns:a16="http://schemas.microsoft.com/office/drawing/2014/main" id="{756CA255-3EA6-447A-9804-711E275F9BD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80342" y="5378209"/>
              <a:ext cx="1758547" cy="1771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1" r:id="rId1"/>
    <p:sldLayoutId id="2147484222" r:id="rId2"/>
    <p:sldLayoutId id="2147484223" r:id="rId3"/>
    <p:sldLayoutId id="2147484224" r:id="rId4"/>
    <p:sldLayoutId id="2147484225" r:id="rId5"/>
    <p:sldLayoutId id="2147484226" r:id="rId6"/>
    <p:sldLayoutId id="2147484227" r:id="rId7"/>
    <p:sldLayoutId id="2147484228" r:id="rId8"/>
    <p:sldLayoutId id="2147484229" r:id="rId9"/>
    <p:sldLayoutId id="2147484230" r:id="rId10"/>
    <p:sldLayoutId id="214748423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000" spc="-1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4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0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4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5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6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8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9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4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98AAB2F-67B5-4516-AF7A-E72B41CC484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ME 345</a:t>
            </a:r>
            <a:br>
              <a:rPr lang="en-US" dirty="0"/>
            </a:br>
            <a:r>
              <a:rPr lang="en-US" dirty="0"/>
              <a:t>Heat Transfer (</a:t>
            </a:r>
            <a:r>
              <a:rPr lang="en-US" dirty="0" err="1"/>
              <a:t>HTx</a:t>
            </a:r>
            <a:r>
              <a:rPr lang="en-US" dirty="0"/>
              <a:t>)</a:t>
            </a:r>
          </a:p>
        </p:txBody>
      </p:sp>
      <p:sp>
        <p:nvSpPr>
          <p:cNvPr id="2051" name="Subtitle 3">
            <a:extLst>
              <a:ext uri="{FF2B5EF4-FFF2-40B4-BE49-F238E27FC236}">
                <a16:creationId xmlns:a16="http://schemas.microsoft.com/office/drawing/2014/main" id="{04251219-E51F-48D6-B60C-C373B8452D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sz="3000" dirty="0">
                <a:solidFill>
                  <a:srgbClr val="404040"/>
                </a:solidFill>
                <a:latin typeface="Trebuchet MS" panose="020B0603020202020204" pitchFamily="34" charset="0"/>
                <a:cs typeface="Trebuchet MS" panose="020B0603020202020204" pitchFamily="34" charset="0"/>
              </a:rPr>
              <a:t>Professor: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3000" dirty="0">
                <a:solidFill>
                  <a:srgbClr val="404040"/>
                </a:solidFill>
                <a:latin typeface="Trebuchet MS" panose="020B0603020202020204" pitchFamily="34" charset="0"/>
                <a:cs typeface="Trebuchet MS" panose="020B0603020202020204" pitchFamily="34" charset="0"/>
              </a:rPr>
              <a:t>Dr. Dan Cordon (AKA Dr. Dan</a:t>
            </a:r>
            <a:r>
              <a:rPr lang="en-US" altLang="en-US" sz="3000">
                <a:solidFill>
                  <a:srgbClr val="404040"/>
                </a:solidFill>
                <a:latin typeface="Trebuchet MS" panose="020B0603020202020204" pitchFamily="34" charset="0"/>
                <a:cs typeface="Trebuchet MS" panose="020B0603020202020204" pitchFamily="34" charset="0"/>
              </a:rPr>
              <a:t>) </a:t>
            </a:r>
            <a:endParaRPr lang="en-US" altLang="en-US" sz="3000" dirty="0">
              <a:solidFill>
                <a:srgbClr val="404040"/>
              </a:solidFill>
              <a:latin typeface="Trebuchet MS" panose="020B0603020202020204" pitchFamily="34" charset="0"/>
              <a:cs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2">
            <a:extLst>
              <a:ext uri="{FF2B5EF4-FFF2-40B4-BE49-F238E27FC236}">
                <a16:creationId xmlns:a16="http://schemas.microsoft.com/office/drawing/2014/main" id="{166F3385-7E1C-4555-AAE5-B581F89BB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1143000"/>
            <a:ext cx="79248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Thermopane window on a house is made of two pieces of 7 [mm] thick glass with a 7 [mm] thick air space between them.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400" baseline="30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The inside and outside temperatures are 20 [</a:t>
            </a:r>
            <a:r>
              <a:rPr lang="en-US" sz="24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°C] and -10</a:t>
            </a: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 [</a:t>
            </a:r>
            <a:r>
              <a:rPr lang="en-US" sz="24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°C]. The interior convection coefficient is 10 [W/m</a:t>
            </a:r>
            <a:r>
              <a:rPr lang="en-US" sz="2400" baseline="300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K], while the outer is 80 [W/m</a:t>
            </a:r>
            <a:r>
              <a:rPr lang="en-US" sz="2400" baseline="300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K]. </a:t>
            </a: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Calculate the heat loss rate through a window that is 0.8 [m] tall and 0.5 [m] wide.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Repeat for a triple pane style window</a:t>
            </a:r>
          </a:p>
        </p:txBody>
      </p:sp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1193" y="306388"/>
            <a:ext cx="43895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Textbook Problem 3.12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976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2">
            <a:extLst>
              <a:ext uri="{FF2B5EF4-FFF2-40B4-BE49-F238E27FC236}">
                <a16:creationId xmlns:a16="http://schemas.microsoft.com/office/drawing/2014/main" id="{166F3385-7E1C-4555-AAE5-B581F89BB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60" y="962962"/>
            <a:ext cx="7924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Assumptions: 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1D SS conduction through the window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Material properties not changing with temperature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Radiation </a:t>
            </a:r>
            <a:r>
              <a:rPr lang="en-US" altLang="en-US" sz="2400" dirty="0" err="1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HTx</a:t>
            </a: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 is negligible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Air in gap is stagnant </a:t>
            </a:r>
          </a:p>
        </p:txBody>
      </p:sp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1193" y="306388"/>
            <a:ext cx="43895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Textbook Problem 3.12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C63676-495B-4F86-AC22-5E2758DDA59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81125" y="3045146"/>
            <a:ext cx="6381750" cy="148412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03C7769-684B-4690-98F0-410C2F18E35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35084" y="4652906"/>
            <a:ext cx="6381751" cy="1214494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51B7FDDB-D0E8-4C3A-971A-0926B6FF2009}"/>
              </a:ext>
            </a:extLst>
          </p:cNvPr>
          <p:cNvSpPr/>
          <p:nvPr/>
        </p:nvSpPr>
        <p:spPr>
          <a:xfrm>
            <a:off x="1235084" y="4591869"/>
            <a:ext cx="540543" cy="914400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C91C176-D118-478A-8800-AE87371D30B3}"/>
              </a:ext>
            </a:extLst>
          </p:cNvPr>
          <p:cNvSpPr/>
          <p:nvPr/>
        </p:nvSpPr>
        <p:spPr>
          <a:xfrm>
            <a:off x="6032828" y="4579317"/>
            <a:ext cx="519761" cy="914400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04FAA60-6C25-4A06-91D3-881B28CC6B62}"/>
              </a:ext>
            </a:extLst>
          </p:cNvPr>
          <p:cNvSpPr txBox="1"/>
          <p:nvPr/>
        </p:nvSpPr>
        <p:spPr>
          <a:xfrm>
            <a:off x="228600" y="4298441"/>
            <a:ext cx="167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Known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28E24BE-B99D-4C70-8E19-218BDFEBDEF3}"/>
              </a:ext>
            </a:extLst>
          </p:cNvPr>
          <p:cNvCxnSpPr>
            <a:cxnSpLocks/>
            <a:endCxn id="8" idx="3"/>
          </p:cNvCxnSpPr>
          <p:nvPr/>
        </p:nvCxnSpPr>
        <p:spPr>
          <a:xfrm>
            <a:off x="808381" y="4760106"/>
            <a:ext cx="505864" cy="6122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B6582C8-CA23-42C5-B821-B261ABE19F98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1314245" y="4476760"/>
            <a:ext cx="4794700" cy="23646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79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2">
            <a:extLst>
              <a:ext uri="{FF2B5EF4-FFF2-40B4-BE49-F238E27FC236}">
                <a16:creationId xmlns:a16="http://schemas.microsoft.com/office/drawing/2014/main" id="{166F3385-7E1C-4555-AAE5-B581F89BB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60" y="1033053"/>
            <a:ext cx="79248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Use equations 3.11 and 3.12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Look up thermal conductivities</a:t>
            </a:r>
            <a:b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Table A-3, glass at 300 [K], k = 1.4 [W/m-K]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Table A-4, air at 278 [K], k = 0.0245 [W/m-K]</a:t>
            </a:r>
          </a:p>
        </p:txBody>
      </p:sp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1193" y="306388"/>
            <a:ext cx="43895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Textbook Problem 3.12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6D6AE14-639C-416E-885F-6E9DF82A9D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05000" y="1524000"/>
            <a:ext cx="1371600" cy="6381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1BAA134-2614-4722-8C21-789F0B8297F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39919" y="1619250"/>
            <a:ext cx="2028825" cy="5429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DBD524C-0868-4819-982F-307DD8A5A95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67000" y="3657600"/>
            <a:ext cx="3515589" cy="1339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157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2">
            <a:extLst>
              <a:ext uri="{FF2B5EF4-FFF2-40B4-BE49-F238E27FC236}">
                <a16:creationId xmlns:a16="http://schemas.microsoft.com/office/drawing/2014/main" id="{166F3385-7E1C-4555-AAE5-B581F89BB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60" y="1033053"/>
            <a:ext cx="79248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For the triple pane, total thermal resistance increases to 1.749 [K/W], and the heat loss drops to 17.2 [W]</a:t>
            </a:r>
          </a:p>
        </p:txBody>
      </p:sp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1193" y="306388"/>
            <a:ext cx="43895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Textbook Problem 3.12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FE643D-12AE-42F9-9096-0AF1712A2DD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3900" y="1143000"/>
            <a:ext cx="7696200" cy="12213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D9AC4F3-7F1A-4C7B-B517-4F293C21E32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02619" y="2506201"/>
            <a:ext cx="5338762" cy="8408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980955D-D881-46A0-B3A8-612113B8D44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62400" y="3664542"/>
            <a:ext cx="2651334" cy="84087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4739A58-369F-46B9-BBC3-C0834949A9DD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91436"/>
          <a:stretch/>
        </p:blipFill>
        <p:spPr>
          <a:xfrm>
            <a:off x="3733800" y="3664543"/>
            <a:ext cx="457200" cy="84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621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2">
            <a:extLst>
              <a:ext uri="{FF2B5EF4-FFF2-40B4-BE49-F238E27FC236}">
                <a16:creationId xmlns:a16="http://schemas.microsoft.com/office/drawing/2014/main" id="{166F3385-7E1C-4555-AAE5-B581F89BB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1143000"/>
            <a:ext cx="79248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Firefighter protective turnout coat is typically made of three layers with air gap between each layer. Create the thermal circuit for this boat. </a:t>
            </a:r>
            <a:b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</a:b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400" b="1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Note: </a:t>
            </a: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Since radiation heat transfer is significant, include these terms in your thermal circuit.</a:t>
            </a:r>
            <a:endParaRPr lang="en-US" altLang="en-US" sz="1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1193" y="306388"/>
            <a:ext cx="43895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Textbook Problem 3.24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53B14C-71FC-41F0-9CCA-8E8CE0349C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00175" y="3429000"/>
            <a:ext cx="63436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786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1193" y="306388"/>
            <a:ext cx="43895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Textbook Problem 3.24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53B14C-71FC-41F0-9CCA-8E8CE0349C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24000" y="891163"/>
            <a:ext cx="6343650" cy="24669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6546506-3D65-4ABB-886D-6668647169B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43000" y="3442855"/>
            <a:ext cx="5638800" cy="2100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4969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2">
            <a:extLst>
              <a:ext uri="{FF2B5EF4-FFF2-40B4-BE49-F238E27FC236}">
                <a16:creationId xmlns:a16="http://schemas.microsoft.com/office/drawing/2014/main" id="{166F3385-7E1C-4555-AAE5-B581F89BB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1143000"/>
            <a:ext cx="79248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Some interesting approximations for the radiation thermal resistance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This was used to make the calculations easier, and comes from assuming epsilon = 1 (worst-case that would represent maximum heat transferred through radiation)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The radiation thermal resistance can be modeled as</a:t>
            </a:r>
          </a:p>
        </p:txBody>
      </p:sp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1193" y="306388"/>
            <a:ext cx="43895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Textbook Problem 3.24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5F00A24-1E2C-49FF-B626-A47031E19B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86365" y="2133600"/>
            <a:ext cx="4771269" cy="68790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708072A-21FC-4357-B768-DCE842A7966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1850" y="5105400"/>
            <a:ext cx="2400300" cy="79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3098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2">
            <a:extLst>
              <a:ext uri="{FF2B5EF4-FFF2-40B4-BE49-F238E27FC236}">
                <a16:creationId xmlns:a16="http://schemas.microsoft.com/office/drawing/2014/main" id="{166F3385-7E1C-4555-AAE5-B581F89BB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1143000"/>
            <a:ext cx="79248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A cylindrical water heater (100 gallon) uses urethane foam insulation around the outside. The water inside is 55 [</a:t>
            </a:r>
            <a:r>
              <a:rPr lang="en-US" sz="24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°C] and the air temperature outside the heater is 20</a:t>
            </a: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 [</a:t>
            </a:r>
            <a:r>
              <a:rPr lang="en-US" sz="24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°C]. The convection coefficient between the air and tank is 2 [W/m</a:t>
            </a:r>
            <a:r>
              <a:rPr lang="en-US" sz="2400" baseline="300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K] (low because it is only from natural convection).</a:t>
            </a: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If electrical power costs $0.18 / kW-hr, specify dimensions for both the tank *and* insulation so that the annual cost of heat loss from the heater is less than $50. </a:t>
            </a:r>
          </a:p>
        </p:txBody>
      </p:sp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1193" y="306388"/>
            <a:ext cx="43895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Textbook Problem 3.46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8390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2">
            <a:extLst>
              <a:ext uri="{FF2B5EF4-FFF2-40B4-BE49-F238E27FC236}">
                <a16:creationId xmlns:a16="http://schemas.microsoft.com/office/drawing/2014/main" id="{166F3385-7E1C-4555-AAE5-B581F89BB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60" y="962962"/>
            <a:ext cx="79248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Assumptions: 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1D SS conduction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Inner surface temperature is nearly the same as water temperature (metal tank)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Neglect radiation (foil covering on insulation)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Constant properties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1193" y="306388"/>
            <a:ext cx="43895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Textbook Problem 3.46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5F4B0F7-C99E-4E95-82FB-6127BBB73B1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86400" y="3175117"/>
            <a:ext cx="3657600" cy="368288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F4AE6C7-AA11-478D-9F2B-A39B79D87D3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4800" y="3886200"/>
            <a:ext cx="5031219" cy="2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0068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12">
                <a:extLst>
                  <a:ext uri="{FF2B5EF4-FFF2-40B4-BE49-F238E27FC236}">
                    <a16:creationId xmlns:a16="http://schemas.microsoft.com/office/drawing/2014/main" id="{166F3385-7E1C-4555-AAE5-B581F89BB4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3560" y="1033053"/>
                <a:ext cx="7924800" cy="50720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90000"/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r>
                  <a:rPr lang="en-US" altLang="en-US" sz="2400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Look up thermal conductivity</a:t>
                </a:r>
                <a:br>
                  <a:rPr lang="en-US" altLang="en-US" sz="2400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</a:br>
                <a:r>
                  <a:rPr lang="en-US" altLang="en-US" sz="2400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Table A-3, urethane foam at 300 [K], k = 0.026 [W/m-K]</a:t>
                </a: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endParaRPr lang="en-US" altLang="en-US" sz="2400" dirty="0">
                  <a:solidFill>
                    <a:schemeClr val="accent4">
                      <a:lumMod val="10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r>
                  <a:rPr lang="en-US" altLang="en-US" sz="2400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To minimize heat loss we should minimize the surface area. </a:t>
                </a: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endParaRPr lang="en-US" altLang="en-US" sz="2400" dirty="0">
                  <a:solidFill>
                    <a:schemeClr val="accent4">
                      <a:lumMod val="10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r>
                  <a:rPr lang="en-US" altLang="en-US" sz="2400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When the height is defined by: </a:t>
                </a: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b="0" i="1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altLang="en-US" sz="2400" b="0" i="1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sz="2400" b="0" i="1" smtClean="0">
                              <a:solidFill>
                                <a:schemeClr val="accent4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b="0" i="1" smtClean="0">
                              <a:solidFill>
                                <a:schemeClr val="accent4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4∗</m:t>
                          </m:r>
                          <m:r>
                            <a:rPr lang="en-US" altLang="en-US" sz="2400" b="0" i="1" smtClean="0">
                              <a:solidFill>
                                <a:schemeClr val="accent4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𝑉𝑜𝑙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en-US" sz="2400" b="0" i="1" smtClean="0">
                                  <a:solidFill>
                                    <a:schemeClr val="accent4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sz="2400" b="0" i="1" smtClean="0">
                                  <a:solidFill>
                                    <a:schemeClr val="accent4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altLang="en-US" sz="2400" b="0" i="1" smtClean="0">
                                  <a:solidFill>
                                    <a:schemeClr val="accent4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en-US" altLang="en-US" sz="2400" b="0" i="1" smtClean="0">
                                  <a:solidFill>
                                    <a:schemeClr val="accent4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altLang="en-US" sz="2400" dirty="0">
                  <a:solidFill>
                    <a:schemeClr val="accent4">
                      <a:lumMod val="10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endParaRPr lang="en-US" altLang="en-US" sz="2400" dirty="0">
                  <a:solidFill>
                    <a:schemeClr val="accent4">
                      <a:lumMod val="10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r>
                  <a:rPr lang="en-US" altLang="en-US" sz="2400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Surface area of the cylinder is: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en-US" sz="24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𝑠𝑢𝑟</m:t>
                        </m:r>
                      </m:sub>
                    </m:sSub>
                    <m:r>
                      <a:rPr lang="en-US" altLang="en-US" sz="2400" b="0" i="1" smtClean="0">
                        <a:solidFill>
                          <a:schemeClr val="accent4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2400" b="0" i="1" smtClean="0">
                        <a:solidFill>
                          <a:schemeClr val="accent4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altLang="en-US" sz="2400" b="0" i="1" smtClean="0">
                        <a:solidFill>
                          <a:schemeClr val="accent4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𝐷𝐿</m:t>
                    </m:r>
                    <m:r>
                      <a:rPr lang="en-US" altLang="en-US" sz="2400" b="0" i="1" smtClean="0">
                        <a:solidFill>
                          <a:schemeClr val="accent4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+2</m:t>
                    </m:r>
                    <m:d>
                      <m:dPr>
                        <m:ctrlPr>
                          <a:rPr lang="en-US" altLang="en-US" sz="24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sz="2400" b="0" i="1" smtClean="0">
                                <a:solidFill>
                                  <a:schemeClr val="accent4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sz="2400" b="0" i="1" smtClean="0">
                                <a:solidFill>
                                  <a:schemeClr val="accent4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  <m:sSup>
                              <m:sSupPr>
                                <m:ctrlPr>
                                  <a:rPr lang="en-US" altLang="en-US" sz="2400" b="0" i="1" smtClean="0">
                                    <a:solidFill>
                                      <a:schemeClr val="accent4">
                                        <a:lumMod val="1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en-US" sz="2400" b="0" i="1" smtClean="0">
                                    <a:solidFill>
                                      <a:schemeClr val="accent4">
                                        <a:lumMod val="1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p>
                                <m:r>
                                  <a:rPr lang="en-US" altLang="en-US" sz="2400" b="0" i="1" smtClean="0">
                                    <a:solidFill>
                                      <a:schemeClr val="accent4">
                                        <a:lumMod val="1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altLang="en-US" sz="2400" b="0" i="1" smtClean="0">
                                <a:solidFill>
                                  <a:schemeClr val="accent4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en-US" sz="2400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altLang="en-US" sz="24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4∗</m:t>
                        </m:r>
                        <m:r>
                          <a:rPr lang="en-US" altLang="en-US" sz="24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𝑉𝑜𝑙</m:t>
                        </m:r>
                      </m:num>
                      <m:den>
                        <m:r>
                          <a:rPr lang="en-US" altLang="en-US" sz="24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𝐷</m:t>
                        </m:r>
                      </m:den>
                    </m:f>
                    <m:r>
                      <a:rPr lang="en-US" altLang="en-US" sz="2400" b="0" i="1" smtClean="0">
                        <a:solidFill>
                          <a:schemeClr val="accent4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f>
                      <m:fPr>
                        <m:ctrlPr>
                          <a:rPr lang="en-US" altLang="en-US" sz="24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altLang="en-US" sz="24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𝜋</m:t>
                        </m:r>
                        <m:sSup>
                          <m:sSupPr>
                            <m:ctrlPr>
                              <a:rPr lang="en-US" altLang="en-US" sz="2400" b="0" i="1" smtClean="0">
                                <a:solidFill>
                                  <a:schemeClr val="accent4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en-US" altLang="en-US" sz="2400" b="0" i="1" smtClean="0">
                                <a:solidFill>
                                  <a:schemeClr val="accent4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𝐷</m:t>
                            </m:r>
                          </m:e>
                          <m:sup>
                            <m:r>
                              <a:rPr lang="en-US" altLang="en-US" sz="2400" b="0" i="1" smtClean="0">
                                <a:solidFill>
                                  <a:schemeClr val="accent4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altLang="en-US" sz="24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den>
                    </m:f>
                  </m:oMath>
                </a14:m>
                <a:endParaRPr lang="en-US" altLang="en-US" sz="2400" dirty="0">
                  <a:solidFill>
                    <a:schemeClr val="accent4">
                      <a:lumMod val="10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endParaRPr lang="en-US" altLang="en-US" sz="2400" dirty="0">
                  <a:solidFill>
                    <a:schemeClr val="accent4">
                      <a:lumMod val="10000"/>
                    </a:schemeClr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7" name="Text Box 12">
                <a:extLst>
                  <a:ext uri="{FF2B5EF4-FFF2-40B4-BE49-F238E27FC236}">
                    <a16:creationId xmlns:a16="http://schemas.microsoft.com/office/drawing/2014/main" id="{166F3385-7E1C-4555-AAE5-B581F89BB4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3560" y="1033053"/>
                <a:ext cx="7924800" cy="5072094"/>
              </a:xfrm>
              <a:prstGeom prst="rect">
                <a:avLst/>
              </a:prstGeom>
              <a:blipFill>
                <a:blip r:embed="rId6"/>
                <a:stretch>
                  <a:fillRect l="-1154" t="-96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1193" y="306388"/>
            <a:ext cx="43895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Textbook Problem 3.46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29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12">
            <a:extLst>
              <a:ext uri="{FF2B5EF4-FFF2-40B4-BE49-F238E27FC236}">
                <a16:creationId xmlns:a16="http://schemas.microsoft.com/office/drawing/2014/main" id="{AA527AA0-F0AF-4F95-9ABA-E8A471F61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76400"/>
            <a:ext cx="79248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Draw the thermal circuit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Use appropriate equation for thermal resistance</a:t>
            </a:r>
          </a:p>
          <a:p>
            <a:pPr marL="108585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Geometry</a:t>
            </a:r>
          </a:p>
          <a:p>
            <a:pPr marL="108585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Conduction/Convection/Radiation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Identify which variables are known and unknown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Choose your solution approach (calculator and hand calculations vs. software)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283" y="306388"/>
            <a:ext cx="69653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Solving Thermal Resistance Problems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9747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12">
                <a:extLst>
                  <a:ext uri="{FF2B5EF4-FFF2-40B4-BE49-F238E27FC236}">
                    <a16:creationId xmlns:a16="http://schemas.microsoft.com/office/drawing/2014/main" id="{166F3385-7E1C-4555-AAE5-B581F89BB4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3560" y="1033053"/>
                <a:ext cx="7924800" cy="4334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90000"/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r>
                  <a:rPr lang="en-US" altLang="en-US" sz="2400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Minimize </a:t>
                </a:r>
                <a:r>
                  <a:rPr lang="en-US" altLang="en-US" sz="2400" dirty="0" err="1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A</a:t>
                </a:r>
                <a:r>
                  <a:rPr lang="en-US" altLang="en-US" sz="2400" baseline="-25000" dirty="0" err="1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sur</a:t>
                </a:r>
                <a:r>
                  <a:rPr lang="en-US" altLang="en-US" sz="2400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 by taking derivative with respect to diameter and setting equal to zero</a:t>
                </a: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endParaRPr lang="en-US" altLang="en-US" sz="2400" dirty="0">
                  <a:solidFill>
                    <a:schemeClr val="accent4">
                      <a:lumMod val="10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000" i="1" smtClean="0">
                              <a:solidFill>
                                <a:schemeClr val="accent4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000" b="0" i="1" smtClean="0">
                              <a:solidFill>
                                <a:schemeClr val="accent4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altLang="en-US" sz="2000" b="0" i="1" smtClean="0">
                                  <a:solidFill>
                                    <a:schemeClr val="accent4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000" b="0" i="1" smtClean="0">
                                  <a:solidFill>
                                    <a:schemeClr val="accent4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en-US" sz="2000" b="0" i="1" smtClean="0">
                                  <a:solidFill>
                                    <a:schemeClr val="accent4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𝑠𝑢𝑟</m:t>
                              </m:r>
                            </m:sub>
                          </m:sSub>
                        </m:num>
                        <m:den>
                          <m:r>
                            <a:rPr lang="en-US" altLang="en-US" sz="2000" b="0" i="1" smtClean="0">
                              <a:solidFill>
                                <a:schemeClr val="accent4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𝑑𝐷</m:t>
                          </m:r>
                        </m:den>
                      </m:f>
                      <m:r>
                        <a:rPr lang="en-US" altLang="en-US" sz="2000" b="0" i="1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sz="2000" b="0" i="1" smtClean="0">
                              <a:solidFill>
                                <a:schemeClr val="accent4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000" b="0" i="1" smtClean="0">
                              <a:solidFill>
                                <a:schemeClr val="accent4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−4∗</m:t>
                          </m:r>
                          <m:r>
                            <a:rPr lang="en-US" altLang="en-US" sz="2000" b="0" i="1" smtClean="0">
                              <a:solidFill>
                                <a:schemeClr val="accent4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𝑉𝑜𝑙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en-US" sz="2000" b="0" i="1" smtClean="0">
                                  <a:solidFill>
                                    <a:schemeClr val="accent4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sz="2000" b="0" i="1" smtClean="0">
                                  <a:solidFill>
                                    <a:schemeClr val="accent4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en-US" altLang="en-US" sz="2000" b="0" i="1" smtClean="0">
                                  <a:solidFill>
                                    <a:schemeClr val="accent4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en-US" sz="2000" b="0" i="1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sz="2000" b="0" i="1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altLang="en-US" sz="2000" b="0" i="1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altLang="en-US" sz="2000" b="0" i="1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en-US" sz="2000" b="0" dirty="0">
                  <a:solidFill>
                    <a:schemeClr val="accent4">
                      <a:lumMod val="10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r>
                  <a:rPr lang="en-US" altLang="en-US" sz="2400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We get</a:t>
                </a: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b="0" i="1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altLang="en-US" sz="2000" b="0" i="1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en-US" sz="2000" b="0" i="1" smtClean="0">
                              <a:solidFill>
                                <a:schemeClr val="accent4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en-US" sz="2000" b="0" i="1" smtClean="0">
                                  <a:solidFill>
                                    <a:schemeClr val="accent4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en-US" sz="2000" b="0" i="1" smtClean="0">
                                      <a:solidFill>
                                        <a:schemeClr val="accent4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en-US" sz="2000" b="0" i="1" smtClean="0">
                                      <a:solidFill>
                                        <a:schemeClr val="accent4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4∗</m:t>
                                  </m:r>
                                  <m:r>
                                    <a:rPr lang="en-US" altLang="en-US" sz="2000" b="0" i="1" smtClean="0">
                                      <a:solidFill>
                                        <a:schemeClr val="accent4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𝑉𝑜𝑙</m:t>
                                  </m:r>
                                </m:num>
                                <m:den>
                                  <m:r>
                                    <a:rPr lang="en-US" altLang="en-US" sz="2000" b="0" i="1" smtClean="0">
                                      <a:solidFill>
                                        <a:schemeClr val="accent4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altLang="en-US" sz="2000" b="0" i="1" smtClean="0">
                              <a:solidFill>
                                <a:schemeClr val="accent4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1/3</m:t>
                          </m:r>
                        </m:sup>
                      </m:sSup>
                      <m:r>
                        <a:rPr lang="en-US" altLang="en-US" sz="2000" b="0" i="1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altLang="en-US" sz="2000" b="0" i="1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US" altLang="en-US" sz="2000" b="0" i="1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en-US" altLang="en-US" sz="2000" b="0" i="1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altLang="en-US" sz="2000" b="0" i="1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en-US" sz="2000" i="1">
                              <a:solidFill>
                                <a:schemeClr val="accent4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en-US" sz="2000" i="1">
                                  <a:solidFill>
                                    <a:schemeClr val="accent4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en-US" sz="2000" i="1">
                                      <a:solidFill>
                                        <a:schemeClr val="accent4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en-US" sz="2000" i="1">
                                      <a:solidFill>
                                        <a:schemeClr val="accent4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4∗</m:t>
                                  </m:r>
                                  <m:r>
                                    <a:rPr lang="en-US" altLang="en-US" sz="2000" i="1">
                                      <a:solidFill>
                                        <a:schemeClr val="accent4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𝑉𝑜𝑙</m:t>
                                  </m:r>
                                </m:num>
                                <m:den>
                                  <m:r>
                                    <a:rPr lang="en-US" altLang="en-US" sz="2000" i="1">
                                      <a:solidFill>
                                        <a:schemeClr val="accent4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altLang="en-US" sz="2000" i="1">
                              <a:solidFill>
                                <a:schemeClr val="accent4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1/3</m:t>
                          </m:r>
                        </m:sup>
                      </m:sSup>
                    </m:oMath>
                  </m:oMathPara>
                </a14:m>
                <a:endParaRPr lang="en-US" altLang="en-US" sz="2000" dirty="0">
                  <a:solidFill>
                    <a:schemeClr val="accent4">
                      <a:lumMod val="10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endParaRPr lang="en-US" altLang="en-US" sz="2000" dirty="0">
                  <a:solidFill>
                    <a:schemeClr val="accent4">
                      <a:lumMod val="10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r>
                  <a:rPr lang="en-US" altLang="en-US" sz="2400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Since the tank is 100 gallons = 0.379 m</a:t>
                </a:r>
                <a:r>
                  <a:rPr lang="en-US" altLang="en-US" sz="2400" baseline="30000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3</a:t>
                </a:r>
                <a:r>
                  <a:rPr lang="en-US" altLang="en-US" sz="2400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 we get:</a:t>
                </a: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endParaRPr lang="en-US" altLang="en-US" sz="2400" dirty="0">
                  <a:solidFill>
                    <a:schemeClr val="accent4">
                      <a:lumMod val="10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r>
                  <a:rPr lang="en-US" altLang="en-US" sz="2400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D = L = 0.784 [m]</a:t>
                </a:r>
              </a:p>
            </p:txBody>
          </p:sp>
        </mc:Choice>
        <mc:Fallback xmlns="">
          <p:sp>
            <p:nvSpPr>
              <p:cNvPr id="7" name="Text Box 12">
                <a:extLst>
                  <a:ext uri="{FF2B5EF4-FFF2-40B4-BE49-F238E27FC236}">
                    <a16:creationId xmlns:a16="http://schemas.microsoft.com/office/drawing/2014/main" id="{166F3385-7E1C-4555-AAE5-B581F89BB4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3560" y="1033053"/>
                <a:ext cx="7924800" cy="4334520"/>
              </a:xfrm>
              <a:prstGeom prst="rect">
                <a:avLst/>
              </a:prstGeom>
              <a:blipFill>
                <a:blip r:embed="rId6"/>
                <a:stretch>
                  <a:fillRect l="-1154" t="-1124" b="-210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1193" y="306388"/>
            <a:ext cx="43895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Textbook Problem 3.46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2334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12">
                <a:extLst>
                  <a:ext uri="{FF2B5EF4-FFF2-40B4-BE49-F238E27FC236}">
                    <a16:creationId xmlns:a16="http://schemas.microsoft.com/office/drawing/2014/main" id="{166F3385-7E1C-4555-AAE5-B581F89BB4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3560" y="1033053"/>
                <a:ext cx="7924800" cy="34105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90000"/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r>
                  <a:rPr lang="en-US" altLang="en-US" sz="2400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Now that we have the dimensions we need to calculate the maximum allowable heat rate</a:t>
                </a: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endParaRPr lang="en-US" altLang="en-US" sz="2400" dirty="0">
                  <a:solidFill>
                    <a:schemeClr val="accent4">
                      <a:lumMod val="10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sz="2400" b="0" i="1" smtClean="0">
                              <a:solidFill>
                                <a:schemeClr val="accent4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b="0" i="1" smtClean="0">
                              <a:solidFill>
                                <a:schemeClr val="accent4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altLang="en-US" sz="2400" b="0" i="1" smtClean="0">
                              <a:solidFill>
                                <a:schemeClr val="accent4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𝑎𝑛𝑛𝑢𝑎𝑙</m:t>
                          </m:r>
                        </m:sub>
                      </m:sSub>
                      <m:r>
                        <a:rPr lang="en-US" altLang="en-US" sz="2400" b="0" i="1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sz="2400" b="0" i="1" smtClean="0">
                              <a:solidFill>
                                <a:schemeClr val="accent4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b="0" i="1" smtClean="0">
                              <a:solidFill>
                                <a:schemeClr val="accent4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50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en-US" sz="2400" b="0" i="1" smtClean="0">
                                  <a:solidFill>
                                    <a:schemeClr val="accent4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2400" b="0" i="1" smtClean="0">
                                  <a:solidFill>
                                    <a:schemeClr val="accent4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𝑑𝑜𝑙𝑙𝑎𝑟𝑠</m:t>
                              </m:r>
                            </m:e>
                          </m:d>
                        </m:num>
                        <m:den>
                          <m:r>
                            <a:rPr lang="en-US" altLang="en-US" sz="2400" b="0" i="1" smtClean="0">
                              <a:solidFill>
                                <a:schemeClr val="accent4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0.18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en-US" sz="2400" b="0" i="1" smtClean="0">
                                  <a:solidFill>
                                    <a:schemeClr val="accent4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en-US" sz="2400" b="0" i="1" smtClean="0">
                                      <a:solidFill>
                                        <a:schemeClr val="accent4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en-US" sz="2400" b="0" i="1" smtClean="0">
                                      <a:solidFill>
                                        <a:schemeClr val="accent4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𝑑𝑜𝑙𝑙𝑎𝑟𝑠</m:t>
                                  </m:r>
                                </m:num>
                                <m:den>
                                  <m:r>
                                    <a:rPr lang="en-US" altLang="en-US" sz="2400" b="0" i="1" smtClean="0">
                                      <a:solidFill>
                                        <a:schemeClr val="accent4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𝑘𝑊</m:t>
                                  </m:r>
                                  <m:r>
                                    <a:rPr lang="en-US" altLang="en-US" sz="2400" b="0" i="1" smtClean="0">
                                      <a:solidFill>
                                        <a:schemeClr val="accent4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r>
                                    <a:rPr lang="en-US" altLang="en-US" sz="2400" b="0" i="1" smtClean="0">
                                      <a:solidFill>
                                        <a:schemeClr val="accent4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h𝑟</m:t>
                                  </m:r>
                                </m:den>
                              </m:f>
                            </m:e>
                          </m:d>
                          <m:r>
                            <a:rPr lang="en-US" altLang="en-US" sz="2400" b="0" i="1" smtClean="0">
                              <a:solidFill>
                                <a:schemeClr val="accent4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en-US" altLang="en-US" sz="2400" b="0" i="1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=278 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en-US" sz="2400" b="0" i="1" smtClean="0">
                              <a:solidFill>
                                <a:schemeClr val="accent4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2400" b="0" i="1" smtClean="0">
                              <a:solidFill>
                                <a:schemeClr val="accent4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𝑘𝑊</m:t>
                          </m:r>
                          <m:r>
                            <a:rPr lang="en-US" altLang="en-US" sz="2400" b="0" i="1" smtClean="0">
                              <a:solidFill>
                                <a:schemeClr val="accent4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altLang="en-US" sz="2400" b="0" i="1" smtClean="0">
                              <a:solidFill>
                                <a:schemeClr val="accent4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h𝑟</m:t>
                          </m:r>
                        </m:e>
                      </m:d>
                    </m:oMath>
                  </m:oMathPara>
                </a14:m>
                <a:endParaRPr lang="en-US" altLang="en-US" sz="2400" dirty="0">
                  <a:solidFill>
                    <a:schemeClr val="accent4">
                      <a:lumMod val="10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endParaRPr lang="en-US" altLang="en-US" sz="2400" dirty="0">
                  <a:solidFill>
                    <a:schemeClr val="accent4">
                      <a:lumMod val="10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sz="2400" b="0" i="1" smtClean="0">
                              <a:solidFill>
                                <a:schemeClr val="accent4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b="0" i="1" smtClean="0">
                              <a:solidFill>
                                <a:schemeClr val="accent4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altLang="en-US" sz="2400" b="0" i="1" smtClean="0">
                              <a:solidFill>
                                <a:schemeClr val="accent4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𝑎𝑛𝑛𝑢𝑎𝑙</m:t>
                          </m:r>
                        </m:sub>
                      </m:sSub>
                      <m:r>
                        <a:rPr lang="en-US" altLang="en-US" sz="2400" b="0" i="1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altLang="en-US" sz="2400" b="0" i="1" smtClean="0">
                              <a:solidFill>
                                <a:schemeClr val="accent4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en-US" sz="2400" b="0" i="1" smtClean="0">
                                  <a:solidFill>
                                    <a:schemeClr val="accent4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400" b="0" i="1" smtClean="0">
                                  <a:solidFill>
                                    <a:schemeClr val="accent4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altLang="en-US" sz="2400" b="0" i="1" smtClean="0">
                                  <a:solidFill>
                                    <a:schemeClr val="accent4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𝑎𝑛𝑛𝑢𝑎𝑙</m:t>
                              </m:r>
                            </m:sub>
                          </m:sSub>
                        </m:num>
                        <m:den>
                          <m:r>
                            <a:rPr lang="en-US" altLang="en-US" sz="2400" b="0" i="1" smtClean="0">
                              <a:solidFill>
                                <a:schemeClr val="accent4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h𝑜𝑢𝑟𝑠</m:t>
                          </m:r>
                          <m:r>
                            <a:rPr lang="en-US" altLang="en-US" sz="2400" b="0" i="1" smtClean="0">
                              <a:solidFill>
                                <a:schemeClr val="accent4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en-US" sz="2400" b="0" i="1" smtClean="0">
                              <a:solidFill>
                                <a:schemeClr val="accent4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altLang="en-US" sz="2400" b="0" i="1" smtClean="0">
                              <a:solidFill>
                                <a:schemeClr val="accent4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en-US" sz="2400" b="0" i="1" smtClean="0">
                              <a:solidFill>
                                <a:schemeClr val="accent4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altLang="en-US" sz="2400" b="0" i="1" smtClean="0">
                              <a:solidFill>
                                <a:schemeClr val="accent4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en-US" sz="2400" b="0" i="1" smtClean="0">
                              <a:solidFill>
                                <a:schemeClr val="accent4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𝑦𝑒𝑎𝑟</m:t>
                          </m:r>
                        </m:den>
                      </m:f>
                      <m:r>
                        <a:rPr lang="en-US" altLang="en-US" sz="2400" b="0" i="1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=31.7 [</m:t>
                      </m:r>
                      <m:r>
                        <a:rPr lang="en-US" altLang="en-US" sz="2400" b="0" i="1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altLang="en-US" sz="2400" b="0" i="1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altLang="en-US" sz="2400" dirty="0">
                  <a:solidFill>
                    <a:schemeClr val="accent4">
                      <a:lumMod val="10000"/>
                    </a:schemeClr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7" name="Text Box 12">
                <a:extLst>
                  <a:ext uri="{FF2B5EF4-FFF2-40B4-BE49-F238E27FC236}">
                    <a16:creationId xmlns:a16="http://schemas.microsoft.com/office/drawing/2014/main" id="{166F3385-7E1C-4555-AAE5-B581F89BB4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3560" y="1033053"/>
                <a:ext cx="7924800" cy="3410549"/>
              </a:xfrm>
              <a:prstGeom prst="rect">
                <a:avLst/>
              </a:prstGeom>
              <a:blipFill>
                <a:blip r:embed="rId6"/>
                <a:stretch>
                  <a:fillRect l="-1154" t="-1429" r="-46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1193" y="306388"/>
            <a:ext cx="43895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Textbook Problem 3.46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5153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207" y="306388"/>
            <a:ext cx="784157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BIG 1D SS THERMAL RESISTANCE SUMMARY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B5DBD3-2B43-49AE-B2F9-F09F355BB1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3400" y="838200"/>
            <a:ext cx="7965777" cy="5044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3819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2">
            <a:extLst>
              <a:ext uri="{FF2B5EF4-FFF2-40B4-BE49-F238E27FC236}">
                <a16:creationId xmlns:a16="http://schemas.microsoft.com/office/drawing/2014/main" id="{166F3385-7E1C-4555-AAE5-B581F89BB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60" y="1033053"/>
            <a:ext cx="792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Heat loss through the side and ends is</a:t>
            </a:r>
          </a:p>
        </p:txBody>
      </p:sp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1193" y="306388"/>
            <a:ext cx="43895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Textbook Problem 3.46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B50353A-79AE-458F-B8D0-DF5E9CD6F04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2000" y="2310740"/>
            <a:ext cx="7029450" cy="1714500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CFED0C8E-8378-4F95-AF8B-856C57A27A22}"/>
              </a:ext>
            </a:extLst>
          </p:cNvPr>
          <p:cNvSpPr/>
          <p:nvPr/>
        </p:nvSpPr>
        <p:spPr>
          <a:xfrm>
            <a:off x="1143000" y="2057400"/>
            <a:ext cx="3124200" cy="24384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2EE3817-2BFD-4015-9909-B24DBA7F6A2C}"/>
              </a:ext>
            </a:extLst>
          </p:cNvPr>
          <p:cNvSpPr/>
          <p:nvPr/>
        </p:nvSpPr>
        <p:spPr>
          <a:xfrm>
            <a:off x="4191000" y="2057400"/>
            <a:ext cx="3829050" cy="24384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0A8DEC-6A2F-44E7-A7B8-01A37F5750BD}"/>
              </a:ext>
            </a:extLst>
          </p:cNvPr>
          <p:cNvSpPr txBox="1"/>
          <p:nvPr/>
        </p:nvSpPr>
        <p:spPr>
          <a:xfrm>
            <a:off x="1540452" y="1529983"/>
            <a:ext cx="2040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Cylinder wall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A831F1-536A-4EA8-A681-8018890FF98A}"/>
              </a:ext>
            </a:extLst>
          </p:cNvPr>
          <p:cNvSpPr txBox="1"/>
          <p:nvPr/>
        </p:nvSpPr>
        <p:spPr>
          <a:xfrm>
            <a:off x="5029200" y="1558904"/>
            <a:ext cx="2040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Round ends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FDEAF75-4385-44B8-8809-32E79D43F79B}"/>
              </a:ext>
            </a:extLst>
          </p:cNvPr>
          <p:cNvSpPr txBox="1"/>
          <p:nvPr/>
        </p:nvSpPr>
        <p:spPr>
          <a:xfrm>
            <a:off x="465869" y="4850157"/>
            <a:ext cx="1765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Conduction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355780-3566-49E7-81EF-BDE17914DFC5}"/>
              </a:ext>
            </a:extLst>
          </p:cNvPr>
          <p:cNvSpPr txBox="1"/>
          <p:nvPr/>
        </p:nvSpPr>
        <p:spPr>
          <a:xfrm>
            <a:off x="4278614" y="5047481"/>
            <a:ext cx="1765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Conduction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C18D4BD-CF8E-44E0-AC03-3C496345CCD5}"/>
              </a:ext>
            </a:extLst>
          </p:cNvPr>
          <p:cNvSpPr txBox="1"/>
          <p:nvPr/>
        </p:nvSpPr>
        <p:spPr>
          <a:xfrm>
            <a:off x="2286000" y="5363282"/>
            <a:ext cx="1765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Convection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EC63B3-A3C9-40F3-AF4D-AF4B34D27902}"/>
              </a:ext>
            </a:extLst>
          </p:cNvPr>
          <p:cNvSpPr txBox="1"/>
          <p:nvPr/>
        </p:nvSpPr>
        <p:spPr>
          <a:xfrm>
            <a:off x="6181455" y="5509146"/>
            <a:ext cx="1765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Convection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1135FCF-19AC-4936-AD0C-4D0861A9116D}"/>
              </a:ext>
            </a:extLst>
          </p:cNvPr>
          <p:cNvCxnSpPr/>
          <p:nvPr/>
        </p:nvCxnSpPr>
        <p:spPr>
          <a:xfrm flipV="1">
            <a:off x="1143000" y="3733800"/>
            <a:ext cx="685800" cy="111635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2D97A8F-1861-4661-9D78-5E7C79266471}"/>
              </a:ext>
            </a:extLst>
          </p:cNvPr>
          <p:cNvCxnSpPr/>
          <p:nvPr/>
        </p:nvCxnSpPr>
        <p:spPr>
          <a:xfrm flipV="1">
            <a:off x="4648200" y="3879520"/>
            <a:ext cx="685800" cy="111635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535D3F5-CF99-449E-92B6-E42750848F50}"/>
              </a:ext>
            </a:extLst>
          </p:cNvPr>
          <p:cNvCxnSpPr>
            <a:cxnSpLocks/>
          </p:cNvCxnSpPr>
          <p:nvPr/>
        </p:nvCxnSpPr>
        <p:spPr>
          <a:xfrm flipV="1">
            <a:off x="3155217" y="3733800"/>
            <a:ext cx="48382" cy="16495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4BA08CB-D0AE-40A6-87AA-F683E3537ADE}"/>
              </a:ext>
            </a:extLst>
          </p:cNvPr>
          <p:cNvCxnSpPr>
            <a:cxnSpLocks/>
          </p:cNvCxnSpPr>
          <p:nvPr/>
        </p:nvCxnSpPr>
        <p:spPr>
          <a:xfrm flipV="1">
            <a:off x="7039926" y="3880335"/>
            <a:ext cx="48382" cy="16495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87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5" grpId="0"/>
      <p:bldP spid="9" grpId="0"/>
      <p:bldP spid="10" grpId="0"/>
      <p:bldP spid="11" grpId="0"/>
      <p:bldP spid="12" grpId="0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2">
            <a:extLst>
              <a:ext uri="{FF2B5EF4-FFF2-40B4-BE49-F238E27FC236}">
                <a16:creationId xmlns:a16="http://schemas.microsoft.com/office/drawing/2014/main" id="{166F3385-7E1C-4555-AAE5-B581F89BB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724400"/>
            <a:ext cx="792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Solve for delta (insulation thickness) to get</a:t>
            </a:r>
          </a:p>
        </p:txBody>
      </p:sp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1193" y="306388"/>
            <a:ext cx="43895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Textbook Problem 3.46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23D7565-6794-48B8-9ACC-D47E1247761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2000" y="1143000"/>
            <a:ext cx="7772400" cy="256938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D8E5F17-208E-4A7F-B634-95FA5DD99D9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05200" y="5334000"/>
            <a:ext cx="1419225" cy="44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1433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2">
            <a:extLst>
              <a:ext uri="{FF2B5EF4-FFF2-40B4-BE49-F238E27FC236}">
                <a16:creationId xmlns:a16="http://schemas.microsoft.com/office/drawing/2014/main" id="{166F3385-7E1C-4555-AAE5-B581F89BB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19200"/>
            <a:ext cx="79248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Real-world reality check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Water heaters are almost never built with L = D (stress analysis dictates this). Looking up some common dimensions for a 100 gallon water heater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D ~ 0.623 [m], and L ~ 1.245 [m]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Using same thickness for insulation and solving for rate of heat loss we get: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q = 34 [W], and Annual Cost = $53.62</a:t>
            </a:r>
          </a:p>
        </p:txBody>
      </p:sp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1193" y="306388"/>
            <a:ext cx="43895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Textbook Problem 3.46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3781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2">
            <a:extLst>
              <a:ext uri="{FF2B5EF4-FFF2-40B4-BE49-F238E27FC236}">
                <a16:creationId xmlns:a16="http://schemas.microsoft.com/office/drawing/2014/main" id="{166F3385-7E1C-4555-AAE5-B581F89BB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19200"/>
            <a:ext cx="79248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Are you bored? Run this same calculation for a spherical water heater.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Benefit: Lower surface to volume ratio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40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Any downsides?</a:t>
            </a: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1193" y="306388"/>
            <a:ext cx="43895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Textbook Problem 3.46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843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2">
            <a:extLst>
              <a:ext uri="{FF2B5EF4-FFF2-40B4-BE49-F238E27FC236}">
                <a16:creationId xmlns:a16="http://schemas.microsoft.com/office/drawing/2014/main" id="{166F3385-7E1C-4555-AAE5-B581F89BB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1143000"/>
            <a:ext cx="79248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A 4mm thick front window of a car is defrosted by passing warm (dry) air over the inner surface.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If the inside air is 40 [</a:t>
            </a:r>
            <a:r>
              <a:rPr lang="en-US" sz="24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°C] with convection coefficient of 30 [W/m</a:t>
            </a:r>
            <a:r>
              <a:rPr lang="en-US" sz="2400" baseline="300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K] and the outside air is -10</a:t>
            </a: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 [</a:t>
            </a:r>
            <a:r>
              <a:rPr lang="en-US" sz="24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°C] with convection coefficient of 65 [W/m</a:t>
            </a:r>
            <a:r>
              <a:rPr lang="en-US" sz="2400" baseline="300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K] – calculate the inside and outside surface temperature of the glass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sz="24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sz="24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this enough to keep ice from forming on the outside of the glass?  </a:t>
            </a: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8594" y="306388"/>
            <a:ext cx="41747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Textbook Problem 3.3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131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2">
            <a:extLst>
              <a:ext uri="{FF2B5EF4-FFF2-40B4-BE49-F238E27FC236}">
                <a16:creationId xmlns:a16="http://schemas.microsoft.com/office/drawing/2014/main" id="{166F3385-7E1C-4555-AAE5-B581F89BB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60" y="962962"/>
            <a:ext cx="792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Assumptions: 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1D SS conduction through the window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Material properties not changing with temperature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Radiation </a:t>
            </a:r>
            <a:r>
              <a:rPr lang="en-US" altLang="en-US" sz="2400" dirty="0" err="1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HTx</a:t>
            </a: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 is negligible </a:t>
            </a:r>
          </a:p>
        </p:txBody>
      </p:sp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8594" y="306388"/>
            <a:ext cx="41747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Textbook Problem 3.3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5A90C0-5EDC-42DE-B776-519E5F44F6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52676" y="2532622"/>
            <a:ext cx="5638647" cy="22002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864B817-B610-4BCE-A456-77E489CF58A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78857" y="4904220"/>
            <a:ext cx="4586286" cy="990818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D35E000A-D9CC-4D81-8D84-426B3FDA0CE0}"/>
              </a:ext>
            </a:extLst>
          </p:cNvPr>
          <p:cNvSpPr/>
          <p:nvPr/>
        </p:nvSpPr>
        <p:spPr>
          <a:xfrm>
            <a:off x="2278857" y="4800600"/>
            <a:ext cx="540543" cy="914400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46A86C3-D137-4DA4-AF63-A654AD9622BC}"/>
              </a:ext>
            </a:extLst>
          </p:cNvPr>
          <p:cNvSpPr/>
          <p:nvPr/>
        </p:nvSpPr>
        <p:spPr>
          <a:xfrm>
            <a:off x="5638800" y="4821382"/>
            <a:ext cx="519761" cy="914400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6917EC-A579-429F-9C60-48EFACB74948}"/>
              </a:ext>
            </a:extLst>
          </p:cNvPr>
          <p:cNvSpPr txBox="1"/>
          <p:nvPr/>
        </p:nvSpPr>
        <p:spPr>
          <a:xfrm>
            <a:off x="463560" y="4495800"/>
            <a:ext cx="167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Known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AAB7647-AEBD-418A-B1EA-484DE5A4043C}"/>
              </a:ext>
            </a:extLst>
          </p:cNvPr>
          <p:cNvCxnSpPr>
            <a:endCxn id="2" idx="1"/>
          </p:cNvCxnSpPr>
          <p:nvPr/>
        </p:nvCxnSpPr>
        <p:spPr>
          <a:xfrm>
            <a:off x="1593057" y="4732897"/>
            <a:ext cx="764961" cy="20161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A8A164A-CA0B-40EA-9778-9A2A675D26B6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1593057" y="4726632"/>
            <a:ext cx="4121860" cy="2286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2017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2">
            <a:extLst>
              <a:ext uri="{FF2B5EF4-FFF2-40B4-BE49-F238E27FC236}">
                <a16:creationId xmlns:a16="http://schemas.microsoft.com/office/drawing/2014/main" id="{166F3385-7E1C-4555-AAE5-B581F89BB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60" y="1033053"/>
            <a:ext cx="79248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Use equations 3.11 and 3.12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Look up thermal conductivity for glass</a:t>
            </a:r>
            <a:b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Table A-3, glass at 300 [K], k = 1.4 [W/m-K]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Heat flux (because area unknown) can be expressed by:</a:t>
            </a:r>
          </a:p>
        </p:txBody>
      </p:sp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8594" y="306388"/>
            <a:ext cx="41747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Textbook Problem 3.3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6D6AE14-639C-416E-885F-6E9DF82A9D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05000" y="1524000"/>
            <a:ext cx="1371600" cy="6381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1BAA134-2614-4722-8C21-789F0B8297F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39919" y="1619250"/>
            <a:ext cx="2028825" cy="5429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61CBDBF-6AAE-47CB-A538-E6CE32A71B1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49069" y="3733800"/>
            <a:ext cx="5981700" cy="122682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84227A9-5452-4BFB-9229-C395A7A16C5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49069" y="5086012"/>
            <a:ext cx="5534025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858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2">
            <a:extLst>
              <a:ext uri="{FF2B5EF4-FFF2-40B4-BE49-F238E27FC236}">
                <a16:creationId xmlns:a16="http://schemas.microsoft.com/office/drawing/2014/main" id="{166F3385-7E1C-4555-AAE5-B581F89BB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43000"/>
            <a:ext cx="79248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With known heat flux, can evaluate temperature drop across each resistance 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At the inner surface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At the outer surface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8594" y="306388"/>
            <a:ext cx="41747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Textbook Problem 3.3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D55AB98-4885-4766-8A1E-D06CEC6A7AC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24000" y="2390487"/>
            <a:ext cx="2061797" cy="42891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0B049E5-6D93-4A07-A5C8-9BB71B85779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47800" y="2819401"/>
            <a:ext cx="4991100" cy="9155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4297595-7873-4F7E-9357-29B5B497393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24000" y="4271086"/>
            <a:ext cx="2305415" cy="44943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1D6565D-E690-4EC9-BBFA-0036AB43F89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47800" y="4988851"/>
            <a:ext cx="5330324" cy="845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737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2">
            <a:extLst>
              <a:ext uri="{FF2B5EF4-FFF2-40B4-BE49-F238E27FC236}">
                <a16:creationId xmlns:a16="http://schemas.microsoft.com/office/drawing/2014/main" id="{166F3385-7E1C-4555-AAE5-B581F89BB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1143000"/>
            <a:ext cx="79248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Similar problem as 3.3, except now a film heater is applied to inside surface of the window.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If the inside air is 25 [</a:t>
            </a:r>
            <a:r>
              <a:rPr lang="en-US" sz="24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°C] with convection coefficient of 10 [W/m</a:t>
            </a:r>
            <a:r>
              <a:rPr lang="en-US" sz="2400" baseline="300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K] and the outside air is -10</a:t>
            </a: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 [</a:t>
            </a:r>
            <a:r>
              <a:rPr lang="en-US" sz="24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°C] with convection coefficient of 65 [W/m</a:t>
            </a:r>
            <a:r>
              <a:rPr lang="en-US" sz="2400" baseline="300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K]. Want to maintain inner glass temperature of 15 </a:t>
            </a: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[</a:t>
            </a:r>
            <a:r>
              <a:rPr lang="en-US" sz="24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°C].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sz="24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sz="24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Calculate the heater power required per unit area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sz="24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8594" y="306388"/>
            <a:ext cx="41747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Textbook Problem 3.4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082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2">
            <a:extLst>
              <a:ext uri="{FF2B5EF4-FFF2-40B4-BE49-F238E27FC236}">
                <a16:creationId xmlns:a16="http://schemas.microsoft.com/office/drawing/2014/main" id="{166F3385-7E1C-4555-AAE5-B581F89BB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60" y="962962"/>
            <a:ext cx="79248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Assumptions: 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1D SS conduction through the window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Material properties not changing with temperature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Radiation </a:t>
            </a:r>
            <a:r>
              <a:rPr lang="en-US" altLang="en-US" sz="2400" dirty="0" err="1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HTx</a:t>
            </a: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 is negligible 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Film heater is thin and highly-conductive (negligible thermal resistance)</a:t>
            </a:r>
          </a:p>
        </p:txBody>
      </p:sp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8594" y="306388"/>
            <a:ext cx="41747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Textbook Problem 3.4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38E2C93-F644-4BFE-8D8D-140CDE3F084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71600" y="3380893"/>
            <a:ext cx="6553200" cy="184520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8D7BF39-51AD-4538-B397-0CAD6F9DBF7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49526" y="5313845"/>
            <a:ext cx="5552868" cy="1163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907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2">
            <a:extLst>
              <a:ext uri="{FF2B5EF4-FFF2-40B4-BE49-F238E27FC236}">
                <a16:creationId xmlns:a16="http://schemas.microsoft.com/office/drawing/2014/main" id="{166F3385-7E1C-4555-AAE5-B581F89BB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60" y="1033053"/>
            <a:ext cx="807083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Energy balance (flux) at the inner surface of the window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4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Solving for heater heat flux:</a:t>
            </a:r>
          </a:p>
        </p:txBody>
      </p:sp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8594" y="306388"/>
            <a:ext cx="41747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Textbook Problem 3.4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71B056-EFAA-4190-9B37-CC5B3211406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32908" y="1600200"/>
            <a:ext cx="3078183" cy="7716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D9F5BAA-A262-4BC5-8F8E-65BA34CF145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40869" y="3194983"/>
            <a:ext cx="2862261" cy="76908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D1AF41-3076-4498-A162-F6A465A10C6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9598" y="4179750"/>
            <a:ext cx="7924800" cy="125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798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4534</TotalTime>
  <Words>1111</Words>
  <Application>Microsoft Office PowerPoint</Application>
  <PresentationFormat>On-screen Show (4:3)</PresentationFormat>
  <Paragraphs>190</Paragraphs>
  <Slides>26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Cambria Math</vt:lpstr>
      <vt:lpstr>Times New Roman</vt:lpstr>
      <vt:lpstr>Trebuchet MS</vt:lpstr>
      <vt:lpstr>Wingdings</vt:lpstr>
      <vt:lpstr>Office Theme</vt:lpstr>
      <vt:lpstr>ME 345 Heat Transfer (HTx)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Creative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Intro</dc:title>
  <dc:creator>Dan Cordon</dc:creator>
  <cp:lastModifiedBy>Cordon, Dan (dcordon@uidaho.edu)</cp:lastModifiedBy>
  <cp:revision>238</cp:revision>
  <dcterms:created xsi:type="dcterms:W3CDTF">2007-12-14T00:01:34Z</dcterms:created>
  <dcterms:modified xsi:type="dcterms:W3CDTF">2023-09-13T19:08:56Z</dcterms:modified>
</cp:coreProperties>
</file>