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330" r:id="rId2"/>
    <p:sldId id="504" r:id="rId3"/>
    <p:sldId id="494" r:id="rId4"/>
    <p:sldId id="493" r:id="rId5"/>
    <p:sldId id="503" r:id="rId6"/>
    <p:sldId id="496" r:id="rId7"/>
    <p:sldId id="497" r:id="rId8"/>
    <p:sldId id="498" r:id="rId9"/>
    <p:sldId id="499" r:id="rId10"/>
    <p:sldId id="500" r:id="rId11"/>
    <p:sldId id="501" r:id="rId12"/>
    <p:sldId id="502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3"/>
    <p:restoredTop sz="90819" autoAdjust="0"/>
  </p:normalViewPr>
  <p:slideViewPr>
    <p:cSldViewPr>
      <p:cViewPr varScale="1">
        <p:scale>
          <a:sx n="86" d="100"/>
          <a:sy n="86" d="100"/>
        </p:scale>
        <p:origin x="138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930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3FC0CF1-E074-4E5B-85FB-1D60EA0D5F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5D0E13-784E-4625-B937-8D9258B9E75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8AFCF6B4-58E6-4385-9461-D426C8088828}" type="datetimeFigureOut">
              <a:rPr lang="en-US"/>
              <a:pPr>
                <a:defRPr/>
              </a:pPr>
              <a:t>10/9/2023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569E89-1091-4E2F-A444-73A88E4234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F81AA8-2C0F-474B-B0F2-189534A14C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C5A9D4-72F9-406F-A5F7-CA33551EE8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0484C0A-188A-48FC-9028-637276CE787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A60CBD-9C4C-4DCC-943A-4D670E986CA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fld id="{9B00AD68-6F29-4DE4-B61A-E31B8FCB9967}" type="datetimeFigureOut">
              <a:rPr lang="en-US"/>
              <a:pPr>
                <a:defRPr/>
              </a:pPr>
              <a:t>10/9/2023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2FA8687-CAB0-44E3-8A27-B4F6E3229DF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CDF4BD9-2FD1-4C94-8650-BA521C03D4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D6CB47-EDE9-4DF8-B12C-40B389A23B4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137134-191D-4229-A5CC-EB2CE7D1B0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13BA905-4456-464E-833F-E3CECB4024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6086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06855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7298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163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5554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7375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9036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3247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7552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15231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0B3600E-F3E2-4438-9965-A0DB59667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525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53183A-F87D-4568-B15B-8B04E65E6EB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EC44BF6-B455-4708-9202-EF4D9E2876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F7B22E-2757-41E8-8A00-8C64EDC1C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8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F2922-C42E-49A8-AB0D-95046EB0E4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1CC4360C-BF5C-4B4C-8949-AF367336EF3C}" type="datetimeFigureOut">
              <a:rPr lang="en-US"/>
              <a:pPr>
                <a:defRPr/>
              </a:pPr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CCA132-DE6B-4766-8AF0-F5327C62F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79285-C29A-4056-9C9C-2E305E6FE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93E0646-B256-4BBF-B683-D2A91D01C2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155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A766D-09E8-44BA-9981-61437C257E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B90B25F1-984C-405E-93E9-E2847718C129}" type="datetimeFigureOut">
              <a:rPr lang="en-US"/>
              <a:pPr>
                <a:defRPr/>
              </a:pPr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F6A62-70BF-49C9-A3F0-071904B1B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7459C-EBFD-43A1-9B90-001478321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E345EE3-CC72-42EF-85AA-E123365BD5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224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55552-D90F-4219-B575-D6DF9185A7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2A0AB8CD-6E1F-44C0-BC55-77A008015B47}" type="datetimeFigureOut">
              <a:rPr lang="en-US"/>
              <a:pPr>
                <a:defRPr/>
              </a:pPr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AC2C8-C2C3-4A15-A965-6D642D3E4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D0F30-55F5-4A27-BA5A-F02908FF8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CE81AD8-5691-4607-B5DB-E3E9CA9772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3091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AECDC-38E8-4BA1-8EC6-F70ED56B2F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0A429627-6A73-437F-B167-DDA611865695}" type="datetimeFigureOut">
              <a:rPr lang="en-US"/>
              <a:pPr>
                <a:defRPr/>
              </a:pPr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D6D4C-B507-47F5-A6EF-76E08CD71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4C384-A3DE-4836-87C7-B1D106D7E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510B3CA-B38E-4394-9F3E-064C5FACFD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153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088C8-6544-4E81-A5F9-42FAD4CE6B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9F0E936D-2C8A-419C-B9CC-85B00A4E5092}" type="datetimeFigureOut">
              <a:rPr lang="en-US"/>
              <a:pPr>
                <a:defRPr/>
              </a:pPr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ADE4A-20AB-441C-93AC-C4F02FD91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6D0E0-B7C7-4A3E-90BE-008E0C554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17989F0-F364-4F39-BC50-132F2B3BD5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1437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5BC34-0B7B-4065-AC9D-8166D1A948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2E93154E-D61B-41F4-8752-242B8262C767}" type="datetimeFigureOut">
              <a:rPr lang="en-US"/>
              <a:pPr>
                <a:defRPr/>
              </a:pPr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7DE9BB-B295-449B-9334-CE203A2E4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8E6883-0DEA-4BC3-8125-8A9DA9913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9026002-FF5F-4A23-B115-F4A00ABABB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10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E0C29D-8087-4581-9624-2EA0CE8075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56180B90-0666-4495-9CDF-20F4D8843CAD}" type="datetimeFigureOut">
              <a:rPr lang="en-US"/>
              <a:pPr>
                <a:defRPr/>
              </a:pPr>
              <a:t>10/9/2023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1A2CED-D8D8-4FC7-811E-CDFE9BA88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EEAAF7-3267-4353-8151-E05D91CBE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243E8E5-7A49-4CD5-AD0A-B298A0424E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6848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77A7B7-C859-4923-8804-150A209AC1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544144C4-AE91-4D4A-938A-7E50E2DD3A86}" type="datetimeFigureOut">
              <a:rPr lang="en-US"/>
              <a:pPr>
                <a:defRPr/>
              </a:pPr>
              <a:t>10/9/2023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C3C9AB-5BD8-469C-BC0E-C1C6EEF51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AD9BF3-F5CD-4E09-9038-4525786F9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545B7FB-C3F6-4F65-A919-8A7F05FC88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886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8EB14C-023F-462D-A6EB-757AF61619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D930B953-F3CB-452B-80F5-7ABC17E7F7C5}" type="datetimeFigureOut">
              <a:rPr lang="en-US"/>
              <a:pPr>
                <a:defRPr/>
              </a:pPr>
              <a:t>10/9/2023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870C99-011F-4D0A-B165-6EF9CB834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1A2DB5-6ADD-41F6-B088-BF7242583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301EBD3-7CD8-4CBF-8900-C5B7C36F97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80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282746-1F59-4E83-A418-637AAC8B2C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DD7E4223-1B09-4947-9E64-3145E970E02F}" type="datetimeFigureOut">
              <a:rPr lang="en-US"/>
              <a:pPr>
                <a:defRPr/>
              </a:pPr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CF302F-2353-44B1-A9F8-7C9E7D54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45F7D2-6729-4949-B1BC-D7128CAFD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6EB03E2-8A93-45CC-BED9-011731DDCC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791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98F281-A24F-4E0F-874F-94EA22E246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B4543830-B051-4276-83FF-44A60070D8E7}" type="datetimeFigureOut">
              <a:rPr lang="en-US"/>
              <a:pPr>
                <a:defRPr/>
              </a:pPr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C3B88E-8D93-4D2A-B937-28BADDB7C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63786-57AF-4BE3-B4F1-36389B441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50224BE-49EE-46C5-898C-CFD7ADDC4D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16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28ABF1-8854-4174-BC7D-198D8AAE0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Mechanical Engineering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49E7DF-85C7-4270-8D40-75758CC2A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28" name="Group 12">
            <a:extLst>
              <a:ext uri="{FF2B5EF4-FFF2-40B4-BE49-F238E27FC236}">
                <a16:creationId xmlns:a16="http://schemas.microsoft.com/office/drawing/2014/main" id="{1B4F42A1-6855-4E39-B463-B72E426A096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152400"/>
            <a:ext cx="9144000" cy="6705600"/>
            <a:chOff x="0" y="227955"/>
            <a:chExt cx="9238889" cy="6921684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58A71F8-010E-4D09-B731-C0FE323EA686}"/>
                </a:ext>
              </a:extLst>
            </p:cNvPr>
            <p:cNvSpPr/>
            <p:nvPr userDrawn="1"/>
          </p:nvSpPr>
          <p:spPr>
            <a:xfrm>
              <a:off x="227764" y="227955"/>
              <a:ext cx="8685519" cy="6398953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EF60F4B-920B-4B28-96E9-D8D95035DE75}"/>
                </a:ext>
              </a:extLst>
            </p:cNvPr>
            <p:cNvSpPr/>
            <p:nvPr userDrawn="1"/>
          </p:nvSpPr>
          <p:spPr>
            <a:xfrm>
              <a:off x="0" y="6240185"/>
              <a:ext cx="376934" cy="117983"/>
            </a:xfrm>
            <a:prstGeom prst="rect">
              <a:avLst/>
            </a:prstGeom>
            <a:solidFill>
              <a:srgbClr val="A78D6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pic>
          <p:nvPicPr>
            <p:cNvPr id="1031" name="Picture 8" descr="ui_logo_rgb.pdf">
              <a:extLst>
                <a:ext uri="{FF2B5EF4-FFF2-40B4-BE49-F238E27FC236}">
                  <a16:creationId xmlns:a16="http://schemas.microsoft.com/office/drawing/2014/main" id="{DDA28857-3651-44B1-81BF-ED567F020EB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62566" y="6138684"/>
              <a:ext cx="1874242" cy="312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19" descr="engr_ppt.pdf">
              <a:extLst>
                <a:ext uri="{FF2B5EF4-FFF2-40B4-BE49-F238E27FC236}">
                  <a16:creationId xmlns:a16="http://schemas.microsoft.com/office/drawing/2014/main" id="{9650E7E3-B515-4541-AF5D-CA009E4274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660" y="6198313"/>
              <a:ext cx="29337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11" descr="admin-gold-whiteCLIP.png">
              <a:extLst>
                <a:ext uri="{FF2B5EF4-FFF2-40B4-BE49-F238E27FC236}">
                  <a16:creationId xmlns:a16="http://schemas.microsoft.com/office/drawing/2014/main" id="{756CA255-3EA6-447A-9804-711E275F9BD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0342" y="5378209"/>
              <a:ext cx="1758547" cy="1771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1" r:id="rId1"/>
    <p:sldLayoutId id="2147484222" r:id="rId2"/>
    <p:sldLayoutId id="2147484223" r:id="rId3"/>
    <p:sldLayoutId id="2147484224" r:id="rId4"/>
    <p:sldLayoutId id="2147484225" r:id="rId5"/>
    <p:sldLayoutId id="2147484226" r:id="rId6"/>
    <p:sldLayoutId id="2147484227" r:id="rId7"/>
    <p:sldLayoutId id="2147484228" r:id="rId8"/>
    <p:sldLayoutId id="2147484229" r:id="rId9"/>
    <p:sldLayoutId id="2147484230" r:id="rId10"/>
    <p:sldLayoutId id="214748423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000" spc="-1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4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6.png"/><Relationship Id="rId10" Type="http://schemas.openxmlformats.org/officeDocument/2006/relationships/image" Target="../media/image34.png"/><Relationship Id="rId4" Type="http://schemas.openxmlformats.org/officeDocument/2006/relationships/image" Target="../media/image5.png"/><Relationship Id="rId9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6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4.png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10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6.png"/><Relationship Id="rId10" Type="http://schemas.openxmlformats.org/officeDocument/2006/relationships/image" Target="../media/image17.png"/><Relationship Id="rId4" Type="http://schemas.openxmlformats.org/officeDocument/2006/relationships/image" Target="../media/image5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4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4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4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11" Type="http://schemas.openxmlformats.org/officeDocument/2006/relationships/image" Target="../media/image26.png"/><Relationship Id="rId5" Type="http://schemas.openxmlformats.org/officeDocument/2006/relationships/image" Target="../media/image6.png"/><Relationship Id="rId10" Type="http://schemas.openxmlformats.org/officeDocument/2006/relationships/image" Target="../media/image25.png"/><Relationship Id="rId4" Type="http://schemas.openxmlformats.org/officeDocument/2006/relationships/image" Target="../media/image5.png"/><Relationship Id="rId9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98AAB2F-67B5-4516-AF7A-E72B41CC48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ME 345</a:t>
            </a:r>
            <a:br>
              <a:rPr lang="en-US" dirty="0"/>
            </a:br>
            <a:r>
              <a:rPr lang="en-US" dirty="0"/>
              <a:t>Heat Transfer (</a:t>
            </a:r>
            <a:r>
              <a:rPr lang="en-US" dirty="0" err="1"/>
              <a:t>HTx</a:t>
            </a:r>
            <a:r>
              <a:rPr lang="en-US" dirty="0"/>
              <a:t>)</a:t>
            </a:r>
          </a:p>
        </p:txBody>
      </p:sp>
      <p:sp>
        <p:nvSpPr>
          <p:cNvPr id="2051" name="Subtitle 3">
            <a:extLst>
              <a:ext uri="{FF2B5EF4-FFF2-40B4-BE49-F238E27FC236}">
                <a16:creationId xmlns:a16="http://schemas.microsoft.com/office/drawing/2014/main" id="{04251219-E51F-48D6-B60C-C373B8452D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sz="3000" dirty="0">
                <a:solidFill>
                  <a:srgbClr val="404040"/>
                </a:solidFill>
                <a:latin typeface="Trebuchet MS" panose="020B0603020202020204" pitchFamily="34" charset="0"/>
                <a:cs typeface="Trebuchet MS" panose="020B0603020202020204" pitchFamily="34" charset="0"/>
              </a:rPr>
              <a:t>Professor: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3000" dirty="0">
                <a:solidFill>
                  <a:srgbClr val="404040"/>
                </a:solidFill>
                <a:latin typeface="Trebuchet MS" panose="020B0603020202020204" pitchFamily="34" charset="0"/>
                <a:cs typeface="Trebuchet MS" panose="020B0603020202020204" pitchFamily="34" charset="0"/>
              </a:rPr>
              <a:t>Dr. Dan Cordon (AKA Dr. Dan) </a:t>
            </a:r>
          </a:p>
          <a:p>
            <a:pPr>
              <a:lnSpc>
                <a:spcPct val="90000"/>
              </a:lnSpc>
              <a:defRPr/>
            </a:pPr>
            <a:endParaRPr lang="en-US" altLang="en-US" sz="3000" dirty="0">
              <a:solidFill>
                <a:srgbClr val="404040"/>
              </a:solidFill>
              <a:latin typeface="Trebuchet MS" panose="020B0603020202020204" pitchFamily="34" charset="0"/>
              <a:cs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12">
            <a:extLst>
              <a:ext uri="{FF2B5EF4-FFF2-40B4-BE49-F238E27FC236}">
                <a16:creationId xmlns:a16="http://schemas.microsoft.com/office/drawing/2014/main" id="{AA527AA0-F0AF-4F95-9ABA-E8A471F61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907327"/>
            <a:ext cx="8375623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We can look at the average convection coefficient over the surface area. But since the plate has a constant width, the parameters are just a function of x only.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			        </a:t>
            </a: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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  <a:sym typeface="Wingdings" panose="05000000000000000000" pitchFamily="2" charset="2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  <a:sym typeface="Wingdings" panose="05000000000000000000" pitchFamily="2" charset="2"/>
              </a:rPr>
              <a:t>Solving the right equation above (since we know h as a function of x)</a:t>
            </a: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1879" y="306388"/>
            <a:ext cx="25282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EXAMPLE 6.1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2F6876-7EF0-426A-BD59-75E30650B4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91466" y="1939154"/>
            <a:ext cx="1590675" cy="723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82513BA-51AA-4604-A0B0-7756D928CED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21211" y="1974656"/>
            <a:ext cx="1485900" cy="6953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781CD1C-39B7-42C6-A22C-A6760E9B2FC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24000" y="3256731"/>
            <a:ext cx="1476375" cy="4381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7380646-5A2D-4374-99D5-A7325ED37F9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85197" y="3109093"/>
            <a:ext cx="2809875" cy="7334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5CC073F-19FE-49A0-A5C3-62743040740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16094" y="3954725"/>
            <a:ext cx="6219825" cy="8001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459F49F-0C0F-489A-88BD-4223159F468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905250" y="5117304"/>
            <a:ext cx="1333500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289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12">
            <a:extLst>
              <a:ext uri="{FF2B5EF4-FFF2-40B4-BE49-F238E27FC236}">
                <a16:creationId xmlns:a16="http://schemas.microsoft.com/office/drawing/2014/main" id="{AA527AA0-F0AF-4F95-9ABA-E8A471F61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907327"/>
            <a:ext cx="8375623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Plot the results: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Implications: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Developing boundary layer (increasing x) causes the local convection coefficient to decrease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Developing boundary layer (increasing x) causes the average convection coefficient to decrease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For this reason, the average convection coefficient (at any particular value of x) must be larger than the local convection coefficient at the same value of x.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1879" y="306388"/>
            <a:ext cx="25282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EXAMPLE 6.1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D5D440A-04E0-4431-9365-1E05159D10B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90800" y="933450"/>
            <a:ext cx="3476625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289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12">
            <a:extLst>
              <a:ext uri="{FF2B5EF4-FFF2-40B4-BE49-F238E27FC236}">
                <a16:creationId xmlns:a16="http://schemas.microsoft.com/office/drawing/2014/main" id="{AA527AA0-F0AF-4F95-9ABA-E8A471F61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907327"/>
            <a:ext cx="8375623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Graphically, if we look at the value at x = 1 [m]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	Area under h</a:t>
            </a:r>
            <a:r>
              <a:rPr lang="en-US" altLang="en-US" sz="2000" baseline="-25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x</a:t>
            </a: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		Same area as a rectangle at x = 1 [m]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Implications: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For this problem only, 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For most problems, h will decrease with x, so average convection coefficient will be larger than local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Average should ALWAYS match your intuition of:</a:t>
            </a:r>
          </a:p>
          <a:p>
            <a:pPr marL="1085850" lvl="1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Draw a rectangle of the same width that has the same area</a:t>
            </a: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1879" y="306388"/>
            <a:ext cx="25282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EXAMPLE 6.1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808188-D60E-444C-851C-75ABB569E6B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3400" y="1897927"/>
            <a:ext cx="2866225" cy="2057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3536458-5AD6-42F8-8D65-0A1E9BEF29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60843" y="1909974"/>
            <a:ext cx="2810841" cy="201764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2E94E2B-C69D-474E-92FC-69C3A1F510F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05200" y="4209472"/>
            <a:ext cx="1333500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871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9149" y="306388"/>
            <a:ext cx="49936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CLASSIFYING CONVECTION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C17BDCF-73E9-A96C-642A-D84AF55B26EA}"/>
              </a:ext>
            </a:extLst>
          </p:cNvPr>
          <p:cNvSpPr txBox="1"/>
          <p:nvPr/>
        </p:nvSpPr>
        <p:spPr>
          <a:xfrm>
            <a:off x="3543300" y="889158"/>
            <a:ext cx="2057400" cy="461665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Type of Flow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8E7119-9D2F-4E7C-960C-D5D91C04A912}"/>
              </a:ext>
            </a:extLst>
          </p:cNvPr>
          <p:cNvSpPr txBox="1"/>
          <p:nvPr/>
        </p:nvSpPr>
        <p:spPr>
          <a:xfrm>
            <a:off x="463586" y="1814949"/>
            <a:ext cx="1365214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External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354F6E-E859-7588-1596-1E85C201A8FF}"/>
              </a:ext>
            </a:extLst>
          </p:cNvPr>
          <p:cNvSpPr txBox="1"/>
          <p:nvPr/>
        </p:nvSpPr>
        <p:spPr>
          <a:xfrm>
            <a:off x="3743379" y="1814949"/>
            <a:ext cx="1365214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Internal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FB26DA-81EB-2482-D2FE-4FB54BF1FCC4}"/>
              </a:ext>
            </a:extLst>
          </p:cNvPr>
          <p:cNvSpPr txBox="1"/>
          <p:nvPr/>
        </p:nvSpPr>
        <p:spPr>
          <a:xfrm>
            <a:off x="6781800" y="1810484"/>
            <a:ext cx="1576264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Impinging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278E33-BA50-C17D-A432-03B9C866648C}"/>
              </a:ext>
            </a:extLst>
          </p:cNvPr>
          <p:cNvSpPr txBox="1"/>
          <p:nvPr/>
        </p:nvSpPr>
        <p:spPr>
          <a:xfrm>
            <a:off x="990600" y="2743200"/>
            <a:ext cx="136521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Laminar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C313BC-13DC-2119-F796-720CBD6FBED1}"/>
              </a:ext>
            </a:extLst>
          </p:cNvPr>
          <p:cNvSpPr txBox="1"/>
          <p:nvPr/>
        </p:nvSpPr>
        <p:spPr>
          <a:xfrm>
            <a:off x="990600" y="3653136"/>
            <a:ext cx="16002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Turbulent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B7E53D-E091-D93F-04FF-B50AB8B563D3}"/>
              </a:ext>
            </a:extLst>
          </p:cNvPr>
          <p:cNvSpPr txBox="1"/>
          <p:nvPr/>
        </p:nvSpPr>
        <p:spPr>
          <a:xfrm>
            <a:off x="990600" y="4648200"/>
            <a:ext cx="18288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Mix of Both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44A01D-DE6B-92C4-C6E7-D23AB8622DCC}"/>
              </a:ext>
            </a:extLst>
          </p:cNvPr>
          <p:cNvSpPr txBox="1"/>
          <p:nvPr/>
        </p:nvSpPr>
        <p:spPr>
          <a:xfrm>
            <a:off x="4191000" y="2743199"/>
            <a:ext cx="17526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Developing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7C2530-0DF3-A7F2-7B81-7A9D389420EF}"/>
              </a:ext>
            </a:extLst>
          </p:cNvPr>
          <p:cNvSpPr txBox="1"/>
          <p:nvPr/>
        </p:nvSpPr>
        <p:spPr>
          <a:xfrm>
            <a:off x="4159286" y="3653136"/>
            <a:ext cx="239391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Fully Developed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52CA2A8-001A-675C-FE7A-E507C059710B}"/>
              </a:ext>
            </a:extLst>
          </p:cNvPr>
          <p:cNvCxnSpPr/>
          <p:nvPr/>
        </p:nvCxnSpPr>
        <p:spPr>
          <a:xfrm>
            <a:off x="609600" y="2276614"/>
            <a:ext cx="0" cy="26024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075F95B-7219-F19E-0088-F9957F80FF4F}"/>
              </a:ext>
            </a:extLst>
          </p:cNvPr>
          <p:cNvCxnSpPr>
            <a:endCxn id="6" idx="1"/>
          </p:cNvCxnSpPr>
          <p:nvPr/>
        </p:nvCxnSpPr>
        <p:spPr>
          <a:xfrm>
            <a:off x="609600" y="2974031"/>
            <a:ext cx="381000" cy="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BC13964-A624-11A3-4294-D411F1218AD0}"/>
              </a:ext>
            </a:extLst>
          </p:cNvPr>
          <p:cNvCxnSpPr/>
          <p:nvPr/>
        </p:nvCxnSpPr>
        <p:spPr>
          <a:xfrm>
            <a:off x="609600" y="3926531"/>
            <a:ext cx="381000" cy="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AA1332C-F497-8CD5-6AA1-E43EE29AB34D}"/>
              </a:ext>
            </a:extLst>
          </p:cNvPr>
          <p:cNvCxnSpPr/>
          <p:nvPr/>
        </p:nvCxnSpPr>
        <p:spPr>
          <a:xfrm>
            <a:off x="620751" y="4887578"/>
            <a:ext cx="381000" cy="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B1A3F65-DA08-E200-5458-C47AB71DF742}"/>
              </a:ext>
            </a:extLst>
          </p:cNvPr>
          <p:cNvCxnSpPr>
            <a:cxnSpLocks/>
          </p:cNvCxnSpPr>
          <p:nvPr/>
        </p:nvCxnSpPr>
        <p:spPr>
          <a:xfrm>
            <a:off x="3807332" y="2285160"/>
            <a:ext cx="0" cy="16499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62CCD5A-DD65-DB84-8867-A459DFC1DEF2}"/>
              </a:ext>
            </a:extLst>
          </p:cNvPr>
          <p:cNvCxnSpPr/>
          <p:nvPr/>
        </p:nvCxnSpPr>
        <p:spPr>
          <a:xfrm>
            <a:off x="3807332" y="2982577"/>
            <a:ext cx="381000" cy="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3446983-24B1-9844-AE23-7DCA984DCE18}"/>
              </a:ext>
            </a:extLst>
          </p:cNvPr>
          <p:cNvCxnSpPr/>
          <p:nvPr/>
        </p:nvCxnSpPr>
        <p:spPr>
          <a:xfrm>
            <a:off x="3807332" y="3935077"/>
            <a:ext cx="381000" cy="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F88FDA3-E4C0-6D63-D355-057627DA4CF3}"/>
              </a:ext>
            </a:extLst>
          </p:cNvPr>
          <p:cNvCxnSpPr>
            <a:cxnSpLocks/>
            <a:stCxn id="2" idx="2"/>
          </p:cNvCxnSpPr>
          <p:nvPr/>
        </p:nvCxnSpPr>
        <p:spPr>
          <a:xfrm flipH="1">
            <a:off x="1790700" y="1350823"/>
            <a:ext cx="2781300" cy="46412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094D716-411F-EE7A-D613-BF7EAA4CB16C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4572000" y="1350823"/>
            <a:ext cx="2209800" cy="50638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FD525B8-94AC-2742-9210-5CA45021BD74}"/>
              </a:ext>
            </a:extLst>
          </p:cNvPr>
          <p:cNvCxnSpPr>
            <a:cxnSpLocks/>
          </p:cNvCxnSpPr>
          <p:nvPr/>
        </p:nvCxnSpPr>
        <p:spPr>
          <a:xfrm>
            <a:off x="4572000" y="1366067"/>
            <a:ext cx="0" cy="44888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5D96962-0CC3-3AD8-F621-3A7CC96C1FE8}"/>
                  </a:ext>
                </a:extLst>
              </p:cNvPr>
              <p:cNvSpPr txBox="1"/>
              <p:nvPr/>
            </p:nvSpPr>
            <p:spPr>
              <a:xfrm>
                <a:off x="2971800" y="5127702"/>
                <a:ext cx="4267200" cy="120847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Be Purposeful About:</a:t>
                </a:r>
              </a:p>
              <a:p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 – local coefficient</a:t>
                </a:r>
              </a:p>
              <a:p>
                <a:r>
                  <a:rPr lang="en-US" dirty="0"/>
                  <a:t>	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acc>
                  </m:oMath>
                </a14:m>
                <a:r>
                  <a:rPr lang="en-US" dirty="0"/>
                  <a:t> – average coefficient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5D96962-0CC3-3AD8-F621-3A7CC96C1F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5127702"/>
                <a:ext cx="4267200" cy="1208472"/>
              </a:xfrm>
              <a:prstGeom prst="rect">
                <a:avLst/>
              </a:prstGeom>
              <a:blipFill>
                <a:blip r:embed="rId6"/>
                <a:stretch>
                  <a:fillRect l="-1989" t="-2475" b="-9901"/>
                </a:stretch>
              </a:blipFill>
              <a:ln w="254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2162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152" name="Text Box 12">
                <a:extLst>
                  <a:ext uri="{FF2B5EF4-FFF2-40B4-BE49-F238E27FC236}">
                    <a16:creationId xmlns:a16="http://schemas.microsoft.com/office/drawing/2014/main" id="{AA527AA0-F0AF-4F95-9ABA-E8A471F611D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3576" y="891163"/>
                <a:ext cx="8375623" cy="47951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r>
                  <a:rPr lang="en-US" altLang="en-US" sz="2000" b="1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Velocity:</a:t>
                </a:r>
              </a:p>
              <a:p>
                <a:pPr marL="342900" indent="-342900">
                  <a:spcBef>
                    <a:spcPct val="0"/>
                  </a:spcBef>
                  <a:buClrTx/>
                  <a:buSzTx/>
                  <a:buFont typeface="Arial" panose="020B0604020202020204" pitchFamily="34" charset="0"/>
                  <a:buChar char="•"/>
                </a:pPr>
                <a:r>
                  <a:rPr lang="en-US" altLang="en-US" sz="20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BL Thickness:	</a:t>
                </a:r>
                <a14:m>
                  <m:oMath xmlns:m="http://schemas.openxmlformats.org/officeDocument/2006/math">
                    <m:r>
                      <a:rPr lang="en-US" altLang="en-US" sz="2000" b="0" i="1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altLang="en-US" sz="2000" b="0" i="1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000" b="0" i="1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2000" b="0" i="1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2000" dirty="0">
                  <a:solidFill>
                    <a:schemeClr val="accent4">
                      <a:lumMod val="10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 marL="342900" indent="-342900">
                  <a:spcBef>
                    <a:spcPct val="0"/>
                  </a:spcBef>
                  <a:buClrTx/>
                  <a:buSzTx/>
                  <a:buFont typeface="Arial" panose="020B0604020202020204" pitchFamily="34" charset="0"/>
                  <a:buChar char="•"/>
                </a:pPr>
                <a:r>
                  <a:rPr lang="en-US" altLang="en-US" sz="20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Related to:		Surface Friction</a:t>
                </a:r>
              </a:p>
              <a:p>
                <a:pPr marL="342900" indent="-342900">
                  <a:spcBef>
                    <a:spcPct val="0"/>
                  </a:spcBef>
                  <a:buClrTx/>
                  <a:buSzTx/>
                  <a:buFont typeface="Arial" panose="020B0604020202020204" pitchFamily="34" charset="0"/>
                  <a:buChar char="•"/>
                </a:pPr>
                <a:r>
                  <a:rPr lang="en-US" altLang="en-US" sz="20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BL Parameter:	Friction Coefficient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en-US" sz="2000" b="0" i="0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endParaRPr lang="en-US" altLang="en-US" sz="2000" dirty="0">
                  <a:solidFill>
                    <a:schemeClr val="accent4">
                      <a:lumMod val="10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 marL="342900" indent="-342900">
                  <a:spcBef>
                    <a:spcPct val="0"/>
                  </a:spcBef>
                  <a:buClrTx/>
                  <a:buSzTx/>
                  <a:buFont typeface="Arial" panose="020B0604020202020204" pitchFamily="34" charset="0"/>
                  <a:buChar char="•"/>
                </a:pPr>
                <a:endParaRPr lang="en-US" altLang="en-US" sz="2000" dirty="0">
                  <a:solidFill>
                    <a:schemeClr val="accent4">
                      <a:lumMod val="10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r>
                  <a:rPr lang="en-US" altLang="en-US" sz="2000" b="1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Thermal:</a:t>
                </a:r>
              </a:p>
              <a:p>
                <a:pPr marL="342900" indent="-342900">
                  <a:spcBef>
                    <a:spcPct val="0"/>
                  </a:spcBef>
                  <a:buClrTx/>
                  <a:buSzTx/>
                  <a:buFont typeface="Arial" panose="020B0604020202020204" pitchFamily="34" charset="0"/>
                  <a:buChar char="•"/>
                </a:pPr>
                <a:r>
                  <a:rPr lang="en-US" altLang="en-US" sz="20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BL Thickness: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en-US" sz="2000" b="0" i="1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000" b="0" i="1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2000" b="0" i="1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2000" dirty="0">
                  <a:solidFill>
                    <a:schemeClr val="accent4">
                      <a:lumMod val="10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 marL="342900" indent="-342900">
                  <a:spcBef>
                    <a:spcPct val="0"/>
                  </a:spcBef>
                  <a:buClrTx/>
                  <a:buSzTx/>
                  <a:buFont typeface="Arial" panose="020B0604020202020204" pitchFamily="34" charset="0"/>
                  <a:buChar char="•"/>
                </a:pPr>
                <a:r>
                  <a:rPr lang="en-US" altLang="en-US" sz="20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Related to:		Convection </a:t>
                </a:r>
                <a:r>
                  <a:rPr lang="en-US" altLang="en-US" sz="2000" dirty="0" err="1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HTx</a:t>
                </a:r>
                <a:endParaRPr lang="en-US" altLang="en-US" sz="2000" dirty="0">
                  <a:solidFill>
                    <a:schemeClr val="accent4">
                      <a:lumMod val="10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 marL="342900" indent="-342900">
                  <a:spcBef>
                    <a:spcPct val="0"/>
                  </a:spcBef>
                  <a:buClrTx/>
                  <a:buSzTx/>
                  <a:buFont typeface="Arial" panose="020B0604020202020204" pitchFamily="34" charset="0"/>
                  <a:buChar char="•"/>
                </a:pPr>
                <a:r>
                  <a:rPr lang="en-US" altLang="en-US" sz="20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BL Parameter:	Convection Coefficient - </a:t>
                </a:r>
                <a14:m>
                  <m:oMath xmlns:m="http://schemas.openxmlformats.org/officeDocument/2006/math">
                    <m:r>
                      <a:rPr lang="en-US" altLang="en-US" sz="2000" b="0" i="1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US" altLang="en-US" sz="2000" dirty="0">
                  <a:solidFill>
                    <a:schemeClr val="accent4">
                      <a:lumMod val="10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endParaRPr lang="en-US" altLang="en-US" sz="2000" dirty="0">
                  <a:solidFill>
                    <a:schemeClr val="accent4">
                      <a:lumMod val="10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r>
                  <a:rPr lang="en-US" altLang="en-US" sz="2000" b="1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Concentration:</a:t>
                </a:r>
              </a:p>
              <a:p>
                <a:pPr marL="342900" indent="-342900">
                  <a:spcBef>
                    <a:spcPct val="0"/>
                  </a:spcBef>
                  <a:buClrTx/>
                  <a:buSzTx/>
                  <a:buFont typeface="Arial" panose="020B0604020202020204" pitchFamily="34" charset="0"/>
                  <a:buChar char="•"/>
                </a:pPr>
                <a:r>
                  <a:rPr lang="en-US" altLang="en-US" sz="20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BL Thickness: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altLang="en-US" sz="2000" b="0" i="1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000" b="0" i="1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2000" b="0" i="1" smtClean="0">
                        <a:solidFill>
                          <a:schemeClr val="accent4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2000" dirty="0">
                  <a:solidFill>
                    <a:schemeClr val="accent4">
                      <a:lumMod val="10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 marL="342900" indent="-342900">
                  <a:spcBef>
                    <a:spcPct val="0"/>
                  </a:spcBef>
                  <a:buClrTx/>
                  <a:buSzTx/>
                  <a:buFont typeface="Arial" panose="020B0604020202020204" pitchFamily="34" charset="0"/>
                  <a:buChar char="•"/>
                </a:pPr>
                <a:r>
                  <a:rPr lang="en-US" altLang="en-US" sz="20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Related to:		Convection Mass Transfer</a:t>
                </a:r>
              </a:p>
              <a:p>
                <a:pPr marL="342900" indent="-342900">
                  <a:spcBef>
                    <a:spcPct val="0"/>
                  </a:spcBef>
                  <a:buClrTx/>
                  <a:buSzTx/>
                  <a:buFont typeface="Arial" panose="020B0604020202020204" pitchFamily="34" charset="0"/>
                  <a:buChar char="•"/>
                </a:pPr>
                <a:r>
                  <a:rPr lang="en-US" altLang="en-US" sz="20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BL Parameter:	Mass Transfer Convection Coefficient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altLang="en-US" sz="2000" b="0" i="1" smtClean="0">
                            <a:solidFill>
                              <a:schemeClr val="accent4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endParaRPr lang="en-US" altLang="en-US" sz="2000" dirty="0">
                  <a:solidFill>
                    <a:schemeClr val="accent4">
                      <a:lumMod val="10000"/>
                    </a:schemeClr>
                  </a:solidFill>
                  <a:latin typeface="Trebuchet MS" panose="020B0603020202020204" pitchFamily="34" charset="0"/>
                </a:endParaRPr>
              </a:p>
              <a:p>
                <a:pPr>
                  <a:spcBef>
                    <a:spcPct val="0"/>
                  </a:spcBef>
                  <a:buClrTx/>
                  <a:buSzTx/>
                  <a:buNone/>
                </a:pPr>
                <a:r>
                  <a:rPr lang="en-US" altLang="en-US" sz="2400" dirty="0">
                    <a:solidFill>
                      <a:schemeClr val="accent4">
                        <a:lumMod val="10000"/>
                      </a:schemeClr>
                    </a:solidFill>
                    <a:latin typeface="Trebuchet MS" panose="020B0603020202020204" pitchFamily="34" charset="0"/>
                  </a:rPr>
                  <a:t>			</a:t>
                </a:r>
                <a:endParaRPr lang="en-US" altLang="en-US" sz="2000" dirty="0">
                  <a:solidFill>
                    <a:schemeClr val="accent4">
                      <a:lumMod val="10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</mc:Choice>
        <mc:Fallback>
          <p:sp>
            <p:nvSpPr>
              <p:cNvPr id="6152" name="Text Box 12">
                <a:extLst>
                  <a:ext uri="{FF2B5EF4-FFF2-40B4-BE49-F238E27FC236}">
                    <a16:creationId xmlns:a16="http://schemas.microsoft.com/office/drawing/2014/main" id="{AA527AA0-F0AF-4F95-9ABA-E8A471F611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3576" y="891163"/>
                <a:ext cx="8375623" cy="4795159"/>
              </a:xfrm>
              <a:prstGeom prst="rect">
                <a:avLst/>
              </a:prstGeom>
              <a:blipFill>
                <a:blip r:embed="rId6"/>
                <a:stretch>
                  <a:fillRect l="-728" t="-76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7806" y="306388"/>
            <a:ext cx="523637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BOUNDARY LAYER SUMMARY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62AA89-4D28-4A0D-AC82-54ED6057F43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48910" y="1731004"/>
            <a:ext cx="970492" cy="533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6B12AF-FBE7-4C02-9F0C-67A8F902255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22969" y="929488"/>
            <a:ext cx="1096433" cy="5778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A764D44-6A54-43AE-BD60-95C80EF679E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81180" y="2868866"/>
            <a:ext cx="1738222" cy="65183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F661BA7-F780-48BD-95DB-63FCF643C55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38822" y="4125161"/>
            <a:ext cx="1980580" cy="641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559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12">
            <a:extLst>
              <a:ext uri="{FF2B5EF4-FFF2-40B4-BE49-F238E27FC236}">
                <a16:creationId xmlns:a16="http://schemas.microsoft.com/office/drawing/2014/main" id="{AA527AA0-F0AF-4F95-9ABA-E8A471F61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76" y="1066800"/>
            <a:ext cx="8375623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Until now we have considered the</a:t>
            </a:r>
            <a:b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</a:b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convection coefficient to be a constant</a:t>
            </a:r>
            <a:b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</a:b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for each of the problems you’ve solved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The total heat leaving a surface may be </a:t>
            </a:r>
            <a:b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</a:b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found by: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Which turns in to: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We can define an ‘average convection </a:t>
            </a:r>
            <a:r>
              <a:rPr lang="en-US" altLang="en-US" sz="2000" dirty="0" err="1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HTx</a:t>
            </a: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 coefficient’ as: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Which then gives us:</a:t>
            </a: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1416" y="306388"/>
            <a:ext cx="44291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h - LOCAL VS. AVERAGE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E1E117-2831-4265-937E-6CC15B03905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18149" y="762000"/>
            <a:ext cx="2962275" cy="20859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CD60658-7717-42F7-8746-A0DBC4B85CB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67200" y="2617550"/>
            <a:ext cx="1685925" cy="419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8F02C9D-5F1C-4BB2-A5C1-8B2D48C354E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39398" y="2447925"/>
            <a:ext cx="1438275" cy="7524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2547D15-B6E2-49B5-91EF-EFE583A185B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05185" y="3372864"/>
            <a:ext cx="2333625" cy="8382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F6CE811-9EDE-495C-8C98-CFABEC7E62B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786184" y="4666439"/>
            <a:ext cx="1571625" cy="6762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FC90DE1-2904-4913-A10A-C42344A7BD8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624261" y="5848582"/>
            <a:ext cx="1895475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786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12">
            <a:extLst>
              <a:ext uri="{FF2B5EF4-FFF2-40B4-BE49-F238E27FC236}">
                <a16:creationId xmlns:a16="http://schemas.microsoft.com/office/drawing/2014/main" id="{AA527AA0-F0AF-4F95-9ABA-E8A471F61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76" y="1066800"/>
            <a:ext cx="8375623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Our previous analysis wasn’t wrong</a:t>
            </a:r>
            <a:b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</a:b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but it was assuming an average</a:t>
            </a:r>
            <a:b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</a:b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convection coefficient. 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We usually calculate the local </a:t>
            </a:r>
            <a:b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</a:b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convection coefficient as a function </a:t>
            </a:r>
            <a:b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</a:b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of x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Then use the above to calculate</a:t>
            </a:r>
            <a:b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</a:b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the average convection coefficient so we can use</a:t>
            </a:r>
            <a:b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</a:b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Newton’s Law of Cooling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1416" y="306388"/>
            <a:ext cx="44291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h - LOCAL VS. AVERAGE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66A06E1-3415-43A8-AA54-30FCEF9DED9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18149" y="762000"/>
            <a:ext cx="2962275" cy="20859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D13D2DE-97B9-4844-AECB-5E28D5A10D5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11416" y="3078878"/>
            <a:ext cx="1571625" cy="6762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C17F6D8-3B8C-4387-9AF8-FEA6BCCC41D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11416" y="4992232"/>
            <a:ext cx="1895475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199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12">
            <a:extLst>
              <a:ext uri="{FF2B5EF4-FFF2-40B4-BE49-F238E27FC236}">
                <a16:creationId xmlns:a16="http://schemas.microsoft.com/office/drawing/2014/main" id="{AA527AA0-F0AF-4F95-9ABA-E8A471F61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76" y="1066800"/>
            <a:ext cx="8375623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Convection Mass Transfer Coefficient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Same analysis for h also works </a:t>
            </a:r>
            <a:b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</a:b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for h</a:t>
            </a:r>
            <a:r>
              <a:rPr lang="en-US" altLang="en-US" sz="2000" baseline="-25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m</a:t>
            </a: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 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We get the following equations: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Where: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N</a:t>
            </a:r>
            <a:r>
              <a:rPr lang="en-US" altLang="en-US" sz="2000" baseline="-25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A</a:t>
            </a: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 is the rate of molar transfer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C</a:t>
            </a:r>
            <a:r>
              <a:rPr lang="en-US" altLang="en-US" sz="2000" baseline="-25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A,s</a:t>
            </a: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 and C</a:t>
            </a:r>
            <a:r>
              <a:rPr lang="en-US" altLang="en-US" sz="2000" baseline="-25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A,</a:t>
            </a:r>
            <a:r>
              <a:rPr lang="en-US" altLang="en-US" sz="2000" baseline="-25000" dirty="0">
                <a:solidFill>
                  <a:schemeClr val="accent4">
                    <a:lumMod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∞</a:t>
            </a: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 are the molar concentrations</a:t>
            </a: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1102" y="306388"/>
            <a:ext cx="496982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h</a:t>
            </a:r>
            <a:r>
              <a:rPr lang="en-US" altLang="en-US" baseline="-25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m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 - FOR CONCENTRATION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7E5F403-FF1E-4F80-86E9-71FA754FB60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87240" y="776287"/>
            <a:ext cx="3190875" cy="20478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C221750-1AA5-4E88-8AA3-4DDA1D92DE8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24000" y="3417421"/>
            <a:ext cx="1781175" cy="6667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3A2C301-AFE6-4992-8CD0-45C46043A7F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00600" y="3550771"/>
            <a:ext cx="2505075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510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12">
            <a:extLst>
              <a:ext uri="{FF2B5EF4-FFF2-40B4-BE49-F238E27FC236}">
                <a16:creationId xmlns:a16="http://schemas.microsoft.com/office/drawing/2014/main" id="{AA527AA0-F0AF-4F95-9ABA-E8A471F61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76" y="1066800"/>
            <a:ext cx="8375623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Species transfer can be expressed as</a:t>
            </a:r>
            <a:b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</a:b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either molar flux, or mass flux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Multiply both sides of these two</a:t>
            </a:r>
            <a:b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</a:b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equations by Molecular Weight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We get the mass flux or mass rate as: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When we do the same with Fick’s Law: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Then via substitution we can get the convection mass transfer coefficient as:</a:t>
            </a: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8039" y="306388"/>
            <a:ext cx="405591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h</a:t>
            </a:r>
            <a:r>
              <a:rPr lang="en-US" altLang="en-US" baseline="-25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m</a:t>
            </a: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 – MOLAR VS. MASS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7E5F403-FF1E-4F80-86E9-71FA754FB60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87240" y="776287"/>
            <a:ext cx="3190875" cy="20478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A9D30A2-1360-4BC8-BDC8-1A2D2F487F0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5800" y="2443162"/>
            <a:ext cx="2400300" cy="381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7444BFB-75C7-491C-9760-4BB696C7437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09937" y="2433637"/>
            <a:ext cx="2524125" cy="3905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542E725-5C29-459F-8C66-6C4CF52BE22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8109" y="3352800"/>
            <a:ext cx="2162175" cy="4000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8F10452-B808-44DA-BDD9-E2BBE424F64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09937" y="3371850"/>
            <a:ext cx="2371725" cy="381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28EC978-10F0-49C9-9429-95BB7F5AF98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81662" y="3910013"/>
            <a:ext cx="2190750" cy="7810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2BAFCE7-F0D2-455B-88BB-0CA28A4AA2A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850284" y="5219239"/>
            <a:ext cx="239077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149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12">
            <a:extLst>
              <a:ext uri="{FF2B5EF4-FFF2-40B4-BE49-F238E27FC236}">
                <a16:creationId xmlns:a16="http://schemas.microsoft.com/office/drawing/2014/main" id="{AA527AA0-F0AF-4F95-9ABA-E8A471F61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76" y="1066800"/>
            <a:ext cx="8375623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Solving Newton’s Law of Cooling is relatively simple. What is difficult is finding the convection coefficient(s). 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Usually need fluid property information (density, viscosity, thermal conductivity, specific heat, binary diffusion coefficient, etc.)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Also need information about the flow (information about boundary layers, surface conditions, etc.)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In order to solve these problems we end up making many assumptions, some of which reduce the accuracy of our predictions.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That said, mathematical simulation is still very helpful in giving us insight to the problem and system behavior. </a:t>
            </a: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Let’s work through several example problems (one today, more next lecture)</a:t>
            </a: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5159" y="306388"/>
            <a:ext cx="500169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PROBLEM OF CONVECTION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369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12">
            <a:extLst>
              <a:ext uri="{FF2B5EF4-FFF2-40B4-BE49-F238E27FC236}">
                <a16:creationId xmlns:a16="http://schemas.microsoft.com/office/drawing/2014/main" id="{AA527AA0-F0AF-4F95-9ABA-E8A471F61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906605"/>
            <a:ext cx="8375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en-US" altLang="en-US" sz="2000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A sketch of the problem and thermal boundary layer looks like:</a:t>
            </a:r>
          </a:p>
        </p:txBody>
      </p:sp>
      <p:sp>
        <p:nvSpPr>
          <p:cNvPr id="6153" name="Text Box 13">
            <a:extLst>
              <a:ext uri="{FF2B5EF4-FFF2-40B4-BE49-F238E27FC236}">
                <a16:creationId xmlns:a16="http://schemas.microsoft.com/office/drawing/2014/main" id="{F29AFDD2-1FB1-4891-8DC1-D790A3198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1879" y="306388"/>
            <a:ext cx="25282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accent4">
                    <a:lumMod val="10000"/>
                  </a:schemeClr>
                </a:solidFill>
                <a:latin typeface="Trebuchet MS" panose="020B0603020202020204" pitchFamily="34" charset="0"/>
              </a:rPr>
              <a:t>EXAMPLE 6.1</a:t>
            </a:r>
            <a:endParaRPr lang="en-US" altLang="en-US" sz="2800" dirty="0">
              <a:solidFill>
                <a:schemeClr val="accent4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F4BC2B-B82B-481F-9153-F94A6771C31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4188" y="923222"/>
            <a:ext cx="8375623" cy="295132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FC939C1-94BB-494C-AD25-AB1B9BFBC0A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98677" y="4419600"/>
            <a:ext cx="4325923" cy="225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088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4901</TotalTime>
  <Words>704</Words>
  <Application>Microsoft Office PowerPoint</Application>
  <PresentationFormat>On-screen Show (4:3)</PresentationFormat>
  <Paragraphs>134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Trebuchet MS</vt:lpstr>
      <vt:lpstr>Wingdings</vt:lpstr>
      <vt:lpstr>Office Theme</vt:lpstr>
      <vt:lpstr>ME 345 Heat Transfer (HTx)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Creative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Intro</dc:title>
  <dc:creator>Dan Cordon</dc:creator>
  <cp:lastModifiedBy>Cordon, Dan (dcordon@uidaho.edu)</cp:lastModifiedBy>
  <cp:revision>252</cp:revision>
  <dcterms:created xsi:type="dcterms:W3CDTF">2007-12-14T00:01:34Z</dcterms:created>
  <dcterms:modified xsi:type="dcterms:W3CDTF">2023-10-09T21:54:48Z</dcterms:modified>
</cp:coreProperties>
</file>