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30" r:id="rId2"/>
    <p:sldId id="511" r:id="rId3"/>
    <p:sldId id="494" r:id="rId4"/>
    <p:sldId id="493" r:id="rId5"/>
    <p:sldId id="497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3"/>
    <p:restoredTop sz="90819" autoAdjust="0"/>
  </p:normalViewPr>
  <p:slideViewPr>
    <p:cSldViewPr>
      <p:cViewPr varScale="1">
        <p:scale>
          <a:sx n="86" d="100"/>
          <a:sy n="86" d="100"/>
        </p:scale>
        <p:origin x="6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93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FC0CF1-E074-4E5B-85FB-1D60EA0D5F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D0E13-784E-4625-B937-8D9258B9E7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AFCF6B4-58E6-4385-9461-D426C8088828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69E89-1091-4E2F-A444-73A88E4234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81AA8-2C0F-474B-B0F2-189534A14C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C5A9D4-72F9-406F-A5F7-CA33551EE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484C0A-188A-48FC-9028-637276CE78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60CBD-9C4C-4DCC-943A-4D670E986C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9B00AD68-6F29-4DE4-B61A-E31B8FCB9967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FA8687-CAB0-44E3-8A27-B4F6E3229D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DF4BD9-2FD1-4C94-8650-BA521C03D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6CB47-EDE9-4DF8-B12C-40B389A23B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37134-191D-4229-A5CC-EB2CE7D1B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3BA905-4456-464E-833F-E3CECB402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0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82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637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890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083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423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97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37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16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55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24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52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99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43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0B3600E-F3E2-4438-9965-A0DB5966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53183A-F87D-4568-B15B-8B04E65E6EB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EC44BF6-B455-4708-9202-EF4D9E287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F7B22E-2757-41E8-8A00-8C64EDC1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8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F2922-C42E-49A8-AB0D-95046EB0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CC4360C-BF5C-4B4C-8949-AF367336EF3C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A132-DE6B-4766-8AF0-F5327C62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79285-C29A-4056-9C9C-2E305E6F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3E0646-B256-4BBF-B683-D2A91D01C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15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A766D-09E8-44BA-9981-61437C25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90B25F1-984C-405E-93E9-E2847718C129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6A62-70BF-49C9-A3F0-071904B1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459C-EBFD-43A1-9B90-00147832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345EE3-CC72-42EF-85AA-E123365BD5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22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55552-D90F-4219-B575-D6DF9185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A0AB8CD-6E1F-44C0-BC55-77A008015B47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AC2C8-C2C3-4A15-A965-6D642D3E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D0F30-55F5-4A27-BA5A-F02908FF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E81AD8-5691-4607-B5DB-E3E9CA977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0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AECDC-38E8-4BA1-8EC6-F70ED56B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A429627-6A73-437F-B167-DDA611865695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D6D4C-B507-47F5-A6EF-76E08CD7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4C384-A3DE-4836-87C7-B1D106D7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10B3CA-B38E-4394-9F3E-064C5FACF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53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088C8-6544-4E81-A5F9-42FAD4CE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F0E936D-2C8A-419C-B9CC-85B00A4E5092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DE4A-20AB-441C-93AC-C4F02FD9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6D0E0-B7C7-4A3E-90BE-008E0C55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7989F0-F364-4F39-BC50-132F2B3BD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43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5BC34-0B7B-4065-AC9D-8166D1A9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E93154E-D61B-41F4-8752-242B8262C767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DE9BB-B295-449B-9334-CE203A2E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E6883-0DEA-4BC3-8125-8A9DA991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026002-FF5F-4A23-B115-F4A00ABAB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0C29D-8087-4581-9624-2EA0CE80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56180B90-0666-4495-9CDF-20F4D8843CAD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A2CED-D8D8-4FC7-811E-CDFE9BA8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EAAF7-3267-4353-8151-E05D91CB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43E8E5-7A49-4CD5-AD0A-B298A0424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7A7B7-C859-4923-8804-150A209A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544144C4-AE91-4D4A-938A-7E50E2DD3A86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3C9AB-5BD8-469C-BC0E-C1C6EEF5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D9BF3-F5CD-4E09-9038-4525786F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45B7FB-C3F6-4F65-A919-8A7F05FC8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8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EB14C-023F-462D-A6EB-757AF616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930B953-F3CB-452B-80F5-7ABC17E7F7C5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70C99-011F-4D0A-B165-6EF9CB83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A2DB5-6ADD-41F6-B088-BF724258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01EBD3-7CD8-4CBF-8900-C5B7C36F9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82746-1F59-4E83-A418-637AAC8B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D7E4223-1B09-4947-9E64-3145E970E02F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F302F-2353-44B1-A9F8-7C9E7D54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5F7D2-6729-4949-B1BC-D7128CAF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EB03E2-8A93-45CC-BED9-011731DDC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9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8F281-A24F-4E0F-874F-94EA22E2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4543830-B051-4276-83FF-44A60070D8E7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3B88E-8D93-4D2A-B937-28BADDB7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63786-57AF-4BE3-B4F1-36389B44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0224BE-49EE-46C5-898C-CFD7ADDC4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16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8ABF1-8854-4174-BC7D-198D8AAE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Mechanical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9E7DF-85C7-4270-8D40-75758CC2A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12">
            <a:extLst>
              <a:ext uri="{FF2B5EF4-FFF2-40B4-BE49-F238E27FC236}">
                <a16:creationId xmlns:a16="http://schemas.microsoft.com/office/drawing/2014/main" id="{1B4F42A1-6855-4E39-B463-B72E426A09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52400"/>
            <a:ext cx="9144000" cy="6705600"/>
            <a:chOff x="0" y="227955"/>
            <a:chExt cx="9238889" cy="69216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8A71F8-010E-4D09-B731-C0FE323EA686}"/>
                </a:ext>
              </a:extLst>
            </p:cNvPr>
            <p:cNvSpPr/>
            <p:nvPr userDrawn="1"/>
          </p:nvSpPr>
          <p:spPr>
            <a:xfrm>
              <a:off x="227764" y="227955"/>
              <a:ext cx="8685519" cy="639895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F60F4B-920B-4B28-96E9-D8D95035DE75}"/>
                </a:ext>
              </a:extLst>
            </p:cNvPr>
            <p:cNvSpPr/>
            <p:nvPr userDrawn="1"/>
          </p:nvSpPr>
          <p:spPr>
            <a:xfrm>
              <a:off x="0" y="6240185"/>
              <a:ext cx="376934" cy="117983"/>
            </a:xfrm>
            <a:prstGeom prst="rect">
              <a:avLst/>
            </a:prstGeom>
            <a:solidFill>
              <a:srgbClr val="A78D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031" name="Picture 8" descr="ui_logo_rgb.pdf">
              <a:extLst>
                <a:ext uri="{FF2B5EF4-FFF2-40B4-BE49-F238E27FC236}">
                  <a16:creationId xmlns:a16="http://schemas.microsoft.com/office/drawing/2014/main" id="{DDA28857-3651-44B1-81BF-ED567F020E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566" y="6138684"/>
              <a:ext cx="1874242" cy="31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9" descr="engr_ppt.pdf">
              <a:extLst>
                <a:ext uri="{FF2B5EF4-FFF2-40B4-BE49-F238E27FC236}">
                  <a16:creationId xmlns:a16="http://schemas.microsoft.com/office/drawing/2014/main" id="{9650E7E3-B515-4541-AF5D-CA009E427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60" y="6198313"/>
              <a:ext cx="2933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1" descr="admin-gold-whiteCLIP.png">
              <a:extLst>
                <a:ext uri="{FF2B5EF4-FFF2-40B4-BE49-F238E27FC236}">
                  <a16:creationId xmlns:a16="http://schemas.microsoft.com/office/drawing/2014/main" id="{756CA255-3EA6-447A-9804-711E275F9B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342" y="5378209"/>
              <a:ext cx="1758547" cy="177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000" spc="-1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 spc="-50">
          <a:solidFill>
            <a:srgbClr val="404040"/>
          </a:solidFill>
          <a:latin typeface="Trebuchet MS"/>
          <a:ea typeface="Trebuchet MS" pitchFamily="34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5" Type="http://schemas.openxmlformats.org/officeDocument/2006/relationships/image" Target="../media/image6.pn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98AAB2F-67B5-4516-AF7A-E72B41CC48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 345</a:t>
            </a:r>
            <a:br>
              <a:rPr lang="en-US" dirty="0"/>
            </a:br>
            <a:r>
              <a:rPr lang="en-US" dirty="0"/>
              <a:t>Heat Transfer (</a:t>
            </a:r>
            <a:r>
              <a:rPr lang="en-US" dirty="0" err="1"/>
              <a:t>HTx</a:t>
            </a:r>
            <a:r>
              <a:rPr lang="en-US" dirty="0"/>
              <a:t>)</a:t>
            </a:r>
          </a:p>
        </p:txBody>
      </p:sp>
      <p:sp>
        <p:nvSpPr>
          <p:cNvPr id="2051" name="Subtitle 3">
            <a:extLst>
              <a:ext uri="{FF2B5EF4-FFF2-40B4-BE49-F238E27FC236}">
                <a16:creationId xmlns:a16="http://schemas.microsoft.com/office/drawing/2014/main" id="{04251219-E51F-48D6-B60C-C373B8452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Professor: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000" dirty="0">
                <a:solidFill>
                  <a:srgbClr val="40404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Dr. Dan Cordon (AKA Dr. Dan)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2">
            <a:extLst>
              <a:ext uri="{FF2B5EF4-FFF2-40B4-BE49-F238E27FC236}">
                <a16:creationId xmlns:a16="http://schemas.microsoft.com/office/drawing/2014/main" id="{AA527AA0-F0AF-4F95-9ABA-E8A471F6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7327"/>
            <a:ext cx="837562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We have equations for the convection mass transfer coefficient.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However, these require either known concentration or density. We have a known partial pressure.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By using the assumption that the water vapor behaves like an Ideal Gas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					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Evaluating partial derivative: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Calculating h</a:t>
            </a:r>
            <a:r>
              <a:rPr lang="en-US" altLang="en-US" sz="2000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m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:</a:t>
            </a: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879" y="306388"/>
            <a:ext cx="2528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EXAMPLE 6.3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02F4B-AF63-4AC3-BF88-0955C61C6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368" y="1297709"/>
            <a:ext cx="2390775" cy="704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05BC6B-FC1F-4B42-A4FD-B077E5296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1311564"/>
            <a:ext cx="2174721" cy="704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8764B-DC79-49B8-9BC3-2BCBDA9461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581400"/>
            <a:ext cx="1257300" cy="390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5623A-DA6A-4802-833F-83BA1EBD6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3429000"/>
            <a:ext cx="2390775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2AF62-BDD6-4FD7-8CCF-9955CB0017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0135" y="3409949"/>
            <a:ext cx="2505075" cy="733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008CC-775A-413F-8DBD-94B91F9AC5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4434" y="4182236"/>
            <a:ext cx="4333875" cy="809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D497C3-FDA0-4CD8-96EF-B56D5DEE98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6912" y="5486400"/>
            <a:ext cx="5876925" cy="752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C83A88-F873-B112-8A65-F87F4148DD4B}"/>
              </a:ext>
            </a:extLst>
          </p:cNvPr>
          <p:cNvSpPr/>
          <p:nvPr/>
        </p:nvSpPr>
        <p:spPr>
          <a:xfrm>
            <a:off x="1943100" y="5486400"/>
            <a:ext cx="5981700" cy="7524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027" y="306388"/>
            <a:ext cx="258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PROBLEM 6.3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8E3CA-B1B0-4533-961D-77451683E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962400"/>
            <a:ext cx="5048250" cy="2804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B128C1-16C9-43C6-A39E-F61C8C170E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1" y="841759"/>
            <a:ext cx="8415337" cy="29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0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52" name="Text Box 12">
                <a:extLst>
                  <a:ext uri="{FF2B5EF4-FFF2-40B4-BE49-F238E27FC236}">
                    <a16:creationId xmlns:a16="http://schemas.microsoft.com/office/drawing/2014/main" id="{AA527AA0-F0AF-4F95-9ABA-E8A471F61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907327"/>
                <a:ext cx="8375623" cy="3603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Solve equation for T(y) and take partial derivative (use Exponent Rule)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  <a:sym typeface="Wingdings" panose="05000000000000000000" pitchFamily="2" charset="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</m:d>
                      <m:r>
                        <a:rPr lang="en-US" altLang="en-US" sz="20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altLang="en-US" sz="20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en-US" sz="20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altLang="en-US" sz="20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en-US" sz="20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altLang="en-US" sz="2000" i="1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en-US" sz="20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en-US" sz="2000" b="0" i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altLang="en-US" sz="2000" b="0" i="1" smtClean="0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altLang="en-US" sz="20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altLang="en-US" sz="20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𝑃𝑟</m:t>
                              </m:r>
                              <m:r>
                                <a:rPr lang="en-US" altLang="en-US" sz="2000" i="1">
                                  <a:solidFill>
                                    <a:schemeClr val="accent4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n-US" altLang="en-US" sz="2000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en-US" sz="2000" i="1">
                                          <a:solidFill>
                                            <a:schemeClr val="accent4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∞</m:t>
                                      </m:r>
                                    </m:sub>
                                  </m:sSub>
                                  <m:r>
                                    <a:rPr lang="en-US" altLang="en-US" sz="2000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  <m:r>
                                    <a:rPr lang="en-US" altLang="en-US" sz="2000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en-US" sz="2000" i="1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  <a:sym typeface="Wingdings" panose="05000000000000000000" pitchFamily="2" charset="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  <a:sym typeface="Wingdings" panose="05000000000000000000" pitchFamily="2" charset="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From Fourier’s Law we know the surface heat flux is: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  <a:sym typeface="Wingdings" panose="05000000000000000000" pitchFamily="2" charset="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  <a:sym typeface="Wingdings" panose="05000000000000000000" pitchFamily="2" charset="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  <a:sym typeface="Wingdings" panose="05000000000000000000" pitchFamily="2" charset="2"/>
                  </a:rPr>
                  <a:t>Looking up thermal conductivity of air: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  <a:sym typeface="Wingdings" panose="05000000000000000000" pitchFamily="2" charset="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152" name="Text Box 12">
                <a:extLst>
                  <a:ext uri="{FF2B5EF4-FFF2-40B4-BE49-F238E27FC236}">
                    <a16:creationId xmlns:a16="http://schemas.microsoft.com/office/drawing/2014/main" id="{AA527AA0-F0AF-4F95-9ABA-E8A471F6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07327"/>
                <a:ext cx="8375623" cy="3603422"/>
              </a:xfrm>
              <a:prstGeom prst="rect">
                <a:avLst/>
              </a:prstGeom>
              <a:blipFill>
                <a:blip r:embed="rId6"/>
                <a:stretch>
                  <a:fillRect l="-801" t="-1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027" y="306388"/>
            <a:ext cx="258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PROBLEM 6.3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84728B-C00F-4E00-8EB2-E3939664C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212" y="2709038"/>
            <a:ext cx="5743575" cy="857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0322C0-1F2E-4BA2-B3F2-CCB221F22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9836" y="4422447"/>
            <a:ext cx="4124325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AE0081-FEE8-4A5F-B4EF-C41B89F5C1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3980174"/>
            <a:ext cx="4457700" cy="304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0235DE-D8B5-44D8-8448-1FB57175BD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3275" y="5500258"/>
            <a:ext cx="1733550" cy="371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D19CFB-DC4A-23A2-B72B-D21379F2FE10}"/>
              </a:ext>
            </a:extLst>
          </p:cNvPr>
          <p:cNvSpPr/>
          <p:nvPr/>
        </p:nvSpPr>
        <p:spPr>
          <a:xfrm>
            <a:off x="3133027" y="5463221"/>
            <a:ext cx="2375716" cy="45670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027" y="306388"/>
            <a:ext cx="258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PROBLEM 6.7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94F39-0C25-44F6-BB29-076B2EE19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637" y="990600"/>
            <a:ext cx="6562725" cy="1724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C83CB-883B-4096-BC4C-4ABF39BAD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6141" y="2667000"/>
            <a:ext cx="5791200" cy="1038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6F4BD-EBA7-4B6F-881B-AD6A1BADA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6925" y="3914775"/>
            <a:ext cx="57816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7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2">
            <a:extLst>
              <a:ext uri="{FF2B5EF4-FFF2-40B4-BE49-F238E27FC236}">
                <a16:creationId xmlns:a16="http://schemas.microsoft.com/office/drawing/2014/main" id="{AA527AA0-F0AF-4F95-9ABA-E8A471F6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7327"/>
            <a:ext cx="837562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We have an equation for the local convection coefficient. Plot h</a:t>
            </a:r>
            <a:r>
              <a:rPr lang="en-US" altLang="en-US" sz="2000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x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and look at area under curve from 0 &lt; x &lt; 1</a:t>
            </a:r>
            <a:b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</a:b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Visually approximate average convection coefficient </a:t>
            </a:r>
            <a:b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for a plate of length 1</a:t>
            </a:r>
          </a:p>
        </p:txBody>
      </p:sp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027" y="306388"/>
            <a:ext cx="258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PROBLEM 6.7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42F5-6860-43FD-9287-0E0901E02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763796"/>
            <a:ext cx="4058229" cy="3269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AC2104-40C1-4169-9BF6-6C5EB372E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629" y="1752600"/>
            <a:ext cx="4134548" cy="3331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2C1B93-35D0-413C-ADFE-B3D133294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1236" y="1752600"/>
            <a:ext cx="4134548" cy="33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2">
            <a:extLst>
              <a:ext uri="{FF2B5EF4-FFF2-40B4-BE49-F238E27FC236}">
                <a16:creationId xmlns:a16="http://schemas.microsoft.com/office/drawing/2014/main" id="{AA527AA0-F0AF-4F95-9ABA-E8A471F6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7327"/>
            <a:ext cx="837562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Now do the math: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		 for a flat plate (x-direction only) becomes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***I do LOVE polynomial functions</a:t>
            </a:r>
          </a:p>
        </p:txBody>
      </p:sp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027" y="306388"/>
            <a:ext cx="258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PROBLEM 6.7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4C495A-8F9F-4163-A3F0-D53B97A1C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415158"/>
            <a:ext cx="1571625" cy="676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26ED0-0682-4901-948D-FE3F45BA4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5011" y="2162161"/>
            <a:ext cx="5133975" cy="723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EAD83A-23DB-456D-9728-EBF9C93E95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594" y="2971800"/>
            <a:ext cx="5330811" cy="5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0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F12EA-0184-45B3-9D2E-8F16F763F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419776"/>
            <a:ext cx="5619750" cy="4362450"/>
          </a:xfrm>
          <a:prstGeom prst="rect">
            <a:avLst/>
          </a:prstGeom>
        </p:spPr>
      </p:pic>
      <p:sp>
        <p:nvSpPr>
          <p:cNvPr id="6152" name="Text Box 12">
            <a:extLst>
              <a:ext uri="{FF2B5EF4-FFF2-40B4-BE49-F238E27FC236}">
                <a16:creationId xmlns:a16="http://schemas.microsoft.com/office/drawing/2014/main" id="{AA527AA0-F0AF-4F95-9ABA-E8A471F6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7327"/>
            <a:ext cx="83756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Plot local and average convection coefficient from 0 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3 [m] plate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		</a:t>
            </a:r>
          </a:p>
        </p:txBody>
      </p:sp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027" y="306388"/>
            <a:ext cx="258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PROBLEM 6.7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6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F12EA-0184-45B3-9D2E-8F16F763F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419776"/>
            <a:ext cx="5729472" cy="4447624"/>
          </a:xfrm>
          <a:prstGeom prst="rect">
            <a:avLst/>
          </a:prstGeom>
        </p:spPr>
      </p:pic>
      <p:sp>
        <p:nvSpPr>
          <p:cNvPr id="6152" name="Text Box 12">
            <a:extLst>
              <a:ext uri="{FF2B5EF4-FFF2-40B4-BE49-F238E27FC236}">
                <a16:creationId xmlns:a16="http://schemas.microsoft.com/office/drawing/2014/main" id="{AA527AA0-F0AF-4F95-9ABA-E8A471F6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7327"/>
            <a:ext cx="83756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Plot local and average convection coefficient for a 3 [m] plate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D122D-2366-4347-BCF9-48B9B45902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1447800"/>
            <a:ext cx="5619750" cy="4362450"/>
          </a:xfrm>
          <a:prstGeom prst="rect">
            <a:avLst/>
          </a:prstGeom>
        </p:spPr>
      </p:pic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027" y="306388"/>
            <a:ext cx="258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PROBLEM 6.7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A34AD-60B1-45F5-8C39-30CDBA12D5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9688" y="1428750"/>
            <a:ext cx="5717912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149" y="306388"/>
            <a:ext cx="4993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CLASSIFYING CONVECTION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7BDCF-73E9-A96C-642A-D84AF55B26EA}"/>
              </a:ext>
            </a:extLst>
          </p:cNvPr>
          <p:cNvSpPr txBox="1"/>
          <p:nvPr/>
        </p:nvSpPr>
        <p:spPr>
          <a:xfrm>
            <a:off x="3543300" y="889158"/>
            <a:ext cx="2057400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Type of 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E7119-9D2F-4E7C-960C-D5D91C04A912}"/>
              </a:ext>
            </a:extLst>
          </p:cNvPr>
          <p:cNvSpPr txBox="1"/>
          <p:nvPr/>
        </p:nvSpPr>
        <p:spPr>
          <a:xfrm>
            <a:off x="463586" y="1814949"/>
            <a:ext cx="136521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External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54F6E-E859-7588-1596-1E85C201A8FF}"/>
              </a:ext>
            </a:extLst>
          </p:cNvPr>
          <p:cNvSpPr txBox="1"/>
          <p:nvPr/>
        </p:nvSpPr>
        <p:spPr>
          <a:xfrm>
            <a:off x="3743379" y="1814949"/>
            <a:ext cx="136521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B26DA-81EB-2482-D2FE-4FB54BF1FCC4}"/>
              </a:ext>
            </a:extLst>
          </p:cNvPr>
          <p:cNvSpPr txBox="1"/>
          <p:nvPr/>
        </p:nvSpPr>
        <p:spPr>
          <a:xfrm>
            <a:off x="6781800" y="1810484"/>
            <a:ext cx="157626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Impinging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78E33-BA50-C17D-A432-03B9C866648C}"/>
              </a:ext>
            </a:extLst>
          </p:cNvPr>
          <p:cNvSpPr txBox="1"/>
          <p:nvPr/>
        </p:nvSpPr>
        <p:spPr>
          <a:xfrm>
            <a:off x="990600" y="2743200"/>
            <a:ext cx="13652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Laminar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313BC-13DC-2119-F796-720CBD6FBED1}"/>
              </a:ext>
            </a:extLst>
          </p:cNvPr>
          <p:cNvSpPr txBox="1"/>
          <p:nvPr/>
        </p:nvSpPr>
        <p:spPr>
          <a:xfrm>
            <a:off x="990600" y="3653136"/>
            <a:ext cx="1600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Turbulent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7E53D-E091-D93F-04FF-B50AB8B563D3}"/>
              </a:ext>
            </a:extLst>
          </p:cNvPr>
          <p:cNvSpPr txBox="1"/>
          <p:nvPr/>
        </p:nvSpPr>
        <p:spPr>
          <a:xfrm>
            <a:off x="990600" y="4648200"/>
            <a:ext cx="1828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Mix of Both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4A01D-DE6B-92C4-C6E7-D23AB8622DCC}"/>
              </a:ext>
            </a:extLst>
          </p:cNvPr>
          <p:cNvSpPr txBox="1"/>
          <p:nvPr/>
        </p:nvSpPr>
        <p:spPr>
          <a:xfrm>
            <a:off x="4191000" y="2743199"/>
            <a:ext cx="1752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Developing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C2530-0DF3-A7F2-7B81-7A9D389420EF}"/>
              </a:ext>
            </a:extLst>
          </p:cNvPr>
          <p:cNvSpPr txBox="1"/>
          <p:nvPr/>
        </p:nvSpPr>
        <p:spPr>
          <a:xfrm>
            <a:off x="4159286" y="3653136"/>
            <a:ext cx="239391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Fully Developed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2CA2A8-001A-675C-FE7A-E507C059710B}"/>
              </a:ext>
            </a:extLst>
          </p:cNvPr>
          <p:cNvCxnSpPr/>
          <p:nvPr/>
        </p:nvCxnSpPr>
        <p:spPr>
          <a:xfrm>
            <a:off x="609600" y="2276614"/>
            <a:ext cx="0" cy="2602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5F95B-7219-F19E-0088-F9957F80FF4F}"/>
              </a:ext>
            </a:extLst>
          </p:cNvPr>
          <p:cNvCxnSpPr>
            <a:endCxn id="6" idx="1"/>
          </p:cNvCxnSpPr>
          <p:nvPr/>
        </p:nvCxnSpPr>
        <p:spPr>
          <a:xfrm>
            <a:off x="609600" y="2974031"/>
            <a:ext cx="381000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C13964-A624-11A3-4294-D411F1218AD0}"/>
              </a:ext>
            </a:extLst>
          </p:cNvPr>
          <p:cNvCxnSpPr/>
          <p:nvPr/>
        </p:nvCxnSpPr>
        <p:spPr>
          <a:xfrm>
            <a:off x="609600" y="3926531"/>
            <a:ext cx="381000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A1332C-F497-8CD5-6AA1-E43EE29AB34D}"/>
              </a:ext>
            </a:extLst>
          </p:cNvPr>
          <p:cNvCxnSpPr/>
          <p:nvPr/>
        </p:nvCxnSpPr>
        <p:spPr>
          <a:xfrm>
            <a:off x="620751" y="4887578"/>
            <a:ext cx="381000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1A3F65-DA08-E200-5458-C47AB71DF742}"/>
              </a:ext>
            </a:extLst>
          </p:cNvPr>
          <p:cNvCxnSpPr>
            <a:cxnSpLocks/>
          </p:cNvCxnSpPr>
          <p:nvPr/>
        </p:nvCxnSpPr>
        <p:spPr>
          <a:xfrm>
            <a:off x="3807332" y="2285160"/>
            <a:ext cx="0" cy="1649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2CCD5A-DD65-DB84-8867-A459DFC1DEF2}"/>
              </a:ext>
            </a:extLst>
          </p:cNvPr>
          <p:cNvCxnSpPr/>
          <p:nvPr/>
        </p:nvCxnSpPr>
        <p:spPr>
          <a:xfrm>
            <a:off x="3807332" y="2982577"/>
            <a:ext cx="381000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446983-24B1-9844-AE23-7DCA984DCE18}"/>
              </a:ext>
            </a:extLst>
          </p:cNvPr>
          <p:cNvCxnSpPr/>
          <p:nvPr/>
        </p:nvCxnSpPr>
        <p:spPr>
          <a:xfrm>
            <a:off x="3807332" y="3935077"/>
            <a:ext cx="381000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88FDA3-E4C0-6D63-D355-057627DA4CF3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790700" y="1350823"/>
            <a:ext cx="2781300" cy="4641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94D716-411F-EE7A-D613-BF7EAA4CB16C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572000" y="1350823"/>
            <a:ext cx="2209800" cy="5063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D525B8-94AC-2742-9210-5CA45021BD74}"/>
              </a:ext>
            </a:extLst>
          </p:cNvPr>
          <p:cNvCxnSpPr>
            <a:cxnSpLocks/>
          </p:cNvCxnSpPr>
          <p:nvPr/>
        </p:nvCxnSpPr>
        <p:spPr>
          <a:xfrm>
            <a:off x="4572000" y="1366067"/>
            <a:ext cx="0" cy="4488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D96962-0CC3-3AD8-F621-3A7CC96C1FE8}"/>
                  </a:ext>
                </a:extLst>
              </p:cNvPr>
              <p:cNvSpPr txBox="1"/>
              <p:nvPr/>
            </p:nvSpPr>
            <p:spPr>
              <a:xfrm>
                <a:off x="2971800" y="5127702"/>
                <a:ext cx="4267200" cy="1208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 Purposeful About: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– local coefficient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 – average coefficient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D96962-0CC3-3AD8-F621-3A7CC96C1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127702"/>
                <a:ext cx="4267200" cy="1208472"/>
              </a:xfrm>
              <a:prstGeom prst="rect">
                <a:avLst/>
              </a:prstGeom>
              <a:blipFill>
                <a:blip r:embed="rId6"/>
                <a:stretch>
                  <a:fillRect l="-1989" t="-2475" b="-9901"/>
                </a:stretch>
              </a:blipFill>
              <a:ln w="254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16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52" name="Text Box 12">
                <a:extLst>
                  <a:ext uri="{FF2B5EF4-FFF2-40B4-BE49-F238E27FC236}">
                    <a16:creationId xmlns:a16="http://schemas.microsoft.com/office/drawing/2014/main" id="{AA527AA0-F0AF-4F95-9ABA-E8A471F61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576" y="891163"/>
                <a:ext cx="8375623" cy="479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000" b="1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Velocity:</a:t>
                </a: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BL Thickness:	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Physical Meaning:	Surface Friction</a:t>
                </a: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BL Parameter:	Friction Coefficient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000" b="1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Thermal:</a:t>
                </a: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BL Thickness: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Physical Meaning:	Convection </a:t>
                </a:r>
                <a:r>
                  <a:rPr lang="en-US" altLang="en-US" sz="2000" dirty="0" err="1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HTx</a:t>
                </a: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BL Parameter:	Convection Coefficient -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000" b="1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Concentration:</a:t>
                </a: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BL Thickness: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Physical Meaning:	Convection Mass Transfer</a:t>
                </a:r>
              </a:p>
              <a:p>
                <a:pPr marL="342900" indent="-342900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BL Parameter:	Mass Transfer Convection Coefficient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en-US" sz="2400" dirty="0">
                    <a:solidFill>
                      <a:schemeClr val="accent4">
                        <a:lumMod val="10000"/>
                      </a:schemeClr>
                    </a:solidFill>
                    <a:latin typeface="Trebuchet MS" panose="020B0603020202020204" pitchFamily="34" charset="0"/>
                  </a:rPr>
                  <a:t>			</a:t>
                </a:r>
                <a:endParaRPr lang="en-US" altLang="en-US" sz="2000" dirty="0">
                  <a:solidFill>
                    <a:schemeClr val="accent4">
                      <a:lumMod val="1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152" name="Text Box 12">
                <a:extLst>
                  <a:ext uri="{FF2B5EF4-FFF2-40B4-BE49-F238E27FC236}">
                    <a16:creationId xmlns:a16="http://schemas.microsoft.com/office/drawing/2014/main" id="{AA527AA0-F0AF-4F95-9ABA-E8A471F6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576" y="891163"/>
                <a:ext cx="8375623" cy="4795159"/>
              </a:xfrm>
              <a:prstGeom prst="rect">
                <a:avLst/>
              </a:prstGeom>
              <a:blipFill>
                <a:blip r:embed="rId6"/>
                <a:stretch>
                  <a:fillRect l="-728" t="-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806" y="306388"/>
            <a:ext cx="5236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BOUNDARY LAYER SUMMARY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2AA89-4D28-4A0D-AC82-54ED6057F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4176" y="1600200"/>
            <a:ext cx="970492" cy="53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B12AF-FBE7-4C02-9F0C-67A8F90225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956756"/>
            <a:ext cx="1096433" cy="57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764D44-6A54-43AE-BD60-95C80EF679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8822" y="2779372"/>
            <a:ext cx="1766978" cy="662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61BA7-F780-48BD-95DB-63FCF643C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6023" y="3962394"/>
            <a:ext cx="1980580" cy="641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063DE0-D36F-4CED-8C5A-39050F270C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5705" y="3990969"/>
            <a:ext cx="198349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5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2">
            <a:extLst>
              <a:ext uri="{FF2B5EF4-FFF2-40B4-BE49-F238E27FC236}">
                <a16:creationId xmlns:a16="http://schemas.microsoft.com/office/drawing/2014/main" id="{AA527AA0-F0AF-4F95-9ABA-E8A471F6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76" y="1066800"/>
            <a:ext cx="837562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Until now we have considered the</a:t>
            </a:r>
            <a:b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convection coefficient to be a constant</a:t>
            </a:r>
            <a:b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for each of the problems you’ve solved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The total heat leaving a surface may be </a:t>
            </a:r>
            <a:b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found by: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Which turns in to: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We can define an ‘average convection </a:t>
            </a:r>
            <a:r>
              <a:rPr lang="en-US" altLang="en-US" sz="2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HTx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coefficient as: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Which then gives us:</a:t>
            </a:r>
          </a:p>
        </p:txBody>
      </p:sp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416" y="306388"/>
            <a:ext cx="4429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h - LOCAL VS. AVERAGE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1E117-2831-4265-937E-6CC15B039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149" y="762000"/>
            <a:ext cx="2962275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D60658-7717-42F7-8746-A0DBC4B85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2617550"/>
            <a:ext cx="1685925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02C9D-5F1C-4BB2-A5C1-8B2D48C35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398" y="2447925"/>
            <a:ext cx="143827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547D15-B6E2-49B5-91EF-EFE583A185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5185" y="3372864"/>
            <a:ext cx="2333625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6CE811-9EDE-495C-8C98-CFABEC7E62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6187" y="4581525"/>
            <a:ext cx="1571625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C90DE1-2904-4913-A10A-C42344A7BD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4261" y="5848582"/>
            <a:ext cx="18954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8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2">
            <a:extLst>
              <a:ext uri="{FF2B5EF4-FFF2-40B4-BE49-F238E27FC236}">
                <a16:creationId xmlns:a16="http://schemas.microsoft.com/office/drawing/2014/main" id="{AA527AA0-F0AF-4F95-9ABA-E8A471F6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72348"/>
            <a:ext cx="8915400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Where variables are: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N</a:t>
            </a:r>
            <a:r>
              <a:rPr lang="en-US" altLang="en-US" sz="2000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is the molar transfer rate [</a:t>
            </a:r>
            <a:r>
              <a:rPr lang="en-US" altLang="en-US" sz="2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kmol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/sec]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N’’</a:t>
            </a:r>
            <a:r>
              <a:rPr lang="en-US" altLang="en-US" sz="2000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is the molar transfer flux [</a:t>
            </a:r>
            <a:r>
              <a:rPr lang="en-US" altLang="en-US" sz="2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kmol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/sec-m</a:t>
            </a:r>
            <a:r>
              <a:rPr lang="en-US" altLang="en-US" sz="2000" baseline="30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]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n</a:t>
            </a:r>
            <a:r>
              <a:rPr lang="en-US" altLang="en-US" sz="2000" baseline="-25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is the mass transfer rate [kg/sec]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n’’</a:t>
            </a:r>
            <a:r>
              <a:rPr lang="en-US" altLang="en-US" sz="2000" baseline="-25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is the mass transfer flux [kg/sec-m</a:t>
            </a:r>
            <a:r>
              <a:rPr lang="en-US" altLang="en-US" sz="2000" baseline="30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]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ρ</a:t>
            </a:r>
            <a:r>
              <a:rPr lang="en-US" altLang="en-US" sz="2000" baseline="-25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A,s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is the mass density of Species A on the surface of A [kg/m</a:t>
            </a:r>
            <a:r>
              <a:rPr lang="en-US" altLang="en-US" sz="2000" baseline="30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3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]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ρ</a:t>
            </a:r>
            <a:r>
              <a:rPr lang="en-US" altLang="en-US" sz="2000" baseline="-25000" dirty="0" err="1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en-US" altLang="en-US" sz="2000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,∞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is the mass density of Species A within the free stream [kg/m</a:t>
            </a:r>
            <a:r>
              <a:rPr lang="en-US" altLang="en-US" sz="2000" baseline="30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3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]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000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A,s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is the molar concentration of on the surface of A [kmolm</a:t>
            </a:r>
            <a:r>
              <a:rPr lang="en-US" altLang="en-US" sz="2000" baseline="30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3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]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C</a:t>
            </a:r>
            <a:r>
              <a:rPr lang="en-US" altLang="en-US" sz="2000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A,∞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is the molar concentration within the free stream [kg/m</a:t>
            </a:r>
            <a:r>
              <a:rPr lang="en-US" altLang="en-US" sz="2000" baseline="30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3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]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D</a:t>
            </a:r>
            <a:r>
              <a:rPr lang="en-US" altLang="en-US" sz="2000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AB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is the binary diffusion coefficient of A into B [m</a:t>
            </a:r>
            <a:r>
              <a:rPr lang="en-US" altLang="en-US" sz="2000" baseline="30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/sec]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039" y="306388"/>
            <a:ext cx="4055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h</a:t>
            </a:r>
            <a:r>
              <a:rPr lang="en-US" altLang="en-US" baseline="-25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m</a:t>
            </a: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 – MOLAR VS. MASS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D30A2-1360-4BC8-BDC8-1A2D2F487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794" y="1750157"/>
            <a:ext cx="2400300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2E725-5C29-459F-8C66-6C4CF52BE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685" y="2490088"/>
            <a:ext cx="2162175" cy="400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F10452-B808-44DA-BDD9-E2BBE424F6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9794" y="2499613"/>
            <a:ext cx="2371725" cy="381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59505-8023-1315-FA46-A85B8C90FA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85" y="790863"/>
            <a:ext cx="1781175" cy="66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0B8F4-6D58-5195-6D46-E94240EBE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685" y="1731107"/>
            <a:ext cx="2505075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B1996-3393-50F5-BADC-3E1252CFED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9800" y="982737"/>
            <a:ext cx="2308996" cy="748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3EE34-2C40-BE81-A3B3-D73439FFDD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9800" y="2175763"/>
            <a:ext cx="23907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4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879" y="306388"/>
            <a:ext cx="2528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EXAMPLE 6.2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9205D-758F-4CBE-8FF1-5727B46C6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12" y="1219200"/>
            <a:ext cx="8181975" cy="1809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0A33B-6851-49A7-A57D-58A6B4918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3200400"/>
            <a:ext cx="5029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8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2">
            <a:extLst>
              <a:ext uri="{FF2B5EF4-FFF2-40B4-BE49-F238E27FC236}">
                <a16:creationId xmlns:a16="http://schemas.microsoft.com/office/drawing/2014/main" id="{AA527AA0-F0AF-4F95-9ABA-E8A471F6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7327"/>
            <a:ext cx="837562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Assumptions: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Steady State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Since average convection mass transfer coefficient is known we can solve directly for the molar transfer rate: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				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</a:t>
            </a: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We don’t know the cylinder length, but we can do this problem on a ‘per unit length’ basis where:                  , and noting that: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To get mass transfer rate we use molecular mass of naphthalene</a:t>
            </a: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879" y="306388"/>
            <a:ext cx="2528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EXAMPLE 6.2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767F3-7874-43FF-BC67-596770D1F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438400"/>
            <a:ext cx="2524125" cy="390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115344-3149-4815-98B0-476144C15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370" y="3409950"/>
            <a:ext cx="11811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84C73-4B09-427F-8497-D0D6CE15C6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211" y="2438400"/>
            <a:ext cx="2800350" cy="371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565F09-BBFD-45C2-B11F-F49F9D6482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6162" y="3371850"/>
            <a:ext cx="1028700" cy="342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C1AD2-4C92-44DC-8DEF-0B19AAE855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3487" y="3838454"/>
            <a:ext cx="6677025" cy="828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070C68-B6E5-420D-8A72-BCDAB0BF03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9337" y="5316256"/>
            <a:ext cx="5591175" cy="8477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8E55CE-173E-693F-5A68-0204A133B295}"/>
              </a:ext>
            </a:extLst>
          </p:cNvPr>
          <p:cNvSpPr/>
          <p:nvPr/>
        </p:nvSpPr>
        <p:spPr>
          <a:xfrm>
            <a:off x="2209800" y="5715000"/>
            <a:ext cx="2971800" cy="45670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879" y="306388"/>
            <a:ext cx="2528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EXAMPLE 6.3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6804F-9DE1-49F4-A213-44D54C33B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51" y="838200"/>
            <a:ext cx="8305498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4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2">
            <a:extLst>
              <a:ext uri="{FF2B5EF4-FFF2-40B4-BE49-F238E27FC236}">
                <a16:creationId xmlns:a16="http://schemas.microsoft.com/office/drawing/2014/main" id="{AA527AA0-F0AF-4F95-9ABA-E8A471F6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7327"/>
            <a:ext cx="837562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Assumptions: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Treat water vapor as an Ideal Gas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Isothermal conditions (saturated vapor pressure doesn’t change)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53" name="Text Box 13">
            <a:extLst>
              <a:ext uri="{FF2B5EF4-FFF2-40B4-BE49-F238E27FC236}">
                <a16:creationId xmlns:a16="http://schemas.microsoft.com/office/drawing/2014/main" id="{F29AFDD2-1FB1-4891-8DC1-D790A319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879" y="306388"/>
            <a:ext cx="2528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EXAMPLE 6.3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AEE75-BEDB-479D-9757-C5D59FF24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905000"/>
            <a:ext cx="7829550" cy="2790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AF75EE-0366-4376-BAAE-B4BBF52C0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869348"/>
            <a:ext cx="8124825" cy="91069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7AE64C9-4C5C-449F-A38C-9863D1889AD3}"/>
              </a:ext>
            </a:extLst>
          </p:cNvPr>
          <p:cNvSpPr/>
          <p:nvPr/>
        </p:nvSpPr>
        <p:spPr>
          <a:xfrm>
            <a:off x="4880841" y="5019895"/>
            <a:ext cx="3505200" cy="6096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546B2E-6DCC-4BB1-AC93-D0BC1BAF269F}"/>
              </a:ext>
            </a:extLst>
          </p:cNvPr>
          <p:cNvCxnSpPr>
            <a:cxnSpLocks/>
          </p:cNvCxnSpPr>
          <p:nvPr/>
        </p:nvCxnSpPr>
        <p:spPr>
          <a:xfrm flipH="1">
            <a:off x="5257800" y="5629495"/>
            <a:ext cx="838200" cy="3211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B2E5FB-6452-4F83-AD77-8A0CA04E05FC}"/>
              </a:ext>
            </a:extLst>
          </p:cNvPr>
          <p:cNvSpPr txBox="1"/>
          <p:nvPr/>
        </p:nvSpPr>
        <p:spPr>
          <a:xfrm>
            <a:off x="2643353" y="5949319"/>
            <a:ext cx="2870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Equation given in Table A.8</a:t>
            </a:r>
          </a:p>
        </p:txBody>
      </p:sp>
    </p:spTree>
    <p:extLst>
      <p:ext uri="{BB962C8B-B14F-4D97-AF65-F5344CB8AC3E}">
        <p14:creationId xmlns:p14="http://schemas.microsoft.com/office/powerpoint/2010/main" val="394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4731</TotalTime>
  <Words>655</Words>
  <Application>Microsoft Office PowerPoint</Application>
  <PresentationFormat>On-screen Show (4:3)</PresentationFormat>
  <Paragraphs>161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Trebuchet MS</vt:lpstr>
      <vt:lpstr>Wingdings</vt:lpstr>
      <vt:lpstr>Office Theme</vt:lpstr>
      <vt:lpstr>ME 345 Heat Transfer (HTx)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Intro</dc:title>
  <dc:creator>Dan Cordon</dc:creator>
  <cp:lastModifiedBy>Cordon, Dan (dcordon@uidaho.edu)</cp:lastModifiedBy>
  <cp:revision>253</cp:revision>
  <dcterms:created xsi:type="dcterms:W3CDTF">2007-12-14T00:01:34Z</dcterms:created>
  <dcterms:modified xsi:type="dcterms:W3CDTF">2023-10-17T20:27:43Z</dcterms:modified>
</cp:coreProperties>
</file>