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30" r:id="rId2"/>
    <p:sldId id="263" r:id="rId3"/>
    <p:sldId id="264" r:id="rId4"/>
    <p:sldId id="265" r:id="rId5"/>
    <p:sldId id="266" r:id="rId6"/>
    <p:sldId id="267" r:id="rId7"/>
    <p:sldId id="331" r:id="rId8"/>
    <p:sldId id="291" r:id="rId9"/>
    <p:sldId id="332" r:id="rId10"/>
    <p:sldId id="333" r:id="rId11"/>
    <p:sldId id="334" r:id="rId12"/>
    <p:sldId id="289" r:id="rId13"/>
    <p:sldId id="290" r:id="rId14"/>
    <p:sldId id="268" r:id="rId15"/>
    <p:sldId id="269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/>
    <p:restoredTop sz="90819" autoAdjust="0"/>
  </p:normalViewPr>
  <p:slideViewPr>
    <p:cSldViewPr>
      <p:cViewPr varScale="1">
        <p:scale>
          <a:sx n="86" d="100"/>
          <a:sy n="86" d="100"/>
        </p:scale>
        <p:origin x="13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9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rotY val="17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03174603174604"/>
          <c:y val="0.20863309352517995"/>
          <c:w val="0.77142857142857191"/>
          <c:h val="0.642685851318945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2"/>
            </a:solidFill>
            <a:ln w="10616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3"/>
              </a:solidFill>
              <a:ln w="106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CB8-441B-A962-2D363D8B4985}"/>
              </c:ext>
            </c:extLst>
          </c:dPt>
          <c:dLbls>
            <c:dLbl>
              <c:idx val="0"/>
              <c:layout>
                <c:manualLayout>
                  <c:x val="0.23190653298026248"/>
                  <c:y val="0.11643115351678254"/>
                </c:manualLayout>
              </c:layout>
              <c:tx>
                <c:rich>
                  <a:bodyPr/>
                  <a:lstStyle/>
                  <a:p>
                    <a:pPr>
                      <a:defRPr sz="1505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Nitrogen
79%</a:t>
                    </a:r>
                  </a:p>
                </c:rich>
              </c:tx>
              <c:spPr>
                <a:noFill/>
                <a:ln w="21232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CB8-441B-A962-2D363D8B4985}"/>
                </c:ext>
              </c:extLst>
            </c:dLbl>
            <c:dLbl>
              <c:idx val="1"/>
              <c:layout>
                <c:manualLayout>
                  <c:x val="-0.21580489660661448"/>
                  <c:y val="-0.22054883178101306"/>
                </c:manualLayout>
              </c:layout>
              <c:tx>
                <c:rich>
                  <a:bodyPr/>
                  <a:lstStyle/>
                  <a:p>
                    <a:pPr>
                      <a:defRPr sz="1505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Oxygen
21%</a:t>
                    </a:r>
                  </a:p>
                </c:rich>
              </c:tx>
              <c:spPr>
                <a:noFill/>
                <a:ln w="21232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CB8-441B-A962-2D363D8B4985}"/>
                </c:ext>
              </c:extLst>
            </c:dLbl>
            <c:numFmt formatCode="0%" sourceLinked="0"/>
            <c:spPr>
              <a:noFill/>
              <a:ln w="21232">
                <a:noFill/>
              </a:ln>
            </c:spPr>
            <c:txPr>
              <a:bodyPr/>
              <a:lstStyle/>
              <a:p>
                <a:pPr>
                  <a:defRPr sz="15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Nitrogen</c:v>
                </c:pt>
                <c:pt idx="1">
                  <c:v>Oxygen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79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B8-441B-A962-2D363D8B498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12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5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rotY val="17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03174603174604"/>
          <c:y val="0.20863309352517995"/>
          <c:w val="0.77142857142857191"/>
          <c:h val="0.642685851318945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2"/>
            </a:solidFill>
            <a:ln w="10616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3"/>
              </a:solidFill>
              <a:ln w="106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CB8-441B-A962-2D363D8B4985}"/>
              </c:ext>
            </c:extLst>
          </c:dPt>
          <c:dLbls>
            <c:dLbl>
              <c:idx val="0"/>
              <c:layout>
                <c:manualLayout>
                  <c:x val="0.23190653298026248"/>
                  <c:y val="0.11643115351678254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/>
                      <a:t>Nitrogen
79%</a:t>
                    </a:r>
                  </a:p>
                </c:rich>
              </c:tx>
              <c:spPr>
                <a:noFill/>
                <a:ln w="21232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CB8-441B-A962-2D363D8B4985}"/>
                </c:ext>
              </c:extLst>
            </c:dLbl>
            <c:dLbl>
              <c:idx val="1"/>
              <c:layout>
                <c:manualLayout>
                  <c:x val="-0.21580489660661448"/>
                  <c:y val="-0.22054883178101306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/>
                      <a:t>Oxygen
21%</a:t>
                    </a:r>
                  </a:p>
                </c:rich>
              </c:tx>
              <c:spPr>
                <a:noFill/>
                <a:ln w="21232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CB8-441B-A962-2D363D8B4985}"/>
                </c:ext>
              </c:extLst>
            </c:dLbl>
            <c:numFmt formatCode="0%" sourceLinked="0"/>
            <c:spPr>
              <a:noFill/>
              <a:ln w="21232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Nitrogen</c:v>
                </c:pt>
                <c:pt idx="1">
                  <c:v>Oxygen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79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B8-441B-A962-2D363D8B498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12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5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4ADBB9-1977-3EBE-4484-34C47B311C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A5355-9D8F-2B7E-43D4-030A3184C1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63E8538-8064-44C8-BBE8-140F531C499B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771B5-DE39-7CF5-FF4D-123E685CD3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126DA-62ED-5E5C-1318-36E884B02A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F21131-B59D-4E5D-824A-6A307651D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AAA927-4D25-64EB-AFBD-F17A6A2EA3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B495C-548C-A312-CA2A-96A39AA137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5831B62F-AF9B-42C4-BE3C-15DD9B130DA9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3BF4CE-FACF-1761-6FD1-FA1FCA7672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285867D-7D00-7AA5-C801-29FD350DB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314E5-7434-A1D3-946E-1626AB1C14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ABF58-B958-4E5F-1F68-FC10B92497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5130A6-BC44-4300-A39E-6BAD0B332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A0AD0-730B-404E-95CA-A7A590892FB8}" type="slidenum">
              <a:rPr lang="en-US"/>
              <a:pPr/>
              <a:t>7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A0AD0-730B-404E-95CA-A7A590892FB8}" type="slidenum">
              <a:rPr lang="en-US"/>
              <a:pPr/>
              <a:t>8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96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4859C-9341-4AF0-A034-5A87021343A4}" type="slidenum">
              <a:rPr lang="en-US"/>
              <a:pPr/>
              <a:t>9</a:t>
            </a:fld>
            <a:endParaRPr lang="en-US"/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B079C-B1DC-4C2C-A91A-BE93B42D8BCA}" type="slidenum">
              <a:rPr lang="en-US"/>
              <a:pPr/>
              <a:t>10</a:t>
            </a:fld>
            <a:endParaRPr lang="en-US"/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B798D-D75A-4A0B-B873-552A13D986D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59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B798D-D75A-4A0B-B873-552A13D986D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66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B798D-D75A-4A0B-B873-552A13D986D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21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49872-87DF-4FFE-A167-5B74C3141692}" type="slidenum">
              <a:rPr lang="en-US"/>
              <a:pPr/>
              <a:t>14</a:t>
            </a:fld>
            <a:endParaRPr lang="en-US"/>
          </a:p>
        </p:txBody>
      </p:sp>
      <p:sp>
        <p:nvSpPr>
          <p:cNvPr id="104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6EEE8-1E66-4C8E-8748-3A8E6FC1B725}" type="slidenum">
              <a:rPr lang="en-US"/>
              <a:pPr/>
              <a:t>15</a:t>
            </a:fld>
            <a:endParaRPr lang="en-US"/>
          </a:p>
        </p:txBody>
      </p:sp>
      <p:sp>
        <p:nvSpPr>
          <p:cNvPr id="105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776B2-8103-BB17-4D29-6D0F9327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97CFB82-52C8-432C-A04B-96F86E68526C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3460-9152-65CF-06A8-06039FF1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86FB-2470-2A0E-595C-94D0468A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3C9F97-6AA4-48A5-BDF8-925253248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30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7DDB8-E587-7D44-0D3E-8306176E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0A310FA-9FE1-47E3-BD37-95632143B7FD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00264-5224-A01D-1FAA-B34BEF7C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5365-79C8-2818-5B05-FB1520FF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6F0073-FC92-4951-93F2-47F3A9487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94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EBF4D-74F2-01B3-083A-F3C3A4B8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A1DB683-929E-411F-B4FD-710AF981B72F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FB65-DA5F-E7D3-36E9-895C949D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9E6D-58AA-E3C7-1E0B-4BB4A3A9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778A47-1C94-4179-991C-C5CF7606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87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0C00D-0A2A-1343-717A-B7A74E7D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32A8285-7550-41BD-98E7-D13CC4BD5C23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F2633-955F-22AC-ABE1-83CBD732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8C4ED-28DC-16FA-2242-8ED5C35B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605F3A-DDD2-44F0-AED0-EABB00F8D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19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7367D-F5A6-C82B-90B8-0FD00A73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F5427E3F-F12F-499B-BC05-CF305C899C39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551D7-66B4-A05A-B6DF-14AAC8EA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2D37C-B044-7974-626E-93D142CD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EC394D-A6CF-452D-A0F8-2CC0302F1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40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AF463-C292-EDEA-E201-F12F0D84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18FFA00-3F6E-47BC-B3A8-6028A19F003B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3A3B9-02B4-D0E1-DD53-D9DCFE2D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7B645-E645-A541-4688-51933A76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EBCC01-3651-4E3B-AE5D-58CF70FC5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A2D457-B1DF-7CBB-FEBF-02A46013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6EACB5F0-0615-45A6-8665-FA7145F99F82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67DD2-D75A-98D9-1C65-3F0C268E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AEA064-6A05-CF8B-2971-6674269FF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8EF35C-1240-42AE-8382-C07FDBD1D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38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17EFE-677F-B9AA-C1BB-09AEED382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4A9B6D7-16C1-4FDF-8AC6-926DD83FD7B2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9C73A-DD43-9136-CFD0-42AC26F6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B7FFC-0CAB-F532-22CB-37AA1B9C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96F7A7-2C05-4FA0-9A5F-AD432E06A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9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022BA-4135-A219-7158-3F1CB958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BED959B-A8C9-417E-B1DE-408FC7229F19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B0E28-55B4-1641-4500-99048FA1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79745-888F-09ED-DD6F-546364FE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8525DC4-1F15-44F8-9B0A-E210DA2B3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52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DE6CE-4C89-3C18-9039-3DB8D5CF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4080795-84DB-4694-BECC-29A5B2B400BF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59C2D-A6BA-16D7-9D34-41C0BCD6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600D3-45AF-7F2B-525D-CEC77F7F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D15AD5-1467-4B01-B464-EBFAE2BC2E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53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EA37-EF8E-58B3-4B65-A476FFCF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5575AC8-4931-4660-B2D0-621F4AD8CC60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74FC5-D498-D4CA-CFA8-7FC7CE06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562B7-F6CA-D62A-51C6-FDA7673B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2D1A71-E823-49D7-A12C-4E402869A9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46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86FF71-55A4-67E6-0B72-0672FF62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512E3-635A-CAD4-1817-57BE55081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>
            <a:extLst>
              <a:ext uri="{FF2B5EF4-FFF2-40B4-BE49-F238E27FC236}">
                <a16:creationId xmlns:a16="http://schemas.microsoft.com/office/drawing/2014/main" id="{D7683F83-B8CA-1A5D-1398-38D0C6EA678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2400"/>
            <a:ext cx="9144000" cy="6705600"/>
            <a:chOff x="0" y="227955"/>
            <a:chExt cx="9238889" cy="69216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1E728A-FFBF-83E9-5741-70E5AC1F4130}"/>
                </a:ext>
              </a:extLst>
            </p:cNvPr>
            <p:cNvSpPr/>
            <p:nvPr userDrawn="1"/>
          </p:nvSpPr>
          <p:spPr>
            <a:xfrm>
              <a:off x="227764" y="227955"/>
              <a:ext cx="8685519" cy="639895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0FB5034-54EC-5AB2-6067-044D05DB2E47}"/>
                </a:ext>
              </a:extLst>
            </p:cNvPr>
            <p:cNvSpPr/>
            <p:nvPr userDrawn="1"/>
          </p:nvSpPr>
          <p:spPr>
            <a:xfrm>
              <a:off x="0" y="6240185"/>
              <a:ext cx="376934" cy="117983"/>
            </a:xfrm>
            <a:prstGeom prst="rect">
              <a:avLst/>
            </a:prstGeom>
            <a:solidFill>
              <a:srgbClr val="A78D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1031" name="Picture 8" descr="ui_logo_rgb.pdf">
              <a:extLst>
                <a:ext uri="{FF2B5EF4-FFF2-40B4-BE49-F238E27FC236}">
                  <a16:creationId xmlns:a16="http://schemas.microsoft.com/office/drawing/2014/main" id="{F23C144C-E5C0-0D0A-0B30-CD88D9608C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566" y="6138684"/>
              <a:ext cx="1874242" cy="31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9" descr="engr_ppt.pdf">
              <a:extLst>
                <a:ext uri="{FF2B5EF4-FFF2-40B4-BE49-F238E27FC236}">
                  <a16:creationId xmlns:a16="http://schemas.microsoft.com/office/drawing/2014/main" id="{3481DFB6-5AA1-65DE-B575-BF9723B249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60" y="6198313"/>
              <a:ext cx="29337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admin-gold-whiteCLIP.png">
              <a:extLst>
                <a:ext uri="{FF2B5EF4-FFF2-40B4-BE49-F238E27FC236}">
                  <a16:creationId xmlns:a16="http://schemas.microsoft.com/office/drawing/2014/main" id="{CD77F6A2-23C5-F3D0-C65C-B8EEB0644A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342" y="5378209"/>
              <a:ext cx="1758547" cy="17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000" spc="-1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04E9D51-DC80-7CBC-4942-19EABE9B8F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ME 433</a:t>
            </a:r>
            <a:br>
              <a:rPr lang="en-US" dirty="0"/>
            </a:br>
            <a:r>
              <a:rPr lang="en-US" dirty="0"/>
              <a:t>Internal Combustion Engines</a:t>
            </a:r>
            <a:br>
              <a:rPr lang="en-US" dirty="0"/>
            </a:br>
            <a:r>
              <a:rPr lang="en-US" dirty="0"/>
              <a:t>Review Session #2</a:t>
            </a:r>
          </a:p>
        </p:txBody>
      </p:sp>
      <p:sp>
        <p:nvSpPr>
          <p:cNvPr id="2051" name="Subtitle 3">
            <a:extLst>
              <a:ext uri="{FF2B5EF4-FFF2-40B4-BE49-F238E27FC236}">
                <a16:creationId xmlns:a16="http://schemas.microsoft.com/office/drawing/2014/main" id="{77BC4226-4466-A85D-6602-9174C3A36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Professor: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Dr. Dan Cordon (AKA Dr. Dan)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Combustion Terminology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34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2782" y="1295400"/>
                <a:ext cx="8498435" cy="4993845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800" u="sng" dirty="0"/>
                  <a:t>Theoretical Air, or Stoichiometric Mixture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400" dirty="0"/>
                  <a:t>The amount of air required for complete combustion of the fuel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2200" dirty="0"/>
                  <a:t>No air </a:t>
                </a:r>
                <a:r>
                  <a:rPr lang="en-US" sz="2200" u="sng" dirty="0"/>
                  <a:t>or</a:t>
                </a:r>
                <a:r>
                  <a:rPr lang="en-US" sz="2200" dirty="0"/>
                  <a:t> fuel left over at end of reaction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2200" dirty="0"/>
                  <a:t>Determined by balancing the combustion reaction</a:t>
                </a:r>
              </a:p>
              <a:p>
                <a:pPr>
                  <a:lnSpc>
                    <a:spcPct val="90000"/>
                  </a:lnSpc>
                </a:pPr>
                <a:endParaRPr lang="en-US" sz="2800" dirty="0"/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800" u="sng" dirty="0"/>
                  <a:t>Percent Theoretical Air (PTA)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200" dirty="0"/>
                  <a:t>The amount of air actually used in the combustion process relative to the stoichiometric value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2200" dirty="0"/>
                  <a:t>Rich: Incomplete combustion if PTA &lt; 1 (100%)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2200" dirty="0"/>
                  <a:t>Lean: Unconsumed oxygen if PTA &gt; 1 (100%)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2800" u="sng" dirty="0"/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800" u="sng" dirty="0"/>
                  <a:t>Percent Excess Air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400" dirty="0"/>
                  <a:t>The percent of additional air </a:t>
                </a:r>
                <a:r>
                  <a:rPr lang="en-US" sz="2400" u="sng" dirty="0"/>
                  <a:t>beyond</a:t>
                </a:r>
                <a:r>
                  <a:rPr lang="en-US" sz="2400" dirty="0"/>
                  <a:t> 100% theoretical air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2200" dirty="0"/>
                  <a:t>Only applies to lean mixtures (excess oxidizer)</a:t>
                </a:r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%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𝑇h𝑒𝑜𝑟𝑒𝑡𝑖𝑐𝑎𝑙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𝐴𝑖𝑟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=100%+ 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%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𝐸𝑥𝑐𝑒𝑠𝑠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𝐴𝑖𝑟</m:t>
                        </m:r>
                      </m:sub>
                    </m:sSub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0434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2782" y="1295400"/>
                <a:ext cx="8498435" cy="4993845"/>
              </a:xfrm>
              <a:blipFill>
                <a:blip r:embed="rId3"/>
                <a:stretch>
                  <a:fillRect l="-1291" t="-3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6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4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4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4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43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43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45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Combustion Terminology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1985" y="1306146"/>
            <a:ext cx="8339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In many combustion processes, one of the parameters we are interested in is how much air (or oxygen) is required per unit quantity (moles or mass) of fuel.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41985" y="2660095"/>
            <a:ext cx="6923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u="sng" dirty="0">
                <a:latin typeface="Arial" pitchFamily="34" charset="0"/>
                <a:cs typeface="Arial" pitchFamily="34" charset="0"/>
              </a:rPr>
              <a:t>Air-Fuel Ratio (AFR)		 Fuel-Air Ratios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77850" y="3429000"/>
          <a:ext cx="8132763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60560" imgH="990360" progId="">
                  <p:embed/>
                </p:oleObj>
              </mc:Choice>
              <mc:Fallback>
                <p:oleObj name="Equation" r:id="rId3" imgW="4660560" imgH="990360" progId="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3429000"/>
                        <a:ext cx="8132763" cy="1728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661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Combustion Terminology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1985" y="1262765"/>
            <a:ext cx="8339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Dimensionless AFR: Want a way to describe if a mixture is stoichiometric, rich, or lean.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41985" y="2205335"/>
            <a:ext cx="5974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u="sng" dirty="0">
                <a:latin typeface="Arial" pitchFamily="34" charset="0"/>
                <a:cs typeface="Arial" pitchFamily="34" charset="0"/>
              </a:rPr>
              <a:t>Equivalence Ratio (combustion engineers)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9BBCF1-233D-413E-89BB-B3F35BF2CB29}"/>
                  </a:ext>
                </a:extLst>
              </p:cNvPr>
              <p:cNvSpPr txBox="1"/>
              <p:nvPr/>
            </p:nvSpPr>
            <p:spPr>
              <a:xfrm>
                <a:off x="847393" y="2963118"/>
                <a:ext cx="6159827" cy="7791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𝐹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𝑎𝑐𝑡𝑢𝑎𝑙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𝐹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/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𝑠𝑡𝑜𝑖𝑜𝑐h𝑖𝑜𝑚𝑒𝑡𝑟𝑖𝑐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𝐴𝐹𝑅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𝑠𝑡𝑜𝑖𝑐h𝑖𝑜𝑚𝑒𝑡𝑟𝑖𝑐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𝐴𝐹𝑅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𝑎𝑐𝑡𝑢𝑎𝑙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latin typeface="Arial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9BBCF1-233D-413E-89BB-B3F35BF2C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93" y="2963118"/>
                <a:ext cx="6159827" cy="7791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5">
                <a:extLst>
                  <a:ext uri="{FF2B5EF4-FFF2-40B4-BE49-F238E27FC236}">
                    <a16:creationId xmlns:a16="http://schemas.microsoft.com/office/drawing/2014/main" id="{BBA227CE-1E92-4DCE-B236-0BE1815C04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4144" y="4542745"/>
                <a:ext cx="3198504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𝜙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&lt; 1 is lean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𝜙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= 1 is stoichiometric</a:t>
                </a:r>
                <a:br>
                  <a:rPr lang="en-US" sz="2400" dirty="0">
                    <a:latin typeface="Arial" pitchFamily="34" charset="0"/>
                    <a:cs typeface="Arial" pitchFamily="34" charset="0"/>
                  </a:rPr>
                </a:b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𝜙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&gt; 1 is rich</a:t>
                </a:r>
              </a:p>
              <a:p>
                <a:pPr eaLnBrk="1" hangingPunct="1"/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 Box 5">
                <a:extLst>
                  <a:ext uri="{FF2B5EF4-FFF2-40B4-BE49-F238E27FC236}">
                    <a16:creationId xmlns:a16="http://schemas.microsoft.com/office/drawing/2014/main" id="{BBA227CE-1E92-4DCE-B236-0BE1815C0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4144" y="4542745"/>
                <a:ext cx="3198504" cy="1569660"/>
              </a:xfrm>
              <a:prstGeom prst="rect">
                <a:avLst/>
              </a:prstGeom>
              <a:blipFill>
                <a:blip r:embed="rId4"/>
                <a:stretch>
                  <a:fillRect l="-1524" t="-2713" r="-22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22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Combustion Terminology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1985" y="1226403"/>
            <a:ext cx="8339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Dimensionless AFR: Want a way to describe if a mixture is stoichiometric, rich, or lean.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41985" y="2281535"/>
            <a:ext cx="5649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u="sng" dirty="0">
                <a:latin typeface="Arial" pitchFamily="34" charset="0"/>
                <a:cs typeface="Arial" pitchFamily="34" charset="0"/>
              </a:rPr>
              <a:t>Lambda (engine calibration, mechanics)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9BBCF1-233D-413E-89BB-B3F35BF2CB29}"/>
                  </a:ext>
                </a:extLst>
              </p:cNvPr>
              <p:cNvSpPr txBox="1"/>
              <p:nvPr/>
            </p:nvSpPr>
            <p:spPr>
              <a:xfrm>
                <a:off x="847393" y="2963118"/>
                <a:ext cx="6538008" cy="7791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𝜙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𝐹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𝑠𝑡𝑜𝑖𝑜𝑐h𝑖𝑜𝑚𝑒𝑡𝑟𝑖𝑐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𝐹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/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𝑎𝑐𝑡𝑢𝑎𝑙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𝐴𝐹𝑅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𝑎𝑐𝑡𝑢𝑎𝑙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𝐴𝐹𝑅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𝑠𝑡𝑜𝑖𝑐h𝑖𝑜𝑚𝑒𝑡𝑟𝑖𝑐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latin typeface="Arial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9BBCF1-233D-413E-89BB-B3F35BF2C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93" y="2963118"/>
                <a:ext cx="6538008" cy="7791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5">
                <a:extLst>
                  <a:ext uri="{FF2B5EF4-FFF2-40B4-BE49-F238E27FC236}">
                    <a16:creationId xmlns:a16="http://schemas.microsoft.com/office/drawing/2014/main" id="{BBA227CE-1E92-4DCE-B236-0BE1815C04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4144" y="4542745"/>
                <a:ext cx="3145861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𝜆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&lt; 1 is rich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𝜆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= 1 is stoichiometric</a:t>
                </a:r>
                <a:br>
                  <a:rPr lang="en-US" sz="2400" dirty="0">
                    <a:latin typeface="Arial" pitchFamily="34" charset="0"/>
                    <a:cs typeface="Arial" pitchFamily="34" charset="0"/>
                  </a:rPr>
                </a:b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𝜆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&gt; 1 is lean</a:t>
                </a:r>
              </a:p>
              <a:p>
                <a:pPr eaLnBrk="1" hangingPunct="1"/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 Box 5">
                <a:extLst>
                  <a:ext uri="{FF2B5EF4-FFF2-40B4-BE49-F238E27FC236}">
                    <a16:creationId xmlns:a16="http://schemas.microsoft.com/office/drawing/2014/main" id="{BBA227CE-1E92-4DCE-B236-0BE1815C0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4144" y="4542745"/>
                <a:ext cx="3145861" cy="1569660"/>
              </a:xfrm>
              <a:prstGeom prst="rect">
                <a:avLst/>
              </a:prstGeom>
              <a:blipFill>
                <a:blip r:embed="rId4"/>
                <a:stretch>
                  <a:fillRect l="-581" t="-2713" r="-25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306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Stoichiometric (Complete) Combustion</a:t>
            </a:r>
          </a:p>
        </p:txBody>
      </p:sp>
      <p:graphicFrame>
        <p:nvGraphicFramePr>
          <p:cNvPr id="1048579" name="Object 3"/>
          <p:cNvGraphicFramePr>
            <a:graphicFrameLocks noChangeAspect="1"/>
          </p:cNvGraphicFramePr>
          <p:nvPr/>
        </p:nvGraphicFramePr>
        <p:xfrm>
          <a:off x="311150" y="2008015"/>
          <a:ext cx="852011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229100" imgH="241300" progId="">
                  <p:embed/>
                </p:oleObj>
              </mc:Choice>
              <mc:Fallback>
                <p:oleObj name="Equation" r:id="rId3" imgW="4229100" imgH="241300" progId="">
                  <p:embed/>
                  <p:pic>
                    <p:nvPicPr>
                      <p:cNvPr id="1048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2008015"/>
                        <a:ext cx="8520113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8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159813"/>
              </p:ext>
            </p:extLst>
          </p:nvPr>
        </p:nvGraphicFramePr>
        <p:xfrm>
          <a:off x="852180" y="3642993"/>
          <a:ext cx="3830637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5000" imgH="1143000" progId="">
                  <p:embed/>
                </p:oleObj>
              </mc:Choice>
              <mc:Fallback>
                <p:oleObj name="Equation" r:id="rId5" imgW="1905000" imgH="1143000" progId="">
                  <p:embed/>
                  <p:pic>
                    <p:nvPicPr>
                      <p:cNvPr id="10485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180" y="3642993"/>
                        <a:ext cx="3830637" cy="229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581" name="Text Box 5"/>
          <p:cNvSpPr txBox="1">
            <a:spLocks noChangeArrowheads="1"/>
          </p:cNvSpPr>
          <p:nvPr/>
        </p:nvSpPr>
        <p:spPr bwMode="auto">
          <a:xfrm>
            <a:off x="5649556" y="3659070"/>
            <a:ext cx="22781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5 equations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5 unknowns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latin typeface="Symbol" pitchFamily="18" charset="2"/>
              </a:rPr>
              <a:t>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dirty="0">
                <a:latin typeface="Tahoma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through </a:t>
            </a:r>
            <a:r>
              <a:rPr lang="en-US" sz="2400" i="1" dirty="0">
                <a:latin typeface="Symbol" pitchFamily="18" charset="2"/>
              </a:rPr>
              <a:t>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48582" name="Text Box 6"/>
          <p:cNvSpPr txBox="1">
            <a:spLocks noChangeArrowheads="1"/>
          </p:cNvSpPr>
          <p:nvPr/>
        </p:nvSpPr>
        <p:spPr bwMode="auto">
          <a:xfrm>
            <a:off x="306751" y="3124200"/>
            <a:ext cx="38651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Atomic Balance Equations</a:t>
            </a:r>
          </a:p>
        </p:txBody>
      </p:sp>
      <p:sp>
        <p:nvSpPr>
          <p:cNvPr id="1048583" name="Text Box 7"/>
          <p:cNvSpPr txBox="1">
            <a:spLocks noChangeArrowheads="1"/>
          </p:cNvSpPr>
          <p:nvPr/>
        </p:nvSpPr>
        <p:spPr bwMode="auto">
          <a:xfrm>
            <a:off x="1054892" y="1420996"/>
            <a:ext cx="703262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Stoichiometric Combustion of a General Fuel in Air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14</a:t>
            </a:fld>
            <a:endParaRPr lang="en-US" dirty="0"/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0A913C02-9C25-4BA0-A734-5E7690DF6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779" y="2613971"/>
            <a:ext cx="54088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Looks like 1 equation and 5 unknowns</a:t>
            </a:r>
          </a:p>
        </p:txBody>
      </p:sp>
    </p:spTree>
    <p:extLst>
      <p:ext uri="{BB962C8B-B14F-4D97-AF65-F5344CB8AC3E}">
        <p14:creationId xmlns:p14="http://schemas.microsoft.com/office/powerpoint/2010/main" val="313958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8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8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8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8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1" grpId="0"/>
      <p:bldP spid="1048582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Lean Combustion</a:t>
            </a:r>
          </a:p>
        </p:txBody>
      </p:sp>
      <p:graphicFrame>
        <p:nvGraphicFramePr>
          <p:cNvPr id="1050627" name="Object 3"/>
          <p:cNvGraphicFramePr>
            <a:graphicFrameLocks noChangeAspect="1"/>
          </p:cNvGraphicFramePr>
          <p:nvPr/>
        </p:nvGraphicFramePr>
        <p:xfrm>
          <a:off x="407988" y="2046420"/>
          <a:ext cx="83280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60900" imgH="241300" progId="">
                  <p:embed/>
                </p:oleObj>
              </mc:Choice>
              <mc:Fallback>
                <p:oleObj name="Equation" r:id="rId3" imgW="4660900" imgH="241300" progId="">
                  <p:embed/>
                  <p:pic>
                    <p:nvPicPr>
                      <p:cNvPr id="10506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2046420"/>
                        <a:ext cx="83280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0628" name="Object 4"/>
          <p:cNvGraphicFramePr>
            <a:graphicFrameLocks noChangeAspect="1"/>
          </p:cNvGraphicFramePr>
          <p:nvPr/>
        </p:nvGraphicFramePr>
        <p:xfrm>
          <a:off x="1116013" y="2865625"/>
          <a:ext cx="3932237" cy="310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47900" imgH="1778000" progId="">
                  <p:embed/>
                </p:oleObj>
              </mc:Choice>
              <mc:Fallback>
                <p:oleObj name="Equation" r:id="rId5" imgW="2247900" imgH="1778000" progId="">
                  <p:embed/>
                  <p:pic>
                    <p:nvPicPr>
                      <p:cNvPr id="10506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65625"/>
                        <a:ext cx="3932237" cy="310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629" name="Text Box 5"/>
          <p:cNvSpPr txBox="1">
            <a:spLocks noChangeArrowheads="1"/>
          </p:cNvSpPr>
          <p:nvPr/>
        </p:nvSpPr>
        <p:spPr bwMode="auto">
          <a:xfrm>
            <a:off x="4251325" y="2852925"/>
            <a:ext cx="3549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PTA = Percent Theoretical Air</a:t>
            </a:r>
          </a:p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          expressed as a decimal</a:t>
            </a:r>
          </a:p>
        </p:txBody>
      </p:sp>
      <p:sp>
        <p:nvSpPr>
          <p:cNvPr id="1050630" name="Line 6"/>
          <p:cNvSpPr>
            <a:spLocks noChangeShapeType="1"/>
          </p:cNvSpPr>
          <p:nvPr/>
        </p:nvSpPr>
        <p:spPr bwMode="auto">
          <a:xfrm flipH="1">
            <a:off x="3467100" y="3041838"/>
            <a:ext cx="784225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0631" name="Text Box 7"/>
          <p:cNvSpPr txBox="1">
            <a:spLocks noChangeArrowheads="1"/>
          </p:cNvSpPr>
          <p:nvPr/>
        </p:nvSpPr>
        <p:spPr bwMode="auto">
          <a:xfrm>
            <a:off x="5334000" y="3790810"/>
            <a:ext cx="306365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6 equations</a:t>
            </a:r>
          </a:p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6 unknowns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(</a:t>
            </a:r>
            <a:r>
              <a:rPr lang="en-US" sz="2000" i="1" dirty="0">
                <a:latin typeface="Symbol" pitchFamily="18" charset="2"/>
              </a:rPr>
              <a:t>x</a:t>
            </a:r>
            <a:r>
              <a:rPr lang="en-US" sz="2000" baseline="-25000" dirty="0">
                <a:latin typeface="Tahoma" charset="0"/>
              </a:rPr>
              <a:t>0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through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i="1" dirty="0">
                <a:latin typeface="Symbol" pitchFamily="18" charset="2"/>
              </a:rPr>
              <a:t>x</a:t>
            </a:r>
            <a:r>
              <a:rPr lang="en-US" sz="2000" baseline="-25000" dirty="0">
                <a:latin typeface="Tahoma" charset="0"/>
              </a:rPr>
              <a:t>5</a:t>
            </a:r>
            <a:r>
              <a:rPr lang="en-US" sz="2000" dirty="0">
                <a:latin typeface="Tahoma" charset="0"/>
              </a:rPr>
              <a:t>)</a:t>
            </a:r>
          </a:p>
          <a:p>
            <a:pPr eaLnBrk="1" hangingPunct="1"/>
            <a:endParaRPr lang="en-US" sz="2000" dirty="0">
              <a:latin typeface="Tahoma" charset="0"/>
            </a:endParaRPr>
          </a:p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Requires a stoichiometric</a:t>
            </a:r>
          </a:p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balance first (to get </a:t>
            </a:r>
            <a:r>
              <a:rPr lang="en-US" sz="2000" i="1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ahoma" charset="0"/>
              </a:rPr>
              <a:t>0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50632" name="Text Box 8"/>
          <p:cNvSpPr txBox="1">
            <a:spLocks noChangeArrowheads="1"/>
          </p:cNvSpPr>
          <p:nvPr/>
        </p:nvSpPr>
        <p:spPr bwMode="auto">
          <a:xfrm>
            <a:off x="1139825" y="1239915"/>
            <a:ext cx="68627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Lean Combustion of a General Fuel in Excess Air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7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0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0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5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5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50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0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50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50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629" grpId="0"/>
      <p:bldP spid="1050630" grpId="0" animBg="1"/>
      <p:bldP spid="10506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BD4656EE-65F2-C293-D183-B4580FD1B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538" y="274638"/>
            <a:ext cx="6378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Hydrocarbon Fuels (quick overview)</a:t>
            </a:r>
            <a:endParaRPr lang="en-US" altLang="en-US" sz="2800" b="1"/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id="{31D2A1F3-1D36-41B2-3C5C-F21889557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908050"/>
            <a:ext cx="89566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Most common hydrocarbon fuels are </a:t>
            </a:r>
            <a:r>
              <a:rPr lang="en-CA" altLang="en-US" b="1" dirty="0"/>
              <a:t>Alkyl Compounds</a:t>
            </a:r>
            <a:r>
              <a:rPr lang="en-CA" altLang="en-US" dirty="0"/>
              <a:t> and are grouped as: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b="1" dirty="0"/>
              <a:t>Paraffins</a:t>
            </a:r>
            <a:r>
              <a:rPr lang="en-CA" altLang="en-US" dirty="0"/>
              <a:t> (alkanes): single-bonded, open-chain, saturated</a:t>
            </a:r>
            <a:endParaRPr lang="en-US" altLang="en-US" dirty="0"/>
          </a:p>
        </p:txBody>
      </p:sp>
      <p:sp>
        <p:nvSpPr>
          <p:cNvPr id="5124" name="Text Box 7">
            <a:extLst>
              <a:ext uri="{FF2B5EF4-FFF2-40B4-BE49-F238E27FC236}">
                <a16:creationId xmlns:a16="http://schemas.microsoft.com/office/drawing/2014/main" id="{F38867B6-0E4B-5098-0D63-A620C8A85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132" y="1905000"/>
            <a:ext cx="607536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C</a:t>
            </a:r>
            <a:r>
              <a:rPr lang="en-CA" altLang="en-US" baseline="-25000" dirty="0"/>
              <a:t>n</a:t>
            </a:r>
            <a:r>
              <a:rPr lang="en-CA" altLang="en-US" dirty="0"/>
              <a:t>H</a:t>
            </a:r>
            <a:r>
              <a:rPr lang="en-CA" altLang="en-US" baseline="-25000" dirty="0"/>
              <a:t>2n+2</a:t>
            </a:r>
            <a:r>
              <a:rPr lang="en-CA" altLang="en-US" dirty="0"/>
              <a:t>      	n= 1   CH</a:t>
            </a:r>
            <a:r>
              <a:rPr lang="en-CA" altLang="en-US" baseline="-25000" dirty="0"/>
              <a:t>4</a:t>
            </a:r>
            <a:r>
              <a:rPr lang="en-CA" altLang="en-US" dirty="0"/>
              <a:t>  methane</a:t>
            </a:r>
          </a:p>
          <a:p>
            <a:pPr eaLnBrk="1" hangingPunct="1"/>
            <a:r>
              <a:rPr lang="en-CA" altLang="en-US" dirty="0"/>
              <a:t>		n= 2   C</a:t>
            </a:r>
            <a:r>
              <a:rPr lang="en-CA" altLang="en-US" baseline="-25000" dirty="0"/>
              <a:t>2</a:t>
            </a:r>
            <a:r>
              <a:rPr lang="en-CA" altLang="en-US" dirty="0"/>
              <a:t>H</a:t>
            </a:r>
            <a:r>
              <a:rPr lang="en-CA" altLang="en-US" baseline="-25000" dirty="0"/>
              <a:t>6</a:t>
            </a:r>
            <a:r>
              <a:rPr lang="en-CA" altLang="en-US" dirty="0"/>
              <a:t> ethane</a:t>
            </a:r>
          </a:p>
          <a:p>
            <a:pPr eaLnBrk="1" hangingPunct="1"/>
            <a:r>
              <a:rPr lang="en-CA" altLang="en-US" dirty="0"/>
              <a:t>		n= 3   C</a:t>
            </a:r>
            <a:r>
              <a:rPr lang="en-CA" altLang="en-US" baseline="-25000" dirty="0"/>
              <a:t>3</a:t>
            </a:r>
            <a:r>
              <a:rPr lang="en-CA" altLang="en-US" dirty="0"/>
              <a:t>H</a:t>
            </a:r>
            <a:r>
              <a:rPr lang="en-CA" altLang="en-US" baseline="-25000" dirty="0"/>
              <a:t>8</a:t>
            </a:r>
            <a:r>
              <a:rPr lang="en-CA" altLang="en-US" dirty="0"/>
              <a:t> propane</a:t>
            </a:r>
          </a:p>
          <a:p>
            <a:pPr eaLnBrk="1" hangingPunct="1"/>
            <a:r>
              <a:rPr lang="en-CA" altLang="en-US" dirty="0"/>
              <a:t>		n= 4   C</a:t>
            </a:r>
            <a:r>
              <a:rPr lang="en-CA" altLang="en-US" baseline="-25000" dirty="0"/>
              <a:t>4</a:t>
            </a:r>
            <a:r>
              <a:rPr lang="en-CA" altLang="en-US" dirty="0"/>
              <a:t>H</a:t>
            </a:r>
            <a:r>
              <a:rPr lang="en-CA" altLang="en-US" baseline="-25000" dirty="0"/>
              <a:t>10</a:t>
            </a:r>
            <a:r>
              <a:rPr lang="en-CA" altLang="en-US" dirty="0"/>
              <a:t> butane</a:t>
            </a:r>
          </a:p>
          <a:p>
            <a:pPr eaLnBrk="1" hangingPunct="1"/>
            <a:r>
              <a:rPr lang="en-CA" altLang="en-US" dirty="0"/>
              <a:t>		n= 8   C</a:t>
            </a:r>
            <a:r>
              <a:rPr lang="en-CA" altLang="en-US" baseline="-25000" dirty="0"/>
              <a:t>8</a:t>
            </a:r>
            <a:r>
              <a:rPr lang="en-CA" altLang="en-US" dirty="0"/>
              <a:t>H</a:t>
            </a:r>
            <a:r>
              <a:rPr lang="en-CA" altLang="en-US" baseline="-25000" dirty="0"/>
              <a:t>18</a:t>
            </a:r>
            <a:r>
              <a:rPr lang="en-CA" altLang="en-US" dirty="0"/>
              <a:t> n-octane and isooctane</a:t>
            </a:r>
            <a:endParaRPr lang="en-US" altLang="en-US" dirty="0"/>
          </a:p>
        </p:txBody>
      </p:sp>
      <p:grpSp>
        <p:nvGrpSpPr>
          <p:cNvPr id="5125" name="Group 130">
            <a:extLst>
              <a:ext uri="{FF2B5EF4-FFF2-40B4-BE49-F238E27FC236}">
                <a16:creationId xmlns:a16="http://schemas.microsoft.com/office/drawing/2014/main" id="{C135A6BC-A93A-21AA-1962-49543D8A178C}"/>
              </a:ext>
            </a:extLst>
          </p:cNvPr>
          <p:cNvGrpSpPr>
            <a:grpSpLocks/>
          </p:cNvGrpSpPr>
          <p:nvPr/>
        </p:nvGrpSpPr>
        <p:grpSpPr bwMode="auto">
          <a:xfrm>
            <a:off x="4873625" y="3546901"/>
            <a:ext cx="3703638" cy="1079500"/>
            <a:chOff x="3070" y="2743"/>
            <a:chExt cx="2333" cy="680"/>
          </a:xfrm>
        </p:grpSpPr>
        <p:grpSp>
          <p:nvGrpSpPr>
            <p:cNvPr id="5170" name="Group 16">
              <a:extLst>
                <a:ext uri="{FF2B5EF4-FFF2-40B4-BE49-F238E27FC236}">
                  <a16:creationId xmlns:a16="http://schemas.microsoft.com/office/drawing/2014/main" id="{C4FEF922-D705-8C0E-DB70-46D40BC92C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0" y="2743"/>
              <a:ext cx="437" cy="672"/>
              <a:chOff x="598" y="2695"/>
              <a:chExt cx="437" cy="672"/>
            </a:xfrm>
          </p:grpSpPr>
          <p:sp>
            <p:nvSpPr>
              <p:cNvPr id="5233" name="Text Box 17">
                <a:extLst>
                  <a:ext uri="{FF2B5EF4-FFF2-40B4-BE49-F238E27FC236}">
                    <a16:creationId xmlns:a16="http://schemas.microsoft.com/office/drawing/2014/main" id="{CA85720D-C90E-A91C-F641-0D87CE936F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6" y="2930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C</a:t>
                </a:r>
                <a:endParaRPr lang="en-US" altLang="en-US" sz="1400"/>
              </a:p>
            </p:txBody>
          </p:sp>
          <p:sp>
            <p:nvSpPr>
              <p:cNvPr id="5234" name="Line 18">
                <a:extLst>
                  <a:ext uri="{FF2B5EF4-FFF2-40B4-BE49-F238E27FC236}">
                    <a16:creationId xmlns:a16="http://schemas.microsoft.com/office/drawing/2014/main" id="{D022C76E-0D1B-5B23-5FBF-D7AC9534AD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0" y="3113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5" name="Line 19">
                <a:extLst>
                  <a:ext uri="{FF2B5EF4-FFF2-40B4-BE49-F238E27FC236}">
                    <a16:creationId xmlns:a16="http://schemas.microsoft.com/office/drawing/2014/main" id="{908CC5A5-F678-ADE7-D8E4-F792A8D435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0" y="2862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6" name="Line 20">
                <a:extLst>
                  <a:ext uri="{FF2B5EF4-FFF2-40B4-BE49-F238E27FC236}">
                    <a16:creationId xmlns:a16="http://schemas.microsoft.com/office/drawing/2014/main" id="{B95F1F57-DEB0-6B77-3EF5-308EBDCA47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810" y="2985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7" name="Text Box 21">
                <a:extLst>
                  <a:ext uri="{FF2B5EF4-FFF2-40B4-BE49-F238E27FC236}">
                    <a16:creationId xmlns:a16="http://schemas.microsoft.com/office/drawing/2014/main" id="{552D6B8E-DE31-3EF8-A6D9-E8124768DE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317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sp>
            <p:nvSpPr>
              <p:cNvPr id="5238" name="Text Box 22">
                <a:extLst>
                  <a:ext uri="{FF2B5EF4-FFF2-40B4-BE49-F238E27FC236}">
                    <a16:creationId xmlns:a16="http://schemas.microsoft.com/office/drawing/2014/main" id="{8E2BB5D9-21D2-BBDD-D885-9A7CF31A42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8" y="2927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sp>
            <p:nvSpPr>
              <p:cNvPr id="5239" name="Text Box 23">
                <a:extLst>
                  <a:ext uri="{FF2B5EF4-FFF2-40B4-BE49-F238E27FC236}">
                    <a16:creationId xmlns:a16="http://schemas.microsoft.com/office/drawing/2014/main" id="{BD828154-39B8-BA83-9FD8-FB6A234B6D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" y="269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</p:grpSp>
        <p:grpSp>
          <p:nvGrpSpPr>
            <p:cNvPr id="5171" name="Group 26">
              <a:extLst>
                <a:ext uri="{FF2B5EF4-FFF2-40B4-BE49-F238E27FC236}">
                  <a16:creationId xmlns:a16="http://schemas.microsoft.com/office/drawing/2014/main" id="{6EC6BEBA-167E-3419-A254-9DFAC323166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966" y="2743"/>
              <a:ext cx="437" cy="672"/>
              <a:chOff x="598" y="2695"/>
              <a:chExt cx="437" cy="672"/>
            </a:xfrm>
          </p:grpSpPr>
          <p:sp>
            <p:nvSpPr>
              <p:cNvPr id="5226" name="Text Box 27">
                <a:extLst>
                  <a:ext uri="{FF2B5EF4-FFF2-40B4-BE49-F238E27FC236}">
                    <a16:creationId xmlns:a16="http://schemas.microsoft.com/office/drawing/2014/main" id="{3A1927BB-4673-A866-77BF-BCB915E8D0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6" y="2930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C</a:t>
                </a:r>
                <a:endParaRPr lang="en-US" altLang="en-US" sz="1400"/>
              </a:p>
            </p:txBody>
          </p:sp>
          <p:sp>
            <p:nvSpPr>
              <p:cNvPr id="5227" name="Line 28">
                <a:extLst>
                  <a:ext uri="{FF2B5EF4-FFF2-40B4-BE49-F238E27FC236}">
                    <a16:creationId xmlns:a16="http://schemas.microsoft.com/office/drawing/2014/main" id="{6598AD39-648F-2273-3E62-28ECABE27B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0" y="3113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" name="Line 29">
                <a:extLst>
                  <a:ext uri="{FF2B5EF4-FFF2-40B4-BE49-F238E27FC236}">
                    <a16:creationId xmlns:a16="http://schemas.microsoft.com/office/drawing/2014/main" id="{DB8189CE-F7AD-88B5-24A5-E815148D0B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0" y="2862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9" name="Line 30">
                <a:extLst>
                  <a:ext uri="{FF2B5EF4-FFF2-40B4-BE49-F238E27FC236}">
                    <a16:creationId xmlns:a16="http://schemas.microsoft.com/office/drawing/2014/main" id="{8DF79DF6-E6B1-4BE7-40EB-823F23784B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810" y="2985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" name="Text Box 31">
                <a:extLst>
                  <a:ext uri="{FF2B5EF4-FFF2-40B4-BE49-F238E27FC236}">
                    <a16:creationId xmlns:a16="http://schemas.microsoft.com/office/drawing/2014/main" id="{F47FA72B-4AB2-A5D3-8E90-4AC905912F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317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sp>
            <p:nvSpPr>
              <p:cNvPr id="5231" name="Text Box 32">
                <a:extLst>
                  <a:ext uri="{FF2B5EF4-FFF2-40B4-BE49-F238E27FC236}">
                    <a16:creationId xmlns:a16="http://schemas.microsoft.com/office/drawing/2014/main" id="{EADCAB67-208E-9EE7-EC4C-57D6F3BD07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8" y="2927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sp>
            <p:nvSpPr>
              <p:cNvPr id="5232" name="Text Box 33">
                <a:extLst>
                  <a:ext uri="{FF2B5EF4-FFF2-40B4-BE49-F238E27FC236}">
                    <a16:creationId xmlns:a16="http://schemas.microsoft.com/office/drawing/2014/main" id="{FF0E7EE5-B412-076A-175A-2294BDC1A8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" y="269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</p:grpSp>
        <p:grpSp>
          <p:nvGrpSpPr>
            <p:cNvPr id="5172" name="Group 44">
              <a:extLst>
                <a:ext uri="{FF2B5EF4-FFF2-40B4-BE49-F238E27FC236}">
                  <a16:creationId xmlns:a16="http://schemas.microsoft.com/office/drawing/2014/main" id="{FA0247BF-583B-7D27-655E-61E8736FA7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7" y="2743"/>
              <a:ext cx="322" cy="680"/>
              <a:chOff x="1933" y="3247"/>
              <a:chExt cx="322" cy="680"/>
            </a:xfrm>
          </p:grpSpPr>
          <p:sp>
            <p:nvSpPr>
              <p:cNvPr id="5218" name="Text Box 38">
                <a:extLst>
                  <a:ext uri="{FF2B5EF4-FFF2-40B4-BE49-F238E27FC236}">
                    <a16:creationId xmlns:a16="http://schemas.microsoft.com/office/drawing/2014/main" id="{19FA5CCD-472B-163C-6CEE-99DD03FEC6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8" y="373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grpSp>
            <p:nvGrpSpPr>
              <p:cNvPr id="5219" name="Group 43">
                <a:extLst>
                  <a:ext uri="{FF2B5EF4-FFF2-40B4-BE49-F238E27FC236}">
                    <a16:creationId xmlns:a16="http://schemas.microsoft.com/office/drawing/2014/main" id="{5A27E481-87E8-08B8-565D-299C102A7D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3" y="3247"/>
                <a:ext cx="322" cy="508"/>
                <a:chOff x="1933" y="3255"/>
                <a:chExt cx="322" cy="508"/>
              </a:xfrm>
            </p:grpSpPr>
            <p:sp>
              <p:nvSpPr>
                <p:cNvPr id="5220" name="Text Box 34">
                  <a:extLst>
                    <a:ext uri="{FF2B5EF4-FFF2-40B4-BE49-F238E27FC236}">
                      <a16:creationId xmlns:a16="http://schemas.microsoft.com/office/drawing/2014/main" id="{6D9FB576-409A-17B0-CBF3-B29CA38BD5B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94" y="3490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C</a:t>
                  </a:r>
                  <a:endParaRPr lang="en-US" altLang="en-US" sz="1400"/>
                </a:p>
              </p:txBody>
            </p:sp>
            <p:sp>
              <p:nvSpPr>
                <p:cNvPr id="5221" name="Line 35">
                  <a:extLst>
                    <a:ext uri="{FF2B5EF4-FFF2-40B4-BE49-F238E27FC236}">
                      <a16:creationId xmlns:a16="http://schemas.microsoft.com/office/drawing/2014/main" id="{9DF1CFC3-DB36-4871-66CE-40CB64E2A4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673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2" name="Line 36">
                  <a:extLst>
                    <a:ext uri="{FF2B5EF4-FFF2-40B4-BE49-F238E27FC236}">
                      <a16:creationId xmlns:a16="http://schemas.microsoft.com/office/drawing/2014/main" id="{3A14ECA1-165A-7FB0-72F7-CBBB47E8B5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422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3" name="Line 37">
                  <a:extLst>
                    <a:ext uri="{FF2B5EF4-FFF2-40B4-BE49-F238E27FC236}">
                      <a16:creationId xmlns:a16="http://schemas.microsoft.com/office/drawing/2014/main" id="{CEFF619C-46AD-F686-5455-A7BFF46F56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1978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4" name="Text Box 40">
                  <a:extLst>
                    <a:ext uri="{FF2B5EF4-FFF2-40B4-BE49-F238E27FC236}">
                      <a16:creationId xmlns:a16="http://schemas.microsoft.com/office/drawing/2014/main" id="{A304F497-B876-446E-4705-0DA6AA4DF0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6" y="3255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H</a:t>
                  </a:r>
                  <a:endParaRPr lang="en-US" altLang="en-US" sz="1400"/>
                </a:p>
              </p:txBody>
            </p:sp>
            <p:sp>
              <p:nvSpPr>
                <p:cNvPr id="5225" name="Line 42">
                  <a:extLst>
                    <a:ext uri="{FF2B5EF4-FFF2-40B4-BE49-F238E27FC236}">
                      <a16:creationId xmlns:a16="http://schemas.microsoft.com/office/drawing/2014/main" id="{52F2EB12-89A8-0C14-3461-45000ABDC0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210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73" name="Group 45">
              <a:extLst>
                <a:ext uri="{FF2B5EF4-FFF2-40B4-BE49-F238E27FC236}">
                  <a16:creationId xmlns:a16="http://schemas.microsoft.com/office/drawing/2014/main" id="{7F89ED6B-F0B7-E52C-6429-F0FDE3A755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45" y="2743"/>
              <a:ext cx="322" cy="680"/>
              <a:chOff x="1933" y="3247"/>
              <a:chExt cx="322" cy="680"/>
            </a:xfrm>
          </p:grpSpPr>
          <p:sp>
            <p:nvSpPr>
              <p:cNvPr id="5210" name="Text Box 46">
                <a:extLst>
                  <a:ext uri="{FF2B5EF4-FFF2-40B4-BE49-F238E27FC236}">
                    <a16:creationId xmlns:a16="http://schemas.microsoft.com/office/drawing/2014/main" id="{67B14F61-BE1D-AE2A-7D1F-452E38B44C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8" y="373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grpSp>
            <p:nvGrpSpPr>
              <p:cNvPr id="5211" name="Group 47">
                <a:extLst>
                  <a:ext uri="{FF2B5EF4-FFF2-40B4-BE49-F238E27FC236}">
                    <a16:creationId xmlns:a16="http://schemas.microsoft.com/office/drawing/2014/main" id="{7413BEDD-FBF3-4264-4564-7BF0CF880B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3" y="3247"/>
                <a:ext cx="322" cy="508"/>
                <a:chOff x="1933" y="3255"/>
                <a:chExt cx="322" cy="508"/>
              </a:xfrm>
            </p:grpSpPr>
            <p:sp>
              <p:nvSpPr>
                <p:cNvPr id="5212" name="Text Box 48">
                  <a:extLst>
                    <a:ext uri="{FF2B5EF4-FFF2-40B4-BE49-F238E27FC236}">
                      <a16:creationId xmlns:a16="http://schemas.microsoft.com/office/drawing/2014/main" id="{79FC7D8A-C3C7-9092-4372-9B227C9EE4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94" y="3490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C</a:t>
                  </a:r>
                  <a:endParaRPr lang="en-US" altLang="en-US" sz="1400"/>
                </a:p>
              </p:txBody>
            </p:sp>
            <p:sp>
              <p:nvSpPr>
                <p:cNvPr id="5213" name="Line 49">
                  <a:extLst>
                    <a:ext uri="{FF2B5EF4-FFF2-40B4-BE49-F238E27FC236}">
                      <a16:creationId xmlns:a16="http://schemas.microsoft.com/office/drawing/2014/main" id="{BCBDD70A-423A-14A7-F0E0-7C17C8354A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673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14" name="Line 50">
                  <a:extLst>
                    <a:ext uri="{FF2B5EF4-FFF2-40B4-BE49-F238E27FC236}">
                      <a16:creationId xmlns:a16="http://schemas.microsoft.com/office/drawing/2014/main" id="{C435DB2A-D9AF-850C-7830-41C9CF7B9D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422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15" name="Line 51">
                  <a:extLst>
                    <a:ext uri="{FF2B5EF4-FFF2-40B4-BE49-F238E27FC236}">
                      <a16:creationId xmlns:a16="http://schemas.microsoft.com/office/drawing/2014/main" id="{BC7EAED0-6D17-045C-25C1-3656A77DC2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1978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16" name="Text Box 52">
                  <a:extLst>
                    <a:ext uri="{FF2B5EF4-FFF2-40B4-BE49-F238E27FC236}">
                      <a16:creationId xmlns:a16="http://schemas.microsoft.com/office/drawing/2014/main" id="{4F41B66D-BE9B-3904-3E4C-41CE3B64BC8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6" y="3255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H</a:t>
                  </a:r>
                  <a:endParaRPr lang="en-US" altLang="en-US" sz="1400"/>
                </a:p>
              </p:txBody>
            </p:sp>
            <p:sp>
              <p:nvSpPr>
                <p:cNvPr id="5217" name="Line 53">
                  <a:extLst>
                    <a:ext uri="{FF2B5EF4-FFF2-40B4-BE49-F238E27FC236}">
                      <a16:creationId xmlns:a16="http://schemas.microsoft.com/office/drawing/2014/main" id="{8CBB8C53-E64F-B439-4683-55563CDDE8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210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74" name="Group 54">
              <a:extLst>
                <a:ext uri="{FF2B5EF4-FFF2-40B4-BE49-F238E27FC236}">
                  <a16:creationId xmlns:a16="http://schemas.microsoft.com/office/drawing/2014/main" id="{CE827F7D-5742-0AA1-83E3-22F5781B8F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49" y="2743"/>
              <a:ext cx="322" cy="680"/>
              <a:chOff x="1933" y="3247"/>
              <a:chExt cx="322" cy="680"/>
            </a:xfrm>
          </p:grpSpPr>
          <p:sp>
            <p:nvSpPr>
              <p:cNvPr id="5202" name="Text Box 55">
                <a:extLst>
                  <a:ext uri="{FF2B5EF4-FFF2-40B4-BE49-F238E27FC236}">
                    <a16:creationId xmlns:a16="http://schemas.microsoft.com/office/drawing/2014/main" id="{10B22909-8BE5-255E-CEC3-E12BA7663F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8" y="373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grpSp>
            <p:nvGrpSpPr>
              <p:cNvPr id="5203" name="Group 56">
                <a:extLst>
                  <a:ext uri="{FF2B5EF4-FFF2-40B4-BE49-F238E27FC236}">
                    <a16:creationId xmlns:a16="http://schemas.microsoft.com/office/drawing/2014/main" id="{CE4794C1-4EAB-E30E-F643-E7226329B0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3" y="3247"/>
                <a:ext cx="322" cy="508"/>
                <a:chOff x="1933" y="3255"/>
                <a:chExt cx="322" cy="508"/>
              </a:xfrm>
            </p:grpSpPr>
            <p:sp>
              <p:nvSpPr>
                <p:cNvPr id="5204" name="Text Box 57">
                  <a:extLst>
                    <a:ext uri="{FF2B5EF4-FFF2-40B4-BE49-F238E27FC236}">
                      <a16:creationId xmlns:a16="http://schemas.microsoft.com/office/drawing/2014/main" id="{3F750F42-C2C6-660F-5D82-BB01BA612C6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94" y="3490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C</a:t>
                  </a:r>
                  <a:endParaRPr lang="en-US" altLang="en-US" sz="1400"/>
                </a:p>
              </p:txBody>
            </p:sp>
            <p:sp>
              <p:nvSpPr>
                <p:cNvPr id="5205" name="Line 58">
                  <a:extLst>
                    <a:ext uri="{FF2B5EF4-FFF2-40B4-BE49-F238E27FC236}">
                      <a16:creationId xmlns:a16="http://schemas.microsoft.com/office/drawing/2014/main" id="{E8A7BC4B-B7E6-D1DD-5F57-8706D10302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673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06" name="Line 59">
                  <a:extLst>
                    <a:ext uri="{FF2B5EF4-FFF2-40B4-BE49-F238E27FC236}">
                      <a16:creationId xmlns:a16="http://schemas.microsoft.com/office/drawing/2014/main" id="{57E23B55-EA66-3123-AE55-C6D3073044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422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07" name="Line 60">
                  <a:extLst>
                    <a:ext uri="{FF2B5EF4-FFF2-40B4-BE49-F238E27FC236}">
                      <a16:creationId xmlns:a16="http://schemas.microsoft.com/office/drawing/2014/main" id="{601C93DB-B6AD-34B5-2D81-4CAC9978BC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1978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08" name="Text Box 61">
                  <a:extLst>
                    <a:ext uri="{FF2B5EF4-FFF2-40B4-BE49-F238E27FC236}">
                      <a16:creationId xmlns:a16="http://schemas.microsoft.com/office/drawing/2014/main" id="{3CE6BC74-953C-0766-A296-D530CD921DB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6" y="3255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H</a:t>
                  </a:r>
                  <a:endParaRPr lang="en-US" altLang="en-US" sz="1400"/>
                </a:p>
              </p:txBody>
            </p:sp>
            <p:sp>
              <p:nvSpPr>
                <p:cNvPr id="5209" name="Line 62">
                  <a:extLst>
                    <a:ext uri="{FF2B5EF4-FFF2-40B4-BE49-F238E27FC236}">
                      <a16:creationId xmlns:a16="http://schemas.microsoft.com/office/drawing/2014/main" id="{DA3BA58E-FF1C-7EBB-D021-F411F68D16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210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75" name="Group 63">
              <a:extLst>
                <a:ext uri="{FF2B5EF4-FFF2-40B4-BE49-F238E27FC236}">
                  <a16:creationId xmlns:a16="http://schemas.microsoft.com/office/drawing/2014/main" id="{82A25D7B-8B5B-8673-866D-D254F8BAD8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7" y="2743"/>
              <a:ext cx="322" cy="680"/>
              <a:chOff x="1933" y="3247"/>
              <a:chExt cx="322" cy="680"/>
            </a:xfrm>
          </p:grpSpPr>
          <p:sp>
            <p:nvSpPr>
              <p:cNvPr id="5194" name="Text Box 64">
                <a:extLst>
                  <a:ext uri="{FF2B5EF4-FFF2-40B4-BE49-F238E27FC236}">
                    <a16:creationId xmlns:a16="http://schemas.microsoft.com/office/drawing/2014/main" id="{76EA8418-7E9D-DD9D-4283-73BB054F07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8" y="373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grpSp>
            <p:nvGrpSpPr>
              <p:cNvPr id="5195" name="Group 65">
                <a:extLst>
                  <a:ext uri="{FF2B5EF4-FFF2-40B4-BE49-F238E27FC236}">
                    <a16:creationId xmlns:a16="http://schemas.microsoft.com/office/drawing/2014/main" id="{1A196724-37D6-CFB9-F19B-9371776066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3" y="3247"/>
                <a:ext cx="322" cy="508"/>
                <a:chOff x="1933" y="3255"/>
                <a:chExt cx="322" cy="508"/>
              </a:xfrm>
            </p:grpSpPr>
            <p:sp>
              <p:nvSpPr>
                <p:cNvPr id="5196" name="Text Box 66">
                  <a:extLst>
                    <a:ext uri="{FF2B5EF4-FFF2-40B4-BE49-F238E27FC236}">
                      <a16:creationId xmlns:a16="http://schemas.microsoft.com/office/drawing/2014/main" id="{C11BAF45-6AB5-80D4-1895-FF0E912C95F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94" y="3490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C</a:t>
                  </a:r>
                  <a:endParaRPr lang="en-US" altLang="en-US" sz="1400"/>
                </a:p>
              </p:txBody>
            </p:sp>
            <p:sp>
              <p:nvSpPr>
                <p:cNvPr id="5197" name="Line 67">
                  <a:extLst>
                    <a:ext uri="{FF2B5EF4-FFF2-40B4-BE49-F238E27FC236}">
                      <a16:creationId xmlns:a16="http://schemas.microsoft.com/office/drawing/2014/main" id="{F17A43CF-AE52-CCED-E3AC-42B3254F30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673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8" name="Line 68">
                  <a:extLst>
                    <a:ext uri="{FF2B5EF4-FFF2-40B4-BE49-F238E27FC236}">
                      <a16:creationId xmlns:a16="http://schemas.microsoft.com/office/drawing/2014/main" id="{73A2B5A1-B7EA-4FE9-16A5-42921736A3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422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9" name="Line 69">
                  <a:extLst>
                    <a:ext uri="{FF2B5EF4-FFF2-40B4-BE49-F238E27FC236}">
                      <a16:creationId xmlns:a16="http://schemas.microsoft.com/office/drawing/2014/main" id="{C82D8B46-3E30-FF07-D50B-E163E0314C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1978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00" name="Text Box 70">
                  <a:extLst>
                    <a:ext uri="{FF2B5EF4-FFF2-40B4-BE49-F238E27FC236}">
                      <a16:creationId xmlns:a16="http://schemas.microsoft.com/office/drawing/2014/main" id="{E91B6C84-C12B-4A59-A8C1-143E04F4BA5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6" y="3255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H</a:t>
                  </a:r>
                  <a:endParaRPr lang="en-US" altLang="en-US" sz="1400"/>
                </a:p>
              </p:txBody>
            </p:sp>
            <p:sp>
              <p:nvSpPr>
                <p:cNvPr id="5201" name="Line 71">
                  <a:extLst>
                    <a:ext uri="{FF2B5EF4-FFF2-40B4-BE49-F238E27FC236}">
                      <a16:creationId xmlns:a16="http://schemas.microsoft.com/office/drawing/2014/main" id="{98E8EB8C-538D-4296-33AE-481626FE1F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210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76" name="Group 72">
              <a:extLst>
                <a:ext uri="{FF2B5EF4-FFF2-40B4-BE49-F238E27FC236}">
                  <a16:creationId xmlns:a16="http://schemas.microsoft.com/office/drawing/2014/main" id="{678631E4-B032-2A02-34DA-05F274083B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7" y="2743"/>
              <a:ext cx="322" cy="680"/>
              <a:chOff x="1933" y="3247"/>
              <a:chExt cx="322" cy="680"/>
            </a:xfrm>
          </p:grpSpPr>
          <p:sp>
            <p:nvSpPr>
              <p:cNvPr id="5186" name="Text Box 73">
                <a:extLst>
                  <a:ext uri="{FF2B5EF4-FFF2-40B4-BE49-F238E27FC236}">
                    <a16:creationId xmlns:a16="http://schemas.microsoft.com/office/drawing/2014/main" id="{B0E84259-C1E2-79D0-4D1B-D1BD20DCDF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8" y="373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grpSp>
            <p:nvGrpSpPr>
              <p:cNvPr id="5187" name="Group 74">
                <a:extLst>
                  <a:ext uri="{FF2B5EF4-FFF2-40B4-BE49-F238E27FC236}">
                    <a16:creationId xmlns:a16="http://schemas.microsoft.com/office/drawing/2014/main" id="{2F827E6F-77EB-DB69-2649-AC915CA566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3" y="3247"/>
                <a:ext cx="322" cy="508"/>
                <a:chOff x="1933" y="3255"/>
                <a:chExt cx="322" cy="508"/>
              </a:xfrm>
            </p:grpSpPr>
            <p:sp>
              <p:nvSpPr>
                <p:cNvPr id="5188" name="Text Box 75">
                  <a:extLst>
                    <a:ext uri="{FF2B5EF4-FFF2-40B4-BE49-F238E27FC236}">
                      <a16:creationId xmlns:a16="http://schemas.microsoft.com/office/drawing/2014/main" id="{AB834FD8-6C98-E443-350F-69DF1050ED6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94" y="3490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C</a:t>
                  </a:r>
                  <a:endParaRPr lang="en-US" altLang="en-US" sz="1400"/>
                </a:p>
              </p:txBody>
            </p:sp>
            <p:sp>
              <p:nvSpPr>
                <p:cNvPr id="5189" name="Line 76">
                  <a:extLst>
                    <a:ext uri="{FF2B5EF4-FFF2-40B4-BE49-F238E27FC236}">
                      <a16:creationId xmlns:a16="http://schemas.microsoft.com/office/drawing/2014/main" id="{A57D6F4F-FD06-ACBC-C7C5-362B743E6C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673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0" name="Line 77">
                  <a:extLst>
                    <a:ext uri="{FF2B5EF4-FFF2-40B4-BE49-F238E27FC236}">
                      <a16:creationId xmlns:a16="http://schemas.microsoft.com/office/drawing/2014/main" id="{BA41FC10-3F89-226C-625B-09AD6A4265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422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1" name="Line 78">
                  <a:extLst>
                    <a:ext uri="{FF2B5EF4-FFF2-40B4-BE49-F238E27FC236}">
                      <a16:creationId xmlns:a16="http://schemas.microsoft.com/office/drawing/2014/main" id="{DA4A8AB4-5CE5-C682-51A6-230F324686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1978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2" name="Text Box 79">
                  <a:extLst>
                    <a:ext uri="{FF2B5EF4-FFF2-40B4-BE49-F238E27FC236}">
                      <a16:creationId xmlns:a16="http://schemas.microsoft.com/office/drawing/2014/main" id="{4AE061BF-192A-79FA-0F6C-12CDE67139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6" y="3255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H</a:t>
                  </a:r>
                  <a:endParaRPr lang="en-US" altLang="en-US" sz="1400"/>
                </a:p>
              </p:txBody>
            </p:sp>
            <p:sp>
              <p:nvSpPr>
                <p:cNvPr id="5193" name="Line 80">
                  <a:extLst>
                    <a:ext uri="{FF2B5EF4-FFF2-40B4-BE49-F238E27FC236}">
                      <a16:creationId xmlns:a16="http://schemas.microsoft.com/office/drawing/2014/main" id="{7BDBA2A1-EDAC-F841-C801-35AF7D5BC4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210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77" name="Group 81">
              <a:extLst>
                <a:ext uri="{FF2B5EF4-FFF2-40B4-BE49-F238E27FC236}">
                  <a16:creationId xmlns:a16="http://schemas.microsoft.com/office/drawing/2014/main" id="{2406F5EA-4B05-E00A-AE31-72E47D43A7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7" y="2743"/>
              <a:ext cx="322" cy="680"/>
              <a:chOff x="1933" y="3247"/>
              <a:chExt cx="322" cy="680"/>
            </a:xfrm>
          </p:grpSpPr>
          <p:sp>
            <p:nvSpPr>
              <p:cNvPr id="5178" name="Text Box 82">
                <a:extLst>
                  <a:ext uri="{FF2B5EF4-FFF2-40B4-BE49-F238E27FC236}">
                    <a16:creationId xmlns:a16="http://schemas.microsoft.com/office/drawing/2014/main" id="{015DD118-14A3-8A51-CD7C-C91C08176C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8" y="373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grpSp>
            <p:nvGrpSpPr>
              <p:cNvPr id="5179" name="Group 83">
                <a:extLst>
                  <a:ext uri="{FF2B5EF4-FFF2-40B4-BE49-F238E27FC236}">
                    <a16:creationId xmlns:a16="http://schemas.microsoft.com/office/drawing/2014/main" id="{E6A58351-C247-C59B-3E83-68E726B728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3" y="3247"/>
                <a:ext cx="322" cy="508"/>
                <a:chOff x="1933" y="3255"/>
                <a:chExt cx="322" cy="508"/>
              </a:xfrm>
            </p:grpSpPr>
            <p:sp>
              <p:nvSpPr>
                <p:cNvPr id="5180" name="Text Box 84">
                  <a:extLst>
                    <a:ext uri="{FF2B5EF4-FFF2-40B4-BE49-F238E27FC236}">
                      <a16:creationId xmlns:a16="http://schemas.microsoft.com/office/drawing/2014/main" id="{7D483594-9D88-A298-88C8-D17733340D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94" y="3490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C</a:t>
                  </a:r>
                  <a:endParaRPr lang="en-US" altLang="en-US" sz="1400"/>
                </a:p>
              </p:txBody>
            </p:sp>
            <p:sp>
              <p:nvSpPr>
                <p:cNvPr id="5181" name="Line 85">
                  <a:extLst>
                    <a:ext uri="{FF2B5EF4-FFF2-40B4-BE49-F238E27FC236}">
                      <a16:creationId xmlns:a16="http://schemas.microsoft.com/office/drawing/2014/main" id="{61E22CEA-5972-3621-14EB-9E28CABB45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673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2" name="Line 86">
                  <a:extLst>
                    <a:ext uri="{FF2B5EF4-FFF2-40B4-BE49-F238E27FC236}">
                      <a16:creationId xmlns:a16="http://schemas.microsoft.com/office/drawing/2014/main" id="{1954899C-9AF1-09E5-2E34-E5A92488F4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422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3" name="Line 87">
                  <a:extLst>
                    <a:ext uri="{FF2B5EF4-FFF2-40B4-BE49-F238E27FC236}">
                      <a16:creationId xmlns:a16="http://schemas.microsoft.com/office/drawing/2014/main" id="{32E47B15-7D23-B1E5-26E8-976423D6F2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1978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4" name="Text Box 88">
                  <a:extLst>
                    <a:ext uri="{FF2B5EF4-FFF2-40B4-BE49-F238E27FC236}">
                      <a16:creationId xmlns:a16="http://schemas.microsoft.com/office/drawing/2014/main" id="{24264041-AD19-E8CC-7953-10A60447B4E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6" y="3255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H</a:t>
                  </a:r>
                  <a:endParaRPr lang="en-US" altLang="en-US" sz="1400"/>
                </a:p>
              </p:txBody>
            </p:sp>
            <p:sp>
              <p:nvSpPr>
                <p:cNvPr id="5185" name="Line 89">
                  <a:extLst>
                    <a:ext uri="{FF2B5EF4-FFF2-40B4-BE49-F238E27FC236}">
                      <a16:creationId xmlns:a16="http://schemas.microsoft.com/office/drawing/2014/main" id="{EE513FF5-7EEE-C652-8AA8-BE212B010F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210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126" name="Group 131">
            <a:extLst>
              <a:ext uri="{FF2B5EF4-FFF2-40B4-BE49-F238E27FC236}">
                <a16:creationId xmlns:a16="http://schemas.microsoft.com/office/drawing/2014/main" id="{68E937AF-2269-322F-9DA0-2FBC01D41F63}"/>
              </a:ext>
            </a:extLst>
          </p:cNvPr>
          <p:cNvGrpSpPr>
            <a:grpSpLocks/>
          </p:cNvGrpSpPr>
          <p:nvPr/>
        </p:nvGrpSpPr>
        <p:grpSpPr bwMode="auto">
          <a:xfrm>
            <a:off x="2727325" y="3546901"/>
            <a:ext cx="1836738" cy="1079500"/>
            <a:chOff x="1718" y="2743"/>
            <a:chExt cx="1157" cy="680"/>
          </a:xfrm>
        </p:grpSpPr>
        <p:grpSp>
          <p:nvGrpSpPr>
            <p:cNvPr id="5143" name="Group 90">
              <a:extLst>
                <a:ext uri="{FF2B5EF4-FFF2-40B4-BE49-F238E27FC236}">
                  <a16:creationId xmlns:a16="http://schemas.microsoft.com/office/drawing/2014/main" id="{BF4CAFAE-E325-6CA8-B8C7-DD72A5D2FD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8" y="2743"/>
              <a:ext cx="437" cy="672"/>
              <a:chOff x="598" y="2695"/>
              <a:chExt cx="437" cy="672"/>
            </a:xfrm>
          </p:grpSpPr>
          <p:sp>
            <p:nvSpPr>
              <p:cNvPr id="5163" name="Text Box 91">
                <a:extLst>
                  <a:ext uri="{FF2B5EF4-FFF2-40B4-BE49-F238E27FC236}">
                    <a16:creationId xmlns:a16="http://schemas.microsoft.com/office/drawing/2014/main" id="{87CB66D7-773F-3C72-1849-516366B465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6" y="2930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C</a:t>
                </a:r>
                <a:endParaRPr lang="en-US" altLang="en-US" sz="1400"/>
              </a:p>
            </p:txBody>
          </p:sp>
          <p:sp>
            <p:nvSpPr>
              <p:cNvPr id="5164" name="Line 92">
                <a:extLst>
                  <a:ext uri="{FF2B5EF4-FFF2-40B4-BE49-F238E27FC236}">
                    <a16:creationId xmlns:a16="http://schemas.microsoft.com/office/drawing/2014/main" id="{486E627F-E279-ABD4-0B3F-39EF1DA7A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0" y="3113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5" name="Line 93">
                <a:extLst>
                  <a:ext uri="{FF2B5EF4-FFF2-40B4-BE49-F238E27FC236}">
                    <a16:creationId xmlns:a16="http://schemas.microsoft.com/office/drawing/2014/main" id="{905150B0-004B-0D80-9C70-9044CA6A14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0" y="2862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6" name="Line 94">
                <a:extLst>
                  <a:ext uri="{FF2B5EF4-FFF2-40B4-BE49-F238E27FC236}">
                    <a16:creationId xmlns:a16="http://schemas.microsoft.com/office/drawing/2014/main" id="{F65974B6-505F-2C1C-DE61-54D5030DFA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810" y="2985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Text Box 95">
                <a:extLst>
                  <a:ext uri="{FF2B5EF4-FFF2-40B4-BE49-F238E27FC236}">
                    <a16:creationId xmlns:a16="http://schemas.microsoft.com/office/drawing/2014/main" id="{EE9956B4-69FB-4695-40A8-871A300F26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317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sp>
            <p:nvSpPr>
              <p:cNvPr id="5168" name="Text Box 96">
                <a:extLst>
                  <a:ext uri="{FF2B5EF4-FFF2-40B4-BE49-F238E27FC236}">
                    <a16:creationId xmlns:a16="http://schemas.microsoft.com/office/drawing/2014/main" id="{44B8FBAE-6351-CA4E-0F34-53B945BE48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8" y="2927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sp>
            <p:nvSpPr>
              <p:cNvPr id="5169" name="Text Box 97">
                <a:extLst>
                  <a:ext uri="{FF2B5EF4-FFF2-40B4-BE49-F238E27FC236}">
                    <a16:creationId xmlns:a16="http://schemas.microsoft.com/office/drawing/2014/main" id="{11BB68AD-9B05-FCAC-E9A5-AE08582606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" y="269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</p:grpSp>
        <p:grpSp>
          <p:nvGrpSpPr>
            <p:cNvPr id="5144" name="Group 98">
              <a:extLst>
                <a:ext uri="{FF2B5EF4-FFF2-40B4-BE49-F238E27FC236}">
                  <a16:creationId xmlns:a16="http://schemas.microsoft.com/office/drawing/2014/main" id="{B0F08197-4734-8868-2546-B63CF21FA1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5" y="2743"/>
              <a:ext cx="322" cy="680"/>
              <a:chOff x="1933" y="3247"/>
              <a:chExt cx="322" cy="680"/>
            </a:xfrm>
          </p:grpSpPr>
          <p:sp>
            <p:nvSpPr>
              <p:cNvPr id="5155" name="Text Box 99">
                <a:extLst>
                  <a:ext uri="{FF2B5EF4-FFF2-40B4-BE49-F238E27FC236}">
                    <a16:creationId xmlns:a16="http://schemas.microsoft.com/office/drawing/2014/main" id="{A8612A1D-D664-ED5F-9098-08CE8E6599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8" y="373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grpSp>
            <p:nvGrpSpPr>
              <p:cNvPr id="5156" name="Group 100">
                <a:extLst>
                  <a:ext uri="{FF2B5EF4-FFF2-40B4-BE49-F238E27FC236}">
                    <a16:creationId xmlns:a16="http://schemas.microsoft.com/office/drawing/2014/main" id="{CCED5E1A-272A-6C1A-B92C-946D64D5C8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3" y="3247"/>
                <a:ext cx="322" cy="508"/>
                <a:chOff x="1933" y="3255"/>
                <a:chExt cx="322" cy="508"/>
              </a:xfrm>
            </p:grpSpPr>
            <p:sp>
              <p:nvSpPr>
                <p:cNvPr id="5157" name="Text Box 101">
                  <a:extLst>
                    <a:ext uri="{FF2B5EF4-FFF2-40B4-BE49-F238E27FC236}">
                      <a16:creationId xmlns:a16="http://schemas.microsoft.com/office/drawing/2014/main" id="{11156C7C-85C6-F275-CD38-E19738E45B4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94" y="3490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C</a:t>
                  </a:r>
                  <a:endParaRPr lang="en-US" altLang="en-US" sz="1400"/>
                </a:p>
              </p:txBody>
            </p:sp>
            <p:sp>
              <p:nvSpPr>
                <p:cNvPr id="5158" name="Line 102">
                  <a:extLst>
                    <a:ext uri="{FF2B5EF4-FFF2-40B4-BE49-F238E27FC236}">
                      <a16:creationId xmlns:a16="http://schemas.microsoft.com/office/drawing/2014/main" id="{D7C95513-B29C-5564-E898-6D80C2BB1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673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9" name="Line 103">
                  <a:extLst>
                    <a:ext uri="{FF2B5EF4-FFF2-40B4-BE49-F238E27FC236}">
                      <a16:creationId xmlns:a16="http://schemas.microsoft.com/office/drawing/2014/main" id="{F183EE25-974F-D4F3-60C0-F15E68B0B3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422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0" name="Line 104">
                  <a:extLst>
                    <a:ext uri="{FF2B5EF4-FFF2-40B4-BE49-F238E27FC236}">
                      <a16:creationId xmlns:a16="http://schemas.microsoft.com/office/drawing/2014/main" id="{1E990E02-7D48-F4FC-DDB4-8ECEB3560C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1978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1" name="Text Box 105">
                  <a:extLst>
                    <a:ext uri="{FF2B5EF4-FFF2-40B4-BE49-F238E27FC236}">
                      <a16:creationId xmlns:a16="http://schemas.microsoft.com/office/drawing/2014/main" id="{13E9FD9E-6758-1E47-A040-9E238228E3E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6" y="3255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H</a:t>
                  </a:r>
                  <a:endParaRPr lang="en-US" altLang="en-US" sz="1400"/>
                </a:p>
              </p:txBody>
            </p:sp>
            <p:sp>
              <p:nvSpPr>
                <p:cNvPr id="5162" name="Line 106">
                  <a:extLst>
                    <a:ext uri="{FF2B5EF4-FFF2-40B4-BE49-F238E27FC236}">
                      <a16:creationId xmlns:a16="http://schemas.microsoft.com/office/drawing/2014/main" id="{15F1D43B-5A82-FF17-557C-3B8068D593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210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45" name="Group 107">
              <a:extLst>
                <a:ext uri="{FF2B5EF4-FFF2-40B4-BE49-F238E27FC236}">
                  <a16:creationId xmlns:a16="http://schemas.microsoft.com/office/drawing/2014/main" id="{840CB1BF-FB26-6BA4-1B46-AE42722A3C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5" y="2743"/>
              <a:ext cx="322" cy="680"/>
              <a:chOff x="1933" y="3247"/>
              <a:chExt cx="322" cy="680"/>
            </a:xfrm>
          </p:grpSpPr>
          <p:sp>
            <p:nvSpPr>
              <p:cNvPr id="5147" name="Text Box 108">
                <a:extLst>
                  <a:ext uri="{FF2B5EF4-FFF2-40B4-BE49-F238E27FC236}">
                    <a16:creationId xmlns:a16="http://schemas.microsoft.com/office/drawing/2014/main" id="{65AA72E3-A2BF-6A40-5EC9-23272A351C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8" y="373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grpSp>
            <p:nvGrpSpPr>
              <p:cNvPr id="5148" name="Group 109">
                <a:extLst>
                  <a:ext uri="{FF2B5EF4-FFF2-40B4-BE49-F238E27FC236}">
                    <a16:creationId xmlns:a16="http://schemas.microsoft.com/office/drawing/2014/main" id="{848F303E-8E92-EFE2-4259-432297C8CA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3" y="3247"/>
                <a:ext cx="322" cy="508"/>
                <a:chOff x="1933" y="3255"/>
                <a:chExt cx="322" cy="508"/>
              </a:xfrm>
            </p:grpSpPr>
            <p:sp>
              <p:nvSpPr>
                <p:cNvPr id="5149" name="Text Box 110">
                  <a:extLst>
                    <a:ext uri="{FF2B5EF4-FFF2-40B4-BE49-F238E27FC236}">
                      <a16:creationId xmlns:a16="http://schemas.microsoft.com/office/drawing/2014/main" id="{9FB3A5FF-5968-4A41-BEC0-C46A49F418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94" y="3490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C</a:t>
                  </a:r>
                  <a:endParaRPr lang="en-US" altLang="en-US" sz="1400"/>
                </a:p>
              </p:txBody>
            </p:sp>
            <p:sp>
              <p:nvSpPr>
                <p:cNvPr id="5150" name="Line 111">
                  <a:extLst>
                    <a:ext uri="{FF2B5EF4-FFF2-40B4-BE49-F238E27FC236}">
                      <a16:creationId xmlns:a16="http://schemas.microsoft.com/office/drawing/2014/main" id="{4B5CDAF7-208D-3AFA-ADF6-221FAC6DFC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673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1" name="Line 112">
                  <a:extLst>
                    <a:ext uri="{FF2B5EF4-FFF2-40B4-BE49-F238E27FC236}">
                      <a16:creationId xmlns:a16="http://schemas.microsoft.com/office/drawing/2014/main" id="{7A9F7C82-0BE2-DD25-52A5-03E061906D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422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2" name="Line 113">
                  <a:extLst>
                    <a:ext uri="{FF2B5EF4-FFF2-40B4-BE49-F238E27FC236}">
                      <a16:creationId xmlns:a16="http://schemas.microsoft.com/office/drawing/2014/main" id="{02C29448-9B37-3A70-5EB6-CA183F3296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1978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3" name="Text Box 114">
                  <a:extLst>
                    <a:ext uri="{FF2B5EF4-FFF2-40B4-BE49-F238E27FC236}">
                      <a16:creationId xmlns:a16="http://schemas.microsoft.com/office/drawing/2014/main" id="{01A463BA-B24F-EA30-0F9F-A54487397FF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6" y="3255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H</a:t>
                  </a:r>
                  <a:endParaRPr lang="en-US" altLang="en-US" sz="1400"/>
                </a:p>
              </p:txBody>
            </p:sp>
            <p:sp>
              <p:nvSpPr>
                <p:cNvPr id="5154" name="Line 115">
                  <a:extLst>
                    <a:ext uri="{FF2B5EF4-FFF2-40B4-BE49-F238E27FC236}">
                      <a16:creationId xmlns:a16="http://schemas.microsoft.com/office/drawing/2014/main" id="{64337D52-E0FC-F23D-15AD-6FA538FDDF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210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146" name="Text Box 116">
              <a:extLst>
                <a:ext uri="{FF2B5EF4-FFF2-40B4-BE49-F238E27FC236}">
                  <a16:creationId xmlns:a16="http://schemas.microsoft.com/office/drawing/2014/main" id="{FA360013-757A-E16D-37C8-F1EA353CF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8" y="2983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H</a:t>
              </a:r>
              <a:endParaRPr lang="en-US" altLang="en-US" sz="1400"/>
            </a:p>
          </p:txBody>
        </p:sp>
      </p:grpSp>
      <p:sp>
        <p:nvSpPr>
          <p:cNvPr id="5127" name="Text Box 117">
            <a:extLst>
              <a:ext uri="{FF2B5EF4-FFF2-40B4-BE49-F238E27FC236}">
                <a16:creationId xmlns:a16="http://schemas.microsoft.com/office/drawing/2014/main" id="{11F0215B-0DB2-B62C-9C24-E58E0AFBA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4726413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600" u="sng"/>
              <a:t>methane</a:t>
            </a:r>
            <a:endParaRPr lang="en-US" altLang="en-US" sz="1600" u="sng"/>
          </a:p>
        </p:txBody>
      </p:sp>
      <p:sp>
        <p:nvSpPr>
          <p:cNvPr id="5128" name="Text Box 118">
            <a:extLst>
              <a:ext uri="{FF2B5EF4-FFF2-40B4-BE49-F238E27FC236}">
                <a16:creationId xmlns:a16="http://schemas.microsoft.com/office/drawing/2014/main" id="{3CE462DC-F7DB-94CB-2C43-DA19983EA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25" y="4739113"/>
            <a:ext cx="928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600" u="sng"/>
              <a:t>propane</a:t>
            </a:r>
            <a:endParaRPr lang="en-US" altLang="en-US" sz="1600" u="sng"/>
          </a:p>
        </p:txBody>
      </p:sp>
      <p:sp>
        <p:nvSpPr>
          <p:cNvPr id="5129" name="Text Box 119">
            <a:extLst>
              <a:ext uri="{FF2B5EF4-FFF2-40B4-BE49-F238E27FC236}">
                <a16:creationId xmlns:a16="http://schemas.microsoft.com/office/drawing/2014/main" id="{30E0A6B3-3E23-1B74-D69E-73ACF23F0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725" y="4764513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600" u="sng"/>
              <a:t>n-octane</a:t>
            </a:r>
            <a:endParaRPr lang="en-US" altLang="en-US" sz="1600" u="sng"/>
          </a:p>
        </p:txBody>
      </p:sp>
      <p:grpSp>
        <p:nvGrpSpPr>
          <p:cNvPr id="5130" name="Group 132">
            <a:extLst>
              <a:ext uri="{FF2B5EF4-FFF2-40B4-BE49-F238E27FC236}">
                <a16:creationId xmlns:a16="http://schemas.microsoft.com/office/drawing/2014/main" id="{07DA514B-97B4-7E38-5BD9-040054264EBE}"/>
              </a:ext>
            </a:extLst>
          </p:cNvPr>
          <p:cNvGrpSpPr>
            <a:grpSpLocks/>
          </p:cNvGrpSpPr>
          <p:nvPr/>
        </p:nvGrpSpPr>
        <p:grpSpPr bwMode="auto">
          <a:xfrm>
            <a:off x="949325" y="3546901"/>
            <a:ext cx="1074738" cy="1079500"/>
            <a:chOff x="598" y="2743"/>
            <a:chExt cx="677" cy="680"/>
          </a:xfrm>
        </p:grpSpPr>
        <p:sp>
          <p:nvSpPr>
            <p:cNvPr id="5132" name="Text Box 13">
              <a:extLst>
                <a:ext uri="{FF2B5EF4-FFF2-40B4-BE49-F238E27FC236}">
                  <a16:creationId xmlns:a16="http://schemas.microsoft.com/office/drawing/2014/main" id="{4ED59AA3-9B63-9155-E3C9-49941E2FB3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" y="2975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H</a:t>
              </a:r>
              <a:endParaRPr lang="en-US" altLang="en-US" sz="1400"/>
            </a:p>
          </p:txBody>
        </p:sp>
        <p:sp>
          <p:nvSpPr>
            <p:cNvPr id="5133" name="Text Box 24">
              <a:extLst>
                <a:ext uri="{FF2B5EF4-FFF2-40B4-BE49-F238E27FC236}">
                  <a16:creationId xmlns:a16="http://schemas.microsoft.com/office/drawing/2014/main" id="{1FE4610B-BD8F-4057-543E-0871BEF587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" y="2975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H</a:t>
              </a:r>
              <a:endParaRPr lang="en-US" altLang="en-US" sz="1400"/>
            </a:p>
          </p:txBody>
        </p:sp>
        <p:grpSp>
          <p:nvGrpSpPr>
            <p:cNvPr id="5134" name="Group 120">
              <a:extLst>
                <a:ext uri="{FF2B5EF4-FFF2-40B4-BE49-F238E27FC236}">
                  <a16:creationId xmlns:a16="http://schemas.microsoft.com/office/drawing/2014/main" id="{F6A5AFB0-252A-EC2D-1868-5A4C102148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3" y="2743"/>
              <a:ext cx="322" cy="680"/>
              <a:chOff x="1933" y="3247"/>
              <a:chExt cx="322" cy="680"/>
            </a:xfrm>
          </p:grpSpPr>
          <p:sp>
            <p:nvSpPr>
              <p:cNvPr id="5135" name="Text Box 121">
                <a:extLst>
                  <a:ext uri="{FF2B5EF4-FFF2-40B4-BE49-F238E27FC236}">
                    <a16:creationId xmlns:a16="http://schemas.microsoft.com/office/drawing/2014/main" id="{191AF362-5FB4-38CC-35DF-1D6A265B24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8" y="3735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sz="1400"/>
                  <a:t>H</a:t>
                </a:r>
                <a:endParaRPr lang="en-US" altLang="en-US" sz="1400"/>
              </a:p>
            </p:txBody>
          </p:sp>
          <p:grpSp>
            <p:nvGrpSpPr>
              <p:cNvPr id="5136" name="Group 122">
                <a:extLst>
                  <a:ext uri="{FF2B5EF4-FFF2-40B4-BE49-F238E27FC236}">
                    <a16:creationId xmlns:a16="http://schemas.microsoft.com/office/drawing/2014/main" id="{B6B08F64-2D97-19FC-8EF6-6F3A6E0C5A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3" y="3247"/>
                <a:ext cx="322" cy="508"/>
                <a:chOff x="1933" y="3255"/>
                <a:chExt cx="322" cy="508"/>
              </a:xfrm>
            </p:grpSpPr>
            <p:sp>
              <p:nvSpPr>
                <p:cNvPr id="5137" name="Text Box 123">
                  <a:extLst>
                    <a:ext uri="{FF2B5EF4-FFF2-40B4-BE49-F238E27FC236}">
                      <a16:creationId xmlns:a16="http://schemas.microsoft.com/office/drawing/2014/main" id="{7D76996C-6C1B-C608-9800-154BA35418A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94" y="3490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C</a:t>
                  </a:r>
                  <a:endParaRPr lang="en-US" altLang="en-US" sz="1400"/>
                </a:p>
              </p:txBody>
            </p:sp>
            <p:sp>
              <p:nvSpPr>
                <p:cNvPr id="5138" name="Line 124">
                  <a:extLst>
                    <a:ext uri="{FF2B5EF4-FFF2-40B4-BE49-F238E27FC236}">
                      <a16:creationId xmlns:a16="http://schemas.microsoft.com/office/drawing/2014/main" id="{884E4245-74FB-6ADF-0DB7-B4357050F0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673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9" name="Line 125">
                  <a:extLst>
                    <a:ext uri="{FF2B5EF4-FFF2-40B4-BE49-F238E27FC236}">
                      <a16:creationId xmlns:a16="http://schemas.microsoft.com/office/drawing/2014/main" id="{4B819AFA-45BE-0895-DE7B-50FAD0EF4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8" y="3422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0" name="Line 126">
                  <a:extLst>
                    <a:ext uri="{FF2B5EF4-FFF2-40B4-BE49-F238E27FC236}">
                      <a16:creationId xmlns:a16="http://schemas.microsoft.com/office/drawing/2014/main" id="{8C17C43E-1C6A-20E8-1935-852F1D447E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1978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1" name="Text Box 127">
                  <a:extLst>
                    <a:ext uri="{FF2B5EF4-FFF2-40B4-BE49-F238E27FC236}">
                      <a16:creationId xmlns:a16="http://schemas.microsoft.com/office/drawing/2014/main" id="{C6E83253-AFB7-A827-0AA0-D1B9CF4A0B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6" y="3255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CA" altLang="en-US" sz="1400"/>
                    <a:t>H</a:t>
                  </a:r>
                  <a:endParaRPr lang="en-US" altLang="en-US" sz="1400"/>
                </a:p>
              </p:txBody>
            </p:sp>
            <p:sp>
              <p:nvSpPr>
                <p:cNvPr id="5142" name="Line 128">
                  <a:extLst>
                    <a:ext uri="{FF2B5EF4-FFF2-40B4-BE49-F238E27FC236}">
                      <a16:creationId xmlns:a16="http://schemas.microsoft.com/office/drawing/2014/main" id="{A17A3A82-BD21-1953-C933-EA6149E048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210" y="354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131" name="Text Box 129">
            <a:extLst>
              <a:ext uri="{FF2B5EF4-FFF2-40B4-BE49-F238E27FC236}">
                <a16:creationId xmlns:a16="http://schemas.microsoft.com/office/drawing/2014/main" id="{09E7095E-4390-C836-2964-F2776EEBF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5109001"/>
            <a:ext cx="8691563" cy="708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There are multiple </a:t>
            </a:r>
            <a:r>
              <a:rPr lang="en-CA" altLang="en-US" dirty="0" err="1"/>
              <a:t>isooctanes</a:t>
            </a:r>
            <a:r>
              <a:rPr lang="en-CA" altLang="en-US" dirty="0"/>
              <a:t>, depending on position of methyl (CH</a:t>
            </a:r>
            <a:r>
              <a:rPr lang="en-CA" altLang="en-US" baseline="-25000" dirty="0"/>
              <a:t>3</a:t>
            </a:r>
            <a:r>
              <a:rPr lang="en-CA" altLang="en-US" dirty="0"/>
              <a:t>)</a:t>
            </a:r>
            <a:br>
              <a:rPr lang="en-CA" altLang="en-US" dirty="0"/>
            </a:br>
            <a:r>
              <a:rPr lang="en-CA" altLang="en-US" dirty="0"/>
              <a:t>branches which replace hydrogen atoms (</a:t>
            </a:r>
            <a:r>
              <a:rPr lang="en-CA" altLang="en-US" dirty="0" err="1"/>
              <a:t>eg.</a:t>
            </a:r>
            <a:r>
              <a:rPr lang="en-CA" altLang="en-US" dirty="0"/>
              <a:t> 3 H are replaced with 3 CH</a:t>
            </a:r>
            <a:r>
              <a:rPr lang="en-CA" altLang="en-US" baseline="-25000" dirty="0"/>
              <a:t>3</a:t>
            </a:r>
            <a:r>
              <a:rPr lang="en-CA" altLang="en-US" dirty="0"/>
              <a:t>)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A9C19F86-1A7B-79FC-0949-1D2D575C7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779463"/>
            <a:ext cx="863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/>
              <a:t>Olefins</a:t>
            </a:r>
            <a:r>
              <a:rPr lang="en-CA" altLang="en-US"/>
              <a:t> (alkenes): open-chain containing one double-bond, unsaturated (break bond more hydrogen can be added)</a:t>
            </a:r>
            <a:endParaRPr lang="en-US" altLang="en-US"/>
          </a:p>
        </p:txBody>
      </p:sp>
      <p:sp>
        <p:nvSpPr>
          <p:cNvPr id="6147" name="Text Box 5">
            <a:extLst>
              <a:ext uri="{FF2B5EF4-FFF2-40B4-BE49-F238E27FC236}">
                <a16:creationId xmlns:a16="http://schemas.microsoft.com/office/drawing/2014/main" id="{95DC18BE-E6E1-CE78-9687-3D1E2ED67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1804988"/>
            <a:ext cx="427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C</a:t>
            </a:r>
            <a:r>
              <a:rPr lang="en-CA" altLang="en-US" baseline="-25000"/>
              <a:t>n</a:t>
            </a:r>
            <a:r>
              <a:rPr lang="en-CA" altLang="en-US"/>
              <a:t>H</a:t>
            </a:r>
            <a:r>
              <a:rPr lang="en-CA" altLang="en-US" baseline="-25000"/>
              <a:t>2n</a:t>
            </a:r>
            <a:r>
              <a:rPr lang="en-CA" altLang="en-US"/>
              <a:t>      	n=2   C</a:t>
            </a:r>
            <a:r>
              <a:rPr lang="en-CA" altLang="en-US" baseline="-25000"/>
              <a:t>2</a:t>
            </a:r>
            <a:r>
              <a:rPr lang="en-CA" altLang="en-US"/>
              <a:t>H</a:t>
            </a:r>
            <a:r>
              <a:rPr lang="en-CA" altLang="en-US" baseline="-25000"/>
              <a:t>4</a:t>
            </a:r>
            <a:r>
              <a:rPr lang="en-CA" altLang="en-US"/>
              <a:t>  ethene</a:t>
            </a:r>
          </a:p>
          <a:p>
            <a:pPr eaLnBrk="1" hangingPunct="1"/>
            <a:r>
              <a:rPr lang="en-CA" altLang="en-US"/>
              <a:t>		n=3   C</a:t>
            </a:r>
            <a:r>
              <a:rPr lang="en-CA" altLang="en-US" baseline="-25000"/>
              <a:t>3</a:t>
            </a:r>
            <a:r>
              <a:rPr lang="en-CA" altLang="en-US"/>
              <a:t>H</a:t>
            </a:r>
            <a:r>
              <a:rPr lang="en-CA" altLang="en-US" baseline="-25000"/>
              <a:t>6</a:t>
            </a:r>
            <a:r>
              <a:rPr lang="en-CA" altLang="en-US"/>
              <a:t>  propene</a:t>
            </a:r>
            <a:endParaRPr lang="en-US" altLang="en-US"/>
          </a:p>
        </p:txBody>
      </p:sp>
      <p:sp>
        <p:nvSpPr>
          <p:cNvPr id="6148" name="Text Box 25">
            <a:extLst>
              <a:ext uri="{FF2B5EF4-FFF2-40B4-BE49-F238E27FC236}">
                <a16:creationId xmlns:a16="http://schemas.microsoft.com/office/drawing/2014/main" id="{5F377A32-CFD3-86C8-6D6D-6C86B002D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2622551"/>
            <a:ext cx="928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600" u="sng" dirty="0"/>
              <a:t>propene</a:t>
            </a:r>
            <a:endParaRPr lang="en-US" altLang="en-US" sz="1600" u="sng" dirty="0"/>
          </a:p>
        </p:txBody>
      </p:sp>
      <p:sp>
        <p:nvSpPr>
          <p:cNvPr id="6149" name="Rectangle 27">
            <a:extLst>
              <a:ext uri="{FF2B5EF4-FFF2-40B4-BE49-F238E27FC236}">
                <a16:creationId xmlns:a16="http://schemas.microsoft.com/office/drawing/2014/main" id="{7DF3D393-714E-4C41-53EB-DD1816E05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2971800"/>
            <a:ext cx="863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dirty="0"/>
              <a:t>Acetylenes</a:t>
            </a:r>
            <a:r>
              <a:rPr lang="en-CA" altLang="en-US" dirty="0"/>
              <a:t> (alkynes): open-chain containing one C-C triple-bond unsaturated</a:t>
            </a:r>
            <a:endParaRPr lang="en-US" altLang="en-US" dirty="0"/>
          </a:p>
        </p:txBody>
      </p:sp>
      <p:sp>
        <p:nvSpPr>
          <p:cNvPr id="6150" name="Text Box 28">
            <a:extLst>
              <a:ext uri="{FF2B5EF4-FFF2-40B4-BE49-F238E27FC236}">
                <a16:creationId xmlns:a16="http://schemas.microsoft.com/office/drawing/2014/main" id="{9BF4229B-3F5B-656E-4E56-323DE1C2D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3844925"/>
            <a:ext cx="4432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C</a:t>
            </a:r>
            <a:r>
              <a:rPr lang="en-CA" altLang="en-US" baseline="-25000"/>
              <a:t>n</a:t>
            </a:r>
            <a:r>
              <a:rPr lang="en-CA" altLang="en-US"/>
              <a:t>H</a:t>
            </a:r>
            <a:r>
              <a:rPr lang="en-CA" altLang="en-US" baseline="-25000"/>
              <a:t>2n-2</a:t>
            </a:r>
            <a:r>
              <a:rPr lang="en-CA" altLang="en-US"/>
              <a:t>      	n=2   C</a:t>
            </a:r>
            <a:r>
              <a:rPr lang="en-CA" altLang="en-US" baseline="-25000"/>
              <a:t>2</a:t>
            </a:r>
            <a:r>
              <a:rPr lang="en-CA" altLang="en-US"/>
              <a:t>H</a:t>
            </a:r>
            <a:r>
              <a:rPr lang="en-CA" altLang="en-US" baseline="-25000"/>
              <a:t>2</a:t>
            </a:r>
            <a:r>
              <a:rPr lang="en-CA" altLang="en-US"/>
              <a:t>  acetylene</a:t>
            </a:r>
          </a:p>
          <a:p>
            <a:pPr eaLnBrk="1" hangingPunct="1"/>
            <a:r>
              <a:rPr lang="en-CA" altLang="en-US"/>
              <a:t>		n=3   C</a:t>
            </a:r>
            <a:r>
              <a:rPr lang="en-CA" altLang="en-US" baseline="-25000"/>
              <a:t>3</a:t>
            </a:r>
            <a:r>
              <a:rPr lang="en-CA" altLang="en-US"/>
              <a:t>H</a:t>
            </a:r>
            <a:r>
              <a:rPr lang="en-CA" altLang="en-US" baseline="-25000"/>
              <a:t>4</a:t>
            </a:r>
            <a:r>
              <a:rPr lang="en-CA" altLang="en-US"/>
              <a:t>  propyne</a:t>
            </a:r>
            <a:endParaRPr lang="en-US" altLang="en-US"/>
          </a:p>
        </p:txBody>
      </p:sp>
      <p:grpSp>
        <p:nvGrpSpPr>
          <p:cNvPr id="6151" name="Group 47">
            <a:extLst>
              <a:ext uri="{FF2B5EF4-FFF2-40B4-BE49-F238E27FC236}">
                <a16:creationId xmlns:a16="http://schemas.microsoft.com/office/drawing/2014/main" id="{94332ACB-0943-57DA-02D4-76460CB70D15}"/>
              </a:ext>
            </a:extLst>
          </p:cNvPr>
          <p:cNvGrpSpPr>
            <a:grpSpLocks/>
          </p:cNvGrpSpPr>
          <p:nvPr/>
        </p:nvGrpSpPr>
        <p:grpSpPr bwMode="auto">
          <a:xfrm>
            <a:off x="6524625" y="3917950"/>
            <a:ext cx="1531938" cy="317500"/>
            <a:chOff x="3878" y="2687"/>
            <a:chExt cx="965" cy="200"/>
          </a:xfrm>
        </p:grpSpPr>
        <p:sp>
          <p:nvSpPr>
            <p:cNvPr id="6174" name="Line 34">
              <a:extLst>
                <a:ext uri="{FF2B5EF4-FFF2-40B4-BE49-F238E27FC236}">
                  <a16:creationId xmlns:a16="http://schemas.microsoft.com/office/drawing/2014/main" id="{62872D26-451C-093B-EBB7-169F0A8647C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618" y="2745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36">
              <a:extLst>
                <a:ext uri="{FF2B5EF4-FFF2-40B4-BE49-F238E27FC236}">
                  <a16:creationId xmlns:a16="http://schemas.microsoft.com/office/drawing/2014/main" id="{D2EDEC89-1C4D-1899-F422-77B8590C160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082" y="275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Text Box 37">
              <a:extLst>
                <a:ext uri="{FF2B5EF4-FFF2-40B4-BE49-F238E27FC236}">
                  <a16:creationId xmlns:a16="http://schemas.microsoft.com/office/drawing/2014/main" id="{7A481B88-21D3-7DA0-4092-1A85CE6EA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6" y="268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H</a:t>
              </a:r>
              <a:endParaRPr lang="en-US" altLang="en-US" sz="1400"/>
            </a:p>
          </p:txBody>
        </p:sp>
        <p:sp>
          <p:nvSpPr>
            <p:cNvPr id="6177" name="Text Box 38">
              <a:extLst>
                <a:ext uri="{FF2B5EF4-FFF2-40B4-BE49-F238E27FC236}">
                  <a16:creationId xmlns:a16="http://schemas.microsoft.com/office/drawing/2014/main" id="{31AA0003-0C0E-F254-11F6-87108B744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" y="2695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C</a:t>
              </a:r>
              <a:endParaRPr lang="en-US" altLang="en-US" sz="1400"/>
            </a:p>
          </p:txBody>
        </p:sp>
        <p:sp>
          <p:nvSpPr>
            <p:cNvPr id="6178" name="Text Box 39">
              <a:extLst>
                <a:ext uri="{FF2B5EF4-FFF2-40B4-BE49-F238E27FC236}">
                  <a16:creationId xmlns:a16="http://schemas.microsoft.com/office/drawing/2014/main" id="{9357ACDC-DC0C-8568-64CD-A1B6D9FEBA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2" y="2695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C</a:t>
              </a:r>
              <a:endParaRPr lang="en-US" altLang="en-US" sz="1400"/>
            </a:p>
          </p:txBody>
        </p:sp>
        <p:sp>
          <p:nvSpPr>
            <p:cNvPr id="6179" name="Line 40">
              <a:extLst>
                <a:ext uri="{FF2B5EF4-FFF2-40B4-BE49-F238E27FC236}">
                  <a16:creationId xmlns:a16="http://schemas.microsoft.com/office/drawing/2014/main" id="{DFDAD6DB-3BB9-AE6E-B478-5D4DE8E25C9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346" y="275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Line 41">
              <a:extLst>
                <a:ext uri="{FF2B5EF4-FFF2-40B4-BE49-F238E27FC236}">
                  <a16:creationId xmlns:a16="http://schemas.microsoft.com/office/drawing/2014/main" id="{39546A3A-2D69-14D3-C40A-2C0FAE89EF1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346" y="272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Text Box 44">
              <a:extLst>
                <a:ext uri="{FF2B5EF4-FFF2-40B4-BE49-F238E27FC236}">
                  <a16:creationId xmlns:a16="http://schemas.microsoft.com/office/drawing/2014/main" id="{57568E66-38D3-57D6-9B0E-CE72228A9D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2695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H</a:t>
              </a:r>
              <a:endParaRPr lang="en-US" altLang="en-US" sz="1400"/>
            </a:p>
          </p:txBody>
        </p:sp>
        <p:sp>
          <p:nvSpPr>
            <p:cNvPr id="6182" name="Line 46">
              <a:extLst>
                <a:ext uri="{FF2B5EF4-FFF2-40B4-BE49-F238E27FC236}">
                  <a16:creationId xmlns:a16="http://schemas.microsoft.com/office/drawing/2014/main" id="{F6010F3E-2033-4575-A96A-C538424402B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346" y="2777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2" name="Text Box 48">
            <a:extLst>
              <a:ext uri="{FF2B5EF4-FFF2-40B4-BE49-F238E27FC236}">
                <a16:creationId xmlns:a16="http://schemas.microsoft.com/office/drawing/2014/main" id="{C773B065-6AB3-62F2-DE63-23561A1D8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8858" y="4310991"/>
            <a:ext cx="1052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600" u="sng" dirty="0"/>
              <a:t>acetylene</a:t>
            </a:r>
            <a:endParaRPr lang="en-US" altLang="en-US" sz="1600" u="sng" dirty="0"/>
          </a:p>
        </p:txBody>
      </p:sp>
      <p:sp>
        <p:nvSpPr>
          <p:cNvPr id="6153" name="Text Box 49">
            <a:extLst>
              <a:ext uri="{FF2B5EF4-FFF2-40B4-BE49-F238E27FC236}">
                <a16:creationId xmlns:a16="http://schemas.microsoft.com/office/drawing/2014/main" id="{83082F28-648C-3771-347E-4A04C68BD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236538"/>
            <a:ext cx="4879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Hydrocarbon Fuels (cont’d)</a:t>
            </a:r>
            <a:endParaRPr lang="en-US" altLang="en-US" sz="2800" b="1"/>
          </a:p>
        </p:txBody>
      </p:sp>
      <p:sp>
        <p:nvSpPr>
          <p:cNvPr id="6154" name="Text Box 50">
            <a:extLst>
              <a:ext uri="{FF2B5EF4-FFF2-40B4-BE49-F238E27FC236}">
                <a16:creationId xmlns:a16="http://schemas.microsoft.com/office/drawing/2014/main" id="{9F23A105-3FDD-38ED-8EF2-BA142CBB2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4908550"/>
            <a:ext cx="81692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For </a:t>
            </a:r>
            <a:r>
              <a:rPr lang="en-CA" altLang="en-US" b="1" dirty="0"/>
              <a:t>alcohols</a:t>
            </a:r>
            <a:r>
              <a:rPr lang="en-CA" altLang="en-US" dirty="0"/>
              <a:t> one hydroxyl (OH) group is substituted for one hydrogen</a:t>
            </a:r>
          </a:p>
          <a:p>
            <a:pPr eaLnBrk="1" hangingPunct="1"/>
            <a:r>
              <a:rPr lang="en-CA" altLang="en-US" dirty="0"/>
              <a:t>e.g. methane becomes methyl alcohol (CH</a:t>
            </a:r>
            <a:r>
              <a:rPr lang="en-CA" altLang="en-US" baseline="-25000" dirty="0"/>
              <a:t>3</a:t>
            </a:r>
            <a:r>
              <a:rPr lang="en-CA" altLang="en-US" dirty="0"/>
              <a:t>OH) or </a:t>
            </a:r>
            <a:r>
              <a:rPr lang="en-CA" altLang="en-US" b="1" dirty="0"/>
              <a:t>methanol</a:t>
            </a:r>
          </a:p>
          <a:p>
            <a:pPr eaLnBrk="1" hangingPunct="1"/>
            <a:r>
              <a:rPr lang="en-CA" altLang="en-US" dirty="0"/>
              <a:t>        ethane becomes ethyl alcohol (C</a:t>
            </a:r>
            <a:r>
              <a:rPr lang="en-CA" altLang="en-US" baseline="-25000" dirty="0"/>
              <a:t>2</a:t>
            </a:r>
            <a:r>
              <a:rPr lang="en-CA" altLang="en-US" dirty="0"/>
              <a:t>H</a:t>
            </a:r>
            <a:r>
              <a:rPr lang="en-CA" altLang="en-US" baseline="-25000" dirty="0"/>
              <a:t>5</a:t>
            </a:r>
            <a:r>
              <a:rPr lang="en-CA" altLang="en-US" dirty="0"/>
              <a:t>OH) or </a:t>
            </a:r>
            <a:r>
              <a:rPr lang="en-CA" altLang="en-US" b="1" dirty="0"/>
              <a:t>ethanol</a:t>
            </a:r>
            <a:endParaRPr lang="en-US" altLang="en-US" b="1" dirty="0"/>
          </a:p>
        </p:txBody>
      </p:sp>
      <p:grpSp>
        <p:nvGrpSpPr>
          <p:cNvPr id="6155" name="Group 54">
            <a:extLst>
              <a:ext uri="{FF2B5EF4-FFF2-40B4-BE49-F238E27FC236}">
                <a16:creationId xmlns:a16="http://schemas.microsoft.com/office/drawing/2014/main" id="{A509B831-894E-8B70-A0E3-4C376CCDF0BF}"/>
              </a:ext>
            </a:extLst>
          </p:cNvPr>
          <p:cNvGrpSpPr>
            <a:grpSpLocks/>
          </p:cNvGrpSpPr>
          <p:nvPr/>
        </p:nvGrpSpPr>
        <p:grpSpPr bwMode="auto">
          <a:xfrm>
            <a:off x="6346825" y="1573213"/>
            <a:ext cx="1836738" cy="1092200"/>
            <a:chOff x="3998" y="991"/>
            <a:chExt cx="1157" cy="688"/>
          </a:xfrm>
        </p:grpSpPr>
        <p:sp>
          <p:nvSpPr>
            <p:cNvPr id="6156" name="Text Box 7">
              <a:extLst>
                <a:ext uri="{FF2B5EF4-FFF2-40B4-BE49-F238E27FC236}">
                  <a16:creationId xmlns:a16="http://schemas.microsoft.com/office/drawing/2014/main" id="{0ADC2164-B868-962B-F75A-C1F7BD88E1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0" y="148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H</a:t>
              </a:r>
              <a:endParaRPr lang="en-US" altLang="en-US" sz="1400"/>
            </a:p>
          </p:txBody>
        </p:sp>
        <p:sp>
          <p:nvSpPr>
            <p:cNvPr id="6157" name="Text Box 9">
              <a:extLst>
                <a:ext uri="{FF2B5EF4-FFF2-40B4-BE49-F238E27FC236}">
                  <a16:creationId xmlns:a16="http://schemas.microsoft.com/office/drawing/2014/main" id="{88944020-2CE1-458F-4A34-B4C5450EA6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6" y="1234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C</a:t>
              </a:r>
              <a:endParaRPr lang="en-US" altLang="en-US" sz="1400"/>
            </a:p>
          </p:txBody>
        </p:sp>
        <p:sp>
          <p:nvSpPr>
            <p:cNvPr id="6158" name="Line 10">
              <a:extLst>
                <a:ext uri="{FF2B5EF4-FFF2-40B4-BE49-F238E27FC236}">
                  <a16:creationId xmlns:a16="http://schemas.microsoft.com/office/drawing/2014/main" id="{D4AD81AF-1817-D326-5ACF-2C2B16C467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0" y="1417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1">
              <a:extLst>
                <a:ext uri="{FF2B5EF4-FFF2-40B4-BE49-F238E27FC236}">
                  <a16:creationId xmlns:a16="http://schemas.microsoft.com/office/drawing/2014/main" id="{D1A16CEF-3A5A-3C3E-F066-00CE91E02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0" y="1166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2">
              <a:extLst>
                <a:ext uri="{FF2B5EF4-FFF2-40B4-BE49-F238E27FC236}">
                  <a16:creationId xmlns:a16="http://schemas.microsoft.com/office/drawing/2014/main" id="{73845404-C106-E6E6-A38B-B16B268BE66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690" y="128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Text Box 13">
              <a:extLst>
                <a:ext uri="{FF2B5EF4-FFF2-40B4-BE49-F238E27FC236}">
                  <a16:creationId xmlns:a16="http://schemas.microsoft.com/office/drawing/2014/main" id="{E0A65C40-136E-F403-6CA2-9B441543CD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8" y="999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H</a:t>
              </a:r>
              <a:endParaRPr lang="en-US" altLang="en-US" sz="1400"/>
            </a:p>
          </p:txBody>
        </p:sp>
        <p:sp>
          <p:nvSpPr>
            <p:cNvPr id="6162" name="Line 14">
              <a:extLst>
                <a:ext uri="{FF2B5EF4-FFF2-40B4-BE49-F238E27FC236}">
                  <a16:creationId xmlns:a16="http://schemas.microsoft.com/office/drawing/2014/main" id="{99E4AA8F-8E5A-048F-5488-E938AFEDC2C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922" y="128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Text Box 15">
              <a:extLst>
                <a:ext uri="{FF2B5EF4-FFF2-40B4-BE49-F238E27FC236}">
                  <a16:creationId xmlns:a16="http://schemas.microsoft.com/office/drawing/2014/main" id="{3ADD04AB-8040-B35C-F4E7-DE2E211C7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8" y="123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H</a:t>
              </a:r>
              <a:endParaRPr lang="en-US" altLang="en-US" sz="1400"/>
            </a:p>
          </p:txBody>
        </p:sp>
        <p:sp>
          <p:nvSpPr>
            <p:cNvPr id="6164" name="Text Box 16">
              <a:extLst>
                <a:ext uri="{FF2B5EF4-FFF2-40B4-BE49-F238E27FC236}">
                  <a16:creationId xmlns:a16="http://schemas.microsoft.com/office/drawing/2014/main" id="{536374CB-D51F-8628-6643-5F9AC52319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2" y="1239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C</a:t>
              </a:r>
              <a:endParaRPr lang="en-US" altLang="en-US" sz="1400"/>
            </a:p>
          </p:txBody>
        </p:sp>
        <p:sp>
          <p:nvSpPr>
            <p:cNvPr id="6165" name="Text Box 17">
              <a:extLst>
                <a:ext uri="{FF2B5EF4-FFF2-40B4-BE49-F238E27FC236}">
                  <a16:creationId xmlns:a16="http://schemas.microsoft.com/office/drawing/2014/main" id="{969867C8-908E-4057-10DD-2D0BF2887E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4" y="1239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C</a:t>
              </a:r>
              <a:endParaRPr lang="en-US" altLang="en-US" sz="1400"/>
            </a:p>
          </p:txBody>
        </p:sp>
        <p:sp>
          <p:nvSpPr>
            <p:cNvPr id="6166" name="Line 19">
              <a:extLst>
                <a:ext uri="{FF2B5EF4-FFF2-40B4-BE49-F238E27FC236}">
                  <a16:creationId xmlns:a16="http://schemas.microsoft.com/office/drawing/2014/main" id="{05672E21-AECC-2689-D231-F08D61E66F9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418" y="1297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0">
              <a:extLst>
                <a:ext uri="{FF2B5EF4-FFF2-40B4-BE49-F238E27FC236}">
                  <a16:creationId xmlns:a16="http://schemas.microsoft.com/office/drawing/2014/main" id="{ED19DD00-849E-325F-E87E-71037E7CAB7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418" y="127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1">
              <a:extLst>
                <a:ext uri="{FF2B5EF4-FFF2-40B4-BE49-F238E27FC236}">
                  <a16:creationId xmlns:a16="http://schemas.microsoft.com/office/drawing/2014/main" id="{CD9871F1-5B77-8C31-22C9-377F78278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76" y="1232"/>
              <a:ext cx="48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2">
              <a:extLst>
                <a:ext uri="{FF2B5EF4-FFF2-40B4-BE49-F238E27FC236}">
                  <a16:creationId xmlns:a16="http://schemas.microsoft.com/office/drawing/2014/main" id="{E27C7A12-0AEF-EB61-E39E-A0A4927ED7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84"/>
              <a:ext cx="48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Text Box 23">
              <a:extLst>
                <a:ext uri="{FF2B5EF4-FFF2-40B4-BE49-F238E27FC236}">
                  <a16:creationId xmlns:a16="http://schemas.microsoft.com/office/drawing/2014/main" id="{B62D8A39-29A3-508E-FC80-19D22F9BF6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8" y="107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H</a:t>
              </a:r>
              <a:endParaRPr lang="en-US" altLang="en-US" sz="1400"/>
            </a:p>
          </p:txBody>
        </p:sp>
        <p:sp>
          <p:nvSpPr>
            <p:cNvPr id="6171" name="Text Box 24">
              <a:extLst>
                <a:ext uri="{FF2B5EF4-FFF2-40B4-BE49-F238E27FC236}">
                  <a16:creationId xmlns:a16="http://schemas.microsoft.com/office/drawing/2014/main" id="{43F62DC4-FC29-A072-A096-40422663A2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2" y="140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H</a:t>
              </a:r>
              <a:endParaRPr lang="en-US" altLang="en-US" sz="1400"/>
            </a:p>
          </p:txBody>
        </p:sp>
        <p:sp>
          <p:nvSpPr>
            <p:cNvPr id="6172" name="Line 52">
              <a:extLst>
                <a:ext uri="{FF2B5EF4-FFF2-40B4-BE49-F238E27FC236}">
                  <a16:creationId xmlns:a16="http://schemas.microsoft.com/office/drawing/2014/main" id="{F27B70DE-D263-6D63-6AEC-3F560C1712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4" y="1166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Text Box 53">
              <a:extLst>
                <a:ext uri="{FF2B5EF4-FFF2-40B4-BE49-F238E27FC236}">
                  <a16:creationId xmlns:a16="http://schemas.microsoft.com/office/drawing/2014/main" id="{C01907D2-9B5B-9B26-C5A4-712B7ED53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2" y="99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H</a:t>
              </a:r>
              <a:endParaRPr lang="en-US" altLang="en-US" sz="14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>
            <a:extLst>
              <a:ext uri="{FF2B5EF4-FFF2-40B4-BE49-F238E27FC236}">
                <a16:creationId xmlns:a16="http://schemas.microsoft.com/office/drawing/2014/main" id="{3F69F21A-E448-495E-D947-D31C55A37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239713"/>
            <a:ext cx="292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Atom Balancing</a:t>
            </a:r>
            <a:endParaRPr lang="en-US" altLang="en-US" sz="2800" b="1"/>
          </a:p>
        </p:txBody>
      </p:sp>
      <p:sp>
        <p:nvSpPr>
          <p:cNvPr id="1029" name="Text Box 5">
            <a:extLst>
              <a:ext uri="{FF2B5EF4-FFF2-40B4-BE49-F238E27FC236}">
                <a16:creationId xmlns:a16="http://schemas.microsoft.com/office/drawing/2014/main" id="{BEA08057-36C6-7D1F-B8B6-1F87AD9D4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798513"/>
            <a:ext cx="8977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If sufficient oxygen is available, a hydrocarbon fuel can be completely </a:t>
            </a:r>
          </a:p>
          <a:p>
            <a:pPr eaLnBrk="1" hangingPunct="1"/>
            <a:r>
              <a:rPr lang="en-CA" altLang="en-US"/>
              <a:t>oxidized, the carbon is converted to carbon dioxide (CO</a:t>
            </a:r>
            <a:r>
              <a:rPr lang="en-CA" altLang="en-US" baseline="-25000"/>
              <a:t>2</a:t>
            </a:r>
            <a:r>
              <a:rPr lang="en-CA" altLang="en-US"/>
              <a:t>) and the hydrogen is </a:t>
            </a:r>
          </a:p>
          <a:p>
            <a:pPr eaLnBrk="1" hangingPunct="1"/>
            <a:r>
              <a:rPr lang="en-CA" altLang="en-US"/>
              <a:t>converted to water (H</a:t>
            </a:r>
            <a:r>
              <a:rPr lang="en-CA" altLang="en-US" baseline="-25000"/>
              <a:t>2</a:t>
            </a:r>
            <a:r>
              <a:rPr lang="en-CA" altLang="en-US"/>
              <a:t>O).</a:t>
            </a:r>
          </a:p>
          <a:p>
            <a:pPr eaLnBrk="1" hangingPunct="1"/>
            <a:endParaRPr lang="en-CA" altLang="en-US"/>
          </a:p>
          <a:p>
            <a:pPr eaLnBrk="1" hangingPunct="1"/>
            <a:r>
              <a:rPr lang="en-CA" altLang="en-US"/>
              <a:t>The overall chemical equation for the complete combustion of one mole of </a:t>
            </a:r>
          </a:p>
          <a:p>
            <a:pPr eaLnBrk="1" hangingPunct="1"/>
            <a:r>
              <a:rPr lang="en-CA" altLang="en-US"/>
              <a:t>propane (C</a:t>
            </a:r>
            <a:r>
              <a:rPr lang="en-CA" altLang="en-US" baseline="-25000"/>
              <a:t>3</a:t>
            </a:r>
            <a:r>
              <a:rPr lang="en-CA" altLang="en-US"/>
              <a:t>H</a:t>
            </a:r>
            <a:r>
              <a:rPr lang="en-CA" altLang="en-US" baseline="-25000"/>
              <a:t>8</a:t>
            </a:r>
            <a:r>
              <a:rPr lang="en-CA" altLang="en-US"/>
              <a:t>) is:</a:t>
            </a:r>
            <a:endParaRPr lang="en-US" altLang="en-US"/>
          </a:p>
        </p:txBody>
      </p:sp>
      <p:graphicFrame>
        <p:nvGraphicFramePr>
          <p:cNvPr id="1026" name="Object 6">
            <a:extLst>
              <a:ext uri="{FF2B5EF4-FFF2-40B4-BE49-F238E27FC236}">
                <a16:creationId xmlns:a16="http://schemas.microsoft.com/office/drawing/2014/main" id="{5F366157-7214-5B48-0D18-90B83B96F6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5100" y="2806700"/>
          <a:ext cx="2971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71800" imgH="330120" progId="Equation.3">
                  <p:embed/>
                </p:oleObj>
              </mc:Choice>
              <mc:Fallback>
                <p:oleObj name="Equation" r:id="rId2" imgW="2971800" imgH="330120" progId="Equation.3">
                  <p:embed/>
                  <p:pic>
                    <p:nvPicPr>
                      <p:cNvPr id="1026" name="Object 6">
                        <a:extLst>
                          <a:ext uri="{FF2B5EF4-FFF2-40B4-BE49-F238E27FC236}">
                            <a16:creationId xmlns:a16="http://schemas.microsoft.com/office/drawing/2014/main" id="{5F366157-7214-5B48-0D18-90B83B96F6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2806700"/>
                        <a:ext cx="29718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7">
            <a:extLst>
              <a:ext uri="{FF2B5EF4-FFF2-40B4-BE49-F238E27FC236}">
                <a16:creationId xmlns:a16="http://schemas.microsoft.com/office/drawing/2014/main" id="{2A2F8C26-17FD-B223-5709-9126FE1C1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732213"/>
            <a:ext cx="57277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Elements cannot be created or destroyed so</a:t>
            </a:r>
          </a:p>
          <a:p>
            <a:pPr eaLnBrk="1" hangingPunct="1"/>
            <a:r>
              <a:rPr lang="en-CA" altLang="en-US" dirty="0"/>
              <a:t>	carbon balance gives </a:t>
            </a:r>
            <a:r>
              <a:rPr lang="en-CA" altLang="en-US" i="1" dirty="0">
                <a:latin typeface="Times New Roman" panose="02020603050405020304" pitchFamily="18" charset="0"/>
              </a:rPr>
              <a:t>b=</a:t>
            </a:r>
            <a:r>
              <a:rPr lang="en-CA" altLang="en-US" dirty="0"/>
              <a:t> 3</a:t>
            </a:r>
          </a:p>
          <a:p>
            <a:pPr eaLnBrk="1" hangingPunct="1"/>
            <a:r>
              <a:rPr lang="en-CA" altLang="en-US" dirty="0"/>
              <a:t>	hydrogen balance gives </a:t>
            </a:r>
            <a:r>
              <a:rPr lang="en-CA" altLang="en-US" i="1" dirty="0">
                <a:latin typeface="Times New Roman" panose="02020603050405020304" pitchFamily="18" charset="0"/>
              </a:rPr>
              <a:t>2c=</a:t>
            </a:r>
            <a:r>
              <a:rPr lang="en-CA" altLang="en-US" dirty="0">
                <a:latin typeface="Times New Roman" panose="02020603050405020304" pitchFamily="18" charset="0"/>
              </a:rPr>
              <a:t> </a:t>
            </a:r>
            <a:r>
              <a:rPr lang="en-CA" altLang="en-US" dirty="0"/>
              <a:t>8 </a:t>
            </a:r>
            <a:r>
              <a:rPr lang="en-CA" altLang="en-US" dirty="0">
                <a:sym typeface="Wingdings" panose="05000000000000000000" pitchFamily="2" charset="2"/>
              </a:rPr>
              <a:t></a:t>
            </a:r>
            <a:r>
              <a:rPr lang="en-CA" altLang="en-US" dirty="0"/>
              <a:t> </a:t>
            </a:r>
            <a:r>
              <a:rPr lang="en-CA" altLang="en-US" i="1" dirty="0">
                <a:latin typeface="Times New Roman" panose="02020603050405020304" pitchFamily="18" charset="0"/>
              </a:rPr>
              <a:t>c=</a:t>
            </a:r>
            <a:r>
              <a:rPr lang="en-CA" altLang="en-US" dirty="0"/>
              <a:t> 4</a:t>
            </a:r>
          </a:p>
          <a:p>
            <a:pPr eaLnBrk="1" hangingPunct="1"/>
            <a:r>
              <a:rPr lang="en-CA" altLang="en-US" dirty="0"/>
              <a:t>	oxygen balance gives </a:t>
            </a:r>
            <a:r>
              <a:rPr lang="en-CA" altLang="en-US" i="1" dirty="0">
                <a:latin typeface="Times New Roman" panose="02020603050405020304" pitchFamily="18" charset="0"/>
              </a:rPr>
              <a:t>2b + c = 2a</a:t>
            </a:r>
            <a:r>
              <a:rPr lang="en-CA" altLang="en-US" dirty="0"/>
              <a:t> </a:t>
            </a:r>
            <a:r>
              <a:rPr lang="en-CA" altLang="en-US" dirty="0">
                <a:sym typeface="Wingdings" panose="05000000000000000000" pitchFamily="2" charset="2"/>
              </a:rPr>
              <a:t> </a:t>
            </a:r>
            <a:r>
              <a:rPr lang="en-CA" altLang="en-US" i="1" dirty="0">
                <a:latin typeface="Times New Roman" panose="02020603050405020304" pitchFamily="18" charset="0"/>
                <a:sym typeface="Wingdings" panose="05000000000000000000" pitchFamily="2" charset="2"/>
              </a:rPr>
              <a:t>a=</a:t>
            </a:r>
            <a:r>
              <a:rPr lang="en-CA" altLang="en-US" dirty="0">
                <a:sym typeface="Wingdings" panose="05000000000000000000" pitchFamily="2" charset="2"/>
              </a:rPr>
              <a:t> 5</a:t>
            </a:r>
          </a:p>
          <a:p>
            <a:pPr eaLnBrk="1" hangingPunct="1"/>
            <a:endParaRPr lang="en-CA" altLang="en-US" dirty="0">
              <a:sym typeface="Wingdings" panose="05000000000000000000" pitchFamily="2" charset="2"/>
            </a:endParaRPr>
          </a:p>
          <a:p>
            <a:pPr eaLnBrk="1" hangingPunct="1"/>
            <a:r>
              <a:rPr lang="en-CA" altLang="en-US" dirty="0">
                <a:sym typeface="Wingdings" panose="05000000000000000000" pitchFamily="2" charset="2"/>
              </a:rPr>
              <a:t>Thus the above reaction is:</a:t>
            </a:r>
            <a:endParaRPr lang="en-US" altLang="en-US" dirty="0"/>
          </a:p>
        </p:txBody>
      </p:sp>
      <p:graphicFrame>
        <p:nvGraphicFramePr>
          <p:cNvPr id="1027" name="Object 8">
            <a:extLst>
              <a:ext uri="{FF2B5EF4-FFF2-40B4-BE49-F238E27FC236}">
                <a16:creationId xmlns:a16="http://schemas.microsoft.com/office/drawing/2014/main" id="{6F820455-9D0B-08DA-20AC-31AD7A1650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36850" y="5727700"/>
          <a:ext cx="2984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84400" imgH="330120" progId="Equation.3">
                  <p:embed/>
                </p:oleObj>
              </mc:Choice>
              <mc:Fallback>
                <p:oleObj name="Equation" r:id="rId4" imgW="2984400" imgH="330120" progId="Equation.3">
                  <p:embed/>
                  <p:pic>
                    <p:nvPicPr>
                      <p:cNvPr id="1027" name="Object 8">
                        <a:extLst>
                          <a:ext uri="{FF2B5EF4-FFF2-40B4-BE49-F238E27FC236}">
                            <a16:creationId xmlns:a16="http://schemas.microsoft.com/office/drawing/2014/main" id="{6F820455-9D0B-08DA-20AC-31AD7A1650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5727700"/>
                        <a:ext cx="29845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Line 10">
            <a:extLst>
              <a:ext uri="{FF2B5EF4-FFF2-40B4-BE49-F238E27FC236}">
                <a16:creationId xmlns:a16="http://schemas.microsoft.com/office/drawing/2014/main" id="{4ABC2DD0-E348-A4A8-D95B-FC751ADBA3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46700" y="3162300"/>
            <a:ext cx="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11">
            <a:extLst>
              <a:ext uri="{FF2B5EF4-FFF2-40B4-BE49-F238E27FC236}">
                <a16:creationId xmlns:a16="http://schemas.microsoft.com/office/drawing/2014/main" id="{417C5663-FC9D-2AE9-B1B1-115530658B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30800" y="3149600"/>
            <a:ext cx="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12">
            <a:extLst>
              <a:ext uri="{FF2B5EF4-FFF2-40B4-BE49-F238E27FC236}">
                <a16:creationId xmlns:a16="http://schemas.microsoft.com/office/drawing/2014/main" id="{B92C726D-031D-09C5-8CB1-318C8CA18C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700" y="3416300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3">
            <a:extLst>
              <a:ext uri="{FF2B5EF4-FFF2-40B4-BE49-F238E27FC236}">
                <a16:creationId xmlns:a16="http://schemas.microsoft.com/office/drawing/2014/main" id="{D252B503-A22D-A6BD-E317-A9B12D9D6F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403600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Text Box 14">
            <a:extLst>
              <a:ext uri="{FF2B5EF4-FFF2-40B4-BE49-F238E27FC236}">
                <a16:creationId xmlns:a16="http://schemas.microsoft.com/office/drawing/2014/main" id="{FC25C265-4B86-FC09-E01B-2F2C6C5EE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3262313"/>
            <a:ext cx="1001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400"/>
              <a:t># of moles</a:t>
            </a:r>
            <a:endParaRPr lang="en-US" altLang="en-US" sz="1400"/>
          </a:p>
        </p:txBody>
      </p:sp>
      <p:sp>
        <p:nvSpPr>
          <p:cNvPr id="1036" name="Text Box 15">
            <a:extLst>
              <a:ext uri="{FF2B5EF4-FFF2-40B4-BE49-F238E27FC236}">
                <a16:creationId xmlns:a16="http://schemas.microsoft.com/office/drawing/2014/main" id="{0B682A33-F777-3B55-B20D-D127527CE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3249613"/>
            <a:ext cx="7858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400"/>
              <a:t>species</a:t>
            </a:r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A15530F3-F996-0472-4555-CA5A86417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225" y="163513"/>
            <a:ext cx="5045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Generalized Atom Balancing</a:t>
            </a:r>
            <a:endParaRPr lang="en-US" altLang="en-US" sz="2800" b="1"/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DCA4FD1F-611A-4A90-B1FB-EDDC555C0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6" y="760413"/>
            <a:ext cx="85344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Air contains molecular nitrogen N</a:t>
            </a:r>
            <a:r>
              <a:rPr lang="en-CA" altLang="en-US" baseline="-25000" dirty="0"/>
              <a:t>2</a:t>
            </a:r>
            <a:r>
              <a:rPr lang="en-CA" altLang="en-US" dirty="0"/>
              <a:t>, when the products are low temperature the nitrogen is not significantly affected by the reaction, it is considered </a:t>
            </a:r>
            <a:r>
              <a:rPr lang="en-CA" altLang="en-US" b="1" dirty="0"/>
              <a:t>inert</a:t>
            </a:r>
            <a:r>
              <a:rPr lang="en-CA" altLang="en-US" dirty="0"/>
              <a:t>. 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The complete reaction of a general hydrocarbon </a:t>
            </a:r>
            <a:r>
              <a:rPr lang="en-CA" altLang="en-US" dirty="0" err="1"/>
              <a:t>C</a:t>
            </a:r>
            <a:r>
              <a:rPr lang="en-CA" altLang="en-US" baseline="-25000" dirty="0" err="1">
                <a:latin typeface="Symbol" panose="05050102010706020507" pitchFamily="18" charset="2"/>
              </a:rPr>
              <a:t>a</a:t>
            </a:r>
            <a:r>
              <a:rPr lang="en-CA" altLang="en-US" dirty="0" err="1"/>
              <a:t>H</a:t>
            </a:r>
            <a:r>
              <a:rPr lang="en-CA" altLang="en-US" baseline="-25000" dirty="0" err="1">
                <a:latin typeface="Symbol" panose="05050102010706020507" pitchFamily="18" charset="2"/>
              </a:rPr>
              <a:t>b</a:t>
            </a:r>
            <a:r>
              <a:rPr lang="en-CA" altLang="en-US" dirty="0"/>
              <a:t> with air is:</a:t>
            </a:r>
            <a:endParaRPr lang="en-US" altLang="en-US" dirty="0"/>
          </a:p>
        </p:txBody>
      </p:sp>
      <p:graphicFrame>
        <p:nvGraphicFramePr>
          <p:cNvPr id="2050" name="Object 6">
            <a:extLst>
              <a:ext uri="{FF2B5EF4-FFF2-40B4-BE49-F238E27FC236}">
                <a16:creationId xmlns:a16="http://schemas.microsoft.com/office/drawing/2014/main" id="{A9460BE4-22B8-2DA0-862D-60A35FAC28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493322"/>
              </p:ext>
            </p:extLst>
          </p:nvPr>
        </p:nvGraphicFramePr>
        <p:xfrm>
          <a:off x="882650" y="2540000"/>
          <a:ext cx="6870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70600" imgH="660240" progId="Equation.3">
                  <p:embed/>
                </p:oleObj>
              </mc:Choice>
              <mc:Fallback>
                <p:oleObj name="Equation" r:id="rId2" imgW="6870600" imgH="660240" progId="Equation.3">
                  <p:embed/>
                  <p:pic>
                    <p:nvPicPr>
                      <p:cNvPr id="2050" name="Object 6">
                        <a:extLst>
                          <a:ext uri="{FF2B5EF4-FFF2-40B4-BE49-F238E27FC236}">
                            <a16:creationId xmlns:a16="http://schemas.microsoft.com/office/drawing/2014/main" id="{A9460BE4-22B8-2DA0-862D-60A35FAC28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2540000"/>
                        <a:ext cx="68707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8">
            <a:extLst>
              <a:ext uri="{FF2B5EF4-FFF2-40B4-BE49-F238E27FC236}">
                <a16:creationId xmlns:a16="http://schemas.microsoft.com/office/drawing/2014/main" id="{4BFBC65D-F97D-1FC5-3E3B-6C4109ABA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3376613"/>
            <a:ext cx="855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The above equation defines the </a:t>
            </a:r>
            <a:r>
              <a:rPr lang="en-CA" altLang="en-US" b="1"/>
              <a:t>stoichiometric</a:t>
            </a:r>
            <a:r>
              <a:rPr lang="en-CA" altLang="en-US"/>
              <a:t> proportions of fuel and air.</a:t>
            </a:r>
          </a:p>
        </p:txBody>
      </p:sp>
      <p:sp>
        <p:nvSpPr>
          <p:cNvPr id="2055" name="Text Box 10">
            <a:extLst>
              <a:ext uri="{FF2B5EF4-FFF2-40B4-BE49-F238E27FC236}">
                <a16:creationId xmlns:a16="http://schemas.microsoft.com/office/drawing/2014/main" id="{04F63F5E-4037-E9F2-8A28-4F29AE852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4351338"/>
            <a:ext cx="513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Example: For propane (C</a:t>
            </a:r>
            <a:r>
              <a:rPr lang="en-CA" altLang="en-US" baseline="-25000"/>
              <a:t>3</a:t>
            </a:r>
            <a:r>
              <a:rPr lang="en-CA" altLang="en-US"/>
              <a:t>H</a:t>
            </a:r>
            <a:r>
              <a:rPr lang="en-CA" altLang="en-US" baseline="-25000"/>
              <a:t>8</a:t>
            </a:r>
            <a:r>
              <a:rPr lang="en-CA" altLang="en-US"/>
              <a:t>) </a:t>
            </a:r>
            <a:r>
              <a:rPr lang="en-CA" altLang="en-US">
                <a:latin typeface="Symbol" panose="05050102010706020507" pitchFamily="18" charset="2"/>
              </a:rPr>
              <a:t>a</a:t>
            </a:r>
            <a:r>
              <a:rPr lang="en-CA" altLang="en-US"/>
              <a:t>= 3 and </a:t>
            </a:r>
            <a:r>
              <a:rPr lang="en-CA" altLang="en-US">
                <a:latin typeface="Symbol" panose="05050102010706020507" pitchFamily="18" charset="2"/>
              </a:rPr>
              <a:t>b</a:t>
            </a:r>
            <a:r>
              <a:rPr lang="en-CA" altLang="en-US"/>
              <a:t>= 8</a:t>
            </a:r>
            <a:endParaRPr lang="en-US" altLang="en-US"/>
          </a:p>
        </p:txBody>
      </p:sp>
      <p:graphicFrame>
        <p:nvGraphicFramePr>
          <p:cNvPr id="2051" name="Object 12">
            <a:extLst>
              <a:ext uri="{FF2B5EF4-FFF2-40B4-BE49-F238E27FC236}">
                <a16:creationId xmlns:a16="http://schemas.microsoft.com/office/drawing/2014/main" id="{CE332C39-33C0-3C05-23A8-CA55628938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079725"/>
              </p:ext>
            </p:extLst>
          </p:nvPr>
        </p:nvGraphicFramePr>
        <p:xfrm>
          <a:off x="1562100" y="5003800"/>
          <a:ext cx="5511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11600" imgH="330120" progId="Equation.3">
                  <p:embed/>
                </p:oleObj>
              </mc:Choice>
              <mc:Fallback>
                <p:oleObj name="Equation" r:id="rId4" imgW="5511600" imgH="330120" progId="Equation.3">
                  <p:embed/>
                  <p:pic>
                    <p:nvPicPr>
                      <p:cNvPr id="2051" name="Object 12">
                        <a:extLst>
                          <a:ext uri="{FF2B5EF4-FFF2-40B4-BE49-F238E27FC236}">
                            <a16:creationId xmlns:a16="http://schemas.microsoft.com/office/drawing/2014/main" id="{CE332C39-33C0-3C05-23A8-CA55628938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5003800"/>
                        <a:ext cx="55118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>
            <a:extLst>
              <a:ext uri="{FF2B5EF4-FFF2-40B4-BE49-F238E27FC236}">
                <a16:creationId xmlns:a16="http://schemas.microsoft.com/office/drawing/2014/main" id="{ECC8D3BA-41E0-4A01-F3FE-8A03F65612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311679"/>
              </p:ext>
            </p:extLst>
          </p:nvPr>
        </p:nvGraphicFramePr>
        <p:xfrm>
          <a:off x="1562100" y="3505200"/>
          <a:ext cx="48006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00600" imgH="1015920" progId="Equation.3">
                  <p:embed/>
                </p:oleObj>
              </mc:Choice>
              <mc:Fallback>
                <p:oleObj name="Equation" r:id="rId2" imgW="4800600" imgH="1015920" progId="Equation.3">
                  <p:embed/>
                  <p:pic>
                    <p:nvPicPr>
                      <p:cNvPr id="3074" name="Object 4">
                        <a:extLst>
                          <a:ext uri="{FF2B5EF4-FFF2-40B4-BE49-F238E27FC236}">
                            <a16:creationId xmlns:a16="http://schemas.microsoft.com/office/drawing/2014/main" id="{ECC8D3BA-41E0-4A01-F3FE-8A03F65612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505200"/>
                        <a:ext cx="48006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5">
            <a:extLst>
              <a:ext uri="{FF2B5EF4-FFF2-40B4-BE49-F238E27FC236}">
                <a16:creationId xmlns:a16="http://schemas.microsoft.com/office/drawing/2014/main" id="{D507DC15-6C0E-10BE-EA86-33AE59096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525" y="227013"/>
            <a:ext cx="6621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Generalized A/F Ratio Determination</a:t>
            </a: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58D7AA4C-D9AC-0A63-ABB9-141F79C20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2436813"/>
            <a:ext cx="86217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Substituting the respective molecular weights and dividing top and bottom </a:t>
            </a:r>
          </a:p>
          <a:p>
            <a:pPr eaLnBrk="1" hangingPunct="1"/>
            <a:r>
              <a:rPr lang="en-CA" altLang="en-US" dirty="0"/>
              <a:t>by </a:t>
            </a:r>
            <a:r>
              <a:rPr lang="en-CA" altLang="en-US" i="1" dirty="0">
                <a:latin typeface="Symbol" panose="05050102010706020507" pitchFamily="18" charset="2"/>
              </a:rPr>
              <a:t>a</a:t>
            </a:r>
            <a:r>
              <a:rPr lang="en-CA" altLang="en-US" dirty="0"/>
              <a:t> one gets the following expression that only depends on the ratio of the</a:t>
            </a:r>
          </a:p>
          <a:p>
            <a:pPr eaLnBrk="1" hangingPunct="1"/>
            <a:r>
              <a:rPr lang="en-CA" altLang="en-US" dirty="0"/>
              <a:t>number of hydrogen atoms to hydrogen atoms </a:t>
            </a:r>
            <a:r>
              <a:rPr lang="en-CA" altLang="en-US" i="1" dirty="0"/>
              <a:t>(</a:t>
            </a:r>
            <a:r>
              <a:rPr lang="en-CA" altLang="en-US" i="1" dirty="0">
                <a:latin typeface="Symbol" panose="05050102010706020507" pitchFamily="18" charset="2"/>
              </a:rPr>
              <a:t>b/a</a:t>
            </a:r>
            <a:r>
              <a:rPr lang="en-CA" altLang="en-US" i="1" dirty="0"/>
              <a:t>)</a:t>
            </a:r>
            <a:r>
              <a:rPr lang="en-CA" altLang="en-US" dirty="0"/>
              <a:t> in the fuel.</a:t>
            </a:r>
            <a:endParaRPr lang="en-US" altLang="en-US" dirty="0"/>
          </a:p>
        </p:txBody>
      </p:sp>
      <p:sp>
        <p:nvSpPr>
          <p:cNvPr id="3078" name="Text Box 7">
            <a:extLst>
              <a:ext uri="{FF2B5EF4-FFF2-40B4-BE49-F238E27FC236}">
                <a16:creationId xmlns:a16="http://schemas.microsoft.com/office/drawing/2014/main" id="{4489DEB7-8D0C-4302-7B9F-796700FEA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4724400"/>
            <a:ext cx="7686675" cy="1631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Note above equation only applies to </a:t>
            </a:r>
            <a:r>
              <a:rPr lang="en-CA" altLang="en-US" b="1" dirty="0"/>
              <a:t>stoichiometric mixtures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	For methane (CH</a:t>
            </a:r>
            <a:r>
              <a:rPr lang="en-CA" altLang="en-US" baseline="-25000" dirty="0"/>
              <a:t>4</a:t>
            </a:r>
            <a:r>
              <a:rPr lang="en-CA" altLang="en-US" dirty="0"/>
              <a:t>), </a:t>
            </a:r>
            <a:r>
              <a:rPr lang="en-CA" altLang="en-US" i="1" dirty="0">
                <a:latin typeface="Symbol" panose="05050102010706020507" pitchFamily="18" charset="2"/>
              </a:rPr>
              <a:t>b/a</a:t>
            </a:r>
            <a:r>
              <a:rPr lang="en-CA" altLang="en-US" dirty="0"/>
              <a:t> = 4 </a:t>
            </a:r>
            <a:r>
              <a:rPr lang="en-CA" altLang="en-US" dirty="0">
                <a:sym typeface="Wingdings" panose="05000000000000000000" pitchFamily="2" charset="2"/>
              </a:rPr>
              <a:t> </a:t>
            </a:r>
            <a:r>
              <a:rPr lang="en-CA" altLang="en-US" i="1" dirty="0">
                <a:latin typeface="Times New Roman" panose="02020603050405020304" pitchFamily="18" charset="0"/>
                <a:sym typeface="Wingdings" panose="05000000000000000000" pitchFamily="2" charset="2"/>
              </a:rPr>
              <a:t>(A/F)</a:t>
            </a:r>
            <a:r>
              <a:rPr lang="en-CA" altLang="en-US" i="1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CA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CA" altLang="en-US" dirty="0">
                <a:sym typeface="Wingdings" panose="05000000000000000000" pitchFamily="2" charset="2"/>
              </a:rPr>
              <a:t>= 17.2</a:t>
            </a:r>
          </a:p>
          <a:p>
            <a:pPr eaLnBrk="1" hangingPunct="1"/>
            <a:endParaRPr lang="en-CA" altLang="en-US" dirty="0">
              <a:sym typeface="Wingdings" panose="05000000000000000000" pitchFamily="2" charset="2"/>
            </a:endParaRPr>
          </a:p>
          <a:p>
            <a:pPr eaLnBrk="1" hangingPunct="1"/>
            <a:r>
              <a:rPr lang="en-CA" altLang="en-US" dirty="0">
                <a:sym typeface="Wingdings" panose="05000000000000000000" pitchFamily="2" charset="2"/>
              </a:rPr>
              <a:t>	For propane (C</a:t>
            </a:r>
            <a:r>
              <a:rPr lang="en-CA" altLang="en-US" baseline="-25000" dirty="0">
                <a:sym typeface="Wingdings" panose="05000000000000000000" pitchFamily="2" charset="2"/>
              </a:rPr>
              <a:t>3</a:t>
            </a:r>
            <a:r>
              <a:rPr lang="en-CA" altLang="en-US" dirty="0">
                <a:sym typeface="Wingdings" panose="05000000000000000000" pitchFamily="2" charset="2"/>
              </a:rPr>
              <a:t>H</a:t>
            </a:r>
            <a:r>
              <a:rPr lang="en-CA" altLang="en-US" baseline="-25000" dirty="0">
                <a:sym typeface="Wingdings" panose="05000000000000000000" pitchFamily="2" charset="2"/>
              </a:rPr>
              <a:t>8</a:t>
            </a:r>
            <a:r>
              <a:rPr lang="en-CA" altLang="en-US" dirty="0">
                <a:sym typeface="Wingdings" panose="05000000000000000000" pitchFamily="2" charset="2"/>
              </a:rPr>
              <a:t>), </a:t>
            </a:r>
            <a:r>
              <a:rPr lang="en-CA" altLang="en-US" i="1" dirty="0">
                <a:latin typeface="Symbol" panose="05050102010706020507" pitchFamily="18" charset="2"/>
              </a:rPr>
              <a:t>b/a</a:t>
            </a:r>
            <a:r>
              <a:rPr lang="en-CA" altLang="en-US" dirty="0"/>
              <a:t> = 2.67 </a:t>
            </a:r>
            <a:r>
              <a:rPr lang="en-CA" altLang="en-US" dirty="0">
                <a:sym typeface="Wingdings" panose="05000000000000000000" pitchFamily="2" charset="2"/>
              </a:rPr>
              <a:t> </a:t>
            </a:r>
            <a:r>
              <a:rPr lang="en-CA" altLang="en-US" i="1" dirty="0">
                <a:latin typeface="Times New Roman" panose="02020603050405020304" pitchFamily="18" charset="0"/>
                <a:sym typeface="Wingdings" panose="05000000000000000000" pitchFamily="2" charset="2"/>
              </a:rPr>
              <a:t>(A/F)</a:t>
            </a:r>
            <a:r>
              <a:rPr lang="en-CA" altLang="en-US" i="1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CA" altLang="en-US" dirty="0">
                <a:sym typeface="Wingdings" panose="05000000000000000000" pitchFamily="2" charset="2"/>
              </a:rPr>
              <a:t> =  15.6 </a:t>
            </a:r>
            <a:endParaRPr lang="en-US" altLang="en-US" dirty="0">
              <a:sym typeface="Wingdings" panose="05000000000000000000" pitchFamily="2" charset="2"/>
            </a:endParaRPr>
          </a:p>
        </p:txBody>
      </p:sp>
      <p:sp>
        <p:nvSpPr>
          <p:cNvPr id="3079" name="Text Box 9">
            <a:extLst>
              <a:ext uri="{FF2B5EF4-FFF2-40B4-BE49-F238E27FC236}">
                <a16:creationId xmlns:a16="http://schemas.microsoft.com/office/drawing/2014/main" id="{2AD6540E-E227-06D8-DA24-F08C77045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785813"/>
            <a:ext cx="57230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The air/fuel and fuel/air ratio on a </a:t>
            </a:r>
            <a:r>
              <a:rPr lang="en-CA" altLang="en-US" b="1" u="sng" dirty="0"/>
              <a:t>mass basis </a:t>
            </a:r>
            <a:r>
              <a:rPr lang="en-CA" altLang="en-US" dirty="0"/>
              <a:t>is:</a:t>
            </a:r>
            <a:endParaRPr lang="en-US" altLang="en-US" dirty="0"/>
          </a:p>
        </p:txBody>
      </p:sp>
      <p:graphicFrame>
        <p:nvGraphicFramePr>
          <p:cNvPr id="3075" name="Object 10">
            <a:extLst>
              <a:ext uri="{FF2B5EF4-FFF2-40B4-BE49-F238E27FC236}">
                <a16:creationId xmlns:a16="http://schemas.microsoft.com/office/drawing/2014/main" id="{9F4DF388-7699-D1CE-1CC8-6747CAD9E8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1358900"/>
          <a:ext cx="5486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486400" imgH="1015920" progId="Equation.3">
                  <p:embed/>
                </p:oleObj>
              </mc:Choice>
              <mc:Fallback>
                <p:oleObj name="Equation" r:id="rId4" imgW="5486400" imgH="1015920" progId="Equation.3">
                  <p:embed/>
                  <p:pic>
                    <p:nvPicPr>
                      <p:cNvPr id="3075" name="Object 10">
                        <a:extLst>
                          <a:ext uri="{FF2B5EF4-FFF2-40B4-BE49-F238E27FC236}">
                            <a16:creationId xmlns:a16="http://schemas.microsoft.com/office/drawing/2014/main" id="{9F4DF388-7699-D1CE-1CC8-6747CAD9E8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58900"/>
                        <a:ext cx="54864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Combustion</a:t>
            </a:r>
          </a:p>
        </p:txBody>
      </p:sp>
      <p:sp>
        <p:nvSpPr>
          <p:cNvPr id="1039363" name="Text Box 3"/>
          <p:cNvSpPr txBox="1">
            <a:spLocks noChangeArrowheads="1"/>
          </p:cNvSpPr>
          <p:nvPr/>
        </p:nvSpPr>
        <p:spPr bwMode="auto">
          <a:xfrm>
            <a:off x="319425" y="1815990"/>
            <a:ext cx="843872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u="sng" dirty="0">
                <a:latin typeface="Arial" pitchFamily="34" charset="0"/>
                <a:cs typeface="Arial" pitchFamily="34" charset="0"/>
              </a:rPr>
              <a:t>Oxidant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The oxidant must contain oxygen.  The most abundant ‘free’ source is atmospheric air.  By molar percent, atmospheric air is considered to be ...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693095" y="3121760"/>
          <a:ext cx="4535191" cy="2995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39366" name="Text Box 6"/>
          <p:cNvSpPr txBox="1">
            <a:spLocks noChangeArrowheads="1"/>
          </p:cNvSpPr>
          <p:nvPr/>
        </p:nvSpPr>
        <p:spPr bwMode="auto">
          <a:xfrm>
            <a:off x="5378505" y="3774645"/>
            <a:ext cx="276515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For every mole of oxygen involved in a combustion reaction, there are 79/21 = 3.76 moles of nitrogen.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32100" y="1316725"/>
          <a:ext cx="34798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26920" imgH="203040" progId="">
                  <p:embed/>
                </p:oleObj>
              </mc:Choice>
              <mc:Fallback>
                <p:oleObj name="Equation" r:id="rId4" imgW="1726920" imgH="203040" progId="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1316725"/>
                        <a:ext cx="3479800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0E537461-1E21-438D-9C7F-BC24B6A21817}"/>
              </a:ext>
            </a:extLst>
          </p:cNvPr>
          <p:cNvSpPr/>
          <p:nvPr/>
        </p:nvSpPr>
        <p:spPr>
          <a:xfrm>
            <a:off x="3458255" y="1271259"/>
            <a:ext cx="1459390" cy="46166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1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/>
      <p:bldGraphic spid="3" grpId="0">
        <p:bldAsOne/>
      </p:bldGraphic>
      <p:bldP spid="1039366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Combustion with Air</a:t>
            </a:r>
          </a:p>
        </p:txBody>
      </p:sp>
      <p:sp>
        <p:nvSpPr>
          <p:cNvPr id="1039363" name="Text Box 3"/>
          <p:cNvSpPr txBox="1">
            <a:spLocks noChangeArrowheads="1"/>
          </p:cNvSpPr>
          <p:nvPr/>
        </p:nvSpPr>
        <p:spPr bwMode="auto">
          <a:xfrm>
            <a:off x="248080" y="1143000"/>
            <a:ext cx="843872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u="sng" dirty="0">
                <a:latin typeface="Arial" pitchFamily="34" charset="0"/>
                <a:cs typeface="Arial" pitchFamily="34" charset="0"/>
              </a:rPr>
              <a:t>Air as Oxidizer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1 mole of air is comprised of : 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~0.21 mole of Oxygen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~0.79 mole of Nitrogen 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For balancing chemical equations we often write air as:</a:t>
            </a: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1 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+ 3.76 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Be careful as the above is 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not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 mole of air. 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The above represents 4.76 moles of air.</a:t>
            </a: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This is especially important when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Calculating molar AFR 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5613225" y="4312039"/>
          <a:ext cx="3546752" cy="2342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/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Combustion</a:t>
            </a:r>
          </a:p>
        </p:txBody>
      </p:sp>
      <p:sp>
        <p:nvSpPr>
          <p:cNvPr id="1041411" name="Text Box 3"/>
          <p:cNvSpPr txBox="1">
            <a:spLocks noChangeArrowheads="1"/>
          </p:cNvSpPr>
          <p:nvPr/>
        </p:nvSpPr>
        <p:spPr bwMode="auto">
          <a:xfrm>
            <a:off x="309045" y="2008015"/>
            <a:ext cx="852591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u="sng" dirty="0">
                <a:latin typeface="Arial" pitchFamily="34" charset="0"/>
                <a:cs typeface="Arial" pitchFamily="34" charset="0"/>
              </a:rPr>
              <a:t>Products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(for fuels with no sulfur content)</a:t>
            </a: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i="1" dirty="0">
                <a:latin typeface="Arial" pitchFamily="34" charset="0"/>
                <a:cs typeface="Arial" pitchFamily="34" charset="0"/>
              </a:rPr>
              <a:t>  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Complete Combustion:  CO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H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O, and 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i="1" dirty="0">
                <a:latin typeface="Arial" pitchFamily="34" charset="0"/>
                <a:cs typeface="Arial" pitchFamily="34" charset="0"/>
              </a:rPr>
              <a:t>  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Incomplete Combustion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CO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H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O, 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CO, NO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x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i="1" dirty="0">
                <a:latin typeface="Arial" pitchFamily="34" charset="0"/>
                <a:cs typeface="Arial" pitchFamily="34" charset="0"/>
              </a:rPr>
              <a:t>  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Combustion with Excess Oxygen:  CO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H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O, 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and 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</a:p>
          <a:p>
            <a:pPr eaLnBrk="1" hangingPunct="1"/>
            <a:endParaRPr lang="en-US" sz="2400" baseline="-250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400" baseline="-250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b="1" dirty="0">
                <a:latin typeface="Arial" pitchFamily="34" charset="0"/>
                <a:cs typeface="Arial" pitchFamily="34" charset="0"/>
              </a:rPr>
              <a:t>NOTE: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Fuels containing sulfur have the potential of introducing sulfuric acid into the product stream.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32100" y="1316038"/>
          <a:ext cx="34798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26920" imgH="203040" progId="">
                  <p:embed/>
                </p:oleObj>
              </mc:Choice>
              <mc:Fallback>
                <p:oleObj name="Equation" r:id="rId3" imgW="1726920" imgH="203040" progId="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1316038"/>
                        <a:ext cx="3479800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ED1475E-41CC-4548-932C-115B6877DB38}"/>
              </a:ext>
            </a:extLst>
          </p:cNvPr>
          <p:cNvSpPr/>
          <p:nvPr/>
        </p:nvSpPr>
        <p:spPr>
          <a:xfrm>
            <a:off x="4956050" y="1288849"/>
            <a:ext cx="1459390" cy="46166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8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3866</TotalTime>
  <Words>1097</Words>
  <Application>Microsoft Office PowerPoint</Application>
  <PresentationFormat>On-screen Show (4:3)</PresentationFormat>
  <Paragraphs>212</Paragraphs>
  <Slides>15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Cambria Math</vt:lpstr>
      <vt:lpstr>Symbol</vt:lpstr>
      <vt:lpstr>Tahoma</vt:lpstr>
      <vt:lpstr>Times New Roman</vt:lpstr>
      <vt:lpstr>Trebuchet MS</vt:lpstr>
      <vt:lpstr>Wingdings</vt:lpstr>
      <vt:lpstr>Office Theme</vt:lpstr>
      <vt:lpstr>Equation</vt:lpstr>
      <vt:lpstr>ME 433 Internal Combustion Engines Review Session #2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Combustion</vt:lpstr>
      <vt:lpstr>Combustion with Air</vt:lpstr>
      <vt:lpstr>Combustion</vt:lpstr>
      <vt:lpstr>Combustion Terminology</vt:lpstr>
      <vt:lpstr>Combustion Terminology</vt:lpstr>
      <vt:lpstr>Combustion Terminology</vt:lpstr>
      <vt:lpstr>Combustion Terminology</vt:lpstr>
      <vt:lpstr>Stoichiometric (Complete) Combustion</vt:lpstr>
      <vt:lpstr>Lean Combustion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Intro</dc:title>
  <dc:creator>Dan Cordon</dc:creator>
  <cp:lastModifiedBy>Cordon, Dan (dcordon@uidaho.edu)</cp:lastModifiedBy>
  <cp:revision>225</cp:revision>
  <dcterms:created xsi:type="dcterms:W3CDTF">2007-12-14T00:01:34Z</dcterms:created>
  <dcterms:modified xsi:type="dcterms:W3CDTF">2024-02-12T21:14:19Z</dcterms:modified>
</cp:coreProperties>
</file>