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30" r:id="rId2"/>
    <p:sldId id="339" r:id="rId3"/>
    <p:sldId id="340" r:id="rId4"/>
    <p:sldId id="341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/>
    <p:restoredTop sz="90819" autoAdjust="0"/>
  </p:normalViewPr>
  <p:slideViewPr>
    <p:cSldViewPr>
      <p:cViewPr varScale="1">
        <p:scale>
          <a:sx n="86" d="100"/>
          <a:sy n="86" d="100"/>
        </p:scale>
        <p:origin x="13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93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4ADBB9-1977-3EBE-4484-34C47B311C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BA5355-9D8F-2B7E-43D4-030A3184C1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063E8538-8064-44C8-BBE8-140F531C499B}" type="datetimeFigureOut">
              <a:rPr lang="en-US"/>
              <a:pPr>
                <a:defRPr/>
              </a:pPr>
              <a:t>3/1/2024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771B5-DE39-7CF5-FF4D-123E685CD3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126DA-62ED-5E5C-1318-36E884B02A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5F21131-B59D-4E5D-824A-6A307651D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AAA927-4D25-64EB-AFBD-F17A6A2EA3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B495C-548C-A312-CA2A-96A39AA1374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fld id="{5831B62F-AF9B-42C4-BE3C-15DD9B130DA9}" type="datetimeFigureOut">
              <a:rPr lang="en-US"/>
              <a:pPr>
                <a:defRPr/>
              </a:pPr>
              <a:t>3/1/2024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E3BF4CE-FACF-1761-6FD1-FA1FCA7672E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285867D-7D00-7AA5-C801-29FD350DB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314E5-7434-A1D3-946E-1626AB1C149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ABF58-B958-4E5F-1F68-FC10B92497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5130A6-BC44-4300-A39E-6BAD0B3323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776B2-8103-BB17-4D29-6D0F9327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B97CFB82-52C8-432C-A04B-96F86E68526C}" type="datetimeFigureOut">
              <a:rPr lang="en-US"/>
              <a:pPr>
                <a:defRPr/>
              </a:pPr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F3460-9152-65CF-06A8-06039FF10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186FB-2470-2A0E-595C-94D0468A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3C9F97-6AA4-48A5-BDF8-925253248B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30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7DDB8-E587-7D44-0D3E-8306176E01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0A310FA-9FE1-47E3-BD37-95632143B7FD}" type="datetimeFigureOut">
              <a:rPr lang="en-US"/>
              <a:pPr>
                <a:defRPr/>
              </a:pPr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00264-5224-A01D-1FAA-B34BEF7CD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D5365-79C8-2818-5B05-FB1520FFF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66F0073-FC92-4951-93F2-47F3A9487D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94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EBF4D-74F2-01B3-083A-F3C3A4B843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A1DB683-929E-411F-B4FD-710AF981B72F}" type="datetimeFigureOut">
              <a:rPr lang="en-US"/>
              <a:pPr>
                <a:defRPr/>
              </a:pPr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5FB65-DA5F-E7D3-36E9-895C949D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79E6D-58AA-E3C7-1E0B-4BB4A3A92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F778A47-1C94-4179-991C-C5CF7606AA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87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0C00D-0A2A-1343-717A-B7A74E7D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732A8285-7550-41BD-98E7-D13CC4BD5C23}" type="datetimeFigureOut">
              <a:rPr lang="en-US"/>
              <a:pPr>
                <a:defRPr/>
              </a:pPr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F2633-955F-22AC-ABE1-83CBD7320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8C4ED-28DC-16FA-2242-8ED5C35BA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A605F3A-DDD2-44F0-AED0-EABB00F8D9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19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7367D-F5A6-C82B-90B8-0FD00A73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F5427E3F-F12F-499B-BC05-CF305C899C39}" type="datetimeFigureOut">
              <a:rPr lang="en-US"/>
              <a:pPr>
                <a:defRPr/>
              </a:pPr>
              <a:t>3/1/2024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551D7-66B4-A05A-B6DF-14AAC8EAA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2D37C-B044-7974-626E-93D142CDB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4EC394D-A6CF-452D-A0F8-2CC0302F1C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40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AF463-C292-EDEA-E201-F12F0D848D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A18FFA00-3F6E-47BC-B3A8-6028A19F003B}" type="datetimeFigureOut">
              <a:rPr lang="en-US"/>
              <a:pPr>
                <a:defRPr/>
              </a:pPr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3A3B9-02B4-D0E1-DD53-D9DCFE2D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7B645-E645-A541-4688-51933A768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CEBCC01-3651-4E3B-AE5D-58CF70FC56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04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A2D457-B1DF-7CBB-FEBF-02A46013B0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6EACB5F0-0615-45A6-8665-FA7145F99F82}" type="datetimeFigureOut">
              <a:rPr lang="en-US"/>
              <a:pPr>
                <a:defRPr/>
              </a:pPr>
              <a:t>3/1/2024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867DD2-D75A-98D9-1C65-3F0C268E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AEA064-6A05-CF8B-2971-6674269FF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18EF35C-1240-42AE-8382-C07FDBD1D3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238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317EFE-677F-B9AA-C1BB-09AEED3820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4A9B6D7-16C1-4FDF-8AC6-926DD83FD7B2}" type="datetimeFigureOut">
              <a:rPr lang="en-US"/>
              <a:pPr>
                <a:defRPr/>
              </a:pPr>
              <a:t>3/1/2024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D9C73A-DD43-9136-CFD0-42AC26F6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0B7FFC-0CAB-F532-22CB-37AA1B9C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796F7A7-2C05-4FA0-9A5F-AD432E06A2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09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1022BA-4135-A219-7158-3F1CB958B4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EBED959B-A8C9-417E-B1DE-408FC7229F19}" type="datetimeFigureOut">
              <a:rPr lang="en-US"/>
              <a:pPr>
                <a:defRPr/>
              </a:pPr>
              <a:t>3/1/2024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6B0E28-55B4-1641-4500-99048FA13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79745-888F-09ED-DD6F-546364FE0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8525DC4-1F15-44F8-9B0A-E210DA2B3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52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7DE6CE-4C89-3C18-9039-3DB8D5CF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14080795-84DB-4694-BECC-29A5B2B400BF}" type="datetimeFigureOut">
              <a:rPr lang="en-US"/>
              <a:pPr>
                <a:defRPr/>
              </a:pPr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59C2D-A6BA-16D7-9D34-41C0BCD64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600D3-45AF-7F2B-525D-CEC77F7FB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0D15AD5-1467-4B01-B464-EBFAE2BC2E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53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5EA37-EF8E-58B3-4B65-A476FFCFE1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A5575AC8-4931-4660-B2D0-621F4AD8CC60}" type="datetimeFigureOut">
              <a:rPr lang="en-US"/>
              <a:pPr>
                <a:defRPr/>
              </a:pPr>
              <a:t>3/1/2024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74FC5-D498-D4CA-CFA8-7FC7CE06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562B7-F6CA-D62A-51C6-FDA7673B4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22D1A71-E823-49D7-A12C-4E402869A9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46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86FF71-55A4-67E6-0B72-0672FF623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Mechanical Engineering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0512E3-635A-CAD4-1817-57BE55081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28" name="Group 12">
            <a:extLst>
              <a:ext uri="{FF2B5EF4-FFF2-40B4-BE49-F238E27FC236}">
                <a16:creationId xmlns:a16="http://schemas.microsoft.com/office/drawing/2014/main" id="{D7683F83-B8CA-1A5D-1398-38D0C6EA678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152400"/>
            <a:ext cx="9144000" cy="6705600"/>
            <a:chOff x="0" y="227955"/>
            <a:chExt cx="9238889" cy="692168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1E728A-FFBF-83E9-5741-70E5AC1F4130}"/>
                </a:ext>
              </a:extLst>
            </p:cNvPr>
            <p:cNvSpPr/>
            <p:nvPr userDrawn="1"/>
          </p:nvSpPr>
          <p:spPr>
            <a:xfrm>
              <a:off x="227764" y="227955"/>
              <a:ext cx="8685519" cy="6398953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0FB5034-54EC-5AB2-6067-044D05DB2E47}"/>
                </a:ext>
              </a:extLst>
            </p:cNvPr>
            <p:cNvSpPr/>
            <p:nvPr userDrawn="1"/>
          </p:nvSpPr>
          <p:spPr>
            <a:xfrm>
              <a:off x="0" y="6240185"/>
              <a:ext cx="376934" cy="117983"/>
            </a:xfrm>
            <a:prstGeom prst="rect">
              <a:avLst/>
            </a:prstGeom>
            <a:solidFill>
              <a:srgbClr val="A78D6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</a:endParaRPr>
            </a:p>
          </p:txBody>
        </p:sp>
        <p:pic>
          <p:nvPicPr>
            <p:cNvPr id="1031" name="Picture 8" descr="ui_logo_rgb.pdf">
              <a:extLst>
                <a:ext uri="{FF2B5EF4-FFF2-40B4-BE49-F238E27FC236}">
                  <a16:creationId xmlns:a16="http://schemas.microsoft.com/office/drawing/2014/main" id="{F23C144C-E5C0-0D0A-0B30-CD88D9608C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2566" y="6138684"/>
              <a:ext cx="1874242" cy="312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19" descr="engr_ppt.pdf">
              <a:extLst>
                <a:ext uri="{FF2B5EF4-FFF2-40B4-BE49-F238E27FC236}">
                  <a16:creationId xmlns:a16="http://schemas.microsoft.com/office/drawing/2014/main" id="{3481DFB6-5AA1-65DE-B575-BF9723B249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660" y="6198313"/>
              <a:ext cx="29337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11" descr="admin-gold-whiteCLIP.png">
              <a:extLst>
                <a:ext uri="{FF2B5EF4-FFF2-40B4-BE49-F238E27FC236}">
                  <a16:creationId xmlns:a16="http://schemas.microsoft.com/office/drawing/2014/main" id="{CD77F6A2-23C5-F3D0-C65C-B8EEB0644A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0342" y="5378209"/>
              <a:ext cx="1758547" cy="1771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32" r:id="rId2"/>
    <p:sldLayoutId id="2147484333" r:id="rId3"/>
    <p:sldLayoutId id="2147484334" r:id="rId4"/>
    <p:sldLayoutId id="2147484335" r:id="rId5"/>
    <p:sldLayoutId id="2147484336" r:id="rId6"/>
    <p:sldLayoutId id="2147484337" r:id="rId7"/>
    <p:sldLayoutId id="2147484338" r:id="rId8"/>
    <p:sldLayoutId id="2147484339" r:id="rId9"/>
    <p:sldLayoutId id="2147484340" r:id="rId10"/>
    <p:sldLayoutId id="214748434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000" spc="-1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404040"/>
          </a:solidFill>
          <a:latin typeface="Trebuchet MS" pitchFamily="34" charset="0"/>
          <a:ea typeface="Trebuchet MS" pitchFamily="34" charset="0"/>
          <a:cs typeface="Trebuchet MS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 spc="-50">
          <a:solidFill>
            <a:srgbClr val="404040"/>
          </a:solidFill>
          <a:latin typeface="Trebuchet MS"/>
          <a:ea typeface="Trebuchet MS" pitchFamily="34" charset="0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04E9D51-DC80-7CBC-4942-19EABE9B8F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828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/>
              <a:t>ME 433</a:t>
            </a:r>
            <a:br>
              <a:rPr lang="en-US" dirty="0"/>
            </a:br>
            <a:r>
              <a:rPr lang="en-US" dirty="0"/>
              <a:t>Internal Combustion Engines</a:t>
            </a:r>
            <a:br>
              <a:rPr lang="en-US" dirty="0"/>
            </a:br>
            <a:endParaRPr lang="en-US" dirty="0"/>
          </a:p>
        </p:txBody>
      </p:sp>
      <p:sp>
        <p:nvSpPr>
          <p:cNvPr id="2051" name="Subtitle 3">
            <a:extLst>
              <a:ext uri="{FF2B5EF4-FFF2-40B4-BE49-F238E27FC236}">
                <a16:creationId xmlns:a16="http://schemas.microsoft.com/office/drawing/2014/main" id="{77BC4226-4466-A85D-6602-9174C3A369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43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Professor: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3000" dirty="0">
                <a:solidFill>
                  <a:srgbClr val="404040"/>
                </a:solidFill>
                <a:latin typeface="Trebuchet MS" panose="020B0603020202020204" pitchFamily="34" charset="0"/>
                <a:cs typeface="Trebuchet MS" panose="020B0603020202020204" pitchFamily="34" charset="0"/>
              </a:rPr>
              <a:t>Dr. Dan Cordon (AKA Dr. Dan)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AD2941-5394-92D4-5CFE-4106D4A762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B9BB9BA-FEA9-051A-61E6-A179A6ECC6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415" y="4495800"/>
            <a:ext cx="4191585" cy="2365917"/>
          </a:xfrm>
          <a:prstGeom prst="rect">
            <a:avLst/>
          </a:prstGeom>
        </p:spPr>
      </p:pic>
      <p:sp>
        <p:nvSpPr>
          <p:cNvPr id="10243" name="Text Box 5">
            <a:extLst>
              <a:ext uri="{FF2B5EF4-FFF2-40B4-BE49-F238E27FC236}">
                <a16:creationId xmlns:a16="http://schemas.microsoft.com/office/drawing/2014/main" id="{D55904C4-3B8A-B92E-54DD-F19F1A7E4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3626" y="395943"/>
            <a:ext cx="46009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/>
              <a:t>Road Load Force Balance</a:t>
            </a:r>
            <a:endParaRPr lang="en-US" altLang="en-US" sz="2800" dirty="0"/>
          </a:p>
        </p:txBody>
      </p:sp>
      <p:sp>
        <p:nvSpPr>
          <p:cNvPr id="10249" name="Rectangle 11">
            <a:extLst>
              <a:ext uri="{FF2B5EF4-FFF2-40B4-BE49-F238E27FC236}">
                <a16:creationId xmlns:a16="http://schemas.microsoft.com/office/drawing/2014/main" id="{D85AA989-D7EB-6FFB-E9C8-8B023651A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11800"/>
            <a:ext cx="635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1BD50CA-E9C4-1CB1-E623-DBF41F720EAB}"/>
                  </a:ext>
                </a:extLst>
              </p:cNvPr>
              <p:cNvSpPr txBox="1"/>
              <p:nvPr/>
            </p:nvSpPr>
            <p:spPr>
              <a:xfrm>
                <a:off x="96821" y="1295618"/>
                <a:ext cx="8950357" cy="3759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𝑎𝑐𝑐𝑒𝑙𝑒𝑟𝑎𝑡𝑖𝑜𝑛</m:t>
                          </m:r>
                        </m:sub>
                      </m:sSub>
                      <m:r>
                        <a:rPr lang="en-US" alt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𝑝𝑟𝑜𝑝𝑢𝑙𝑠𝑖𝑜𝑛</m:t>
                          </m:r>
                        </m:sub>
                      </m:sSub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0.5∗</m:t>
                          </m:r>
                          <m:sSub>
                            <m:sSub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𝑎𝑖𝑟</m:t>
                              </m:r>
                            </m:sub>
                          </m:sSub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𝑓𝑟𝑜𝑛𝑡𝑎𝑙</m:t>
                              </m:r>
                            </m:sub>
                          </m:sSub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𝑉𝑒</m:t>
                          </m:r>
                          <m:sSup>
                            <m:sSup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func>
                            <m:func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sz="1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func>
                            <m:func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sz="16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US" altLang="en-US" sz="1600" b="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1BD50CA-E9C4-1CB1-E623-DBF41F720E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21" y="1295618"/>
                <a:ext cx="8950357" cy="375937"/>
              </a:xfrm>
              <a:prstGeom prst="rect">
                <a:avLst/>
              </a:prstGeom>
              <a:blipFill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5">
            <a:extLst>
              <a:ext uri="{FF2B5EF4-FFF2-40B4-BE49-F238E27FC236}">
                <a16:creationId xmlns:a16="http://schemas.microsoft.com/office/drawing/2014/main" id="{DB10E220-51F3-F8CD-599D-78E9FFF02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412" y="2192111"/>
            <a:ext cx="5676188" cy="2862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b="1" u="sng" dirty="0"/>
              <a:t>How do we get propulsion force?</a:t>
            </a:r>
          </a:p>
          <a:p>
            <a:pPr eaLnBrk="1" hangingPunct="1"/>
            <a:endParaRPr lang="en-CA" altLang="en-US" b="1" u="sng" dirty="0"/>
          </a:p>
          <a:p>
            <a:pPr eaLnBrk="1" hangingPunct="1"/>
            <a:endParaRPr lang="en-CA" altLang="en-US" u="sng" dirty="0"/>
          </a:p>
          <a:p>
            <a:pPr eaLnBrk="1" hangingPunct="1"/>
            <a:r>
              <a:rPr lang="en-CA" altLang="en-US" dirty="0"/>
              <a:t>It comes from the engine, so we need: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/>
              <a:t>Engine Speed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/>
              <a:t>Engine Torque (function of engine speed)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/>
              <a:t>Drivetrain Efficiency (or Drivetrain Loss)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/>
              <a:t>Gear Ratios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CA" altLang="en-US" dirty="0"/>
              <a:t>Tire Size</a:t>
            </a:r>
          </a:p>
        </p:txBody>
      </p:sp>
    </p:spTree>
    <p:extLst>
      <p:ext uri="{BB962C8B-B14F-4D97-AF65-F5344CB8AC3E}">
        <p14:creationId xmlns:p14="http://schemas.microsoft.com/office/powerpoint/2010/main" val="421142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5AF936-DAC5-2EE4-6E3C-28969F70A3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5">
            <a:extLst>
              <a:ext uri="{FF2B5EF4-FFF2-40B4-BE49-F238E27FC236}">
                <a16:creationId xmlns:a16="http://schemas.microsoft.com/office/drawing/2014/main" id="{AAFCA001-E4D8-E5FC-CE07-B2380CCDF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0953" y="395943"/>
            <a:ext cx="27462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l-GR" altLang="en-US" sz="2800" b="1" dirty="0"/>
              <a:t>Σ</a:t>
            </a:r>
            <a:r>
              <a:rPr lang="en-CA" altLang="en-US" sz="2800" b="1" dirty="0"/>
              <a:t> Forces = m*a</a:t>
            </a:r>
            <a:endParaRPr lang="en-US" altLang="en-US" sz="2800" dirty="0"/>
          </a:p>
        </p:txBody>
      </p:sp>
      <p:sp>
        <p:nvSpPr>
          <p:cNvPr id="10249" name="Rectangle 11">
            <a:extLst>
              <a:ext uri="{FF2B5EF4-FFF2-40B4-BE49-F238E27FC236}">
                <a16:creationId xmlns:a16="http://schemas.microsoft.com/office/drawing/2014/main" id="{D8CF43FD-01CE-DF8F-85FF-31B433AE8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511800"/>
            <a:ext cx="635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7FC035B8-F94F-DA6C-67D7-19D5EA769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153" y="914400"/>
            <a:ext cx="45446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b="1" u="sng" dirty="0"/>
              <a:t>Torque at Engine </a:t>
            </a:r>
            <a:r>
              <a:rPr lang="en-CA" altLang="en-US" b="1" u="sng" dirty="0">
                <a:sym typeface="Wingdings" panose="05000000000000000000" pitchFamily="2" charset="2"/>
              </a:rPr>
              <a:t> Torque at Axle</a:t>
            </a:r>
            <a:endParaRPr lang="en-CA" altLang="en-US" b="1" u="sng" dirty="0"/>
          </a:p>
          <a:p>
            <a:pPr eaLnBrk="1" hangingPunct="1"/>
            <a:r>
              <a:rPr lang="en-CA" altLang="en-US" dirty="0"/>
              <a:t>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8399A62-4026-8E8D-A595-BB12538273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7219" y="37597"/>
            <a:ext cx="3106781" cy="175360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BE12318-5826-0AA9-2922-9469D3A2944D}"/>
                  </a:ext>
                </a:extLst>
              </p:cNvPr>
              <p:cNvSpPr txBox="1"/>
              <p:nvPr/>
            </p:nvSpPr>
            <p:spPr>
              <a:xfrm>
                <a:off x="627613" y="5651073"/>
                <a:ext cx="38701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𝑉𝑒𝑙𝑜𝑐𝑖𝑡𝑦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𝑇𝑖𝑟𝑒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𝑅𝑎𝑑𝑖𝑢𝑠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∗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𝑎𝑥𝑙𝑒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BE12318-5826-0AA9-2922-9469D3A294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613" y="5651073"/>
                <a:ext cx="3870162" cy="276999"/>
              </a:xfrm>
              <a:prstGeom prst="rect">
                <a:avLst/>
              </a:prstGeom>
              <a:blipFill>
                <a:blip r:embed="rId3"/>
                <a:stretch>
                  <a:fillRect l="-1575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A5FF709-2497-E091-8E12-85429B78F8B8}"/>
                  </a:ext>
                </a:extLst>
              </p:cNvPr>
              <p:cNvSpPr txBox="1"/>
              <p:nvPr/>
            </p:nvSpPr>
            <p:spPr>
              <a:xfrm>
                <a:off x="630299" y="1505394"/>
                <a:ext cx="5494517" cy="8535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𝑇𝑜𝑟𝑞𝑢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𝑎𝑣𝑎𝑖𝑙𝑎𝑏𝑙𝑒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𝑇𝑜𝑟𝑞𝑢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𝑎𝑡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𝑒𝑛𝑔𝑖𝑛𝑒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𝑑𝑟𝑖𝑣𝑒𝑡𝑟𝑎𝑖𝑛</m:t>
                        </m:r>
                      </m:sub>
                    </m:sSub>
                  </m:oMath>
                </a14:m>
                <a:r>
                  <a:rPr lang="en-US" sz="1800" dirty="0"/>
                  <a:t> </a:t>
                </a:r>
              </a:p>
              <a:p>
                <a:pPr/>
                <a:endParaRPr lang="en-US" sz="18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𝑇𝑜𝑟𝑞𝑢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𝑎𝑥𝑙𝑒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𝑇𝑜𝑟𝑞𝑢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𝑎𝑣𝑎𝑖𝑙𝑎𝑏𝑙𝑒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𝑇𝑜𝑡𝑎𝑙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𝐺𝑒𝑎𝑟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𝑅𝑒𝑑𝑢𝑐𝑡𝑖𝑜𝑛</m:t>
                    </m:r>
                  </m:oMath>
                </a14:m>
                <a:r>
                  <a:rPr lang="en-US" sz="1800" dirty="0"/>
                  <a:t> 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A5FF709-2497-E091-8E12-85429B78F8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299" y="1505394"/>
                <a:ext cx="5494517" cy="853567"/>
              </a:xfrm>
              <a:prstGeom prst="rect">
                <a:avLst/>
              </a:prstGeom>
              <a:blipFill>
                <a:blip r:embed="rId4"/>
                <a:stretch>
                  <a:fillRect l="-1885"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5">
            <a:extLst>
              <a:ext uri="{FF2B5EF4-FFF2-40B4-BE49-F238E27FC236}">
                <a16:creationId xmlns:a16="http://schemas.microsoft.com/office/drawing/2014/main" id="{9C97190A-F216-0EB2-F10F-276347940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94" y="2729872"/>
            <a:ext cx="74929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b="1" u="sng" dirty="0"/>
              <a:t>Rotational Speed at Engine </a:t>
            </a:r>
            <a:r>
              <a:rPr lang="en-CA" altLang="en-US" b="1" u="sng" dirty="0">
                <a:sym typeface="Wingdings" panose="05000000000000000000" pitchFamily="2" charset="2"/>
              </a:rPr>
              <a:t> Rotational Speed at Axle</a:t>
            </a:r>
            <a:endParaRPr lang="en-CA" altLang="en-US" b="1" u="sng" dirty="0"/>
          </a:p>
          <a:p>
            <a:pPr eaLnBrk="1" hangingPunct="1"/>
            <a:r>
              <a:rPr lang="en-CA" altLang="en-US" dirty="0"/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B9E5263-4518-806D-285F-9A65C16F8762}"/>
                  </a:ext>
                </a:extLst>
              </p:cNvPr>
              <p:cNvSpPr txBox="1"/>
              <p:nvPr/>
            </p:nvSpPr>
            <p:spPr>
              <a:xfrm>
                <a:off x="634016" y="3325878"/>
                <a:ext cx="2662332" cy="390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𝑎𝑥𝑙𝑒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𝑒𝑛𝑔𝑖𝑛𝑒</m:t>
                            </m:r>
                          </m:sub>
                        </m:sSub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𝑇𝑜𝑡𝑎𝑙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𝐺𝑒𝑎𝑟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𝑅𝑒𝑑𝑢𝑐𝑡𝑖𝑜𝑛</m:t>
                        </m:r>
                      </m:den>
                    </m:f>
                  </m:oMath>
                </a14:m>
                <a:r>
                  <a:rPr lang="en-US" sz="1800" b="0" i="1" dirty="0">
                    <a:latin typeface="Cambria Math" panose="020405030504060302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B9E5263-4518-806D-285F-9A65C16F8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016" y="3325878"/>
                <a:ext cx="2662332" cy="390235"/>
              </a:xfrm>
              <a:prstGeom prst="rect">
                <a:avLst/>
              </a:prstGeom>
              <a:blipFill>
                <a:blip r:embed="rId5"/>
                <a:stretch>
                  <a:fillRect l="-2288" b="-14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5">
            <a:extLst>
              <a:ext uri="{FF2B5EF4-FFF2-40B4-BE49-F238E27FC236}">
                <a16:creationId xmlns:a16="http://schemas.microsoft.com/office/drawing/2014/main" id="{8A7C7082-96DE-A7A5-32FC-C3AB578DA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94" y="3980611"/>
            <a:ext cx="74929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b="1" u="sng" dirty="0"/>
              <a:t>Torque at Axle </a:t>
            </a:r>
            <a:r>
              <a:rPr lang="en-CA" altLang="en-US" b="1" u="sng" dirty="0">
                <a:sym typeface="Wingdings" panose="05000000000000000000" pitchFamily="2" charset="2"/>
              </a:rPr>
              <a:t> Propulsion Force at Tire</a:t>
            </a:r>
            <a:endParaRPr lang="en-CA" altLang="en-US" b="1" u="sng" dirty="0"/>
          </a:p>
          <a:p>
            <a:pPr eaLnBrk="1" hangingPunct="1"/>
            <a:r>
              <a:rPr lang="en-CA" altLang="en-US" dirty="0"/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DD2F0A1-D44E-2404-A881-D3C54595AA8E}"/>
                  </a:ext>
                </a:extLst>
              </p:cNvPr>
              <p:cNvSpPr txBox="1"/>
              <p:nvPr/>
            </p:nvSpPr>
            <p:spPr>
              <a:xfrm>
                <a:off x="630299" y="4514024"/>
                <a:ext cx="2860335" cy="3933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𝐹𝑜𝑟𝑐𝑒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𝑝𝑟𝑜𝑝𝑢𝑙𝑠𝑖𝑜𝑛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𝑇𝑜𝑟𝑞𝑢𝑒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𝑎𝑥𝑙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𝑖𝑟𝑒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𝑅𝑎𝑑𝑖𝑢𝑠</m:t>
                        </m:r>
                      </m:den>
                    </m:f>
                  </m:oMath>
                </a14:m>
                <a:r>
                  <a:rPr lang="en-US" sz="1800" b="0" i="1" dirty="0">
                    <a:latin typeface="Cambria Math" panose="020405030504060302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DD2F0A1-D44E-2404-A881-D3C54595AA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299" y="4514024"/>
                <a:ext cx="2860335" cy="393377"/>
              </a:xfrm>
              <a:prstGeom prst="rect">
                <a:avLst/>
              </a:prstGeom>
              <a:blipFill>
                <a:blip r:embed="rId6"/>
                <a:stretch>
                  <a:fillRect l="-2766" t="-1538"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5">
            <a:extLst>
              <a:ext uri="{FF2B5EF4-FFF2-40B4-BE49-F238E27FC236}">
                <a16:creationId xmlns:a16="http://schemas.microsoft.com/office/drawing/2014/main" id="{2E50578D-0023-A1A7-6C6A-71BCB222F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419" y="5083314"/>
            <a:ext cx="74929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b="1" u="sng" dirty="0"/>
              <a:t>Torque at Axle </a:t>
            </a:r>
            <a:r>
              <a:rPr lang="en-CA" altLang="en-US" b="1" u="sng" dirty="0">
                <a:sym typeface="Wingdings" panose="05000000000000000000" pitchFamily="2" charset="2"/>
              </a:rPr>
              <a:t> Propulsion Force at Tire</a:t>
            </a:r>
            <a:endParaRPr lang="en-CA" altLang="en-US" b="1" u="sng" dirty="0"/>
          </a:p>
          <a:p>
            <a:pPr eaLnBrk="1" hangingPunct="1"/>
            <a:r>
              <a:rPr lang="en-CA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7231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5BC798-F3EB-99A8-1526-ABAD8BDBEB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723D9FC6-F1E9-BC69-07A7-4B7A94FDF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2415" y="4495800"/>
            <a:ext cx="4191585" cy="2365917"/>
          </a:xfrm>
          <a:prstGeom prst="rect">
            <a:avLst/>
          </a:prstGeom>
        </p:spPr>
      </p:pic>
      <p:sp>
        <p:nvSpPr>
          <p:cNvPr id="10243" name="Text Box 5">
            <a:extLst>
              <a:ext uri="{FF2B5EF4-FFF2-40B4-BE49-F238E27FC236}">
                <a16:creationId xmlns:a16="http://schemas.microsoft.com/office/drawing/2014/main" id="{3A71B7EF-12B0-F711-047F-57FA59619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3626" y="395943"/>
            <a:ext cx="46009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/>
              <a:t>Road Load Force Balance</a:t>
            </a:r>
            <a:endParaRPr lang="en-US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240D734-CE9A-E9A7-9F10-9E77EF61EAB3}"/>
                  </a:ext>
                </a:extLst>
              </p:cNvPr>
              <p:cNvSpPr txBox="1"/>
              <p:nvPr/>
            </p:nvSpPr>
            <p:spPr>
              <a:xfrm>
                <a:off x="96820" y="926293"/>
                <a:ext cx="8950357" cy="3759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𝑎𝑐𝑐𝑒𝑙𝑒𝑟𝑎𝑡𝑖𝑜𝑛</m:t>
                          </m:r>
                        </m:sub>
                      </m:sSub>
                      <m:r>
                        <a:rPr lang="en-US" alt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  <m:t>𝑝𝑟𝑜𝑝𝑢𝑙𝑠𝑖𝑜𝑛</m:t>
                          </m:r>
                        </m:sub>
                      </m:sSub>
                      <m:r>
                        <a:rPr lang="en-US" alt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0.5∗</m:t>
                          </m:r>
                          <m:sSub>
                            <m:sSub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𝑎𝑖𝑟</m:t>
                              </m:r>
                            </m:sub>
                          </m:sSub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𝑓𝑟𝑜𝑛𝑡𝑎𝑙</m:t>
                              </m:r>
                            </m:sub>
                          </m:sSub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𝑉𝑒</m:t>
                          </m:r>
                          <m:sSup>
                            <m:sSup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func>
                            <m:func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sz="16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altLang="en-US" sz="1600" i="1">
                              <a:latin typeface="Cambria Math" panose="02040503050406030204" pitchFamily="18" charset="0"/>
                            </a:rPr>
                            <m:t>∗</m:t>
                          </m:r>
                          <m:func>
                            <m:funcPr>
                              <m:ctrlPr>
                                <a:rPr lang="en-US" altLang="en-US" sz="1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en-US" sz="16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US" altLang="en-US" sz="1600" b="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240D734-CE9A-E9A7-9F10-9E77EF61EA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20" y="926293"/>
                <a:ext cx="8950357" cy="375937"/>
              </a:xfrm>
              <a:prstGeom prst="rect">
                <a:avLst/>
              </a:prstGeom>
              <a:blipFill>
                <a:blip r:embed="rId3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 Box 5">
                <a:extLst>
                  <a:ext uri="{FF2B5EF4-FFF2-40B4-BE49-F238E27FC236}">
                    <a16:creationId xmlns:a16="http://schemas.microsoft.com/office/drawing/2014/main" id="{E78CF360-B355-B19C-A8A6-0261E66B93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6104" y="1524000"/>
                <a:ext cx="8571788" cy="34500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CA" altLang="en-US" b="1" u="sng" dirty="0"/>
                  <a:t>Solving for Acceleration</a:t>
                </a:r>
                <a:endParaRPr lang="en-CA" altLang="en-US" u="sng" dirty="0"/>
              </a:p>
              <a:p>
                <a:pPr marL="457200" indent="-457200" eaLnBrk="1" hangingPunct="1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n-CA" altLang="en-US" dirty="0"/>
                  <a:t>Calculate SS Road Load (function of vehicle speed)</a:t>
                </a:r>
              </a:p>
              <a:p>
                <a:pPr marL="457200" indent="-457200" eaLnBrk="1" hangingPunct="1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n-CA" altLang="en-US" dirty="0"/>
                  <a:t>Use Torque vs. RPM and gears to find </a:t>
                </a:r>
                <a:r>
                  <a:rPr lang="en-CA" altLang="en-US" dirty="0" err="1"/>
                  <a:t>F</a:t>
                </a:r>
                <a:r>
                  <a:rPr lang="en-CA" altLang="en-US" baseline="-25000" dirty="0" err="1"/>
                  <a:t>acceleration</a:t>
                </a:r>
                <a:r>
                  <a:rPr lang="en-CA" altLang="en-US" dirty="0"/>
                  <a:t> </a:t>
                </a:r>
              </a:p>
              <a:p>
                <a:pPr marL="457200" indent="-457200" eaLnBrk="1" hangingPunct="1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n-CA" altLang="en-US" dirty="0"/>
                  <a:t>Start at v = 0</a:t>
                </a:r>
              </a:p>
              <a:p>
                <a:pPr marL="457200" indent="-457200" eaLnBrk="1" hangingPunct="1">
                  <a:lnSpc>
                    <a:spcPct val="200000"/>
                  </a:lnSpc>
                  <a:buFont typeface="+mj-lt"/>
                  <a:buAutoNum type="arabicPeriod"/>
                </a:pPr>
                <a:r>
                  <a:rPr lang="en-US" altLang="en-US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𝑎𝑐𝑐𝑒𝑙𝑒𝑟𝑎𝑡𝑖𝑜𝑛</m:t>
                        </m:r>
                      </m:sub>
                    </m:sSub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𝑚𝑎𝑠𝑠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CA" altLang="en-US" dirty="0"/>
                  <a:t> </a:t>
                </a:r>
                <a:r>
                  <a:rPr lang="en-CA" alt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en-US" i="1">
                                <a:latin typeface="Cambria Math" panose="02040503050406030204" pitchFamily="18" charset="0"/>
                              </a:rPr>
                              <m:t>𝑎𝑐𝑐𝑒𝑙𝑒𝑟𝑎𝑡𝑖𝑜𝑛</m:t>
                            </m:r>
                          </m:sub>
                        </m:sSub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𝑡𝑖𝑚𝑒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𝑚𝑎𝑠𝑠</m:t>
                        </m:r>
                      </m:den>
                    </m:f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𝑣𝑒𝑙𝑜𝑐𝑖𝑡𝑦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CA" altLang="en-US" dirty="0"/>
              </a:p>
              <a:p>
                <a:pPr eaLnBrk="1" hangingPunct="1"/>
                <a:endParaRPr lang="en-CA" altLang="en-US" dirty="0"/>
              </a:p>
            </p:txBody>
          </p:sp>
        </mc:Choice>
        <mc:Fallback>
          <p:sp>
            <p:nvSpPr>
              <p:cNvPr id="10" name="Text Box 5">
                <a:extLst>
                  <a:ext uri="{FF2B5EF4-FFF2-40B4-BE49-F238E27FC236}">
                    <a16:creationId xmlns:a16="http://schemas.microsoft.com/office/drawing/2014/main" id="{E78CF360-B355-B19C-A8A6-0261E66B93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6104" y="1524000"/>
                <a:ext cx="8571788" cy="3450047"/>
              </a:xfrm>
              <a:prstGeom prst="rect">
                <a:avLst/>
              </a:prstGeom>
              <a:blipFill>
                <a:blip r:embed="rId4"/>
                <a:stretch>
                  <a:fillRect l="-782" t="-70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4993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4073</TotalTime>
  <Words>186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Cambria Math</vt:lpstr>
      <vt:lpstr>Trebuchet MS</vt:lpstr>
      <vt:lpstr>Wingdings</vt:lpstr>
      <vt:lpstr>Office Theme</vt:lpstr>
      <vt:lpstr>ME 433 Internal Combustion Engines </vt:lpstr>
      <vt:lpstr>PowerPoint Presentation</vt:lpstr>
      <vt:lpstr>PowerPoint Presentation</vt:lpstr>
      <vt:lpstr>PowerPoint Presentation</vt:lpstr>
    </vt:vector>
  </TitlesOfParts>
  <Company>Creative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Intro</dc:title>
  <dc:creator>Dan Cordon</dc:creator>
  <cp:lastModifiedBy>Cordon, Dan (dcordon@uidaho.edu)</cp:lastModifiedBy>
  <cp:revision>233</cp:revision>
  <dcterms:created xsi:type="dcterms:W3CDTF">2007-12-14T00:01:34Z</dcterms:created>
  <dcterms:modified xsi:type="dcterms:W3CDTF">2024-03-01T21:15:18Z</dcterms:modified>
</cp:coreProperties>
</file>