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0" r:id="rId2"/>
    <p:sldId id="341" r:id="rId3"/>
    <p:sldId id="339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6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573" y="395943"/>
            <a:ext cx="57951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What if Supercharger Isn’t Ideal?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DA4343F-553D-442D-48ED-68ECBDCE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" y="917912"/>
            <a:ext cx="8605838" cy="5016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There are two big factors that make superchargers/blowers different from our ideal calculations</a:t>
            </a:r>
          </a:p>
          <a:p>
            <a:r>
              <a:rPr lang="en-US" dirty="0"/>
              <a:t>a)  Compression isn’t isentropic</a:t>
            </a:r>
          </a:p>
          <a:p>
            <a:r>
              <a:rPr lang="en-US" dirty="0"/>
              <a:t>b)  Some air leaks past the rotors, so mass flow doesn’t match.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For a), we can calculate the actual blower outlet conditions so long as we know the isentropic efficiency of the blower.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Pressure at blower outlet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Temperature at blower outlet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For b), we can do a few things: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Ignore the issue </a:t>
            </a:r>
            <a:r>
              <a:rPr lang="en-US" dirty="0">
                <a:sym typeface="Wingdings" panose="05000000000000000000" pitchFamily="2" charset="2"/>
              </a:rPr>
              <a:t> Not a bad assumption so long as: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Engine and/or blower speed is high (less opportunity for leaks)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Rotor tips have seals added to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If we know the leakage percent we can adjust the mass flow equation accordingly.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098A15-D565-2112-E3F9-D5BC27FEBD2C}"/>
              </a:ext>
            </a:extLst>
          </p:cNvPr>
          <p:cNvSpPr/>
          <p:nvPr/>
        </p:nvSpPr>
        <p:spPr>
          <a:xfrm>
            <a:off x="457200" y="4191000"/>
            <a:ext cx="2311400" cy="52675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4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746" y="395943"/>
            <a:ext cx="5618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Roots Blower Efficiency Curves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DA4343F-553D-442D-48ED-68ECBDCE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" y="917912"/>
            <a:ext cx="8605838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You will be able to find an isentropic efficiency curve for the blower. These usually have blower RPM on the horizontal axis and pressure ratio on the vertical axis.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 descr="A graph with lines and numbers&#10;&#10;Description automatically generated">
            <a:extLst>
              <a:ext uri="{FF2B5EF4-FFF2-40B4-BE49-F238E27FC236}">
                <a16:creationId xmlns:a16="http://schemas.microsoft.com/office/drawing/2014/main" id="{80E4D1B2-4878-7571-17B1-4AF3752E2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32633"/>
            <a:ext cx="4419600" cy="4525367"/>
          </a:xfrm>
          <a:prstGeom prst="rect">
            <a:avLst/>
          </a:prstGeom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0C30BC8E-CA94-CAF0-EFB5-54380ACB7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" y="2005548"/>
            <a:ext cx="4414838" cy="3447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Notable Findings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Peak pressure ratio of about 2.3:1. This means ~21 psi of boost is about as much as they will produce.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Teflon sealed rotor tips can produce higher boost.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Most efficient at low speed and low boost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Operational speed is roughly 1000 RPM to 10,000 RPM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Peak efficiency around 3000-4000 RPM for any boost level</a:t>
            </a:r>
          </a:p>
        </p:txBody>
      </p:sp>
    </p:spTree>
    <p:extLst>
      <p:ext uri="{BB962C8B-B14F-4D97-AF65-F5344CB8AC3E}">
        <p14:creationId xmlns:p14="http://schemas.microsoft.com/office/powerpoint/2010/main" val="272266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030" y="395943"/>
            <a:ext cx="55322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Analyzing Roots Blower in EES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DA4343F-553D-442D-48ED-68ECBDCE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" y="917912"/>
            <a:ext cx="860583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Start off with the isentropic calculations from previous analysis.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C30BC8E-CA94-CAF0-EFB5-54380ACB7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22" y="1426264"/>
            <a:ext cx="7895877" cy="289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Next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Perform ideal calculations to get pressure and temperature at the blower outlet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Use isentropic efficiency equation (assuming constant specific heat capacity) to calculate actual blower outlet temperature.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Check outlet pressure and blower speed, then adjust value for isentropic efficiency.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Once correct, use pressure and temperature to define the real state.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Check density of the outlet to determine if any increase in speed or pressure has made a denser mixture or not. </a:t>
            </a:r>
          </a:p>
        </p:txBody>
      </p:sp>
    </p:spTree>
    <p:extLst>
      <p:ext uri="{BB962C8B-B14F-4D97-AF65-F5344CB8AC3E}">
        <p14:creationId xmlns:p14="http://schemas.microsoft.com/office/powerpoint/2010/main" val="103692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BC798-F3EB-99A8-1526-ABAD8BDBE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3A71B7EF-12B0-F711-047F-57FA59619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858" y="395943"/>
            <a:ext cx="42745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Types of Superchargers</a:t>
            </a:r>
            <a:endParaRPr lang="en-US" altLang="en-US" sz="2800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E78CF360-B355-B19C-A8A6-0261E66B9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06" y="1075490"/>
            <a:ext cx="8571788" cy="5324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Positive Displacement</a:t>
            </a:r>
            <a:endParaRPr lang="en-CA" altLang="en-US" u="sng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CA" altLang="en-US" dirty="0"/>
              <a:t>Roots Compressor</a:t>
            </a:r>
          </a:p>
          <a:p>
            <a:pPr marL="1200150" lvl="1" indent="-457200" eaLnBrk="1" hangingPunct="1">
              <a:buAutoNum type="alphaLcParenR"/>
            </a:pPr>
            <a:r>
              <a:rPr lang="en-CA" altLang="en-US" dirty="0"/>
              <a:t>Straight rotors vs twisted rotors (Eaton)</a:t>
            </a:r>
          </a:p>
          <a:p>
            <a:pPr marL="1200150" lvl="1" indent="-457200" eaLnBrk="1" hangingPunct="1">
              <a:buAutoNum type="alphaLcParenR"/>
            </a:pPr>
            <a:r>
              <a:rPr lang="en-CA" altLang="en-US" dirty="0"/>
              <a:t>Two, three, and more lobes to the rotors</a:t>
            </a:r>
          </a:p>
          <a:p>
            <a:pPr marL="1200150" lvl="1" indent="-457200" eaLnBrk="1" hangingPunct="1">
              <a:buAutoNum type="alphaLcParenR"/>
            </a:pPr>
            <a:r>
              <a:rPr lang="en-CA" altLang="en-US" dirty="0"/>
              <a:t>Tip seals vs no tip seals</a:t>
            </a:r>
          </a:p>
          <a:p>
            <a:pPr marL="1200150" lvl="1" indent="-457200" eaLnBrk="1" hangingPunct="1">
              <a:buAutoNum type="alphaLcParenR"/>
            </a:pPr>
            <a:r>
              <a:rPr lang="en-CA" altLang="en-US" dirty="0"/>
              <a:t>Direction of air flow in case </a:t>
            </a:r>
            <a:r>
              <a:rPr lang="en-CA" altLang="en-US" dirty="0">
                <a:sym typeface="Wingdings" panose="05000000000000000000" pitchFamily="2" charset="2"/>
              </a:rPr>
              <a:t> air is split, then re joins</a:t>
            </a:r>
          </a:p>
          <a:p>
            <a:pPr marL="457200" indent="-457200" eaLnBrk="1" hangingPunct="1">
              <a:buAutoNum type="arabicPeriod"/>
            </a:pPr>
            <a:r>
              <a:rPr lang="en-CA" altLang="en-US" dirty="0"/>
              <a:t>Screw Compressor (</a:t>
            </a:r>
            <a:r>
              <a:rPr lang="en-CA" altLang="en-US" dirty="0" err="1"/>
              <a:t>Lysholm</a:t>
            </a:r>
            <a:r>
              <a:rPr lang="en-CA" altLang="en-US" dirty="0"/>
              <a:t> type)</a:t>
            </a:r>
          </a:p>
          <a:p>
            <a:pPr marL="1204913" indent="-457200" eaLnBrk="1" hangingPunct="1">
              <a:buAutoNum type="alphaLcParenR"/>
            </a:pPr>
            <a:r>
              <a:rPr lang="en-CA" altLang="en-US" dirty="0"/>
              <a:t>Flow path opposite from Roots Compressor</a:t>
            </a:r>
          </a:p>
          <a:p>
            <a:pPr marL="1204913" indent="-457200" eaLnBrk="1" hangingPunct="1">
              <a:buAutoNum type="alphaLcParenR"/>
            </a:pPr>
            <a:r>
              <a:rPr lang="en-CA" altLang="en-US" dirty="0"/>
              <a:t>Direction of air flow </a:t>
            </a:r>
            <a:r>
              <a:rPr lang="en-CA" altLang="en-US" dirty="0">
                <a:sym typeface="Wingdings" panose="05000000000000000000" pitchFamily="2" charset="2"/>
              </a:rPr>
              <a:t> toward center</a:t>
            </a:r>
            <a:endParaRPr lang="en-CA" altLang="en-US" dirty="0"/>
          </a:p>
          <a:p>
            <a:pPr marL="457200" indent="-457200" eaLnBrk="1" hangingPunct="1">
              <a:buFont typeface="+mj-lt"/>
              <a:buAutoNum type="arabicPeriod" startAt="3"/>
            </a:pPr>
            <a:r>
              <a:rPr lang="en-CA" altLang="en-US" dirty="0"/>
              <a:t>Scroll Compressor </a:t>
            </a:r>
          </a:p>
          <a:p>
            <a:pPr marL="1204913" indent="-457200" eaLnBrk="1" hangingPunct="1">
              <a:buAutoNum type="alphaLcParenR"/>
            </a:pPr>
            <a:r>
              <a:rPr lang="en-CA" altLang="en-US" dirty="0"/>
              <a:t>Flow path opposite from Roots Compressor</a:t>
            </a:r>
          </a:p>
          <a:p>
            <a:pPr marL="1204913" indent="-457200" eaLnBrk="1" hangingPunct="1">
              <a:buAutoNum type="alphaLcParenR"/>
            </a:pPr>
            <a:r>
              <a:rPr lang="en-CA" altLang="en-US" dirty="0"/>
              <a:t>Direction of air flow </a:t>
            </a:r>
            <a:r>
              <a:rPr lang="en-CA" altLang="en-US" dirty="0">
                <a:sym typeface="Wingdings" panose="05000000000000000000" pitchFamily="2" charset="2"/>
              </a:rPr>
              <a:t> toward center</a:t>
            </a:r>
          </a:p>
          <a:p>
            <a:pPr marL="1204913" indent="-457200" eaLnBrk="1" hangingPunct="1">
              <a:buAutoNum type="alphaLcParenR"/>
            </a:pPr>
            <a:endParaRPr lang="en-CA" altLang="en-US" dirty="0">
              <a:sym typeface="Wingdings" panose="05000000000000000000" pitchFamily="2" charset="2"/>
            </a:endParaRPr>
          </a:p>
          <a:p>
            <a:pPr eaLnBrk="1" hangingPunct="1"/>
            <a:r>
              <a:rPr lang="en-CA" altLang="en-US" b="1" u="sng" dirty="0"/>
              <a:t>Kinetic Movement</a:t>
            </a:r>
            <a:endParaRPr lang="en-CA" altLang="en-US" u="sng" dirty="0"/>
          </a:p>
          <a:p>
            <a:pPr marL="457200" indent="-457200" eaLnBrk="1" hangingPunct="1">
              <a:buFont typeface="+mj-lt"/>
              <a:buAutoNum type="arabicPeriod" startAt="4"/>
            </a:pPr>
            <a:r>
              <a:rPr lang="en-CA" altLang="en-US" dirty="0"/>
              <a:t>A fan (air movement, like propeller)</a:t>
            </a:r>
          </a:p>
          <a:p>
            <a:pPr marL="457200" indent="-457200" eaLnBrk="1" hangingPunct="1">
              <a:buFont typeface="+mj-lt"/>
              <a:buAutoNum type="arabicPeriod" startAt="4"/>
            </a:pPr>
            <a:r>
              <a:rPr lang="en-CA" altLang="en-US" dirty="0"/>
              <a:t>A blower wheel (air movement like HVAC)</a:t>
            </a:r>
          </a:p>
          <a:p>
            <a:pPr marL="457200" indent="-457200" eaLnBrk="1" hangingPunct="1">
              <a:buFont typeface="+mj-lt"/>
              <a:buAutoNum type="arabicPeriod" startAt="4"/>
            </a:pPr>
            <a:r>
              <a:rPr lang="en-CA" altLang="en-US" dirty="0"/>
              <a:t>Centrifugal Compressor</a:t>
            </a:r>
          </a:p>
        </p:txBody>
      </p:sp>
    </p:spTree>
    <p:extLst>
      <p:ext uri="{BB962C8B-B14F-4D97-AF65-F5344CB8AC3E}">
        <p14:creationId xmlns:p14="http://schemas.microsoft.com/office/powerpoint/2010/main" val="60499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AD2941-5394-92D4-5CFE-4106D4A76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D55904C4-3B8A-B92E-54DD-F19F1A7E4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745" y="395943"/>
            <a:ext cx="4278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Supercharger Definition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D85AA989-D7EB-6FFB-E9C8-8B023651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DB10E220-51F3-F8CD-599D-78E9FFF02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8659"/>
            <a:ext cx="8458200" cy="5016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*IF* power for the device creating airflow comes from the crankshaft then we call that device a supercharger.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CA" altLang="en-US" dirty="0"/>
          </a:p>
          <a:p>
            <a:pPr eaLnBrk="1" hangingPunct="1"/>
            <a:r>
              <a:rPr lang="en-CA" altLang="en-US" dirty="0"/>
              <a:t>This is problematic because: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Positive displacement superchargers are analyzed completely differently from Kinetic-type superchargers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CA" altLang="en-US" dirty="0"/>
          </a:p>
          <a:p>
            <a:pPr eaLnBrk="1" hangingPunct="1"/>
            <a:r>
              <a:rPr lang="en-CA" altLang="en-US" dirty="0"/>
              <a:t>A Kinetic Supercharger is a centrifugal compressor driven (via belt) from the crankshaft of the engine. There is a geartrain in the housing to allow the centrifugal compressor to spin near the 40,000 – 60,000 RPM necessary for it to operate. The compressor side of a turbocharger is a centrifugal compressor.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CA" altLang="en-US" dirty="0"/>
          </a:p>
          <a:p>
            <a:pPr eaLnBrk="1" hangingPunct="1"/>
            <a:r>
              <a:rPr lang="en-CA" altLang="en-US" dirty="0"/>
              <a:t>For the rest of our supercharger discussion we will only be considering positive displacement superchargers. </a:t>
            </a:r>
          </a:p>
          <a:p>
            <a:pPr marL="457200" indent="-457200" eaLnBrk="1" hangingPunct="1">
              <a:buAutoNum type="arabicPeriod"/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2114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73" y="395943"/>
            <a:ext cx="84561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Analysis of Positive Displacement Supercharger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DA4343F-553D-442D-48ED-68ECBDCE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" y="917912"/>
            <a:ext cx="8229600" cy="5324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A positive displacement supercharger should be rated based on the volume of air it moves in a single revolution of the input shaft. </a:t>
            </a:r>
          </a:p>
          <a:p>
            <a:endParaRPr lang="en-US" dirty="0"/>
          </a:p>
          <a:p>
            <a:r>
              <a:rPr lang="en-US" dirty="0"/>
              <a:t>71-series Roots Blowers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Original Detroit Diesel engine, each cylinder displaces 71 in</a:t>
            </a:r>
            <a:r>
              <a:rPr lang="en-US" baseline="30000" dirty="0"/>
              <a:t>3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6-71 is a 6-cylinder version of the engine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8-71 is an 8-cylinder version of the engine ….14-71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6-71 Blower feeds a 426 in</a:t>
            </a:r>
            <a:r>
              <a:rPr lang="en-US" baseline="30000" dirty="0"/>
              <a:t>3</a:t>
            </a:r>
            <a:r>
              <a:rPr lang="en-US" dirty="0"/>
              <a:t> (7.0 L) per rotation (two-stroke)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8-71 Blower feeds 568 in</a:t>
            </a:r>
            <a:r>
              <a:rPr lang="en-US" baseline="30000" dirty="0"/>
              <a:t>3</a:t>
            </a:r>
            <a:r>
              <a:rPr lang="en-US" dirty="0"/>
              <a:t> (9.3 L) per rotation (two-stroke)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In an ideal world if a 6-71 blower was mounted to a 7.0L engine, the blower had half the RPM of the engine, and that engine had a 100% volumetric efficiency, then </a:t>
            </a:r>
            <a:r>
              <a:rPr lang="en-US" u="sng" dirty="0"/>
              <a:t>the blower wouldn’t do anything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Engine requires two revolutions to displace 7.0L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Blower requires one revolution to displace 7.0L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power input to compressor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additional pressure in the engine intake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A 6-71 blower can do more than just make you stand out in a crowd">
            <a:extLst>
              <a:ext uri="{FF2B5EF4-FFF2-40B4-BE49-F238E27FC236}">
                <a16:creationId xmlns:a16="http://schemas.microsoft.com/office/drawing/2014/main" id="{80E49119-BA33-89B0-7C5A-3A8908AA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71" y="5029201"/>
            <a:ext cx="274320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88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73" y="395943"/>
            <a:ext cx="84561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Analysis of Positive Displacement Supercharger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BDA4343F-553D-442D-48ED-68ECBDCE73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562" y="917912"/>
                <a:ext cx="8229600" cy="53510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dirty="0"/>
                  <a:t>What if we mounted an ideal 8-71 blower (theoretical displacement per blower revolution of 9.3L) to a 7.0L engine, the blower was run at half the RPM of the engine, and that engine had a 100% volumetric efficiency, then we would see: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9.3 L of air at ambient temperature and pressure is going to be squished into a 7.0 L container.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An ideal compressor is isentropic, and you might remember:</a:t>
                </a:r>
              </a:p>
              <a:p>
                <a:pPr marL="692150" lvl="1" indent="-342900"/>
                <a:r>
                  <a:rPr lang="en-US" dirty="0"/>
                  <a:t>Polytropic relationships for an Ideal Gas with constant specific heat capacity undergoing an Isentropic process</a:t>
                </a:r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Polytropic exponent = c</a:t>
                </a:r>
                <a:r>
                  <a:rPr lang="en-US" baseline="-25000" dirty="0"/>
                  <a:t>p</a:t>
                </a:r>
                <a:r>
                  <a:rPr lang="en-US" dirty="0"/>
                  <a:t>/c</a:t>
                </a:r>
                <a:r>
                  <a:rPr lang="en-US" baseline="-25000" dirty="0"/>
                  <a:t>v</a:t>
                </a:r>
                <a:r>
                  <a:rPr lang="en-US" dirty="0"/>
                  <a:t> = k</a:t>
                </a:r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 err="1"/>
                  <a:t>k</a:t>
                </a:r>
                <a:r>
                  <a:rPr lang="en-US" baseline="-25000" dirty="0" err="1"/>
                  <a:t>air</a:t>
                </a:r>
                <a:r>
                  <a:rPr lang="en-US" baseline="-25000" dirty="0"/>
                  <a:t> </a:t>
                </a:r>
                <a:r>
                  <a:rPr lang="en-US" dirty="0"/>
                  <a:t>= 1.395 – 1.40</a:t>
                </a:r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𝑑𝑟𝑖𝑣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𝑟𝑎𝑡𝑖𝑜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𝑉𝑜𝑙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𝑉𝑜𝑙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endParaRPr lang="en-US" dirty="0"/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𝑠𝑝𝑒𝑐𝑖𝑓𝑖𝑐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𝑤𝑜𝑟𝑘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𝑃𝑜𝑤𝑒𝑟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𝑚𝑎𝑠𝑠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𝐵𝑙𝑜𝑤𝑒𝑟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𝑠𝑝𝑒𝑐𝑖𝑓𝑖𝑐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𝑤𝑜𝑟𝑘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BDA4343F-553D-442D-48ED-68ECBDCE7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562" y="917912"/>
                <a:ext cx="8229600" cy="5351080"/>
              </a:xfrm>
              <a:prstGeom prst="rect">
                <a:avLst/>
              </a:prstGeom>
              <a:blipFill>
                <a:blip r:embed="rId2"/>
                <a:stretch>
                  <a:fillRect l="-815" t="-570" r="-1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C08D9EA-54E3-464D-DACB-0546B973D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222784"/>
              </p:ext>
            </p:extLst>
          </p:nvPr>
        </p:nvGraphicFramePr>
        <p:xfrm>
          <a:off x="5791200" y="4458350"/>
          <a:ext cx="3209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45960" imgH="520560" progId="">
                  <p:embed/>
                </p:oleObj>
              </mc:Choice>
              <mc:Fallback>
                <p:oleObj name="Equation" r:id="rId3" imgW="2145960" imgH="52056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458350"/>
                        <a:ext cx="32099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51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230" y="395943"/>
            <a:ext cx="2739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Do It with Ease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BDA4343F-553D-442D-48ED-68ECBDCE73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562" y="917912"/>
                <a:ext cx="8229600" cy="43637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𝑑𝑟𝑖𝑣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𝑟𝑎𝑡𝑖𝑜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𝑉𝑜𝑙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𝑉𝑜𝑙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Find specific volume at blower inlet using p and T</a:t>
                </a:r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Use specific volume to find mass moved by blower</a:t>
                </a:r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Once you know Vol</a:t>
                </a:r>
                <a:r>
                  <a:rPr lang="en-US" baseline="-25000" dirty="0"/>
                  <a:t>1</a:t>
                </a:r>
                <a:r>
                  <a:rPr lang="en-US" dirty="0"/>
                  <a:t> you can divide by mass to find v</a:t>
                </a:r>
                <a:r>
                  <a:rPr lang="en-US" baseline="-25000" dirty="0"/>
                  <a:t>1</a:t>
                </a:r>
                <a:endParaRPr lang="en-US" dirty="0"/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Calculate T</a:t>
                </a:r>
                <a:r>
                  <a:rPr lang="en-US" baseline="-25000" dirty="0"/>
                  <a:t>1</a:t>
                </a:r>
                <a:r>
                  <a:rPr lang="en-US" dirty="0"/>
                  <a:t> using p and v</a:t>
                </a:r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𝑠𝑝𝑒𝑐𝑖𝑓𝑖𝑐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𝑤𝑜𝑟𝑘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𝑃𝑜𝑤𝑒𝑟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𝑚𝑎𝑠𝑠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𝐵𝑙𝑜𝑤𝑒𝑟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𝑠𝑝𝑒𝑐𝑖𝑓𝑖𝑐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𝑤𝑜𝑟𝑘</m:t>
                    </m:r>
                  </m:oMath>
                </a14:m>
                <a:endParaRPr lang="en-US" dirty="0"/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69215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Check the density of the blower exit (engine inlet)</a:t>
                </a:r>
              </a:p>
            </p:txBody>
          </p:sp>
        </mc:Choice>
        <mc:Fallback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BDA4343F-553D-442D-48ED-68ECBDCE7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562" y="917912"/>
                <a:ext cx="8229600" cy="4363759"/>
              </a:xfrm>
              <a:prstGeom prst="rect">
                <a:avLst/>
              </a:prstGeom>
              <a:blipFill>
                <a:blip r:embed="rId2"/>
                <a:stretch>
                  <a:fillRect b="-16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4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625" y="395943"/>
            <a:ext cx="61590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Actual Displacement Supercharger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DA4343F-553D-442D-48ED-68ECBDCE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" y="917912"/>
            <a:ext cx="8229600" cy="470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Due to the volumetric efficiency of the original 71-series Detroit Diesel engines, the blower displacements are </a:t>
            </a:r>
            <a:r>
              <a:rPr lang="en-US" u="sng" dirty="0"/>
              <a:t>actually</a:t>
            </a:r>
            <a:r>
              <a:rPr lang="en-US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6V-71 Blower = 339 in</a:t>
            </a:r>
            <a:r>
              <a:rPr lang="en-US" baseline="30000" dirty="0"/>
              <a:t>3</a:t>
            </a:r>
            <a:r>
              <a:rPr lang="en-US" dirty="0"/>
              <a:t> (This comes from the V6 Detroit Diesel)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6-71 Blower = 4.11 in</a:t>
            </a:r>
            <a:r>
              <a:rPr lang="en-US" baseline="30000" dirty="0"/>
              <a:t>3</a:t>
            </a:r>
            <a:r>
              <a:rPr lang="en-US" dirty="0"/>
              <a:t> (Sometimes called the Big Rotor 6-71)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8-71 Blower = 436 in</a:t>
            </a:r>
            <a:r>
              <a:rPr lang="en-US" baseline="30000" dirty="0"/>
              <a:t>3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10-71 Blower = 466 in</a:t>
            </a:r>
            <a:r>
              <a:rPr lang="en-US" baseline="30000" dirty="0"/>
              <a:t>3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14-71 Blower = 521 in</a:t>
            </a:r>
            <a:r>
              <a:rPr lang="en-US" baseline="30000" dirty="0"/>
              <a:t>3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Few ‘71-Series’ Blowers are actually from Detroit Diesel engines anymore.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More lobes on the rotor will change the blower displacement (almost always making it smaller, but more efficient)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Helical rotors also take up more space, so they</a:t>
            </a:r>
            <a:br>
              <a:rPr lang="en-US" dirty="0"/>
            </a:br>
            <a:r>
              <a:rPr lang="en-US" dirty="0"/>
              <a:t>will displace less, but have improved efficiency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A 6-71 blower can do more than just make you stand out in a crowd">
            <a:extLst>
              <a:ext uri="{FF2B5EF4-FFF2-40B4-BE49-F238E27FC236}">
                <a16:creationId xmlns:a16="http://schemas.microsoft.com/office/drawing/2014/main" id="{80E49119-BA33-89B0-7C5A-3A8908AA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71" y="5029201"/>
            <a:ext cx="274320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09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230" y="395943"/>
            <a:ext cx="2739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Do It with Ease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DA4343F-553D-442D-48ED-68ECBDCE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28110"/>
            <a:ext cx="8763000" cy="1574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92150" lvl="1" indent="-342900">
              <a:buFont typeface="Arial" panose="020B0604020202020204" pitchFamily="34" charset="0"/>
              <a:buChar char="•"/>
            </a:pPr>
            <a:r>
              <a:rPr lang="en-US" dirty="0"/>
              <a:t>Same equations as before, but with corrected blower displacement</a:t>
            </a:r>
          </a:p>
          <a:p>
            <a:pPr marL="692150" lvl="1" indent="-342900">
              <a:buFont typeface="Arial" panose="020B0604020202020204" pitchFamily="34" charset="0"/>
              <a:buChar char="•"/>
            </a:pPr>
            <a:r>
              <a:rPr lang="en-US" dirty="0"/>
              <a:t>6-71 blower on 426 in</a:t>
            </a:r>
            <a:r>
              <a:rPr lang="en-US" baseline="30000" dirty="0"/>
              <a:t>3</a:t>
            </a:r>
            <a:r>
              <a:rPr lang="en-US" dirty="0"/>
              <a:t> engine</a:t>
            </a:r>
          </a:p>
          <a:p>
            <a:pPr marL="6921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Engine volumetric efficiency = 100%</a:t>
            </a:r>
          </a:p>
          <a:p>
            <a:pPr marL="6921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Blower drive ratio = 1:1 to engine RPM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A5E90F9-008F-4EBB-A7C9-AD0B62A99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8" t="52487" r="9980" b="26399"/>
          <a:stretch/>
        </p:blipFill>
        <p:spPr bwMode="auto">
          <a:xfrm>
            <a:off x="490422" y="3039088"/>
            <a:ext cx="8310562" cy="290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1C21A97-BE3F-6C95-76A1-91993B8BB7B4}"/>
              </a:ext>
            </a:extLst>
          </p:cNvPr>
          <p:cNvSpPr/>
          <p:nvPr/>
        </p:nvSpPr>
        <p:spPr>
          <a:xfrm>
            <a:off x="4038600" y="4884962"/>
            <a:ext cx="838200" cy="381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7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0526E-D96A-4C51-02B5-4B5C7EA8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0D359B2C-58F5-C5F7-E1F9-F4286675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230" y="395943"/>
            <a:ext cx="2739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Do It with Ease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E6D45576-094E-BBF5-7A40-D62DC913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DA4343F-553D-442D-48ED-68ECBDCE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28110"/>
            <a:ext cx="8229600" cy="2651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92150" lvl="1" indent="-342900">
              <a:buFont typeface="Arial" panose="020B0604020202020204" pitchFamily="34" charset="0"/>
              <a:buChar char="•"/>
            </a:pPr>
            <a:r>
              <a:rPr lang="en-US" dirty="0"/>
              <a:t>Now use an 8-71 blower, on the same 426 engine, and modify the drive ratio to produce the same boost pressure.</a:t>
            </a:r>
          </a:p>
          <a:p>
            <a:pPr marL="692150" lvl="1" indent="-342900">
              <a:buFont typeface="Arial" panose="020B0604020202020204" pitchFamily="34" charset="0"/>
              <a:buChar char="•"/>
            </a:pPr>
            <a:r>
              <a:rPr lang="en-US" dirty="0"/>
              <a:t>Chart predicts ~12.5% underdrive, or blower operating at 0.875 of the engine speed.</a:t>
            </a:r>
          </a:p>
          <a:p>
            <a:pPr marL="692150" lvl="1" indent="-342900">
              <a:buFont typeface="Arial" panose="020B0604020202020204" pitchFamily="34" charset="0"/>
              <a:buChar char="•"/>
            </a:pPr>
            <a:r>
              <a:rPr lang="en-US" dirty="0"/>
              <a:t>Ideal calculation suggests 0.7776 ratio would produce same boost</a:t>
            </a:r>
          </a:p>
          <a:p>
            <a:pPr marL="692150" lvl="1" indent="-342900">
              <a:buFont typeface="Arial" panose="020B0604020202020204" pitchFamily="34" charset="0"/>
              <a:buChar char="•"/>
            </a:pPr>
            <a:r>
              <a:rPr lang="en-US" dirty="0"/>
              <a:t>Why different? </a:t>
            </a:r>
          </a:p>
          <a:p>
            <a:pPr marL="6921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AA6542-AD6F-C23E-660C-1B74011D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1775"/>
            <a:ext cx="89121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A5E90F9-008F-4EBB-A7C9-AD0B62A99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6" t="72894" r="12191" b="5799"/>
          <a:stretch/>
        </p:blipFill>
        <p:spPr bwMode="auto">
          <a:xfrm>
            <a:off x="416719" y="3903807"/>
            <a:ext cx="8310562" cy="29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1C21A97-BE3F-6C95-76A1-91993B8BB7B4}"/>
              </a:ext>
            </a:extLst>
          </p:cNvPr>
          <p:cNvSpPr/>
          <p:nvPr/>
        </p:nvSpPr>
        <p:spPr>
          <a:xfrm>
            <a:off x="2032000" y="5539390"/>
            <a:ext cx="838200" cy="381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6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1125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Trebuchet MS</vt:lpstr>
      <vt:lpstr>Wingdings</vt:lpstr>
      <vt:lpstr>Office Theme</vt:lpstr>
      <vt:lpstr>Equation</vt:lpstr>
      <vt:lpstr>ME 433 Internal Combustion Engines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254</cp:revision>
  <dcterms:created xsi:type="dcterms:W3CDTF">2007-12-14T00:01:34Z</dcterms:created>
  <dcterms:modified xsi:type="dcterms:W3CDTF">2024-04-05T20:21:58Z</dcterms:modified>
</cp:coreProperties>
</file>