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0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/>
    <p:restoredTop sz="90819" autoAdjust="0"/>
  </p:normalViewPr>
  <p:slideViewPr>
    <p:cSldViewPr>
      <p:cViewPr varScale="1">
        <p:scale>
          <a:sx n="86" d="100"/>
          <a:sy n="86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9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ADBB9-1977-3EBE-4484-34C47B311C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A5355-9D8F-2B7E-43D4-030A3184C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63E8538-8064-44C8-BBE8-140F531C499B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771B5-DE39-7CF5-FF4D-123E685CD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26DA-62ED-5E5C-1318-36E884B02A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F21131-B59D-4E5D-824A-6A307651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AAA927-4D25-64EB-AFBD-F17A6A2EA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B495C-548C-A312-CA2A-96A39AA137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5831B62F-AF9B-42C4-BE3C-15DD9B130DA9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3BF4CE-FACF-1761-6FD1-FA1FCA767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85867D-7D00-7AA5-C801-29FD350DB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314E5-7434-A1D3-946E-1626AB1C1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ABF58-B958-4E5F-1F68-FC10B9249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130A6-BC44-4300-A39E-6BAD0B332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76B2-8103-BB17-4D29-6D0F9327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97CFB82-52C8-432C-A04B-96F86E68526C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3460-9152-65CF-06A8-06039FF1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86FB-2470-2A0E-595C-94D0468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C9F97-6AA4-48A5-BDF8-925253248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DDB8-E587-7D44-0D3E-8306176E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A310FA-9FE1-47E3-BD37-95632143B7FD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0264-5224-A01D-1FAA-B34BEF7C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D5365-79C8-2818-5B05-FB1520FF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6F0073-FC92-4951-93F2-47F3A9487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4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EBF4D-74F2-01B3-083A-F3C3A4B8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A1DB683-929E-411F-B4FD-710AF981B72F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FB65-DA5F-E7D3-36E9-895C949D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9E6D-58AA-E3C7-1E0B-4BB4A3A9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78A47-1C94-4179-991C-C5CF7606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C00D-0A2A-1343-717A-B7A74E7D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32A8285-7550-41BD-98E7-D13CC4BD5C23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2633-955F-22AC-ABE1-83CBD732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8C4ED-28DC-16FA-2242-8ED5C35B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605F3A-DDD2-44F0-AED0-EABB00F8D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9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367D-F5A6-C82B-90B8-0FD00A73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5427E3F-F12F-499B-BC05-CF305C899C39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51D7-66B4-A05A-B6DF-14AAC8EA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D37C-B044-7974-626E-93D142C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C394D-A6CF-452D-A0F8-2CC0302F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F463-C292-EDEA-E201-F12F0D84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18FFA00-3F6E-47BC-B3A8-6028A19F003B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A3B9-02B4-D0E1-DD53-D9DCFE2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7B645-E645-A541-4688-51933A76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EBCC01-3651-4E3B-AE5D-58CF70FC5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D457-B1DF-7CBB-FEBF-02A46013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ACB5F0-0615-45A6-8665-FA7145F99F82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67DD2-D75A-98D9-1C65-3F0C268E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EA064-6A05-CF8B-2971-6674269F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8EF35C-1240-42AE-8382-C07FDBD1D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7EFE-677F-B9AA-C1BB-09AEED38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4A9B6D7-16C1-4FDF-8AC6-926DD83FD7B2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9C73A-DD43-9136-CFD0-42AC26F6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B7FFC-0CAB-F532-22CB-37AA1B9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96F7A7-2C05-4FA0-9A5F-AD432E06A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022BA-4135-A219-7158-3F1CB958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BED959B-A8C9-417E-B1DE-408FC7229F19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B0E28-55B4-1641-4500-99048FA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9745-888F-09ED-DD6F-546364FE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525DC4-1F15-44F8-9B0A-E210DA2B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2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DE6CE-4C89-3C18-9039-3DB8D5CF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4080795-84DB-4694-BECC-29A5B2B400BF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59C2D-A6BA-16D7-9D34-41C0BCD6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00D3-45AF-7F2B-525D-CEC77F7F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15AD5-1467-4B01-B464-EBFAE2BC2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5EA37-EF8E-58B3-4B65-A476FFC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5575AC8-4931-4660-B2D0-621F4AD8CC60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4FC5-D498-D4CA-CFA8-7FC7CE06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62B7-F6CA-D62A-51C6-FDA7673B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2D1A71-E823-49D7-A12C-4E402869A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6FF71-55A4-67E6-0B72-0672FF6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12E3-635A-CAD4-1817-57BE5508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>
            <a:extLst>
              <a:ext uri="{FF2B5EF4-FFF2-40B4-BE49-F238E27FC236}">
                <a16:creationId xmlns:a16="http://schemas.microsoft.com/office/drawing/2014/main" id="{D7683F83-B8CA-1A5D-1398-38D0C6EA67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2400"/>
            <a:ext cx="9144000" cy="6705600"/>
            <a:chOff x="0" y="227955"/>
            <a:chExt cx="9238889" cy="69216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1E728A-FFBF-83E9-5741-70E5AC1F4130}"/>
                </a:ext>
              </a:extLst>
            </p:cNvPr>
            <p:cNvSpPr/>
            <p:nvPr userDrawn="1"/>
          </p:nvSpPr>
          <p:spPr>
            <a:xfrm>
              <a:off x="227764" y="227955"/>
              <a:ext cx="8685519" cy="639895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FB5034-54EC-5AB2-6067-044D05DB2E47}"/>
                </a:ext>
              </a:extLst>
            </p:cNvPr>
            <p:cNvSpPr/>
            <p:nvPr userDrawn="1"/>
          </p:nvSpPr>
          <p:spPr>
            <a:xfrm>
              <a:off x="0" y="6240185"/>
              <a:ext cx="376934" cy="117983"/>
            </a:xfrm>
            <a:prstGeom prst="rect">
              <a:avLst/>
            </a:prstGeom>
            <a:solidFill>
              <a:srgbClr val="A78D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1" name="Picture 8" descr="ui_logo_rgb.pdf">
              <a:extLst>
                <a:ext uri="{FF2B5EF4-FFF2-40B4-BE49-F238E27FC236}">
                  <a16:creationId xmlns:a16="http://schemas.microsoft.com/office/drawing/2014/main" id="{F23C144C-E5C0-0D0A-0B30-CD88D9608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66" y="6138684"/>
              <a:ext cx="1874242" cy="3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engr_ppt.pdf">
              <a:extLst>
                <a:ext uri="{FF2B5EF4-FFF2-40B4-BE49-F238E27FC236}">
                  <a16:creationId xmlns:a16="http://schemas.microsoft.com/office/drawing/2014/main" id="{3481DFB6-5AA1-65DE-B575-BF9723B24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60" y="6198313"/>
              <a:ext cx="2933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admin-gold-whiteCLIP.png">
              <a:extLst>
                <a:ext uri="{FF2B5EF4-FFF2-40B4-BE49-F238E27FC236}">
                  <a16:creationId xmlns:a16="http://schemas.microsoft.com/office/drawing/2014/main" id="{CD77F6A2-23C5-F3D0-C65C-B8EEB0644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42" y="5378209"/>
              <a:ext cx="1758547" cy="17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000" spc="-1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4E9D51-DC80-7CBC-4942-19EABE9B8F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ME 433</a:t>
            </a:r>
            <a:br>
              <a:rPr lang="en-US" dirty="0"/>
            </a:br>
            <a:r>
              <a:rPr lang="en-US" dirty="0"/>
              <a:t>Internal Combustion Engines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Subtitle 3">
            <a:extLst>
              <a:ext uri="{FF2B5EF4-FFF2-40B4-BE49-F238E27FC236}">
                <a16:creationId xmlns:a16="http://schemas.microsoft.com/office/drawing/2014/main" id="{77BC4226-4466-A85D-6602-9174C3A3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Professor: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Dr. Dan Cordon (AKA Dr. Dan)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45" y="395943"/>
            <a:ext cx="7350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Centrifugal Compressors (Turbochargers)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Analysis of a centrifugal compressor is different from a positive displacement supercharger.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30BC8E-CA94-CAF0-EFB5-54380ACB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" y="3043501"/>
            <a:ext cx="3652838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wastegate controls the amount of exhaust bypass to maintain a desired boost pressure (usually measured at intake pressure, after any intercooler and piping).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Mass airflow is not directly linked to the engine speed at all.</a:t>
            </a:r>
          </a:p>
        </p:txBody>
      </p:sp>
      <p:pic>
        <p:nvPicPr>
          <p:cNvPr id="2050" name="Picture 2" descr="Under the skin: how turbochargers have evolved | Autocar">
            <a:extLst>
              <a:ext uri="{FF2B5EF4-FFF2-40B4-BE49-F238E27FC236}">
                <a16:creationId xmlns:a16="http://schemas.microsoft.com/office/drawing/2014/main" id="{E7E7234A-BBD4-BA4A-2B2F-FB0504DD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47" y="3505200"/>
            <a:ext cx="506295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" y="1863616"/>
            <a:ext cx="845581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Power comes from exhaust flow (blowdown is significant portion of energy, plus some exhaust stroke displacement).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Generally consider the energy to drive the compressor as ‘free’, so we don’t account for it.</a:t>
            </a:r>
          </a:p>
        </p:txBody>
      </p:sp>
    </p:spTree>
    <p:extLst>
      <p:ext uri="{BB962C8B-B14F-4D97-AF65-F5344CB8AC3E}">
        <p14:creationId xmlns:p14="http://schemas.microsoft.com/office/powerpoint/2010/main" val="216305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45" y="395943"/>
            <a:ext cx="7350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Centrifugal Compressors (Turbochargers)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Turbine Selection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" y="1405333"/>
            <a:ext cx="845581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Choosing a turbine size is your first decision.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Turbine housing family (T15, T25, T3, T4, T6,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Turbine </a:t>
            </a:r>
            <a:r>
              <a:rPr lang="en-US" sz="1800" dirty="0" err="1"/>
              <a:t>a/r</a:t>
            </a:r>
            <a:r>
              <a:rPr lang="en-US" sz="1800" dirty="0"/>
              <a:t> (area to radius ratio)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Turbine wheels</a:t>
            </a:r>
          </a:p>
        </p:txBody>
      </p:sp>
      <p:pic>
        <p:nvPicPr>
          <p:cNvPr id="3074" name="Picture 2" descr="Turbocharger Fundamentals">
            <a:extLst>
              <a:ext uri="{FF2B5EF4-FFF2-40B4-BE49-F238E27FC236}">
                <a16:creationId xmlns:a16="http://schemas.microsoft.com/office/drawing/2014/main" id="{47E9AA80-EE8E-F5F3-B753-077B3B7D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1" y="3429000"/>
            <a:ext cx="5037660" cy="34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urbo Charger A/R Ratio Sizing How To">
            <a:extLst>
              <a:ext uri="{FF2B5EF4-FFF2-40B4-BE49-F238E27FC236}">
                <a16:creationId xmlns:a16="http://schemas.microsoft.com/office/drawing/2014/main" id="{439D340D-B065-F74C-90FD-81FB719C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144"/>
            <a:ext cx="3124200" cy="39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2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3" y="395943"/>
            <a:ext cx="3213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Turbine Housings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784559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6D58A-F663-C77A-3F06-78C66894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0" y="1066800"/>
            <a:ext cx="73723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479" y="395943"/>
            <a:ext cx="2833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Turbine Wheels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889" y="-11316"/>
            <a:ext cx="2715287" cy="9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BA130-3617-CC0A-5163-AE1A7207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1132"/>
            <a:ext cx="4457317" cy="5260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C2C91-0255-247D-544D-2238CEEB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47" y="2255519"/>
            <a:ext cx="4469251" cy="4602481"/>
          </a:xfrm>
          <a:prstGeom prst="rect">
            <a:avLst/>
          </a:prstGeom>
        </p:spPr>
      </p:pic>
      <p:pic>
        <p:nvPicPr>
          <p:cNvPr id="4098" name="Picture 2" descr="617 Diesel Garrett T3 Turbocharger Turbine Wheel ( Impeller) and Shaft |  Product | MercedesSource.com">
            <a:extLst>
              <a:ext uri="{FF2B5EF4-FFF2-40B4-BE49-F238E27FC236}">
                <a16:creationId xmlns:a16="http://schemas.microsoft.com/office/drawing/2014/main" id="{1F76C141-DDD4-18E9-C38F-7FA0AD30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31" y="2817256"/>
            <a:ext cx="2109769" cy="14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2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307" y="395943"/>
            <a:ext cx="3321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Compressor Maps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917911"/>
            <a:ext cx="426243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The biggest difference in turbocharger selection usually comes from selecting the most appropriate compressor size and geometry.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F2D3B2-74D3-12E6-5609-D8253EFE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8" y="2764914"/>
            <a:ext cx="441722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Compressor map shows the mass flow rate (sometimes volume flow rate at STP), compressor RPM, Pressure ratio, and isentropic efficiency.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Need to plot the data points for your engine across whole RPM range on the compressor map.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Pay special attention to the surge line.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Pay attention to the choked line.</a:t>
            </a:r>
          </a:p>
        </p:txBody>
      </p:sp>
      <p:pic>
        <p:nvPicPr>
          <p:cNvPr id="6150" name="Picture 6" descr="T67 compressor map inside? - Honda-Tech - Honda Forum Discussion">
            <a:extLst>
              <a:ext uri="{FF2B5EF4-FFF2-40B4-BE49-F238E27FC236}">
                <a16:creationId xmlns:a16="http://schemas.microsoft.com/office/drawing/2014/main" id="{6243997F-2428-9C4D-5691-90B5131F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59854"/>
            <a:ext cx="4603628" cy="59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573" y="395943"/>
            <a:ext cx="5795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What if Supercharger Isn’t Ideal?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8605838" cy="50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There are two big factors that make superchargers/blowers different from our ideal calculations</a:t>
            </a:r>
          </a:p>
          <a:p>
            <a:r>
              <a:rPr lang="en-US" dirty="0"/>
              <a:t>a)  Compression isn’t isentropic</a:t>
            </a:r>
          </a:p>
          <a:p>
            <a:r>
              <a:rPr lang="en-US" dirty="0"/>
              <a:t>b)  Some air leaks past the rotors, so mass flow doesn’t match.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For a), we can calculate the actual blower outlet conditions so long as we know the isentropic efficiency of the blower.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Pressure at blower outlet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Temperature at blower outlet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For b), we can do a few things: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Ignore the issue </a:t>
            </a:r>
            <a:r>
              <a:rPr lang="en-US" dirty="0">
                <a:sym typeface="Wingdings" panose="05000000000000000000" pitchFamily="2" charset="2"/>
              </a:rPr>
              <a:t> Not a bad assumption so long as: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Engine and/or blower speed is high (less opportunity for leaks)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Rotor tips have seals added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If we know the leakage percent we can adjust the mass flow equation accordingly.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098A15-D565-2112-E3F9-D5BC27FEBD2C}"/>
              </a:ext>
            </a:extLst>
          </p:cNvPr>
          <p:cNvSpPr/>
          <p:nvPr/>
        </p:nvSpPr>
        <p:spPr>
          <a:xfrm>
            <a:off x="457200" y="4191000"/>
            <a:ext cx="2311400" cy="526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46" y="395943"/>
            <a:ext cx="5618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Roots Blower Efficiency Curves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860583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You will be able to find an isentropic efficiency curve for the blower. These usually have blower RPM on the horizontal axis and pressure ratio on the vertical axis.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30BC8E-CA94-CAF0-EFB5-54380ACB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45" y="2195965"/>
            <a:ext cx="3881438" cy="372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Notable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Peak pressure ratio of about 2.3:1. This means ~21 psi of boost is about as much as they will produce.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Teflon sealed rotor tips can produce higher boost.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Most efficient at low speed and low boost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Operational speed is roughly 1000 RPM to 10,000 RPM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Peak efficiency around 3000-5000 RPM for any boost level</a:t>
            </a:r>
          </a:p>
        </p:txBody>
      </p:sp>
      <p:pic>
        <p:nvPicPr>
          <p:cNvPr id="4" name="Picture 3" descr="Graph with lines and numbers on it&#10;&#10;Description automatically generated with medium confidence">
            <a:extLst>
              <a:ext uri="{FF2B5EF4-FFF2-40B4-BE49-F238E27FC236}">
                <a16:creationId xmlns:a16="http://schemas.microsoft.com/office/drawing/2014/main" id="{7AB5300F-F7DC-C6C2-5E4F-1E731A6E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70" y="1933575"/>
            <a:ext cx="480933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6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030" y="395943"/>
            <a:ext cx="5532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Analyzing Roots Blower in EES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860583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Start off with the isentropic calculations from previous analysis.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30BC8E-CA94-CAF0-EFB5-54380ACB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22" y="1426264"/>
            <a:ext cx="7895877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Perform ideal calculations to get pressure and temperature at the blower outlet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Use isentropic efficiency equation (assuming constant specific heat capacity) to calculate actual blower outlet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Check outlet pressure and blower speed, then adjust value for isentropic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Once correct, use pressure and temperature to define the real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Check density of the outlet to determine if any increase in speed or pressure has made a denser mixture or not. </a:t>
            </a:r>
          </a:p>
        </p:txBody>
      </p:sp>
    </p:spTree>
    <p:extLst>
      <p:ext uri="{BB962C8B-B14F-4D97-AF65-F5344CB8AC3E}">
        <p14:creationId xmlns:p14="http://schemas.microsoft.com/office/powerpoint/2010/main" val="10369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836" y="395943"/>
            <a:ext cx="6020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What About Intercooler for Blower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DA4343F-553D-442D-48ED-68ECBDCE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" y="917912"/>
            <a:ext cx="860583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Start off with the non-isentropic analysis.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30BC8E-CA94-CAF0-EFB5-54380ACB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22" y="1426264"/>
            <a:ext cx="8353078" cy="261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Need either a heat rate out of heat exchanger, or a temperature drop across intercooler.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Need to consider a pressure drop across the intercooler as well.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There will be a pressure drop due to mechanical losses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There will be an additional pressure drop due to temperature 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Use the temperature and specific volume to find the thermal pressure drop.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Subtract off the mechanical pressure drop as well to get the pressure and temperature of the intercooler outlet.  </a:t>
            </a:r>
          </a:p>
        </p:txBody>
      </p:sp>
      <p:pic>
        <p:nvPicPr>
          <p:cNvPr id="1026" name="Picture 2" descr="TBS 71 Series Marine Intercooler [#5050]">
            <a:extLst>
              <a:ext uri="{FF2B5EF4-FFF2-40B4-BE49-F238E27FC236}">
                <a16:creationId xmlns:a16="http://schemas.microsoft.com/office/drawing/2014/main" id="{EE404E11-2634-9668-4259-DF2B1F16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005474"/>
            <a:ext cx="4267200" cy="2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25SC blower,Intake,Intercooler - Offshoreonly.com">
            <a:extLst>
              <a:ext uri="{FF2B5EF4-FFF2-40B4-BE49-F238E27FC236}">
                <a16:creationId xmlns:a16="http://schemas.microsoft.com/office/drawing/2014/main" id="{9C4F49C4-BA2F-84D5-7A46-A5F324DC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213"/>
            <a:ext cx="4714971" cy="26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1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972" y="395943"/>
            <a:ext cx="7098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Blower Efficiency Maps – Roots (typical)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Graph with lines and numbers on it&#10;&#10;Description automatically generated with medium confidence">
            <a:extLst>
              <a:ext uri="{FF2B5EF4-FFF2-40B4-BE49-F238E27FC236}">
                <a16:creationId xmlns:a16="http://schemas.microsoft.com/office/drawing/2014/main" id="{2A29D4FF-2114-1345-71E0-67831C82D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65584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5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38" y="395943"/>
            <a:ext cx="8004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Blower Efficiency Maps – Medium Twin Screw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hart of a performance map&#10;&#10;Description automatically generated with medium confidence">
            <a:extLst>
              <a:ext uri="{FF2B5EF4-FFF2-40B4-BE49-F238E27FC236}">
                <a16:creationId xmlns:a16="http://schemas.microsoft.com/office/drawing/2014/main" id="{F998AEEB-5258-7601-242E-76AA432A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3" y="872836"/>
            <a:ext cx="73152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6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39" y="395943"/>
            <a:ext cx="8004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Blower Efficiency Maps – Medium Twin Screw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A diagram of a tropic efficiency map&#10;&#10;Description automatically generated">
            <a:extLst>
              <a:ext uri="{FF2B5EF4-FFF2-40B4-BE49-F238E27FC236}">
                <a16:creationId xmlns:a16="http://schemas.microsoft.com/office/drawing/2014/main" id="{EF7734B4-DBA0-61D9-793C-CBD496DB5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2" y="1013636"/>
            <a:ext cx="7098418" cy="58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6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526E-D96A-4C51-02B5-4B5C7EA8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0D359B2C-58F5-C5F7-E1F9-F4286675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93" y="395943"/>
            <a:ext cx="762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Blower Efficiency Maps – Large Twin Screw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E6D45576-094E-BBF5-7A40-D62DC913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AA6542-AD6F-C23E-660C-1B74011D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775"/>
            <a:ext cx="891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chart of a performance map&#10;&#10;Description automatically generated with medium confidence">
            <a:extLst>
              <a:ext uri="{FF2B5EF4-FFF2-40B4-BE49-F238E27FC236}">
                <a16:creationId xmlns:a16="http://schemas.microsoft.com/office/drawing/2014/main" id="{97AE8AA9-DE68-36B6-C0B9-F0FFBDC10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6266"/>
            <a:ext cx="5806168" cy="59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</TotalTime>
  <Words>687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Office Theme</vt:lpstr>
      <vt:lpstr>ME 433 Internal Combustion Engines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Intro</dc:title>
  <dc:creator>Dan Cordon</dc:creator>
  <cp:lastModifiedBy>Cordon, Dan (dcordon@uidaho.edu)</cp:lastModifiedBy>
  <cp:revision>255</cp:revision>
  <dcterms:created xsi:type="dcterms:W3CDTF">2007-12-14T00:01:34Z</dcterms:created>
  <dcterms:modified xsi:type="dcterms:W3CDTF">2024-04-08T20:20:33Z</dcterms:modified>
</cp:coreProperties>
</file>