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61" r:id="rId6"/>
    <p:sldId id="263" r:id="rId7"/>
    <p:sldId id="265" r:id="rId8"/>
    <p:sldId id="266" r:id="rId9"/>
    <p:sldId id="268" r:id="rId10"/>
    <p:sldId id="269" r:id="rId11"/>
    <p:sldId id="271" r:id="rId12"/>
    <p:sldId id="270" r:id="rId13"/>
    <p:sldId id="273" r:id="rId14"/>
    <p:sldId id="274" r:id="rId15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Engr 350 - Lecture 1</a:t>
            </a:r>
            <a:r>
              <a:rPr lang="en-US" sz="4200" dirty="0"/>
              <a:t>6</a:t>
            </a:r>
            <a:r>
              <a:rPr sz="4200" dirty="0"/>
              <a:t> - General Equations of Plane Stress Transformation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C94107-C874-4A1D-BDF7-FED3DDDFB070}"/>
              </a:ext>
            </a:extLst>
          </p:cNvPr>
          <p:cNvSpPr/>
          <p:nvPr/>
        </p:nvSpPr>
        <p:spPr>
          <a:xfrm>
            <a:off x="3251200" y="5678124"/>
            <a:ext cx="65024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/>
              <a:t>"I may not have a weapon, but I can still transform and roll."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		</a:t>
            </a:r>
            <a:r>
              <a:rPr lang="en-US" sz="2800" b="1" dirty="0"/>
              <a:t>- Optimus Prime </a:t>
            </a:r>
            <a:endParaRPr lang="en-US" b="1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60000">
            <a:off x="7412679" y="4341002"/>
            <a:ext cx="5124616" cy="4963095"/>
          </a:xfrm>
          <a:prstGeom prst="rect">
            <a:avLst/>
          </a:prstGeom>
        </p:spPr>
      </p:pic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Example Problem 1</a:t>
            </a:r>
            <a:endParaRPr sz="4200" dirty="0"/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581841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Determine the normal and shear stresses on the inclined surface of the stress element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Plan: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Find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θ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Note sign conventions for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n-US" sz="2800" baseline="-250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xy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Apply Stress Transformation Equations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Check Invariants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Check Intuition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10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92571534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60000">
            <a:off x="7412679" y="4341002"/>
            <a:ext cx="5124616" cy="4963095"/>
          </a:xfrm>
          <a:prstGeom prst="rect">
            <a:avLst/>
          </a:prstGeom>
        </p:spPr>
      </p:pic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Example Problem 1</a:t>
            </a:r>
            <a:endParaRPr sz="4200" dirty="0"/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581841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Solution: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θ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 = tan</a:t>
            </a:r>
            <a:r>
              <a:rPr lang="en-US" sz="2800" baseline="300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-1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(8/5) = 58°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16 MPa,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42 MPa, and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n-US" sz="2800" baseline="-250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xy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-50 MPa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-10.2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MPa,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68.2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MPa, and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n-US" sz="2800" baseline="-250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nt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33.6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MPa</a:t>
            </a:r>
            <a:endParaRPr lang="en-US" sz="2800" dirty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Check Invariants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I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1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 = 58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I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2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 = -1828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Check Intuition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Stress orientation hard to </a:t>
            </a:r>
            <a:b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</a:b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picture in head (Mohr’s Circle</a:t>
            </a:r>
            <a:b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</a:b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will help)</a:t>
            </a: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11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87049862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554" y="5446941"/>
            <a:ext cx="6689660" cy="4057424"/>
          </a:xfrm>
          <a:prstGeom prst="rect">
            <a:avLst/>
          </a:prstGeom>
        </p:spPr>
      </p:pic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Example Problem 2</a:t>
            </a:r>
            <a:endParaRPr sz="4200" dirty="0"/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571500" y="2222499"/>
            <a:ext cx="11861800" cy="513624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Determine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σ</a:t>
            </a:r>
            <a:r>
              <a:rPr lang="en-US" sz="3200" baseline="-250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x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σ</a:t>
            </a:r>
            <a:r>
              <a:rPr lang="en-US" sz="3200" baseline="-250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y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, and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τ</a:t>
            </a:r>
            <a:r>
              <a:rPr lang="en-US" sz="3200" baseline="-25000" dirty="0" err="1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xy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 that would result in stress state shown when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θ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 =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20°</a:t>
            </a:r>
            <a:endParaRPr lang="en-US" sz="3200" dirty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Plan: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Two ways to do this problem:</a:t>
            </a:r>
          </a:p>
          <a:p>
            <a:pPr marL="1371600" lvl="3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1) Rotate whole picture by -20°</a:t>
            </a:r>
            <a:b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2) Use equation solver and input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n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t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and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τ</a:t>
            </a:r>
            <a:r>
              <a:rPr lang="en-US" sz="2800" baseline="-25000" dirty="0" err="1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nt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Plan for Either Option: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Find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θ</a:t>
            </a:r>
            <a:endParaRPr lang="en-US" sz="2800" dirty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Note sign conventions for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σ</a:t>
            </a:r>
            <a:r>
              <a:rPr lang="en-US" sz="2800" baseline="-250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x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σ</a:t>
            </a:r>
            <a:r>
              <a:rPr lang="en-US" sz="2800" baseline="-250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y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, and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τ</a:t>
            </a:r>
            <a:r>
              <a:rPr lang="en-US" sz="2800" baseline="-25000" dirty="0" err="1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xy</a:t>
            </a:r>
            <a:endParaRPr lang="en-US" sz="2800" dirty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Apply Stress Transformation Equations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Check Invariants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Check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Intuition</a:t>
            </a:r>
            <a:endParaRPr lang="en-US" sz="2800" dirty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12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406243505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60000">
            <a:off x="5890554" y="5287287"/>
            <a:ext cx="6689660" cy="4057424"/>
          </a:xfrm>
          <a:prstGeom prst="rect">
            <a:avLst/>
          </a:prstGeom>
        </p:spPr>
      </p:pic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Example Problem 2</a:t>
            </a:r>
            <a:endParaRPr sz="4200" dirty="0"/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571500" y="2222499"/>
            <a:ext cx="11861800" cy="535395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Option 1:</a:t>
            </a:r>
          </a:p>
          <a:p>
            <a:pPr marL="45720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u="sng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Input: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θ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 = -20°</a:t>
            </a:r>
            <a:endParaRPr lang="en-US" sz="2800" dirty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66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-28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n-US" sz="2800" baseline="-250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xy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42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</a:t>
            </a:r>
            <a:endParaRPr lang="en-US" sz="2800" dirty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marL="457200" lvl="1" indent="0">
              <a:buNone/>
              <a:defRPr sz="1800">
                <a:solidFill>
                  <a:srgbClr val="000000"/>
                </a:solidFill>
              </a:defRPr>
            </a:pPr>
            <a:endParaRPr lang="en-US" sz="2800" u="sng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u="sng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28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9.99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n-US" sz="2800" baseline="-250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xy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62.4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</a:t>
            </a:r>
            <a:endParaRPr lang="en-US" sz="2800" dirty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Check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Invariants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I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1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 = 38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I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2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 = -3612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Check Intuition</a:t>
            </a:r>
            <a:endParaRPr lang="en-US" sz="2800" dirty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13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15343954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0000">
            <a:off x="5890554" y="5287287"/>
            <a:ext cx="6689660" cy="4057424"/>
          </a:xfrm>
          <a:prstGeom prst="rect">
            <a:avLst/>
          </a:prstGeom>
        </p:spPr>
      </p:pic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Example Problem 2</a:t>
            </a:r>
            <a:endParaRPr sz="4200" dirty="0"/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571500" y="2222499"/>
            <a:ext cx="11861800" cy="536847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Option 2:</a:t>
            </a:r>
          </a:p>
          <a:p>
            <a:pPr marL="45720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u="sng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Input: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θ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 = 20°</a:t>
            </a:r>
            <a:endParaRPr lang="en-US" sz="2800" dirty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66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-28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n-US" sz="2800" baseline="-250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xy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u="sng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28.0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2800" baseline="-25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9.99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n-US" sz="2800" baseline="-250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xy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62.4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</a:t>
            </a:r>
            <a:endParaRPr lang="en-US" sz="2800" dirty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Check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Invariants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I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1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 = 38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I</a:t>
            </a:r>
            <a:r>
              <a:rPr lang="en-US" sz="2800" baseline="-250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2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 = -3612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Check Intuition</a:t>
            </a:r>
            <a:endParaRPr lang="en-US" sz="2800" dirty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14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33669882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Failure and states of stress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sp>
        <p:nvSpPr>
          <p:cNvPr id="46" name="Shape 46"/>
          <p:cNvSpPr/>
          <p:nvPr/>
        </p:nvSpPr>
        <p:spPr>
          <a:xfrm>
            <a:off x="460258" y="2067391"/>
            <a:ext cx="12119956" cy="3351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fontScale="92500" lnSpcReduction="20000"/>
          </a:bodyPr>
          <a:lstStyle/>
          <a:p>
            <a:pPr marL="457199" lvl="0" indent="-457199" algn="l">
              <a:buSzPct val="75000"/>
              <a:buFont typeface="Helvetica Neue"/>
              <a:buChar char="•"/>
              <a:defRPr sz="1800"/>
            </a:pPr>
            <a:r>
              <a:rPr sz="3000" dirty="0">
                <a:solidFill>
                  <a:srgbClr val="747474"/>
                </a:solidFill>
              </a:rPr>
              <a:t>Failure of material will occur i</a:t>
            </a:r>
            <a:r>
              <a:rPr lang="en-US" sz="3000" dirty="0">
                <a:solidFill>
                  <a:srgbClr val="747474"/>
                </a:solidFill>
              </a:rPr>
              <a:t>f the applied stress is greater than the allowable stress. </a:t>
            </a:r>
          </a:p>
          <a:p>
            <a:pPr marL="457199" lvl="0" indent="-457199" algn="l">
              <a:buSzPct val="75000"/>
              <a:buFont typeface="Helvetica Neue"/>
              <a:buChar char="•"/>
              <a:defRPr sz="1800"/>
            </a:pPr>
            <a:r>
              <a:rPr lang="en-US" sz="3000" dirty="0">
                <a:solidFill>
                  <a:srgbClr val="747474"/>
                </a:solidFill>
              </a:rPr>
              <a:t>What constitutes ‘failure’ is more complicated than ‘did it break?’</a:t>
            </a:r>
          </a:p>
          <a:p>
            <a:pPr marL="457199" lvl="0" indent="-457199" algn="l">
              <a:buSzPct val="75000"/>
              <a:buFont typeface="Helvetica Neue"/>
              <a:buChar char="•"/>
              <a:defRPr sz="1800"/>
            </a:pPr>
            <a:r>
              <a:rPr lang="en-US" sz="3000" dirty="0">
                <a:solidFill>
                  <a:srgbClr val="747474"/>
                </a:solidFill>
              </a:rPr>
              <a:t>Sometimes the limiting stress is a normal stress, and sometimes it is a shear stress.</a:t>
            </a:r>
            <a:endParaRPr sz="3000" dirty="0">
              <a:solidFill>
                <a:srgbClr val="747474"/>
              </a:solidFill>
            </a:endParaRPr>
          </a:p>
          <a:p>
            <a:pPr marL="457199" lvl="0" indent="-457199" algn="l">
              <a:buSzPct val="75000"/>
              <a:buFont typeface="Helvetica Neue"/>
              <a:buChar char="•"/>
              <a:defRPr sz="1800"/>
            </a:pPr>
            <a:r>
              <a:rPr sz="3000" dirty="0">
                <a:solidFill>
                  <a:srgbClr val="747474"/>
                </a:solidFill>
              </a:rPr>
              <a:t>We must develop techniques to determine stresses at all possible orientations in order to determine critical stresses</a:t>
            </a:r>
          </a:p>
          <a:p>
            <a:pPr marL="457199" lvl="0" indent="-457199" algn="l">
              <a:buSzPct val="75000"/>
              <a:buFont typeface="Helvetica Neue"/>
              <a:buChar char="•"/>
              <a:defRPr sz="1800"/>
            </a:pPr>
            <a:r>
              <a:rPr lang="en-US" sz="3000" dirty="0">
                <a:solidFill>
                  <a:srgbClr val="747474"/>
                </a:solidFill>
              </a:rPr>
              <a:t>In the previous lecture we developed the equations for stress transformation</a:t>
            </a:r>
            <a:endParaRPr sz="3000" dirty="0">
              <a:solidFill>
                <a:srgbClr val="747474"/>
              </a:solidFill>
            </a:endParaRPr>
          </a:p>
        </p:txBody>
      </p:sp>
      <p:grpSp>
        <p:nvGrpSpPr>
          <p:cNvPr id="52" name="Group 52"/>
          <p:cNvGrpSpPr/>
          <p:nvPr/>
        </p:nvGrpSpPr>
        <p:grpSpPr>
          <a:xfrm>
            <a:off x="872475" y="5419340"/>
            <a:ext cx="4671871" cy="3762111"/>
            <a:chOff x="-21661" y="0"/>
            <a:chExt cx="4671870" cy="3762109"/>
          </a:xfrm>
        </p:grpSpPr>
        <p:sp>
          <p:nvSpPr>
            <p:cNvPr id="47" name="Shape 47"/>
            <p:cNvSpPr/>
            <p:nvPr/>
          </p:nvSpPr>
          <p:spPr>
            <a:xfrm>
              <a:off x="23054" y="3737159"/>
              <a:ext cx="462715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8" name="Shape 48"/>
            <p:cNvSpPr/>
            <p:nvPr/>
          </p:nvSpPr>
          <p:spPr>
            <a:xfrm flipV="1">
              <a:off x="-1" y="0"/>
              <a:ext cx="2" cy="372951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51" name="Group 51"/>
            <p:cNvGrpSpPr/>
            <p:nvPr/>
          </p:nvGrpSpPr>
          <p:grpSpPr>
            <a:xfrm>
              <a:off x="-21662" y="1481898"/>
              <a:ext cx="2280213" cy="2280212"/>
              <a:chOff x="-31749" y="-31749"/>
              <a:chExt cx="2280211" cy="2280211"/>
            </a:xfrm>
          </p:grpSpPr>
          <p:sp>
            <p:nvSpPr>
              <p:cNvPr id="50" name="Shape 50"/>
              <p:cNvSpPr/>
              <p:nvPr/>
            </p:nvSpPr>
            <p:spPr>
              <a:xfrm>
                <a:off x="0" y="0"/>
                <a:ext cx="2216712" cy="2216712"/>
              </a:xfrm>
              <a:prstGeom prst="rect">
                <a:avLst/>
              </a:prstGeom>
              <a:solidFill>
                <a:srgbClr val="ECEDEA"/>
              </a:solidFill>
              <a:ln>
                <a:noFil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pic>
            <p:nvPicPr>
              <p:cNvPr id="49" name="Picture 48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31750" y="-31750"/>
                <a:ext cx="2280212" cy="2280212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53" name="Shape 53"/>
          <p:cNvSpPr/>
          <p:nvPr/>
        </p:nvSpPr>
        <p:spPr>
          <a:xfrm>
            <a:off x="904104" y="6957229"/>
            <a:ext cx="1651720" cy="2187998"/>
          </a:xfrm>
          <a:prstGeom prst="line">
            <a:avLst/>
          </a:prstGeom>
          <a:ln w="38100">
            <a:solidFill>
              <a:srgbClr val="ABABAB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54" name="Shape 54"/>
          <p:cNvSpPr/>
          <p:nvPr/>
        </p:nvSpPr>
        <p:spPr>
          <a:xfrm>
            <a:off x="1030270" y="6925432"/>
            <a:ext cx="807149" cy="365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l" defTabSz="332993">
              <a:defRPr sz="1710">
                <a:solidFill>
                  <a:srgbClr val="74747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10">
                <a:solidFill>
                  <a:srgbClr val="747474"/>
                </a:solidFill>
              </a:rPr>
              <a:t>A</a:t>
            </a:r>
          </a:p>
        </p:txBody>
      </p:sp>
      <p:sp>
        <p:nvSpPr>
          <p:cNvPr id="55" name="Shape 55"/>
          <p:cNvSpPr/>
          <p:nvPr/>
        </p:nvSpPr>
        <p:spPr>
          <a:xfrm>
            <a:off x="2530018" y="8829717"/>
            <a:ext cx="807149" cy="365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l" defTabSz="332993">
              <a:defRPr sz="1710">
                <a:solidFill>
                  <a:srgbClr val="74747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10">
                <a:solidFill>
                  <a:srgbClr val="747474"/>
                </a:solidFill>
              </a:rPr>
              <a:t>A</a:t>
            </a:r>
          </a:p>
        </p:txBody>
      </p:sp>
      <p:sp>
        <p:nvSpPr>
          <p:cNvPr id="64" name="Shape 64"/>
          <p:cNvSpPr/>
          <p:nvPr/>
        </p:nvSpPr>
        <p:spPr>
          <a:xfrm>
            <a:off x="886779" y="7329146"/>
            <a:ext cx="286981" cy="119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873" extrusionOk="0">
                <a:moveTo>
                  <a:pt x="21600" y="0"/>
                </a:moveTo>
                <a:cubicBezTo>
                  <a:pt x="14794" y="18004"/>
                  <a:pt x="7594" y="21600"/>
                  <a:pt x="0" y="10788"/>
                </a:cubicBezTo>
              </a:path>
            </a:pathLst>
          </a:custGeom>
          <a:ln w="38100">
            <a:solidFill>
              <a:srgbClr val="ABABAB"/>
            </a:solidFill>
            <a:miter lim="400000"/>
            <a:headEnd type="arrow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57" name="Shape 57"/>
          <p:cNvSpPr/>
          <p:nvPr/>
        </p:nvSpPr>
        <p:spPr>
          <a:xfrm>
            <a:off x="1080374" y="7535881"/>
            <a:ext cx="807149" cy="365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l" defTabSz="233679">
              <a:defRPr sz="1680">
                <a:solidFill>
                  <a:srgbClr val="74747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0" dirty="0">
                <a:solidFill>
                  <a:srgbClr val="747474"/>
                </a:solidFill>
              </a:rPr>
              <a:t>𝜃</a:t>
            </a:r>
          </a:p>
        </p:txBody>
      </p:sp>
      <p:grpSp>
        <p:nvGrpSpPr>
          <p:cNvPr id="63" name="Group 63"/>
          <p:cNvGrpSpPr/>
          <p:nvPr/>
        </p:nvGrpSpPr>
        <p:grpSpPr>
          <a:xfrm>
            <a:off x="10361326" y="720210"/>
            <a:ext cx="1519126" cy="784724"/>
            <a:chOff x="0" y="0"/>
            <a:chExt cx="1519125" cy="784722"/>
          </a:xfrm>
        </p:grpSpPr>
        <p:grpSp>
          <p:nvGrpSpPr>
            <p:cNvPr id="60" name="Group 60"/>
            <p:cNvGrpSpPr/>
            <p:nvPr/>
          </p:nvGrpSpPr>
          <p:grpSpPr>
            <a:xfrm>
              <a:off x="542682" y="-1"/>
              <a:ext cx="976444" cy="784724"/>
              <a:chOff x="0" y="0"/>
              <a:chExt cx="976443" cy="784722"/>
            </a:xfrm>
          </p:grpSpPr>
          <p:sp>
            <p:nvSpPr>
              <p:cNvPr id="58" name="Shape 58"/>
              <p:cNvSpPr/>
              <p:nvPr/>
            </p:nvSpPr>
            <p:spPr>
              <a:xfrm>
                <a:off x="4840" y="784722"/>
                <a:ext cx="971604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 flipV="1">
                <a:off x="-1" y="-1"/>
                <a:ext cx="2" cy="783118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61" name="Shape 61"/>
            <p:cNvSpPr/>
            <p:nvPr/>
          </p:nvSpPr>
          <p:spPr>
            <a:xfrm flipV="1">
              <a:off x="589601" y="49855"/>
              <a:ext cx="645672" cy="72603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round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 flipV="1">
              <a:off x="-1" y="258020"/>
              <a:ext cx="585185" cy="520415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round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Developing the general equations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sp>
        <p:nvSpPr>
          <p:cNvPr id="68" name="Shape 68"/>
          <p:cNvSpPr/>
          <p:nvPr/>
        </p:nvSpPr>
        <p:spPr>
          <a:xfrm rot="5405907" flipH="1">
            <a:off x="1709659" y="2820542"/>
            <a:ext cx="3428863" cy="23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CBCBCB"/>
          </a:solidFill>
          <a:ln w="38100">
            <a:solidFill>
              <a:srgbClr val="747474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2272496" y="2993447"/>
            <a:ext cx="459817" cy="208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949" extrusionOk="0">
                <a:moveTo>
                  <a:pt x="21600" y="0"/>
                </a:moveTo>
                <a:cubicBezTo>
                  <a:pt x="14695" y="15642"/>
                  <a:pt x="7495" y="21600"/>
                  <a:pt x="0" y="17873"/>
                </a:cubicBezTo>
              </a:path>
            </a:pathLst>
          </a:custGeom>
          <a:ln w="381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70" name="Shape 70"/>
          <p:cNvSpPr/>
          <p:nvPr/>
        </p:nvSpPr>
        <p:spPr>
          <a:xfrm>
            <a:off x="2262295" y="2550394"/>
            <a:ext cx="997554" cy="738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l" defTabSz="443991">
              <a:defRPr sz="3343"/>
            </a:lvl1pPr>
          </a:lstStyle>
          <a:p>
            <a:pPr lvl="0">
              <a:defRPr sz="1800"/>
            </a:pPr>
            <a:r>
              <a:rPr sz="3343"/>
              <a:t>𝜃</a:t>
            </a:r>
          </a:p>
        </p:txBody>
      </p:sp>
      <p:sp>
        <p:nvSpPr>
          <p:cNvPr id="71" name="Shape 71"/>
          <p:cNvSpPr/>
          <p:nvPr/>
        </p:nvSpPr>
        <p:spPr>
          <a:xfrm flipV="1">
            <a:off x="3636818" y="2988239"/>
            <a:ext cx="1194859" cy="805943"/>
          </a:xfrm>
          <a:prstGeom prst="line">
            <a:avLst/>
          </a:prstGeom>
          <a:ln w="508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2" name="Shape 72"/>
          <p:cNvSpPr/>
          <p:nvPr/>
        </p:nvSpPr>
        <p:spPr>
          <a:xfrm flipH="1" flipV="1">
            <a:off x="2916699" y="3024106"/>
            <a:ext cx="1262187" cy="1871268"/>
          </a:xfrm>
          <a:prstGeom prst="line">
            <a:avLst/>
          </a:prstGeom>
          <a:ln w="508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3" name="Shape 73"/>
          <p:cNvSpPr/>
          <p:nvPr/>
        </p:nvSpPr>
        <p:spPr>
          <a:xfrm flipH="1">
            <a:off x="2462341" y="5894780"/>
            <a:ext cx="1417726" cy="1"/>
          </a:xfrm>
          <a:prstGeom prst="line">
            <a:avLst/>
          </a:prstGeom>
          <a:ln w="508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4" name="Shape 74"/>
          <p:cNvSpPr/>
          <p:nvPr/>
        </p:nvSpPr>
        <p:spPr>
          <a:xfrm flipH="1">
            <a:off x="616534" y="3959739"/>
            <a:ext cx="997554" cy="1"/>
          </a:xfrm>
          <a:prstGeom prst="line">
            <a:avLst/>
          </a:prstGeom>
          <a:ln w="508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5" name="Shape 75"/>
          <p:cNvSpPr/>
          <p:nvPr/>
        </p:nvSpPr>
        <p:spPr>
          <a:xfrm flipH="1">
            <a:off x="2081851" y="3550429"/>
            <a:ext cx="1" cy="1230197"/>
          </a:xfrm>
          <a:prstGeom prst="line">
            <a:avLst/>
          </a:prstGeom>
          <a:ln w="508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6" name="Shape 76"/>
          <p:cNvSpPr/>
          <p:nvPr/>
        </p:nvSpPr>
        <p:spPr>
          <a:xfrm flipH="1">
            <a:off x="3171204" y="6249216"/>
            <a:ext cx="1" cy="1026548"/>
          </a:xfrm>
          <a:prstGeom prst="line">
            <a:avLst/>
          </a:prstGeom>
          <a:ln w="508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4FDA43-6940-4413-8480-0CF060BDC2E3}"/>
                  </a:ext>
                </a:extLst>
              </p:cNvPr>
              <p:cNvSpPr/>
              <p:nvPr/>
            </p:nvSpPr>
            <p:spPr>
              <a:xfrm>
                <a:off x="3547792" y="7215747"/>
                <a:ext cx="8885508" cy="14702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𝑛𝑡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4FDA43-6940-4413-8480-0CF060BDC2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792" y="7215747"/>
                <a:ext cx="8885508" cy="14702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14FF068-3BB8-457E-91DA-F720886C2E34}"/>
              </a:ext>
            </a:extLst>
          </p:cNvPr>
          <p:cNvSpPr txBox="1"/>
          <p:nvPr/>
        </p:nvSpPr>
        <p:spPr>
          <a:xfrm>
            <a:off x="4929636" y="2638430"/>
            <a:ext cx="83233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σ</a:t>
            </a:r>
            <a:r>
              <a:rPr kumimoji="0" lang="en-US" sz="2800" i="0" u="none" strike="noStrike" cap="none" spc="0" normalizeH="0" baseline="-2500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n</a:t>
            </a:r>
            <a:endParaRPr kumimoji="0" lang="en-US" sz="280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6ED932-0FB3-4F66-98A5-5A444B8CADEF}"/>
              </a:ext>
            </a:extLst>
          </p:cNvPr>
          <p:cNvSpPr txBox="1"/>
          <p:nvPr/>
        </p:nvSpPr>
        <p:spPr>
          <a:xfrm>
            <a:off x="2740507" y="2345187"/>
            <a:ext cx="83233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τ</a:t>
            </a:r>
            <a:r>
              <a:rPr kumimoji="0" lang="en-US" sz="2800" i="0" u="none" strike="noStrike" cap="none" spc="0" normalizeH="0" baseline="-2500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nt</a:t>
            </a:r>
            <a:endParaRPr kumimoji="0" lang="en-US" sz="280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31E0EA-AAB6-42A9-B471-6B8B5CFA8305}"/>
              </a:ext>
            </a:extLst>
          </p:cNvPr>
          <p:cNvSpPr txBox="1"/>
          <p:nvPr/>
        </p:nvSpPr>
        <p:spPr>
          <a:xfrm>
            <a:off x="330830" y="3201690"/>
            <a:ext cx="83233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σ</a:t>
            </a:r>
            <a:r>
              <a:rPr kumimoji="0" lang="en-US" sz="2800" i="0" u="none" strike="noStrike" cap="none" spc="0" normalizeH="0" baseline="-2500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x</a:t>
            </a:r>
            <a:endParaRPr kumimoji="0" lang="en-US" sz="280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0ABA6-18B4-4CED-A439-385398D7BCD3}"/>
              </a:ext>
            </a:extLst>
          </p:cNvPr>
          <p:cNvSpPr txBox="1"/>
          <p:nvPr/>
        </p:nvSpPr>
        <p:spPr>
          <a:xfrm>
            <a:off x="2223705" y="6900741"/>
            <a:ext cx="83233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σ</a:t>
            </a:r>
            <a:r>
              <a:rPr kumimoji="0" lang="en-US" sz="2800" i="0" u="none" strike="noStrike" cap="none" spc="0" normalizeH="0" baseline="-2500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y</a:t>
            </a:r>
            <a:endParaRPr kumimoji="0" lang="en-US" sz="280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DAD261-3C09-4280-A8B9-72C4FBCE130E}"/>
              </a:ext>
            </a:extLst>
          </p:cNvPr>
          <p:cNvSpPr txBox="1"/>
          <p:nvPr/>
        </p:nvSpPr>
        <p:spPr>
          <a:xfrm>
            <a:off x="1328949" y="4610060"/>
            <a:ext cx="83233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τ</a:t>
            </a:r>
            <a:r>
              <a:rPr kumimoji="0" lang="en-US" sz="2800" i="0" u="none" strike="noStrike" cap="none" spc="0" normalizeH="0" baseline="-2500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xy</a:t>
            </a:r>
            <a:endParaRPr kumimoji="0" lang="en-US" sz="280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EF0B1A-7DCF-4BA1-9A00-168BC7B7CE40}"/>
              </a:ext>
            </a:extLst>
          </p:cNvPr>
          <p:cNvSpPr txBox="1"/>
          <p:nvPr/>
        </p:nvSpPr>
        <p:spPr>
          <a:xfrm>
            <a:off x="1636522" y="5769213"/>
            <a:ext cx="83233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τ</a:t>
            </a:r>
            <a:r>
              <a:rPr kumimoji="0" lang="en-US" sz="2800" i="0" u="none" strike="noStrike" cap="none" spc="0" normalizeH="0" baseline="-2500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xy</a:t>
            </a:r>
            <a:endParaRPr kumimoji="0" lang="en-US" sz="280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20" name="Shape 86">
            <a:extLst>
              <a:ext uri="{FF2B5EF4-FFF2-40B4-BE49-F238E27FC236}">
                <a16:creationId xmlns:a16="http://schemas.microsoft.com/office/drawing/2014/main" id="{6600DD74-F0D5-48F0-A657-6BDB559FB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26097" y="2729834"/>
            <a:ext cx="5778503" cy="28442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502412">
              <a:buNone/>
              <a:defRPr sz="1800">
                <a:solidFill>
                  <a:srgbClr val="000000"/>
                </a:solidFill>
              </a:defRPr>
            </a:pPr>
            <a:r>
              <a:rPr lang="en-US" sz="2494" u="sng" dirty="0">
                <a:solidFill>
                  <a:schemeClr val="bg2">
                    <a:lumMod val="50000"/>
                  </a:schemeClr>
                </a:solidFill>
              </a:rPr>
              <a:t>Notes:</a:t>
            </a:r>
          </a:p>
          <a:p>
            <a:pPr marL="393192" lvl="0" indent="-393192" defTabSz="502412">
              <a:defRPr sz="1800">
                <a:solidFill>
                  <a:srgbClr val="000000"/>
                </a:solidFill>
              </a:defRPr>
            </a:pPr>
            <a:r>
              <a:rPr lang="en-US" sz="2494" dirty="0">
                <a:solidFill>
                  <a:schemeClr val="bg2">
                    <a:lumMod val="50000"/>
                  </a:schemeClr>
                </a:solidFill>
              </a:rPr>
              <a:t>These only apply to Plane Stress</a:t>
            </a:r>
          </a:p>
          <a:p>
            <a:pPr marL="850392" lvl="1" indent="-393192" defTabSz="502412">
              <a:defRPr sz="1800">
                <a:solidFill>
                  <a:srgbClr val="000000"/>
                </a:solidFill>
              </a:defRPr>
            </a:pPr>
            <a:r>
              <a:rPr lang="en-US" sz="2494" dirty="0">
                <a:solidFill>
                  <a:schemeClr val="bg2">
                    <a:lumMod val="50000"/>
                  </a:schemeClr>
                </a:solidFill>
              </a:rPr>
              <a:t>𝜎</a:t>
            </a:r>
            <a:r>
              <a:rPr lang="en-US" sz="2494" baseline="-5999" dirty="0">
                <a:solidFill>
                  <a:schemeClr val="bg2">
                    <a:lumMod val="50000"/>
                  </a:schemeClr>
                </a:solidFill>
              </a:rPr>
              <a:t>z</a:t>
            </a:r>
            <a:r>
              <a:rPr lang="en-US" sz="2494" dirty="0">
                <a:solidFill>
                  <a:schemeClr val="bg2">
                    <a:lumMod val="50000"/>
                  </a:schemeClr>
                </a:solidFill>
              </a:rPr>
              <a:t>=0</a:t>
            </a:r>
          </a:p>
          <a:p>
            <a:pPr marL="850392" lvl="1" indent="-393192" algn="l" defTabSz="502412">
              <a:defRPr sz="1800">
                <a:solidFill>
                  <a:srgbClr val="000000"/>
                </a:solidFill>
              </a:defRPr>
            </a:pPr>
            <a:r>
              <a:rPr lang="el-GR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2800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zx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0, and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2800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zy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0</a:t>
            </a:r>
          </a:p>
          <a:p>
            <a:pPr marL="393192" indent="-393192" algn="l" defTabSz="502412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Must get θ from top, drop, sweep the clock</a:t>
            </a:r>
          </a:p>
        </p:txBody>
      </p:sp>
      <p:grpSp>
        <p:nvGrpSpPr>
          <p:cNvPr id="21" name="Group 92">
            <a:extLst>
              <a:ext uri="{FF2B5EF4-FFF2-40B4-BE49-F238E27FC236}">
                <a16:creationId xmlns:a16="http://schemas.microsoft.com/office/drawing/2014/main" id="{6ED26573-D3EB-4DB9-86F3-9BAC983FAAFE}"/>
              </a:ext>
            </a:extLst>
          </p:cNvPr>
          <p:cNvGrpSpPr/>
          <p:nvPr/>
        </p:nvGrpSpPr>
        <p:grpSpPr>
          <a:xfrm>
            <a:off x="9989879" y="225024"/>
            <a:ext cx="2007221" cy="1619902"/>
            <a:chOff x="-27455" y="0"/>
            <a:chExt cx="2007219" cy="1619901"/>
          </a:xfrm>
        </p:grpSpPr>
        <p:grpSp>
          <p:nvGrpSpPr>
            <p:cNvPr id="22" name="Group 86">
              <a:extLst>
                <a:ext uri="{FF2B5EF4-FFF2-40B4-BE49-F238E27FC236}">
                  <a16:creationId xmlns:a16="http://schemas.microsoft.com/office/drawing/2014/main" id="{4F346827-DD40-419E-A190-B3A5BAECC3C6}"/>
                </a:ext>
              </a:extLst>
            </p:cNvPr>
            <p:cNvGrpSpPr/>
            <p:nvPr/>
          </p:nvGrpSpPr>
          <p:grpSpPr>
            <a:xfrm>
              <a:off x="-27456" y="-1"/>
              <a:ext cx="2007221" cy="1619903"/>
              <a:chOff x="-27455" y="0"/>
              <a:chExt cx="2007219" cy="1619901"/>
            </a:xfrm>
          </p:grpSpPr>
          <p:sp>
            <p:nvSpPr>
              <p:cNvPr id="28" name="Shape 81">
                <a:extLst>
                  <a:ext uri="{FF2B5EF4-FFF2-40B4-BE49-F238E27FC236}">
                    <a16:creationId xmlns:a16="http://schemas.microsoft.com/office/drawing/2014/main" id="{BAAF9A3D-31BE-481A-9ED8-A1FB25489DC0}"/>
                  </a:ext>
                </a:extLst>
              </p:cNvPr>
              <p:cNvSpPr/>
              <p:nvPr/>
            </p:nvSpPr>
            <p:spPr>
              <a:xfrm>
                <a:off x="9815" y="1591046"/>
                <a:ext cx="1969950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9" name="Shape 82">
                <a:extLst>
                  <a:ext uri="{FF2B5EF4-FFF2-40B4-BE49-F238E27FC236}">
                    <a16:creationId xmlns:a16="http://schemas.microsoft.com/office/drawing/2014/main" id="{2E2CD90A-65B8-4A13-958E-D0AC8AAC60F9}"/>
                  </a:ext>
                </a:extLst>
              </p:cNvPr>
              <p:cNvSpPr/>
              <p:nvPr/>
            </p:nvSpPr>
            <p:spPr>
              <a:xfrm flipV="1">
                <a:off x="-1" y="-1"/>
                <a:ext cx="2" cy="158779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grpSp>
            <p:nvGrpSpPr>
              <p:cNvPr id="30" name="Group 85">
                <a:extLst>
                  <a:ext uri="{FF2B5EF4-FFF2-40B4-BE49-F238E27FC236}">
                    <a16:creationId xmlns:a16="http://schemas.microsoft.com/office/drawing/2014/main" id="{622EA1D8-FE1A-4C8E-9DA9-EBEE3B17CDBC}"/>
                  </a:ext>
                </a:extLst>
              </p:cNvPr>
              <p:cNvGrpSpPr/>
              <p:nvPr/>
            </p:nvGrpSpPr>
            <p:grpSpPr>
              <a:xfrm>
                <a:off x="-27456" y="612665"/>
                <a:ext cx="1007237" cy="1007237"/>
                <a:chOff x="-31749" y="-31749"/>
                <a:chExt cx="1007235" cy="1007235"/>
              </a:xfrm>
            </p:grpSpPr>
            <p:sp>
              <p:nvSpPr>
                <p:cNvPr id="31" name="Shape 84">
                  <a:extLst>
                    <a:ext uri="{FF2B5EF4-FFF2-40B4-BE49-F238E27FC236}">
                      <a16:creationId xmlns:a16="http://schemas.microsoft.com/office/drawing/2014/main" id="{6D7E1B0A-4BB9-4938-9BFD-28CE758522C8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943736" cy="943736"/>
                </a:xfrm>
                <a:prstGeom prst="rect">
                  <a:avLst/>
                </a:prstGeom>
                <a:solidFill>
                  <a:srgbClr val="ECEDEA"/>
                </a:solidFill>
                <a:ln>
                  <a:noFill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FEA364DF-CABA-4670-8246-6ACF1BA53905}"/>
                    </a:ext>
                  </a:extLst>
                </p:cNvPr>
                <p:cNvPicPr/>
                <p:nvPr/>
              </p:nvPicPr>
              <p:blipFill>
                <a:blip r:embed="rId3">
                  <a:extLst/>
                </a:blip>
                <a:stretch>
                  <a:fillRect/>
                </a:stretch>
              </p:blipFill>
              <p:spPr>
                <a:xfrm>
                  <a:off x="-31750" y="-31750"/>
                  <a:ext cx="1007236" cy="1007236"/>
                </a:xfrm>
                <a:prstGeom prst="rect">
                  <a:avLst/>
                </a:prstGeom>
                <a:effectLst/>
              </p:spPr>
            </p:pic>
          </p:grpSp>
        </p:grpSp>
        <p:sp>
          <p:nvSpPr>
            <p:cNvPr id="23" name="Shape 87">
              <a:extLst>
                <a:ext uri="{FF2B5EF4-FFF2-40B4-BE49-F238E27FC236}">
                  <a16:creationId xmlns:a16="http://schemas.microsoft.com/office/drawing/2014/main" id="{74429939-13EE-472C-8953-2B3CB739A5CC}"/>
                </a:ext>
              </a:extLst>
            </p:cNvPr>
            <p:cNvSpPr/>
            <p:nvPr/>
          </p:nvSpPr>
          <p:spPr>
            <a:xfrm>
              <a:off x="4243" y="654735"/>
              <a:ext cx="703198" cy="931512"/>
            </a:xfrm>
            <a:prstGeom prst="line">
              <a:avLst/>
            </a:prstGeom>
            <a:noFill/>
            <a:ln w="38100" cap="flat">
              <a:solidFill>
                <a:srgbClr val="ABABA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4" name="Shape 88">
              <a:extLst>
                <a:ext uri="{FF2B5EF4-FFF2-40B4-BE49-F238E27FC236}">
                  <a16:creationId xmlns:a16="http://schemas.microsoft.com/office/drawing/2014/main" id="{54199BAB-D936-4D35-A0F1-9A6BB49170AE}"/>
                </a:ext>
              </a:extLst>
            </p:cNvPr>
            <p:cNvSpPr/>
            <p:nvPr/>
          </p:nvSpPr>
          <p:spPr>
            <a:xfrm>
              <a:off x="89228" y="590342"/>
              <a:ext cx="533228" cy="2861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rmAutofit/>
            </a:bodyPr>
            <a:lstStyle>
              <a:lvl1pPr algn="l" defTabSz="251206">
                <a:defRPr sz="1290">
                  <a:solidFill>
                    <a:srgbClr val="747474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90">
                  <a:solidFill>
                    <a:srgbClr val="747474"/>
                  </a:solidFill>
                </a:rPr>
                <a:t>A</a:t>
              </a:r>
            </a:p>
          </p:txBody>
        </p:sp>
        <p:sp>
          <p:nvSpPr>
            <p:cNvPr id="25" name="Shape 89">
              <a:extLst>
                <a:ext uri="{FF2B5EF4-FFF2-40B4-BE49-F238E27FC236}">
                  <a16:creationId xmlns:a16="http://schemas.microsoft.com/office/drawing/2014/main" id="{F2F9D1E8-3BB7-46B3-B347-B7B88D4BB802}"/>
                </a:ext>
              </a:extLst>
            </p:cNvPr>
            <p:cNvSpPr/>
            <p:nvPr/>
          </p:nvSpPr>
          <p:spPr>
            <a:xfrm>
              <a:off x="696454" y="1322025"/>
              <a:ext cx="420738" cy="285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rmAutofit/>
            </a:bodyPr>
            <a:lstStyle>
              <a:lvl1pPr algn="l" defTabSz="233679">
                <a:defRPr sz="1640">
                  <a:solidFill>
                    <a:srgbClr val="747474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40">
                  <a:solidFill>
                    <a:srgbClr val="747474"/>
                  </a:solidFill>
                </a:rPr>
                <a:t>A</a:t>
              </a:r>
            </a:p>
          </p:txBody>
        </p:sp>
        <p:sp>
          <p:nvSpPr>
            <p:cNvPr id="26" name="Shape 103">
              <a:extLst>
                <a:ext uri="{FF2B5EF4-FFF2-40B4-BE49-F238E27FC236}">
                  <a16:creationId xmlns:a16="http://schemas.microsoft.com/office/drawing/2014/main" id="{3D03640B-4828-4471-8498-CDE8870D8D44}"/>
                </a:ext>
              </a:extLst>
            </p:cNvPr>
            <p:cNvSpPr/>
            <p:nvPr/>
          </p:nvSpPr>
          <p:spPr>
            <a:xfrm>
              <a:off x="10564" y="816270"/>
              <a:ext cx="122180" cy="5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873" extrusionOk="0">
                  <a:moveTo>
                    <a:pt x="21600" y="0"/>
                  </a:moveTo>
                  <a:cubicBezTo>
                    <a:pt x="14794" y="18004"/>
                    <a:pt x="7594" y="21600"/>
                    <a:pt x="0" y="10788"/>
                  </a:cubicBezTo>
                </a:path>
              </a:pathLst>
            </a:custGeom>
            <a:noFill/>
            <a:ln w="38100" cap="flat">
              <a:solidFill>
                <a:srgbClr val="ABABAB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7" name="Shape 91">
              <a:extLst>
                <a:ext uri="{FF2B5EF4-FFF2-40B4-BE49-F238E27FC236}">
                  <a16:creationId xmlns:a16="http://schemas.microsoft.com/office/drawing/2014/main" id="{FAA3207A-67AC-4091-BC3C-DFFB76BAC175}"/>
                </a:ext>
              </a:extLst>
            </p:cNvPr>
            <p:cNvSpPr/>
            <p:nvPr/>
          </p:nvSpPr>
          <p:spPr>
            <a:xfrm>
              <a:off x="20321" y="762644"/>
              <a:ext cx="671043" cy="3384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rmAutofit/>
            </a:bodyPr>
            <a:lstStyle>
              <a:lvl1pPr algn="l" defTabSz="233679">
                <a:defRPr sz="1680">
                  <a:solidFill>
                    <a:srgbClr val="747474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80">
                  <a:solidFill>
                    <a:srgbClr val="747474"/>
                  </a:solidFill>
                </a:rPr>
                <a:t>𝜃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Developing the general equations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sp>
        <p:nvSpPr>
          <p:cNvPr id="68" name="Shape 68"/>
          <p:cNvSpPr/>
          <p:nvPr/>
        </p:nvSpPr>
        <p:spPr>
          <a:xfrm rot="5405907" flipH="1">
            <a:off x="1709659" y="2820542"/>
            <a:ext cx="3428863" cy="23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CBCBCB"/>
          </a:solidFill>
          <a:ln w="38100">
            <a:solidFill>
              <a:srgbClr val="747474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2272496" y="2993447"/>
            <a:ext cx="459817" cy="208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949" extrusionOk="0">
                <a:moveTo>
                  <a:pt x="21600" y="0"/>
                </a:moveTo>
                <a:cubicBezTo>
                  <a:pt x="14695" y="15642"/>
                  <a:pt x="7495" y="21600"/>
                  <a:pt x="0" y="17873"/>
                </a:cubicBezTo>
              </a:path>
            </a:pathLst>
          </a:custGeom>
          <a:ln w="381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70" name="Shape 70"/>
          <p:cNvSpPr/>
          <p:nvPr/>
        </p:nvSpPr>
        <p:spPr>
          <a:xfrm>
            <a:off x="2262295" y="2550394"/>
            <a:ext cx="997554" cy="738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l" defTabSz="443991">
              <a:defRPr sz="3343"/>
            </a:lvl1pPr>
          </a:lstStyle>
          <a:p>
            <a:pPr lvl="0">
              <a:defRPr sz="1800"/>
            </a:pPr>
            <a:r>
              <a:rPr sz="3343"/>
              <a:t>𝜃</a:t>
            </a:r>
          </a:p>
        </p:txBody>
      </p:sp>
      <p:sp>
        <p:nvSpPr>
          <p:cNvPr id="71" name="Shape 71"/>
          <p:cNvSpPr/>
          <p:nvPr/>
        </p:nvSpPr>
        <p:spPr>
          <a:xfrm flipV="1">
            <a:off x="3636818" y="2988239"/>
            <a:ext cx="1194859" cy="805943"/>
          </a:xfrm>
          <a:prstGeom prst="line">
            <a:avLst/>
          </a:prstGeom>
          <a:ln w="508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2" name="Shape 72"/>
          <p:cNvSpPr/>
          <p:nvPr/>
        </p:nvSpPr>
        <p:spPr>
          <a:xfrm flipH="1" flipV="1">
            <a:off x="2916699" y="3024106"/>
            <a:ext cx="1262187" cy="1871268"/>
          </a:xfrm>
          <a:prstGeom prst="line">
            <a:avLst/>
          </a:prstGeom>
          <a:ln w="508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3" name="Shape 73"/>
          <p:cNvSpPr/>
          <p:nvPr/>
        </p:nvSpPr>
        <p:spPr>
          <a:xfrm flipH="1">
            <a:off x="2462341" y="5894780"/>
            <a:ext cx="1417726" cy="1"/>
          </a:xfrm>
          <a:prstGeom prst="line">
            <a:avLst/>
          </a:prstGeom>
          <a:ln w="508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4" name="Shape 74"/>
          <p:cNvSpPr/>
          <p:nvPr/>
        </p:nvSpPr>
        <p:spPr>
          <a:xfrm flipH="1">
            <a:off x="616534" y="3959739"/>
            <a:ext cx="997554" cy="1"/>
          </a:xfrm>
          <a:prstGeom prst="line">
            <a:avLst/>
          </a:prstGeom>
          <a:ln w="508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5" name="Shape 75"/>
          <p:cNvSpPr/>
          <p:nvPr/>
        </p:nvSpPr>
        <p:spPr>
          <a:xfrm flipH="1">
            <a:off x="2081851" y="3550429"/>
            <a:ext cx="1" cy="1230197"/>
          </a:xfrm>
          <a:prstGeom prst="line">
            <a:avLst/>
          </a:prstGeom>
          <a:ln w="508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6" name="Shape 76"/>
          <p:cNvSpPr/>
          <p:nvPr/>
        </p:nvSpPr>
        <p:spPr>
          <a:xfrm flipH="1">
            <a:off x="3171204" y="6249216"/>
            <a:ext cx="1" cy="1026548"/>
          </a:xfrm>
          <a:prstGeom prst="line">
            <a:avLst/>
          </a:prstGeom>
          <a:ln w="508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4FDA43-6940-4413-8480-0CF060BDC2E3}"/>
                  </a:ext>
                </a:extLst>
              </p:cNvPr>
              <p:cNvSpPr/>
              <p:nvPr/>
            </p:nvSpPr>
            <p:spPr>
              <a:xfrm>
                <a:off x="3758387" y="6750720"/>
                <a:ext cx="8452538" cy="2489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𝑛𝑡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4FDA43-6940-4413-8480-0CF060BDC2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387" y="6750720"/>
                <a:ext cx="8452538" cy="24896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14FF068-3BB8-457E-91DA-F720886C2E34}"/>
              </a:ext>
            </a:extLst>
          </p:cNvPr>
          <p:cNvSpPr txBox="1"/>
          <p:nvPr/>
        </p:nvSpPr>
        <p:spPr>
          <a:xfrm>
            <a:off x="4929636" y="2638430"/>
            <a:ext cx="83233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σ</a:t>
            </a:r>
            <a:r>
              <a:rPr kumimoji="0" lang="en-US" sz="2800" i="0" u="none" strike="noStrike" cap="none" spc="0" normalizeH="0" baseline="-2500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n</a:t>
            </a:r>
            <a:endParaRPr kumimoji="0" lang="en-US" sz="280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6ED932-0FB3-4F66-98A5-5A444B8CADEF}"/>
              </a:ext>
            </a:extLst>
          </p:cNvPr>
          <p:cNvSpPr txBox="1"/>
          <p:nvPr/>
        </p:nvSpPr>
        <p:spPr>
          <a:xfrm>
            <a:off x="2740507" y="2345187"/>
            <a:ext cx="83233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τ</a:t>
            </a:r>
            <a:r>
              <a:rPr kumimoji="0" lang="en-US" sz="2800" i="0" u="none" strike="noStrike" cap="none" spc="0" normalizeH="0" baseline="-2500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nt</a:t>
            </a:r>
            <a:endParaRPr kumimoji="0" lang="en-US" sz="280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31E0EA-AAB6-42A9-B471-6B8B5CFA8305}"/>
              </a:ext>
            </a:extLst>
          </p:cNvPr>
          <p:cNvSpPr txBox="1"/>
          <p:nvPr/>
        </p:nvSpPr>
        <p:spPr>
          <a:xfrm>
            <a:off x="330830" y="3201690"/>
            <a:ext cx="83233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σ</a:t>
            </a:r>
            <a:r>
              <a:rPr kumimoji="0" lang="en-US" sz="2800" i="0" u="none" strike="noStrike" cap="none" spc="0" normalizeH="0" baseline="-2500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x</a:t>
            </a:r>
            <a:endParaRPr kumimoji="0" lang="en-US" sz="280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0ABA6-18B4-4CED-A439-385398D7BCD3}"/>
              </a:ext>
            </a:extLst>
          </p:cNvPr>
          <p:cNvSpPr txBox="1"/>
          <p:nvPr/>
        </p:nvSpPr>
        <p:spPr>
          <a:xfrm>
            <a:off x="2223705" y="6900741"/>
            <a:ext cx="83233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σ</a:t>
            </a:r>
            <a:r>
              <a:rPr kumimoji="0" lang="en-US" sz="2800" i="0" u="none" strike="noStrike" cap="none" spc="0" normalizeH="0" baseline="-2500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y</a:t>
            </a:r>
            <a:endParaRPr kumimoji="0" lang="en-US" sz="280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DAD261-3C09-4280-A8B9-72C4FBCE130E}"/>
              </a:ext>
            </a:extLst>
          </p:cNvPr>
          <p:cNvSpPr txBox="1"/>
          <p:nvPr/>
        </p:nvSpPr>
        <p:spPr>
          <a:xfrm>
            <a:off x="1328949" y="4610060"/>
            <a:ext cx="83233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τ</a:t>
            </a:r>
            <a:r>
              <a:rPr kumimoji="0" lang="en-US" sz="2800" i="0" u="none" strike="noStrike" cap="none" spc="0" normalizeH="0" baseline="-2500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xy</a:t>
            </a:r>
            <a:endParaRPr kumimoji="0" lang="en-US" sz="280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EF0B1A-7DCF-4BA1-9A00-168BC7B7CE40}"/>
              </a:ext>
            </a:extLst>
          </p:cNvPr>
          <p:cNvSpPr txBox="1"/>
          <p:nvPr/>
        </p:nvSpPr>
        <p:spPr>
          <a:xfrm>
            <a:off x="1636522" y="5769213"/>
            <a:ext cx="83233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τ</a:t>
            </a:r>
            <a:r>
              <a:rPr kumimoji="0" lang="en-US" sz="2800" i="0" u="none" strike="noStrike" cap="none" spc="0" normalizeH="0" baseline="-2500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xy</a:t>
            </a:r>
            <a:endParaRPr kumimoji="0" lang="en-US" sz="280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20" name="Shape 86">
            <a:extLst>
              <a:ext uri="{FF2B5EF4-FFF2-40B4-BE49-F238E27FC236}">
                <a16:creationId xmlns:a16="http://schemas.microsoft.com/office/drawing/2014/main" id="{6600DD74-F0D5-48F0-A657-6BDB559FB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26097" y="2729834"/>
            <a:ext cx="5778503" cy="28442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502412">
              <a:buNone/>
              <a:defRPr sz="1800">
                <a:solidFill>
                  <a:srgbClr val="000000"/>
                </a:solidFill>
              </a:defRPr>
            </a:pPr>
            <a:r>
              <a:rPr lang="en-US" sz="2494" u="sng" dirty="0">
                <a:solidFill>
                  <a:schemeClr val="bg2">
                    <a:lumMod val="50000"/>
                  </a:schemeClr>
                </a:solidFill>
              </a:rPr>
              <a:t>Can also use trig double-angle identities:</a:t>
            </a:r>
          </a:p>
          <a:p>
            <a:pPr marL="393192" lvl="0" indent="-393192" defTabSz="502412">
              <a:defRPr sz="1800">
                <a:solidFill>
                  <a:srgbClr val="000000"/>
                </a:solidFill>
              </a:defRPr>
            </a:pPr>
            <a:r>
              <a:rPr lang="en-US" sz="2494" dirty="0">
                <a:solidFill>
                  <a:schemeClr val="bg2">
                    <a:lumMod val="50000"/>
                  </a:schemeClr>
                </a:solidFill>
              </a:rPr>
              <a:t>cos</a:t>
            </a:r>
            <a:r>
              <a:rPr lang="en-US" sz="2494" baseline="30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θ</a:t>
            </a:r>
            <a:r>
              <a:rPr lang="en-US" sz="2494" dirty="0">
                <a:solidFill>
                  <a:schemeClr val="bg2">
                    <a:lumMod val="50000"/>
                  </a:schemeClr>
                </a:solidFill>
              </a:rPr>
              <a:t> = ½*(1+cos(2</a:t>
            </a:r>
            <a:r>
              <a:rPr lang="el-GR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θ</a:t>
            </a:r>
            <a:r>
              <a:rPr lang="en-US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))</a:t>
            </a:r>
          </a:p>
          <a:p>
            <a:pPr marL="393192" indent="-393192" defTabSz="502412">
              <a:defRPr sz="1800">
                <a:solidFill>
                  <a:srgbClr val="000000"/>
                </a:solidFill>
              </a:defRPr>
            </a:pPr>
            <a:r>
              <a:rPr lang="en-US" sz="2494" dirty="0">
                <a:solidFill>
                  <a:schemeClr val="bg2">
                    <a:lumMod val="50000"/>
                  </a:schemeClr>
                </a:solidFill>
              </a:rPr>
              <a:t>sin</a:t>
            </a:r>
            <a:r>
              <a:rPr lang="en-US" sz="2494" baseline="30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θ</a:t>
            </a:r>
            <a:r>
              <a:rPr lang="en-US" sz="2494" dirty="0">
                <a:solidFill>
                  <a:schemeClr val="bg2">
                    <a:lumMod val="50000"/>
                  </a:schemeClr>
                </a:solidFill>
              </a:rPr>
              <a:t> = ½*(1-cos(2</a:t>
            </a:r>
            <a:r>
              <a:rPr lang="el-GR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θ</a:t>
            </a:r>
            <a:r>
              <a:rPr lang="en-US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))</a:t>
            </a:r>
          </a:p>
          <a:p>
            <a:pPr marL="393192" indent="-393192" defTabSz="502412">
              <a:defRPr sz="1800">
                <a:solidFill>
                  <a:srgbClr val="000000"/>
                </a:solidFill>
              </a:defRPr>
            </a:pPr>
            <a:r>
              <a:rPr lang="en-US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2*sin</a:t>
            </a:r>
            <a:r>
              <a:rPr lang="el-GR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θ</a:t>
            </a:r>
            <a:r>
              <a:rPr lang="en-US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*cos</a:t>
            </a:r>
            <a:r>
              <a:rPr lang="el-GR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θ</a:t>
            </a:r>
            <a:r>
              <a:rPr lang="en-US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sin(2</a:t>
            </a:r>
            <a:r>
              <a:rPr lang="el-GR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θ</a:t>
            </a:r>
            <a:r>
              <a:rPr lang="en-US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393192" lvl="0" indent="-393192" defTabSz="502412">
              <a:defRPr sz="1800">
                <a:solidFill>
                  <a:srgbClr val="000000"/>
                </a:solidFill>
              </a:defRPr>
            </a:pPr>
            <a:endParaRPr lang="en-US" sz="2494" dirty="0">
              <a:solidFill>
                <a:schemeClr val="bg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lvl="0" indent="0" defTabSz="502412">
              <a:buNone/>
              <a:defRPr sz="1800">
                <a:solidFill>
                  <a:srgbClr val="000000"/>
                </a:solidFill>
              </a:defRPr>
            </a:pPr>
            <a:r>
              <a:rPr lang="en-US" sz="2494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Substitute in previous equations, do some algebra, and you get:</a:t>
            </a:r>
          </a:p>
        </p:txBody>
      </p:sp>
      <p:grpSp>
        <p:nvGrpSpPr>
          <p:cNvPr id="21" name="Group 92">
            <a:extLst>
              <a:ext uri="{FF2B5EF4-FFF2-40B4-BE49-F238E27FC236}">
                <a16:creationId xmlns:a16="http://schemas.microsoft.com/office/drawing/2014/main" id="{6ED26573-D3EB-4DB9-86F3-9BAC983FAAFE}"/>
              </a:ext>
            </a:extLst>
          </p:cNvPr>
          <p:cNvGrpSpPr/>
          <p:nvPr/>
        </p:nvGrpSpPr>
        <p:grpSpPr>
          <a:xfrm>
            <a:off x="9989879" y="225024"/>
            <a:ext cx="2007221" cy="1619902"/>
            <a:chOff x="-27455" y="0"/>
            <a:chExt cx="2007219" cy="1619901"/>
          </a:xfrm>
        </p:grpSpPr>
        <p:grpSp>
          <p:nvGrpSpPr>
            <p:cNvPr id="22" name="Group 86">
              <a:extLst>
                <a:ext uri="{FF2B5EF4-FFF2-40B4-BE49-F238E27FC236}">
                  <a16:creationId xmlns:a16="http://schemas.microsoft.com/office/drawing/2014/main" id="{4F346827-DD40-419E-A190-B3A5BAECC3C6}"/>
                </a:ext>
              </a:extLst>
            </p:cNvPr>
            <p:cNvGrpSpPr/>
            <p:nvPr/>
          </p:nvGrpSpPr>
          <p:grpSpPr>
            <a:xfrm>
              <a:off x="-27456" y="-1"/>
              <a:ext cx="2007221" cy="1619903"/>
              <a:chOff x="-27455" y="0"/>
              <a:chExt cx="2007219" cy="1619901"/>
            </a:xfrm>
          </p:grpSpPr>
          <p:sp>
            <p:nvSpPr>
              <p:cNvPr id="28" name="Shape 81">
                <a:extLst>
                  <a:ext uri="{FF2B5EF4-FFF2-40B4-BE49-F238E27FC236}">
                    <a16:creationId xmlns:a16="http://schemas.microsoft.com/office/drawing/2014/main" id="{BAAF9A3D-31BE-481A-9ED8-A1FB25489DC0}"/>
                  </a:ext>
                </a:extLst>
              </p:cNvPr>
              <p:cNvSpPr/>
              <p:nvPr/>
            </p:nvSpPr>
            <p:spPr>
              <a:xfrm>
                <a:off x="9815" y="1591046"/>
                <a:ext cx="1969950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9" name="Shape 82">
                <a:extLst>
                  <a:ext uri="{FF2B5EF4-FFF2-40B4-BE49-F238E27FC236}">
                    <a16:creationId xmlns:a16="http://schemas.microsoft.com/office/drawing/2014/main" id="{2E2CD90A-65B8-4A13-958E-D0AC8AAC60F9}"/>
                  </a:ext>
                </a:extLst>
              </p:cNvPr>
              <p:cNvSpPr/>
              <p:nvPr/>
            </p:nvSpPr>
            <p:spPr>
              <a:xfrm flipV="1">
                <a:off x="-1" y="-1"/>
                <a:ext cx="2" cy="158779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grpSp>
            <p:nvGrpSpPr>
              <p:cNvPr id="30" name="Group 85">
                <a:extLst>
                  <a:ext uri="{FF2B5EF4-FFF2-40B4-BE49-F238E27FC236}">
                    <a16:creationId xmlns:a16="http://schemas.microsoft.com/office/drawing/2014/main" id="{622EA1D8-FE1A-4C8E-9DA9-EBEE3B17CDBC}"/>
                  </a:ext>
                </a:extLst>
              </p:cNvPr>
              <p:cNvGrpSpPr/>
              <p:nvPr/>
            </p:nvGrpSpPr>
            <p:grpSpPr>
              <a:xfrm>
                <a:off x="-27456" y="612665"/>
                <a:ext cx="1007237" cy="1007237"/>
                <a:chOff x="-31749" y="-31749"/>
                <a:chExt cx="1007235" cy="1007235"/>
              </a:xfrm>
            </p:grpSpPr>
            <p:sp>
              <p:nvSpPr>
                <p:cNvPr id="31" name="Shape 84">
                  <a:extLst>
                    <a:ext uri="{FF2B5EF4-FFF2-40B4-BE49-F238E27FC236}">
                      <a16:creationId xmlns:a16="http://schemas.microsoft.com/office/drawing/2014/main" id="{6D7E1B0A-4BB9-4938-9BFD-28CE758522C8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943736" cy="943736"/>
                </a:xfrm>
                <a:prstGeom prst="rect">
                  <a:avLst/>
                </a:prstGeom>
                <a:solidFill>
                  <a:srgbClr val="ECEDEA"/>
                </a:solidFill>
                <a:ln>
                  <a:noFill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FEA364DF-CABA-4670-8246-6ACF1BA53905}"/>
                    </a:ext>
                  </a:extLst>
                </p:cNvPr>
                <p:cNvPicPr/>
                <p:nvPr/>
              </p:nvPicPr>
              <p:blipFill>
                <a:blip r:embed="rId3">
                  <a:extLst/>
                </a:blip>
                <a:stretch>
                  <a:fillRect/>
                </a:stretch>
              </p:blipFill>
              <p:spPr>
                <a:xfrm>
                  <a:off x="-31750" y="-31750"/>
                  <a:ext cx="1007236" cy="1007236"/>
                </a:xfrm>
                <a:prstGeom prst="rect">
                  <a:avLst/>
                </a:prstGeom>
                <a:effectLst/>
              </p:spPr>
            </p:pic>
          </p:grpSp>
        </p:grpSp>
        <p:sp>
          <p:nvSpPr>
            <p:cNvPr id="23" name="Shape 87">
              <a:extLst>
                <a:ext uri="{FF2B5EF4-FFF2-40B4-BE49-F238E27FC236}">
                  <a16:creationId xmlns:a16="http://schemas.microsoft.com/office/drawing/2014/main" id="{74429939-13EE-472C-8953-2B3CB739A5CC}"/>
                </a:ext>
              </a:extLst>
            </p:cNvPr>
            <p:cNvSpPr/>
            <p:nvPr/>
          </p:nvSpPr>
          <p:spPr>
            <a:xfrm>
              <a:off x="4243" y="654735"/>
              <a:ext cx="703198" cy="931512"/>
            </a:xfrm>
            <a:prstGeom prst="line">
              <a:avLst/>
            </a:prstGeom>
            <a:noFill/>
            <a:ln w="38100" cap="flat">
              <a:solidFill>
                <a:srgbClr val="ABABA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4" name="Shape 88">
              <a:extLst>
                <a:ext uri="{FF2B5EF4-FFF2-40B4-BE49-F238E27FC236}">
                  <a16:creationId xmlns:a16="http://schemas.microsoft.com/office/drawing/2014/main" id="{54199BAB-D936-4D35-A0F1-9A6BB49170AE}"/>
                </a:ext>
              </a:extLst>
            </p:cNvPr>
            <p:cNvSpPr/>
            <p:nvPr/>
          </p:nvSpPr>
          <p:spPr>
            <a:xfrm>
              <a:off x="89228" y="590342"/>
              <a:ext cx="533228" cy="2861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rmAutofit/>
            </a:bodyPr>
            <a:lstStyle>
              <a:lvl1pPr algn="l" defTabSz="251206">
                <a:defRPr sz="1290">
                  <a:solidFill>
                    <a:srgbClr val="747474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90">
                  <a:solidFill>
                    <a:srgbClr val="747474"/>
                  </a:solidFill>
                </a:rPr>
                <a:t>A</a:t>
              </a:r>
            </a:p>
          </p:txBody>
        </p:sp>
        <p:sp>
          <p:nvSpPr>
            <p:cNvPr id="25" name="Shape 89">
              <a:extLst>
                <a:ext uri="{FF2B5EF4-FFF2-40B4-BE49-F238E27FC236}">
                  <a16:creationId xmlns:a16="http://schemas.microsoft.com/office/drawing/2014/main" id="{F2F9D1E8-3BB7-46B3-B347-B7B88D4BB802}"/>
                </a:ext>
              </a:extLst>
            </p:cNvPr>
            <p:cNvSpPr/>
            <p:nvPr/>
          </p:nvSpPr>
          <p:spPr>
            <a:xfrm>
              <a:off x="696454" y="1322025"/>
              <a:ext cx="420738" cy="285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rmAutofit/>
            </a:bodyPr>
            <a:lstStyle>
              <a:lvl1pPr algn="l" defTabSz="233679">
                <a:defRPr sz="1640">
                  <a:solidFill>
                    <a:srgbClr val="747474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40">
                  <a:solidFill>
                    <a:srgbClr val="747474"/>
                  </a:solidFill>
                </a:rPr>
                <a:t>A</a:t>
              </a:r>
            </a:p>
          </p:txBody>
        </p:sp>
        <p:sp>
          <p:nvSpPr>
            <p:cNvPr id="26" name="Shape 103">
              <a:extLst>
                <a:ext uri="{FF2B5EF4-FFF2-40B4-BE49-F238E27FC236}">
                  <a16:creationId xmlns:a16="http://schemas.microsoft.com/office/drawing/2014/main" id="{3D03640B-4828-4471-8498-CDE8870D8D44}"/>
                </a:ext>
              </a:extLst>
            </p:cNvPr>
            <p:cNvSpPr/>
            <p:nvPr/>
          </p:nvSpPr>
          <p:spPr>
            <a:xfrm>
              <a:off x="10564" y="816270"/>
              <a:ext cx="122180" cy="5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873" extrusionOk="0">
                  <a:moveTo>
                    <a:pt x="21600" y="0"/>
                  </a:moveTo>
                  <a:cubicBezTo>
                    <a:pt x="14794" y="18004"/>
                    <a:pt x="7594" y="21600"/>
                    <a:pt x="0" y="10788"/>
                  </a:cubicBezTo>
                </a:path>
              </a:pathLst>
            </a:custGeom>
            <a:noFill/>
            <a:ln w="38100" cap="flat">
              <a:solidFill>
                <a:srgbClr val="ABABAB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7" name="Shape 91">
              <a:extLst>
                <a:ext uri="{FF2B5EF4-FFF2-40B4-BE49-F238E27FC236}">
                  <a16:creationId xmlns:a16="http://schemas.microsoft.com/office/drawing/2014/main" id="{FAA3207A-67AC-4091-BC3C-DFFB76BAC175}"/>
                </a:ext>
              </a:extLst>
            </p:cNvPr>
            <p:cNvSpPr/>
            <p:nvPr/>
          </p:nvSpPr>
          <p:spPr>
            <a:xfrm>
              <a:off x="20321" y="762644"/>
              <a:ext cx="671043" cy="3384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rmAutofit/>
            </a:bodyPr>
            <a:lstStyle>
              <a:lvl1pPr algn="l" defTabSz="233679">
                <a:defRPr sz="1680">
                  <a:solidFill>
                    <a:srgbClr val="747474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80">
                  <a:solidFill>
                    <a:srgbClr val="747474"/>
                  </a:solidFill>
                </a:rPr>
                <a:t>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1284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Properties of the general equations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561432" cy="378036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29768" lvl="0" indent="-429768" defTabSz="549148"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747474"/>
                </a:solidFill>
              </a:rPr>
              <a:t>Since these were only derived using equilibrium they are applicable in any material</a:t>
            </a:r>
          </a:p>
          <a:p>
            <a:pPr marL="429768" lvl="0" indent="-429768" defTabSz="549148"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747474"/>
                </a:solidFill>
              </a:rPr>
              <a:t>Provide a means for determining stresses on any plane that </a:t>
            </a:r>
          </a:p>
          <a:p>
            <a:pPr marL="1265427" lvl="1" indent="-632713" defTabSz="549148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747474"/>
                </a:solidFill>
              </a:rPr>
              <a:t>is perpendicular to the z-axis</a:t>
            </a:r>
          </a:p>
          <a:p>
            <a:pPr marL="1265427" lvl="1" indent="-632713" defTabSz="549148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747474"/>
                </a:solidFill>
              </a:rPr>
              <a:t>is at any angle relative to a reference axis</a:t>
            </a:r>
          </a:p>
          <a:p>
            <a:pPr marL="429768" lvl="0" indent="-429768" defTabSz="549148"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747474"/>
                </a:solidFill>
              </a:rPr>
              <a:t>Only applicable for plane stress conditions</a:t>
            </a:r>
          </a:p>
          <a:p>
            <a:pPr marL="429768" lvl="0" indent="-429768" defTabSz="549148"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747474"/>
                </a:solidFill>
              </a:rPr>
              <a:t>Key equations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xfrm>
            <a:off x="12357277" y="9194800"/>
            <a:ext cx="222937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pic>
        <p:nvPicPr>
          <p:cNvPr id="11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6950" y="6024033"/>
            <a:ext cx="6746788" cy="7352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0016" y="6762750"/>
            <a:ext cx="7692089" cy="7521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42618" y="8147050"/>
            <a:ext cx="6130443" cy="992465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hape 117"/>
          <p:cNvSpPr/>
          <p:nvPr/>
        </p:nvSpPr>
        <p:spPr>
          <a:xfrm>
            <a:off x="1057955" y="7531068"/>
            <a:ext cx="644507" cy="735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l">
              <a:defRPr>
                <a:solidFill>
                  <a:srgbClr val="74747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or</a:t>
            </a:r>
          </a:p>
        </p:txBody>
      </p:sp>
      <p:pic>
        <p:nvPicPr>
          <p:cNvPr id="118" name="pasted-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06733" y="8147050"/>
            <a:ext cx="5194205" cy="9924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uiExpand="1" build="p"/>
      <p:bldP spid="1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Stress Invariance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xfrm>
            <a:off x="12357277" y="9194800"/>
            <a:ext cx="222937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571500" y="2209928"/>
            <a:ext cx="11861800" cy="674992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Recall the equation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If we substitute 𝜃+90 in for 𝜃 we can obtain the normal stress on the t plane</a:t>
            </a:r>
            <a:r>
              <a:rPr lang="en-US" sz="3600" dirty="0">
                <a:solidFill>
                  <a:srgbClr val="747474"/>
                </a:solidFill>
              </a:rPr>
              <a:t> (</a:t>
            </a:r>
            <a:r>
              <a:rPr lang="el-GR" sz="3600" dirty="0">
                <a:solidFill>
                  <a:srgbClr val="747474"/>
                </a:solidFill>
                <a:cs typeface="Times New Roman" panose="02020603050405020304" pitchFamily="18" charset="0"/>
              </a:rPr>
              <a:t>σ</a:t>
            </a:r>
            <a:r>
              <a:rPr lang="en-US" sz="3600" baseline="-25000" dirty="0">
                <a:solidFill>
                  <a:srgbClr val="747474"/>
                </a:solidFill>
                <a:cs typeface="Times New Roman" panose="02020603050405020304" pitchFamily="18" charset="0"/>
              </a:rPr>
              <a:t>t</a:t>
            </a:r>
            <a:r>
              <a:rPr lang="en-US" sz="3600" dirty="0">
                <a:solidFill>
                  <a:srgbClr val="747474"/>
                </a:solidFill>
                <a:cs typeface="Times New Roman" panose="02020603050405020304" pitchFamily="18" charset="0"/>
              </a:rPr>
              <a:t>)</a:t>
            </a:r>
            <a:r>
              <a:rPr sz="3600" dirty="0">
                <a:solidFill>
                  <a:srgbClr val="747474"/>
                </a:solidFill>
              </a:rPr>
              <a:t>, giving</a:t>
            </a:r>
            <a:r>
              <a:rPr lang="en-US" sz="3600" dirty="0">
                <a:solidFill>
                  <a:srgbClr val="747474"/>
                </a:solidFill>
              </a:rPr>
              <a:t>:</a:t>
            </a:r>
            <a:endParaRPr sz="3600" dirty="0">
              <a:solidFill>
                <a:srgbClr val="747474"/>
              </a:solidFill>
            </a:endParaRPr>
          </a:p>
        </p:txBody>
      </p:sp>
      <p:pic>
        <p:nvPicPr>
          <p:cNvPr id="129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22048" y="2045860"/>
            <a:ext cx="6130443" cy="9924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68196" y="4220938"/>
            <a:ext cx="3810677" cy="37345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23861" y="4891003"/>
            <a:ext cx="6235701" cy="1003301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/>
          <p:nvPr/>
        </p:nvSpPr>
        <p:spPr>
          <a:xfrm>
            <a:off x="725819" y="6766971"/>
            <a:ext cx="7693306" cy="647139"/>
          </a:xfrm>
          <a:prstGeom prst="rect">
            <a:avLst/>
          </a:prstGeom>
          <a:gradFill>
            <a:gsLst>
              <a:gs pos="0">
                <a:srgbClr val="AD584F"/>
              </a:gs>
              <a:gs pos="100000">
                <a:srgbClr val="763A34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We can sum these equations to obtain</a:t>
            </a:r>
          </a:p>
        </p:txBody>
      </p:sp>
      <p:sp>
        <p:nvSpPr>
          <p:cNvPr id="133" name="Shape 133"/>
          <p:cNvSpPr/>
          <p:nvPr/>
        </p:nvSpPr>
        <p:spPr>
          <a:xfrm>
            <a:off x="698016" y="8756690"/>
            <a:ext cx="7748917" cy="553998"/>
          </a:xfrm>
          <a:prstGeom prst="rect">
            <a:avLst/>
          </a:prstGeom>
          <a:gradFill>
            <a:gsLst>
              <a:gs pos="0">
                <a:srgbClr val="AD584F"/>
              </a:gs>
              <a:gs pos="100000">
                <a:srgbClr val="763A34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this is called </a:t>
            </a:r>
            <a:r>
              <a:rPr lang="en-US" sz="3600" dirty="0">
                <a:solidFill>
                  <a:srgbClr val="FFFFFF"/>
                </a:solidFill>
              </a:rPr>
              <a:t>the “first </a:t>
            </a:r>
            <a:r>
              <a:rPr sz="3600" dirty="0">
                <a:solidFill>
                  <a:srgbClr val="FFFFFF"/>
                </a:solidFill>
              </a:rPr>
              <a:t>stress invariance</a:t>
            </a:r>
            <a:r>
              <a:rPr lang="en-US" sz="3600" dirty="0">
                <a:solidFill>
                  <a:srgbClr val="FFFFFF"/>
                </a:solidFill>
              </a:rPr>
              <a:t>"</a:t>
            </a:r>
            <a:endParaRPr sz="3600" dirty="0">
              <a:solidFill>
                <a:srgbClr val="FFFFFF"/>
              </a:solidFill>
            </a:endParaRPr>
          </a:p>
        </p:txBody>
      </p:sp>
      <p:pic>
        <p:nvPicPr>
          <p:cNvPr id="134" name="pasted-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19155" y="7797087"/>
            <a:ext cx="2654301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Stress Invariants (sounds the same, big difference)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2109398" cy="6667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Stress is expressed with reference to a coordinate system. Remember, the stress state does not change when we change orientation. Just our numeric representation changes.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Because of this,</a:t>
            </a:r>
            <a:r>
              <a:rPr sz="3200" dirty="0">
                <a:solidFill>
                  <a:schemeClr val="bg2">
                    <a:lumMod val="50000"/>
                  </a:schemeClr>
                </a:solidFill>
              </a:rPr>
              <a:t> certain combinations of stress are not dependent on the coordinate system chosen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>
                    <a:lumMod val="50000"/>
                  </a:schemeClr>
                </a:solidFill>
              </a:rPr>
              <a:t>These combinations are called the </a:t>
            </a:r>
            <a:r>
              <a:rPr sz="3200" u="sng" dirty="0">
                <a:solidFill>
                  <a:schemeClr val="bg2">
                    <a:lumMod val="50000"/>
                  </a:schemeClr>
                </a:solidFill>
              </a:rPr>
              <a:t>invariants</a:t>
            </a:r>
            <a:r>
              <a:rPr sz="32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>
                    <a:lumMod val="50000"/>
                  </a:schemeClr>
                </a:solidFill>
              </a:rPr>
              <a:t>For plane stress, these are:</a:t>
            </a:r>
          </a:p>
        </p:txBody>
      </p:sp>
      <p:sp>
        <p:nvSpPr>
          <p:cNvPr id="142" name="Shape 142"/>
          <p:cNvSpPr>
            <a:spLocks noGrp="1"/>
          </p:cNvSpPr>
          <p:nvPr>
            <p:ph type="sldNum" sz="quarter" idx="2"/>
          </p:nvPr>
        </p:nvSpPr>
        <p:spPr>
          <a:xfrm>
            <a:off x="12357277" y="9194800"/>
            <a:ext cx="222937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  <p:pic>
        <p:nvPicPr>
          <p:cNvPr id="143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68936" y="6091259"/>
            <a:ext cx="7085924" cy="14965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Sign Conventions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353909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Very important when using general equations since cannot “look” at the problem to get the sense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Same as defined in last lecture (++=+, - -=+, + -=-, </a:t>
            </a:r>
            <a:r>
              <a:rPr sz="3600" dirty="0" err="1">
                <a:solidFill>
                  <a:srgbClr val="747474"/>
                </a:solidFill>
              </a:rPr>
              <a:t>ect</a:t>
            </a:r>
            <a:r>
              <a:rPr sz="3600" dirty="0">
                <a:solidFill>
                  <a:srgbClr val="747474"/>
                </a:solidFill>
              </a:rPr>
              <a:t>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Angles measured counterclockwise from reference axis are positive (clockwise=negative)</a:t>
            </a: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8</a:t>
            </a:fld>
            <a:endParaRPr sz="1400"/>
          </a:p>
        </p:txBody>
      </p:sp>
      <p:pic>
        <p:nvPicPr>
          <p:cNvPr id="14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30874" y="5212917"/>
            <a:ext cx="3810676" cy="373459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571500" y="5763316"/>
            <a:ext cx="7442024" cy="3539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457200" indent="-457200" algn="l">
              <a:buSzPct val="75000"/>
              <a:buFont typeface="Helvetica Neue"/>
              <a:buChar char="•"/>
              <a:defRPr>
                <a:solidFill>
                  <a:srgbClr val="74747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The n-t-z axes have the same order as the x-y-z axes on the right handed coordinate system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Documentation of Stress Transformations</a:t>
            </a:r>
            <a:endParaRPr sz="4200" dirty="0"/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353909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Program these equations in your calculator!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Program these equations in Excel!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Program these equations in TK Solver!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747474"/>
                </a:solidFill>
              </a:rPr>
              <a:t>On homework/exam, you can write: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Using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σ</a:t>
            </a:r>
            <a:r>
              <a:rPr lang="en-US" sz="2800" baseline="-250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x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___,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σ</a:t>
            </a:r>
            <a:r>
              <a:rPr lang="en-US" sz="2800" baseline="-250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y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___,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2800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xy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___ ,and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θ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___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Stress transformation equations give: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σ</a:t>
            </a:r>
            <a:r>
              <a:rPr lang="en-US" sz="2800" baseline="-250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___,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σ</a:t>
            </a:r>
            <a:r>
              <a:rPr lang="en-US" sz="2800" baseline="-250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___, and </a:t>
            </a:r>
            <a:r>
              <a:rPr lang="el-GR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2800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nt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___ </a:t>
            </a:r>
            <a:endParaRPr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9</a:t>
            </a:fld>
            <a:endParaRPr sz="1400" dirty="0"/>
          </a:p>
        </p:txBody>
      </p:sp>
      <p:pic>
        <p:nvPicPr>
          <p:cNvPr id="14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30874" y="5212917"/>
            <a:ext cx="3810676" cy="37345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272767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811</Words>
  <Application>Microsoft Office PowerPoint</Application>
  <PresentationFormat>Custom</PresentationFormat>
  <Paragraphs>155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Avenir Roman</vt:lpstr>
      <vt:lpstr>Calibri</vt:lpstr>
      <vt:lpstr>Cambria Math</vt:lpstr>
      <vt:lpstr>Helvetica</vt:lpstr>
      <vt:lpstr>Helvetica Neue</vt:lpstr>
      <vt:lpstr>Helvetica Neue Light</vt:lpstr>
      <vt:lpstr>Times New Roman</vt:lpstr>
      <vt:lpstr>ModernPortfolio</vt:lpstr>
      <vt:lpstr>Mechanics of Materials Engr 350 - Lecture 16 - General Equations of Plane Stress Transformation</vt:lpstr>
      <vt:lpstr>Failure and states of stress</vt:lpstr>
      <vt:lpstr>Developing the general equations</vt:lpstr>
      <vt:lpstr>Developing the general equations</vt:lpstr>
      <vt:lpstr>Properties of the general equations</vt:lpstr>
      <vt:lpstr>Stress Invariance</vt:lpstr>
      <vt:lpstr>Stress Invariants (sounds the same, big difference)</vt:lpstr>
      <vt:lpstr>Sign Conventions</vt:lpstr>
      <vt:lpstr>Documentation of Stress Transformations</vt:lpstr>
      <vt:lpstr>Example Problem 1</vt:lpstr>
      <vt:lpstr>Example Problem 1</vt:lpstr>
      <vt:lpstr>Example Problem 2</vt:lpstr>
      <vt:lpstr>Example Problem 2</vt:lpstr>
      <vt:lpstr>Example Problem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Lecture 13 - General Equations of Plane Stress Transformation</dc:title>
  <dc:creator>Dan Cordon</dc:creator>
  <cp:lastModifiedBy>Cordon, Daniel (dcordon@uidaho.edu)</cp:lastModifiedBy>
  <cp:revision>14</cp:revision>
  <dcterms:modified xsi:type="dcterms:W3CDTF">2019-02-20T21:56:49Z</dcterms:modified>
</cp:coreProperties>
</file>